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drawings/drawing3.xml" ContentType="application/vnd.openxmlformats-officedocument.drawingml.chartshapes+xml"/>
  <Override PartName="/ppt/notesSlides/notesSlide18.xml" ContentType="application/vnd.openxmlformats-officedocument.presentationml.notesSl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drawings/drawing5.xml" ContentType="application/vnd.openxmlformats-officedocument.drawingml.chartshape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notesSlides/notesSlide25.xml" ContentType="application/vnd.openxmlformats-officedocument.presentationml.notesSlide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theme/themeOverride14.xml" ContentType="application/vnd.openxmlformats-officedocument.themeOverride+xml"/>
  <Override PartName="/ppt/charts/chart16.xml" ContentType="application/vnd.openxmlformats-officedocument.drawingml.chart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61" r:id="rId1"/>
  </p:sldMasterIdLst>
  <p:notesMasterIdLst>
    <p:notesMasterId r:id="rId44"/>
  </p:notesMasterIdLst>
  <p:sldIdLst>
    <p:sldId id="413" r:id="rId2"/>
    <p:sldId id="299" r:id="rId3"/>
    <p:sldId id="418" r:id="rId4"/>
    <p:sldId id="419" r:id="rId5"/>
    <p:sldId id="420" r:id="rId6"/>
    <p:sldId id="421" r:id="rId7"/>
    <p:sldId id="312" r:id="rId8"/>
    <p:sldId id="422" r:id="rId9"/>
    <p:sldId id="423" r:id="rId10"/>
    <p:sldId id="424" r:id="rId11"/>
    <p:sldId id="425" r:id="rId12"/>
    <p:sldId id="431" r:id="rId13"/>
    <p:sldId id="314" r:id="rId14"/>
    <p:sldId id="408" r:id="rId15"/>
    <p:sldId id="363" r:id="rId16"/>
    <p:sldId id="319" r:id="rId17"/>
    <p:sldId id="369" r:id="rId18"/>
    <p:sldId id="370" r:id="rId19"/>
    <p:sldId id="412" r:id="rId20"/>
    <p:sldId id="371" r:id="rId21"/>
    <p:sldId id="372" r:id="rId22"/>
    <p:sldId id="353" r:id="rId23"/>
    <p:sldId id="354" r:id="rId24"/>
    <p:sldId id="388" r:id="rId25"/>
    <p:sldId id="391" r:id="rId26"/>
    <p:sldId id="430" r:id="rId27"/>
    <p:sldId id="415" r:id="rId28"/>
    <p:sldId id="326" r:id="rId29"/>
    <p:sldId id="426" r:id="rId30"/>
    <p:sldId id="427" r:id="rId31"/>
    <p:sldId id="428" r:id="rId32"/>
    <p:sldId id="429" r:id="rId33"/>
    <p:sldId id="416" r:id="rId34"/>
    <p:sldId id="417" r:id="rId35"/>
    <p:sldId id="377" r:id="rId36"/>
    <p:sldId id="378" r:id="rId37"/>
    <p:sldId id="390" r:id="rId38"/>
    <p:sldId id="379" r:id="rId39"/>
    <p:sldId id="380" r:id="rId40"/>
    <p:sldId id="381" r:id="rId41"/>
    <p:sldId id="382" r:id="rId42"/>
    <p:sldId id="383" r:id="rId4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淡色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淡色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テーマ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1" autoAdjust="0"/>
    <p:restoredTop sz="94660"/>
  </p:normalViewPr>
  <p:slideViewPr>
    <p:cSldViewPr>
      <p:cViewPr varScale="1">
        <p:scale>
          <a:sx n="73" d="100"/>
          <a:sy n="73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98;&#12450;&#12522;&#12531;&#12464;&#35519;&#26619;.xlsx" TargetMode="External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98;&#12450;&#12522;&#12531;&#12464;&#35519;&#26619;.xlsx" TargetMode="External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98;&#12450;&#12522;&#12531;&#12464;&#35519;&#26619;.xlsx" TargetMode="External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63;&#12525;&#12473;&#38598;&#35336;&#29992;.xlsx" TargetMode="External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63;&#12525;&#12473;&#38598;&#35336;&#29992;.xlsx" TargetMode="External"/><Relationship Id="rId1" Type="http://schemas.openxmlformats.org/officeDocument/2006/relationships/themeOverride" Target="../theme/themeOverride13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63;&#12525;&#12473;&#38598;&#35336;&#29992;.xlsx" TargetMode="External"/><Relationship Id="rId1" Type="http://schemas.openxmlformats.org/officeDocument/2006/relationships/themeOverride" Target="../theme/themeOverride14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63;&#12525;&#12473;&#38598;&#35336;&#29992;.xlsx" TargetMode="External"/><Relationship Id="rId1" Type="http://schemas.openxmlformats.org/officeDocument/2006/relationships/themeOverride" Target="../theme/themeOverride15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63;&#12525;&#12473;&#38598;&#35336;&#29992;.xlsx" TargetMode="External"/><Relationship Id="rId1" Type="http://schemas.openxmlformats.org/officeDocument/2006/relationships/themeOverride" Target="../theme/themeOverride16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H:\&#12463;&#12525;&#12473;&#38598;&#35336;&#29992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98;&#12450;&#12522;&#12531;&#12464;&#35519;&#26619;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F:\&#37117;&#24066;&#35336;&#30011;&#23455;&#32722;&#38450;&#28797;&#29677;\&#12456;&#12463;&#12475;&#12523;\&#12498;&#12450;&#12522;&#12531;&#12464;&#35519;&#26619;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310:&#37117;&#24066;&#35336;&#30011;&#23455;&#32722;&#38450;&#28797;&#29677;:&#12456;&#12463;&#12475;&#12523;:&#12463;&#12525;&#12473;&#38598;&#35336;&#29992;.xlsx" TargetMode="External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oleObject" Target="310:&#37117;&#24066;&#35336;&#30011;&#23455;&#32722;&#38450;&#28797;&#29677;:&#12456;&#12463;&#12475;&#12523;:&#12463;&#12525;&#12473;&#38598;&#35336;&#29992;.xlsx" TargetMode="External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310:&#37117;&#24066;&#35336;&#30011;&#23455;&#32722;&#38450;&#28797;&#29677;:&#12456;&#12463;&#12475;&#12523;:&#12498;&#12450;&#12522;&#12531;&#12464;&#35519;&#26619;.xlsx" TargetMode="External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cat>
            <c:strRef>
              <c:f>Sheet2!$ER$29:$ER$37</c:f>
              <c:strCache>
                <c:ptCount val="9"/>
                <c:pt idx="0">
                  <c:v>その他</c:v>
                </c:pt>
                <c:pt idx="1">
                  <c:v>過去の震災における被災について</c:v>
                </c:pt>
                <c:pt idx="2">
                  <c:v>地震による津波被害について</c:v>
                </c:pt>
                <c:pt idx="3">
                  <c:v>東日本大震災に関する被害について</c:v>
                </c:pt>
                <c:pt idx="4">
                  <c:v>震災後、社会貢献するための方法</c:v>
                </c:pt>
                <c:pt idx="5">
                  <c:v>学校内の避難経路、最寄の避難所について</c:v>
                </c:pt>
                <c:pt idx="6">
                  <c:v>今度の地震に関する知識</c:v>
                </c:pt>
                <c:pt idx="7">
                  <c:v>地震時に取るべきベストな行動について</c:v>
                </c:pt>
                <c:pt idx="8">
                  <c:v>震災後の不便な生活に対処する方法</c:v>
                </c:pt>
              </c:strCache>
            </c:strRef>
          </c:cat>
          <c:val>
            <c:numRef>
              <c:f>Sheet2!$ES$29:$ES$37</c:f>
              <c:numCache>
                <c:formatCode>General</c:formatCode>
                <c:ptCount val="9"/>
                <c:pt idx="0">
                  <c:v>28</c:v>
                </c:pt>
                <c:pt idx="1">
                  <c:v>68</c:v>
                </c:pt>
                <c:pt idx="2">
                  <c:v>188</c:v>
                </c:pt>
                <c:pt idx="3">
                  <c:v>195</c:v>
                </c:pt>
                <c:pt idx="4">
                  <c:v>260</c:v>
                </c:pt>
                <c:pt idx="5">
                  <c:v>320</c:v>
                </c:pt>
                <c:pt idx="6">
                  <c:v>392</c:v>
                </c:pt>
                <c:pt idx="7">
                  <c:v>507</c:v>
                </c:pt>
                <c:pt idx="8">
                  <c:v>530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163136"/>
        <c:axId val="115165440"/>
      </c:barChart>
      <c:catAx>
        <c:axId val="11516313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ja-JP"/>
          </a:p>
        </c:txPr>
        <c:crossAx val="115165440"/>
        <c:crosses val="autoZero"/>
        <c:auto val="1"/>
        <c:lblAlgn val="ctr"/>
        <c:lblOffset val="100"/>
        <c:noMultiLvlLbl val="0"/>
      </c:catAx>
      <c:valAx>
        <c:axId val="115165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+mj-ea"/>
                <a:ea typeface="+mj-ea"/>
              </a:defRPr>
            </a:pPr>
            <a:endParaRPr lang="ja-JP"/>
          </a:p>
        </c:txPr>
        <c:crossAx val="11516313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/>
              <a:t>環境－知識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環境ー知識!$B$1</c:f>
              <c:strCache>
                <c:ptCount val="1"/>
                <c:pt idx="0">
                  <c:v>知識ポイント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38100" cap="rnd" cmpd="sng">
                <a:solidFill>
                  <a:srgbClr val="4F81BD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7.4583874400019901E-2"/>
                  <c:y val="-0.16190673220196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環境ー知識!$A$2:$A$40</c:f>
              <c:numCache>
                <c:formatCode>General</c:formatCode>
                <c:ptCount val="39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2</c:v>
                </c:pt>
                <c:pt idx="10">
                  <c:v>1</c:v>
                </c:pt>
                <c:pt idx="11">
                  <c:v>3</c:v>
                </c:pt>
                <c:pt idx="12">
                  <c:v>0</c:v>
                </c:pt>
                <c:pt idx="13">
                  <c:v>0</c:v>
                </c:pt>
                <c:pt idx="14">
                  <c:v>1</c:v>
                </c:pt>
                <c:pt idx="15">
                  <c:v>2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2</c:v>
                </c:pt>
                <c:pt idx="25">
                  <c:v>1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3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0</c:v>
                </c:pt>
                <c:pt idx="35">
                  <c:v>0</c:v>
                </c:pt>
                <c:pt idx="36">
                  <c:v>1</c:v>
                </c:pt>
                <c:pt idx="37">
                  <c:v>0</c:v>
                </c:pt>
                <c:pt idx="38">
                  <c:v>1</c:v>
                </c:pt>
              </c:numCache>
            </c:numRef>
          </c:xVal>
          <c:yVal>
            <c:numRef>
              <c:f>環境ー知識!$B$2:$B$40</c:f>
              <c:numCache>
                <c:formatCode>General</c:formatCode>
                <c:ptCount val="39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2</c:v>
                </c:pt>
                <c:pt idx="9">
                  <c:v>2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3</c:v>
                </c:pt>
                <c:pt idx="16">
                  <c:v>0</c:v>
                </c:pt>
                <c:pt idx="17">
                  <c:v>3</c:v>
                </c:pt>
                <c:pt idx="18">
                  <c:v>0</c:v>
                </c:pt>
                <c:pt idx="19">
                  <c:v>0</c:v>
                </c:pt>
                <c:pt idx="20">
                  <c:v>3</c:v>
                </c:pt>
                <c:pt idx="21">
                  <c:v>3</c:v>
                </c:pt>
                <c:pt idx="22">
                  <c:v>3</c:v>
                </c:pt>
                <c:pt idx="23">
                  <c:v>3</c:v>
                </c:pt>
                <c:pt idx="24">
                  <c:v>1</c:v>
                </c:pt>
                <c:pt idx="25">
                  <c:v>4</c:v>
                </c:pt>
                <c:pt idx="26">
                  <c:v>2</c:v>
                </c:pt>
                <c:pt idx="27">
                  <c:v>2</c:v>
                </c:pt>
                <c:pt idx="28">
                  <c:v>3</c:v>
                </c:pt>
                <c:pt idx="29">
                  <c:v>3</c:v>
                </c:pt>
                <c:pt idx="30">
                  <c:v>2</c:v>
                </c:pt>
                <c:pt idx="31">
                  <c:v>2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2</c:v>
                </c:pt>
                <c:pt idx="37">
                  <c:v>0</c:v>
                </c:pt>
                <c:pt idx="38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4797952"/>
        <c:axId val="114816512"/>
      </c:scatterChart>
      <c:valAx>
        <c:axId val="1147979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 dirty="0" smtClean="0"/>
                  <a:t>環境ポイント</a:t>
                </a:r>
                <a:endParaRPr lang="ja-JP" altLang="en-US" sz="1800" dirty="0"/>
              </a:p>
            </c:rich>
          </c:tx>
          <c:layout>
            <c:manualLayout>
              <c:xMode val="edge"/>
              <c:yMode val="edge"/>
              <c:x val="0.36848583556411402"/>
              <c:y val="0.8547393921817649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4816512"/>
        <c:crosses val="autoZero"/>
        <c:crossBetween val="midCat"/>
        <c:majorUnit val="1"/>
      </c:valAx>
      <c:valAx>
        <c:axId val="114816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 dirty="0" smtClean="0"/>
                  <a:t>知識ポイント</a:t>
                </a:r>
                <a:endParaRPr lang="ja-JP" altLang="en-US" sz="18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479795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 dirty="0" smtClean="0"/>
              <a:t>環境ー行動</a:t>
            </a:r>
            <a:endParaRPr lang="ja-JP" altLang="en-US" sz="20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環境ー行動!$B$1</c:f>
              <c:strCache>
                <c:ptCount val="1"/>
                <c:pt idx="0">
                  <c:v>行動ポイント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38100" cap="rnd" cmpd="sng">
                <a:solidFill>
                  <a:srgbClr val="4F81BD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/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環境ー行動!$A$2:$A$40</c:f>
              <c:numCache>
                <c:formatCode>General</c:formatCode>
                <c:ptCount val="39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2</c:v>
                </c:pt>
                <c:pt idx="10">
                  <c:v>1</c:v>
                </c:pt>
                <c:pt idx="11">
                  <c:v>3</c:v>
                </c:pt>
                <c:pt idx="12">
                  <c:v>0</c:v>
                </c:pt>
                <c:pt idx="13">
                  <c:v>0</c:v>
                </c:pt>
                <c:pt idx="14">
                  <c:v>1</c:v>
                </c:pt>
                <c:pt idx="15">
                  <c:v>2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2</c:v>
                </c:pt>
                <c:pt idx="25">
                  <c:v>1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3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0</c:v>
                </c:pt>
                <c:pt idx="35">
                  <c:v>0</c:v>
                </c:pt>
                <c:pt idx="36">
                  <c:v>1</c:v>
                </c:pt>
                <c:pt idx="37">
                  <c:v>0</c:v>
                </c:pt>
                <c:pt idx="38">
                  <c:v>1</c:v>
                </c:pt>
              </c:numCache>
            </c:numRef>
          </c:xVal>
          <c:yVal>
            <c:numRef>
              <c:f>環境ー行動!$B$2:$B$40</c:f>
              <c:numCache>
                <c:formatCode>General</c:formatCode>
                <c:ptCount val="39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3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3</c:v>
                </c:pt>
                <c:pt idx="10">
                  <c:v>4</c:v>
                </c:pt>
                <c:pt idx="11">
                  <c:v>4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3</c:v>
                </c:pt>
                <c:pt idx="19">
                  <c:v>3</c:v>
                </c:pt>
                <c:pt idx="20">
                  <c:v>1</c:v>
                </c:pt>
                <c:pt idx="21">
                  <c:v>2</c:v>
                </c:pt>
                <c:pt idx="22">
                  <c:v>4</c:v>
                </c:pt>
                <c:pt idx="23">
                  <c:v>3</c:v>
                </c:pt>
                <c:pt idx="24">
                  <c:v>3</c:v>
                </c:pt>
                <c:pt idx="25">
                  <c:v>3</c:v>
                </c:pt>
                <c:pt idx="26">
                  <c:v>1</c:v>
                </c:pt>
                <c:pt idx="27">
                  <c:v>4</c:v>
                </c:pt>
                <c:pt idx="28">
                  <c:v>4</c:v>
                </c:pt>
                <c:pt idx="29">
                  <c:v>2</c:v>
                </c:pt>
                <c:pt idx="30">
                  <c:v>4</c:v>
                </c:pt>
                <c:pt idx="31">
                  <c:v>2</c:v>
                </c:pt>
                <c:pt idx="32">
                  <c:v>2</c:v>
                </c:pt>
                <c:pt idx="33">
                  <c:v>0</c:v>
                </c:pt>
                <c:pt idx="34">
                  <c:v>3</c:v>
                </c:pt>
                <c:pt idx="35">
                  <c:v>4</c:v>
                </c:pt>
                <c:pt idx="36">
                  <c:v>4</c:v>
                </c:pt>
                <c:pt idx="37">
                  <c:v>2</c:v>
                </c:pt>
                <c:pt idx="38">
                  <c:v>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677696"/>
        <c:axId val="119679616"/>
      </c:scatterChart>
      <c:valAx>
        <c:axId val="1196776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/>
                  <a:t>環境ポイント</a:t>
                </a:r>
                <a:endParaRPr lang="en-US" altLang="ja-JP" sz="18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9679616"/>
        <c:crosses val="autoZero"/>
        <c:crossBetween val="midCat"/>
        <c:majorUnit val="1"/>
      </c:valAx>
      <c:valAx>
        <c:axId val="119679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/>
                  <a:t>行動ポイント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9677696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/>
              <a:t>知識－行動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知識ー行動!$B$1</c:f>
              <c:strCache>
                <c:ptCount val="1"/>
                <c:pt idx="0">
                  <c:v>行動ポイント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38100" cap="rnd" cmpd="sng">
                <a:solidFill>
                  <a:srgbClr val="4F81BD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/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知識ー行動!$A$2:$A$40</c:f>
              <c:numCache>
                <c:formatCode>General</c:formatCode>
                <c:ptCount val="39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2</c:v>
                </c:pt>
                <c:pt idx="9">
                  <c:v>2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3</c:v>
                </c:pt>
                <c:pt idx="16">
                  <c:v>0</c:v>
                </c:pt>
                <c:pt idx="17">
                  <c:v>3</c:v>
                </c:pt>
                <c:pt idx="18">
                  <c:v>0</c:v>
                </c:pt>
                <c:pt idx="19">
                  <c:v>0</c:v>
                </c:pt>
                <c:pt idx="20">
                  <c:v>3</c:v>
                </c:pt>
                <c:pt idx="21">
                  <c:v>3</c:v>
                </c:pt>
                <c:pt idx="22">
                  <c:v>3</c:v>
                </c:pt>
                <c:pt idx="23">
                  <c:v>3</c:v>
                </c:pt>
                <c:pt idx="24">
                  <c:v>1</c:v>
                </c:pt>
                <c:pt idx="25">
                  <c:v>4</c:v>
                </c:pt>
                <c:pt idx="26">
                  <c:v>2</c:v>
                </c:pt>
                <c:pt idx="27">
                  <c:v>2</c:v>
                </c:pt>
                <c:pt idx="28">
                  <c:v>3</c:v>
                </c:pt>
                <c:pt idx="29">
                  <c:v>3</c:v>
                </c:pt>
                <c:pt idx="30">
                  <c:v>2</c:v>
                </c:pt>
                <c:pt idx="31">
                  <c:v>2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2</c:v>
                </c:pt>
                <c:pt idx="37">
                  <c:v>0</c:v>
                </c:pt>
                <c:pt idx="38">
                  <c:v>0</c:v>
                </c:pt>
              </c:numCache>
            </c:numRef>
          </c:xVal>
          <c:yVal>
            <c:numRef>
              <c:f>知識ー行動!$B$2:$B$40</c:f>
              <c:numCache>
                <c:formatCode>General</c:formatCode>
                <c:ptCount val="39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3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3</c:v>
                </c:pt>
                <c:pt idx="10">
                  <c:v>4</c:v>
                </c:pt>
                <c:pt idx="11">
                  <c:v>4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3</c:v>
                </c:pt>
                <c:pt idx="19">
                  <c:v>3</c:v>
                </c:pt>
                <c:pt idx="20">
                  <c:v>1</c:v>
                </c:pt>
                <c:pt idx="21">
                  <c:v>2</c:v>
                </c:pt>
                <c:pt idx="22">
                  <c:v>4</c:v>
                </c:pt>
                <c:pt idx="23">
                  <c:v>3</c:v>
                </c:pt>
                <c:pt idx="24">
                  <c:v>3</c:v>
                </c:pt>
                <c:pt idx="25">
                  <c:v>3</c:v>
                </c:pt>
                <c:pt idx="26">
                  <c:v>1</c:v>
                </c:pt>
                <c:pt idx="27">
                  <c:v>4</c:v>
                </c:pt>
                <c:pt idx="28">
                  <c:v>4</c:v>
                </c:pt>
                <c:pt idx="29">
                  <c:v>2</c:v>
                </c:pt>
                <c:pt idx="30">
                  <c:v>4</c:v>
                </c:pt>
                <c:pt idx="31">
                  <c:v>2</c:v>
                </c:pt>
                <c:pt idx="32">
                  <c:v>2</c:v>
                </c:pt>
                <c:pt idx="33">
                  <c:v>0</c:v>
                </c:pt>
                <c:pt idx="34">
                  <c:v>3</c:v>
                </c:pt>
                <c:pt idx="35">
                  <c:v>4</c:v>
                </c:pt>
                <c:pt idx="36">
                  <c:v>4</c:v>
                </c:pt>
                <c:pt idx="37">
                  <c:v>2</c:v>
                </c:pt>
                <c:pt idx="38">
                  <c:v>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729536"/>
        <c:axId val="127079936"/>
      </c:scatterChart>
      <c:valAx>
        <c:axId val="1197295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/>
                  <a:t>知識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7079936"/>
        <c:crosses val="autoZero"/>
        <c:crossBetween val="midCat"/>
        <c:majorUnit val="1"/>
      </c:valAx>
      <c:valAx>
        <c:axId val="127079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/>
                  <a:t>行動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9729536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/>
              <a:t>知識</a:t>
            </a:r>
            <a:r>
              <a:rPr lang="en-US"/>
              <a:t>4</a:t>
            </a:r>
            <a:r>
              <a:rPr lang="ja-JP"/>
              <a:t>と家族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棒構成比!$J$4</c:f>
              <c:strCache>
                <c:ptCount val="1"/>
                <c:pt idx="0">
                  <c:v>していない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棒構成比!$K$3:$L$3</c:f>
              <c:strCache>
                <c:ptCount val="2"/>
                <c:pt idx="0">
                  <c:v>正解</c:v>
                </c:pt>
                <c:pt idx="1">
                  <c:v>不正解</c:v>
                </c:pt>
              </c:strCache>
            </c:strRef>
          </c:cat>
          <c:val>
            <c:numRef>
              <c:f>棒構成比!$K$4:$L$4</c:f>
              <c:numCache>
                <c:formatCode>General</c:formatCode>
                <c:ptCount val="2"/>
                <c:pt idx="0">
                  <c:v>5</c:v>
                </c:pt>
                <c:pt idx="1">
                  <c:v>18</c:v>
                </c:pt>
              </c:numCache>
            </c:numRef>
          </c:val>
        </c:ser>
        <c:ser>
          <c:idx val="1"/>
          <c:order val="1"/>
          <c:tx>
            <c:strRef>
              <c:f>棒構成比!$J$5</c:f>
              <c:strCache>
                <c:ptCount val="1"/>
                <c:pt idx="0">
                  <c:v>している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棒構成比!$K$3:$L$3</c:f>
              <c:strCache>
                <c:ptCount val="2"/>
                <c:pt idx="0">
                  <c:v>正解</c:v>
                </c:pt>
                <c:pt idx="1">
                  <c:v>不正解</c:v>
                </c:pt>
              </c:strCache>
            </c:strRef>
          </c:cat>
          <c:val>
            <c:numRef>
              <c:f>棒構成比!$K$5:$L$5</c:f>
              <c:numCache>
                <c:formatCode>General</c:formatCode>
                <c:ptCount val="2"/>
                <c:pt idx="0">
                  <c:v>8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27132800"/>
        <c:axId val="127134720"/>
      </c:barChart>
      <c:catAx>
        <c:axId val="127132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知識</a:t>
                </a:r>
                <a:r>
                  <a:rPr lang="en-US" altLang="ja-JP"/>
                  <a:t>4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7134720"/>
        <c:crosses val="autoZero"/>
        <c:auto val="1"/>
        <c:lblAlgn val="ctr"/>
        <c:lblOffset val="100"/>
        <c:noMultiLvlLbl val="0"/>
      </c:catAx>
      <c:valAx>
        <c:axId val="127134720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家族での話し合い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one"/>
        <c:crossAx val="12713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/>
              <a:t>知識</a:t>
            </a:r>
            <a:r>
              <a:rPr lang="en-US"/>
              <a:t>2</a:t>
            </a:r>
            <a:r>
              <a:rPr lang="ja-JP"/>
              <a:t>と防災訓練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棒構成比!$A$4</c:f>
              <c:strCache>
                <c:ptCount val="1"/>
                <c:pt idx="0">
                  <c:v>ない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棒構成比!$B$3:$C$3</c:f>
              <c:strCache>
                <c:ptCount val="2"/>
                <c:pt idx="0">
                  <c:v>正解</c:v>
                </c:pt>
                <c:pt idx="1">
                  <c:v>不正解</c:v>
                </c:pt>
              </c:strCache>
            </c:strRef>
          </c:cat>
          <c:val>
            <c:numRef>
              <c:f>棒構成比!$B$4:$C$4</c:f>
              <c:numCache>
                <c:formatCode>General</c:formatCode>
                <c:ptCount val="2"/>
                <c:pt idx="0">
                  <c:v>7</c:v>
                </c:pt>
                <c:pt idx="1">
                  <c:v>16</c:v>
                </c:pt>
              </c:numCache>
            </c:numRef>
          </c:val>
        </c:ser>
        <c:ser>
          <c:idx val="1"/>
          <c:order val="1"/>
          <c:tx>
            <c:strRef>
              <c:f>棒構成比!$A$5</c:f>
              <c:strCache>
                <c:ptCount val="1"/>
                <c:pt idx="0">
                  <c:v>ある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棒構成比!$B$3:$C$3</c:f>
              <c:strCache>
                <c:ptCount val="2"/>
                <c:pt idx="0">
                  <c:v>正解</c:v>
                </c:pt>
                <c:pt idx="1">
                  <c:v>不正解</c:v>
                </c:pt>
              </c:strCache>
            </c:strRef>
          </c:cat>
          <c:val>
            <c:numRef>
              <c:f>棒構成比!$B$5:$C$5</c:f>
              <c:numCache>
                <c:formatCode>General</c:formatCode>
                <c:ptCount val="2"/>
                <c:pt idx="0">
                  <c:v>12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27194624"/>
        <c:axId val="127196544"/>
      </c:barChart>
      <c:catAx>
        <c:axId val="127194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知識</a:t>
                </a:r>
                <a:r>
                  <a:rPr lang="en-US" altLang="ja-JP"/>
                  <a:t>2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7196544"/>
        <c:crosses val="autoZero"/>
        <c:auto val="1"/>
        <c:lblAlgn val="ctr"/>
        <c:lblOffset val="100"/>
        <c:noMultiLvlLbl val="0"/>
      </c:catAx>
      <c:valAx>
        <c:axId val="127196544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防災訓練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one"/>
        <c:crossAx val="127194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/>
              <a:t>震災経験と築年数</a:t>
            </a:r>
            <a:endParaRPr lang="ja-JP"/>
          </a:p>
        </c:rich>
      </c:tx>
      <c:layout>
        <c:manualLayout>
          <c:xMode val="edge"/>
          <c:yMode val="edge"/>
          <c:x val="0.338402668416448"/>
          <c:y val="5.555555555555549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棒構成比!$C$28</c:f>
              <c:strCache>
                <c:ptCount val="1"/>
                <c:pt idx="0">
                  <c:v>分からない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棒構成比!$B$29:$B$30</c:f>
              <c:strCache>
                <c:ptCount val="2"/>
                <c:pt idx="0">
                  <c:v>ある</c:v>
                </c:pt>
                <c:pt idx="1">
                  <c:v>ない</c:v>
                </c:pt>
              </c:strCache>
            </c:strRef>
          </c:cat>
          <c:val>
            <c:numRef>
              <c:f>棒構成比!$C$29:$C$30</c:f>
              <c:numCache>
                <c:formatCode>General</c:formatCode>
                <c:ptCount val="2"/>
                <c:pt idx="0">
                  <c:v>17</c:v>
                </c:pt>
                <c:pt idx="1">
                  <c:v>10</c:v>
                </c:pt>
              </c:numCache>
            </c:numRef>
          </c:val>
        </c:ser>
        <c:ser>
          <c:idx val="1"/>
          <c:order val="1"/>
          <c:tx>
            <c:strRef>
              <c:f>棒構成比!$D$28</c:f>
              <c:strCache>
                <c:ptCount val="1"/>
                <c:pt idx="0">
                  <c:v>分かる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棒構成比!$B$29:$B$30</c:f>
              <c:strCache>
                <c:ptCount val="2"/>
                <c:pt idx="0">
                  <c:v>ある</c:v>
                </c:pt>
                <c:pt idx="1">
                  <c:v>ない</c:v>
                </c:pt>
              </c:strCache>
            </c:strRef>
          </c:cat>
          <c:val>
            <c:numRef>
              <c:f>棒構成比!$D$29:$D$30</c:f>
              <c:numCache>
                <c:formatCode>General</c:formatCode>
                <c:ptCount val="2"/>
                <c:pt idx="0">
                  <c:v>11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27274368"/>
        <c:axId val="127276544"/>
      </c:barChart>
      <c:catAx>
        <c:axId val="127274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震災経験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7276544"/>
        <c:crosses val="autoZero"/>
        <c:auto val="1"/>
        <c:lblAlgn val="ctr"/>
        <c:lblOffset val="100"/>
        <c:noMultiLvlLbl val="0"/>
      </c:catAx>
      <c:valAx>
        <c:axId val="127276544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築年数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one"/>
        <c:crossAx val="12727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/>
              <a:t>知識</a:t>
            </a:r>
            <a:r>
              <a:rPr lang="en-US"/>
              <a:t>1</a:t>
            </a:r>
            <a:r>
              <a:rPr lang="ja-JP"/>
              <a:t>と将来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棒構成比!$K$28</c:f>
              <c:strCache>
                <c:ptCount val="1"/>
                <c:pt idx="0">
                  <c:v>正解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棒構成比!$J$29:$J$31</c:f>
              <c:strCache>
                <c:ptCount val="3"/>
                <c:pt idx="0">
                  <c:v>わからない</c:v>
                </c:pt>
                <c:pt idx="1">
                  <c:v>起こらない</c:v>
                </c:pt>
                <c:pt idx="2">
                  <c:v>起こる</c:v>
                </c:pt>
              </c:strCache>
            </c:strRef>
          </c:cat>
          <c:val>
            <c:numRef>
              <c:f>棒構成比!$K$29:$K$31</c:f>
              <c:numCache>
                <c:formatCode>General</c:formatCode>
                <c:ptCount val="3"/>
                <c:pt idx="0">
                  <c:v>5</c:v>
                </c:pt>
                <c:pt idx="1">
                  <c:v>1</c:v>
                </c:pt>
                <c:pt idx="2">
                  <c:v>17</c:v>
                </c:pt>
              </c:numCache>
            </c:numRef>
          </c:val>
        </c:ser>
        <c:ser>
          <c:idx val="1"/>
          <c:order val="1"/>
          <c:tx>
            <c:strRef>
              <c:f>棒構成比!$L$28</c:f>
              <c:strCache>
                <c:ptCount val="1"/>
                <c:pt idx="0">
                  <c:v>不正解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棒構成比!$J$29:$J$31</c:f>
              <c:strCache>
                <c:ptCount val="3"/>
                <c:pt idx="0">
                  <c:v>わからない</c:v>
                </c:pt>
                <c:pt idx="1">
                  <c:v>起こらない</c:v>
                </c:pt>
                <c:pt idx="2">
                  <c:v>起こる</c:v>
                </c:pt>
              </c:strCache>
            </c:strRef>
          </c:cat>
          <c:val>
            <c:numRef>
              <c:f>棒構成比!$L$29:$L$31</c:f>
              <c:numCache>
                <c:formatCode>General</c:formatCode>
                <c:ptCount val="3"/>
                <c:pt idx="0">
                  <c:v>0</c:v>
                </c:pt>
                <c:pt idx="1">
                  <c:v>3</c:v>
                </c:pt>
                <c:pt idx="2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27336448"/>
        <c:axId val="127338368"/>
      </c:barChart>
      <c:catAx>
        <c:axId val="127336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将来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7338368"/>
        <c:crosses val="autoZero"/>
        <c:auto val="1"/>
        <c:lblAlgn val="ctr"/>
        <c:lblOffset val="100"/>
        <c:noMultiLvlLbl val="0"/>
      </c:catAx>
      <c:valAx>
        <c:axId val="127338368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知識</a:t>
                </a:r>
                <a:r>
                  <a:rPr lang="en-US" altLang="ja-JP"/>
                  <a:t>1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one"/>
        <c:crossAx val="12733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/>
              <a:t>家具固定と行動</a:t>
            </a:r>
            <a:r>
              <a:rPr lang="en-US" altLang="ja-JP"/>
              <a:t>5</a:t>
            </a:r>
            <a:endParaRPr lang="ja-JP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棒構成比!$C$104</c:f>
              <c:strCache>
                <c:ptCount val="1"/>
                <c:pt idx="0">
                  <c:v>正解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棒構成比!$B$105:$B$106</c:f>
              <c:strCache>
                <c:ptCount val="2"/>
                <c:pt idx="0">
                  <c:v>していない</c:v>
                </c:pt>
                <c:pt idx="1">
                  <c:v>している</c:v>
                </c:pt>
              </c:strCache>
            </c:strRef>
          </c:cat>
          <c:val>
            <c:numRef>
              <c:f>棒構成比!$C$105:$C$106</c:f>
              <c:numCache>
                <c:formatCode>General</c:formatCode>
                <c:ptCount val="2"/>
                <c:pt idx="0">
                  <c:v>18</c:v>
                </c:pt>
                <c:pt idx="1">
                  <c:v>7</c:v>
                </c:pt>
              </c:numCache>
            </c:numRef>
          </c:val>
        </c:ser>
        <c:ser>
          <c:idx val="1"/>
          <c:order val="1"/>
          <c:tx>
            <c:strRef>
              <c:f>棒構成比!$D$104</c:f>
              <c:strCache>
                <c:ptCount val="1"/>
                <c:pt idx="0">
                  <c:v>不正解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棒構成比!$B$105:$B$106</c:f>
              <c:strCache>
                <c:ptCount val="2"/>
                <c:pt idx="0">
                  <c:v>していない</c:v>
                </c:pt>
                <c:pt idx="1">
                  <c:v>している</c:v>
                </c:pt>
              </c:strCache>
            </c:strRef>
          </c:cat>
          <c:val>
            <c:numRef>
              <c:f>棒構成比!$D$105:$D$106</c:f>
              <c:numCache>
                <c:formatCode>General</c:formatCode>
                <c:ptCount val="2"/>
                <c:pt idx="0">
                  <c:v>14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27398272"/>
        <c:axId val="127400192"/>
      </c:barChart>
      <c:catAx>
        <c:axId val="127398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家具固定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7400192"/>
        <c:crosses val="autoZero"/>
        <c:auto val="1"/>
        <c:lblAlgn val="ctr"/>
        <c:lblOffset val="100"/>
        <c:noMultiLvlLbl val="0"/>
      </c:catAx>
      <c:valAx>
        <c:axId val="127400192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行動</a:t>
                </a:r>
                <a:r>
                  <a:rPr lang="en-US" altLang="ja-JP"/>
                  <a:t>5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one"/>
        <c:crossAx val="127398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Lbls>
            <c:dLbl>
              <c:idx val="1"/>
              <c:layout>
                <c:manualLayout>
                  <c:x val="0.109305734417616"/>
                  <c:y val="9.370795220284160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2800"/>
                </a:pPr>
                <a:endParaRPr lang="ja-JP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追加ヒアリング!$A$1:$A$2</c:f>
              <c:strCache>
                <c:ptCount val="2"/>
                <c:pt idx="0">
                  <c:v>見たことも読んだこともない</c:v>
                </c:pt>
                <c:pt idx="1">
                  <c:v>見たことはあるが読んだことはない</c:v>
                </c:pt>
              </c:strCache>
            </c:strRef>
          </c:cat>
          <c:val>
            <c:numRef>
              <c:f>追加ヒアリング!$B$1:$B$2</c:f>
              <c:numCache>
                <c:formatCode>General</c:formatCode>
                <c:ptCount val="2"/>
                <c:pt idx="0">
                  <c:v>38</c:v>
                </c:pt>
                <c:pt idx="1">
                  <c:v>5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b"/>
      <c:legendEntry>
        <c:idx val="0"/>
        <c:txPr>
          <a:bodyPr rot="0" vert="horz"/>
          <a:lstStyle/>
          <a:p>
            <a:pPr>
              <a:defRPr sz="2000" u="sng" baseline="0"/>
            </a:pPr>
            <a:endParaRPr lang="ja-JP"/>
          </a:p>
        </c:txPr>
      </c:legendEntry>
      <c:legendEntry>
        <c:idx val="1"/>
        <c:txPr>
          <a:bodyPr rot="0" vert="horz"/>
          <a:lstStyle/>
          <a:p>
            <a:pPr>
              <a:defRPr sz="2000" u="sng" baseline="0"/>
            </a:pPr>
            <a:endParaRPr lang="ja-JP"/>
          </a:p>
        </c:txPr>
      </c:legendEntry>
      <c:layout/>
      <c:overlay val="0"/>
      <c:txPr>
        <a:bodyPr rot="0" vert="horz"/>
        <a:lstStyle/>
        <a:p>
          <a:pPr>
            <a:defRPr u="sng"/>
          </a:pPr>
          <a:endParaRPr lang="ja-JP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400" dirty="0">
                <a:solidFill>
                  <a:schemeClr val="tx2">
                    <a:lumMod val="10000"/>
                  </a:schemeClr>
                </a:solidFill>
              </a:rPr>
              <a:t>事前対策－行動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事前対策ー行動!$B$1</c:f>
              <c:strCache>
                <c:ptCount val="1"/>
                <c:pt idx="0">
                  <c:v>行動ポイント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38100" cap="rnd">
                <a:solidFill>
                  <a:srgbClr val="C0504D">
                    <a:lumMod val="75000"/>
                  </a:srgbClr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事前対策ー行動!$A$2:$A$40</c:f>
              <c:numCache>
                <c:formatCode>General</c:formatCode>
                <c:ptCount val="39"/>
                <c:pt idx="0">
                  <c:v>4</c:v>
                </c:pt>
                <c:pt idx="1">
                  <c:v>4</c:v>
                </c:pt>
                <c:pt idx="2">
                  <c:v>5</c:v>
                </c:pt>
                <c:pt idx="3">
                  <c:v>2</c:v>
                </c:pt>
                <c:pt idx="4">
                  <c:v>0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  <c:pt idx="8">
                  <c:v>4</c:v>
                </c:pt>
                <c:pt idx="9">
                  <c:v>2</c:v>
                </c:pt>
                <c:pt idx="10">
                  <c:v>6</c:v>
                </c:pt>
                <c:pt idx="11">
                  <c:v>5</c:v>
                </c:pt>
                <c:pt idx="12">
                  <c:v>2</c:v>
                </c:pt>
                <c:pt idx="13">
                  <c:v>1</c:v>
                </c:pt>
                <c:pt idx="14">
                  <c:v>0</c:v>
                </c:pt>
                <c:pt idx="15">
                  <c:v>4</c:v>
                </c:pt>
                <c:pt idx="16">
                  <c:v>2</c:v>
                </c:pt>
                <c:pt idx="17">
                  <c:v>3</c:v>
                </c:pt>
                <c:pt idx="18">
                  <c:v>2</c:v>
                </c:pt>
                <c:pt idx="19">
                  <c:v>2</c:v>
                </c:pt>
                <c:pt idx="20">
                  <c:v>3</c:v>
                </c:pt>
                <c:pt idx="21">
                  <c:v>1</c:v>
                </c:pt>
                <c:pt idx="22">
                  <c:v>3</c:v>
                </c:pt>
                <c:pt idx="23">
                  <c:v>1</c:v>
                </c:pt>
                <c:pt idx="24">
                  <c:v>2</c:v>
                </c:pt>
                <c:pt idx="25">
                  <c:v>4</c:v>
                </c:pt>
                <c:pt idx="26">
                  <c:v>2</c:v>
                </c:pt>
                <c:pt idx="27">
                  <c:v>3</c:v>
                </c:pt>
                <c:pt idx="28">
                  <c:v>0</c:v>
                </c:pt>
                <c:pt idx="29">
                  <c:v>2</c:v>
                </c:pt>
                <c:pt idx="30">
                  <c:v>2</c:v>
                </c:pt>
                <c:pt idx="31">
                  <c:v>2</c:v>
                </c:pt>
                <c:pt idx="32">
                  <c:v>2</c:v>
                </c:pt>
                <c:pt idx="33">
                  <c:v>0</c:v>
                </c:pt>
                <c:pt idx="34">
                  <c:v>3</c:v>
                </c:pt>
                <c:pt idx="35">
                  <c:v>1</c:v>
                </c:pt>
                <c:pt idx="36">
                  <c:v>3</c:v>
                </c:pt>
                <c:pt idx="37">
                  <c:v>1</c:v>
                </c:pt>
                <c:pt idx="38">
                  <c:v>2</c:v>
                </c:pt>
              </c:numCache>
            </c:numRef>
          </c:xVal>
          <c:yVal>
            <c:numRef>
              <c:f>事前対策ー行動!$B$2:$B$40</c:f>
              <c:numCache>
                <c:formatCode>General</c:formatCode>
                <c:ptCount val="39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3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3</c:v>
                </c:pt>
                <c:pt idx="10">
                  <c:v>4</c:v>
                </c:pt>
                <c:pt idx="11">
                  <c:v>4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3</c:v>
                </c:pt>
                <c:pt idx="19">
                  <c:v>3</c:v>
                </c:pt>
                <c:pt idx="20">
                  <c:v>1</c:v>
                </c:pt>
                <c:pt idx="21">
                  <c:v>2</c:v>
                </c:pt>
                <c:pt idx="22">
                  <c:v>4</c:v>
                </c:pt>
                <c:pt idx="23">
                  <c:v>3</c:v>
                </c:pt>
                <c:pt idx="24">
                  <c:v>3</c:v>
                </c:pt>
                <c:pt idx="25">
                  <c:v>3</c:v>
                </c:pt>
                <c:pt idx="26">
                  <c:v>1</c:v>
                </c:pt>
                <c:pt idx="27">
                  <c:v>4</c:v>
                </c:pt>
                <c:pt idx="28">
                  <c:v>4</c:v>
                </c:pt>
                <c:pt idx="29">
                  <c:v>2</c:v>
                </c:pt>
                <c:pt idx="30">
                  <c:v>4</c:v>
                </c:pt>
                <c:pt idx="31">
                  <c:v>2</c:v>
                </c:pt>
                <c:pt idx="32">
                  <c:v>2</c:v>
                </c:pt>
                <c:pt idx="33">
                  <c:v>0</c:v>
                </c:pt>
                <c:pt idx="34">
                  <c:v>3</c:v>
                </c:pt>
                <c:pt idx="35">
                  <c:v>4</c:v>
                </c:pt>
                <c:pt idx="36">
                  <c:v>4</c:v>
                </c:pt>
                <c:pt idx="37">
                  <c:v>2</c:v>
                </c:pt>
                <c:pt idx="38">
                  <c:v>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302720"/>
        <c:axId val="110304640"/>
      </c:scatterChart>
      <c:valAx>
        <c:axId val="1103027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>
                    <a:solidFill>
                      <a:schemeClr val="tx2">
                        <a:lumMod val="10000"/>
                      </a:schemeClr>
                    </a:solidFill>
                  </a:rPr>
                  <a:t>事前対策ポイント</a:t>
                </a:r>
              </a:p>
            </c:rich>
          </c:tx>
          <c:layout>
            <c:manualLayout>
              <c:xMode val="edge"/>
              <c:yMode val="edge"/>
              <c:x val="0.33259033245844299"/>
              <c:y val="0.8669213521729910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0304640"/>
        <c:crosses val="autoZero"/>
        <c:crossBetween val="midCat"/>
      </c:valAx>
      <c:valAx>
        <c:axId val="11030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>
                    <a:solidFill>
                      <a:schemeClr val="tx2">
                        <a:lumMod val="10000"/>
                      </a:schemeClr>
                    </a:solidFill>
                  </a:rPr>
                  <a:t>行動ポイント</a:t>
                </a:r>
              </a:p>
            </c:rich>
          </c:tx>
          <c:layout>
            <c:manualLayout>
              <c:xMode val="edge"/>
              <c:yMode val="edge"/>
              <c:x val="1.94444444444444E-2"/>
              <c:y val="0.3482621249154129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0302720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rgbClr val="4F81BD"/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 b="0">
                <a:latin typeface="+mn-ea"/>
                <a:ea typeface="+mn-ea"/>
              </a:defRPr>
            </a:pPr>
            <a:r>
              <a:rPr lang="ja-JP" altLang="en-US" sz="2400" b="0" dirty="0">
                <a:latin typeface="+mn-ea"/>
                <a:ea typeface="+mn-ea"/>
              </a:rPr>
              <a:t>環境</a:t>
            </a:r>
            <a:r>
              <a:rPr lang="en-US" altLang="ja-JP" sz="2400" b="0" dirty="0">
                <a:latin typeface="+mn-ea"/>
                <a:ea typeface="+mn-ea"/>
              </a:rPr>
              <a:t>―</a:t>
            </a:r>
            <a:r>
              <a:rPr lang="ja-JP" altLang="en-US" sz="2400" b="0" dirty="0">
                <a:latin typeface="+mn-ea"/>
                <a:ea typeface="+mn-ea"/>
              </a:rPr>
              <a:t>行動</a:t>
            </a:r>
            <a:endParaRPr lang="en-US" altLang="ja-JP" sz="2400" b="0" dirty="0">
              <a:latin typeface="+mn-ea"/>
              <a:ea typeface="+mn-ea"/>
            </a:endParaRP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環境ー行動!$B$1</c:f>
              <c:strCache>
                <c:ptCount val="1"/>
                <c:pt idx="0">
                  <c:v>行動ポイント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38100" cap="rnd" cmpd="sng">
                <a:solidFill>
                  <a:srgbClr val="4F81BD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環境ー行動!$A$2:$A$40</c:f>
              <c:numCache>
                <c:formatCode>General</c:formatCode>
                <c:ptCount val="39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2</c:v>
                </c:pt>
                <c:pt idx="10">
                  <c:v>1</c:v>
                </c:pt>
                <c:pt idx="11">
                  <c:v>3</c:v>
                </c:pt>
                <c:pt idx="12">
                  <c:v>0</c:v>
                </c:pt>
                <c:pt idx="13">
                  <c:v>0</c:v>
                </c:pt>
                <c:pt idx="14">
                  <c:v>1</c:v>
                </c:pt>
                <c:pt idx="15">
                  <c:v>2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2</c:v>
                </c:pt>
                <c:pt idx="25">
                  <c:v>1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3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0</c:v>
                </c:pt>
                <c:pt idx="35">
                  <c:v>0</c:v>
                </c:pt>
                <c:pt idx="36">
                  <c:v>1</c:v>
                </c:pt>
                <c:pt idx="37">
                  <c:v>0</c:v>
                </c:pt>
                <c:pt idx="38">
                  <c:v>1</c:v>
                </c:pt>
              </c:numCache>
            </c:numRef>
          </c:xVal>
          <c:yVal>
            <c:numRef>
              <c:f>環境ー行動!$B$2:$B$40</c:f>
              <c:numCache>
                <c:formatCode>General</c:formatCode>
                <c:ptCount val="39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3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3</c:v>
                </c:pt>
                <c:pt idx="10">
                  <c:v>4</c:v>
                </c:pt>
                <c:pt idx="11">
                  <c:v>4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3</c:v>
                </c:pt>
                <c:pt idx="19">
                  <c:v>3</c:v>
                </c:pt>
                <c:pt idx="20">
                  <c:v>1</c:v>
                </c:pt>
                <c:pt idx="21">
                  <c:v>2</c:v>
                </c:pt>
                <c:pt idx="22">
                  <c:v>4</c:v>
                </c:pt>
                <c:pt idx="23">
                  <c:v>3</c:v>
                </c:pt>
                <c:pt idx="24">
                  <c:v>3</c:v>
                </c:pt>
                <c:pt idx="25">
                  <c:v>3</c:v>
                </c:pt>
                <c:pt idx="26">
                  <c:v>1</c:v>
                </c:pt>
                <c:pt idx="27">
                  <c:v>4</c:v>
                </c:pt>
                <c:pt idx="28">
                  <c:v>4</c:v>
                </c:pt>
                <c:pt idx="29">
                  <c:v>2</c:v>
                </c:pt>
                <c:pt idx="30">
                  <c:v>4</c:v>
                </c:pt>
                <c:pt idx="31">
                  <c:v>2</c:v>
                </c:pt>
                <c:pt idx="32">
                  <c:v>2</c:v>
                </c:pt>
                <c:pt idx="33">
                  <c:v>0</c:v>
                </c:pt>
                <c:pt idx="34">
                  <c:v>3</c:v>
                </c:pt>
                <c:pt idx="35">
                  <c:v>4</c:v>
                </c:pt>
                <c:pt idx="36">
                  <c:v>4</c:v>
                </c:pt>
                <c:pt idx="37">
                  <c:v>2</c:v>
                </c:pt>
                <c:pt idx="38">
                  <c:v>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367104"/>
        <c:axId val="110369024"/>
      </c:scatterChart>
      <c:valAx>
        <c:axId val="1103671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>
                    <a:solidFill>
                      <a:schemeClr val="tx2">
                        <a:lumMod val="10000"/>
                      </a:schemeClr>
                    </a:solidFill>
                  </a:rPr>
                  <a:t>環境ポイント</a:t>
                </a:r>
                <a:endParaRPr lang="en-US" altLang="ja-JP" sz="1800">
                  <a:solidFill>
                    <a:schemeClr val="tx2">
                      <a:lumMod val="10000"/>
                    </a:schemeClr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0369024"/>
        <c:crosses val="autoZero"/>
        <c:crossBetween val="midCat"/>
        <c:majorUnit val="1"/>
      </c:valAx>
      <c:valAx>
        <c:axId val="110369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ysClr val="windowText" lastClr="000000">
                  <a:lumMod val="5000"/>
                  <a:lumOff val="95000"/>
                </a:sys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>
                    <a:solidFill>
                      <a:schemeClr val="tx2">
                        <a:lumMod val="10000"/>
                      </a:schemeClr>
                    </a:solidFill>
                  </a:rPr>
                  <a:t>行動ポイント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036710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 dirty="0"/>
              <a:t>家族と行動</a:t>
            </a:r>
            <a:r>
              <a:rPr lang="en-US" altLang="ja-JP" sz="2000" dirty="0" smtClean="0"/>
              <a:t>1</a:t>
            </a:r>
            <a:r>
              <a:rPr lang="ja-JP" altLang="ja-JP" sz="2000" b="1" i="0" u="none" strike="noStrike" cap="all" normalizeH="0" baseline="0" dirty="0" smtClean="0">
                <a:effectLst/>
              </a:rPr>
              <a:t>のクロス集計</a:t>
            </a:r>
            <a:endParaRPr lang="ja-JP" sz="20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棒構成比!$K$55</c:f>
              <c:strCache>
                <c:ptCount val="1"/>
                <c:pt idx="0">
                  <c:v>正解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棒構成比!$J$56:$J$57</c:f>
              <c:strCache>
                <c:ptCount val="2"/>
                <c:pt idx="0">
                  <c:v>していない</c:v>
                </c:pt>
                <c:pt idx="1">
                  <c:v>している</c:v>
                </c:pt>
              </c:strCache>
            </c:strRef>
          </c:cat>
          <c:val>
            <c:numRef>
              <c:f>棒構成比!$K$56:$K$57</c:f>
              <c:numCache>
                <c:formatCode>General</c:formatCode>
                <c:ptCount val="2"/>
                <c:pt idx="0">
                  <c:v>11</c:v>
                </c:pt>
                <c:pt idx="1">
                  <c:v>14</c:v>
                </c:pt>
              </c:numCache>
            </c:numRef>
          </c:val>
        </c:ser>
        <c:ser>
          <c:idx val="1"/>
          <c:order val="1"/>
          <c:tx>
            <c:strRef>
              <c:f>棒構成比!$L$55</c:f>
              <c:strCache>
                <c:ptCount val="1"/>
                <c:pt idx="0">
                  <c:v>不正解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棒構成比!$J$56:$J$57</c:f>
              <c:strCache>
                <c:ptCount val="2"/>
                <c:pt idx="0">
                  <c:v>していない</c:v>
                </c:pt>
                <c:pt idx="1">
                  <c:v>している</c:v>
                </c:pt>
              </c:strCache>
            </c:strRef>
          </c:cat>
          <c:val>
            <c:numRef>
              <c:f>棒構成比!$L$56:$L$57</c:f>
              <c:numCache>
                <c:formatCode>General</c:formatCode>
                <c:ptCount val="2"/>
                <c:pt idx="0">
                  <c:v>12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12494080"/>
        <c:axId val="112496000"/>
      </c:barChart>
      <c:catAx>
        <c:axId val="11249408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600"/>
                  <a:t>家族と話し合い</a:t>
                </a:r>
                <a:endParaRPr lang="ja-JP" sz="16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2496000"/>
        <c:crosses val="autoZero"/>
        <c:auto val="1"/>
        <c:lblAlgn val="ctr"/>
        <c:lblOffset val="100"/>
        <c:noMultiLvlLbl val="0"/>
      </c:catAx>
      <c:valAx>
        <c:axId val="112496000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400"/>
                  <a:t>行動</a:t>
                </a:r>
                <a:r>
                  <a:rPr lang="en-US" altLang="ja-JP" sz="1400"/>
                  <a:t>1</a:t>
                </a:r>
                <a:endParaRPr lang="ja-JP" sz="14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one"/>
        <c:crossAx val="112494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 dirty="0"/>
              <a:t>備蓄と行動</a:t>
            </a:r>
            <a:r>
              <a:rPr lang="en-US" altLang="ja-JP" sz="2000" dirty="0" smtClean="0"/>
              <a:t>5</a:t>
            </a:r>
            <a:r>
              <a:rPr lang="ja-JP" altLang="ja-JP" sz="2000" b="1" i="0" u="none" strike="noStrike" cap="all" normalizeH="0" baseline="0" dirty="0" smtClean="0">
                <a:effectLst/>
              </a:rPr>
              <a:t>のクロス集計</a:t>
            </a:r>
            <a:endParaRPr lang="ja-JP" sz="20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棒構成比!$K$80</c:f>
              <c:strCache>
                <c:ptCount val="1"/>
                <c:pt idx="0">
                  <c:v>正解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棒構成比!$J$81:$J$82</c:f>
              <c:strCache>
                <c:ptCount val="2"/>
                <c:pt idx="0">
                  <c:v>していない</c:v>
                </c:pt>
                <c:pt idx="1">
                  <c:v>している</c:v>
                </c:pt>
              </c:strCache>
            </c:strRef>
          </c:cat>
          <c:val>
            <c:numRef>
              <c:f>棒構成比!$K$81:$K$82</c:f>
              <c:numCache>
                <c:formatCode>General</c:formatCode>
                <c:ptCount val="2"/>
                <c:pt idx="0">
                  <c:v>11</c:v>
                </c:pt>
                <c:pt idx="1">
                  <c:v>14</c:v>
                </c:pt>
              </c:numCache>
            </c:numRef>
          </c:val>
        </c:ser>
        <c:ser>
          <c:idx val="1"/>
          <c:order val="1"/>
          <c:tx>
            <c:strRef>
              <c:f>棒構成比!$L$80</c:f>
              <c:strCache>
                <c:ptCount val="1"/>
                <c:pt idx="0">
                  <c:v>不正解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棒構成比!$J$81:$J$82</c:f>
              <c:strCache>
                <c:ptCount val="2"/>
                <c:pt idx="0">
                  <c:v>していない</c:v>
                </c:pt>
                <c:pt idx="1">
                  <c:v>している</c:v>
                </c:pt>
              </c:strCache>
            </c:strRef>
          </c:cat>
          <c:val>
            <c:numRef>
              <c:f>棒構成比!$L$81:$L$82</c:f>
              <c:numCache>
                <c:formatCode>General</c:formatCode>
                <c:ptCount val="2"/>
                <c:pt idx="0">
                  <c:v>12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12630016"/>
        <c:axId val="112644480"/>
      </c:barChart>
      <c:catAx>
        <c:axId val="11263001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/>
                  <a:t>備蓄</a:t>
                </a:r>
                <a:endParaRPr lang="ja-JP" sz="18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2644480"/>
        <c:crosses val="autoZero"/>
        <c:auto val="1"/>
        <c:lblAlgn val="ctr"/>
        <c:lblOffset val="100"/>
        <c:noMultiLvlLbl val="0"/>
      </c:catAx>
      <c:valAx>
        <c:axId val="112644480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400"/>
                  <a:t>行動</a:t>
                </a:r>
                <a:r>
                  <a:rPr lang="en-US" altLang="ja-JP" sz="1400"/>
                  <a:t>5</a:t>
                </a:r>
                <a:endParaRPr lang="ja-JP" sz="14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one"/>
        <c:crossAx val="112630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 dirty="0"/>
              <a:t>知識</a:t>
            </a:r>
            <a:r>
              <a:rPr lang="en-US" altLang="ja-JP" sz="2000" dirty="0"/>
              <a:t>1</a:t>
            </a:r>
            <a:r>
              <a:rPr lang="ja-JP" altLang="en-US" sz="2000" dirty="0"/>
              <a:t>と行動</a:t>
            </a:r>
            <a:r>
              <a:rPr lang="en-US" altLang="ja-JP" sz="2000" dirty="0" smtClean="0"/>
              <a:t>4</a:t>
            </a:r>
            <a:r>
              <a:rPr lang="ja-JP" altLang="ja-JP" sz="2000" b="1" i="0" u="none" strike="noStrike" cap="all" normalizeH="0" baseline="0" dirty="0" smtClean="0">
                <a:effectLst/>
              </a:rPr>
              <a:t>のクロス集計</a:t>
            </a:r>
            <a:endParaRPr lang="ja-JP" sz="20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棒構成比!$C$129</c:f>
              <c:strCache>
                <c:ptCount val="1"/>
                <c:pt idx="0">
                  <c:v>正解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棒構成比!$B$130:$B$131</c:f>
              <c:strCache>
                <c:ptCount val="2"/>
                <c:pt idx="0">
                  <c:v>正解</c:v>
                </c:pt>
                <c:pt idx="1">
                  <c:v>不正解</c:v>
                </c:pt>
              </c:strCache>
            </c:strRef>
          </c:cat>
          <c:val>
            <c:numRef>
              <c:f>棒構成比!$C$130:$C$131</c:f>
              <c:numCache>
                <c:formatCode>General</c:formatCode>
                <c:ptCount val="2"/>
                <c:pt idx="0">
                  <c:v>16</c:v>
                </c:pt>
                <c:pt idx="1">
                  <c:v>11</c:v>
                </c:pt>
              </c:numCache>
            </c:numRef>
          </c:val>
        </c:ser>
        <c:ser>
          <c:idx val="1"/>
          <c:order val="1"/>
          <c:tx>
            <c:strRef>
              <c:f>棒構成比!$D$129</c:f>
              <c:strCache>
                <c:ptCount val="1"/>
                <c:pt idx="0">
                  <c:v>不正解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棒構成比!$B$130:$B$131</c:f>
              <c:strCache>
                <c:ptCount val="2"/>
                <c:pt idx="0">
                  <c:v>正解</c:v>
                </c:pt>
                <c:pt idx="1">
                  <c:v>不正解</c:v>
                </c:pt>
              </c:strCache>
            </c:strRef>
          </c:cat>
          <c:val>
            <c:numRef>
              <c:f>棒構成比!$D$130:$D$131</c:f>
              <c:numCache>
                <c:formatCode>General</c:formatCode>
                <c:ptCount val="2"/>
                <c:pt idx="0">
                  <c:v>7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14906624"/>
        <c:axId val="114908544"/>
      </c:barChart>
      <c:catAx>
        <c:axId val="11490662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400"/>
                  <a:t>知識</a:t>
                </a:r>
                <a:r>
                  <a:rPr lang="en-US" altLang="ja-JP" sz="1400"/>
                  <a:t>1</a:t>
                </a:r>
                <a:endParaRPr lang="ja-JP" sz="14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4908544"/>
        <c:crosses val="autoZero"/>
        <c:auto val="1"/>
        <c:lblAlgn val="ctr"/>
        <c:lblOffset val="100"/>
        <c:noMultiLvlLbl val="0"/>
      </c:catAx>
      <c:valAx>
        <c:axId val="114908544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/>
                  <a:t>行動</a:t>
                </a:r>
                <a:r>
                  <a:rPr lang="en-US" altLang="ja-JP"/>
                  <a:t>4</a:t>
                </a:r>
                <a:endParaRPr lang="ja-JP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one"/>
        <c:crossAx val="11490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 dirty="0"/>
              <a:t>防災訓練と行動</a:t>
            </a:r>
            <a:r>
              <a:rPr lang="en-US" altLang="ja-JP" sz="2000" dirty="0" smtClean="0"/>
              <a:t>1</a:t>
            </a:r>
            <a:r>
              <a:rPr lang="ja-JP" altLang="ja-JP" sz="2000" b="1" i="0" u="none" strike="noStrike" cap="all" normalizeH="0" baseline="0" dirty="0" smtClean="0">
                <a:effectLst/>
              </a:rPr>
              <a:t>のクロス集計</a:t>
            </a:r>
            <a:endParaRPr lang="ja-JP" sz="2000" dirty="0"/>
          </a:p>
        </c:rich>
      </c:tx>
      <c:layout>
        <c:manualLayout>
          <c:xMode val="edge"/>
          <c:yMode val="edge"/>
          <c:x val="9.9136834258559098E-2"/>
          <c:y val="2.207007863323829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棒構成比!$C$53</c:f>
              <c:strCache>
                <c:ptCount val="1"/>
                <c:pt idx="0">
                  <c:v>正解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棒構成比!$B$54:$B$55</c:f>
              <c:strCache>
                <c:ptCount val="2"/>
                <c:pt idx="0">
                  <c:v>ない</c:v>
                </c:pt>
                <c:pt idx="1">
                  <c:v>ある</c:v>
                </c:pt>
              </c:strCache>
            </c:strRef>
          </c:cat>
          <c:val>
            <c:numRef>
              <c:f>棒構成比!$C$54:$C$55</c:f>
              <c:numCache>
                <c:formatCode>General</c:formatCode>
                <c:ptCount val="2"/>
                <c:pt idx="0">
                  <c:v>20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棒構成比!$D$53</c:f>
              <c:strCache>
                <c:ptCount val="1"/>
                <c:pt idx="0">
                  <c:v>不正解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棒構成比!$B$54:$B$55</c:f>
              <c:strCache>
                <c:ptCount val="2"/>
                <c:pt idx="0">
                  <c:v>ない</c:v>
                </c:pt>
                <c:pt idx="1">
                  <c:v>ある</c:v>
                </c:pt>
              </c:strCache>
            </c:strRef>
          </c:cat>
          <c:val>
            <c:numRef>
              <c:f>棒構成比!$D$54:$D$55</c:f>
              <c:numCache>
                <c:formatCode>General</c:formatCode>
                <c:ptCount val="2"/>
                <c:pt idx="0">
                  <c:v>3</c:v>
                </c:pt>
                <c:pt idx="1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14727552"/>
        <c:axId val="114741632"/>
      </c:barChart>
      <c:catAx>
        <c:axId val="114727552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600"/>
                  <a:t>防災訓練</a:t>
                </a:r>
                <a:endParaRPr lang="ja-JP" sz="16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4741632"/>
        <c:crosses val="autoZero"/>
        <c:auto val="1"/>
        <c:lblAlgn val="ctr"/>
        <c:lblOffset val="100"/>
        <c:noMultiLvlLbl val="0"/>
      </c:catAx>
      <c:valAx>
        <c:axId val="114741632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100"/>
                  <a:t>行動</a:t>
                </a:r>
                <a:r>
                  <a:rPr lang="en-US" altLang="ja-JP" sz="1100"/>
                  <a:t>1</a:t>
                </a:r>
                <a:endParaRPr lang="ja-JP" sz="11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one"/>
        <c:crossAx val="114727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/>
              <a:t>環境－事前対策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環境ー事前対策!$B$1</c:f>
              <c:strCache>
                <c:ptCount val="1"/>
                <c:pt idx="0">
                  <c:v>事前対策ポイント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38100" cap="rnd" cmpd="sng">
                <a:solidFill>
                  <a:srgbClr val="4F81BD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2559101387900201"/>
                  <c:y val="-0.2460998160698190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</c:trendlineLbl>
          </c:trendline>
          <c:xVal>
            <c:numRef>
              <c:f>環境ー事前対策!$A$2:$A$40</c:f>
              <c:numCache>
                <c:formatCode>General</c:formatCode>
                <c:ptCount val="39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2</c:v>
                </c:pt>
                <c:pt idx="10">
                  <c:v>1</c:v>
                </c:pt>
                <c:pt idx="11">
                  <c:v>3</c:v>
                </c:pt>
                <c:pt idx="12">
                  <c:v>0</c:v>
                </c:pt>
                <c:pt idx="13">
                  <c:v>0</c:v>
                </c:pt>
                <c:pt idx="14">
                  <c:v>1</c:v>
                </c:pt>
                <c:pt idx="15">
                  <c:v>2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2</c:v>
                </c:pt>
                <c:pt idx="25">
                  <c:v>1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3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0</c:v>
                </c:pt>
                <c:pt idx="35">
                  <c:v>0</c:v>
                </c:pt>
                <c:pt idx="36">
                  <c:v>1</c:v>
                </c:pt>
                <c:pt idx="37">
                  <c:v>0</c:v>
                </c:pt>
                <c:pt idx="38">
                  <c:v>1</c:v>
                </c:pt>
              </c:numCache>
            </c:numRef>
          </c:xVal>
          <c:yVal>
            <c:numRef>
              <c:f>環境ー事前対策!$B$2:$B$40</c:f>
              <c:numCache>
                <c:formatCode>General</c:formatCode>
                <c:ptCount val="39"/>
                <c:pt idx="0">
                  <c:v>4</c:v>
                </c:pt>
                <c:pt idx="1">
                  <c:v>4</c:v>
                </c:pt>
                <c:pt idx="2">
                  <c:v>5</c:v>
                </c:pt>
                <c:pt idx="3">
                  <c:v>2</c:v>
                </c:pt>
                <c:pt idx="4">
                  <c:v>0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  <c:pt idx="8">
                  <c:v>4</c:v>
                </c:pt>
                <c:pt idx="9">
                  <c:v>2</c:v>
                </c:pt>
                <c:pt idx="10">
                  <c:v>6</c:v>
                </c:pt>
                <c:pt idx="11">
                  <c:v>5</c:v>
                </c:pt>
                <c:pt idx="12">
                  <c:v>2</c:v>
                </c:pt>
                <c:pt idx="13">
                  <c:v>1</c:v>
                </c:pt>
                <c:pt idx="14">
                  <c:v>0</c:v>
                </c:pt>
                <c:pt idx="15">
                  <c:v>4</c:v>
                </c:pt>
                <c:pt idx="16">
                  <c:v>2</c:v>
                </c:pt>
                <c:pt idx="17">
                  <c:v>3</c:v>
                </c:pt>
                <c:pt idx="18">
                  <c:v>2</c:v>
                </c:pt>
                <c:pt idx="19">
                  <c:v>2</c:v>
                </c:pt>
                <c:pt idx="20">
                  <c:v>3</c:v>
                </c:pt>
                <c:pt idx="21">
                  <c:v>1</c:v>
                </c:pt>
                <c:pt idx="22">
                  <c:v>3</c:v>
                </c:pt>
                <c:pt idx="23">
                  <c:v>1</c:v>
                </c:pt>
                <c:pt idx="24">
                  <c:v>2</c:v>
                </c:pt>
                <c:pt idx="25">
                  <c:v>4</c:v>
                </c:pt>
                <c:pt idx="26">
                  <c:v>2</c:v>
                </c:pt>
                <c:pt idx="27">
                  <c:v>3</c:v>
                </c:pt>
                <c:pt idx="28">
                  <c:v>0</c:v>
                </c:pt>
                <c:pt idx="29">
                  <c:v>2</c:v>
                </c:pt>
                <c:pt idx="30">
                  <c:v>2</c:v>
                </c:pt>
                <c:pt idx="31">
                  <c:v>2</c:v>
                </c:pt>
                <c:pt idx="32">
                  <c:v>2</c:v>
                </c:pt>
                <c:pt idx="33">
                  <c:v>0</c:v>
                </c:pt>
                <c:pt idx="34">
                  <c:v>3</c:v>
                </c:pt>
                <c:pt idx="35">
                  <c:v>1</c:v>
                </c:pt>
                <c:pt idx="36">
                  <c:v>3</c:v>
                </c:pt>
                <c:pt idx="37">
                  <c:v>1</c:v>
                </c:pt>
                <c:pt idx="38">
                  <c:v>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4770688"/>
        <c:axId val="114772608"/>
      </c:scatterChart>
      <c:valAx>
        <c:axId val="1147706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 dirty="0" smtClean="0"/>
                  <a:t>環境ポイント</a:t>
                </a:r>
                <a:endParaRPr lang="ja-JP" altLang="en-US" sz="18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4772608"/>
        <c:crosses val="autoZero"/>
        <c:crossBetween val="midCat"/>
        <c:majorUnit val="1"/>
      </c:valAx>
      <c:valAx>
        <c:axId val="11477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800" dirty="0"/>
                  <a:t>事前</a:t>
                </a:r>
                <a:r>
                  <a:rPr lang="ja-JP" altLang="en-US" sz="1800" dirty="0" smtClean="0"/>
                  <a:t>対策ポイント</a:t>
                </a:r>
                <a:endParaRPr lang="ja-JP" altLang="en-US" sz="18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4770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F9414C-C235-48FA-828C-1B7F67A2452D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kumimoji="1" lang="ja-JP" altLang="en-US"/>
        </a:p>
      </dgm:t>
    </dgm:pt>
    <dgm:pt modelId="{6F0B3227-CEDE-4463-9EE0-E39D08D3CF2F}">
      <dgm:prSet phldrT="[テキスト]"/>
      <dgm:spPr/>
      <dgm:t>
        <a:bodyPr/>
        <a:lstStyle/>
        <a:p>
          <a:r>
            <a:rPr kumimoji="1" lang="ja-JP" altLang="en-US" dirty="0" smtClean="0"/>
            <a:t>背景</a:t>
          </a:r>
          <a:endParaRPr kumimoji="1" lang="ja-JP" altLang="en-US" dirty="0"/>
        </a:p>
      </dgm:t>
    </dgm:pt>
    <dgm:pt modelId="{99948ED5-8260-4851-AFCC-7F1DA76AF978}" type="par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919BCDC2-4740-43A2-87F2-2EE0CD82E848}" type="sib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2C834980-F02C-4B23-B727-0A7A909DD2B5}">
      <dgm:prSet phldrT="[テキスト]"/>
      <dgm:spPr/>
      <dgm:t>
        <a:bodyPr/>
        <a:lstStyle/>
        <a:p>
          <a:r>
            <a:rPr kumimoji="1" lang="ja-JP" altLang="en-US" dirty="0" smtClean="0"/>
            <a:t>問題提起</a:t>
          </a:r>
          <a:endParaRPr kumimoji="1" lang="ja-JP" altLang="en-US" dirty="0"/>
        </a:p>
      </dgm:t>
    </dgm:pt>
    <dgm:pt modelId="{C66C8174-7F7B-4A72-86DD-4E840C372BD1}" type="par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15EB4D43-65D4-40BA-8D18-33C742AADD08}" type="sib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E966C651-514A-460B-A4B5-22E10B71D27B}">
      <dgm:prSet phldrT="[テキスト]"/>
      <dgm:spPr/>
      <dgm:t>
        <a:bodyPr/>
        <a:lstStyle/>
        <a:p>
          <a:r>
            <a:rPr kumimoji="1" lang="ja-JP" altLang="en-US" dirty="0" smtClean="0"/>
            <a:t>予備調査</a:t>
          </a:r>
          <a:endParaRPr kumimoji="1" lang="en-US" altLang="ja-JP" dirty="0" smtClean="0"/>
        </a:p>
      </dgm:t>
    </dgm:pt>
    <dgm:pt modelId="{C971A601-7C8F-4B3F-8CA5-85CAC5853435}" type="par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F8AD78B5-DF64-47D9-95E9-D8A18F2B8094}" type="sib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5DBF90F6-441C-4DB1-AC43-02FC51DFFCF1}">
      <dgm:prSet phldrT="[テキスト]"/>
      <dgm:spPr/>
      <dgm:t>
        <a:bodyPr/>
        <a:lstStyle/>
        <a:p>
          <a:r>
            <a:rPr kumimoji="1" lang="ja-JP" altLang="en-US" dirty="0" smtClean="0"/>
            <a:t>仮説</a:t>
          </a:r>
          <a:endParaRPr kumimoji="1" lang="ja-JP" altLang="en-US" dirty="0"/>
        </a:p>
      </dgm:t>
    </dgm:pt>
    <dgm:pt modelId="{89ED9A55-D0F3-448A-8A8F-833B1C17DADF}" type="parTrans" cxnId="{D830C504-57AA-4F4F-887D-C884F90BCBFA}">
      <dgm:prSet/>
      <dgm:spPr/>
      <dgm:t>
        <a:bodyPr/>
        <a:lstStyle/>
        <a:p>
          <a:endParaRPr kumimoji="1" lang="ja-JP" altLang="en-US"/>
        </a:p>
      </dgm:t>
    </dgm:pt>
    <dgm:pt modelId="{8BF9FA4C-3FEA-4118-BC12-2CF87920618C}" type="sibTrans" cxnId="{D830C504-57AA-4F4F-887D-C884F90BCBFA}">
      <dgm:prSet/>
      <dgm:spPr/>
      <dgm:t>
        <a:bodyPr/>
        <a:lstStyle/>
        <a:p>
          <a:endParaRPr kumimoji="1" lang="ja-JP" altLang="en-US"/>
        </a:p>
      </dgm:t>
    </dgm:pt>
    <dgm:pt modelId="{97867C16-E031-479B-BD62-7081E805DD29}">
      <dgm:prSet phldrT="[テキスト]"/>
      <dgm:spPr/>
      <dgm:t>
        <a:bodyPr/>
        <a:lstStyle/>
        <a:p>
          <a:r>
            <a:rPr kumimoji="1" lang="ja-JP" altLang="en-US" dirty="0" smtClean="0"/>
            <a:t>結果</a:t>
          </a:r>
        </a:p>
        <a:p>
          <a:r>
            <a:rPr kumimoji="1" lang="ja-JP" altLang="en-US" dirty="0" smtClean="0"/>
            <a:t>考察</a:t>
          </a:r>
          <a:endParaRPr kumimoji="1" lang="ja-JP" altLang="en-US" dirty="0"/>
        </a:p>
      </dgm:t>
    </dgm:pt>
    <dgm:pt modelId="{AAA90815-8CD5-4F23-B0A4-5D30F38CB1AA}" type="par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F0C27088-CEAF-499C-95A8-16AA2A059676}" type="sib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992E7DFC-FEAD-46DE-9780-537BDFB248EB}">
      <dgm:prSet phldrT="[テキスト]"/>
      <dgm:spPr/>
      <dgm:t>
        <a:bodyPr/>
        <a:lstStyle/>
        <a:p>
          <a:r>
            <a:rPr kumimoji="1" lang="ja-JP" altLang="en-US" dirty="0" smtClean="0"/>
            <a:t>今後の</a:t>
          </a:r>
          <a:endParaRPr kumimoji="1" lang="en-US" altLang="ja-JP" dirty="0" smtClean="0"/>
        </a:p>
        <a:p>
          <a:r>
            <a:rPr kumimoji="1" lang="ja-JP" altLang="en-US" dirty="0" smtClean="0"/>
            <a:t>予定</a:t>
          </a:r>
          <a:endParaRPr kumimoji="1" lang="ja-JP" altLang="en-US" dirty="0"/>
        </a:p>
      </dgm:t>
    </dgm:pt>
    <dgm:pt modelId="{2D7A423B-D81C-47D7-AB03-73CD4EEB32D5}" type="par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122C2EE5-E28D-4913-B050-1DA24EF61F86}" type="sib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9E9F3610-B2B5-4AEF-9BA2-735F8998DF2C}" type="pres">
      <dgm:prSet presAssocID="{40F9414C-C235-48FA-828C-1B7F67A2452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5829075-D266-4CFA-AB48-F2479259F5DE}" type="pres">
      <dgm:prSet presAssocID="{40F9414C-C235-48FA-828C-1B7F67A2452D}" presName="arrow" presStyleLbl="bgShp" presStyleIdx="0" presStyleCnt="1"/>
      <dgm:spPr/>
    </dgm:pt>
    <dgm:pt modelId="{2302ABBD-F14E-4936-A836-20999DA54BBD}" type="pres">
      <dgm:prSet presAssocID="{40F9414C-C235-48FA-828C-1B7F67A2452D}" presName="linearProcess" presStyleCnt="0"/>
      <dgm:spPr/>
    </dgm:pt>
    <dgm:pt modelId="{2FCBBDDE-EBCD-4D0E-8895-6740AF9A7F59}" type="pres">
      <dgm:prSet presAssocID="{6F0B3227-CEDE-4463-9EE0-E39D08D3CF2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3F2FDD8-2A14-42CE-AC5E-2B57482A78B9}" type="pres">
      <dgm:prSet presAssocID="{919BCDC2-4740-43A2-87F2-2EE0CD82E848}" presName="sibTrans" presStyleCnt="0"/>
      <dgm:spPr/>
    </dgm:pt>
    <dgm:pt modelId="{A6D2675A-26B1-40E2-9880-6E288912274A}" type="pres">
      <dgm:prSet presAssocID="{2C834980-F02C-4B23-B727-0A7A909DD2B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A2D1637-DC62-41ED-BB6A-42F96BE146EE}" type="pres">
      <dgm:prSet presAssocID="{15EB4D43-65D4-40BA-8D18-33C742AADD08}" presName="sibTrans" presStyleCnt="0"/>
      <dgm:spPr/>
    </dgm:pt>
    <dgm:pt modelId="{58C904F2-10FB-40D1-BDC4-6B5F1CFEAFD1}" type="pres">
      <dgm:prSet presAssocID="{5DBF90F6-441C-4DB1-AC43-02FC51DFFCF1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AB10DC8-FE19-4634-8B71-CB9417F96550}" type="pres">
      <dgm:prSet presAssocID="{8BF9FA4C-3FEA-4118-BC12-2CF87920618C}" presName="sibTrans" presStyleCnt="0"/>
      <dgm:spPr/>
    </dgm:pt>
    <dgm:pt modelId="{4A796A91-6CFD-49AD-B385-5C09CF6C5AEE}" type="pres">
      <dgm:prSet presAssocID="{E966C651-514A-460B-A4B5-22E10B71D27B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D6DD506-324B-4155-B442-B7ECF901F871}" type="pres">
      <dgm:prSet presAssocID="{F8AD78B5-DF64-47D9-95E9-D8A18F2B8094}" presName="sibTrans" presStyleCnt="0"/>
      <dgm:spPr/>
    </dgm:pt>
    <dgm:pt modelId="{59295C84-7D5F-4A50-AC88-2F5D94865588}" type="pres">
      <dgm:prSet presAssocID="{97867C16-E031-479B-BD62-7081E805DD2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BD77BC2-69DA-4F0B-92BC-0F86D0F52414}" type="pres">
      <dgm:prSet presAssocID="{F0C27088-CEAF-499C-95A8-16AA2A059676}" presName="sibTrans" presStyleCnt="0"/>
      <dgm:spPr/>
    </dgm:pt>
    <dgm:pt modelId="{DA582B74-1073-4788-B170-3749352EEA2B}" type="pres">
      <dgm:prSet presAssocID="{992E7DFC-FEAD-46DE-9780-537BDFB248EB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75E0631F-3E6F-45D5-8EB6-DD26BA25D675}" type="presOf" srcId="{992E7DFC-FEAD-46DE-9780-537BDFB248EB}" destId="{DA582B74-1073-4788-B170-3749352EEA2B}" srcOrd="0" destOrd="0" presId="urn:microsoft.com/office/officeart/2005/8/layout/hProcess9"/>
    <dgm:cxn modelId="{D830C504-57AA-4F4F-887D-C884F90BCBFA}" srcId="{40F9414C-C235-48FA-828C-1B7F67A2452D}" destId="{5DBF90F6-441C-4DB1-AC43-02FC51DFFCF1}" srcOrd="2" destOrd="0" parTransId="{89ED9A55-D0F3-448A-8A8F-833B1C17DADF}" sibTransId="{8BF9FA4C-3FEA-4118-BC12-2CF87920618C}"/>
    <dgm:cxn modelId="{A098B713-0492-41D3-BCDE-897BB9B6B606}" srcId="{40F9414C-C235-48FA-828C-1B7F67A2452D}" destId="{2C834980-F02C-4B23-B727-0A7A909DD2B5}" srcOrd="1" destOrd="0" parTransId="{C66C8174-7F7B-4A72-86DD-4E840C372BD1}" sibTransId="{15EB4D43-65D4-40BA-8D18-33C742AADD08}"/>
    <dgm:cxn modelId="{13FDA024-374A-4973-8BA6-7D3B37BAD522}" type="presOf" srcId="{5DBF90F6-441C-4DB1-AC43-02FC51DFFCF1}" destId="{58C904F2-10FB-40D1-BDC4-6B5F1CFEAFD1}" srcOrd="0" destOrd="0" presId="urn:microsoft.com/office/officeart/2005/8/layout/hProcess9"/>
    <dgm:cxn modelId="{99EAE31F-8819-4899-8785-EF207D77E3F8}" type="presOf" srcId="{E966C651-514A-460B-A4B5-22E10B71D27B}" destId="{4A796A91-6CFD-49AD-B385-5C09CF6C5AEE}" srcOrd="0" destOrd="0" presId="urn:microsoft.com/office/officeart/2005/8/layout/hProcess9"/>
    <dgm:cxn modelId="{0E23353B-7F2F-4B12-879D-37755DE4EAA4}" srcId="{40F9414C-C235-48FA-828C-1B7F67A2452D}" destId="{E966C651-514A-460B-A4B5-22E10B71D27B}" srcOrd="3" destOrd="0" parTransId="{C971A601-7C8F-4B3F-8CA5-85CAC5853435}" sibTransId="{F8AD78B5-DF64-47D9-95E9-D8A18F2B8094}"/>
    <dgm:cxn modelId="{2396303E-3498-4DE0-8F37-C73FA62A07CC}" srcId="{40F9414C-C235-48FA-828C-1B7F67A2452D}" destId="{6F0B3227-CEDE-4463-9EE0-E39D08D3CF2F}" srcOrd="0" destOrd="0" parTransId="{99948ED5-8260-4851-AFCC-7F1DA76AF978}" sibTransId="{919BCDC2-4740-43A2-87F2-2EE0CD82E848}"/>
    <dgm:cxn modelId="{0C4B4A0F-D2C5-4972-8610-9BB02585802D}" srcId="{40F9414C-C235-48FA-828C-1B7F67A2452D}" destId="{97867C16-E031-479B-BD62-7081E805DD29}" srcOrd="4" destOrd="0" parTransId="{AAA90815-8CD5-4F23-B0A4-5D30F38CB1AA}" sibTransId="{F0C27088-CEAF-499C-95A8-16AA2A059676}"/>
    <dgm:cxn modelId="{4B5474E0-8BDA-4B4E-89B7-ACBCCAAFA694}" type="presOf" srcId="{40F9414C-C235-48FA-828C-1B7F67A2452D}" destId="{9E9F3610-B2B5-4AEF-9BA2-735F8998DF2C}" srcOrd="0" destOrd="0" presId="urn:microsoft.com/office/officeart/2005/8/layout/hProcess9"/>
    <dgm:cxn modelId="{4E53EAE9-6161-457E-89FB-861FFEC6A136}" type="presOf" srcId="{6F0B3227-CEDE-4463-9EE0-E39D08D3CF2F}" destId="{2FCBBDDE-EBCD-4D0E-8895-6740AF9A7F59}" srcOrd="0" destOrd="0" presId="urn:microsoft.com/office/officeart/2005/8/layout/hProcess9"/>
    <dgm:cxn modelId="{815F1581-C519-4875-97DB-A68AFCDC00AE}" type="presOf" srcId="{97867C16-E031-479B-BD62-7081E805DD29}" destId="{59295C84-7D5F-4A50-AC88-2F5D94865588}" srcOrd="0" destOrd="0" presId="urn:microsoft.com/office/officeart/2005/8/layout/hProcess9"/>
    <dgm:cxn modelId="{25E7F64A-B16C-4331-BCB7-775F119C9385}" srcId="{40F9414C-C235-48FA-828C-1B7F67A2452D}" destId="{992E7DFC-FEAD-46DE-9780-537BDFB248EB}" srcOrd="5" destOrd="0" parTransId="{2D7A423B-D81C-47D7-AB03-73CD4EEB32D5}" sibTransId="{122C2EE5-E28D-4913-B050-1DA24EF61F86}"/>
    <dgm:cxn modelId="{A1DEBDD8-5011-4629-8463-422461EBCC90}" type="presOf" srcId="{2C834980-F02C-4B23-B727-0A7A909DD2B5}" destId="{A6D2675A-26B1-40E2-9880-6E288912274A}" srcOrd="0" destOrd="0" presId="urn:microsoft.com/office/officeart/2005/8/layout/hProcess9"/>
    <dgm:cxn modelId="{756B4FEC-8347-4230-9B1B-0A6E84CD6DC0}" type="presParOf" srcId="{9E9F3610-B2B5-4AEF-9BA2-735F8998DF2C}" destId="{45829075-D266-4CFA-AB48-F2479259F5DE}" srcOrd="0" destOrd="0" presId="urn:microsoft.com/office/officeart/2005/8/layout/hProcess9"/>
    <dgm:cxn modelId="{6360A66C-EA08-46A6-9466-BE9D0E7017AE}" type="presParOf" srcId="{9E9F3610-B2B5-4AEF-9BA2-735F8998DF2C}" destId="{2302ABBD-F14E-4936-A836-20999DA54BBD}" srcOrd="1" destOrd="0" presId="urn:microsoft.com/office/officeart/2005/8/layout/hProcess9"/>
    <dgm:cxn modelId="{0156427D-115A-48F9-9B5E-6F84AF33905D}" type="presParOf" srcId="{2302ABBD-F14E-4936-A836-20999DA54BBD}" destId="{2FCBBDDE-EBCD-4D0E-8895-6740AF9A7F59}" srcOrd="0" destOrd="0" presId="urn:microsoft.com/office/officeart/2005/8/layout/hProcess9"/>
    <dgm:cxn modelId="{B5A50B5B-FDDC-4490-B4B4-2C90C46DBAFE}" type="presParOf" srcId="{2302ABBD-F14E-4936-A836-20999DA54BBD}" destId="{93F2FDD8-2A14-42CE-AC5E-2B57482A78B9}" srcOrd="1" destOrd="0" presId="urn:microsoft.com/office/officeart/2005/8/layout/hProcess9"/>
    <dgm:cxn modelId="{587042CC-D57C-4C72-AC37-38212F04DFE7}" type="presParOf" srcId="{2302ABBD-F14E-4936-A836-20999DA54BBD}" destId="{A6D2675A-26B1-40E2-9880-6E288912274A}" srcOrd="2" destOrd="0" presId="urn:microsoft.com/office/officeart/2005/8/layout/hProcess9"/>
    <dgm:cxn modelId="{09B9DACB-2236-407D-9667-1F81A8DE6BEE}" type="presParOf" srcId="{2302ABBD-F14E-4936-A836-20999DA54BBD}" destId="{CA2D1637-DC62-41ED-BB6A-42F96BE146EE}" srcOrd="3" destOrd="0" presId="urn:microsoft.com/office/officeart/2005/8/layout/hProcess9"/>
    <dgm:cxn modelId="{F65958A0-A052-49E8-8CB8-AFD5E5D09019}" type="presParOf" srcId="{2302ABBD-F14E-4936-A836-20999DA54BBD}" destId="{58C904F2-10FB-40D1-BDC4-6B5F1CFEAFD1}" srcOrd="4" destOrd="0" presId="urn:microsoft.com/office/officeart/2005/8/layout/hProcess9"/>
    <dgm:cxn modelId="{3C0B10CD-D312-4280-8804-80DACDF79A35}" type="presParOf" srcId="{2302ABBD-F14E-4936-A836-20999DA54BBD}" destId="{FAB10DC8-FE19-4634-8B71-CB9417F96550}" srcOrd="5" destOrd="0" presId="urn:microsoft.com/office/officeart/2005/8/layout/hProcess9"/>
    <dgm:cxn modelId="{B5770873-3B36-4092-A873-1D73463A8377}" type="presParOf" srcId="{2302ABBD-F14E-4936-A836-20999DA54BBD}" destId="{4A796A91-6CFD-49AD-B385-5C09CF6C5AEE}" srcOrd="6" destOrd="0" presId="urn:microsoft.com/office/officeart/2005/8/layout/hProcess9"/>
    <dgm:cxn modelId="{E33FB2F8-F906-48A3-AA25-11950767BDB5}" type="presParOf" srcId="{2302ABBD-F14E-4936-A836-20999DA54BBD}" destId="{BD6DD506-324B-4155-B442-B7ECF901F871}" srcOrd="7" destOrd="0" presId="urn:microsoft.com/office/officeart/2005/8/layout/hProcess9"/>
    <dgm:cxn modelId="{1117EBCC-4B33-4D97-8B39-322596A97003}" type="presParOf" srcId="{2302ABBD-F14E-4936-A836-20999DA54BBD}" destId="{59295C84-7D5F-4A50-AC88-2F5D94865588}" srcOrd="8" destOrd="0" presId="urn:microsoft.com/office/officeart/2005/8/layout/hProcess9"/>
    <dgm:cxn modelId="{0DE63B27-42E1-4E32-82E2-26E56CFB61CA}" type="presParOf" srcId="{2302ABBD-F14E-4936-A836-20999DA54BBD}" destId="{6BD77BC2-69DA-4F0B-92BC-0F86D0F52414}" srcOrd="9" destOrd="0" presId="urn:microsoft.com/office/officeart/2005/8/layout/hProcess9"/>
    <dgm:cxn modelId="{DAAF25EE-A04D-46B1-AA43-3CA9E0B52019}" type="presParOf" srcId="{2302ABBD-F14E-4936-A836-20999DA54BBD}" destId="{DA582B74-1073-4788-B170-3749352EEA2B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F9414C-C235-48FA-828C-1B7F67A2452D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kumimoji="1" lang="ja-JP" altLang="en-US"/>
        </a:p>
      </dgm:t>
    </dgm:pt>
    <dgm:pt modelId="{6F0B3227-CEDE-4463-9EE0-E39D08D3CF2F}">
      <dgm:prSet phldrT="[テキスト]"/>
      <dgm:spPr/>
      <dgm:t>
        <a:bodyPr/>
        <a:lstStyle/>
        <a:p>
          <a:r>
            <a:rPr kumimoji="1" lang="ja-JP" altLang="en-US" dirty="0" smtClean="0"/>
            <a:t>背景</a:t>
          </a:r>
          <a:endParaRPr kumimoji="1" lang="ja-JP" altLang="en-US" dirty="0"/>
        </a:p>
      </dgm:t>
    </dgm:pt>
    <dgm:pt modelId="{99948ED5-8260-4851-AFCC-7F1DA76AF978}" type="par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919BCDC2-4740-43A2-87F2-2EE0CD82E848}" type="sib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450D1000-3539-47BA-B781-B125F7C5DE2E}">
      <dgm:prSet phldrT="[テキスト]"/>
      <dgm:spPr/>
      <dgm:t>
        <a:bodyPr/>
        <a:lstStyle/>
        <a:p>
          <a:r>
            <a:rPr kumimoji="1" lang="ja-JP" altLang="en-US" dirty="0" smtClean="0"/>
            <a:t>予備調査</a:t>
          </a:r>
          <a:endParaRPr kumimoji="1" lang="ja-JP" altLang="en-US" dirty="0"/>
        </a:p>
      </dgm:t>
    </dgm:pt>
    <dgm:pt modelId="{2CE75575-DF2E-4E4D-913E-B33C40ED98BE}" type="parTrans" cxnId="{C2DB7948-9EDA-4441-848D-1FCA1CD0C5BB}">
      <dgm:prSet/>
      <dgm:spPr/>
      <dgm:t>
        <a:bodyPr/>
        <a:lstStyle/>
        <a:p>
          <a:endParaRPr kumimoji="1" lang="ja-JP" altLang="en-US"/>
        </a:p>
      </dgm:t>
    </dgm:pt>
    <dgm:pt modelId="{B55AF851-EC5A-4253-9926-9760B930AC8A}" type="sibTrans" cxnId="{C2DB7948-9EDA-4441-848D-1FCA1CD0C5BB}">
      <dgm:prSet/>
      <dgm:spPr/>
      <dgm:t>
        <a:bodyPr/>
        <a:lstStyle/>
        <a:p>
          <a:endParaRPr kumimoji="1" lang="ja-JP" altLang="en-US"/>
        </a:p>
      </dgm:t>
    </dgm:pt>
    <dgm:pt modelId="{2C834980-F02C-4B23-B727-0A7A909DD2B5}">
      <dgm:prSet phldrT="[テキスト]"/>
      <dgm:spPr/>
      <dgm:t>
        <a:bodyPr/>
        <a:lstStyle/>
        <a:p>
          <a:r>
            <a:rPr kumimoji="1" lang="ja-JP" altLang="en-US" dirty="0" smtClean="0"/>
            <a:t>問題提起</a:t>
          </a:r>
          <a:endParaRPr kumimoji="1" lang="ja-JP" altLang="en-US" dirty="0"/>
        </a:p>
      </dgm:t>
    </dgm:pt>
    <dgm:pt modelId="{C66C8174-7F7B-4A72-86DD-4E840C372BD1}" type="par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15EB4D43-65D4-40BA-8D18-33C742AADD08}" type="sib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E966C651-514A-460B-A4B5-22E10B71D27B}">
      <dgm:prSet phldrT="[テキスト]"/>
      <dgm:spPr/>
      <dgm:t>
        <a:bodyPr/>
        <a:lstStyle/>
        <a:p>
          <a:r>
            <a:rPr kumimoji="1" lang="ja-JP" altLang="en-US" dirty="0" smtClean="0"/>
            <a:t>仮説</a:t>
          </a:r>
          <a:endParaRPr kumimoji="1" lang="en-US" altLang="ja-JP" dirty="0" smtClean="0"/>
        </a:p>
      </dgm:t>
    </dgm:pt>
    <dgm:pt modelId="{C971A601-7C8F-4B3F-8CA5-85CAC5853435}" type="par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F8AD78B5-DF64-47D9-95E9-D8A18F2B8094}" type="sib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97867C16-E031-479B-BD62-7081E805DD29}">
      <dgm:prSet phldrT="[テキスト]"/>
      <dgm:spPr/>
      <dgm:t>
        <a:bodyPr/>
        <a:lstStyle/>
        <a:p>
          <a:r>
            <a:rPr kumimoji="1" lang="ja-JP" altLang="en-US" dirty="0" smtClean="0"/>
            <a:t>結果</a:t>
          </a:r>
        </a:p>
        <a:p>
          <a:r>
            <a:rPr kumimoji="1" lang="ja-JP" altLang="en-US" dirty="0" smtClean="0"/>
            <a:t>考察</a:t>
          </a:r>
          <a:endParaRPr kumimoji="1" lang="ja-JP" altLang="en-US" dirty="0"/>
        </a:p>
      </dgm:t>
    </dgm:pt>
    <dgm:pt modelId="{AAA90815-8CD5-4F23-B0A4-5D30F38CB1AA}" type="par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F0C27088-CEAF-499C-95A8-16AA2A059676}" type="sib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992E7DFC-FEAD-46DE-9780-537BDFB248EB}">
      <dgm:prSet phldrT="[テキスト]"/>
      <dgm:spPr/>
      <dgm:t>
        <a:bodyPr/>
        <a:lstStyle/>
        <a:p>
          <a:r>
            <a:rPr kumimoji="1" lang="ja-JP" altLang="en-US" dirty="0" smtClean="0"/>
            <a:t>今後の</a:t>
          </a:r>
          <a:endParaRPr kumimoji="1" lang="en-US" altLang="ja-JP" dirty="0" smtClean="0"/>
        </a:p>
        <a:p>
          <a:r>
            <a:rPr kumimoji="1" lang="ja-JP" altLang="en-US" dirty="0" smtClean="0"/>
            <a:t>予定</a:t>
          </a:r>
          <a:endParaRPr kumimoji="1" lang="ja-JP" altLang="en-US" dirty="0"/>
        </a:p>
      </dgm:t>
    </dgm:pt>
    <dgm:pt modelId="{2D7A423B-D81C-47D7-AB03-73CD4EEB32D5}" type="par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122C2EE5-E28D-4913-B050-1DA24EF61F86}" type="sib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9E9F3610-B2B5-4AEF-9BA2-735F8998DF2C}" type="pres">
      <dgm:prSet presAssocID="{40F9414C-C235-48FA-828C-1B7F67A2452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5829075-D266-4CFA-AB48-F2479259F5DE}" type="pres">
      <dgm:prSet presAssocID="{40F9414C-C235-48FA-828C-1B7F67A2452D}" presName="arrow" presStyleLbl="bgShp" presStyleIdx="0" presStyleCnt="1"/>
      <dgm:spPr/>
    </dgm:pt>
    <dgm:pt modelId="{2302ABBD-F14E-4936-A836-20999DA54BBD}" type="pres">
      <dgm:prSet presAssocID="{40F9414C-C235-48FA-828C-1B7F67A2452D}" presName="linearProcess" presStyleCnt="0"/>
      <dgm:spPr/>
    </dgm:pt>
    <dgm:pt modelId="{2FCBBDDE-EBCD-4D0E-8895-6740AF9A7F59}" type="pres">
      <dgm:prSet presAssocID="{6F0B3227-CEDE-4463-9EE0-E39D08D3CF2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3F2FDD8-2A14-42CE-AC5E-2B57482A78B9}" type="pres">
      <dgm:prSet presAssocID="{919BCDC2-4740-43A2-87F2-2EE0CD82E848}" presName="sibTrans" presStyleCnt="0"/>
      <dgm:spPr/>
    </dgm:pt>
    <dgm:pt modelId="{A6D2675A-26B1-40E2-9880-6E288912274A}" type="pres">
      <dgm:prSet presAssocID="{2C834980-F02C-4B23-B727-0A7A909DD2B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A2D1637-DC62-41ED-BB6A-42F96BE146EE}" type="pres">
      <dgm:prSet presAssocID="{15EB4D43-65D4-40BA-8D18-33C742AADD08}" presName="sibTrans" presStyleCnt="0"/>
      <dgm:spPr/>
    </dgm:pt>
    <dgm:pt modelId="{4A796A91-6CFD-49AD-B385-5C09CF6C5AEE}" type="pres">
      <dgm:prSet presAssocID="{E966C651-514A-460B-A4B5-22E10B71D27B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D6DD506-324B-4155-B442-B7ECF901F871}" type="pres">
      <dgm:prSet presAssocID="{F8AD78B5-DF64-47D9-95E9-D8A18F2B8094}" presName="sibTrans" presStyleCnt="0"/>
      <dgm:spPr/>
    </dgm:pt>
    <dgm:pt modelId="{FC77768C-3BE9-491A-A873-F71F5E439526}" type="pres">
      <dgm:prSet presAssocID="{450D1000-3539-47BA-B781-B125F7C5DE2E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B670100-374D-4A34-9DF9-8702AB081F3A}" type="pres">
      <dgm:prSet presAssocID="{B55AF851-EC5A-4253-9926-9760B930AC8A}" presName="sibTrans" presStyleCnt="0"/>
      <dgm:spPr/>
    </dgm:pt>
    <dgm:pt modelId="{59295C84-7D5F-4A50-AC88-2F5D94865588}" type="pres">
      <dgm:prSet presAssocID="{97867C16-E031-479B-BD62-7081E805DD2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BD77BC2-69DA-4F0B-92BC-0F86D0F52414}" type="pres">
      <dgm:prSet presAssocID="{F0C27088-CEAF-499C-95A8-16AA2A059676}" presName="sibTrans" presStyleCnt="0"/>
      <dgm:spPr/>
    </dgm:pt>
    <dgm:pt modelId="{DA582B74-1073-4788-B170-3749352EEA2B}" type="pres">
      <dgm:prSet presAssocID="{992E7DFC-FEAD-46DE-9780-537BDFB248EB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36CA1A14-3019-4267-862B-1DC6728A899E}" type="presOf" srcId="{97867C16-E031-479B-BD62-7081E805DD29}" destId="{59295C84-7D5F-4A50-AC88-2F5D94865588}" srcOrd="0" destOrd="0" presId="urn:microsoft.com/office/officeart/2005/8/layout/hProcess9"/>
    <dgm:cxn modelId="{B3260E17-060F-4178-941E-C0347A68E8D7}" type="presOf" srcId="{40F9414C-C235-48FA-828C-1B7F67A2452D}" destId="{9E9F3610-B2B5-4AEF-9BA2-735F8998DF2C}" srcOrd="0" destOrd="0" presId="urn:microsoft.com/office/officeart/2005/8/layout/hProcess9"/>
    <dgm:cxn modelId="{402D822D-C0B8-4D55-88A0-FD1AB16AD924}" type="presOf" srcId="{992E7DFC-FEAD-46DE-9780-537BDFB248EB}" destId="{DA582B74-1073-4788-B170-3749352EEA2B}" srcOrd="0" destOrd="0" presId="urn:microsoft.com/office/officeart/2005/8/layout/hProcess9"/>
    <dgm:cxn modelId="{A098B713-0492-41D3-BCDE-897BB9B6B606}" srcId="{40F9414C-C235-48FA-828C-1B7F67A2452D}" destId="{2C834980-F02C-4B23-B727-0A7A909DD2B5}" srcOrd="1" destOrd="0" parTransId="{C66C8174-7F7B-4A72-86DD-4E840C372BD1}" sibTransId="{15EB4D43-65D4-40BA-8D18-33C742AADD08}"/>
    <dgm:cxn modelId="{C2DB7948-9EDA-4441-848D-1FCA1CD0C5BB}" srcId="{40F9414C-C235-48FA-828C-1B7F67A2452D}" destId="{450D1000-3539-47BA-B781-B125F7C5DE2E}" srcOrd="3" destOrd="0" parTransId="{2CE75575-DF2E-4E4D-913E-B33C40ED98BE}" sibTransId="{B55AF851-EC5A-4253-9926-9760B930AC8A}"/>
    <dgm:cxn modelId="{663F76AD-02C4-4D08-A332-87AFBB581ED8}" type="presOf" srcId="{2C834980-F02C-4B23-B727-0A7A909DD2B5}" destId="{A6D2675A-26B1-40E2-9880-6E288912274A}" srcOrd="0" destOrd="0" presId="urn:microsoft.com/office/officeart/2005/8/layout/hProcess9"/>
    <dgm:cxn modelId="{0E23353B-7F2F-4B12-879D-37755DE4EAA4}" srcId="{40F9414C-C235-48FA-828C-1B7F67A2452D}" destId="{E966C651-514A-460B-A4B5-22E10B71D27B}" srcOrd="2" destOrd="0" parTransId="{C971A601-7C8F-4B3F-8CA5-85CAC5853435}" sibTransId="{F8AD78B5-DF64-47D9-95E9-D8A18F2B8094}"/>
    <dgm:cxn modelId="{C502E722-04AA-4B35-956C-1E780384886B}" type="presOf" srcId="{6F0B3227-CEDE-4463-9EE0-E39D08D3CF2F}" destId="{2FCBBDDE-EBCD-4D0E-8895-6740AF9A7F59}" srcOrd="0" destOrd="0" presId="urn:microsoft.com/office/officeart/2005/8/layout/hProcess9"/>
    <dgm:cxn modelId="{6F46AB48-EE47-44AD-A703-C18B7FA9E20D}" type="presOf" srcId="{E966C651-514A-460B-A4B5-22E10B71D27B}" destId="{4A796A91-6CFD-49AD-B385-5C09CF6C5AEE}" srcOrd="0" destOrd="0" presId="urn:microsoft.com/office/officeart/2005/8/layout/hProcess9"/>
    <dgm:cxn modelId="{90A9DDAA-D9E0-4BD8-95E5-2848A828925C}" type="presOf" srcId="{450D1000-3539-47BA-B781-B125F7C5DE2E}" destId="{FC77768C-3BE9-491A-A873-F71F5E439526}" srcOrd="0" destOrd="0" presId="urn:microsoft.com/office/officeart/2005/8/layout/hProcess9"/>
    <dgm:cxn modelId="{2396303E-3498-4DE0-8F37-C73FA62A07CC}" srcId="{40F9414C-C235-48FA-828C-1B7F67A2452D}" destId="{6F0B3227-CEDE-4463-9EE0-E39D08D3CF2F}" srcOrd="0" destOrd="0" parTransId="{99948ED5-8260-4851-AFCC-7F1DA76AF978}" sibTransId="{919BCDC2-4740-43A2-87F2-2EE0CD82E848}"/>
    <dgm:cxn modelId="{0C4B4A0F-D2C5-4972-8610-9BB02585802D}" srcId="{40F9414C-C235-48FA-828C-1B7F67A2452D}" destId="{97867C16-E031-479B-BD62-7081E805DD29}" srcOrd="4" destOrd="0" parTransId="{AAA90815-8CD5-4F23-B0A4-5D30F38CB1AA}" sibTransId="{F0C27088-CEAF-499C-95A8-16AA2A059676}"/>
    <dgm:cxn modelId="{25E7F64A-B16C-4331-BCB7-775F119C9385}" srcId="{40F9414C-C235-48FA-828C-1B7F67A2452D}" destId="{992E7DFC-FEAD-46DE-9780-537BDFB248EB}" srcOrd="5" destOrd="0" parTransId="{2D7A423B-D81C-47D7-AB03-73CD4EEB32D5}" sibTransId="{122C2EE5-E28D-4913-B050-1DA24EF61F86}"/>
    <dgm:cxn modelId="{18719BBC-2C68-4C14-A2E6-C19CD678DEE1}" type="presParOf" srcId="{9E9F3610-B2B5-4AEF-9BA2-735F8998DF2C}" destId="{45829075-D266-4CFA-AB48-F2479259F5DE}" srcOrd="0" destOrd="0" presId="urn:microsoft.com/office/officeart/2005/8/layout/hProcess9"/>
    <dgm:cxn modelId="{F2DEFA8B-DFF0-496F-A144-88F623E552C2}" type="presParOf" srcId="{9E9F3610-B2B5-4AEF-9BA2-735F8998DF2C}" destId="{2302ABBD-F14E-4936-A836-20999DA54BBD}" srcOrd="1" destOrd="0" presId="urn:microsoft.com/office/officeart/2005/8/layout/hProcess9"/>
    <dgm:cxn modelId="{BF8B2CE1-6497-4A04-8474-2AC056A00ECB}" type="presParOf" srcId="{2302ABBD-F14E-4936-A836-20999DA54BBD}" destId="{2FCBBDDE-EBCD-4D0E-8895-6740AF9A7F59}" srcOrd="0" destOrd="0" presId="urn:microsoft.com/office/officeart/2005/8/layout/hProcess9"/>
    <dgm:cxn modelId="{F8E858B2-378C-47AE-8CAC-679405323543}" type="presParOf" srcId="{2302ABBD-F14E-4936-A836-20999DA54BBD}" destId="{93F2FDD8-2A14-42CE-AC5E-2B57482A78B9}" srcOrd="1" destOrd="0" presId="urn:microsoft.com/office/officeart/2005/8/layout/hProcess9"/>
    <dgm:cxn modelId="{6B811EE4-1961-4C9F-8870-2C20BF858710}" type="presParOf" srcId="{2302ABBD-F14E-4936-A836-20999DA54BBD}" destId="{A6D2675A-26B1-40E2-9880-6E288912274A}" srcOrd="2" destOrd="0" presId="urn:microsoft.com/office/officeart/2005/8/layout/hProcess9"/>
    <dgm:cxn modelId="{3A71247D-0BFD-4C0E-922C-279B508A9E9D}" type="presParOf" srcId="{2302ABBD-F14E-4936-A836-20999DA54BBD}" destId="{CA2D1637-DC62-41ED-BB6A-42F96BE146EE}" srcOrd="3" destOrd="0" presId="urn:microsoft.com/office/officeart/2005/8/layout/hProcess9"/>
    <dgm:cxn modelId="{A1404640-5533-4A94-BBA3-4510D245D941}" type="presParOf" srcId="{2302ABBD-F14E-4936-A836-20999DA54BBD}" destId="{4A796A91-6CFD-49AD-B385-5C09CF6C5AEE}" srcOrd="4" destOrd="0" presId="urn:microsoft.com/office/officeart/2005/8/layout/hProcess9"/>
    <dgm:cxn modelId="{841DD22E-838F-411F-AF32-1B836C2EF37C}" type="presParOf" srcId="{2302ABBD-F14E-4936-A836-20999DA54BBD}" destId="{BD6DD506-324B-4155-B442-B7ECF901F871}" srcOrd="5" destOrd="0" presId="urn:microsoft.com/office/officeart/2005/8/layout/hProcess9"/>
    <dgm:cxn modelId="{6890E3F6-3BB5-4B5E-AD8E-6DAC9DC8F7E5}" type="presParOf" srcId="{2302ABBD-F14E-4936-A836-20999DA54BBD}" destId="{FC77768C-3BE9-491A-A873-F71F5E439526}" srcOrd="6" destOrd="0" presId="urn:microsoft.com/office/officeart/2005/8/layout/hProcess9"/>
    <dgm:cxn modelId="{94375940-F35E-4BB4-85D9-0021A2703E2D}" type="presParOf" srcId="{2302ABBD-F14E-4936-A836-20999DA54BBD}" destId="{2B670100-374D-4A34-9DF9-8702AB081F3A}" srcOrd="7" destOrd="0" presId="urn:microsoft.com/office/officeart/2005/8/layout/hProcess9"/>
    <dgm:cxn modelId="{C20322C2-FC67-43A6-8CB2-9BDC195150E3}" type="presParOf" srcId="{2302ABBD-F14E-4936-A836-20999DA54BBD}" destId="{59295C84-7D5F-4A50-AC88-2F5D94865588}" srcOrd="8" destOrd="0" presId="urn:microsoft.com/office/officeart/2005/8/layout/hProcess9"/>
    <dgm:cxn modelId="{225956CF-0639-4D63-9EF8-90DFCA346C5F}" type="presParOf" srcId="{2302ABBD-F14E-4936-A836-20999DA54BBD}" destId="{6BD77BC2-69DA-4F0B-92BC-0F86D0F52414}" srcOrd="9" destOrd="0" presId="urn:microsoft.com/office/officeart/2005/8/layout/hProcess9"/>
    <dgm:cxn modelId="{A147FC12-F623-41F4-9BD5-DD8C7CB7A6D4}" type="presParOf" srcId="{2302ABBD-F14E-4936-A836-20999DA54BBD}" destId="{DA582B74-1073-4788-B170-3749352EEA2B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F9414C-C235-48FA-828C-1B7F67A2452D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kumimoji="1" lang="ja-JP" altLang="en-US"/>
        </a:p>
      </dgm:t>
    </dgm:pt>
    <dgm:pt modelId="{6F0B3227-CEDE-4463-9EE0-E39D08D3CF2F}">
      <dgm:prSet phldrT="[テキスト]"/>
      <dgm:spPr/>
      <dgm:t>
        <a:bodyPr/>
        <a:lstStyle/>
        <a:p>
          <a:r>
            <a:rPr kumimoji="1" lang="ja-JP" altLang="en-US" dirty="0" smtClean="0"/>
            <a:t>背景</a:t>
          </a:r>
          <a:endParaRPr kumimoji="1" lang="ja-JP" altLang="en-US" dirty="0"/>
        </a:p>
      </dgm:t>
    </dgm:pt>
    <dgm:pt modelId="{99948ED5-8260-4851-AFCC-7F1DA76AF978}" type="par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919BCDC2-4740-43A2-87F2-2EE0CD82E848}" type="sib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2C834980-F02C-4B23-B727-0A7A909DD2B5}">
      <dgm:prSet phldrT="[テキスト]"/>
      <dgm:spPr/>
      <dgm:t>
        <a:bodyPr/>
        <a:lstStyle/>
        <a:p>
          <a:r>
            <a:rPr kumimoji="1" lang="ja-JP" altLang="en-US" dirty="0" smtClean="0"/>
            <a:t>問題提起</a:t>
          </a:r>
          <a:endParaRPr kumimoji="1" lang="ja-JP" altLang="en-US" dirty="0"/>
        </a:p>
      </dgm:t>
    </dgm:pt>
    <dgm:pt modelId="{C66C8174-7F7B-4A72-86DD-4E840C372BD1}" type="par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15EB4D43-65D4-40BA-8D18-33C742AADD08}" type="sib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5DBF90F6-441C-4DB1-AC43-02FC51DFFCF1}">
      <dgm:prSet phldrT="[テキスト]"/>
      <dgm:spPr/>
      <dgm:t>
        <a:bodyPr/>
        <a:lstStyle/>
        <a:p>
          <a:r>
            <a:rPr kumimoji="1" lang="ja-JP" altLang="en-US" dirty="0" smtClean="0"/>
            <a:t>仮説</a:t>
          </a:r>
          <a:endParaRPr kumimoji="1" lang="ja-JP" altLang="en-US" dirty="0"/>
        </a:p>
      </dgm:t>
    </dgm:pt>
    <dgm:pt modelId="{89ED9A55-D0F3-448A-8A8F-833B1C17DADF}" type="parTrans" cxnId="{D830C504-57AA-4F4F-887D-C884F90BCBFA}">
      <dgm:prSet/>
      <dgm:spPr/>
      <dgm:t>
        <a:bodyPr/>
        <a:lstStyle/>
        <a:p>
          <a:endParaRPr kumimoji="1" lang="ja-JP" altLang="en-US"/>
        </a:p>
      </dgm:t>
    </dgm:pt>
    <dgm:pt modelId="{8BF9FA4C-3FEA-4118-BC12-2CF87920618C}" type="sibTrans" cxnId="{D830C504-57AA-4F4F-887D-C884F90BCBFA}">
      <dgm:prSet/>
      <dgm:spPr/>
      <dgm:t>
        <a:bodyPr/>
        <a:lstStyle/>
        <a:p>
          <a:endParaRPr kumimoji="1" lang="ja-JP" altLang="en-US"/>
        </a:p>
      </dgm:t>
    </dgm:pt>
    <dgm:pt modelId="{97867C16-E031-479B-BD62-7081E805DD29}">
      <dgm:prSet phldrT="[テキスト]"/>
      <dgm:spPr/>
      <dgm:t>
        <a:bodyPr/>
        <a:lstStyle/>
        <a:p>
          <a:r>
            <a:rPr kumimoji="1" lang="ja-JP" altLang="en-US" dirty="0" smtClean="0"/>
            <a:t>結果</a:t>
          </a:r>
        </a:p>
        <a:p>
          <a:r>
            <a:rPr kumimoji="1" lang="ja-JP" altLang="en-US" dirty="0" smtClean="0"/>
            <a:t>考察</a:t>
          </a:r>
          <a:endParaRPr kumimoji="1" lang="ja-JP" altLang="en-US" dirty="0"/>
        </a:p>
      </dgm:t>
    </dgm:pt>
    <dgm:pt modelId="{AAA90815-8CD5-4F23-B0A4-5D30F38CB1AA}" type="par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F0C27088-CEAF-499C-95A8-16AA2A059676}" type="sib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992E7DFC-FEAD-46DE-9780-537BDFB248EB}">
      <dgm:prSet phldrT="[テキスト]"/>
      <dgm:spPr/>
      <dgm:t>
        <a:bodyPr/>
        <a:lstStyle/>
        <a:p>
          <a:r>
            <a:rPr kumimoji="1" lang="ja-JP" altLang="en-US" dirty="0" smtClean="0"/>
            <a:t>今後の</a:t>
          </a:r>
          <a:endParaRPr kumimoji="1" lang="en-US" altLang="ja-JP" dirty="0" smtClean="0"/>
        </a:p>
        <a:p>
          <a:r>
            <a:rPr kumimoji="1" lang="ja-JP" altLang="en-US" dirty="0" smtClean="0"/>
            <a:t>予定</a:t>
          </a:r>
          <a:endParaRPr kumimoji="1" lang="ja-JP" altLang="en-US" dirty="0"/>
        </a:p>
      </dgm:t>
    </dgm:pt>
    <dgm:pt modelId="{2D7A423B-D81C-47D7-AB03-73CD4EEB32D5}" type="par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122C2EE5-E28D-4913-B050-1DA24EF61F86}" type="sib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E966C651-514A-460B-A4B5-22E10B71D27B}">
      <dgm:prSet phldrT="[テキスト]"/>
      <dgm:spPr/>
      <dgm:t>
        <a:bodyPr/>
        <a:lstStyle/>
        <a:p>
          <a:r>
            <a:rPr kumimoji="1" lang="ja-JP" altLang="en-US" dirty="0" smtClean="0"/>
            <a:t>予備調査</a:t>
          </a:r>
          <a:endParaRPr kumimoji="1" lang="en-US" altLang="ja-JP" dirty="0" smtClean="0"/>
        </a:p>
      </dgm:t>
    </dgm:pt>
    <dgm:pt modelId="{F8AD78B5-DF64-47D9-95E9-D8A18F2B8094}" type="sib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C971A601-7C8F-4B3F-8CA5-85CAC5853435}" type="par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9E9F3610-B2B5-4AEF-9BA2-735F8998DF2C}" type="pres">
      <dgm:prSet presAssocID="{40F9414C-C235-48FA-828C-1B7F67A2452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5829075-D266-4CFA-AB48-F2479259F5DE}" type="pres">
      <dgm:prSet presAssocID="{40F9414C-C235-48FA-828C-1B7F67A2452D}" presName="arrow" presStyleLbl="bgShp" presStyleIdx="0" presStyleCnt="1"/>
      <dgm:spPr/>
    </dgm:pt>
    <dgm:pt modelId="{2302ABBD-F14E-4936-A836-20999DA54BBD}" type="pres">
      <dgm:prSet presAssocID="{40F9414C-C235-48FA-828C-1B7F67A2452D}" presName="linearProcess" presStyleCnt="0"/>
      <dgm:spPr/>
    </dgm:pt>
    <dgm:pt modelId="{2FCBBDDE-EBCD-4D0E-8895-6740AF9A7F59}" type="pres">
      <dgm:prSet presAssocID="{6F0B3227-CEDE-4463-9EE0-E39D08D3CF2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3F2FDD8-2A14-42CE-AC5E-2B57482A78B9}" type="pres">
      <dgm:prSet presAssocID="{919BCDC2-4740-43A2-87F2-2EE0CD82E848}" presName="sibTrans" presStyleCnt="0"/>
      <dgm:spPr/>
    </dgm:pt>
    <dgm:pt modelId="{A6D2675A-26B1-40E2-9880-6E288912274A}" type="pres">
      <dgm:prSet presAssocID="{2C834980-F02C-4B23-B727-0A7A909DD2B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A2D1637-DC62-41ED-BB6A-42F96BE146EE}" type="pres">
      <dgm:prSet presAssocID="{15EB4D43-65D4-40BA-8D18-33C742AADD08}" presName="sibTrans" presStyleCnt="0"/>
      <dgm:spPr/>
    </dgm:pt>
    <dgm:pt modelId="{58C904F2-10FB-40D1-BDC4-6B5F1CFEAFD1}" type="pres">
      <dgm:prSet presAssocID="{5DBF90F6-441C-4DB1-AC43-02FC51DFFCF1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AB10DC8-FE19-4634-8B71-CB9417F96550}" type="pres">
      <dgm:prSet presAssocID="{8BF9FA4C-3FEA-4118-BC12-2CF87920618C}" presName="sibTrans" presStyleCnt="0"/>
      <dgm:spPr/>
    </dgm:pt>
    <dgm:pt modelId="{4A796A91-6CFD-49AD-B385-5C09CF6C5AEE}" type="pres">
      <dgm:prSet presAssocID="{E966C651-514A-460B-A4B5-22E10B71D27B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D6DD506-324B-4155-B442-B7ECF901F871}" type="pres">
      <dgm:prSet presAssocID="{F8AD78B5-DF64-47D9-95E9-D8A18F2B8094}" presName="sibTrans" presStyleCnt="0"/>
      <dgm:spPr/>
    </dgm:pt>
    <dgm:pt modelId="{59295C84-7D5F-4A50-AC88-2F5D94865588}" type="pres">
      <dgm:prSet presAssocID="{97867C16-E031-479B-BD62-7081E805DD2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BD77BC2-69DA-4F0B-92BC-0F86D0F52414}" type="pres">
      <dgm:prSet presAssocID="{F0C27088-CEAF-499C-95A8-16AA2A059676}" presName="sibTrans" presStyleCnt="0"/>
      <dgm:spPr/>
    </dgm:pt>
    <dgm:pt modelId="{DA582B74-1073-4788-B170-3749352EEA2B}" type="pres">
      <dgm:prSet presAssocID="{992E7DFC-FEAD-46DE-9780-537BDFB248EB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33C14A56-CC47-486F-8B63-EEB3AD6DCC44}" type="presOf" srcId="{E966C651-514A-460B-A4B5-22E10B71D27B}" destId="{4A796A91-6CFD-49AD-B385-5C09CF6C5AEE}" srcOrd="0" destOrd="0" presId="urn:microsoft.com/office/officeart/2005/8/layout/hProcess9"/>
    <dgm:cxn modelId="{8EA79C8D-F5F0-4F08-A52C-DB13D00FCCEA}" type="presOf" srcId="{2C834980-F02C-4B23-B727-0A7A909DD2B5}" destId="{A6D2675A-26B1-40E2-9880-6E288912274A}" srcOrd="0" destOrd="0" presId="urn:microsoft.com/office/officeart/2005/8/layout/hProcess9"/>
    <dgm:cxn modelId="{CF6A796A-6AC6-4421-8AEE-3FA5C1B45AEA}" type="presOf" srcId="{992E7DFC-FEAD-46DE-9780-537BDFB248EB}" destId="{DA582B74-1073-4788-B170-3749352EEA2B}" srcOrd="0" destOrd="0" presId="urn:microsoft.com/office/officeart/2005/8/layout/hProcess9"/>
    <dgm:cxn modelId="{D830C504-57AA-4F4F-887D-C884F90BCBFA}" srcId="{40F9414C-C235-48FA-828C-1B7F67A2452D}" destId="{5DBF90F6-441C-4DB1-AC43-02FC51DFFCF1}" srcOrd="2" destOrd="0" parTransId="{89ED9A55-D0F3-448A-8A8F-833B1C17DADF}" sibTransId="{8BF9FA4C-3FEA-4118-BC12-2CF87920618C}"/>
    <dgm:cxn modelId="{A098B713-0492-41D3-BCDE-897BB9B6B606}" srcId="{40F9414C-C235-48FA-828C-1B7F67A2452D}" destId="{2C834980-F02C-4B23-B727-0A7A909DD2B5}" srcOrd="1" destOrd="0" parTransId="{C66C8174-7F7B-4A72-86DD-4E840C372BD1}" sibTransId="{15EB4D43-65D4-40BA-8D18-33C742AADD08}"/>
    <dgm:cxn modelId="{0E23353B-7F2F-4B12-879D-37755DE4EAA4}" srcId="{40F9414C-C235-48FA-828C-1B7F67A2452D}" destId="{E966C651-514A-460B-A4B5-22E10B71D27B}" srcOrd="3" destOrd="0" parTransId="{C971A601-7C8F-4B3F-8CA5-85CAC5853435}" sibTransId="{F8AD78B5-DF64-47D9-95E9-D8A18F2B8094}"/>
    <dgm:cxn modelId="{2396303E-3498-4DE0-8F37-C73FA62A07CC}" srcId="{40F9414C-C235-48FA-828C-1B7F67A2452D}" destId="{6F0B3227-CEDE-4463-9EE0-E39D08D3CF2F}" srcOrd="0" destOrd="0" parTransId="{99948ED5-8260-4851-AFCC-7F1DA76AF978}" sibTransId="{919BCDC2-4740-43A2-87F2-2EE0CD82E848}"/>
    <dgm:cxn modelId="{BCFA55BA-6AD5-4D16-95FE-7EFCCFBF2CD1}" type="presOf" srcId="{5DBF90F6-441C-4DB1-AC43-02FC51DFFCF1}" destId="{58C904F2-10FB-40D1-BDC4-6B5F1CFEAFD1}" srcOrd="0" destOrd="0" presId="urn:microsoft.com/office/officeart/2005/8/layout/hProcess9"/>
    <dgm:cxn modelId="{0C4B4A0F-D2C5-4972-8610-9BB02585802D}" srcId="{40F9414C-C235-48FA-828C-1B7F67A2452D}" destId="{97867C16-E031-479B-BD62-7081E805DD29}" srcOrd="4" destOrd="0" parTransId="{AAA90815-8CD5-4F23-B0A4-5D30F38CB1AA}" sibTransId="{F0C27088-CEAF-499C-95A8-16AA2A059676}"/>
    <dgm:cxn modelId="{C1396427-4D1E-4669-8710-FEEBD40DF46D}" type="presOf" srcId="{6F0B3227-CEDE-4463-9EE0-E39D08D3CF2F}" destId="{2FCBBDDE-EBCD-4D0E-8895-6740AF9A7F59}" srcOrd="0" destOrd="0" presId="urn:microsoft.com/office/officeart/2005/8/layout/hProcess9"/>
    <dgm:cxn modelId="{CDFBF1CA-559C-4515-AB53-FFC9B7C2ABAF}" type="presOf" srcId="{97867C16-E031-479B-BD62-7081E805DD29}" destId="{59295C84-7D5F-4A50-AC88-2F5D94865588}" srcOrd="0" destOrd="0" presId="urn:microsoft.com/office/officeart/2005/8/layout/hProcess9"/>
    <dgm:cxn modelId="{25E7F64A-B16C-4331-BCB7-775F119C9385}" srcId="{40F9414C-C235-48FA-828C-1B7F67A2452D}" destId="{992E7DFC-FEAD-46DE-9780-537BDFB248EB}" srcOrd="5" destOrd="0" parTransId="{2D7A423B-D81C-47D7-AB03-73CD4EEB32D5}" sibTransId="{122C2EE5-E28D-4913-B050-1DA24EF61F86}"/>
    <dgm:cxn modelId="{AFCEC6C4-C7E6-4266-B094-2CBCDF3650B2}" type="presOf" srcId="{40F9414C-C235-48FA-828C-1B7F67A2452D}" destId="{9E9F3610-B2B5-4AEF-9BA2-735F8998DF2C}" srcOrd="0" destOrd="0" presId="urn:microsoft.com/office/officeart/2005/8/layout/hProcess9"/>
    <dgm:cxn modelId="{D527D63E-395B-49E8-B669-11E8EF57642B}" type="presParOf" srcId="{9E9F3610-B2B5-4AEF-9BA2-735F8998DF2C}" destId="{45829075-D266-4CFA-AB48-F2479259F5DE}" srcOrd="0" destOrd="0" presId="urn:microsoft.com/office/officeart/2005/8/layout/hProcess9"/>
    <dgm:cxn modelId="{8BA5D94B-B250-4261-BA2A-120B9E564BD0}" type="presParOf" srcId="{9E9F3610-B2B5-4AEF-9BA2-735F8998DF2C}" destId="{2302ABBD-F14E-4936-A836-20999DA54BBD}" srcOrd="1" destOrd="0" presId="urn:microsoft.com/office/officeart/2005/8/layout/hProcess9"/>
    <dgm:cxn modelId="{DF9D6537-1C36-489E-B0D1-BD4E288F0028}" type="presParOf" srcId="{2302ABBD-F14E-4936-A836-20999DA54BBD}" destId="{2FCBBDDE-EBCD-4D0E-8895-6740AF9A7F59}" srcOrd="0" destOrd="0" presId="urn:microsoft.com/office/officeart/2005/8/layout/hProcess9"/>
    <dgm:cxn modelId="{79A2D41F-D3B2-4A73-9A4C-F4EDFEE7DC2A}" type="presParOf" srcId="{2302ABBD-F14E-4936-A836-20999DA54BBD}" destId="{93F2FDD8-2A14-42CE-AC5E-2B57482A78B9}" srcOrd="1" destOrd="0" presId="urn:microsoft.com/office/officeart/2005/8/layout/hProcess9"/>
    <dgm:cxn modelId="{B8464F87-C397-4D3D-BBF4-1A1FC974C05F}" type="presParOf" srcId="{2302ABBD-F14E-4936-A836-20999DA54BBD}" destId="{A6D2675A-26B1-40E2-9880-6E288912274A}" srcOrd="2" destOrd="0" presId="urn:microsoft.com/office/officeart/2005/8/layout/hProcess9"/>
    <dgm:cxn modelId="{DF4B75AF-62C5-40DF-ABFB-1A253FF087CB}" type="presParOf" srcId="{2302ABBD-F14E-4936-A836-20999DA54BBD}" destId="{CA2D1637-DC62-41ED-BB6A-42F96BE146EE}" srcOrd="3" destOrd="0" presId="urn:microsoft.com/office/officeart/2005/8/layout/hProcess9"/>
    <dgm:cxn modelId="{ED167E88-E5BA-4642-9B15-82311DC81729}" type="presParOf" srcId="{2302ABBD-F14E-4936-A836-20999DA54BBD}" destId="{58C904F2-10FB-40D1-BDC4-6B5F1CFEAFD1}" srcOrd="4" destOrd="0" presId="urn:microsoft.com/office/officeart/2005/8/layout/hProcess9"/>
    <dgm:cxn modelId="{79619E1D-D6ED-47AD-A011-16B9D50D6619}" type="presParOf" srcId="{2302ABBD-F14E-4936-A836-20999DA54BBD}" destId="{FAB10DC8-FE19-4634-8B71-CB9417F96550}" srcOrd="5" destOrd="0" presId="urn:microsoft.com/office/officeart/2005/8/layout/hProcess9"/>
    <dgm:cxn modelId="{AE1B39A8-E070-40E8-B5C0-84170C0E5654}" type="presParOf" srcId="{2302ABBD-F14E-4936-A836-20999DA54BBD}" destId="{4A796A91-6CFD-49AD-B385-5C09CF6C5AEE}" srcOrd="6" destOrd="0" presId="urn:microsoft.com/office/officeart/2005/8/layout/hProcess9"/>
    <dgm:cxn modelId="{C65B70B2-B916-4B02-B6B1-F9917B828B48}" type="presParOf" srcId="{2302ABBD-F14E-4936-A836-20999DA54BBD}" destId="{BD6DD506-324B-4155-B442-B7ECF901F871}" srcOrd="7" destOrd="0" presId="urn:microsoft.com/office/officeart/2005/8/layout/hProcess9"/>
    <dgm:cxn modelId="{6665691B-2803-4DB9-B27F-407D30C9E9C4}" type="presParOf" srcId="{2302ABBD-F14E-4936-A836-20999DA54BBD}" destId="{59295C84-7D5F-4A50-AC88-2F5D94865588}" srcOrd="8" destOrd="0" presId="urn:microsoft.com/office/officeart/2005/8/layout/hProcess9"/>
    <dgm:cxn modelId="{0D5D04D2-6983-4A0F-AFF2-C8901B789E83}" type="presParOf" srcId="{2302ABBD-F14E-4936-A836-20999DA54BBD}" destId="{6BD77BC2-69DA-4F0B-92BC-0F86D0F52414}" srcOrd="9" destOrd="0" presId="urn:microsoft.com/office/officeart/2005/8/layout/hProcess9"/>
    <dgm:cxn modelId="{6BDE7024-6B3D-471D-9807-72C7F061F34F}" type="presParOf" srcId="{2302ABBD-F14E-4936-A836-20999DA54BBD}" destId="{DA582B74-1073-4788-B170-3749352EEA2B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0F9414C-C235-48FA-828C-1B7F67A2452D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kumimoji="1" lang="ja-JP" altLang="en-US"/>
        </a:p>
      </dgm:t>
    </dgm:pt>
    <dgm:pt modelId="{6F0B3227-CEDE-4463-9EE0-E39D08D3CF2F}">
      <dgm:prSet phldrT="[テキスト]"/>
      <dgm:spPr/>
      <dgm:t>
        <a:bodyPr/>
        <a:lstStyle/>
        <a:p>
          <a:r>
            <a:rPr kumimoji="1" lang="ja-JP" altLang="en-US" dirty="0" smtClean="0"/>
            <a:t>背景</a:t>
          </a:r>
          <a:endParaRPr kumimoji="1" lang="ja-JP" altLang="en-US" dirty="0"/>
        </a:p>
      </dgm:t>
    </dgm:pt>
    <dgm:pt modelId="{99948ED5-8260-4851-AFCC-7F1DA76AF978}" type="par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919BCDC2-4740-43A2-87F2-2EE0CD82E848}" type="sib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450D1000-3539-47BA-B781-B125F7C5DE2E}">
      <dgm:prSet phldrT="[テキスト]"/>
      <dgm:spPr/>
      <dgm:t>
        <a:bodyPr/>
        <a:lstStyle/>
        <a:p>
          <a:r>
            <a:rPr kumimoji="1" lang="ja-JP" altLang="en-US" dirty="0" smtClean="0"/>
            <a:t>予備調査</a:t>
          </a:r>
          <a:endParaRPr kumimoji="1" lang="ja-JP" altLang="en-US" dirty="0"/>
        </a:p>
      </dgm:t>
    </dgm:pt>
    <dgm:pt modelId="{2CE75575-DF2E-4E4D-913E-B33C40ED98BE}" type="parTrans" cxnId="{C2DB7948-9EDA-4441-848D-1FCA1CD0C5BB}">
      <dgm:prSet/>
      <dgm:spPr/>
      <dgm:t>
        <a:bodyPr/>
        <a:lstStyle/>
        <a:p>
          <a:endParaRPr kumimoji="1" lang="ja-JP" altLang="en-US"/>
        </a:p>
      </dgm:t>
    </dgm:pt>
    <dgm:pt modelId="{B55AF851-EC5A-4253-9926-9760B930AC8A}" type="sibTrans" cxnId="{C2DB7948-9EDA-4441-848D-1FCA1CD0C5BB}">
      <dgm:prSet/>
      <dgm:spPr/>
      <dgm:t>
        <a:bodyPr/>
        <a:lstStyle/>
        <a:p>
          <a:endParaRPr kumimoji="1" lang="ja-JP" altLang="en-US"/>
        </a:p>
      </dgm:t>
    </dgm:pt>
    <dgm:pt modelId="{2C834980-F02C-4B23-B727-0A7A909DD2B5}">
      <dgm:prSet phldrT="[テキスト]"/>
      <dgm:spPr/>
      <dgm:t>
        <a:bodyPr/>
        <a:lstStyle/>
        <a:p>
          <a:r>
            <a:rPr kumimoji="1" lang="ja-JP" altLang="en-US" dirty="0" smtClean="0"/>
            <a:t>問題提起</a:t>
          </a:r>
          <a:endParaRPr kumimoji="1" lang="ja-JP" altLang="en-US" dirty="0"/>
        </a:p>
      </dgm:t>
    </dgm:pt>
    <dgm:pt modelId="{C66C8174-7F7B-4A72-86DD-4E840C372BD1}" type="par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15EB4D43-65D4-40BA-8D18-33C742AADD08}" type="sib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E966C651-514A-460B-A4B5-22E10B71D27B}">
      <dgm:prSet phldrT="[テキスト]"/>
      <dgm:spPr/>
      <dgm:t>
        <a:bodyPr/>
        <a:lstStyle/>
        <a:p>
          <a:r>
            <a:rPr kumimoji="1" lang="ja-JP" altLang="en-US" dirty="0" smtClean="0"/>
            <a:t>仮説</a:t>
          </a:r>
          <a:endParaRPr kumimoji="1" lang="en-US" altLang="ja-JP" dirty="0" smtClean="0"/>
        </a:p>
      </dgm:t>
    </dgm:pt>
    <dgm:pt modelId="{C971A601-7C8F-4B3F-8CA5-85CAC5853435}" type="par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F8AD78B5-DF64-47D9-95E9-D8A18F2B8094}" type="sib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97867C16-E031-479B-BD62-7081E805DD29}">
      <dgm:prSet phldrT="[テキスト]"/>
      <dgm:spPr/>
      <dgm:t>
        <a:bodyPr/>
        <a:lstStyle/>
        <a:p>
          <a:r>
            <a:rPr kumimoji="1" lang="ja-JP" altLang="en-US" dirty="0" smtClean="0"/>
            <a:t>結果</a:t>
          </a:r>
        </a:p>
        <a:p>
          <a:r>
            <a:rPr kumimoji="1" lang="ja-JP" altLang="en-US" dirty="0" smtClean="0"/>
            <a:t>考察</a:t>
          </a:r>
          <a:endParaRPr kumimoji="1" lang="ja-JP" altLang="en-US" dirty="0"/>
        </a:p>
      </dgm:t>
    </dgm:pt>
    <dgm:pt modelId="{AAA90815-8CD5-4F23-B0A4-5D30F38CB1AA}" type="par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F0C27088-CEAF-499C-95A8-16AA2A059676}" type="sib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992E7DFC-FEAD-46DE-9780-537BDFB248EB}">
      <dgm:prSet phldrT="[テキスト]"/>
      <dgm:spPr/>
      <dgm:t>
        <a:bodyPr/>
        <a:lstStyle/>
        <a:p>
          <a:r>
            <a:rPr kumimoji="1" lang="ja-JP" altLang="en-US" dirty="0" smtClean="0"/>
            <a:t>今後の</a:t>
          </a:r>
          <a:endParaRPr kumimoji="1" lang="en-US" altLang="ja-JP" dirty="0" smtClean="0"/>
        </a:p>
        <a:p>
          <a:r>
            <a:rPr kumimoji="1" lang="ja-JP" altLang="en-US" dirty="0" smtClean="0"/>
            <a:t>予定</a:t>
          </a:r>
          <a:endParaRPr kumimoji="1" lang="ja-JP" altLang="en-US" dirty="0"/>
        </a:p>
      </dgm:t>
    </dgm:pt>
    <dgm:pt modelId="{2D7A423B-D81C-47D7-AB03-73CD4EEB32D5}" type="par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122C2EE5-E28D-4913-B050-1DA24EF61F86}" type="sib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9E9F3610-B2B5-4AEF-9BA2-735F8998DF2C}" type="pres">
      <dgm:prSet presAssocID="{40F9414C-C235-48FA-828C-1B7F67A2452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5829075-D266-4CFA-AB48-F2479259F5DE}" type="pres">
      <dgm:prSet presAssocID="{40F9414C-C235-48FA-828C-1B7F67A2452D}" presName="arrow" presStyleLbl="bgShp" presStyleIdx="0" presStyleCnt="1"/>
      <dgm:spPr/>
    </dgm:pt>
    <dgm:pt modelId="{2302ABBD-F14E-4936-A836-20999DA54BBD}" type="pres">
      <dgm:prSet presAssocID="{40F9414C-C235-48FA-828C-1B7F67A2452D}" presName="linearProcess" presStyleCnt="0"/>
      <dgm:spPr/>
    </dgm:pt>
    <dgm:pt modelId="{2FCBBDDE-EBCD-4D0E-8895-6740AF9A7F59}" type="pres">
      <dgm:prSet presAssocID="{6F0B3227-CEDE-4463-9EE0-E39D08D3CF2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3F2FDD8-2A14-42CE-AC5E-2B57482A78B9}" type="pres">
      <dgm:prSet presAssocID="{919BCDC2-4740-43A2-87F2-2EE0CD82E848}" presName="sibTrans" presStyleCnt="0"/>
      <dgm:spPr/>
    </dgm:pt>
    <dgm:pt modelId="{A6D2675A-26B1-40E2-9880-6E288912274A}" type="pres">
      <dgm:prSet presAssocID="{2C834980-F02C-4B23-B727-0A7A909DD2B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A2D1637-DC62-41ED-BB6A-42F96BE146EE}" type="pres">
      <dgm:prSet presAssocID="{15EB4D43-65D4-40BA-8D18-33C742AADD08}" presName="sibTrans" presStyleCnt="0"/>
      <dgm:spPr/>
    </dgm:pt>
    <dgm:pt modelId="{4A796A91-6CFD-49AD-B385-5C09CF6C5AEE}" type="pres">
      <dgm:prSet presAssocID="{E966C651-514A-460B-A4B5-22E10B71D27B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D6DD506-324B-4155-B442-B7ECF901F871}" type="pres">
      <dgm:prSet presAssocID="{F8AD78B5-DF64-47D9-95E9-D8A18F2B8094}" presName="sibTrans" presStyleCnt="0"/>
      <dgm:spPr/>
    </dgm:pt>
    <dgm:pt modelId="{FC77768C-3BE9-491A-A873-F71F5E439526}" type="pres">
      <dgm:prSet presAssocID="{450D1000-3539-47BA-B781-B125F7C5DE2E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B670100-374D-4A34-9DF9-8702AB081F3A}" type="pres">
      <dgm:prSet presAssocID="{B55AF851-EC5A-4253-9926-9760B930AC8A}" presName="sibTrans" presStyleCnt="0"/>
      <dgm:spPr/>
    </dgm:pt>
    <dgm:pt modelId="{59295C84-7D5F-4A50-AC88-2F5D94865588}" type="pres">
      <dgm:prSet presAssocID="{97867C16-E031-479B-BD62-7081E805DD2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BD77BC2-69DA-4F0B-92BC-0F86D0F52414}" type="pres">
      <dgm:prSet presAssocID="{F0C27088-CEAF-499C-95A8-16AA2A059676}" presName="sibTrans" presStyleCnt="0"/>
      <dgm:spPr/>
    </dgm:pt>
    <dgm:pt modelId="{DA582B74-1073-4788-B170-3749352EEA2B}" type="pres">
      <dgm:prSet presAssocID="{992E7DFC-FEAD-46DE-9780-537BDFB248EB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C2EC912E-49D9-434D-A8F4-670DE3C80854}" type="presOf" srcId="{450D1000-3539-47BA-B781-B125F7C5DE2E}" destId="{FC77768C-3BE9-491A-A873-F71F5E439526}" srcOrd="0" destOrd="0" presId="urn:microsoft.com/office/officeart/2005/8/layout/hProcess9"/>
    <dgm:cxn modelId="{99067B7A-824A-49E5-92F1-C9B08E584DC0}" type="presOf" srcId="{6F0B3227-CEDE-4463-9EE0-E39D08D3CF2F}" destId="{2FCBBDDE-EBCD-4D0E-8895-6740AF9A7F59}" srcOrd="0" destOrd="0" presId="urn:microsoft.com/office/officeart/2005/8/layout/hProcess9"/>
    <dgm:cxn modelId="{A098B713-0492-41D3-BCDE-897BB9B6B606}" srcId="{40F9414C-C235-48FA-828C-1B7F67A2452D}" destId="{2C834980-F02C-4B23-B727-0A7A909DD2B5}" srcOrd="1" destOrd="0" parTransId="{C66C8174-7F7B-4A72-86DD-4E840C372BD1}" sibTransId="{15EB4D43-65D4-40BA-8D18-33C742AADD08}"/>
    <dgm:cxn modelId="{C2DB7948-9EDA-4441-848D-1FCA1CD0C5BB}" srcId="{40F9414C-C235-48FA-828C-1B7F67A2452D}" destId="{450D1000-3539-47BA-B781-B125F7C5DE2E}" srcOrd="3" destOrd="0" parTransId="{2CE75575-DF2E-4E4D-913E-B33C40ED98BE}" sibTransId="{B55AF851-EC5A-4253-9926-9760B930AC8A}"/>
    <dgm:cxn modelId="{B497BE4A-660B-4853-A47E-D993C38BDDBD}" type="presOf" srcId="{992E7DFC-FEAD-46DE-9780-537BDFB248EB}" destId="{DA582B74-1073-4788-B170-3749352EEA2B}" srcOrd="0" destOrd="0" presId="urn:microsoft.com/office/officeart/2005/8/layout/hProcess9"/>
    <dgm:cxn modelId="{0E23353B-7F2F-4B12-879D-37755DE4EAA4}" srcId="{40F9414C-C235-48FA-828C-1B7F67A2452D}" destId="{E966C651-514A-460B-A4B5-22E10B71D27B}" srcOrd="2" destOrd="0" parTransId="{C971A601-7C8F-4B3F-8CA5-85CAC5853435}" sibTransId="{F8AD78B5-DF64-47D9-95E9-D8A18F2B8094}"/>
    <dgm:cxn modelId="{73B0A9EA-83B4-4986-8898-1958A64B4798}" type="presOf" srcId="{2C834980-F02C-4B23-B727-0A7A909DD2B5}" destId="{A6D2675A-26B1-40E2-9880-6E288912274A}" srcOrd="0" destOrd="0" presId="urn:microsoft.com/office/officeart/2005/8/layout/hProcess9"/>
    <dgm:cxn modelId="{DBAA6E1D-B30B-4646-8865-9FBCA726E07C}" type="presOf" srcId="{97867C16-E031-479B-BD62-7081E805DD29}" destId="{59295C84-7D5F-4A50-AC88-2F5D94865588}" srcOrd="0" destOrd="0" presId="urn:microsoft.com/office/officeart/2005/8/layout/hProcess9"/>
    <dgm:cxn modelId="{2396303E-3498-4DE0-8F37-C73FA62A07CC}" srcId="{40F9414C-C235-48FA-828C-1B7F67A2452D}" destId="{6F0B3227-CEDE-4463-9EE0-E39D08D3CF2F}" srcOrd="0" destOrd="0" parTransId="{99948ED5-8260-4851-AFCC-7F1DA76AF978}" sibTransId="{919BCDC2-4740-43A2-87F2-2EE0CD82E848}"/>
    <dgm:cxn modelId="{0C4B4A0F-D2C5-4972-8610-9BB02585802D}" srcId="{40F9414C-C235-48FA-828C-1B7F67A2452D}" destId="{97867C16-E031-479B-BD62-7081E805DD29}" srcOrd="4" destOrd="0" parTransId="{AAA90815-8CD5-4F23-B0A4-5D30F38CB1AA}" sibTransId="{F0C27088-CEAF-499C-95A8-16AA2A059676}"/>
    <dgm:cxn modelId="{E4E7D441-0CD7-4E40-8CA5-3ED2F9A980D6}" type="presOf" srcId="{E966C651-514A-460B-A4B5-22E10B71D27B}" destId="{4A796A91-6CFD-49AD-B385-5C09CF6C5AEE}" srcOrd="0" destOrd="0" presId="urn:microsoft.com/office/officeart/2005/8/layout/hProcess9"/>
    <dgm:cxn modelId="{03B3A464-3AFC-4825-91E3-BC014105E6FB}" type="presOf" srcId="{40F9414C-C235-48FA-828C-1B7F67A2452D}" destId="{9E9F3610-B2B5-4AEF-9BA2-735F8998DF2C}" srcOrd="0" destOrd="0" presId="urn:microsoft.com/office/officeart/2005/8/layout/hProcess9"/>
    <dgm:cxn modelId="{25E7F64A-B16C-4331-BCB7-775F119C9385}" srcId="{40F9414C-C235-48FA-828C-1B7F67A2452D}" destId="{992E7DFC-FEAD-46DE-9780-537BDFB248EB}" srcOrd="5" destOrd="0" parTransId="{2D7A423B-D81C-47D7-AB03-73CD4EEB32D5}" sibTransId="{122C2EE5-E28D-4913-B050-1DA24EF61F86}"/>
    <dgm:cxn modelId="{AAA30A7C-449B-47B6-9F8B-BBBC5112F15D}" type="presParOf" srcId="{9E9F3610-B2B5-4AEF-9BA2-735F8998DF2C}" destId="{45829075-D266-4CFA-AB48-F2479259F5DE}" srcOrd="0" destOrd="0" presId="urn:microsoft.com/office/officeart/2005/8/layout/hProcess9"/>
    <dgm:cxn modelId="{21ED04D1-6342-47A9-9767-B84808F7776B}" type="presParOf" srcId="{9E9F3610-B2B5-4AEF-9BA2-735F8998DF2C}" destId="{2302ABBD-F14E-4936-A836-20999DA54BBD}" srcOrd="1" destOrd="0" presId="urn:microsoft.com/office/officeart/2005/8/layout/hProcess9"/>
    <dgm:cxn modelId="{628DEBF4-C6B9-4626-8DFC-3EDCC863AA81}" type="presParOf" srcId="{2302ABBD-F14E-4936-A836-20999DA54BBD}" destId="{2FCBBDDE-EBCD-4D0E-8895-6740AF9A7F59}" srcOrd="0" destOrd="0" presId="urn:microsoft.com/office/officeart/2005/8/layout/hProcess9"/>
    <dgm:cxn modelId="{43A46DDE-E342-4E68-9CCA-DB38CBC48BA4}" type="presParOf" srcId="{2302ABBD-F14E-4936-A836-20999DA54BBD}" destId="{93F2FDD8-2A14-42CE-AC5E-2B57482A78B9}" srcOrd="1" destOrd="0" presId="urn:microsoft.com/office/officeart/2005/8/layout/hProcess9"/>
    <dgm:cxn modelId="{20F6E685-A52D-4E91-AB35-7988E240A86E}" type="presParOf" srcId="{2302ABBD-F14E-4936-A836-20999DA54BBD}" destId="{A6D2675A-26B1-40E2-9880-6E288912274A}" srcOrd="2" destOrd="0" presId="urn:microsoft.com/office/officeart/2005/8/layout/hProcess9"/>
    <dgm:cxn modelId="{CBB23BD4-048A-4350-850A-1260B157B154}" type="presParOf" srcId="{2302ABBD-F14E-4936-A836-20999DA54BBD}" destId="{CA2D1637-DC62-41ED-BB6A-42F96BE146EE}" srcOrd="3" destOrd="0" presId="urn:microsoft.com/office/officeart/2005/8/layout/hProcess9"/>
    <dgm:cxn modelId="{3441BF72-8A5F-47E6-9DF5-A7C6330223B6}" type="presParOf" srcId="{2302ABBD-F14E-4936-A836-20999DA54BBD}" destId="{4A796A91-6CFD-49AD-B385-5C09CF6C5AEE}" srcOrd="4" destOrd="0" presId="urn:microsoft.com/office/officeart/2005/8/layout/hProcess9"/>
    <dgm:cxn modelId="{3912164F-8F40-4123-BDCE-F8CA8DCAD1A7}" type="presParOf" srcId="{2302ABBD-F14E-4936-A836-20999DA54BBD}" destId="{BD6DD506-324B-4155-B442-B7ECF901F871}" srcOrd="5" destOrd="0" presId="urn:microsoft.com/office/officeart/2005/8/layout/hProcess9"/>
    <dgm:cxn modelId="{D7834955-B2BE-4C0F-8073-61A49A8D1F46}" type="presParOf" srcId="{2302ABBD-F14E-4936-A836-20999DA54BBD}" destId="{FC77768C-3BE9-491A-A873-F71F5E439526}" srcOrd="6" destOrd="0" presId="urn:microsoft.com/office/officeart/2005/8/layout/hProcess9"/>
    <dgm:cxn modelId="{4D5832DE-5F6D-449F-869E-171B823C315B}" type="presParOf" srcId="{2302ABBD-F14E-4936-A836-20999DA54BBD}" destId="{2B670100-374D-4A34-9DF9-8702AB081F3A}" srcOrd="7" destOrd="0" presId="urn:microsoft.com/office/officeart/2005/8/layout/hProcess9"/>
    <dgm:cxn modelId="{F146206E-60CE-4EFE-8911-0CA584E242FD}" type="presParOf" srcId="{2302ABBD-F14E-4936-A836-20999DA54BBD}" destId="{59295C84-7D5F-4A50-AC88-2F5D94865588}" srcOrd="8" destOrd="0" presId="urn:microsoft.com/office/officeart/2005/8/layout/hProcess9"/>
    <dgm:cxn modelId="{21B6867C-B155-4C5A-A57F-5DB141A49E88}" type="presParOf" srcId="{2302ABBD-F14E-4936-A836-20999DA54BBD}" destId="{6BD77BC2-69DA-4F0B-92BC-0F86D0F52414}" srcOrd="9" destOrd="0" presId="urn:microsoft.com/office/officeart/2005/8/layout/hProcess9"/>
    <dgm:cxn modelId="{2EE3D8D4-0686-4EE9-9C58-E2F3F60DC628}" type="presParOf" srcId="{2302ABBD-F14E-4936-A836-20999DA54BBD}" destId="{DA582B74-1073-4788-B170-3749352EEA2B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F9414C-C235-48FA-828C-1B7F67A2452D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kumimoji="1" lang="ja-JP" altLang="en-US"/>
        </a:p>
      </dgm:t>
    </dgm:pt>
    <dgm:pt modelId="{6F0B3227-CEDE-4463-9EE0-E39D08D3CF2F}">
      <dgm:prSet phldrT="[テキスト]"/>
      <dgm:spPr/>
      <dgm:t>
        <a:bodyPr/>
        <a:lstStyle/>
        <a:p>
          <a:r>
            <a:rPr kumimoji="1" lang="ja-JP" altLang="en-US" dirty="0" smtClean="0"/>
            <a:t>背景</a:t>
          </a:r>
          <a:endParaRPr kumimoji="1" lang="ja-JP" altLang="en-US" dirty="0"/>
        </a:p>
      </dgm:t>
    </dgm:pt>
    <dgm:pt modelId="{99948ED5-8260-4851-AFCC-7F1DA76AF978}" type="par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919BCDC2-4740-43A2-87F2-2EE0CD82E848}" type="sib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450D1000-3539-47BA-B781-B125F7C5DE2E}">
      <dgm:prSet phldrT="[テキスト]"/>
      <dgm:spPr/>
      <dgm:t>
        <a:bodyPr/>
        <a:lstStyle/>
        <a:p>
          <a:r>
            <a:rPr kumimoji="1" lang="ja-JP" altLang="en-US" dirty="0" smtClean="0"/>
            <a:t>予備調査</a:t>
          </a:r>
          <a:endParaRPr kumimoji="1" lang="ja-JP" altLang="en-US" dirty="0"/>
        </a:p>
      </dgm:t>
    </dgm:pt>
    <dgm:pt modelId="{2CE75575-DF2E-4E4D-913E-B33C40ED98BE}" type="parTrans" cxnId="{C2DB7948-9EDA-4441-848D-1FCA1CD0C5BB}">
      <dgm:prSet/>
      <dgm:spPr/>
      <dgm:t>
        <a:bodyPr/>
        <a:lstStyle/>
        <a:p>
          <a:endParaRPr kumimoji="1" lang="ja-JP" altLang="en-US"/>
        </a:p>
      </dgm:t>
    </dgm:pt>
    <dgm:pt modelId="{B55AF851-EC5A-4253-9926-9760B930AC8A}" type="sibTrans" cxnId="{C2DB7948-9EDA-4441-848D-1FCA1CD0C5BB}">
      <dgm:prSet/>
      <dgm:spPr/>
      <dgm:t>
        <a:bodyPr/>
        <a:lstStyle/>
        <a:p>
          <a:endParaRPr kumimoji="1" lang="ja-JP" altLang="en-US"/>
        </a:p>
      </dgm:t>
    </dgm:pt>
    <dgm:pt modelId="{2C834980-F02C-4B23-B727-0A7A909DD2B5}">
      <dgm:prSet phldrT="[テキスト]"/>
      <dgm:spPr/>
      <dgm:t>
        <a:bodyPr/>
        <a:lstStyle/>
        <a:p>
          <a:r>
            <a:rPr kumimoji="1" lang="ja-JP" altLang="en-US" dirty="0" smtClean="0"/>
            <a:t>問題提起</a:t>
          </a:r>
          <a:endParaRPr kumimoji="1" lang="ja-JP" altLang="en-US" dirty="0"/>
        </a:p>
      </dgm:t>
    </dgm:pt>
    <dgm:pt modelId="{C66C8174-7F7B-4A72-86DD-4E840C372BD1}" type="par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15EB4D43-65D4-40BA-8D18-33C742AADD08}" type="sib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E966C651-514A-460B-A4B5-22E10B71D27B}">
      <dgm:prSet phldrT="[テキスト]"/>
      <dgm:spPr/>
      <dgm:t>
        <a:bodyPr/>
        <a:lstStyle/>
        <a:p>
          <a:r>
            <a:rPr kumimoji="1" lang="ja-JP" altLang="en-US" dirty="0" smtClean="0"/>
            <a:t>仮説</a:t>
          </a:r>
          <a:endParaRPr kumimoji="1" lang="en-US" altLang="ja-JP" dirty="0" smtClean="0"/>
        </a:p>
      </dgm:t>
    </dgm:pt>
    <dgm:pt modelId="{C971A601-7C8F-4B3F-8CA5-85CAC5853435}" type="par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F8AD78B5-DF64-47D9-95E9-D8A18F2B8094}" type="sib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97867C16-E031-479B-BD62-7081E805DD29}">
      <dgm:prSet phldrT="[テキスト]"/>
      <dgm:spPr/>
      <dgm:t>
        <a:bodyPr/>
        <a:lstStyle/>
        <a:p>
          <a:r>
            <a:rPr kumimoji="1" lang="ja-JP" altLang="en-US" smtClean="0"/>
            <a:t>結果</a:t>
          </a:r>
        </a:p>
        <a:p>
          <a:r>
            <a:rPr kumimoji="1" lang="ja-JP" altLang="en-US" smtClean="0"/>
            <a:t>考察</a:t>
          </a:r>
          <a:endParaRPr kumimoji="1" lang="ja-JP" altLang="en-US" dirty="0"/>
        </a:p>
      </dgm:t>
    </dgm:pt>
    <dgm:pt modelId="{AAA90815-8CD5-4F23-B0A4-5D30F38CB1AA}" type="par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F0C27088-CEAF-499C-95A8-16AA2A059676}" type="sib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992E7DFC-FEAD-46DE-9780-537BDFB248EB}">
      <dgm:prSet phldrT="[テキスト]"/>
      <dgm:spPr/>
      <dgm:t>
        <a:bodyPr/>
        <a:lstStyle/>
        <a:p>
          <a:r>
            <a:rPr kumimoji="1" lang="ja-JP" altLang="en-US" dirty="0" smtClean="0"/>
            <a:t>今後の</a:t>
          </a:r>
          <a:endParaRPr kumimoji="1" lang="en-US" altLang="ja-JP" dirty="0" smtClean="0"/>
        </a:p>
        <a:p>
          <a:r>
            <a:rPr kumimoji="1" lang="ja-JP" altLang="en-US" dirty="0" smtClean="0"/>
            <a:t>予定</a:t>
          </a:r>
          <a:endParaRPr kumimoji="1" lang="ja-JP" altLang="en-US" dirty="0"/>
        </a:p>
      </dgm:t>
    </dgm:pt>
    <dgm:pt modelId="{2D7A423B-D81C-47D7-AB03-73CD4EEB32D5}" type="par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122C2EE5-E28D-4913-B050-1DA24EF61F86}" type="sib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9E9F3610-B2B5-4AEF-9BA2-735F8998DF2C}" type="pres">
      <dgm:prSet presAssocID="{40F9414C-C235-48FA-828C-1B7F67A2452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5829075-D266-4CFA-AB48-F2479259F5DE}" type="pres">
      <dgm:prSet presAssocID="{40F9414C-C235-48FA-828C-1B7F67A2452D}" presName="arrow" presStyleLbl="bgShp" presStyleIdx="0" presStyleCnt="1"/>
      <dgm:spPr/>
    </dgm:pt>
    <dgm:pt modelId="{2302ABBD-F14E-4936-A836-20999DA54BBD}" type="pres">
      <dgm:prSet presAssocID="{40F9414C-C235-48FA-828C-1B7F67A2452D}" presName="linearProcess" presStyleCnt="0"/>
      <dgm:spPr/>
    </dgm:pt>
    <dgm:pt modelId="{2FCBBDDE-EBCD-4D0E-8895-6740AF9A7F59}" type="pres">
      <dgm:prSet presAssocID="{6F0B3227-CEDE-4463-9EE0-E39D08D3CF2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3F2FDD8-2A14-42CE-AC5E-2B57482A78B9}" type="pres">
      <dgm:prSet presAssocID="{919BCDC2-4740-43A2-87F2-2EE0CD82E848}" presName="sibTrans" presStyleCnt="0"/>
      <dgm:spPr/>
    </dgm:pt>
    <dgm:pt modelId="{A6D2675A-26B1-40E2-9880-6E288912274A}" type="pres">
      <dgm:prSet presAssocID="{2C834980-F02C-4B23-B727-0A7A909DD2B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A2D1637-DC62-41ED-BB6A-42F96BE146EE}" type="pres">
      <dgm:prSet presAssocID="{15EB4D43-65D4-40BA-8D18-33C742AADD08}" presName="sibTrans" presStyleCnt="0"/>
      <dgm:spPr/>
    </dgm:pt>
    <dgm:pt modelId="{4A796A91-6CFD-49AD-B385-5C09CF6C5AEE}" type="pres">
      <dgm:prSet presAssocID="{E966C651-514A-460B-A4B5-22E10B71D27B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D6DD506-324B-4155-B442-B7ECF901F871}" type="pres">
      <dgm:prSet presAssocID="{F8AD78B5-DF64-47D9-95E9-D8A18F2B8094}" presName="sibTrans" presStyleCnt="0"/>
      <dgm:spPr/>
    </dgm:pt>
    <dgm:pt modelId="{FC77768C-3BE9-491A-A873-F71F5E439526}" type="pres">
      <dgm:prSet presAssocID="{450D1000-3539-47BA-B781-B125F7C5DE2E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B670100-374D-4A34-9DF9-8702AB081F3A}" type="pres">
      <dgm:prSet presAssocID="{B55AF851-EC5A-4253-9926-9760B930AC8A}" presName="sibTrans" presStyleCnt="0"/>
      <dgm:spPr/>
    </dgm:pt>
    <dgm:pt modelId="{59295C84-7D5F-4A50-AC88-2F5D94865588}" type="pres">
      <dgm:prSet presAssocID="{97867C16-E031-479B-BD62-7081E805DD2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BD77BC2-69DA-4F0B-92BC-0F86D0F52414}" type="pres">
      <dgm:prSet presAssocID="{F0C27088-CEAF-499C-95A8-16AA2A059676}" presName="sibTrans" presStyleCnt="0"/>
      <dgm:spPr/>
    </dgm:pt>
    <dgm:pt modelId="{DA582B74-1073-4788-B170-3749352EEA2B}" type="pres">
      <dgm:prSet presAssocID="{992E7DFC-FEAD-46DE-9780-537BDFB248EB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01744BAA-C8DE-594C-BFF1-831A15122816}" type="presOf" srcId="{97867C16-E031-479B-BD62-7081E805DD29}" destId="{59295C84-7D5F-4A50-AC88-2F5D94865588}" srcOrd="0" destOrd="0" presId="urn:microsoft.com/office/officeart/2005/8/layout/hProcess9"/>
    <dgm:cxn modelId="{0E23353B-7F2F-4B12-879D-37755DE4EAA4}" srcId="{40F9414C-C235-48FA-828C-1B7F67A2452D}" destId="{E966C651-514A-460B-A4B5-22E10B71D27B}" srcOrd="2" destOrd="0" parTransId="{C971A601-7C8F-4B3F-8CA5-85CAC5853435}" sibTransId="{F8AD78B5-DF64-47D9-95E9-D8A18F2B8094}"/>
    <dgm:cxn modelId="{C2DB7948-9EDA-4441-848D-1FCA1CD0C5BB}" srcId="{40F9414C-C235-48FA-828C-1B7F67A2452D}" destId="{450D1000-3539-47BA-B781-B125F7C5DE2E}" srcOrd="3" destOrd="0" parTransId="{2CE75575-DF2E-4E4D-913E-B33C40ED98BE}" sibTransId="{B55AF851-EC5A-4253-9926-9760B930AC8A}"/>
    <dgm:cxn modelId="{CAEEBCCA-E6EA-3D4B-9F0D-C61D0CC420C4}" type="presOf" srcId="{450D1000-3539-47BA-B781-B125F7C5DE2E}" destId="{FC77768C-3BE9-491A-A873-F71F5E439526}" srcOrd="0" destOrd="0" presId="urn:microsoft.com/office/officeart/2005/8/layout/hProcess9"/>
    <dgm:cxn modelId="{FBC0D478-8299-3348-9869-8E7129057CE6}" type="presOf" srcId="{40F9414C-C235-48FA-828C-1B7F67A2452D}" destId="{9E9F3610-B2B5-4AEF-9BA2-735F8998DF2C}" srcOrd="0" destOrd="0" presId="urn:microsoft.com/office/officeart/2005/8/layout/hProcess9"/>
    <dgm:cxn modelId="{0C4B4A0F-D2C5-4972-8610-9BB02585802D}" srcId="{40F9414C-C235-48FA-828C-1B7F67A2452D}" destId="{97867C16-E031-479B-BD62-7081E805DD29}" srcOrd="4" destOrd="0" parTransId="{AAA90815-8CD5-4F23-B0A4-5D30F38CB1AA}" sibTransId="{F0C27088-CEAF-499C-95A8-16AA2A059676}"/>
    <dgm:cxn modelId="{B1D6A8B4-A357-DF47-A2B3-469CA114B06B}" type="presOf" srcId="{E966C651-514A-460B-A4B5-22E10B71D27B}" destId="{4A796A91-6CFD-49AD-B385-5C09CF6C5AEE}" srcOrd="0" destOrd="0" presId="urn:microsoft.com/office/officeart/2005/8/layout/hProcess9"/>
    <dgm:cxn modelId="{5A9B4AA8-B61C-C843-9881-7D831216EFF9}" type="presOf" srcId="{992E7DFC-FEAD-46DE-9780-537BDFB248EB}" destId="{DA582B74-1073-4788-B170-3749352EEA2B}" srcOrd="0" destOrd="0" presId="urn:microsoft.com/office/officeart/2005/8/layout/hProcess9"/>
    <dgm:cxn modelId="{445100A9-0947-114B-BAED-043E5AAC6382}" type="presOf" srcId="{2C834980-F02C-4B23-B727-0A7A909DD2B5}" destId="{A6D2675A-26B1-40E2-9880-6E288912274A}" srcOrd="0" destOrd="0" presId="urn:microsoft.com/office/officeart/2005/8/layout/hProcess9"/>
    <dgm:cxn modelId="{02D61A55-E9AF-1C4E-BE5B-2612BD12412D}" type="presOf" srcId="{6F0B3227-CEDE-4463-9EE0-E39D08D3CF2F}" destId="{2FCBBDDE-EBCD-4D0E-8895-6740AF9A7F59}" srcOrd="0" destOrd="0" presId="urn:microsoft.com/office/officeart/2005/8/layout/hProcess9"/>
    <dgm:cxn modelId="{25E7F64A-B16C-4331-BCB7-775F119C9385}" srcId="{40F9414C-C235-48FA-828C-1B7F67A2452D}" destId="{992E7DFC-FEAD-46DE-9780-537BDFB248EB}" srcOrd="5" destOrd="0" parTransId="{2D7A423B-D81C-47D7-AB03-73CD4EEB32D5}" sibTransId="{122C2EE5-E28D-4913-B050-1DA24EF61F86}"/>
    <dgm:cxn modelId="{A098B713-0492-41D3-BCDE-897BB9B6B606}" srcId="{40F9414C-C235-48FA-828C-1B7F67A2452D}" destId="{2C834980-F02C-4B23-B727-0A7A909DD2B5}" srcOrd="1" destOrd="0" parTransId="{C66C8174-7F7B-4A72-86DD-4E840C372BD1}" sibTransId="{15EB4D43-65D4-40BA-8D18-33C742AADD08}"/>
    <dgm:cxn modelId="{2396303E-3498-4DE0-8F37-C73FA62A07CC}" srcId="{40F9414C-C235-48FA-828C-1B7F67A2452D}" destId="{6F0B3227-CEDE-4463-9EE0-E39D08D3CF2F}" srcOrd="0" destOrd="0" parTransId="{99948ED5-8260-4851-AFCC-7F1DA76AF978}" sibTransId="{919BCDC2-4740-43A2-87F2-2EE0CD82E848}"/>
    <dgm:cxn modelId="{EE0251E7-5B62-D44E-AEAE-3B568190DED6}" type="presParOf" srcId="{9E9F3610-B2B5-4AEF-9BA2-735F8998DF2C}" destId="{45829075-D266-4CFA-AB48-F2479259F5DE}" srcOrd="0" destOrd="0" presId="urn:microsoft.com/office/officeart/2005/8/layout/hProcess9"/>
    <dgm:cxn modelId="{27B709F5-B356-204A-B849-913D4216D5C6}" type="presParOf" srcId="{9E9F3610-B2B5-4AEF-9BA2-735F8998DF2C}" destId="{2302ABBD-F14E-4936-A836-20999DA54BBD}" srcOrd="1" destOrd="0" presId="urn:microsoft.com/office/officeart/2005/8/layout/hProcess9"/>
    <dgm:cxn modelId="{79FFBD05-3294-A144-A852-3C3604454D54}" type="presParOf" srcId="{2302ABBD-F14E-4936-A836-20999DA54BBD}" destId="{2FCBBDDE-EBCD-4D0E-8895-6740AF9A7F59}" srcOrd="0" destOrd="0" presId="urn:microsoft.com/office/officeart/2005/8/layout/hProcess9"/>
    <dgm:cxn modelId="{6D20DF55-869D-A948-AA83-C873F574B746}" type="presParOf" srcId="{2302ABBD-F14E-4936-A836-20999DA54BBD}" destId="{93F2FDD8-2A14-42CE-AC5E-2B57482A78B9}" srcOrd="1" destOrd="0" presId="urn:microsoft.com/office/officeart/2005/8/layout/hProcess9"/>
    <dgm:cxn modelId="{05C782B1-C13B-B44E-9BE4-734022D2F0F0}" type="presParOf" srcId="{2302ABBD-F14E-4936-A836-20999DA54BBD}" destId="{A6D2675A-26B1-40E2-9880-6E288912274A}" srcOrd="2" destOrd="0" presId="urn:microsoft.com/office/officeart/2005/8/layout/hProcess9"/>
    <dgm:cxn modelId="{30D61820-C01C-EF46-8C7C-6BA83C1156B2}" type="presParOf" srcId="{2302ABBD-F14E-4936-A836-20999DA54BBD}" destId="{CA2D1637-DC62-41ED-BB6A-42F96BE146EE}" srcOrd="3" destOrd="0" presId="urn:microsoft.com/office/officeart/2005/8/layout/hProcess9"/>
    <dgm:cxn modelId="{AA00AB46-369A-C246-98F6-6AF12545DEBF}" type="presParOf" srcId="{2302ABBD-F14E-4936-A836-20999DA54BBD}" destId="{4A796A91-6CFD-49AD-B385-5C09CF6C5AEE}" srcOrd="4" destOrd="0" presId="urn:microsoft.com/office/officeart/2005/8/layout/hProcess9"/>
    <dgm:cxn modelId="{D633A679-4CFF-EF40-B2DF-92D5626729D0}" type="presParOf" srcId="{2302ABBD-F14E-4936-A836-20999DA54BBD}" destId="{BD6DD506-324B-4155-B442-B7ECF901F871}" srcOrd="5" destOrd="0" presId="urn:microsoft.com/office/officeart/2005/8/layout/hProcess9"/>
    <dgm:cxn modelId="{E5855625-ADA5-0C4F-BA83-BAE366F89213}" type="presParOf" srcId="{2302ABBD-F14E-4936-A836-20999DA54BBD}" destId="{FC77768C-3BE9-491A-A873-F71F5E439526}" srcOrd="6" destOrd="0" presId="urn:microsoft.com/office/officeart/2005/8/layout/hProcess9"/>
    <dgm:cxn modelId="{BB2E2D99-27A6-5C42-99FB-765189617415}" type="presParOf" srcId="{2302ABBD-F14E-4936-A836-20999DA54BBD}" destId="{2B670100-374D-4A34-9DF9-8702AB081F3A}" srcOrd="7" destOrd="0" presId="urn:microsoft.com/office/officeart/2005/8/layout/hProcess9"/>
    <dgm:cxn modelId="{D43EA481-3E1B-6340-B4A3-88915555B2BF}" type="presParOf" srcId="{2302ABBD-F14E-4936-A836-20999DA54BBD}" destId="{59295C84-7D5F-4A50-AC88-2F5D94865588}" srcOrd="8" destOrd="0" presId="urn:microsoft.com/office/officeart/2005/8/layout/hProcess9"/>
    <dgm:cxn modelId="{EA80AC65-D077-914F-9CC7-64CCADBF163D}" type="presParOf" srcId="{2302ABBD-F14E-4936-A836-20999DA54BBD}" destId="{6BD77BC2-69DA-4F0B-92BC-0F86D0F52414}" srcOrd="9" destOrd="0" presId="urn:microsoft.com/office/officeart/2005/8/layout/hProcess9"/>
    <dgm:cxn modelId="{4D799BB2-880D-204F-ADD5-B0DD7829A9F6}" type="presParOf" srcId="{2302ABBD-F14E-4936-A836-20999DA54BBD}" destId="{DA582B74-1073-4788-B170-3749352EEA2B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0F9414C-C235-48FA-828C-1B7F67A2452D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kumimoji="1" lang="ja-JP" altLang="en-US"/>
        </a:p>
      </dgm:t>
    </dgm:pt>
    <dgm:pt modelId="{6F0B3227-CEDE-4463-9EE0-E39D08D3CF2F}">
      <dgm:prSet phldrT="[テキスト]"/>
      <dgm:spPr/>
      <dgm:t>
        <a:bodyPr/>
        <a:lstStyle/>
        <a:p>
          <a:r>
            <a:rPr kumimoji="1" lang="ja-JP" altLang="en-US" dirty="0" smtClean="0"/>
            <a:t>背景</a:t>
          </a:r>
          <a:endParaRPr kumimoji="1" lang="ja-JP" altLang="en-US" dirty="0"/>
        </a:p>
      </dgm:t>
    </dgm:pt>
    <dgm:pt modelId="{99948ED5-8260-4851-AFCC-7F1DA76AF978}" type="par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919BCDC2-4740-43A2-87F2-2EE0CD82E848}" type="sibTrans" cxnId="{2396303E-3498-4DE0-8F37-C73FA62A07CC}">
      <dgm:prSet/>
      <dgm:spPr/>
      <dgm:t>
        <a:bodyPr/>
        <a:lstStyle/>
        <a:p>
          <a:endParaRPr kumimoji="1" lang="ja-JP" altLang="en-US"/>
        </a:p>
      </dgm:t>
    </dgm:pt>
    <dgm:pt modelId="{450D1000-3539-47BA-B781-B125F7C5DE2E}">
      <dgm:prSet phldrT="[テキスト]"/>
      <dgm:spPr/>
      <dgm:t>
        <a:bodyPr/>
        <a:lstStyle/>
        <a:p>
          <a:r>
            <a:rPr kumimoji="1" lang="ja-JP" altLang="en-US" dirty="0" smtClean="0"/>
            <a:t>予備調査</a:t>
          </a:r>
          <a:endParaRPr kumimoji="1" lang="ja-JP" altLang="en-US" dirty="0"/>
        </a:p>
      </dgm:t>
    </dgm:pt>
    <dgm:pt modelId="{2CE75575-DF2E-4E4D-913E-B33C40ED98BE}" type="parTrans" cxnId="{C2DB7948-9EDA-4441-848D-1FCA1CD0C5BB}">
      <dgm:prSet/>
      <dgm:spPr/>
      <dgm:t>
        <a:bodyPr/>
        <a:lstStyle/>
        <a:p>
          <a:endParaRPr kumimoji="1" lang="ja-JP" altLang="en-US"/>
        </a:p>
      </dgm:t>
    </dgm:pt>
    <dgm:pt modelId="{B55AF851-EC5A-4253-9926-9760B930AC8A}" type="sibTrans" cxnId="{C2DB7948-9EDA-4441-848D-1FCA1CD0C5BB}">
      <dgm:prSet/>
      <dgm:spPr/>
      <dgm:t>
        <a:bodyPr/>
        <a:lstStyle/>
        <a:p>
          <a:endParaRPr kumimoji="1" lang="ja-JP" altLang="en-US"/>
        </a:p>
      </dgm:t>
    </dgm:pt>
    <dgm:pt modelId="{2C834980-F02C-4B23-B727-0A7A909DD2B5}">
      <dgm:prSet phldrT="[テキスト]"/>
      <dgm:spPr/>
      <dgm:t>
        <a:bodyPr/>
        <a:lstStyle/>
        <a:p>
          <a:r>
            <a:rPr kumimoji="1" lang="ja-JP" altLang="en-US" dirty="0" smtClean="0"/>
            <a:t>問題提起</a:t>
          </a:r>
          <a:endParaRPr kumimoji="1" lang="ja-JP" altLang="en-US" dirty="0"/>
        </a:p>
      </dgm:t>
    </dgm:pt>
    <dgm:pt modelId="{C66C8174-7F7B-4A72-86DD-4E840C372BD1}" type="par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15EB4D43-65D4-40BA-8D18-33C742AADD08}" type="sibTrans" cxnId="{A098B713-0492-41D3-BCDE-897BB9B6B606}">
      <dgm:prSet/>
      <dgm:spPr/>
      <dgm:t>
        <a:bodyPr/>
        <a:lstStyle/>
        <a:p>
          <a:endParaRPr kumimoji="1" lang="ja-JP" altLang="en-US"/>
        </a:p>
      </dgm:t>
    </dgm:pt>
    <dgm:pt modelId="{E966C651-514A-460B-A4B5-22E10B71D27B}">
      <dgm:prSet phldrT="[テキスト]"/>
      <dgm:spPr/>
      <dgm:t>
        <a:bodyPr/>
        <a:lstStyle/>
        <a:p>
          <a:r>
            <a:rPr kumimoji="1" lang="ja-JP" altLang="en-US" dirty="0" smtClean="0"/>
            <a:t>仮説</a:t>
          </a:r>
          <a:endParaRPr kumimoji="1" lang="en-US" altLang="ja-JP" dirty="0" smtClean="0"/>
        </a:p>
      </dgm:t>
    </dgm:pt>
    <dgm:pt modelId="{C971A601-7C8F-4B3F-8CA5-85CAC5853435}" type="par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F8AD78B5-DF64-47D9-95E9-D8A18F2B8094}" type="sibTrans" cxnId="{0E23353B-7F2F-4B12-879D-37755DE4EAA4}">
      <dgm:prSet/>
      <dgm:spPr/>
      <dgm:t>
        <a:bodyPr/>
        <a:lstStyle/>
        <a:p>
          <a:endParaRPr kumimoji="1" lang="ja-JP" altLang="en-US"/>
        </a:p>
      </dgm:t>
    </dgm:pt>
    <dgm:pt modelId="{97867C16-E031-479B-BD62-7081E805DD29}">
      <dgm:prSet phldrT="[テキスト]"/>
      <dgm:spPr/>
      <dgm:t>
        <a:bodyPr/>
        <a:lstStyle/>
        <a:p>
          <a:r>
            <a:rPr kumimoji="1" lang="ja-JP" altLang="en-US" smtClean="0"/>
            <a:t>考察</a:t>
          </a:r>
          <a:endParaRPr kumimoji="1" lang="ja-JP" altLang="en-US" dirty="0"/>
        </a:p>
      </dgm:t>
    </dgm:pt>
    <dgm:pt modelId="{AAA90815-8CD5-4F23-B0A4-5D30F38CB1AA}" type="par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F0C27088-CEAF-499C-95A8-16AA2A059676}" type="sibTrans" cxnId="{0C4B4A0F-D2C5-4972-8610-9BB02585802D}">
      <dgm:prSet/>
      <dgm:spPr/>
      <dgm:t>
        <a:bodyPr/>
        <a:lstStyle/>
        <a:p>
          <a:endParaRPr kumimoji="1" lang="ja-JP" altLang="en-US"/>
        </a:p>
      </dgm:t>
    </dgm:pt>
    <dgm:pt modelId="{992E7DFC-FEAD-46DE-9780-537BDFB248EB}">
      <dgm:prSet phldrT="[テキスト]"/>
      <dgm:spPr/>
      <dgm:t>
        <a:bodyPr/>
        <a:lstStyle/>
        <a:p>
          <a:r>
            <a:rPr kumimoji="1" lang="ja-JP" altLang="en-US" dirty="0" smtClean="0"/>
            <a:t>今後の</a:t>
          </a:r>
          <a:endParaRPr kumimoji="1" lang="en-US" altLang="ja-JP" dirty="0" smtClean="0"/>
        </a:p>
        <a:p>
          <a:r>
            <a:rPr kumimoji="1" lang="ja-JP" altLang="en-US" dirty="0" smtClean="0"/>
            <a:t>予定</a:t>
          </a:r>
          <a:endParaRPr kumimoji="1" lang="ja-JP" altLang="en-US" dirty="0"/>
        </a:p>
      </dgm:t>
    </dgm:pt>
    <dgm:pt modelId="{2D7A423B-D81C-47D7-AB03-73CD4EEB32D5}" type="par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122C2EE5-E28D-4913-B050-1DA24EF61F86}" type="sibTrans" cxnId="{25E7F64A-B16C-4331-BCB7-775F119C9385}">
      <dgm:prSet/>
      <dgm:spPr/>
      <dgm:t>
        <a:bodyPr/>
        <a:lstStyle/>
        <a:p>
          <a:endParaRPr kumimoji="1" lang="ja-JP" altLang="en-US"/>
        </a:p>
      </dgm:t>
    </dgm:pt>
    <dgm:pt modelId="{9E9F3610-B2B5-4AEF-9BA2-735F8998DF2C}" type="pres">
      <dgm:prSet presAssocID="{40F9414C-C235-48FA-828C-1B7F67A2452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5829075-D266-4CFA-AB48-F2479259F5DE}" type="pres">
      <dgm:prSet presAssocID="{40F9414C-C235-48FA-828C-1B7F67A2452D}" presName="arrow" presStyleLbl="bgShp" presStyleIdx="0" presStyleCnt="1"/>
      <dgm:spPr/>
    </dgm:pt>
    <dgm:pt modelId="{2302ABBD-F14E-4936-A836-20999DA54BBD}" type="pres">
      <dgm:prSet presAssocID="{40F9414C-C235-48FA-828C-1B7F67A2452D}" presName="linearProcess" presStyleCnt="0"/>
      <dgm:spPr/>
    </dgm:pt>
    <dgm:pt modelId="{2FCBBDDE-EBCD-4D0E-8895-6740AF9A7F59}" type="pres">
      <dgm:prSet presAssocID="{6F0B3227-CEDE-4463-9EE0-E39D08D3CF2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3F2FDD8-2A14-42CE-AC5E-2B57482A78B9}" type="pres">
      <dgm:prSet presAssocID="{919BCDC2-4740-43A2-87F2-2EE0CD82E848}" presName="sibTrans" presStyleCnt="0"/>
      <dgm:spPr/>
    </dgm:pt>
    <dgm:pt modelId="{A6D2675A-26B1-40E2-9880-6E288912274A}" type="pres">
      <dgm:prSet presAssocID="{2C834980-F02C-4B23-B727-0A7A909DD2B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A2D1637-DC62-41ED-BB6A-42F96BE146EE}" type="pres">
      <dgm:prSet presAssocID="{15EB4D43-65D4-40BA-8D18-33C742AADD08}" presName="sibTrans" presStyleCnt="0"/>
      <dgm:spPr/>
    </dgm:pt>
    <dgm:pt modelId="{4A796A91-6CFD-49AD-B385-5C09CF6C5AEE}" type="pres">
      <dgm:prSet presAssocID="{E966C651-514A-460B-A4B5-22E10B71D27B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D6DD506-324B-4155-B442-B7ECF901F871}" type="pres">
      <dgm:prSet presAssocID="{F8AD78B5-DF64-47D9-95E9-D8A18F2B8094}" presName="sibTrans" presStyleCnt="0"/>
      <dgm:spPr/>
    </dgm:pt>
    <dgm:pt modelId="{FC77768C-3BE9-491A-A873-F71F5E439526}" type="pres">
      <dgm:prSet presAssocID="{450D1000-3539-47BA-B781-B125F7C5DE2E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B670100-374D-4A34-9DF9-8702AB081F3A}" type="pres">
      <dgm:prSet presAssocID="{B55AF851-EC5A-4253-9926-9760B930AC8A}" presName="sibTrans" presStyleCnt="0"/>
      <dgm:spPr/>
    </dgm:pt>
    <dgm:pt modelId="{59295C84-7D5F-4A50-AC88-2F5D94865588}" type="pres">
      <dgm:prSet presAssocID="{97867C16-E031-479B-BD62-7081E805DD2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BD77BC2-69DA-4F0B-92BC-0F86D0F52414}" type="pres">
      <dgm:prSet presAssocID="{F0C27088-CEAF-499C-95A8-16AA2A059676}" presName="sibTrans" presStyleCnt="0"/>
      <dgm:spPr/>
    </dgm:pt>
    <dgm:pt modelId="{DA582B74-1073-4788-B170-3749352EEA2B}" type="pres">
      <dgm:prSet presAssocID="{992E7DFC-FEAD-46DE-9780-537BDFB248EB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2D3C6268-27AC-4603-ABE5-3B261625A3E5}" type="presOf" srcId="{E966C651-514A-460B-A4B5-22E10B71D27B}" destId="{4A796A91-6CFD-49AD-B385-5C09CF6C5AEE}" srcOrd="0" destOrd="0" presId="urn:microsoft.com/office/officeart/2005/8/layout/hProcess9"/>
    <dgm:cxn modelId="{991E32B6-90BE-4C23-B903-AC9C7903E370}" type="presOf" srcId="{40F9414C-C235-48FA-828C-1B7F67A2452D}" destId="{9E9F3610-B2B5-4AEF-9BA2-735F8998DF2C}" srcOrd="0" destOrd="0" presId="urn:microsoft.com/office/officeart/2005/8/layout/hProcess9"/>
    <dgm:cxn modelId="{9571CC55-BF76-47B0-B98F-795C34B1944E}" type="presOf" srcId="{992E7DFC-FEAD-46DE-9780-537BDFB248EB}" destId="{DA582B74-1073-4788-B170-3749352EEA2B}" srcOrd="0" destOrd="0" presId="urn:microsoft.com/office/officeart/2005/8/layout/hProcess9"/>
    <dgm:cxn modelId="{A098B713-0492-41D3-BCDE-897BB9B6B606}" srcId="{40F9414C-C235-48FA-828C-1B7F67A2452D}" destId="{2C834980-F02C-4B23-B727-0A7A909DD2B5}" srcOrd="1" destOrd="0" parTransId="{C66C8174-7F7B-4A72-86DD-4E840C372BD1}" sibTransId="{15EB4D43-65D4-40BA-8D18-33C742AADD08}"/>
    <dgm:cxn modelId="{C2DB7948-9EDA-4441-848D-1FCA1CD0C5BB}" srcId="{40F9414C-C235-48FA-828C-1B7F67A2452D}" destId="{450D1000-3539-47BA-B781-B125F7C5DE2E}" srcOrd="3" destOrd="0" parTransId="{2CE75575-DF2E-4E4D-913E-B33C40ED98BE}" sibTransId="{B55AF851-EC5A-4253-9926-9760B930AC8A}"/>
    <dgm:cxn modelId="{C69FF1F0-2E13-4670-93F7-13B5A8E1714A}" type="presOf" srcId="{6F0B3227-CEDE-4463-9EE0-E39D08D3CF2F}" destId="{2FCBBDDE-EBCD-4D0E-8895-6740AF9A7F59}" srcOrd="0" destOrd="0" presId="urn:microsoft.com/office/officeart/2005/8/layout/hProcess9"/>
    <dgm:cxn modelId="{412E479B-9766-47C1-BA27-B8636ED16F92}" type="presOf" srcId="{2C834980-F02C-4B23-B727-0A7A909DD2B5}" destId="{A6D2675A-26B1-40E2-9880-6E288912274A}" srcOrd="0" destOrd="0" presId="urn:microsoft.com/office/officeart/2005/8/layout/hProcess9"/>
    <dgm:cxn modelId="{0E23353B-7F2F-4B12-879D-37755DE4EAA4}" srcId="{40F9414C-C235-48FA-828C-1B7F67A2452D}" destId="{E966C651-514A-460B-A4B5-22E10B71D27B}" srcOrd="2" destOrd="0" parTransId="{C971A601-7C8F-4B3F-8CA5-85CAC5853435}" sibTransId="{F8AD78B5-DF64-47D9-95E9-D8A18F2B8094}"/>
    <dgm:cxn modelId="{2396303E-3498-4DE0-8F37-C73FA62A07CC}" srcId="{40F9414C-C235-48FA-828C-1B7F67A2452D}" destId="{6F0B3227-CEDE-4463-9EE0-E39D08D3CF2F}" srcOrd="0" destOrd="0" parTransId="{99948ED5-8260-4851-AFCC-7F1DA76AF978}" sibTransId="{919BCDC2-4740-43A2-87F2-2EE0CD82E848}"/>
    <dgm:cxn modelId="{0C4B4A0F-D2C5-4972-8610-9BB02585802D}" srcId="{40F9414C-C235-48FA-828C-1B7F67A2452D}" destId="{97867C16-E031-479B-BD62-7081E805DD29}" srcOrd="4" destOrd="0" parTransId="{AAA90815-8CD5-4F23-B0A4-5D30F38CB1AA}" sibTransId="{F0C27088-CEAF-499C-95A8-16AA2A059676}"/>
    <dgm:cxn modelId="{B22EE257-AE50-43F5-88DE-3870B7289BC4}" type="presOf" srcId="{450D1000-3539-47BA-B781-B125F7C5DE2E}" destId="{FC77768C-3BE9-491A-A873-F71F5E439526}" srcOrd="0" destOrd="0" presId="urn:microsoft.com/office/officeart/2005/8/layout/hProcess9"/>
    <dgm:cxn modelId="{25E7F64A-B16C-4331-BCB7-775F119C9385}" srcId="{40F9414C-C235-48FA-828C-1B7F67A2452D}" destId="{992E7DFC-FEAD-46DE-9780-537BDFB248EB}" srcOrd="5" destOrd="0" parTransId="{2D7A423B-D81C-47D7-AB03-73CD4EEB32D5}" sibTransId="{122C2EE5-E28D-4913-B050-1DA24EF61F86}"/>
    <dgm:cxn modelId="{9DF1F1D6-6614-410B-BDE6-EB291D81730C}" type="presOf" srcId="{97867C16-E031-479B-BD62-7081E805DD29}" destId="{59295C84-7D5F-4A50-AC88-2F5D94865588}" srcOrd="0" destOrd="0" presId="urn:microsoft.com/office/officeart/2005/8/layout/hProcess9"/>
    <dgm:cxn modelId="{9D713666-2B0E-44AB-B65C-B77BA02F3D6B}" type="presParOf" srcId="{9E9F3610-B2B5-4AEF-9BA2-735F8998DF2C}" destId="{45829075-D266-4CFA-AB48-F2479259F5DE}" srcOrd="0" destOrd="0" presId="urn:microsoft.com/office/officeart/2005/8/layout/hProcess9"/>
    <dgm:cxn modelId="{35C38DF6-7822-4DDB-80F2-69521C2DE0AC}" type="presParOf" srcId="{9E9F3610-B2B5-4AEF-9BA2-735F8998DF2C}" destId="{2302ABBD-F14E-4936-A836-20999DA54BBD}" srcOrd="1" destOrd="0" presId="urn:microsoft.com/office/officeart/2005/8/layout/hProcess9"/>
    <dgm:cxn modelId="{C80AD20F-A43F-4B62-9D6F-DA16A4AEB9FD}" type="presParOf" srcId="{2302ABBD-F14E-4936-A836-20999DA54BBD}" destId="{2FCBBDDE-EBCD-4D0E-8895-6740AF9A7F59}" srcOrd="0" destOrd="0" presId="urn:microsoft.com/office/officeart/2005/8/layout/hProcess9"/>
    <dgm:cxn modelId="{6289BC26-259B-4518-ADF3-7CC95B16944D}" type="presParOf" srcId="{2302ABBD-F14E-4936-A836-20999DA54BBD}" destId="{93F2FDD8-2A14-42CE-AC5E-2B57482A78B9}" srcOrd="1" destOrd="0" presId="urn:microsoft.com/office/officeart/2005/8/layout/hProcess9"/>
    <dgm:cxn modelId="{A4D8FF62-637B-4059-B690-23B28A08435F}" type="presParOf" srcId="{2302ABBD-F14E-4936-A836-20999DA54BBD}" destId="{A6D2675A-26B1-40E2-9880-6E288912274A}" srcOrd="2" destOrd="0" presId="urn:microsoft.com/office/officeart/2005/8/layout/hProcess9"/>
    <dgm:cxn modelId="{196D5FEC-AB8E-4696-AEE4-F18BB7F2803C}" type="presParOf" srcId="{2302ABBD-F14E-4936-A836-20999DA54BBD}" destId="{CA2D1637-DC62-41ED-BB6A-42F96BE146EE}" srcOrd="3" destOrd="0" presId="urn:microsoft.com/office/officeart/2005/8/layout/hProcess9"/>
    <dgm:cxn modelId="{BCD04DB0-17A7-426C-ACE7-FCA28B5A2EDE}" type="presParOf" srcId="{2302ABBD-F14E-4936-A836-20999DA54BBD}" destId="{4A796A91-6CFD-49AD-B385-5C09CF6C5AEE}" srcOrd="4" destOrd="0" presId="urn:microsoft.com/office/officeart/2005/8/layout/hProcess9"/>
    <dgm:cxn modelId="{A50FE3C6-9E7E-452D-8C8E-FA980B5BB12F}" type="presParOf" srcId="{2302ABBD-F14E-4936-A836-20999DA54BBD}" destId="{BD6DD506-324B-4155-B442-B7ECF901F871}" srcOrd="5" destOrd="0" presId="urn:microsoft.com/office/officeart/2005/8/layout/hProcess9"/>
    <dgm:cxn modelId="{747554C4-90EC-4166-AF15-3508D1201E4F}" type="presParOf" srcId="{2302ABBD-F14E-4936-A836-20999DA54BBD}" destId="{FC77768C-3BE9-491A-A873-F71F5E439526}" srcOrd="6" destOrd="0" presId="urn:microsoft.com/office/officeart/2005/8/layout/hProcess9"/>
    <dgm:cxn modelId="{41F83FC9-C9C3-49E6-8F74-0CECF57878F4}" type="presParOf" srcId="{2302ABBD-F14E-4936-A836-20999DA54BBD}" destId="{2B670100-374D-4A34-9DF9-8702AB081F3A}" srcOrd="7" destOrd="0" presId="urn:microsoft.com/office/officeart/2005/8/layout/hProcess9"/>
    <dgm:cxn modelId="{4622C633-5042-4459-A6E6-32EC88A91C99}" type="presParOf" srcId="{2302ABBD-F14E-4936-A836-20999DA54BBD}" destId="{59295C84-7D5F-4A50-AC88-2F5D94865588}" srcOrd="8" destOrd="0" presId="urn:microsoft.com/office/officeart/2005/8/layout/hProcess9"/>
    <dgm:cxn modelId="{2C6FE2DC-34AC-4813-8A36-9982C89AE425}" type="presParOf" srcId="{2302ABBD-F14E-4936-A836-20999DA54BBD}" destId="{6BD77BC2-69DA-4F0B-92BC-0F86D0F52414}" srcOrd="9" destOrd="0" presId="urn:microsoft.com/office/officeart/2005/8/layout/hProcess9"/>
    <dgm:cxn modelId="{8368C5CB-BCBD-4FEC-9DA6-551B5D3C21CD}" type="presParOf" srcId="{2302ABBD-F14E-4936-A836-20999DA54BBD}" destId="{DA582B74-1073-4788-B170-3749352EEA2B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29075-D266-4CFA-AB48-F2479259F5DE}">
      <dsp:nvSpPr>
        <dsp:cNvPr id="0" name=""/>
        <dsp:cNvSpPr/>
      </dsp:nvSpPr>
      <dsp:spPr>
        <a:xfrm>
          <a:off x="594065" y="0"/>
          <a:ext cx="6732748" cy="530120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BBDDE-EBCD-4D0E-8895-6740AF9A7F59}">
      <dsp:nvSpPr>
        <dsp:cNvPr id="0" name=""/>
        <dsp:cNvSpPr/>
      </dsp:nvSpPr>
      <dsp:spPr>
        <a:xfrm>
          <a:off x="459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背景</a:t>
          </a:r>
          <a:endParaRPr kumimoji="1" lang="ja-JP" altLang="en-US" sz="3300" kern="1200" dirty="0"/>
        </a:p>
      </dsp:txBody>
      <dsp:txXfrm>
        <a:off x="60105" y="1650008"/>
        <a:ext cx="1102560" cy="2001191"/>
      </dsp:txXfrm>
    </dsp:sp>
    <dsp:sp modelId="{A6D2675A-26B1-40E2-9880-6E288912274A}">
      <dsp:nvSpPr>
        <dsp:cNvPr id="0" name=""/>
        <dsp:cNvSpPr/>
      </dsp:nvSpPr>
      <dsp:spPr>
        <a:xfrm>
          <a:off x="1340081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問題提起</a:t>
          </a:r>
          <a:endParaRPr kumimoji="1" lang="ja-JP" altLang="en-US" sz="3300" kern="1200" dirty="0"/>
        </a:p>
      </dsp:txBody>
      <dsp:txXfrm>
        <a:off x="1399727" y="1650008"/>
        <a:ext cx="1102560" cy="2001191"/>
      </dsp:txXfrm>
    </dsp:sp>
    <dsp:sp modelId="{58C904F2-10FB-40D1-BDC4-6B5F1CFEAFD1}">
      <dsp:nvSpPr>
        <dsp:cNvPr id="0" name=""/>
        <dsp:cNvSpPr/>
      </dsp:nvSpPr>
      <dsp:spPr>
        <a:xfrm>
          <a:off x="2679702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仮説</a:t>
          </a:r>
          <a:endParaRPr kumimoji="1" lang="ja-JP" altLang="en-US" sz="3300" kern="1200" dirty="0"/>
        </a:p>
      </dsp:txBody>
      <dsp:txXfrm>
        <a:off x="2739348" y="1650008"/>
        <a:ext cx="1102560" cy="2001191"/>
      </dsp:txXfrm>
    </dsp:sp>
    <dsp:sp modelId="{4A796A91-6CFD-49AD-B385-5C09CF6C5AEE}">
      <dsp:nvSpPr>
        <dsp:cNvPr id="0" name=""/>
        <dsp:cNvSpPr/>
      </dsp:nvSpPr>
      <dsp:spPr>
        <a:xfrm>
          <a:off x="4019324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予備調査</a:t>
          </a:r>
          <a:endParaRPr kumimoji="1" lang="en-US" altLang="ja-JP" sz="3300" kern="1200" dirty="0" smtClean="0"/>
        </a:p>
      </dsp:txBody>
      <dsp:txXfrm>
        <a:off x="4078970" y="1650008"/>
        <a:ext cx="1102560" cy="2001191"/>
      </dsp:txXfrm>
    </dsp:sp>
    <dsp:sp modelId="{59295C84-7D5F-4A50-AC88-2F5D94865588}">
      <dsp:nvSpPr>
        <dsp:cNvPr id="0" name=""/>
        <dsp:cNvSpPr/>
      </dsp:nvSpPr>
      <dsp:spPr>
        <a:xfrm>
          <a:off x="5358946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結果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考察</a:t>
          </a:r>
          <a:endParaRPr kumimoji="1" lang="ja-JP" altLang="en-US" sz="3300" kern="1200" dirty="0"/>
        </a:p>
      </dsp:txBody>
      <dsp:txXfrm>
        <a:off x="5418592" y="1650008"/>
        <a:ext cx="1102560" cy="2001191"/>
      </dsp:txXfrm>
    </dsp:sp>
    <dsp:sp modelId="{DA582B74-1073-4788-B170-3749352EEA2B}">
      <dsp:nvSpPr>
        <dsp:cNvPr id="0" name=""/>
        <dsp:cNvSpPr/>
      </dsp:nvSpPr>
      <dsp:spPr>
        <a:xfrm>
          <a:off x="6698567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今後の</a:t>
          </a:r>
          <a:endParaRPr kumimoji="1" lang="en-US" altLang="ja-JP" sz="3300" kern="1200" dirty="0" smtClean="0"/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予定</a:t>
          </a:r>
          <a:endParaRPr kumimoji="1" lang="ja-JP" altLang="en-US" sz="3300" kern="1200" dirty="0"/>
        </a:p>
      </dsp:txBody>
      <dsp:txXfrm>
        <a:off x="6758213" y="1650008"/>
        <a:ext cx="1102560" cy="20011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29075-D266-4CFA-AB48-F2479259F5DE}">
      <dsp:nvSpPr>
        <dsp:cNvPr id="0" name=""/>
        <dsp:cNvSpPr/>
      </dsp:nvSpPr>
      <dsp:spPr>
        <a:xfrm>
          <a:off x="594065" y="0"/>
          <a:ext cx="6732748" cy="530120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BBDDE-EBCD-4D0E-8895-6740AF9A7F59}">
      <dsp:nvSpPr>
        <dsp:cNvPr id="0" name=""/>
        <dsp:cNvSpPr/>
      </dsp:nvSpPr>
      <dsp:spPr>
        <a:xfrm>
          <a:off x="459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背景</a:t>
          </a:r>
          <a:endParaRPr kumimoji="1" lang="ja-JP" altLang="en-US" sz="3300" kern="1200" dirty="0"/>
        </a:p>
      </dsp:txBody>
      <dsp:txXfrm>
        <a:off x="60105" y="1650008"/>
        <a:ext cx="1102560" cy="2001191"/>
      </dsp:txXfrm>
    </dsp:sp>
    <dsp:sp modelId="{A6D2675A-26B1-40E2-9880-6E288912274A}">
      <dsp:nvSpPr>
        <dsp:cNvPr id="0" name=""/>
        <dsp:cNvSpPr/>
      </dsp:nvSpPr>
      <dsp:spPr>
        <a:xfrm>
          <a:off x="1340081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問題提起</a:t>
          </a:r>
          <a:endParaRPr kumimoji="1" lang="ja-JP" altLang="en-US" sz="3300" kern="1200" dirty="0"/>
        </a:p>
      </dsp:txBody>
      <dsp:txXfrm>
        <a:off x="1399727" y="1650008"/>
        <a:ext cx="1102560" cy="2001191"/>
      </dsp:txXfrm>
    </dsp:sp>
    <dsp:sp modelId="{4A796A91-6CFD-49AD-B385-5C09CF6C5AEE}">
      <dsp:nvSpPr>
        <dsp:cNvPr id="0" name=""/>
        <dsp:cNvSpPr/>
      </dsp:nvSpPr>
      <dsp:spPr>
        <a:xfrm>
          <a:off x="2679702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仮説</a:t>
          </a:r>
          <a:endParaRPr kumimoji="1" lang="en-US" altLang="ja-JP" sz="3300" kern="1200" dirty="0" smtClean="0"/>
        </a:p>
      </dsp:txBody>
      <dsp:txXfrm>
        <a:off x="2739348" y="1650008"/>
        <a:ext cx="1102560" cy="2001191"/>
      </dsp:txXfrm>
    </dsp:sp>
    <dsp:sp modelId="{FC77768C-3BE9-491A-A873-F71F5E439526}">
      <dsp:nvSpPr>
        <dsp:cNvPr id="0" name=""/>
        <dsp:cNvSpPr/>
      </dsp:nvSpPr>
      <dsp:spPr>
        <a:xfrm>
          <a:off x="4019324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予備調査</a:t>
          </a:r>
          <a:endParaRPr kumimoji="1" lang="ja-JP" altLang="en-US" sz="3300" kern="1200" dirty="0"/>
        </a:p>
      </dsp:txBody>
      <dsp:txXfrm>
        <a:off x="4078970" y="1650008"/>
        <a:ext cx="1102560" cy="2001191"/>
      </dsp:txXfrm>
    </dsp:sp>
    <dsp:sp modelId="{59295C84-7D5F-4A50-AC88-2F5D94865588}">
      <dsp:nvSpPr>
        <dsp:cNvPr id="0" name=""/>
        <dsp:cNvSpPr/>
      </dsp:nvSpPr>
      <dsp:spPr>
        <a:xfrm>
          <a:off x="5358946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結果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考察</a:t>
          </a:r>
          <a:endParaRPr kumimoji="1" lang="ja-JP" altLang="en-US" sz="3300" kern="1200" dirty="0"/>
        </a:p>
      </dsp:txBody>
      <dsp:txXfrm>
        <a:off x="5418592" y="1650008"/>
        <a:ext cx="1102560" cy="2001191"/>
      </dsp:txXfrm>
    </dsp:sp>
    <dsp:sp modelId="{DA582B74-1073-4788-B170-3749352EEA2B}">
      <dsp:nvSpPr>
        <dsp:cNvPr id="0" name=""/>
        <dsp:cNvSpPr/>
      </dsp:nvSpPr>
      <dsp:spPr>
        <a:xfrm>
          <a:off x="6698567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今後の</a:t>
          </a:r>
          <a:endParaRPr kumimoji="1" lang="en-US" altLang="ja-JP" sz="3300" kern="1200" dirty="0" smtClean="0"/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予定</a:t>
          </a:r>
          <a:endParaRPr kumimoji="1" lang="ja-JP" altLang="en-US" sz="3300" kern="1200" dirty="0"/>
        </a:p>
      </dsp:txBody>
      <dsp:txXfrm>
        <a:off x="6758213" y="1650008"/>
        <a:ext cx="1102560" cy="20011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29075-D266-4CFA-AB48-F2479259F5DE}">
      <dsp:nvSpPr>
        <dsp:cNvPr id="0" name=""/>
        <dsp:cNvSpPr/>
      </dsp:nvSpPr>
      <dsp:spPr>
        <a:xfrm>
          <a:off x="594065" y="0"/>
          <a:ext cx="6732748" cy="530120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BBDDE-EBCD-4D0E-8895-6740AF9A7F59}">
      <dsp:nvSpPr>
        <dsp:cNvPr id="0" name=""/>
        <dsp:cNvSpPr/>
      </dsp:nvSpPr>
      <dsp:spPr>
        <a:xfrm>
          <a:off x="459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背景</a:t>
          </a:r>
          <a:endParaRPr kumimoji="1" lang="ja-JP" altLang="en-US" sz="3300" kern="1200" dirty="0"/>
        </a:p>
      </dsp:txBody>
      <dsp:txXfrm>
        <a:off x="60105" y="1650008"/>
        <a:ext cx="1102560" cy="2001191"/>
      </dsp:txXfrm>
    </dsp:sp>
    <dsp:sp modelId="{A6D2675A-26B1-40E2-9880-6E288912274A}">
      <dsp:nvSpPr>
        <dsp:cNvPr id="0" name=""/>
        <dsp:cNvSpPr/>
      </dsp:nvSpPr>
      <dsp:spPr>
        <a:xfrm>
          <a:off x="1340081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問題提起</a:t>
          </a:r>
          <a:endParaRPr kumimoji="1" lang="ja-JP" altLang="en-US" sz="3300" kern="1200" dirty="0"/>
        </a:p>
      </dsp:txBody>
      <dsp:txXfrm>
        <a:off x="1399727" y="1650008"/>
        <a:ext cx="1102560" cy="2001191"/>
      </dsp:txXfrm>
    </dsp:sp>
    <dsp:sp modelId="{58C904F2-10FB-40D1-BDC4-6B5F1CFEAFD1}">
      <dsp:nvSpPr>
        <dsp:cNvPr id="0" name=""/>
        <dsp:cNvSpPr/>
      </dsp:nvSpPr>
      <dsp:spPr>
        <a:xfrm>
          <a:off x="2679702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仮説</a:t>
          </a:r>
          <a:endParaRPr kumimoji="1" lang="ja-JP" altLang="en-US" sz="3300" kern="1200" dirty="0"/>
        </a:p>
      </dsp:txBody>
      <dsp:txXfrm>
        <a:off x="2739348" y="1650008"/>
        <a:ext cx="1102560" cy="2001191"/>
      </dsp:txXfrm>
    </dsp:sp>
    <dsp:sp modelId="{4A796A91-6CFD-49AD-B385-5C09CF6C5AEE}">
      <dsp:nvSpPr>
        <dsp:cNvPr id="0" name=""/>
        <dsp:cNvSpPr/>
      </dsp:nvSpPr>
      <dsp:spPr>
        <a:xfrm>
          <a:off x="4019324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予備調査</a:t>
          </a:r>
          <a:endParaRPr kumimoji="1" lang="en-US" altLang="ja-JP" sz="3300" kern="1200" dirty="0" smtClean="0"/>
        </a:p>
      </dsp:txBody>
      <dsp:txXfrm>
        <a:off x="4078970" y="1650008"/>
        <a:ext cx="1102560" cy="2001191"/>
      </dsp:txXfrm>
    </dsp:sp>
    <dsp:sp modelId="{59295C84-7D5F-4A50-AC88-2F5D94865588}">
      <dsp:nvSpPr>
        <dsp:cNvPr id="0" name=""/>
        <dsp:cNvSpPr/>
      </dsp:nvSpPr>
      <dsp:spPr>
        <a:xfrm>
          <a:off x="5358946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結果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考察</a:t>
          </a:r>
          <a:endParaRPr kumimoji="1" lang="ja-JP" altLang="en-US" sz="3300" kern="1200" dirty="0"/>
        </a:p>
      </dsp:txBody>
      <dsp:txXfrm>
        <a:off x="5418592" y="1650008"/>
        <a:ext cx="1102560" cy="2001191"/>
      </dsp:txXfrm>
    </dsp:sp>
    <dsp:sp modelId="{DA582B74-1073-4788-B170-3749352EEA2B}">
      <dsp:nvSpPr>
        <dsp:cNvPr id="0" name=""/>
        <dsp:cNvSpPr/>
      </dsp:nvSpPr>
      <dsp:spPr>
        <a:xfrm>
          <a:off x="6698567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今後の</a:t>
          </a:r>
          <a:endParaRPr kumimoji="1" lang="en-US" altLang="ja-JP" sz="3300" kern="1200" dirty="0" smtClean="0"/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予定</a:t>
          </a:r>
          <a:endParaRPr kumimoji="1" lang="ja-JP" altLang="en-US" sz="3300" kern="1200" dirty="0"/>
        </a:p>
      </dsp:txBody>
      <dsp:txXfrm>
        <a:off x="6758213" y="1650008"/>
        <a:ext cx="1102560" cy="20011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29075-D266-4CFA-AB48-F2479259F5DE}">
      <dsp:nvSpPr>
        <dsp:cNvPr id="0" name=""/>
        <dsp:cNvSpPr/>
      </dsp:nvSpPr>
      <dsp:spPr>
        <a:xfrm>
          <a:off x="594065" y="0"/>
          <a:ext cx="6732748" cy="530120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BBDDE-EBCD-4D0E-8895-6740AF9A7F59}">
      <dsp:nvSpPr>
        <dsp:cNvPr id="0" name=""/>
        <dsp:cNvSpPr/>
      </dsp:nvSpPr>
      <dsp:spPr>
        <a:xfrm>
          <a:off x="459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背景</a:t>
          </a:r>
          <a:endParaRPr kumimoji="1" lang="ja-JP" altLang="en-US" sz="3300" kern="1200" dirty="0"/>
        </a:p>
      </dsp:txBody>
      <dsp:txXfrm>
        <a:off x="60105" y="1650008"/>
        <a:ext cx="1102560" cy="2001191"/>
      </dsp:txXfrm>
    </dsp:sp>
    <dsp:sp modelId="{A6D2675A-26B1-40E2-9880-6E288912274A}">
      <dsp:nvSpPr>
        <dsp:cNvPr id="0" name=""/>
        <dsp:cNvSpPr/>
      </dsp:nvSpPr>
      <dsp:spPr>
        <a:xfrm>
          <a:off x="1340081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問題提起</a:t>
          </a:r>
          <a:endParaRPr kumimoji="1" lang="ja-JP" altLang="en-US" sz="3300" kern="1200" dirty="0"/>
        </a:p>
      </dsp:txBody>
      <dsp:txXfrm>
        <a:off x="1399727" y="1650008"/>
        <a:ext cx="1102560" cy="2001191"/>
      </dsp:txXfrm>
    </dsp:sp>
    <dsp:sp modelId="{4A796A91-6CFD-49AD-B385-5C09CF6C5AEE}">
      <dsp:nvSpPr>
        <dsp:cNvPr id="0" name=""/>
        <dsp:cNvSpPr/>
      </dsp:nvSpPr>
      <dsp:spPr>
        <a:xfrm>
          <a:off x="2679702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仮説</a:t>
          </a:r>
          <a:endParaRPr kumimoji="1" lang="en-US" altLang="ja-JP" sz="3300" kern="1200" dirty="0" smtClean="0"/>
        </a:p>
      </dsp:txBody>
      <dsp:txXfrm>
        <a:off x="2739348" y="1650008"/>
        <a:ext cx="1102560" cy="2001191"/>
      </dsp:txXfrm>
    </dsp:sp>
    <dsp:sp modelId="{FC77768C-3BE9-491A-A873-F71F5E439526}">
      <dsp:nvSpPr>
        <dsp:cNvPr id="0" name=""/>
        <dsp:cNvSpPr/>
      </dsp:nvSpPr>
      <dsp:spPr>
        <a:xfrm>
          <a:off x="4019324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予備調査</a:t>
          </a:r>
          <a:endParaRPr kumimoji="1" lang="ja-JP" altLang="en-US" sz="3300" kern="1200" dirty="0"/>
        </a:p>
      </dsp:txBody>
      <dsp:txXfrm>
        <a:off x="4078970" y="1650008"/>
        <a:ext cx="1102560" cy="2001191"/>
      </dsp:txXfrm>
    </dsp:sp>
    <dsp:sp modelId="{59295C84-7D5F-4A50-AC88-2F5D94865588}">
      <dsp:nvSpPr>
        <dsp:cNvPr id="0" name=""/>
        <dsp:cNvSpPr/>
      </dsp:nvSpPr>
      <dsp:spPr>
        <a:xfrm>
          <a:off x="5358946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結果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考察</a:t>
          </a:r>
          <a:endParaRPr kumimoji="1" lang="ja-JP" altLang="en-US" sz="3300" kern="1200" dirty="0"/>
        </a:p>
      </dsp:txBody>
      <dsp:txXfrm>
        <a:off x="5418592" y="1650008"/>
        <a:ext cx="1102560" cy="2001191"/>
      </dsp:txXfrm>
    </dsp:sp>
    <dsp:sp modelId="{DA582B74-1073-4788-B170-3749352EEA2B}">
      <dsp:nvSpPr>
        <dsp:cNvPr id="0" name=""/>
        <dsp:cNvSpPr/>
      </dsp:nvSpPr>
      <dsp:spPr>
        <a:xfrm>
          <a:off x="6698567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今後の</a:t>
          </a:r>
          <a:endParaRPr kumimoji="1" lang="en-US" altLang="ja-JP" sz="3300" kern="1200" dirty="0" smtClean="0"/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予定</a:t>
          </a:r>
          <a:endParaRPr kumimoji="1" lang="ja-JP" altLang="en-US" sz="3300" kern="1200" dirty="0"/>
        </a:p>
      </dsp:txBody>
      <dsp:txXfrm>
        <a:off x="6758213" y="1650008"/>
        <a:ext cx="1102560" cy="20011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29075-D266-4CFA-AB48-F2479259F5DE}">
      <dsp:nvSpPr>
        <dsp:cNvPr id="0" name=""/>
        <dsp:cNvSpPr/>
      </dsp:nvSpPr>
      <dsp:spPr>
        <a:xfrm>
          <a:off x="594065" y="0"/>
          <a:ext cx="6732748" cy="530120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BBDDE-EBCD-4D0E-8895-6740AF9A7F59}">
      <dsp:nvSpPr>
        <dsp:cNvPr id="0" name=""/>
        <dsp:cNvSpPr/>
      </dsp:nvSpPr>
      <dsp:spPr>
        <a:xfrm>
          <a:off x="459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背景</a:t>
          </a:r>
          <a:endParaRPr kumimoji="1" lang="ja-JP" altLang="en-US" sz="3300" kern="1200" dirty="0"/>
        </a:p>
      </dsp:txBody>
      <dsp:txXfrm>
        <a:off x="60105" y="1650008"/>
        <a:ext cx="1102560" cy="2001191"/>
      </dsp:txXfrm>
    </dsp:sp>
    <dsp:sp modelId="{A6D2675A-26B1-40E2-9880-6E288912274A}">
      <dsp:nvSpPr>
        <dsp:cNvPr id="0" name=""/>
        <dsp:cNvSpPr/>
      </dsp:nvSpPr>
      <dsp:spPr>
        <a:xfrm>
          <a:off x="1340081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問題提起</a:t>
          </a:r>
          <a:endParaRPr kumimoji="1" lang="ja-JP" altLang="en-US" sz="3300" kern="1200" dirty="0"/>
        </a:p>
      </dsp:txBody>
      <dsp:txXfrm>
        <a:off x="1399727" y="1650008"/>
        <a:ext cx="1102560" cy="2001191"/>
      </dsp:txXfrm>
    </dsp:sp>
    <dsp:sp modelId="{4A796A91-6CFD-49AD-B385-5C09CF6C5AEE}">
      <dsp:nvSpPr>
        <dsp:cNvPr id="0" name=""/>
        <dsp:cNvSpPr/>
      </dsp:nvSpPr>
      <dsp:spPr>
        <a:xfrm>
          <a:off x="2679702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仮説</a:t>
          </a:r>
          <a:endParaRPr kumimoji="1" lang="en-US" altLang="ja-JP" sz="3300" kern="1200" dirty="0" smtClean="0"/>
        </a:p>
      </dsp:txBody>
      <dsp:txXfrm>
        <a:off x="2739348" y="1650008"/>
        <a:ext cx="1102560" cy="2001191"/>
      </dsp:txXfrm>
    </dsp:sp>
    <dsp:sp modelId="{FC77768C-3BE9-491A-A873-F71F5E439526}">
      <dsp:nvSpPr>
        <dsp:cNvPr id="0" name=""/>
        <dsp:cNvSpPr/>
      </dsp:nvSpPr>
      <dsp:spPr>
        <a:xfrm>
          <a:off x="4019324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予備調査</a:t>
          </a:r>
          <a:endParaRPr kumimoji="1" lang="ja-JP" altLang="en-US" sz="3300" kern="1200" dirty="0"/>
        </a:p>
      </dsp:txBody>
      <dsp:txXfrm>
        <a:off x="4078970" y="1650008"/>
        <a:ext cx="1102560" cy="2001191"/>
      </dsp:txXfrm>
    </dsp:sp>
    <dsp:sp modelId="{59295C84-7D5F-4A50-AC88-2F5D94865588}">
      <dsp:nvSpPr>
        <dsp:cNvPr id="0" name=""/>
        <dsp:cNvSpPr/>
      </dsp:nvSpPr>
      <dsp:spPr>
        <a:xfrm>
          <a:off x="5358946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smtClean="0"/>
            <a:t>結果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smtClean="0"/>
            <a:t>考察</a:t>
          </a:r>
          <a:endParaRPr kumimoji="1" lang="ja-JP" altLang="en-US" sz="3300" kern="1200" dirty="0"/>
        </a:p>
      </dsp:txBody>
      <dsp:txXfrm>
        <a:off x="5418592" y="1650008"/>
        <a:ext cx="1102560" cy="2001191"/>
      </dsp:txXfrm>
    </dsp:sp>
    <dsp:sp modelId="{DA582B74-1073-4788-B170-3749352EEA2B}">
      <dsp:nvSpPr>
        <dsp:cNvPr id="0" name=""/>
        <dsp:cNvSpPr/>
      </dsp:nvSpPr>
      <dsp:spPr>
        <a:xfrm>
          <a:off x="6698567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今後の</a:t>
          </a:r>
          <a:endParaRPr kumimoji="1" lang="en-US" altLang="ja-JP" sz="3300" kern="1200" dirty="0" smtClean="0"/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予定</a:t>
          </a:r>
          <a:endParaRPr kumimoji="1" lang="ja-JP" altLang="en-US" sz="3300" kern="1200" dirty="0"/>
        </a:p>
      </dsp:txBody>
      <dsp:txXfrm>
        <a:off x="6758213" y="1650008"/>
        <a:ext cx="1102560" cy="200119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29075-D266-4CFA-AB48-F2479259F5DE}">
      <dsp:nvSpPr>
        <dsp:cNvPr id="0" name=""/>
        <dsp:cNvSpPr/>
      </dsp:nvSpPr>
      <dsp:spPr>
        <a:xfrm>
          <a:off x="594065" y="0"/>
          <a:ext cx="6732748" cy="530120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BBDDE-EBCD-4D0E-8895-6740AF9A7F59}">
      <dsp:nvSpPr>
        <dsp:cNvPr id="0" name=""/>
        <dsp:cNvSpPr/>
      </dsp:nvSpPr>
      <dsp:spPr>
        <a:xfrm>
          <a:off x="459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背景</a:t>
          </a:r>
          <a:endParaRPr kumimoji="1" lang="ja-JP" altLang="en-US" sz="3300" kern="1200" dirty="0"/>
        </a:p>
      </dsp:txBody>
      <dsp:txXfrm>
        <a:off x="60105" y="1650008"/>
        <a:ext cx="1102560" cy="2001191"/>
      </dsp:txXfrm>
    </dsp:sp>
    <dsp:sp modelId="{A6D2675A-26B1-40E2-9880-6E288912274A}">
      <dsp:nvSpPr>
        <dsp:cNvPr id="0" name=""/>
        <dsp:cNvSpPr/>
      </dsp:nvSpPr>
      <dsp:spPr>
        <a:xfrm>
          <a:off x="1340081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問題提起</a:t>
          </a:r>
          <a:endParaRPr kumimoji="1" lang="ja-JP" altLang="en-US" sz="3300" kern="1200" dirty="0"/>
        </a:p>
      </dsp:txBody>
      <dsp:txXfrm>
        <a:off x="1399727" y="1650008"/>
        <a:ext cx="1102560" cy="2001191"/>
      </dsp:txXfrm>
    </dsp:sp>
    <dsp:sp modelId="{4A796A91-6CFD-49AD-B385-5C09CF6C5AEE}">
      <dsp:nvSpPr>
        <dsp:cNvPr id="0" name=""/>
        <dsp:cNvSpPr/>
      </dsp:nvSpPr>
      <dsp:spPr>
        <a:xfrm>
          <a:off x="2679702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仮説</a:t>
          </a:r>
          <a:endParaRPr kumimoji="1" lang="en-US" altLang="ja-JP" sz="3300" kern="1200" dirty="0" smtClean="0"/>
        </a:p>
      </dsp:txBody>
      <dsp:txXfrm>
        <a:off x="2739348" y="1650008"/>
        <a:ext cx="1102560" cy="2001191"/>
      </dsp:txXfrm>
    </dsp:sp>
    <dsp:sp modelId="{FC77768C-3BE9-491A-A873-F71F5E439526}">
      <dsp:nvSpPr>
        <dsp:cNvPr id="0" name=""/>
        <dsp:cNvSpPr/>
      </dsp:nvSpPr>
      <dsp:spPr>
        <a:xfrm>
          <a:off x="4019324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予備調査</a:t>
          </a:r>
          <a:endParaRPr kumimoji="1" lang="ja-JP" altLang="en-US" sz="3300" kern="1200" dirty="0"/>
        </a:p>
      </dsp:txBody>
      <dsp:txXfrm>
        <a:off x="4078970" y="1650008"/>
        <a:ext cx="1102560" cy="2001191"/>
      </dsp:txXfrm>
    </dsp:sp>
    <dsp:sp modelId="{59295C84-7D5F-4A50-AC88-2F5D94865588}">
      <dsp:nvSpPr>
        <dsp:cNvPr id="0" name=""/>
        <dsp:cNvSpPr/>
      </dsp:nvSpPr>
      <dsp:spPr>
        <a:xfrm>
          <a:off x="5358946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smtClean="0"/>
            <a:t>考察</a:t>
          </a:r>
          <a:endParaRPr kumimoji="1" lang="ja-JP" altLang="en-US" sz="3300" kern="1200" dirty="0"/>
        </a:p>
      </dsp:txBody>
      <dsp:txXfrm>
        <a:off x="5418592" y="1650008"/>
        <a:ext cx="1102560" cy="2001191"/>
      </dsp:txXfrm>
    </dsp:sp>
    <dsp:sp modelId="{DA582B74-1073-4788-B170-3749352EEA2B}">
      <dsp:nvSpPr>
        <dsp:cNvPr id="0" name=""/>
        <dsp:cNvSpPr/>
      </dsp:nvSpPr>
      <dsp:spPr>
        <a:xfrm>
          <a:off x="6698567" y="1590362"/>
          <a:ext cx="1221852" cy="2120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今後の</a:t>
          </a:r>
          <a:endParaRPr kumimoji="1" lang="en-US" altLang="ja-JP" sz="3300" kern="1200" dirty="0" smtClean="0"/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300" kern="1200" dirty="0" smtClean="0"/>
            <a:t>予定</a:t>
          </a:r>
          <a:endParaRPr kumimoji="1" lang="ja-JP" altLang="en-US" sz="3300" kern="1200" dirty="0"/>
        </a:p>
      </dsp:txBody>
      <dsp:txXfrm>
        <a:off x="6758213" y="1650008"/>
        <a:ext cx="1102560" cy="20011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0.77465</cdr:x>
      <cdr:y>0.07407</cdr:y>
    </cdr:from>
    <cdr:to>
      <cdr:x>0.92244</cdr:x>
      <cdr:y>0.16667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3960440" y="288032"/>
          <a:ext cx="75557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ja-JP" altLang="en-US" sz="1100" dirty="0"/>
        </a:p>
      </cdr:txBody>
    </cdr:sp>
  </cdr:relSizeAnchor>
  <cdr:relSizeAnchor xmlns:cdr="http://schemas.openxmlformats.org/drawingml/2006/chartDrawing">
    <cdr:from>
      <cdr:x>0.76307</cdr:x>
      <cdr:y>0.62975</cdr:y>
    </cdr:from>
    <cdr:to>
      <cdr:x>0.91732</cdr:x>
      <cdr:y>0.74021</cdr:y>
    </cdr:to>
    <cdr:sp macro="" textlink="">
      <cdr:nvSpPr>
        <cdr:cNvPr id="3" name="テキスト ボックス 2"/>
        <cdr:cNvSpPr txBox="1"/>
      </cdr:nvSpPr>
      <cdr:spPr>
        <a:xfrm xmlns:a="http://schemas.openxmlformats.org/drawingml/2006/main">
          <a:off x="3901272" y="2448727"/>
          <a:ext cx="788612" cy="4295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ja-JP" sz="2000" dirty="0" smtClean="0">
              <a:solidFill>
                <a:schemeClr val="tx1"/>
              </a:solidFill>
            </a:rPr>
            <a:t>N=43</a:t>
          </a:r>
          <a:endParaRPr lang="ja-JP" altLang="en-US" sz="2000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0.7304</cdr:x>
      <cdr:y>0.13333</cdr:y>
    </cdr:from>
    <cdr:to>
      <cdr:x>0.93836</cdr:x>
      <cdr:y>0.32911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3211542" y="432048"/>
          <a:ext cx="914397" cy="6343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ja-JP" sz="1600" dirty="0" smtClean="0"/>
            <a:t>P</a:t>
          </a:r>
          <a:r>
            <a:rPr lang="ja-JP" altLang="en-US" sz="1600" dirty="0" smtClean="0"/>
            <a:t>値：</a:t>
          </a:r>
          <a:r>
            <a:rPr lang="en-US" altLang="ja-JP" sz="1600" dirty="0" smtClean="0"/>
            <a:t>0.017**</a:t>
          </a:r>
        </a:p>
        <a:p xmlns:a="http://schemas.openxmlformats.org/drawingml/2006/main">
          <a:r>
            <a:rPr lang="en-US" altLang="ja-JP" sz="1600" dirty="0" smtClean="0"/>
            <a:t>N=39</a:t>
          </a:r>
          <a:endParaRPr lang="ja-JP" altLang="en-US" sz="16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0.70842</cdr:x>
      <cdr:y>0.12204</cdr:y>
    </cdr:from>
    <cdr:to>
      <cdr:x>0.91616</cdr:x>
      <cdr:y>0.31788</cdr:y>
    </cdr:to>
    <cdr:sp macro="" textlink="">
      <cdr:nvSpPr>
        <cdr:cNvPr id="3" name="テキスト ボックス 1"/>
        <cdr:cNvSpPr txBox="1"/>
      </cdr:nvSpPr>
      <cdr:spPr>
        <a:xfrm xmlns:a="http://schemas.openxmlformats.org/drawingml/2006/main">
          <a:off x="3118326" y="395335"/>
          <a:ext cx="914400" cy="6344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sz="1600" dirty="0" smtClean="0"/>
            <a:t>P</a:t>
          </a:r>
          <a:r>
            <a:rPr lang="ja-JP" altLang="en-US" sz="1600" dirty="0" smtClean="0"/>
            <a:t>値：</a:t>
          </a:r>
          <a:r>
            <a:rPr lang="en-US" altLang="ja-JP" sz="1600" dirty="0" smtClean="0"/>
            <a:t>0.017**</a:t>
          </a:r>
        </a:p>
        <a:p xmlns:a="http://schemas.openxmlformats.org/drawingml/2006/main">
          <a:r>
            <a:rPr lang="en-US" altLang="ja-JP" sz="1600" dirty="0" smtClean="0"/>
            <a:t>N=39</a:t>
          </a:r>
          <a:endParaRPr lang="ja-JP" altLang="en-US" sz="16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0.7213</cdr:x>
      <cdr:y>0.1556</cdr:y>
    </cdr:from>
    <cdr:to>
      <cdr:x>0.96744</cdr:x>
      <cdr:y>0.28314</cdr:y>
    </cdr:to>
    <cdr:sp macro="" textlink="">
      <cdr:nvSpPr>
        <cdr:cNvPr id="3" name="テキスト ボックス 1"/>
        <cdr:cNvSpPr txBox="1"/>
      </cdr:nvSpPr>
      <cdr:spPr>
        <a:xfrm xmlns:a="http://schemas.openxmlformats.org/drawingml/2006/main">
          <a:off x="3096344" y="504056"/>
          <a:ext cx="1056581" cy="4131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sz="1600" dirty="0" smtClean="0"/>
            <a:t>P</a:t>
          </a:r>
          <a:r>
            <a:rPr lang="ja-JP" altLang="en-US" sz="1600" dirty="0" smtClean="0"/>
            <a:t>値：</a:t>
          </a:r>
          <a:r>
            <a:rPr lang="en-US" altLang="ja-JP" sz="1600" dirty="0" smtClean="0"/>
            <a:t>1.000</a:t>
          </a:r>
        </a:p>
        <a:p xmlns:a="http://schemas.openxmlformats.org/drawingml/2006/main">
          <a:r>
            <a:rPr lang="en-US" altLang="ja-JP" sz="1600" dirty="0" smtClean="0"/>
            <a:t>N=39</a:t>
          </a:r>
          <a:endParaRPr lang="ja-JP" altLang="en-US" sz="16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0.69355</cdr:x>
      <cdr:y>0.15556</cdr:y>
    </cdr:from>
    <cdr:to>
      <cdr:x>0.94242</cdr:x>
      <cdr:y>0.28305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3096344" y="504056"/>
          <a:ext cx="1111086" cy="4131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sz="1600" dirty="0" smtClean="0"/>
            <a:t>P</a:t>
          </a:r>
          <a:r>
            <a:rPr lang="ja-JP" altLang="en-US" sz="1600" dirty="0" smtClean="0"/>
            <a:t>値：</a:t>
          </a:r>
          <a:r>
            <a:rPr lang="en-US" altLang="ja-JP" sz="1600" dirty="0" smtClean="0"/>
            <a:t>0.001***</a:t>
          </a:r>
        </a:p>
        <a:p xmlns:a="http://schemas.openxmlformats.org/drawingml/2006/main">
          <a:r>
            <a:rPr lang="en-US" altLang="ja-JP" sz="1600" dirty="0" smtClean="0"/>
            <a:t>N=39</a:t>
          </a:r>
          <a:endParaRPr lang="ja-JP" altLang="en-US" sz="16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44E5B-55E3-427E-9867-6566294830CA}" type="datetimeFigureOut">
              <a:rPr kumimoji="1" lang="ja-JP" altLang="en-US" smtClean="0"/>
              <a:pPr/>
              <a:t>2013/5/22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782F7-E5E5-420A-A40F-6BD1C54A7F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5544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副題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その時どう動く</a:t>
            </a:r>
            <a:r>
              <a:rPr kumimoji="1" lang="en-US" altLang="ja-JP" dirty="0" smtClean="0"/>
              <a:t>〜〜</a:t>
            </a:r>
            <a:r>
              <a:rPr kumimoji="1" lang="ja-JP" altLang="en-US" dirty="0" smtClean="0"/>
              <a:t>と題しまして防災班</a:t>
            </a:r>
            <a:r>
              <a:rPr kumimoji="1" lang="en-US" altLang="ja-JP" dirty="0" smtClean="0"/>
              <a:t>○○</a:t>
            </a:r>
            <a:r>
              <a:rPr kumimoji="1" lang="ja-JP" altLang="en-US" dirty="0" smtClean="0"/>
              <a:t>・・・</a:t>
            </a:r>
            <a:endParaRPr kumimoji="1" lang="en-US" altLang="ja-JP" dirty="0" smtClean="0"/>
          </a:p>
          <a:p>
            <a:r>
              <a:rPr kumimoji="1" lang="ja-JP" altLang="en-US" dirty="0" smtClean="0"/>
              <a:t>発表させていただきます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9921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346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642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写真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346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3460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3460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12791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346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346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グラフ入れ替えたほうがよさそう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3460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簡素バージョン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9712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2011</a:t>
            </a:r>
            <a:r>
              <a:rPr kumimoji="1" lang="ja-JP" altLang="en-US" dirty="0" smtClean="0"/>
              <a:t>年中間発表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3460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5%</a:t>
            </a:r>
            <a:r>
              <a:rPr kumimoji="1" lang="ja-JP" altLang="en-US" dirty="0" smtClean="0"/>
              <a:t>検定で有意なものを</a:t>
            </a:r>
            <a:r>
              <a:rPr kumimoji="1" lang="en-US" altLang="ja-JP" dirty="0" smtClean="0"/>
              <a:t>1point</a:t>
            </a:r>
          </a:p>
          <a:p>
            <a:r>
              <a:rPr kumimoji="1" lang="en-US" altLang="ja-JP" dirty="0" smtClean="0"/>
              <a:t>10%</a:t>
            </a:r>
            <a:r>
              <a:rPr kumimoji="1" lang="ja-JP" altLang="en-US" dirty="0" smtClean="0"/>
              <a:t>検定で有意なものを</a:t>
            </a:r>
            <a:r>
              <a:rPr kumimoji="1" lang="en-US" altLang="ja-JP" dirty="0" smtClean="0"/>
              <a:t>0.5point</a:t>
            </a:r>
            <a:r>
              <a:rPr kumimoji="1" lang="ja-JP" altLang="en-US" dirty="0" smtClean="0"/>
              <a:t>　とした。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分数かパーセントバージョン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34272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5%</a:t>
            </a:r>
            <a:r>
              <a:rPr kumimoji="1" lang="ja-JP" altLang="en-US" dirty="0" smtClean="0"/>
              <a:t>検定で有意なものを</a:t>
            </a:r>
            <a:r>
              <a:rPr kumimoji="1" lang="en-US" altLang="ja-JP" dirty="0" smtClean="0"/>
              <a:t>1point</a:t>
            </a:r>
          </a:p>
          <a:p>
            <a:r>
              <a:rPr kumimoji="1" lang="en-US" altLang="ja-JP" dirty="0" smtClean="0"/>
              <a:t>10%</a:t>
            </a:r>
            <a:r>
              <a:rPr kumimoji="1" lang="ja-JP" altLang="en-US" dirty="0" smtClean="0"/>
              <a:t>検定で有意なものを</a:t>
            </a:r>
            <a:r>
              <a:rPr kumimoji="1" lang="en-US" altLang="ja-JP" dirty="0" smtClean="0"/>
              <a:t>0.5point</a:t>
            </a:r>
            <a:r>
              <a:rPr kumimoji="1" lang="ja-JP" altLang="en-US" dirty="0" smtClean="0"/>
              <a:t>　とした。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分数かパーセントバージョン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11555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図；内閣府防災</a:t>
            </a:r>
            <a:r>
              <a:rPr kumimoji="1" lang="en-US" altLang="ja-JP" dirty="0" smtClean="0"/>
              <a:t>HP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8040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4025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78076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4199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図；内閣府防災</a:t>
            </a:r>
            <a:r>
              <a:rPr kumimoji="1" lang="en-US" altLang="ja-JP" dirty="0" smtClean="0"/>
              <a:t>HP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1636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2011</a:t>
            </a:r>
            <a:r>
              <a:rPr kumimoji="1" lang="ja-JP" altLang="en-US" dirty="0" smtClean="0"/>
              <a:t>年最終パ</a:t>
            </a:r>
            <a:r>
              <a:rPr kumimoji="1" lang="ja-JP" altLang="en-US" dirty="0" err="1" smtClean="0"/>
              <a:t>わぽ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346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0367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写真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668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写真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69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9171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備蓄のことは入れなくて良いの？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782F7-E5E5-420A-A40F-6BD1C54A7FDC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150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401FA-4E45-4EF3-A952-F0277D29F1DE}" type="datetime1">
              <a:rPr lang="en-US" altLang="ja-JP" smtClean="0"/>
              <a:pPr/>
              <a:t>5/22/2013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/>
            </a:lvl1pPr>
          </a:lstStyle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8936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3AE5-A1F8-466F-AC99-4148056140A4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7319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ADE7-4CA0-4053-935A-80F5DBF6E882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573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38384-DA33-4DA7-9E60-FA519714A4B4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3528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5A75F-6A23-40AA-8B9C-92F678F61456}" type="datetime1">
              <a:rPr lang="en-US" altLang="ja-JP" smtClean="0"/>
              <a:pPr/>
              <a:t>5/22/2013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89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B28C-917B-4C27-8FF1-5F56420E93DD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4286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E96F-65E6-431E-A206-4D6D6F5D5198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8992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3631A-DD2F-4EDE-878E-C9E496DDBA0B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00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6AA4E-CFBD-4305-830E-2A5666B33B41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0358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947FF-1283-4D3A-86A6-F4767FA17202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170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5EED5-D38F-4B7F-B720-5A57EC12CBCE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3923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bg1">
                <a:tint val="80000"/>
                <a:satMod val="300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D089F-0FA2-41D9-8E30-683E7FB72402}" type="datetime1">
              <a:rPr kumimoji="1" lang="en-US" altLang="ja-JP" smtClean="0"/>
              <a:pPr/>
              <a:t>5/22/2013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3EFE3-9459-4559-968A-40C8BA66423F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09530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162" r:id="rId1"/>
    <p:sldLayoutId id="2147485163" r:id="rId2"/>
    <p:sldLayoutId id="2147485164" r:id="rId3"/>
    <p:sldLayoutId id="2147485165" r:id="rId4"/>
    <p:sldLayoutId id="2147485166" r:id="rId5"/>
    <p:sldLayoutId id="2147485167" r:id="rId6"/>
    <p:sldLayoutId id="2147485168" r:id="rId7"/>
    <p:sldLayoutId id="2147485169" r:id="rId8"/>
    <p:sldLayoutId id="2147485170" r:id="rId9"/>
    <p:sldLayoutId id="2147485171" r:id="rId10"/>
    <p:sldLayoutId id="214748517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/>
          <a:ea typeface="ＭＳ Ｐゴシック"/>
          <a:cs typeface="ＭＳ Ｐゴシック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izumigas.blogspot.jp/p/blog-page_30.html" TargetMode="External"/><Relationship Id="rId3" Type="http://schemas.openxmlformats.org/officeDocument/2006/relationships/hyperlink" Target="http://www.bousai.go.jp/jishin/syuto/pdf/higai_gaiyou.pdf" TargetMode="External"/><Relationship Id="rId7" Type="http://schemas.openxmlformats.org/officeDocument/2006/relationships/hyperlink" Target="http://www.city.minamishimabara.lg.jp/life/pub/Detail.aspx?c_id=37&amp;id=45&amp;pg=1&amp;type=list" TargetMode="External"/><Relationship Id="rId2" Type="http://schemas.openxmlformats.org/officeDocument/2006/relationships/hyperlink" Target="http://toshisv.sk.tsukuba.ac.jp/jisshu/jisshu1/report/2011/g1_bosa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kyb-ksm.co.jp/products/testing_system/testing_system-0032.html" TargetMode="External"/><Relationship Id="rId5" Type="http://schemas.openxmlformats.org/officeDocument/2006/relationships/hyperlink" Target="https://maps.google.co.jp/" TargetMode="External"/><Relationship Id="rId4" Type="http://schemas.openxmlformats.org/officeDocument/2006/relationships/hyperlink" Target="http://www.city.tsukuba.ibaraki.jp/dbps_data/_material_/_files/000/000/010/416/kiroku.pdf" TargetMode="External"/><Relationship Id="rId9" Type="http://schemas.openxmlformats.org/officeDocument/2006/relationships/hyperlink" Target="http://www.tsukuba.ac.jp/news/20111212140514.html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107504" y="2378151"/>
            <a:ext cx="8928992" cy="690809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3568" y="662831"/>
            <a:ext cx="7772400" cy="1470025"/>
          </a:xfrm>
        </p:spPr>
        <p:txBody>
          <a:bodyPr>
            <a:normAutofit fontScale="90000"/>
          </a:bodyPr>
          <a:lstStyle/>
          <a:p>
            <a:r>
              <a:rPr kumimoji="1" lang="ja-JP" altLang="en-US" sz="6600" b="1" i="1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その時どう動く</a:t>
            </a:r>
            <a:r>
              <a:rPr kumimoji="1" lang="en-US" altLang="ja-JP" sz="6600" b="1" i="1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/>
            </a:r>
            <a:br>
              <a:rPr kumimoji="1" lang="en-US" altLang="ja-JP" sz="6600" b="1" i="1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</a:br>
            <a:r>
              <a:rPr kumimoji="1" lang="en-US" altLang="ja-JP" sz="3600" b="1" i="1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〜</a:t>
            </a:r>
            <a:r>
              <a:rPr kumimoji="1" lang="ja-JP" altLang="en-US" sz="3600" b="1" i="1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もしも地震が起きたなら</a:t>
            </a:r>
            <a:r>
              <a:rPr kumimoji="1" lang="en-US" altLang="ja-JP" sz="3600" b="1" i="1" dirty="0" smtClean="0">
                <a:latin typeface="HGS行書体" panose="03000600000000000000" pitchFamily="66" charset="-128"/>
                <a:ea typeface="HGS行書体" panose="03000600000000000000" pitchFamily="66" charset="-128"/>
              </a:rPr>
              <a:t>〜</a:t>
            </a:r>
            <a:endParaRPr kumimoji="1" lang="ja-JP" altLang="en-US" sz="3600" b="1" i="1" dirty="0"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576064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2013</a:t>
            </a:r>
            <a:r>
              <a:rPr kumimoji="1" lang="ja-JP" altLang="en-US" dirty="0" smtClean="0"/>
              <a:t>年度　都市計画実習防災班　</a:t>
            </a:r>
            <a:r>
              <a:rPr lang="ja-JP" altLang="en-US" dirty="0" smtClean="0"/>
              <a:t>中間</a:t>
            </a:r>
            <a:r>
              <a:rPr lang="ja-JP" altLang="en-US" dirty="0"/>
              <a:t>発表</a:t>
            </a:r>
            <a:endParaRPr kumimoji="1"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D95434A-1094-4C26-ADA4-1AB6210859AE}" type="slidenum">
              <a:rPr kumimoji="0" lang="en-US" sz="1800" smtClean="0"/>
              <a:pPr eaLnBrk="1" latinLnBrk="0" hangingPunct="1"/>
              <a:t>1</a:t>
            </a:fld>
            <a:endParaRPr kumimoji="0" lang="zh-CN" altLang="en-US" sz="1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508104" y="3066633"/>
            <a:ext cx="324036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68400" indent="-1168400"/>
            <a:r>
              <a:rPr lang="ja-JP" altLang="en-US" sz="2400" dirty="0" smtClean="0"/>
              <a:t>班長</a:t>
            </a:r>
            <a:r>
              <a:rPr lang="en-US" altLang="ja-JP" sz="2400" dirty="0" smtClean="0"/>
              <a:t>	</a:t>
            </a:r>
            <a:r>
              <a:rPr lang="ja-JP" altLang="en-US" sz="2400" dirty="0" smtClean="0"/>
              <a:t>：岡部</a:t>
            </a:r>
            <a:r>
              <a:rPr lang="en-US" altLang="ja-JP" sz="2400" dirty="0" smtClean="0"/>
              <a:t> </a:t>
            </a:r>
            <a:r>
              <a:rPr lang="ja-JP" altLang="en-US" sz="2400" dirty="0" smtClean="0"/>
              <a:t>寛</a:t>
            </a:r>
            <a:endParaRPr lang="en-US" altLang="ja-JP" sz="2400" dirty="0"/>
          </a:p>
          <a:p>
            <a:pPr marL="1168400" indent="-1168400"/>
            <a:r>
              <a:rPr lang="ja-JP" altLang="en-US" sz="2400" dirty="0" smtClean="0"/>
              <a:t>副班長</a:t>
            </a:r>
            <a:r>
              <a:rPr lang="en-US" altLang="ja-JP" sz="2400" dirty="0" smtClean="0"/>
              <a:t>	</a:t>
            </a:r>
            <a:r>
              <a:rPr lang="ja-JP" altLang="en-US" sz="2400" dirty="0" smtClean="0"/>
              <a:t>：徳永</a:t>
            </a:r>
            <a:r>
              <a:rPr lang="en-US" altLang="ja-JP" sz="2400" dirty="0" smtClean="0"/>
              <a:t> </a:t>
            </a:r>
            <a:r>
              <a:rPr lang="ja-JP" altLang="en-US" sz="2400" dirty="0"/>
              <a:t>光</a:t>
            </a:r>
            <a:endParaRPr lang="en-US" altLang="ja-JP" sz="2400" dirty="0"/>
          </a:p>
          <a:p>
            <a:pPr marL="1168400" indent="-1168400"/>
            <a:r>
              <a:rPr lang="en-US" altLang="ja-JP" sz="2400" dirty="0" smtClean="0"/>
              <a:t>DB	</a:t>
            </a:r>
            <a:r>
              <a:rPr lang="ja-JP" altLang="en-US" sz="2400" dirty="0" smtClean="0"/>
              <a:t>：山縣 杏香    </a:t>
            </a:r>
            <a:endParaRPr lang="en-US" altLang="ja-JP" sz="2400" dirty="0" smtClean="0"/>
          </a:p>
          <a:p>
            <a:pPr marL="1168400" indent="-1168400"/>
            <a:r>
              <a:rPr lang="ja-JP" altLang="en-US" sz="2400" dirty="0" smtClean="0"/>
              <a:t>印刷</a:t>
            </a:r>
            <a:r>
              <a:rPr lang="en-US" altLang="ja-JP" sz="2400" dirty="0" smtClean="0"/>
              <a:t>	</a:t>
            </a:r>
            <a:r>
              <a:rPr lang="ja-JP" altLang="en-US" sz="2400" dirty="0" smtClean="0"/>
              <a:t>：水澤</a:t>
            </a:r>
            <a:r>
              <a:rPr lang="en-US" altLang="ja-JP" sz="2400" dirty="0" smtClean="0"/>
              <a:t> </a:t>
            </a:r>
            <a:r>
              <a:rPr lang="ja-JP" altLang="en-US" sz="2400" dirty="0"/>
              <a:t>花</a:t>
            </a:r>
            <a:r>
              <a:rPr lang="ja-JP" altLang="en-US" sz="2400" dirty="0" smtClean="0"/>
              <a:t>穂</a:t>
            </a:r>
            <a:endParaRPr lang="en-US" altLang="ja-JP" sz="2400" dirty="0"/>
          </a:p>
          <a:p>
            <a:pPr marL="1168400" indent="-1168400"/>
            <a:r>
              <a:rPr lang="en-US" altLang="ja-JP" sz="2400" dirty="0" smtClean="0"/>
              <a:t>	</a:t>
            </a:r>
            <a:r>
              <a:rPr lang="ja-JP" altLang="en-US" sz="2400" dirty="0" smtClean="0"/>
              <a:t>：山本</a:t>
            </a:r>
            <a:r>
              <a:rPr lang="en-US" altLang="ja-JP" sz="2400" dirty="0" smtClean="0"/>
              <a:t> </a:t>
            </a:r>
            <a:r>
              <a:rPr lang="ja-JP" altLang="en-US" sz="2400" dirty="0"/>
              <a:t>真義</a:t>
            </a:r>
            <a:endParaRPr lang="en-US" altLang="ja-JP" sz="2400" dirty="0"/>
          </a:p>
          <a:p>
            <a:pPr marL="1168400" indent="-1168400"/>
            <a:r>
              <a:rPr lang="ja-JP" altLang="en-US" sz="2400" dirty="0" smtClean="0"/>
              <a:t>渉外</a:t>
            </a:r>
            <a:r>
              <a:rPr lang="en-US" altLang="ja-JP" sz="2400" dirty="0"/>
              <a:t>	</a:t>
            </a:r>
            <a:r>
              <a:rPr lang="ja-JP" altLang="en-US" sz="2400" dirty="0" smtClean="0"/>
              <a:t>：戸井田</a:t>
            </a:r>
            <a:r>
              <a:rPr lang="en-US" altLang="ja-JP" sz="2400" dirty="0" smtClean="0"/>
              <a:t> </a:t>
            </a:r>
            <a:r>
              <a:rPr lang="ja-JP" altLang="en-US" sz="2400" dirty="0" smtClean="0"/>
              <a:t>拓</a:t>
            </a:r>
            <a:endParaRPr lang="en-US" altLang="ja-JP" sz="2400" dirty="0"/>
          </a:p>
          <a:p>
            <a:pPr marL="1168400" indent="-1168400"/>
            <a:r>
              <a:rPr lang="en-US" altLang="ja-JP" sz="2400" dirty="0" smtClean="0"/>
              <a:t>	</a:t>
            </a:r>
            <a:r>
              <a:rPr lang="ja-JP" altLang="en-US" sz="2400" dirty="0" smtClean="0"/>
              <a:t>：吉田</a:t>
            </a:r>
            <a:r>
              <a:rPr lang="en-US" altLang="ja-JP" sz="2400" dirty="0" smtClean="0"/>
              <a:t> </a:t>
            </a:r>
            <a:r>
              <a:rPr lang="ja-JP" altLang="en-US" sz="2400" dirty="0"/>
              <a:t>太郎</a:t>
            </a:r>
            <a:endParaRPr lang="en-US" altLang="ja-JP" sz="2400" dirty="0"/>
          </a:p>
          <a:p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508104" y="5828491"/>
            <a:ext cx="296747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68400" indent="-1168400"/>
            <a:r>
              <a:rPr kumimoji="1" lang="ja-JP" altLang="en-US" sz="2000" dirty="0" smtClean="0"/>
              <a:t>担当教員</a:t>
            </a:r>
            <a:r>
              <a:rPr kumimoji="1" lang="en-US" altLang="ja-JP" sz="2000" dirty="0" smtClean="0"/>
              <a:t>	</a:t>
            </a:r>
            <a:r>
              <a:rPr kumimoji="1" lang="ja-JP" altLang="en-US" sz="2000" dirty="0" smtClean="0"/>
              <a:t>：糸井川 栄一</a:t>
            </a:r>
            <a:endParaRPr kumimoji="1" lang="en-US" altLang="ja-JP" sz="2000" dirty="0" smtClean="0"/>
          </a:p>
          <a:p>
            <a:pPr marL="1168400" indent="-1168400"/>
            <a:r>
              <a:rPr lang="ja-JP" altLang="en-US" sz="2000" dirty="0"/>
              <a:t> </a:t>
            </a:r>
            <a:r>
              <a:rPr lang="en-US" altLang="ja-JP" sz="2000" dirty="0" smtClean="0"/>
              <a:t>T A         	</a:t>
            </a:r>
            <a:r>
              <a:rPr lang="ja-JP" altLang="en-US" sz="2000" dirty="0" smtClean="0"/>
              <a:t>：野澤 駿平</a:t>
            </a:r>
            <a:endParaRPr kumimoji="1" lang="en-US" altLang="ja-JP" sz="2000" dirty="0" smtClean="0"/>
          </a:p>
          <a:p>
            <a:endParaRPr kumimoji="1" lang="ja-JP" altLang="en-US" dirty="0"/>
          </a:p>
        </p:txBody>
      </p:sp>
      <p:pic>
        <p:nvPicPr>
          <p:cNvPr id="6" name="図 5" descr="題はてな.psd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3873">
            <a:off x="1472259" y="3195074"/>
            <a:ext cx="3040434" cy="323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74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-212523" y="188640"/>
            <a:ext cx="2408259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問題提起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40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6985" y="1340768"/>
            <a:ext cx="90825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/>
              <a:t>　</a:t>
            </a:r>
            <a:endParaRPr lang="en-US" altLang="ja-JP" sz="2800" dirty="0" smtClean="0"/>
          </a:p>
          <a:p>
            <a:r>
              <a:rPr lang="ja-JP" altLang="en-US" sz="2800" dirty="0" smtClean="0"/>
              <a:t>・パンフレットを知らない</a:t>
            </a:r>
            <a:r>
              <a:rPr lang="ja-JP" altLang="en-US" sz="3600" dirty="0" smtClean="0">
                <a:solidFill>
                  <a:srgbClr val="FFC000"/>
                </a:solidFill>
              </a:rPr>
              <a:t>　</a:t>
            </a:r>
            <a:endParaRPr lang="en-US" altLang="ja-JP" sz="3600" dirty="0" smtClean="0">
              <a:solidFill>
                <a:srgbClr val="FFC000"/>
              </a:solidFill>
            </a:endParaRPr>
          </a:p>
          <a:p>
            <a:endParaRPr lang="en-US" altLang="ja-JP" sz="3600" dirty="0" smtClean="0">
              <a:solidFill>
                <a:srgbClr val="FFC000"/>
              </a:solidFill>
            </a:endParaRPr>
          </a:p>
          <a:p>
            <a:endParaRPr lang="en-US" altLang="ja-JP" sz="2800" dirty="0"/>
          </a:p>
          <a:p>
            <a:r>
              <a:rPr kumimoji="1" lang="ja-JP" altLang="en-US" sz="2800" dirty="0" smtClean="0"/>
              <a:t>　</a:t>
            </a:r>
            <a:endParaRPr kumimoji="1" lang="en-US" altLang="ja-JP" sz="2800" dirty="0" smtClean="0"/>
          </a:p>
          <a:p>
            <a:endParaRPr kumimoji="1" lang="en-US" altLang="ja-JP" sz="2800" dirty="0" smtClean="0"/>
          </a:p>
          <a:p>
            <a:r>
              <a:rPr kumimoji="1" lang="ja-JP" altLang="en-US" sz="2800" dirty="0" smtClean="0"/>
              <a:t>・学生にパンフレットの内容が伝わっていない</a:t>
            </a:r>
            <a:endParaRPr kumimoji="1" lang="en-US" altLang="ja-JP" sz="2800" dirty="0" smtClean="0"/>
          </a:p>
          <a:p>
            <a:r>
              <a:rPr lang="ja-JP" altLang="en-US" sz="2800" dirty="0" smtClean="0"/>
              <a:t>・地震</a:t>
            </a:r>
            <a:r>
              <a:rPr lang="ja-JP" altLang="en-US" sz="2800" dirty="0"/>
              <a:t>災害</a:t>
            </a:r>
            <a:r>
              <a:rPr lang="ja-JP" altLang="en-US" sz="2800" dirty="0" smtClean="0"/>
              <a:t>についての記載が少ない</a:t>
            </a:r>
            <a:endParaRPr kumimoji="1" lang="en-US" altLang="ja-JP" sz="2800" dirty="0"/>
          </a:p>
        </p:txBody>
      </p:sp>
      <p:sp>
        <p:nvSpPr>
          <p:cNvPr id="3" name="正方形/長方形 2"/>
          <p:cNvSpPr/>
          <p:nvPr/>
        </p:nvSpPr>
        <p:spPr>
          <a:xfrm>
            <a:off x="316414" y="1343622"/>
            <a:ext cx="2180928" cy="4771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rgbClr val="0070C0"/>
                </a:solidFill>
              </a:rPr>
              <a:t>学生側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02840" y="3670295"/>
            <a:ext cx="2180928" cy="478785"/>
          </a:xfrm>
          <a:prstGeom prst="rect">
            <a:avLst/>
          </a:prstGeom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/>
              <a:t>大学</a:t>
            </a:r>
            <a:r>
              <a:rPr kumimoji="1" lang="ja-JP" altLang="en-US" sz="2800" dirty="0" smtClean="0"/>
              <a:t>側</a:t>
            </a:r>
            <a:endParaRPr kumimoji="1" lang="ja-JP" altLang="en-US" sz="2800" dirty="0"/>
          </a:p>
        </p:txBody>
      </p:sp>
      <p:sp>
        <p:nvSpPr>
          <p:cNvPr id="4" name="正方形/長方形 3"/>
          <p:cNvSpPr/>
          <p:nvPr/>
        </p:nvSpPr>
        <p:spPr>
          <a:xfrm>
            <a:off x="395536" y="2348880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200" dirty="0">
                <a:solidFill>
                  <a:srgbClr val="FFC000"/>
                </a:solidFill>
              </a:rPr>
              <a:t>→正しい防災の知識が十分に広まっていないのに</a:t>
            </a:r>
            <a:r>
              <a:rPr lang="en-US" altLang="en-US" sz="3200" dirty="0">
                <a:solidFill>
                  <a:srgbClr val="FFC000"/>
                </a:solidFill>
                <a:latin typeface="HGP明朝E"/>
                <a:ea typeface="HGP明朝E"/>
                <a:cs typeface="HGP明朝E"/>
              </a:rPr>
              <a:t>正しい</a:t>
            </a:r>
            <a:r>
              <a:rPr lang="ja-JP" altLang="en-US" sz="3200" dirty="0">
                <a:solidFill>
                  <a:srgbClr val="FFC000"/>
                </a:solidFill>
              </a:rPr>
              <a:t>行動がとれるのか？</a:t>
            </a:r>
            <a:endParaRPr lang="en-US" altLang="ja-JP" sz="3200" dirty="0">
              <a:solidFill>
                <a:srgbClr val="FFC000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95536" y="5085184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dirty="0">
                <a:solidFill>
                  <a:srgbClr val="FFC000"/>
                </a:solidFill>
              </a:rPr>
              <a:t>→周知方法と内容に改善が必要</a:t>
            </a:r>
            <a:endParaRPr lang="en-US" altLang="ja-JP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3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-212523" y="188640"/>
            <a:ext cx="2408259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問題提起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6726497" y="6347795"/>
            <a:ext cx="2133600" cy="365125"/>
          </a:xfrm>
        </p:spPr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11</a:t>
            </a:fld>
            <a:endParaRPr kumimoji="1" lang="ja-JP" altLang="en-US" dirty="0"/>
          </a:p>
        </p:txBody>
      </p:sp>
      <p:pic>
        <p:nvPicPr>
          <p:cNvPr id="7" name="図 6" descr="CIMG154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367" y="1998320"/>
            <a:ext cx="1922595" cy="1441946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576968"/>
            <a:ext cx="1547873" cy="2063831"/>
          </a:xfrm>
          <a:prstGeom prst="rect">
            <a:avLst/>
          </a:prstGeom>
        </p:spPr>
      </p:pic>
      <p:sp>
        <p:nvSpPr>
          <p:cNvPr id="12" name="タイトル 1"/>
          <p:cNvSpPr txBox="1">
            <a:spLocks/>
          </p:cNvSpPr>
          <p:nvPr/>
        </p:nvSpPr>
        <p:spPr>
          <a:xfrm>
            <a:off x="61156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latin typeface="ＭＳ Ｐゴシック"/>
                <a:ea typeface="ＭＳ Ｐゴシック"/>
                <a:cs typeface="ＭＳ Ｐゴシック"/>
              </a:rPr>
              <a:t>筑波大学総務課へのヒアリング</a:t>
            </a:r>
            <a:endParaRPr lang="ja-JP" altLang="en-US" sz="3200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135829" y="3477048"/>
            <a:ext cx="19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/>
              <a:t>井戸</a:t>
            </a:r>
            <a:endParaRPr kumimoji="1" lang="ja-JP" altLang="en-US" sz="2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300192" y="3640799"/>
            <a:ext cx="1547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/>
              <a:t>拡声器</a:t>
            </a:r>
            <a:endParaRPr kumimoji="1" lang="ja-JP" altLang="en-US" sz="2400" dirty="0"/>
          </a:p>
        </p:txBody>
      </p:sp>
      <p:grpSp>
        <p:nvGrpSpPr>
          <p:cNvPr id="19" name="グループ化 18"/>
          <p:cNvGrpSpPr/>
          <p:nvPr/>
        </p:nvGrpSpPr>
        <p:grpSpPr>
          <a:xfrm>
            <a:off x="3645183" y="1503394"/>
            <a:ext cx="2141984" cy="2755081"/>
            <a:chOff x="2781164" y="1466007"/>
            <a:chExt cx="2141984" cy="2755081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876"/>
            <a:stretch/>
          </p:blipFill>
          <p:spPr>
            <a:xfrm>
              <a:off x="2781164" y="1466007"/>
              <a:ext cx="2141984" cy="2755081"/>
            </a:xfrm>
            <a:prstGeom prst="rect">
              <a:avLst/>
            </a:prstGeom>
          </p:spPr>
        </p:pic>
        <p:sp>
          <p:nvSpPr>
            <p:cNvPr id="24" name="円/楕円 23"/>
            <p:cNvSpPr/>
            <p:nvPr/>
          </p:nvSpPr>
          <p:spPr>
            <a:xfrm>
              <a:off x="3294189" y="2030719"/>
              <a:ext cx="107945" cy="107945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円/楕円 24"/>
            <p:cNvSpPr/>
            <p:nvPr/>
          </p:nvSpPr>
          <p:spPr>
            <a:xfrm>
              <a:off x="3543906" y="3012015"/>
              <a:ext cx="97644" cy="10794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" name="テキスト ボックス 5"/>
          <p:cNvSpPr txBox="1"/>
          <p:nvPr/>
        </p:nvSpPr>
        <p:spPr>
          <a:xfrm>
            <a:off x="3923928" y="4293096"/>
            <a:ext cx="1907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 smtClean="0"/>
              <a:t>図</a:t>
            </a:r>
            <a:r>
              <a:rPr kumimoji="1" lang="en-US" altLang="ja-JP" sz="1000" dirty="0" smtClean="0"/>
              <a:t>6</a:t>
            </a:r>
            <a:r>
              <a:rPr kumimoji="1" lang="ja-JP" altLang="en-US" sz="1000" dirty="0" smtClean="0"/>
              <a:t>：井戸と拡声器の場所</a:t>
            </a:r>
            <a:endParaRPr kumimoji="1" lang="en-US" altLang="ja-JP" sz="1000" dirty="0" smtClean="0"/>
          </a:p>
          <a:p>
            <a:pPr algn="ctr"/>
            <a:r>
              <a:rPr kumimoji="1" lang="ja-JP" altLang="en-US" sz="1000" dirty="0" smtClean="0"/>
              <a:t>作成画像元：</a:t>
            </a:r>
            <a:r>
              <a:rPr lang="en-US" altLang="ja-JP" sz="1000" dirty="0" smtClean="0"/>
              <a:t>G</a:t>
            </a:r>
            <a:r>
              <a:rPr kumimoji="1" lang="en-US" altLang="ja-JP" sz="1000" dirty="0" smtClean="0"/>
              <a:t>oogle map</a:t>
            </a:r>
            <a:endParaRPr kumimoji="1" lang="ja-JP" altLang="en-US" sz="1000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126571" y="5580529"/>
            <a:ext cx="6721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FFC000"/>
                </a:solidFill>
              </a:rPr>
              <a:t>→管理に問題があるのでは？</a:t>
            </a:r>
            <a:endParaRPr kumimoji="1" lang="ja-JP" altLang="en-US" sz="3200" dirty="0">
              <a:solidFill>
                <a:srgbClr val="FFC000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135829" y="4686235"/>
            <a:ext cx="6712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・宿舎に設置された井戸に</a:t>
            </a:r>
            <a:endParaRPr kumimoji="1" lang="en-US" altLang="ja-JP" sz="2400" dirty="0" smtClean="0"/>
          </a:p>
          <a:p>
            <a:r>
              <a:rPr kumimoji="1" lang="ja-JP" altLang="en-US" sz="2400" dirty="0" smtClean="0"/>
              <a:t>　実際に行ってみたが使えない</a:t>
            </a:r>
            <a:endParaRPr kumimoji="1" lang="ja-JP" altLang="en-US" sz="2400" dirty="0"/>
          </a:p>
        </p:txBody>
      </p:sp>
      <p:cxnSp>
        <p:nvCxnSpPr>
          <p:cNvPr id="21" name="直線矢印コネクタ 20"/>
          <p:cNvCxnSpPr>
            <a:stCxn id="7" idx="3"/>
            <a:endCxn id="24" idx="3"/>
          </p:cNvCxnSpPr>
          <p:nvPr/>
        </p:nvCxnSpPr>
        <p:spPr>
          <a:xfrm flipV="1">
            <a:off x="3079962" y="2160243"/>
            <a:ext cx="1094054" cy="55905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>
            <a:stCxn id="2" idx="1"/>
            <a:endCxn id="25" idx="6"/>
          </p:cNvCxnSpPr>
          <p:nvPr/>
        </p:nvCxnSpPr>
        <p:spPr>
          <a:xfrm flipH="1">
            <a:off x="4505569" y="2608884"/>
            <a:ext cx="1794623" cy="49449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爆発 2 2"/>
          <p:cNvSpPr/>
          <p:nvPr/>
        </p:nvSpPr>
        <p:spPr>
          <a:xfrm rot="21199646">
            <a:off x="1818359" y="4155665"/>
            <a:ext cx="5215889" cy="2484504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/>
              <a:t>環境</a:t>
            </a:r>
            <a:r>
              <a:rPr lang="ja-JP" altLang="en-US" sz="2800" dirty="0"/>
              <a:t>整備</a:t>
            </a:r>
            <a:r>
              <a:rPr lang="ja-JP" altLang="en-US" sz="2800" dirty="0" smtClean="0"/>
              <a:t>は</a:t>
            </a:r>
            <a:endParaRPr lang="en-US" altLang="ja-JP" sz="2800" dirty="0" smtClean="0"/>
          </a:p>
          <a:p>
            <a:pPr algn="ctr"/>
            <a:r>
              <a:rPr lang="ja-JP" altLang="en-US" sz="2800" dirty="0" smtClean="0"/>
              <a:t>整っている</a:t>
            </a:r>
            <a:r>
              <a:rPr lang="en-US" altLang="ja-JP" sz="2800" dirty="0" smtClean="0"/>
              <a:t>?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899592" y="1196752"/>
            <a:ext cx="2088232" cy="576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大学側の対策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478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目的</a:t>
            </a:r>
            <a:endParaRPr kumimoji="1" lang="ja-JP" altLang="en-US" sz="2400" dirty="0"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ja-JP" altLang="en-US" sz="4000" b="1" dirty="0" smtClean="0">
                <a:solidFill>
                  <a:srgbClr val="FFCB34"/>
                </a:solidFill>
              </a:rPr>
              <a:t>筑波大生</a:t>
            </a:r>
            <a:r>
              <a:rPr kumimoji="1" lang="ja-JP" altLang="en-US" sz="4000" dirty="0" smtClean="0"/>
              <a:t>が</a:t>
            </a:r>
            <a:r>
              <a:rPr lang="ja-JP" altLang="en-US" sz="4000" dirty="0" smtClean="0"/>
              <a:t>地震が起きた</a:t>
            </a:r>
            <a:r>
              <a:rPr kumimoji="1" lang="ja-JP" altLang="en-US" sz="4000" dirty="0" smtClean="0"/>
              <a:t>時に</a:t>
            </a:r>
            <a:endParaRPr kumimoji="1" lang="en-US" altLang="ja-JP" sz="4000" dirty="0" smtClean="0"/>
          </a:p>
          <a:p>
            <a:pPr marL="0" indent="0" algn="ctr">
              <a:buNone/>
            </a:pPr>
            <a:r>
              <a:rPr kumimoji="1" lang="ja-JP" altLang="en-US" sz="4000" b="1" dirty="0" smtClean="0">
                <a:solidFill>
                  <a:srgbClr val="FFCB34"/>
                </a:solidFill>
              </a:rPr>
              <a:t>正しい行動</a:t>
            </a:r>
            <a:r>
              <a:rPr kumimoji="1" lang="ja-JP" altLang="en-US" sz="4000" dirty="0" smtClean="0"/>
              <a:t>を取れるようにする！</a:t>
            </a:r>
            <a:endParaRPr kumimoji="1" lang="en-US" altLang="ja-JP" sz="4000" dirty="0" smtClean="0"/>
          </a:p>
          <a:p>
            <a:pPr marL="0" indent="0" algn="ctr">
              <a:buNone/>
            </a:pPr>
            <a:endParaRPr lang="en-US" altLang="ja-JP" sz="48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45720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 dirty="0" smtClean="0">
                <a:latin typeface="ＭＳ Ｐゴシック"/>
                <a:ea typeface="ＭＳ Ｐゴシック"/>
                <a:cs typeface="ＭＳ Ｐゴシック"/>
              </a:rPr>
              <a:t>目的</a:t>
            </a:r>
            <a:endParaRPr lang="ja-JP" altLang="en-US" sz="4000" dirty="0"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12" name="図 11" descr="かほ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1354">
            <a:off x="40526" y="3061462"/>
            <a:ext cx="2666999" cy="1466842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2403">
            <a:off x="5976154" y="3071805"/>
            <a:ext cx="3024336" cy="1512168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07504" y="4725144"/>
            <a:ext cx="1800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/>
              <a:t>図</a:t>
            </a:r>
            <a:r>
              <a:rPr kumimoji="1" lang="en-US" altLang="ja-JP" sz="1200" dirty="0" smtClean="0"/>
              <a:t>7</a:t>
            </a:r>
            <a:r>
              <a:rPr lang="en-US" altLang="ja-JP" sz="1200" dirty="0" smtClean="0"/>
              <a:t>:</a:t>
            </a:r>
            <a:r>
              <a:rPr lang="ja-JP" altLang="en-US" sz="1200" dirty="0" smtClean="0"/>
              <a:t>机の下に隠れる</a:t>
            </a:r>
            <a:endParaRPr lang="en-US" altLang="ja-JP" sz="1200" dirty="0" smtClean="0"/>
          </a:p>
          <a:p>
            <a:r>
              <a:rPr lang="ja-JP" altLang="en-US" sz="1200" dirty="0" smtClean="0"/>
              <a:t>出典</a:t>
            </a:r>
            <a:r>
              <a:rPr lang="en-US" altLang="ja-JP" sz="1200" dirty="0" smtClean="0"/>
              <a:t>: </a:t>
            </a:r>
            <a:r>
              <a:rPr lang="ja-JP" altLang="en-US" sz="1200" dirty="0" smtClean="0"/>
              <a:t>出雲ガス株式会社</a:t>
            </a:r>
            <a:endParaRPr lang="en-US" altLang="ja-JP" sz="1200" dirty="0" smtClean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228184" y="4653136"/>
            <a:ext cx="1261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/>
              <a:t>図</a:t>
            </a:r>
            <a:r>
              <a:rPr kumimoji="1" lang="en-US" altLang="ja-JP" sz="1200" dirty="0" smtClean="0"/>
              <a:t>8:</a:t>
            </a:r>
            <a:r>
              <a:rPr kumimoji="1" lang="ja-JP" altLang="en-US" sz="1200" dirty="0" smtClean="0"/>
              <a:t>情報を得る</a:t>
            </a:r>
            <a:endParaRPr kumimoji="1" lang="en-US" altLang="ja-JP" sz="1200" dirty="0" smtClean="0"/>
          </a:p>
          <a:p>
            <a:r>
              <a:rPr lang="ja-JP" altLang="en-US" sz="1200" dirty="0" smtClean="0"/>
              <a:t>南島原</a:t>
            </a:r>
            <a:r>
              <a:rPr lang="en-US" altLang="ja-JP" sz="1200" dirty="0" smtClean="0"/>
              <a:t>HP</a:t>
            </a:r>
            <a:endParaRPr kumimoji="1" lang="ja-JP" altLang="en-US" sz="1200" dirty="0"/>
          </a:p>
        </p:txBody>
      </p:sp>
      <p:sp>
        <p:nvSpPr>
          <p:cNvPr id="9" name="星 24 8"/>
          <p:cNvSpPr/>
          <p:nvPr/>
        </p:nvSpPr>
        <p:spPr>
          <a:xfrm>
            <a:off x="35496" y="4049688"/>
            <a:ext cx="9108504" cy="2808312"/>
          </a:xfrm>
          <a:prstGeom prst="star24">
            <a:avLst/>
          </a:prstGeom>
          <a:solidFill>
            <a:srgbClr val="E33B2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/>
              <a:t>正しい行動を取るための</a:t>
            </a:r>
            <a:endParaRPr kumimoji="1" lang="en-US" altLang="ja-JP" sz="3200" dirty="0" smtClean="0"/>
          </a:p>
          <a:p>
            <a:pPr algn="ctr"/>
            <a:r>
              <a:rPr kumimoji="1" lang="ja-JP" altLang="en-US" sz="3200" dirty="0" smtClean="0"/>
              <a:t>要因を調査から導きだす</a:t>
            </a:r>
            <a:endParaRPr kumimoji="1" lang="ja-JP" altLang="en-US" sz="3200" dirty="0"/>
          </a:p>
        </p:txBody>
      </p:sp>
      <p:sp>
        <p:nvSpPr>
          <p:cNvPr id="11" name="下矢印 10"/>
          <p:cNvSpPr/>
          <p:nvPr/>
        </p:nvSpPr>
        <p:spPr>
          <a:xfrm>
            <a:off x="4139952" y="2852936"/>
            <a:ext cx="720080" cy="108012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460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-212523" y="188640"/>
            <a:ext cx="2624283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発表の流れ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268189573"/>
              </p:ext>
            </p:extLst>
          </p:nvPr>
        </p:nvGraphicFramePr>
        <p:xfrm>
          <a:off x="611560" y="980728"/>
          <a:ext cx="792088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5443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仮説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457200" y="19776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4000" dirty="0"/>
          </a:p>
        </p:txBody>
      </p:sp>
      <p:pic>
        <p:nvPicPr>
          <p:cNvPr id="3" name="図 2" descr="CIMG156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71" y="1300007"/>
            <a:ext cx="9144000" cy="5589240"/>
          </a:xfrm>
          <a:prstGeom prst="rect">
            <a:avLst/>
          </a:prstGeom>
        </p:spPr>
      </p:pic>
      <p:sp>
        <p:nvSpPr>
          <p:cNvPr id="10" name="円形吹き出し 9"/>
          <p:cNvSpPr/>
          <p:nvPr/>
        </p:nvSpPr>
        <p:spPr>
          <a:xfrm>
            <a:off x="3275856" y="4221088"/>
            <a:ext cx="2880320" cy="2088232"/>
          </a:xfrm>
          <a:prstGeom prst="wedgeEllipseCallout">
            <a:avLst>
              <a:gd name="adj1" fmla="val -28376"/>
              <a:gd name="adj2" fmla="val -7180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dirty="0" smtClean="0"/>
              <a:t>•</a:t>
            </a:r>
            <a:r>
              <a:rPr kumimoji="1" lang="ja-JP" altLang="en-US" dirty="0" smtClean="0"/>
              <a:t>備蓄</a:t>
            </a:r>
            <a:endParaRPr kumimoji="1" lang="en-US" altLang="ja-JP" dirty="0" smtClean="0"/>
          </a:p>
          <a:p>
            <a:r>
              <a:rPr lang="en-US" altLang="ja-JP" dirty="0" smtClean="0"/>
              <a:t>•</a:t>
            </a:r>
            <a:r>
              <a:rPr lang="ja-JP" altLang="en-US" dirty="0" smtClean="0"/>
              <a:t>避難経路の確認</a:t>
            </a:r>
            <a:endParaRPr kumimoji="1" lang="ja-JP" altLang="en-US" dirty="0"/>
          </a:p>
        </p:txBody>
      </p:sp>
      <p:sp>
        <p:nvSpPr>
          <p:cNvPr id="11" name="円形吹き出し 10"/>
          <p:cNvSpPr/>
          <p:nvPr/>
        </p:nvSpPr>
        <p:spPr>
          <a:xfrm>
            <a:off x="107504" y="4293096"/>
            <a:ext cx="3096344" cy="2016224"/>
          </a:xfrm>
          <a:prstGeom prst="wedgeEllipseCallout">
            <a:avLst>
              <a:gd name="adj1" fmla="val -27475"/>
              <a:gd name="adj2" fmla="val -71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•</a:t>
            </a:r>
            <a:r>
              <a:rPr kumimoji="1" lang="ja-JP" altLang="en-US" dirty="0" smtClean="0"/>
              <a:t>被災経験があるか</a:t>
            </a:r>
            <a:endParaRPr kumimoji="1" lang="en-US" altLang="ja-JP" dirty="0" smtClean="0"/>
          </a:p>
          <a:p>
            <a:pPr algn="ctr"/>
            <a:r>
              <a:rPr lang="en-US" altLang="ja-JP" dirty="0" smtClean="0"/>
              <a:t>•</a:t>
            </a:r>
            <a:r>
              <a:rPr lang="ja-JP" altLang="en-US" dirty="0" smtClean="0"/>
              <a:t>ボランティア経験があるか</a:t>
            </a:r>
            <a:endParaRPr kumimoji="1" lang="ja-JP" altLang="en-US" dirty="0"/>
          </a:p>
        </p:txBody>
      </p:sp>
      <p:sp>
        <p:nvSpPr>
          <p:cNvPr id="12" name="円形吹き出し 11"/>
          <p:cNvSpPr/>
          <p:nvPr/>
        </p:nvSpPr>
        <p:spPr>
          <a:xfrm>
            <a:off x="6225517" y="4221088"/>
            <a:ext cx="2810979" cy="2088232"/>
          </a:xfrm>
          <a:prstGeom prst="wedgeEllipseCallout">
            <a:avLst>
              <a:gd name="adj1" fmla="val -29788"/>
              <a:gd name="adj2" fmla="val -6791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dirty="0" smtClean="0"/>
              <a:t>•</a:t>
            </a:r>
            <a:r>
              <a:rPr lang="ja-JP" altLang="en-US" dirty="0" smtClean="0"/>
              <a:t>震度とマグニチュードの違い</a:t>
            </a:r>
            <a:endParaRPr lang="en-US" altLang="ja-JP" dirty="0" smtClean="0"/>
          </a:p>
          <a:p>
            <a:r>
              <a:rPr lang="en-US" altLang="ja-JP" dirty="0" smtClean="0"/>
              <a:t>•</a:t>
            </a:r>
            <a:r>
              <a:rPr lang="ja-JP" altLang="en-US" dirty="0" smtClean="0"/>
              <a:t>震度</a:t>
            </a:r>
            <a:r>
              <a:rPr lang="ja-JP" altLang="en-US" dirty="0"/>
              <a:t>の</a:t>
            </a:r>
            <a:r>
              <a:rPr lang="ja-JP" altLang="en-US" dirty="0" smtClean="0"/>
              <a:t>段階数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4109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CIMG1568.JPG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  <p:pic>
        <p:nvPicPr>
          <p:cNvPr id="6" name="図 5" descr="CIMG1568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40768"/>
            <a:ext cx="9144000" cy="561662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仮説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sp>
        <p:nvSpPr>
          <p:cNvPr id="18" name="タイトル 1"/>
          <p:cNvSpPr txBox="1">
            <a:spLocks/>
          </p:cNvSpPr>
          <p:nvPr/>
        </p:nvSpPr>
        <p:spPr>
          <a:xfrm>
            <a:off x="457200" y="19776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 dirty="0" smtClean="0">
                <a:latin typeface="ＭＳ Ｐゴシック"/>
                <a:ea typeface="ＭＳ Ｐゴシック"/>
                <a:cs typeface="ＭＳ Ｐゴシック"/>
              </a:rPr>
              <a:t>関係図</a:t>
            </a:r>
            <a:endParaRPr lang="ja-JP" altLang="en-US" sz="4000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20" name="左矢印 19"/>
          <p:cNvSpPr/>
          <p:nvPr/>
        </p:nvSpPr>
        <p:spPr>
          <a:xfrm rot="16200000">
            <a:off x="3223858" y="3264975"/>
            <a:ext cx="2808312" cy="544073"/>
          </a:xfrm>
          <a:prstGeom prst="leftArrow">
            <a:avLst/>
          </a:prstGeom>
          <a:solidFill>
            <a:srgbClr val="FF5145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1" name="円/楕円 20"/>
          <p:cNvSpPr/>
          <p:nvPr/>
        </p:nvSpPr>
        <p:spPr>
          <a:xfrm>
            <a:off x="3635896" y="5229200"/>
            <a:ext cx="2088232" cy="122475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000" b="1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正しい</a:t>
            </a:r>
            <a:r>
              <a:rPr lang="ja-JP" sz="2000" b="1" kern="100" dirty="0" smtClean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行動</a:t>
            </a:r>
            <a:endParaRPr lang="ja-JP" sz="20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22" name="円/楕円 21"/>
          <p:cNvSpPr/>
          <p:nvPr/>
        </p:nvSpPr>
        <p:spPr>
          <a:xfrm>
            <a:off x="755576" y="4077072"/>
            <a:ext cx="2088232" cy="122475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000" b="1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個人の環境</a:t>
            </a:r>
          </a:p>
        </p:txBody>
      </p:sp>
      <p:sp>
        <p:nvSpPr>
          <p:cNvPr id="23" name="円/楕円 22"/>
          <p:cNvSpPr/>
          <p:nvPr/>
        </p:nvSpPr>
        <p:spPr>
          <a:xfrm>
            <a:off x="6588224" y="4077072"/>
            <a:ext cx="2088232" cy="122475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 smtClean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知識</a:t>
            </a:r>
            <a:endParaRPr lang="ja-JP" sz="24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3563888" y="4077072"/>
            <a:ext cx="2088232" cy="122475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事前</a:t>
            </a:r>
            <a:r>
              <a:rPr lang="ja-JP" sz="2400" b="1" kern="100" dirty="0" smtClean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対策</a:t>
            </a:r>
            <a:endParaRPr lang="ja-JP" sz="24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25" name="左矢印 24"/>
          <p:cNvSpPr/>
          <p:nvPr/>
        </p:nvSpPr>
        <p:spPr>
          <a:xfrm rot="18686524">
            <a:off x="5747868" y="4607197"/>
            <a:ext cx="1087271" cy="552561"/>
          </a:xfrm>
          <a:prstGeom prst="leftArrow">
            <a:avLst/>
          </a:prstGeom>
          <a:solidFill>
            <a:srgbClr val="FF5145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6" name="左矢印 25"/>
          <p:cNvSpPr/>
          <p:nvPr/>
        </p:nvSpPr>
        <p:spPr>
          <a:xfrm rot="13750297">
            <a:off x="2500968" y="4617070"/>
            <a:ext cx="1109344" cy="553024"/>
          </a:xfrm>
          <a:prstGeom prst="leftArrow">
            <a:avLst/>
          </a:prstGeom>
          <a:solidFill>
            <a:srgbClr val="FF5145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7" name="左矢印 26"/>
          <p:cNvSpPr/>
          <p:nvPr/>
        </p:nvSpPr>
        <p:spPr>
          <a:xfrm>
            <a:off x="3563888" y="3356992"/>
            <a:ext cx="1944216" cy="544073"/>
          </a:xfrm>
          <a:prstGeom prst="leftArrow">
            <a:avLst/>
          </a:prstGeom>
          <a:solidFill>
            <a:srgbClr val="FF5145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8" name="左矢印 27"/>
          <p:cNvSpPr/>
          <p:nvPr/>
        </p:nvSpPr>
        <p:spPr>
          <a:xfrm rot="18686524">
            <a:off x="2359477" y="2239129"/>
            <a:ext cx="1109344" cy="553024"/>
          </a:xfrm>
          <a:prstGeom prst="leftArrow">
            <a:avLst/>
          </a:prstGeom>
          <a:solidFill>
            <a:srgbClr val="FF5145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9" name="左矢印 28"/>
          <p:cNvSpPr/>
          <p:nvPr/>
        </p:nvSpPr>
        <p:spPr>
          <a:xfrm rot="13762239">
            <a:off x="5596477" y="2241336"/>
            <a:ext cx="1109344" cy="553024"/>
          </a:xfrm>
          <a:prstGeom prst="leftArrow">
            <a:avLst/>
          </a:prstGeom>
          <a:solidFill>
            <a:srgbClr val="FF5145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2071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41 -0.00023 L 0.30331 -0.478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77" y="-239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84 0.01552 L -0.2556 -0.15238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38" y="-840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7664E-6 -0.01042 L -0.05882 -0.15238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0" y="-7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 animBg="1"/>
      <p:bldP spid="21" grpId="1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-212523" y="188640"/>
            <a:ext cx="2624283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発表の流れ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1030874466"/>
              </p:ext>
            </p:extLst>
          </p:nvPr>
        </p:nvGraphicFramePr>
        <p:xfrm>
          <a:off x="611560" y="980728"/>
          <a:ext cx="792088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5786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調査</a:t>
            </a:r>
            <a:endParaRPr kumimoji="1" lang="ja-JP" altLang="en-US" sz="2400" dirty="0"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17896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dirty="0" smtClean="0"/>
              <a:t>対象：筑波大生（学群生・院生）</a:t>
            </a:r>
            <a:endParaRPr kumimoji="1"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調査</a:t>
            </a:r>
            <a:r>
              <a:rPr lang="ja-JP" altLang="en-US" dirty="0"/>
              <a:t>人数</a:t>
            </a:r>
            <a:r>
              <a:rPr kumimoji="1" lang="ja-JP" altLang="en-US" dirty="0" smtClean="0"/>
              <a:t>：</a:t>
            </a:r>
            <a:r>
              <a:rPr kumimoji="1" lang="en-US" altLang="ja-JP" dirty="0" smtClean="0"/>
              <a:t>39</a:t>
            </a:r>
            <a:r>
              <a:rPr kumimoji="1" lang="ja-JP" altLang="en-US" dirty="0" smtClean="0"/>
              <a:t>人</a:t>
            </a:r>
            <a:endParaRPr kumimoji="1" lang="en-US" altLang="ja-JP" dirty="0" smtClean="0"/>
          </a:p>
          <a:p>
            <a:pPr marL="0" indent="0">
              <a:buNone/>
            </a:pPr>
            <a:r>
              <a:rPr lang="ja-JP" altLang="en-US" dirty="0"/>
              <a:t>調査期間：</a:t>
            </a: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29</a:t>
            </a:r>
            <a:r>
              <a:rPr lang="ja-JP" altLang="en-US" dirty="0"/>
              <a:t>日～</a:t>
            </a:r>
            <a:r>
              <a:rPr lang="en-US" altLang="ja-JP" dirty="0"/>
              <a:t>5</a:t>
            </a:r>
            <a:r>
              <a:rPr lang="ja-JP" altLang="en-US" dirty="0"/>
              <a:t>月</a:t>
            </a:r>
            <a:r>
              <a:rPr lang="en-US" altLang="ja-JP" dirty="0"/>
              <a:t>2</a:t>
            </a:r>
            <a:r>
              <a:rPr lang="ja-JP" altLang="en-US" dirty="0"/>
              <a:t>日</a:t>
            </a:r>
            <a:endParaRPr lang="en-US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66288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latin typeface="ＭＳ Ｐゴシック"/>
                <a:ea typeface="ＭＳ Ｐゴシック"/>
                <a:cs typeface="ＭＳ Ｐゴシック"/>
              </a:rPr>
              <a:t>学生への予備調査</a:t>
            </a:r>
            <a:endParaRPr lang="ja-JP" altLang="en-US" sz="3200" dirty="0">
              <a:latin typeface="ＭＳ Ｐゴシック"/>
              <a:ea typeface="ＭＳ Ｐゴシック"/>
              <a:cs typeface="ＭＳ Ｐゴシック"/>
            </a:endParaRPr>
          </a:p>
        </p:txBody>
      </p:sp>
      <p:pic>
        <p:nvPicPr>
          <p:cNvPr id="3" name="図 2" descr="CIMG156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3573016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898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調査</a:t>
            </a:r>
            <a:endParaRPr kumimoji="1" lang="ja-JP" altLang="en-US" sz="2400" dirty="0"/>
          </a:p>
        </p:txBody>
      </p:sp>
      <p:graphicFrame>
        <p:nvGraphicFramePr>
          <p:cNvPr id="8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0302567"/>
              </p:ext>
            </p:extLst>
          </p:nvPr>
        </p:nvGraphicFramePr>
        <p:xfrm>
          <a:off x="179512" y="1370776"/>
          <a:ext cx="8784976" cy="4756151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152128"/>
                <a:gridCol w="1008112"/>
                <a:gridCol w="6624736"/>
              </a:tblGrid>
              <a:tr h="393204">
                <a:tc rowSpan="2">
                  <a:txBody>
                    <a:bodyPr/>
                    <a:lstStyle/>
                    <a:p>
                      <a:endParaRPr lang="en-US" altLang="ja-JP" dirty="0" smtClean="0"/>
                    </a:p>
                    <a:p>
                      <a:r>
                        <a:rPr lang="ja-JP" altLang="en-US" dirty="0" smtClean="0"/>
                        <a:t>選択回答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環境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1.</a:t>
                      </a:r>
                      <a:r>
                        <a:rPr kumimoji="1" lang="ja-JP" altLang="en-US" dirty="0" smtClean="0"/>
                        <a:t>震災経験　</a:t>
                      </a:r>
                      <a:r>
                        <a:rPr kumimoji="1" lang="en-US" altLang="ja-JP" dirty="0" smtClean="0"/>
                        <a:t>2.</a:t>
                      </a:r>
                      <a:r>
                        <a:rPr kumimoji="1" lang="ja-JP" altLang="en-US" dirty="0" smtClean="0"/>
                        <a:t>ボランティア経験　</a:t>
                      </a:r>
                      <a:r>
                        <a:rPr kumimoji="1" lang="en-US" altLang="ja-JP" dirty="0" smtClean="0"/>
                        <a:t>3.</a:t>
                      </a:r>
                      <a:r>
                        <a:rPr kumimoji="1" lang="ja-JP" altLang="en-US" dirty="0" smtClean="0"/>
                        <a:t>防災訓練の経験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678681"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事前</a:t>
                      </a:r>
                      <a:endParaRPr kumimoji="1" lang="en-US" altLang="ja-JP" dirty="0" smtClean="0"/>
                    </a:p>
                    <a:p>
                      <a:pPr algn="ctr"/>
                      <a:r>
                        <a:rPr kumimoji="1" lang="ja-JP" altLang="en-US" dirty="0" smtClean="0"/>
                        <a:t>対策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1.</a:t>
                      </a:r>
                      <a:r>
                        <a:rPr kumimoji="1" lang="ja-JP" altLang="en-US" dirty="0" smtClean="0"/>
                        <a:t>備蓄　</a:t>
                      </a:r>
                      <a:r>
                        <a:rPr kumimoji="1" lang="en-US" altLang="ja-JP" dirty="0" smtClean="0"/>
                        <a:t>2.</a:t>
                      </a:r>
                      <a:r>
                        <a:rPr kumimoji="1" lang="ja-JP" altLang="en-US" dirty="0" smtClean="0"/>
                        <a:t>家具の固定　</a:t>
                      </a:r>
                      <a:r>
                        <a:rPr kumimoji="1" lang="en-US" altLang="ja-JP" dirty="0" smtClean="0"/>
                        <a:t>3.</a:t>
                      </a:r>
                      <a:r>
                        <a:rPr kumimoji="1" lang="ja-JP" altLang="en-US" dirty="0" smtClean="0"/>
                        <a:t>家族と地震時のことを話しているか</a:t>
                      </a:r>
                      <a:endParaRPr kumimoji="1" lang="en-US" altLang="ja-JP" dirty="0" smtClean="0"/>
                    </a:p>
                    <a:p>
                      <a:r>
                        <a:rPr kumimoji="1" lang="en-US" altLang="ja-JP" dirty="0" smtClean="0"/>
                        <a:t>4.</a:t>
                      </a:r>
                      <a:r>
                        <a:rPr kumimoji="1" lang="ja-JP" altLang="en-US" dirty="0" smtClean="0"/>
                        <a:t>避難経路　</a:t>
                      </a:r>
                      <a:r>
                        <a:rPr kumimoji="1" lang="en-US" altLang="ja-JP" dirty="0" smtClean="0"/>
                        <a:t>5.</a:t>
                      </a:r>
                      <a:r>
                        <a:rPr kumimoji="1" lang="ja-JP" altLang="en-US" dirty="0" smtClean="0"/>
                        <a:t>地震が今後も起こると思うか　</a:t>
                      </a:r>
                      <a:r>
                        <a:rPr kumimoji="1" lang="en-US" altLang="ja-JP" dirty="0" smtClean="0"/>
                        <a:t>6.</a:t>
                      </a:r>
                      <a:r>
                        <a:rPr kumimoji="1" lang="ja-JP" altLang="en-US" dirty="0" smtClean="0"/>
                        <a:t>自宅の築年数</a:t>
                      </a:r>
                      <a:endParaRPr kumimoji="1" lang="en-US" altLang="ja-JP" dirty="0" smtClean="0"/>
                    </a:p>
                  </a:txBody>
                  <a:tcPr/>
                </a:tc>
              </a:tr>
              <a:tr h="678681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自由回答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知識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1.</a:t>
                      </a:r>
                      <a:r>
                        <a:rPr kumimoji="1" lang="ja-JP" altLang="en-US" dirty="0" smtClean="0"/>
                        <a:t>震度とマグニチュードの違い　</a:t>
                      </a:r>
                      <a:r>
                        <a:rPr kumimoji="1" lang="en-US" altLang="ja-JP" dirty="0" smtClean="0"/>
                        <a:t>2.</a:t>
                      </a:r>
                      <a:r>
                        <a:rPr kumimoji="1" lang="ja-JP" altLang="en-US" dirty="0" smtClean="0"/>
                        <a:t>震度</a:t>
                      </a:r>
                      <a:r>
                        <a:rPr kumimoji="1" lang="en-US" altLang="ja-JP" dirty="0" smtClean="0"/>
                        <a:t>6</a:t>
                      </a:r>
                      <a:r>
                        <a:rPr kumimoji="1" lang="ja-JP" altLang="en-US" dirty="0" smtClean="0"/>
                        <a:t>弱の揺れの被害の程度</a:t>
                      </a:r>
                      <a:endParaRPr kumimoji="1" lang="en-US" altLang="ja-JP" dirty="0" smtClean="0"/>
                    </a:p>
                    <a:p>
                      <a:r>
                        <a:rPr kumimoji="1" lang="en-US" altLang="ja-JP" dirty="0" smtClean="0"/>
                        <a:t>3.</a:t>
                      </a:r>
                      <a:r>
                        <a:rPr kumimoji="1" lang="ja-JP" altLang="en-US" dirty="0" smtClean="0"/>
                        <a:t>震度の段階　</a:t>
                      </a:r>
                      <a:r>
                        <a:rPr kumimoji="1" lang="en-US" altLang="ja-JP" dirty="0" smtClean="0"/>
                        <a:t>4.</a:t>
                      </a:r>
                      <a:r>
                        <a:rPr kumimoji="1" lang="ja-JP" altLang="en-US" dirty="0" smtClean="0"/>
                        <a:t>地震時の連絡方法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005585"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行動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シミュレーション形式</a:t>
                      </a:r>
                      <a:r>
                        <a:rPr kumimoji="1" lang="en-US" altLang="ja-JP" dirty="0" smtClean="0"/>
                        <a:t>(</a:t>
                      </a:r>
                      <a:r>
                        <a:rPr kumimoji="1" lang="ja-JP" altLang="en-US" dirty="0" smtClean="0"/>
                        <a:t>内閣府防災シミュレーターを参考に</a:t>
                      </a:r>
                      <a:r>
                        <a:rPr kumimoji="1" lang="en-US" altLang="ja-JP" dirty="0" smtClean="0"/>
                        <a:t>)</a:t>
                      </a:r>
                    </a:p>
                    <a:p>
                      <a:endParaRPr kumimoji="1" lang="en-US" altLang="ja-JP" dirty="0" smtClean="0"/>
                    </a:p>
                    <a:p>
                      <a:r>
                        <a:rPr kumimoji="1" lang="ja-JP" altLang="en-US" dirty="0" smtClean="0"/>
                        <a:t>地震発生が発生</a:t>
                      </a:r>
                      <a:r>
                        <a:rPr kumimoji="1" lang="en-US" altLang="ja-JP" dirty="0" smtClean="0"/>
                        <a:t>(</a:t>
                      </a:r>
                      <a:r>
                        <a:rPr kumimoji="1" lang="ja-JP" altLang="en-US" dirty="0" smtClean="0"/>
                        <a:t>揺れる前・揺れている最中の行動</a:t>
                      </a:r>
                      <a:r>
                        <a:rPr kumimoji="1" lang="en-US" altLang="ja-JP" dirty="0" smtClean="0"/>
                        <a:t>)</a:t>
                      </a:r>
                    </a:p>
                    <a:p>
                      <a:r>
                        <a:rPr kumimoji="1" lang="en-US" altLang="ja-JP" dirty="0" smtClean="0"/>
                        <a:t>1.</a:t>
                      </a:r>
                      <a:r>
                        <a:rPr kumimoji="1" lang="ja-JP" altLang="en-US" dirty="0" smtClean="0"/>
                        <a:t>緊急地震速報直後の行動</a:t>
                      </a:r>
                      <a:endParaRPr kumimoji="1" lang="en-US" altLang="ja-JP" dirty="0" smtClean="0"/>
                    </a:p>
                    <a:p>
                      <a:r>
                        <a:rPr kumimoji="1" lang="en-US" altLang="ja-JP" dirty="0" smtClean="0"/>
                        <a:t>2.</a:t>
                      </a:r>
                      <a:r>
                        <a:rPr kumimoji="1" lang="ja-JP" altLang="en-US" dirty="0" smtClean="0"/>
                        <a:t>コンロの火の後始末</a:t>
                      </a:r>
                      <a:endParaRPr kumimoji="1" lang="en-US" altLang="ja-JP" dirty="0" smtClean="0"/>
                    </a:p>
                    <a:p>
                      <a:r>
                        <a:rPr kumimoji="1" lang="en-US" altLang="ja-JP" dirty="0" smtClean="0"/>
                        <a:t>3.</a:t>
                      </a:r>
                      <a:r>
                        <a:rPr kumimoji="1" lang="ja-JP" altLang="en-US" dirty="0" smtClean="0"/>
                        <a:t>自分の身を守るための行動</a:t>
                      </a:r>
                      <a:endParaRPr kumimoji="1" lang="en-US" altLang="ja-JP" dirty="0" smtClean="0"/>
                    </a:p>
                    <a:p>
                      <a:endParaRPr kumimoji="1" lang="en-US" altLang="ja-JP" dirty="0" smtClean="0"/>
                    </a:p>
                    <a:p>
                      <a:r>
                        <a:rPr kumimoji="1" lang="ja-JP" altLang="en-US" dirty="0" smtClean="0"/>
                        <a:t>地震の揺れが収まる</a:t>
                      </a:r>
                      <a:r>
                        <a:rPr kumimoji="1" lang="en-US" altLang="ja-JP" dirty="0" smtClean="0"/>
                        <a:t>(</a:t>
                      </a:r>
                      <a:r>
                        <a:rPr kumimoji="1" lang="ja-JP" altLang="en-US" dirty="0" smtClean="0"/>
                        <a:t>揺れがおさまった後の行動</a:t>
                      </a:r>
                      <a:r>
                        <a:rPr kumimoji="1" lang="en-US" altLang="ja-JP" dirty="0" smtClean="0"/>
                        <a:t>)</a:t>
                      </a:r>
                    </a:p>
                    <a:p>
                      <a:r>
                        <a:rPr kumimoji="1" lang="en-US" altLang="ja-JP" dirty="0" smtClean="0"/>
                        <a:t>4.</a:t>
                      </a:r>
                      <a:r>
                        <a:rPr kumimoji="1" lang="ja-JP" altLang="en-US" dirty="0" smtClean="0"/>
                        <a:t>散らかった家の中の移動方法</a:t>
                      </a:r>
                      <a:endParaRPr kumimoji="1" lang="en-US" altLang="ja-JP" dirty="0" smtClean="0"/>
                    </a:p>
                    <a:p>
                      <a:r>
                        <a:rPr kumimoji="1" lang="en-US" altLang="ja-JP" dirty="0" smtClean="0"/>
                        <a:t>5.</a:t>
                      </a:r>
                      <a:r>
                        <a:rPr kumimoji="1" lang="ja-JP" altLang="en-US" dirty="0" smtClean="0"/>
                        <a:t>家の外へ避難する際の注意点</a:t>
                      </a:r>
                      <a:endParaRPr kumimoji="1" lang="en-US" altLang="ja-JP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45720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latin typeface="ＭＳ Ｐゴシック"/>
                <a:ea typeface="ＭＳ Ｐゴシック"/>
                <a:cs typeface="ＭＳ Ｐゴシック"/>
              </a:rPr>
              <a:t>調査</a:t>
            </a:r>
            <a:r>
              <a:rPr lang="ja-JP" altLang="en-US" sz="3200" dirty="0">
                <a:latin typeface="ＭＳ Ｐゴシック"/>
                <a:ea typeface="ＭＳ Ｐゴシック"/>
                <a:cs typeface="ＭＳ Ｐゴシック"/>
              </a:rPr>
              <a:t>項目</a:t>
            </a:r>
          </a:p>
        </p:txBody>
      </p:sp>
    </p:spTree>
    <p:extLst>
      <p:ext uri="{BB962C8B-B14F-4D97-AF65-F5344CB8AC3E}">
        <p14:creationId xmlns:p14="http://schemas.microsoft.com/office/powerpoint/2010/main" val="41123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-212523" y="188640"/>
            <a:ext cx="2552275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 smtClean="0"/>
              <a:t>発表の流れ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1110805637"/>
              </p:ext>
            </p:extLst>
          </p:nvPr>
        </p:nvGraphicFramePr>
        <p:xfrm>
          <a:off x="611560" y="980728"/>
          <a:ext cx="792088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1065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-212523" y="188640"/>
            <a:ext cx="2696291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302840" y="-99392"/>
            <a:ext cx="5997352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 smtClean="0"/>
              <a:t>発表の流れ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z="1800" smtClean="0"/>
              <a:pPr/>
              <a:t>2</a:t>
            </a:fld>
            <a:endParaRPr kumimoji="1" lang="ja-JP" altLang="en-US" sz="1800"/>
          </a:p>
        </p:txBody>
      </p:sp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635808424"/>
              </p:ext>
            </p:extLst>
          </p:nvPr>
        </p:nvGraphicFramePr>
        <p:xfrm>
          <a:off x="611560" y="980728"/>
          <a:ext cx="792088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058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graphicEl>
                                              <a:dgm id="{45829075-D266-4CFA-AB48-F2479259F5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45829075-D266-4CFA-AB48-F2479259F5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45829075-D266-4CFA-AB48-F2479259F5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dgm id="{45829075-D266-4CFA-AB48-F2479259F5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58C904F2-10FB-40D1-BDC4-6B5F1CFEA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58C904F2-10FB-40D1-BDC4-6B5F1CFEA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58C904F2-10FB-40D1-BDC4-6B5F1CFEA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58C904F2-10FB-40D1-BDC4-6B5F1CFEA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4000" dirty="0" smtClean="0"/>
              <a:t>分析方法</a:t>
            </a:r>
            <a:endParaRPr kumimoji="1" lang="ja-JP" altLang="en-US" sz="4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  <p:sp>
        <p:nvSpPr>
          <p:cNvPr id="6" name="二等辺三角形 5"/>
          <p:cNvSpPr/>
          <p:nvPr/>
        </p:nvSpPr>
        <p:spPr>
          <a:xfrm>
            <a:off x="7092280" y="5373216"/>
            <a:ext cx="936104" cy="914400"/>
          </a:xfrm>
          <a:prstGeom prst="triangl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角丸四角形吹き出し 7"/>
          <p:cNvSpPr/>
          <p:nvPr/>
        </p:nvSpPr>
        <p:spPr>
          <a:xfrm>
            <a:off x="107504" y="1412776"/>
            <a:ext cx="4320480" cy="2592288"/>
          </a:xfrm>
          <a:prstGeom prst="wedgeRoundRectCallout">
            <a:avLst>
              <a:gd name="adj1" fmla="val 42040"/>
              <a:gd name="adj2" fmla="val 79920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dirty="0" smtClean="0"/>
              <a:t>環境</a:t>
            </a:r>
            <a:endParaRPr kumimoji="1" lang="en-US" altLang="ja-JP" sz="3200" dirty="0" smtClean="0"/>
          </a:p>
          <a:p>
            <a:pPr marL="342900" indent="-342900">
              <a:buFont typeface="Arial"/>
              <a:buChar char="•"/>
            </a:pPr>
            <a:r>
              <a:rPr lang="ja-JP" altLang="en-US" sz="2400" dirty="0" smtClean="0"/>
              <a:t>ボランティア経験がある</a:t>
            </a:r>
            <a:endParaRPr lang="en-US" altLang="ja-JP" sz="2400" dirty="0" smtClean="0"/>
          </a:p>
          <a:p>
            <a:pPr marL="342900" indent="-342900">
              <a:buFont typeface="Arial"/>
              <a:buChar char="•"/>
            </a:pPr>
            <a:r>
              <a:rPr lang="ja-JP" altLang="en-US" sz="2400" dirty="0" smtClean="0"/>
              <a:t>防災訓練に参加したことがある</a:t>
            </a:r>
            <a:endParaRPr lang="en-US" altLang="ja-JP" sz="2400" dirty="0" smtClean="0"/>
          </a:p>
          <a:p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23528" y="3471391"/>
            <a:ext cx="3809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→A</a:t>
            </a:r>
            <a:r>
              <a:rPr kumimoji="1" lang="ja-JP" altLang="en-US" sz="2400" dirty="0" smtClean="0"/>
              <a:t>君の環境ポイントは２</a:t>
            </a:r>
            <a:endParaRPr kumimoji="1" lang="ja-JP" altLang="en-US" dirty="0"/>
          </a:p>
        </p:txBody>
      </p:sp>
      <p:sp>
        <p:nvSpPr>
          <p:cNvPr id="9" name="角丸四角形吹き出し 8"/>
          <p:cNvSpPr/>
          <p:nvPr/>
        </p:nvSpPr>
        <p:spPr>
          <a:xfrm>
            <a:off x="4572000" y="1412776"/>
            <a:ext cx="4464496" cy="2592288"/>
          </a:xfrm>
          <a:prstGeom prst="wedgeRoundRectCallout">
            <a:avLst>
              <a:gd name="adj1" fmla="val -4687"/>
              <a:gd name="adj2" fmla="val 74436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3200" dirty="0" smtClean="0"/>
              <a:t>事前対策</a:t>
            </a:r>
            <a:endParaRPr lang="en-US" altLang="ja-JP" sz="3200" dirty="0" smtClean="0"/>
          </a:p>
          <a:p>
            <a:pPr marL="285750" indent="-285750">
              <a:buFont typeface="Arial"/>
              <a:buChar char="•"/>
            </a:pPr>
            <a:r>
              <a:rPr kumimoji="1" lang="ja-JP" altLang="en-US" sz="2400" dirty="0" smtClean="0"/>
              <a:t>備蓄をしている</a:t>
            </a:r>
            <a:endParaRPr kumimoji="1" lang="en-US" altLang="ja-JP" sz="2400" dirty="0" smtClean="0"/>
          </a:p>
          <a:p>
            <a:pPr marL="285750" indent="-285750">
              <a:buFont typeface="Arial"/>
              <a:buChar char="•"/>
            </a:pPr>
            <a:r>
              <a:rPr lang="ja-JP" altLang="en-US" sz="2400" dirty="0" smtClean="0"/>
              <a:t>家具を固定している</a:t>
            </a:r>
            <a:endParaRPr lang="en-US" altLang="ja-JP" sz="2400" dirty="0" smtClean="0"/>
          </a:p>
          <a:p>
            <a:pPr marL="285750" indent="-285750">
              <a:buFont typeface="Arial"/>
              <a:buChar char="•"/>
            </a:pPr>
            <a:r>
              <a:rPr lang="ja-JP" altLang="en-US" sz="2400" dirty="0" smtClean="0"/>
              <a:t>自宅の築年数を知っている</a:t>
            </a:r>
            <a:endParaRPr lang="en-US" altLang="ja-JP" sz="2400" dirty="0" smtClean="0"/>
          </a:p>
          <a:p>
            <a:endParaRPr kumimoji="1" lang="ja-JP" altLang="en-US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644008" y="3471391"/>
            <a:ext cx="44251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→A</a:t>
            </a:r>
            <a:r>
              <a:rPr kumimoji="1" lang="ja-JP" altLang="en-US" sz="2400" dirty="0" smtClean="0"/>
              <a:t>君の事前対策ポイントは３</a:t>
            </a:r>
            <a:endParaRPr kumimoji="1" lang="ja-JP" altLang="en-US" sz="2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956376" y="5589240"/>
            <a:ext cx="825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A</a:t>
            </a:r>
            <a:r>
              <a:rPr kumimoji="1" lang="ja-JP" altLang="en-US" sz="2800" dirty="0" smtClean="0"/>
              <a:t>君</a:t>
            </a:r>
            <a:endParaRPr kumimoji="1" lang="ja-JP" altLang="en-US" sz="2800" dirty="0"/>
          </a:p>
        </p:txBody>
      </p:sp>
      <p:cxnSp>
        <p:nvCxnSpPr>
          <p:cNvPr id="14" name="直線コネクタ 13"/>
          <p:cNvCxnSpPr>
            <a:stCxn id="6" idx="1"/>
          </p:cNvCxnSpPr>
          <p:nvPr/>
        </p:nvCxnSpPr>
        <p:spPr>
          <a:xfrm flipH="1" flipV="1">
            <a:off x="7020272" y="5661248"/>
            <a:ext cx="306034" cy="16916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直線コネクタ 15"/>
          <p:cNvCxnSpPr>
            <a:stCxn id="6" idx="5"/>
          </p:cNvCxnSpPr>
          <p:nvPr/>
        </p:nvCxnSpPr>
        <p:spPr>
          <a:xfrm flipV="1">
            <a:off x="7794358" y="5661248"/>
            <a:ext cx="306034" cy="16916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7380312" y="6309320"/>
            <a:ext cx="0" cy="21602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7740352" y="6309320"/>
            <a:ext cx="0" cy="21602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" name="テキスト ボックス 4"/>
          <p:cNvSpPr txBox="1"/>
          <p:nvPr/>
        </p:nvSpPr>
        <p:spPr>
          <a:xfrm>
            <a:off x="467544" y="5157192"/>
            <a:ext cx="64807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/>
              <a:t>このように環境・事前対策・知識・行動の各要因においてポイントをつけ、２要因間のポイントをプロットし、関係を調べた</a:t>
            </a:r>
            <a:endParaRPr lang="en-US" altLang="ja-JP" sz="2400" dirty="0" smtClean="0"/>
          </a:p>
        </p:txBody>
      </p:sp>
      <p:sp>
        <p:nvSpPr>
          <p:cNvPr id="12" name="スマイル 11"/>
          <p:cNvSpPr/>
          <p:nvPr/>
        </p:nvSpPr>
        <p:spPr>
          <a:xfrm>
            <a:off x="7092280" y="4869160"/>
            <a:ext cx="864096" cy="792088"/>
          </a:xfrm>
          <a:prstGeom prst="smileyFac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結果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29650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結果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71600" y="5500389"/>
            <a:ext cx="29546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solidFill>
                  <a:schemeClr val="accent2"/>
                </a:solidFill>
              </a:rPr>
              <a:t>比較的相関のある例</a:t>
            </a:r>
            <a:endParaRPr kumimoji="1" lang="en-US" altLang="ja-JP" sz="2400" dirty="0" smtClean="0">
              <a:solidFill>
                <a:schemeClr val="accent2"/>
              </a:solidFill>
            </a:endParaRPr>
          </a:p>
          <a:p>
            <a:endParaRPr kumimoji="1" lang="en-US" altLang="ja-JP" sz="1200" dirty="0" smtClean="0"/>
          </a:p>
          <a:p>
            <a:r>
              <a:rPr kumimoji="1" lang="en-US" altLang="ja-JP" sz="2400" dirty="0" smtClean="0"/>
              <a:t>y=0.2043x + 2.2919</a:t>
            </a:r>
          </a:p>
          <a:p>
            <a:r>
              <a:rPr lang="en-US" altLang="ja-JP" sz="2400" dirty="0" smtClean="0"/>
              <a:t>R^2 =0.081</a:t>
            </a:r>
            <a:endParaRPr lang="en-US" altLang="ja-JP" sz="2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436096" y="5500389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solidFill>
                  <a:schemeClr val="accent1"/>
                </a:solidFill>
              </a:rPr>
              <a:t>全く相関のない例</a:t>
            </a:r>
            <a:endParaRPr kumimoji="1" lang="en-US" altLang="ja-JP" sz="2400" dirty="0" smtClean="0">
              <a:solidFill>
                <a:schemeClr val="accent1"/>
              </a:solidFill>
            </a:endParaRPr>
          </a:p>
          <a:p>
            <a:endParaRPr kumimoji="1" lang="en-US" altLang="ja-JP" sz="1200" dirty="0" smtClean="0"/>
          </a:p>
          <a:p>
            <a:r>
              <a:rPr lang="en-US" altLang="ja-JP" sz="2400" dirty="0" smtClean="0"/>
              <a:t>y=-0.0048x + 2.8013</a:t>
            </a:r>
          </a:p>
          <a:p>
            <a:r>
              <a:rPr kumimoji="1" lang="en-US" altLang="ja-JP" sz="2400" dirty="0" smtClean="0"/>
              <a:t>R^2= </a:t>
            </a:r>
            <a:r>
              <a:rPr lang="en-US" altLang="ja-JP" sz="2400" dirty="0" smtClean="0"/>
              <a:t>1E-05</a:t>
            </a:r>
            <a:endParaRPr kumimoji="1" lang="ja-JP" altLang="en-US" sz="2400" dirty="0"/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45720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4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3528" y="1383159"/>
            <a:ext cx="7109639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4</a:t>
            </a:r>
            <a:r>
              <a:rPr kumimoji="1" lang="ja-JP" altLang="en-US" sz="2400" dirty="0" smtClean="0"/>
              <a:t>つの</a:t>
            </a:r>
            <a:r>
              <a:rPr lang="ja-JP" altLang="en-US" sz="2400" dirty="0" smtClean="0"/>
              <a:t>項目ごとにポイント制で相関を見ると・・・</a:t>
            </a:r>
            <a:endParaRPr lang="en-US" altLang="ja-JP" sz="2400" dirty="0" smtClean="0"/>
          </a:p>
          <a:p>
            <a:r>
              <a:rPr lang="en-US" altLang="ja-JP" sz="2400" dirty="0"/>
              <a:t>6</a:t>
            </a:r>
            <a:r>
              <a:rPr lang="ja-JP" altLang="en-US" sz="2400" dirty="0"/>
              <a:t>つの矢印の相関関係は全体的に薄かった</a:t>
            </a:r>
            <a:endParaRPr lang="en-US" altLang="ja-JP" sz="2400" dirty="0"/>
          </a:p>
          <a:p>
            <a:endParaRPr kumimoji="1" lang="ja-JP" altLang="en-US" sz="2400" dirty="0"/>
          </a:p>
        </p:txBody>
      </p:sp>
      <p:graphicFrame>
        <p:nvGraphicFramePr>
          <p:cNvPr id="16" name="グラフ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9265737"/>
              </p:ext>
            </p:extLst>
          </p:nvPr>
        </p:nvGraphicFramePr>
        <p:xfrm>
          <a:off x="24611" y="2260029"/>
          <a:ext cx="457200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タイトル 1"/>
          <p:cNvSpPr txBox="1">
            <a:spLocks/>
          </p:cNvSpPr>
          <p:nvPr/>
        </p:nvSpPr>
        <p:spPr>
          <a:xfrm>
            <a:off x="609600" y="4221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dirty="0" smtClean="0">
                <a:latin typeface="ＭＳ Ｐゴシック"/>
                <a:ea typeface="ＭＳ Ｐゴシック"/>
                <a:cs typeface="ＭＳ Ｐゴシック"/>
              </a:rPr>
              <a:t>ポイント相関図</a:t>
            </a:r>
            <a:endParaRPr lang="ja-JP" altLang="en-US" sz="3600" dirty="0">
              <a:latin typeface="ＭＳ Ｐゴシック"/>
              <a:ea typeface="ＭＳ Ｐゴシック"/>
              <a:cs typeface="ＭＳ Ｐゴシック"/>
            </a:endParaRPr>
          </a:p>
        </p:txBody>
      </p:sp>
      <p:graphicFrame>
        <p:nvGraphicFramePr>
          <p:cNvPr id="13" name="グラフ 12"/>
          <p:cNvGraphicFramePr/>
          <p:nvPr>
            <p:extLst>
              <p:ext uri="{D42A27DB-BD31-4B8C-83A1-F6EECF244321}">
                <p14:modId xmlns:p14="http://schemas.microsoft.com/office/powerpoint/2010/main" val="530103283"/>
              </p:ext>
            </p:extLst>
          </p:nvPr>
        </p:nvGraphicFramePr>
        <p:xfrm>
          <a:off x="4656039" y="2259847"/>
          <a:ext cx="4392488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雲形吹き出し 8"/>
          <p:cNvSpPr/>
          <p:nvPr/>
        </p:nvSpPr>
        <p:spPr>
          <a:xfrm>
            <a:off x="8384" y="134923"/>
            <a:ext cx="9180512" cy="2376264"/>
          </a:xfrm>
          <a:prstGeom prst="cloudCallout">
            <a:avLst>
              <a:gd name="adj1" fmla="val 8294"/>
              <a:gd name="adj2" fmla="val 7008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経験は事前対策と違い、</a:t>
            </a:r>
            <a:endParaRPr kumimoji="1" lang="en-US" altLang="ja-JP" sz="2400" dirty="0" smtClean="0"/>
          </a:p>
          <a:p>
            <a:pPr algn="ctr"/>
            <a:r>
              <a:rPr kumimoji="1" lang="ja-JP" altLang="en-US" sz="2400" dirty="0" smtClean="0"/>
              <a:t>能動的な</a:t>
            </a:r>
            <a:r>
              <a:rPr lang="ja-JP" altLang="en-US" sz="2400" dirty="0"/>
              <a:t>行為</a:t>
            </a:r>
            <a:r>
              <a:rPr kumimoji="1" lang="ja-JP" altLang="en-US" sz="2400" dirty="0" smtClean="0"/>
              <a:t>ではないと考えられるので、</a:t>
            </a:r>
            <a:endParaRPr kumimoji="1" lang="en-US" altLang="ja-JP" sz="2400" dirty="0" smtClean="0"/>
          </a:p>
          <a:p>
            <a:pPr algn="ctr"/>
            <a:r>
              <a:rPr kumimoji="1" lang="ja-JP" altLang="en-US" sz="2400" dirty="0" smtClean="0"/>
              <a:t>行動に結びつきづらいのでは？</a:t>
            </a:r>
            <a:endParaRPr kumimoji="1"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48524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Graphic spid="16" grpId="0">
        <p:bldAsOne/>
      </p:bldGraphic>
      <p:bldGraphic spid="13" grpId="0">
        <p:bldAsOne/>
      </p:bldGraphic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結果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62625" y="1177588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正の相関が見られた例</a:t>
            </a:r>
            <a:endParaRPr kumimoji="1" lang="ja-JP" altLang="en-US" sz="2800" dirty="0"/>
          </a:p>
        </p:txBody>
      </p:sp>
      <p:graphicFrame>
        <p:nvGraphicFramePr>
          <p:cNvPr id="16" name="グラフ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2750163"/>
              </p:ext>
            </p:extLst>
          </p:nvPr>
        </p:nvGraphicFramePr>
        <p:xfrm>
          <a:off x="136322" y="1700808"/>
          <a:ext cx="4396988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グラフ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7307249"/>
              </p:ext>
            </p:extLst>
          </p:nvPr>
        </p:nvGraphicFramePr>
        <p:xfrm>
          <a:off x="4644008" y="1700808"/>
          <a:ext cx="4401790" cy="3239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タイトル 1"/>
          <p:cNvSpPr txBox="1">
            <a:spLocks/>
          </p:cNvSpPr>
          <p:nvPr/>
        </p:nvSpPr>
        <p:spPr>
          <a:xfrm>
            <a:off x="45720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 dirty="0" smtClean="0">
                <a:latin typeface="ＭＳ Ｐゴシック"/>
                <a:ea typeface="ＭＳ Ｐゴシック"/>
                <a:cs typeface="ＭＳ Ｐゴシック"/>
              </a:rPr>
              <a:t>クロス集計</a:t>
            </a:r>
            <a:endParaRPr lang="ja-JP" altLang="en-US" sz="4000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8" name="角丸四角形吹き出し 7"/>
          <p:cNvSpPr/>
          <p:nvPr/>
        </p:nvSpPr>
        <p:spPr>
          <a:xfrm>
            <a:off x="323528" y="4941168"/>
            <a:ext cx="3888432" cy="1728192"/>
          </a:xfrm>
          <a:prstGeom prst="wedgeRoundRectCallout">
            <a:avLst>
              <a:gd name="adj1" fmla="val -39885"/>
              <a:gd name="adj2" fmla="val -75656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dirty="0" smtClean="0"/>
              <a:t>家族と地震時のことについて</a:t>
            </a:r>
            <a:endParaRPr lang="en-US" altLang="ja-JP" dirty="0" smtClean="0"/>
          </a:p>
          <a:p>
            <a:r>
              <a:rPr lang="ja-JP" altLang="en-US" dirty="0" smtClean="0"/>
              <a:t>話し合って</a:t>
            </a:r>
            <a:r>
              <a:rPr lang="ja-JP" altLang="en-US" dirty="0"/>
              <a:t>いる</a:t>
            </a:r>
            <a:r>
              <a:rPr lang="ja-JP" altLang="en-US" dirty="0" smtClean="0"/>
              <a:t>か</a:t>
            </a:r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緊急</a:t>
            </a:r>
            <a:r>
              <a:rPr lang="ja-JP" altLang="en-US" dirty="0"/>
              <a:t>地震速報が流れた際の</a:t>
            </a:r>
            <a:r>
              <a:rPr lang="ja-JP" altLang="en-US" dirty="0" smtClean="0"/>
              <a:t>行動</a:t>
            </a:r>
            <a:endParaRPr lang="en-US" altLang="ja-JP" dirty="0" smtClean="0"/>
          </a:p>
          <a:p>
            <a:r>
              <a:rPr lang="en-US" altLang="ja-JP" dirty="0" smtClean="0"/>
              <a:t>(</a:t>
            </a:r>
            <a:r>
              <a:rPr lang="ja-JP" altLang="en-US" dirty="0"/>
              <a:t>行動</a:t>
            </a:r>
            <a:r>
              <a:rPr lang="en-US" altLang="ja-JP" dirty="0"/>
              <a:t>1)</a:t>
            </a:r>
            <a:endParaRPr lang="ja-JP" altLang="en-US" dirty="0"/>
          </a:p>
        </p:txBody>
      </p:sp>
      <p:sp>
        <p:nvSpPr>
          <p:cNvPr id="15" name="角丸四角形吹き出し 14"/>
          <p:cNvSpPr/>
          <p:nvPr/>
        </p:nvSpPr>
        <p:spPr>
          <a:xfrm>
            <a:off x="4932040" y="4941168"/>
            <a:ext cx="3888432" cy="1656184"/>
          </a:xfrm>
          <a:prstGeom prst="wedgeRoundRectCallout">
            <a:avLst>
              <a:gd name="adj1" fmla="val -39885"/>
              <a:gd name="adj2" fmla="val -75656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dirty="0"/>
              <a:t>備蓄をしている</a:t>
            </a:r>
            <a:r>
              <a:rPr lang="ja-JP" altLang="en-US" dirty="0" smtClean="0"/>
              <a:t>か</a:t>
            </a:r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家</a:t>
            </a:r>
            <a:r>
              <a:rPr lang="ja-JP" altLang="en-US" dirty="0"/>
              <a:t>から避難する際の行動</a:t>
            </a:r>
            <a:r>
              <a:rPr lang="en-US" altLang="ja-JP" dirty="0"/>
              <a:t>(</a:t>
            </a:r>
            <a:r>
              <a:rPr lang="ja-JP" altLang="en-US" dirty="0"/>
              <a:t>行動</a:t>
            </a:r>
            <a:r>
              <a:rPr lang="en-US" altLang="ja-JP" dirty="0"/>
              <a:t>5)</a:t>
            </a:r>
            <a:endParaRPr lang="ja-JP" altLang="en-US" dirty="0"/>
          </a:p>
          <a:p>
            <a:endParaRPr lang="ja-JP" altLang="en-US" dirty="0"/>
          </a:p>
        </p:txBody>
      </p:sp>
      <p:cxnSp>
        <p:nvCxnSpPr>
          <p:cNvPr id="10" name="直線矢印コネクタ 9"/>
          <p:cNvCxnSpPr/>
          <p:nvPr/>
        </p:nvCxnSpPr>
        <p:spPr>
          <a:xfrm>
            <a:off x="5724128" y="5373216"/>
            <a:ext cx="0" cy="5040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1043608" y="5589240"/>
            <a:ext cx="0" cy="5040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爆発 1 6"/>
          <p:cNvSpPr/>
          <p:nvPr/>
        </p:nvSpPr>
        <p:spPr>
          <a:xfrm>
            <a:off x="179512" y="476672"/>
            <a:ext cx="9433048" cy="6120680"/>
          </a:xfrm>
          <a:prstGeom prst="irregularSeal1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事前対策を行っている</a:t>
            </a:r>
            <a:endParaRPr lang="en-US" altLang="ja-JP" sz="2400" dirty="0" smtClean="0"/>
          </a:p>
          <a:p>
            <a:pPr algn="ctr"/>
            <a:r>
              <a:rPr kumimoji="1" lang="en-US" altLang="ja-JP" sz="2400" dirty="0" smtClean="0"/>
              <a:t>↓</a:t>
            </a:r>
          </a:p>
          <a:p>
            <a:pPr algn="ctr"/>
            <a:r>
              <a:rPr lang="ja-JP" altLang="en-US" sz="2400" dirty="0" smtClean="0"/>
              <a:t>震災時のことを考えている</a:t>
            </a:r>
            <a:endParaRPr lang="en-US" altLang="ja-JP" sz="2400" dirty="0" smtClean="0"/>
          </a:p>
          <a:p>
            <a:pPr algn="ctr"/>
            <a:r>
              <a:rPr lang="en-US" altLang="ja-JP" sz="2400" dirty="0" smtClean="0"/>
              <a:t>↓</a:t>
            </a:r>
            <a:endParaRPr lang="en-US" altLang="ja-JP" sz="2400" dirty="0"/>
          </a:p>
          <a:p>
            <a:pPr algn="ctr"/>
            <a:r>
              <a:rPr kumimoji="1" lang="ja-JP" altLang="en-US" sz="2400" dirty="0" smtClean="0"/>
              <a:t>震災時の行動のことも考えている</a:t>
            </a:r>
            <a:r>
              <a:rPr kumimoji="1" lang="en-US" altLang="ja-JP" sz="2400" dirty="0" smtClean="0"/>
              <a:t>!</a:t>
            </a:r>
            <a:r>
              <a:rPr lang="en-US" altLang="ja-JP" sz="2400" dirty="0" smtClean="0"/>
              <a:t>?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0310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グラフ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7502153"/>
              </p:ext>
            </p:extLst>
          </p:nvPr>
        </p:nvGraphicFramePr>
        <p:xfrm>
          <a:off x="4716016" y="1772816"/>
          <a:ext cx="4292699" cy="3239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結果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830023" y="1177588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相関関係の</a:t>
            </a:r>
            <a:r>
              <a:rPr lang="ja-JP" altLang="en-US" sz="2800" dirty="0"/>
              <a:t>見</a:t>
            </a:r>
            <a:r>
              <a:rPr lang="ja-JP" altLang="en-US" sz="2800" dirty="0" smtClean="0"/>
              <a:t>られない</a:t>
            </a:r>
            <a:r>
              <a:rPr kumimoji="1" lang="ja-JP" altLang="en-US" sz="2800" dirty="0" smtClean="0"/>
              <a:t>例</a:t>
            </a:r>
            <a:endParaRPr kumimoji="1" lang="ja-JP" altLang="en-US" sz="2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39552" y="119675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負の相関が見られた例</a:t>
            </a:r>
            <a:endParaRPr kumimoji="1" lang="ja-JP" altLang="en-US" sz="2800" dirty="0"/>
          </a:p>
        </p:txBody>
      </p:sp>
      <p:graphicFrame>
        <p:nvGraphicFramePr>
          <p:cNvPr id="14" name="グラフ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0420622"/>
              </p:ext>
            </p:extLst>
          </p:nvPr>
        </p:nvGraphicFramePr>
        <p:xfrm>
          <a:off x="107504" y="1772816"/>
          <a:ext cx="446449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タイトル 1"/>
          <p:cNvSpPr txBox="1">
            <a:spLocks/>
          </p:cNvSpPr>
          <p:nvPr/>
        </p:nvSpPr>
        <p:spPr>
          <a:xfrm>
            <a:off x="45720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 dirty="0" smtClean="0">
                <a:latin typeface="ＭＳ Ｐゴシック"/>
                <a:ea typeface="ＭＳ Ｐゴシック"/>
                <a:cs typeface="ＭＳ Ｐゴシック"/>
              </a:rPr>
              <a:t>クロス集計</a:t>
            </a:r>
            <a:endParaRPr lang="ja-JP" altLang="en-US" sz="4000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6" name="角丸四角形吹き出し 15"/>
          <p:cNvSpPr/>
          <p:nvPr/>
        </p:nvSpPr>
        <p:spPr>
          <a:xfrm>
            <a:off x="323528" y="4941168"/>
            <a:ext cx="4032448" cy="1728192"/>
          </a:xfrm>
          <a:prstGeom prst="wedgeRoundRectCallout">
            <a:avLst>
              <a:gd name="adj1" fmla="val -39885"/>
              <a:gd name="adj2" fmla="val -75656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dirty="0"/>
              <a:t>防災館などでの防災訓練経験の</a:t>
            </a:r>
            <a:r>
              <a:rPr lang="ja-JP" altLang="en-US" dirty="0" smtClean="0"/>
              <a:t>有無</a:t>
            </a:r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r>
              <a:rPr lang="ja-JP" altLang="en-US" dirty="0" smtClean="0"/>
              <a:t>緊急</a:t>
            </a:r>
            <a:r>
              <a:rPr lang="ja-JP" altLang="en-US" dirty="0"/>
              <a:t>地震速報が流れたときの行動</a:t>
            </a:r>
            <a:r>
              <a:rPr lang="en-US" altLang="ja-JP" dirty="0"/>
              <a:t>(</a:t>
            </a:r>
            <a:r>
              <a:rPr lang="ja-JP" altLang="en-US" dirty="0"/>
              <a:t>行動</a:t>
            </a:r>
            <a:r>
              <a:rPr lang="en-US" altLang="ja-JP" dirty="0"/>
              <a:t>1)</a:t>
            </a:r>
            <a:endParaRPr lang="ja-JP" altLang="en-US" dirty="0"/>
          </a:p>
        </p:txBody>
      </p:sp>
      <p:sp>
        <p:nvSpPr>
          <p:cNvPr id="18" name="角丸四角形吹き出し 17"/>
          <p:cNvSpPr/>
          <p:nvPr/>
        </p:nvSpPr>
        <p:spPr>
          <a:xfrm>
            <a:off x="5076056" y="4941168"/>
            <a:ext cx="3888432" cy="1656184"/>
          </a:xfrm>
          <a:prstGeom prst="wedgeRoundRectCallout">
            <a:avLst>
              <a:gd name="adj1" fmla="val -39885"/>
              <a:gd name="adj2" fmla="val -7565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dirty="0"/>
              <a:t>震度とマグニチュードの違いを知って</a:t>
            </a:r>
            <a:r>
              <a:rPr lang="ja-JP" altLang="en-US" dirty="0" smtClean="0"/>
              <a:t>いる（知識</a:t>
            </a:r>
            <a:r>
              <a:rPr lang="en-US" altLang="ja-JP" dirty="0" smtClean="0"/>
              <a:t>1</a:t>
            </a:r>
            <a:r>
              <a:rPr lang="ja-JP" altLang="en-US" dirty="0" smtClean="0"/>
              <a:t>）</a:t>
            </a:r>
            <a:endParaRPr lang="en-US" altLang="ja-JP" dirty="0" smtClean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ja-JP" altLang="en-US" dirty="0"/>
              <a:t>散らかった家の</a:t>
            </a:r>
            <a:r>
              <a:rPr lang="ja-JP" altLang="en-US" dirty="0" smtClean="0"/>
              <a:t>中の移動方法</a:t>
            </a:r>
            <a:endParaRPr lang="en-US" altLang="ja-JP" dirty="0" smtClean="0"/>
          </a:p>
          <a:p>
            <a:r>
              <a:rPr lang="en-US" altLang="ja-JP" dirty="0" smtClean="0"/>
              <a:t>(</a:t>
            </a:r>
            <a:r>
              <a:rPr lang="ja-JP" altLang="en-US" dirty="0"/>
              <a:t>行動</a:t>
            </a:r>
            <a:r>
              <a:rPr lang="en-US" altLang="ja-JP" dirty="0"/>
              <a:t>4)</a:t>
            </a:r>
            <a:endParaRPr lang="ja-JP" altLang="en-US" dirty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5796136" y="5517232"/>
            <a:ext cx="0" cy="5040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>
            <a:off x="1043608" y="5445224"/>
            <a:ext cx="0" cy="5040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星 10 2"/>
          <p:cNvSpPr/>
          <p:nvPr/>
        </p:nvSpPr>
        <p:spPr>
          <a:xfrm>
            <a:off x="-396552" y="2132856"/>
            <a:ext cx="5256584" cy="2880320"/>
          </a:xfrm>
          <a:prstGeom prst="star10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</a:rPr>
              <a:t>防災訓練では緊急地震速報が流れた際の訓練は</a:t>
            </a:r>
            <a:endParaRPr kumimoji="1" lang="en-US" altLang="ja-JP" sz="2400" dirty="0" smtClean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</a:rPr>
              <a:t>しない</a:t>
            </a:r>
            <a:endParaRPr kumimoji="1" lang="en-US" altLang="ja-JP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0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結果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331640" y="3933056"/>
            <a:ext cx="72008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5</a:t>
            </a:r>
            <a:r>
              <a:rPr lang="en-US" altLang="ja-JP" sz="2400" dirty="0"/>
              <a:t>%</a:t>
            </a:r>
            <a:r>
              <a:rPr lang="ja-JP" altLang="en-US" sz="2400" dirty="0"/>
              <a:t>検定</a:t>
            </a:r>
            <a:r>
              <a:rPr lang="ja-JP" altLang="en-US" sz="2400" dirty="0" smtClean="0"/>
              <a:t>で正に有意</a:t>
            </a:r>
            <a:r>
              <a:rPr lang="ja-JP" altLang="en-US" sz="2400" dirty="0"/>
              <a:t>な</a:t>
            </a:r>
            <a:r>
              <a:rPr lang="ja-JP" altLang="en-US" sz="2400" dirty="0" smtClean="0"/>
              <a:t>もの：</a:t>
            </a:r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◎</a:t>
            </a:r>
            <a:r>
              <a:rPr lang="en-US" altLang="ja-JP" sz="2400" dirty="0" smtClean="0">
                <a:latin typeface="ＭＳ Ｐゴシック"/>
                <a:ea typeface="ＭＳ Ｐゴシック"/>
                <a:cs typeface="ＭＳ Ｐゴシック"/>
              </a:rPr>
              <a:t> = </a:t>
            </a:r>
            <a:r>
              <a:rPr lang="en-US" altLang="ja-JP" sz="2400" dirty="0" smtClean="0"/>
              <a:t>1point</a:t>
            </a:r>
          </a:p>
          <a:p>
            <a:r>
              <a:rPr lang="en-US" altLang="ja-JP" sz="2400" dirty="0" smtClean="0"/>
              <a:t>                 </a:t>
            </a:r>
            <a:r>
              <a:rPr lang="ja-JP" altLang="en-US" sz="2400" dirty="0" smtClean="0"/>
              <a:t>負に有意なもの：</a:t>
            </a:r>
            <a:r>
              <a:rPr lang="ja-JP" altLang="en-US" sz="2400" dirty="0">
                <a:latin typeface="+mj-lt"/>
                <a:ea typeface="ＭＳ Ｐゴシック"/>
                <a:cs typeface="ＭＳ Ｐゴシック"/>
              </a:rPr>
              <a:t>×</a:t>
            </a:r>
            <a:r>
              <a:rPr lang="en-US" altLang="ja-JP" sz="2400" dirty="0">
                <a:latin typeface="+mj-lt"/>
                <a:ea typeface="ＭＳ Ｐゴシック"/>
                <a:cs typeface="ＭＳ Ｐゴシック"/>
              </a:rPr>
              <a:t>= -1point</a:t>
            </a:r>
          </a:p>
          <a:p>
            <a:r>
              <a:rPr lang="en-US" altLang="ja-JP" sz="2400" dirty="0" smtClean="0"/>
              <a:t>10</a:t>
            </a:r>
            <a:r>
              <a:rPr lang="en-US" altLang="ja-JP" sz="2400" dirty="0"/>
              <a:t>%</a:t>
            </a:r>
            <a:r>
              <a:rPr lang="ja-JP" altLang="en-US" sz="2400" dirty="0" smtClean="0"/>
              <a:t>検定のみで正に有意なもの：</a:t>
            </a:r>
            <a:r>
              <a:rPr lang="ja-JP" altLang="en-US" sz="2400" dirty="0" smtClean="0">
                <a:solidFill>
                  <a:srgbClr val="FFFFFF"/>
                </a:solidFill>
                <a:latin typeface="ＭＳ Ｐゴシック"/>
                <a:ea typeface="ＭＳ Ｐゴシック"/>
                <a:cs typeface="ＭＳ Ｐゴシック"/>
              </a:rPr>
              <a:t>○</a:t>
            </a:r>
            <a:r>
              <a:rPr lang="en-US" altLang="ja-JP" sz="2400" dirty="0" smtClean="0">
                <a:solidFill>
                  <a:srgbClr val="FFFFFF"/>
                </a:solidFill>
                <a:latin typeface="ＭＳ Ｐゴシック"/>
                <a:ea typeface="ＭＳ Ｐゴシック"/>
                <a:cs typeface="ＭＳ Ｐゴシック"/>
              </a:rPr>
              <a:t> = </a:t>
            </a:r>
            <a:r>
              <a:rPr lang="en-US" altLang="ja-JP" sz="2400" dirty="0" smtClean="0"/>
              <a:t>0.5point</a:t>
            </a:r>
            <a:endParaRPr lang="ja-JP" altLang="en-US" sz="24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96536" y="1844824"/>
            <a:ext cx="6840761" cy="229909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タイトル 1"/>
          <p:cNvSpPr txBox="1">
            <a:spLocks/>
          </p:cNvSpPr>
          <p:nvPr/>
        </p:nvSpPr>
        <p:spPr>
          <a:xfrm>
            <a:off x="45720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 dirty="0" smtClean="0">
                <a:latin typeface="ＭＳ Ｐゴシック"/>
                <a:ea typeface="ＭＳ Ｐゴシック"/>
                <a:cs typeface="ＭＳ Ｐゴシック"/>
              </a:rPr>
              <a:t>分析</a:t>
            </a:r>
            <a:r>
              <a:rPr lang="ja-JP" altLang="en-US" sz="4000" dirty="0">
                <a:latin typeface="ＭＳ Ｐゴシック"/>
                <a:ea typeface="ＭＳ Ｐゴシック"/>
                <a:cs typeface="ＭＳ Ｐゴシック"/>
              </a:rPr>
              <a:t>手法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043608" y="1124744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例：事前対策と行動</a:t>
            </a:r>
            <a:endParaRPr kumimoji="1" lang="ja-JP" altLang="en-US" sz="2400" dirty="0"/>
          </a:p>
        </p:txBody>
      </p:sp>
      <p:sp>
        <p:nvSpPr>
          <p:cNvPr id="26" name="円/楕円 25"/>
          <p:cNvSpPr/>
          <p:nvPr/>
        </p:nvSpPr>
        <p:spPr>
          <a:xfrm>
            <a:off x="467544" y="5085184"/>
            <a:ext cx="8496944" cy="158417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000" dirty="0" smtClean="0"/>
              <a:t>　　　</a:t>
            </a:r>
            <a:r>
              <a:rPr lang="en-US" altLang="ja-JP" sz="2400" dirty="0" smtClean="0"/>
              <a:t>2.5</a:t>
            </a:r>
            <a:r>
              <a:rPr kumimoji="1" lang="ja-JP" altLang="en-US" sz="2400" dirty="0" smtClean="0"/>
              <a:t>（</a:t>
            </a:r>
            <a:r>
              <a:rPr kumimoji="1" lang="en-US" altLang="ja-JP" sz="2400" dirty="0" smtClean="0"/>
              <a:t>point</a:t>
            </a:r>
            <a:r>
              <a:rPr kumimoji="1" lang="ja-JP" altLang="en-US" sz="2400" dirty="0" smtClean="0"/>
              <a:t>）</a:t>
            </a:r>
            <a:endParaRPr kumimoji="1" lang="en-US" altLang="ja-JP" sz="2400" dirty="0" smtClean="0"/>
          </a:p>
          <a:p>
            <a:r>
              <a:rPr kumimoji="1" lang="ja-JP" altLang="en-US" sz="1400" dirty="0" smtClean="0"/>
              <a:t>　　　　　　　　　　　　　　　　　　</a:t>
            </a:r>
            <a:r>
              <a:rPr kumimoji="1" lang="en-US" altLang="ja-JP" sz="2400" dirty="0" smtClean="0"/>
              <a:t>×100 = 11.7 </a:t>
            </a:r>
            <a:r>
              <a:rPr kumimoji="1" lang="ja-JP" altLang="en-US" sz="2400" dirty="0" smtClean="0"/>
              <a:t>（％）</a:t>
            </a:r>
            <a:r>
              <a:rPr kumimoji="1" lang="ja-JP" altLang="en-US" sz="1400" dirty="0" smtClean="0"/>
              <a:t>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</a:t>
            </a:r>
            <a:endParaRPr kumimoji="1" lang="en-US" altLang="ja-JP" sz="1400" dirty="0" smtClean="0"/>
          </a:p>
          <a:p>
            <a:r>
              <a:rPr lang="en-US" altLang="ja-JP" sz="2400" dirty="0" smtClean="0"/>
              <a:t>30</a:t>
            </a:r>
            <a:r>
              <a:rPr lang="ja-JP" altLang="en-US" sz="2400" dirty="0" smtClean="0"/>
              <a:t>（</a:t>
            </a:r>
            <a:r>
              <a:rPr lang="en-US" altLang="ja-JP" sz="2400" dirty="0" smtClean="0"/>
              <a:t>Max</a:t>
            </a:r>
            <a:r>
              <a:rPr lang="ja-JP" altLang="en-US" sz="2400" dirty="0" smtClean="0"/>
              <a:t>ポイント数）</a:t>
            </a:r>
            <a:endParaRPr kumimoji="1" lang="ja-JP" altLang="en-US" sz="2400" dirty="0"/>
          </a:p>
        </p:txBody>
      </p:sp>
      <p:pic>
        <p:nvPicPr>
          <p:cNvPr id="16" name="図 15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632848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円形吹き出し 24"/>
          <p:cNvSpPr/>
          <p:nvPr/>
        </p:nvSpPr>
        <p:spPr>
          <a:xfrm>
            <a:off x="7524328" y="476672"/>
            <a:ext cx="1512168" cy="648072"/>
          </a:xfrm>
          <a:prstGeom prst="wedgeEllipseCallout">
            <a:avLst>
              <a:gd name="adj1" fmla="val -12243"/>
              <a:gd name="adj2" fmla="val 173628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P</a:t>
            </a:r>
            <a:r>
              <a:rPr kumimoji="1" lang="ja-JP" altLang="en-US" dirty="0" smtClean="0"/>
              <a:t>値</a:t>
            </a:r>
            <a:endParaRPr kumimoji="1" lang="ja-JP" altLang="en-US" dirty="0"/>
          </a:p>
        </p:txBody>
      </p:sp>
      <p:cxnSp>
        <p:nvCxnSpPr>
          <p:cNvPr id="6" name="直線コネクタ 5"/>
          <p:cNvCxnSpPr/>
          <p:nvPr/>
        </p:nvCxnSpPr>
        <p:spPr>
          <a:xfrm>
            <a:off x="1763688" y="5877272"/>
            <a:ext cx="3096344" cy="0"/>
          </a:xfrm>
          <a:prstGeom prst="line">
            <a:avLst/>
          </a:prstGeom>
          <a:ln w="952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023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結果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  <p:sp>
        <p:nvSpPr>
          <p:cNvPr id="7" name="円/楕円 6"/>
          <p:cNvSpPr/>
          <p:nvPr/>
        </p:nvSpPr>
        <p:spPr>
          <a:xfrm>
            <a:off x="2915817" y="5279483"/>
            <a:ext cx="3392076" cy="122475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正しい</a:t>
            </a:r>
            <a:r>
              <a:rPr lang="ja-JP" sz="2400" b="1" kern="100" dirty="0" smtClean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行動</a:t>
            </a:r>
            <a:endParaRPr lang="ja-JP" sz="12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919635" y="1124744"/>
            <a:ext cx="3392076" cy="122475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個人の環境</a:t>
            </a:r>
            <a:endParaRPr lang="ja-JP" sz="12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5572413" y="3152652"/>
            <a:ext cx="3392076" cy="122475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 smtClean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知識</a:t>
            </a:r>
            <a:endParaRPr lang="ja-JP" sz="12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251521" y="3134355"/>
            <a:ext cx="3392076" cy="122475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事前</a:t>
            </a:r>
            <a:r>
              <a:rPr lang="ja-JP" sz="2400" b="1" kern="100" dirty="0" smtClean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対策</a:t>
            </a:r>
            <a:endParaRPr lang="ja-JP" sz="12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11" name="右矢印 10"/>
          <p:cNvSpPr/>
          <p:nvPr/>
        </p:nvSpPr>
        <p:spPr>
          <a:xfrm>
            <a:off x="6948264" y="5637728"/>
            <a:ext cx="936104" cy="288032"/>
          </a:xfrm>
          <a:prstGeom prst="rightArrow">
            <a:avLst/>
          </a:prstGeom>
          <a:solidFill>
            <a:srgbClr val="C0504D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右矢印 20"/>
          <p:cNvSpPr/>
          <p:nvPr/>
        </p:nvSpPr>
        <p:spPr>
          <a:xfrm>
            <a:off x="6948264" y="6069776"/>
            <a:ext cx="936104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884368" y="5565720"/>
            <a:ext cx="110799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正の相関</a:t>
            </a:r>
            <a:endParaRPr lang="en-US" altLang="ja-JP" dirty="0" smtClean="0"/>
          </a:p>
          <a:p>
            <a:endParaRPr lang="en-US" altLang="ja-JP" sz="1000" dirty="0" smtClean="0"/>
          </a:p>
          <a:p>
            <a:r>
              <a:rPr kumimoji="1" lang="ja-JP" altLang="en-US" dirty="0" smtClean="0"/>
              <a:t>負の相関</a:t>
            </a:r>
            <a:endParaRPr kumimoji="1" lang="ja-JP" altLang="en-US" dirty="0"/>
          </a:p>
        </p:txBody>
      </p:sp>
      <p:sp>
        <p:nvSpPr>
          <p:cNvPr id="19" name="左矢印 18"/>
          <p:cNvSpPr/>
          <p:nvPr/>
        </p:nvSpPr>
        <p:spPr>
          <a:xfrm rot="16200000">
            <a:off x="3225018" y="3583844"/>
            <a:ext cx="2808312" cy="482400"/>
          </a:xfrm>
          <a:prstGeom prst="lef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dirty="0"/>
          </a:p>
        </p:txBody>
      </p:sp>
      <p:sp>
        <p:nvSpPr>
          <p:cNvPr id="22" name="左矢印 21"/>
          <p:cNvSpPr/>
          <p:nvPr/>
        </p:nvSpPr>
        <p:spPr>
          <a:xfrm>
            <a:off x="3734993" y="3656058"/>
            <a:ext cx="1663421" cy="302400"/>
          </a:xfrm>
          <a:prstGeom prst="left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dirty="0"/>
          </a:p>
        </p:txBody>
      </p:sp>
      <p:sp>
        <p:nvSpPr>
          <p:cNvPr id="23" name="左矢印 22"/>
          <p:cNvSpPr/>
          <p:nvPr/>
        </p:nvSpPr>
        <p:spPr>
          <a:xfrm rot="18686524">
            <a:off x="2273163" y="2552938"/>
            <a:ext cx="1109344" cy="201600"/>
          </a:xfrm>
          <a:prstGeom prst="left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4" name="左矢印 23"/>
          <p:cNvSpPr/>
          <p:nvPr/>
        </p:nvSpPr>
        <p:spPr>
          <a:xfrm rot="13762239">
            <a:off x="6026550" y="2330009"/>
            <a:ext cx="1109344" cy="589965"/>
          </a:xfrm>
          <a:prstGeom prst="left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33" name="円形吹き出し 32"/>
          <p:cNvSpPr/>
          <p:nvPr/>
        </p:nvSpPr>
        <p:spPr>
          <a:xfrm>
            <a:off x="6660232" y="1881237"/>
            <a:ext cx="1224136" cy="612648"/>
          </a:xfrm>
          <a:prstGeom prst="wedgeEllipseCallout">
            <a:avLst>
              <a:gd name="adj1" fmla="val -40842"/>
              <a:gd name="adj2" fmla="val 625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ja-JP" dirty="0" smtClean="0"/>
              <a:t>8</a:t>
            </a:r>
            <a:r>
              <a:rPr lang="en-US" altLang="ja-JP" dirty="0" smtClean="0"/>
              <a:t>.3</a:t>
            </a:r>
            <a:r>
              <a:rPr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4" name="円形吹き出し 33"/>
          <p:cNvSpPr/>
          <p:nvPr/>
        </p:nvSpPr>
        <p:spPr>
          <a:xfrm>
            <a:off x="4788024" y="4149080"/>
            <a:ext cx="1224136" cy="612648"/>
          </a:xfrm>
          <a:prstGeom prst="wedgeEllipseCallout">
            <a:avLst>
              <a:gd name="adj1" fmla="val -50258"/>
              <a:gd name="adj2" fmla="val 5898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ja-JP" dirty="0" smtClean="0"/>
              <a:t>6</a:t>
            </a:r>
            <a:r>
              <a:rPr lang="en-US" altLang="ja-JP" dirty="0" smtClean="0"/>
              <a:t>.7</a:t>
            </a:r>
            <a:r>
              <a:rPr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5" name="円形吹き出し 34"/>
          <p:cNvSpPr/>
          <p:nvPr/>
        </p:nvSpPr>
        <p:spPr>
          <a:xfrm>
            <a:off x="1259632" y="1963290"/>
            <a:ext cx="1562472" cy="612648"/>
          </a:xfrm>
          <a:prstGeom prst="wedgeEllipseCallout">
            <a:avLst>
              <a:gd name="adj1" fmla="val 46255"/>
              <a:gd name="adj2" fmla="val 6777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2.8</a:t>
            </a:r>
            <a:r>
              <a:rPr kumimoji="1"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6" name="円形吹き出し 35"/>
          <p:cNvSpPr/>
          <p:nvPr/>
        </p:nvSpPr>
        <p:spPr>
          <a:xfrm>
            <a:off x="2781563" y="4248270"/>
            <a:ext cx="1440160" cy="612648"/>
          </a:xfrm>
          <a:prstGeom prst="wedgeEllipseCallout">
            <a:avLst>
              <a:gd name="adj1" fmla="val -43169"/>
              <a:gd name="adj2" fmla="val 800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8.</a:t>
            </a:r>
            <a:r>
              <a:rPr lang="en-US" altLang="ja-JP" dirty="0"/>
              <a:t>3</a:t>
            </a:r>
            <a:r>
              <a:rPr kumimoji="1"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7" name="円形吹き出し 36"/>
          <p:cNvSpPr/>
          <p:nvPr/>
        </p:nvSpPr>
        <p:spPr>
          <a:xfrm>
            <a:off x="3225552" y="3043410"/>
            <a:ext cx="1202432" cy="612648"/>
          </a:xfrm>
          <a:prstGeom prst="wedgeEllipseCallout">
            <a:avLst>
              <a:gd name="adj1" fmla="val 43901"/>
              <a:gd name="adj2" fmla="val 6952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4.2</a:t>
            </a:r>
            <a:r>
              <a:rPr kumimoji="1"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8" name="円形吹き出し 37"/>
          <p:cNvSpPr/>
          <p:nvPr/>
        </p:nvSpPr>
        <p:spPr>
          <a:xfrm>
            <a:off x="6228185" y="4581128"/>
            <a:ext cx="1224136" cy="612648"/>
          </a:xfrm>
          <a:prstGeom prst="wedgeEllipseCallout">
            <a:avLst>
              <a:gd name="adj1" fmla="val -27895"/>
              <a:gd name="adj2" fmla="val 8357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ja-JP" dirty="0" smtClean="0"/>
              <a:t>0</a:t>
            </a:r>
            <a:r>
              <a:rPr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26" name="左矢印 25"/>
          <p:cNvSpPr/>
          <p:nvPr/>
        </p:nvSpPr>
        <p:spPr>
          <a:xfrm rot="13762239">
            <a:off x="2082104" y="4755173"/>
            <a:ext cx="1109344" cy="589965"/>
          </a:xfrm>
          <a:prstGeom prst="left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275856" y="26064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ＭＳ Ｐゴシック"/>
                <a:ea typeface="ＭＳ Ｐゴシック"/>
                <a:cs typeface="ＭＳ Ｐゴシック"/>
              </a:rPr>
              <a:t>相関関係</a:t>
            </a:r>
            <a:r>
              <a:rPr lang="ja-JP" altLang="en-US" sz="4000" dirty="0">
                <a:latin typeface="ＭＳ Ｐゴシック"/>
                <a:ea typeface="ＭＳ Ｐゴシック"/>
                <a:cs typeface="ＭＳ Ｐゴシック"/>
              </a:rPr>
              <a:t>図</a:t>
            </a:r>
            <a:endParaRPr kumimoji="1" lang="ja-JP" altLang="en-US" sz="40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63798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24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 smtClean="0"/>
              <a:t>考察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7" name="円/楕円 6"/>
          <p:cNvSpPr/>
          <p:nvPr/>
        </p:nvSpPr>
        <p:spPr>
          <a:xfrm>
            <a:off x="2915817" y="5196441"/>
            <a:ext cx="3392076" cy="122475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正しい</a:t>
            </a:r>
            <a:r>
              <a:rPr lang="ja-JP" sz="2400" b="1" kern="100" dirty="0" smtClean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行動</a:t>
            </a:r>
            <a:endParaRPr lang="ja-JP" sz="12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919635" y="1041702"/>
            <a:ext cx="3392076" cy="122475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個人の環境</a:t>
            </a:r>
            <a:endParaRPr lang="ja-JP" sz="12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5572413" y="3069610"/>
            <a:ext cx="3392076" cy="122475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 smtClean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知識</a:t>
            </a:r>
            <a:endParaRPr lang="ja-JP" sz="12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251521" y="3051313"/>
            <a:ext cx="3392076" cy="122475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sz="2400" b="1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事前</a:t>
            </a:r>
            <a:r>
              <a:rPr lang="ja-JP" sz="2400" b="1" kern="100" dirty="0" smtClean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対策</a:t>
            </a:r>
            <a:endParaRPr lang="ja-JP" sz="1200" b="1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11" name="右矢印 10"/>
          <p:cNvSpPr/>
          <p:nvPr/>
        </p:nvSpPr>
        <p:spPr>
          <a:xfrm>
            <a:off x="6948264" y="5637728"/>
            <a:ext cx="936104" cy="288032"/>
          </a:xfrm>
          <a:prstGeom prst="rightArrow">
            <a:avLst/>
          </a:prstGeom>
          <a:solidFill>
            <a:srgbClr val="C0504D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右矢印 20"/>
          <p:cNvSpPr/>
          <p:nvPr/>
        </p:nvSpPr>
        <p:spPr>
          <a:xfrm>
            <a:off x="6948264" y="6069776"/>
            <a:ext cx="936104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884368" y="5565720"/>
            <a:ext cx="110799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正の相関</a:t>
            </a:r>
            <a:endParaRPr lang="en-US" altLang="ja-JP" dirty="0" smtClean="0"/>
          </a:p>
          <a:p>
            <a:endParaRPr lang="en-US" altLang="ja-JP" sz="1000" dirty="0" smtClean="0"/>
          </a:p>
          <a:p>
            <a:r>
              <a:rPr kumimoji="1" lang="ja-JP" altLang="en-US" dirty="0" smtClean="0"/>
              <a:t>負の相関</a:t>
            </a:r>
            <a:endParaRPr kumimoji="1" lang="ja-JP" altLang="en-US" dirty="0"/>
          </a:p>
        </p:txBody>
      </p:sp>
      <p:sp>
        <p:nvSpPr>
          <p:cNvPr id="19" name="左矢印 18"/>
          <p:cNvSpPr/>
          <p:nvPr/>
        </p:nvSpPr>
        <p:spPr>
          <a:xfrm rot="16200000">
            <a:off x="3219848" y="3505972"/>
            <a:ext cx="2808312" cy="472060"/>
          </a:xfrm>
          <a:prstGeom prst="lef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dirty="0"/>
          </a:p>
        </p:txBody>
      </p:sp>
      <p:sp>
        <p:nvSpPr>
          <p:cNvPr id="20" name="左矢印 19"/>
          <p:cNvSpPr/>
          <p:nvPr/>
        </p:nvSpPr>
        <p:spPr>
          <a:xfrm rot="13750297">
            <a:off x="2077585" y="4799677"/>
            <a:ext cx="1108800" cy="590400"/>
          </a:xfrm>
          <a:prstGeom prst="left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 dirty="0"/>
          </a:p>
        </p:txBody>
      </p:sp>
      <p:sp>
        <p:nvSpPr>
          <p:cNvPr id="22" name="左矢印 21"/>
          <p:cNvSpPr/>
          <p:nvPr/>
        </p:nvSpPr>
        <p:spPr>
          <a:xfrm>
            <a:off x="3734993" y="3573016"/>
            <a:ext cx="1663421" cy="360040"/>
          </a:xfrm>
          <a:prstGeom prst="left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dirty="0"/>
          </a:p>
        </p:txBody>
      </p:sp>
      <p:sp>
        <p:nvSpPr>
          <p:cNvPr id="23" name="左矢印 22"/>
          <p:cNvSpPr/>
          <p:nvPr/>
        </p:nvSpPr>
        <p:spPr>
          <a:xfrm rot="18686524">
            <a:off x="2276528" y="2468378"/>
            <a:ext cx="1109344" cy="210579"/>
          </a:xfrm>
          <a:prstGeom prst="left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4" name="左矢印 23"/>
          <p:cNvSpPr/>
          <p:nvPr/>
        </p:nvSpPr>
        <p:spPr>
          <a:xfrm rot="13762239">
            <a:off x="6026550" y="2246967"/>
            <a:ext cx="1109344" cy="589965"/>
          </a:xfrm>
          <a:prstGeom prst="left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33" name="円形吹き出し 32"/>
          <p:cNvSpPr/>
          <p:nvPr/>
        </p:nvSpPr>
        <p:spPr>
          <a:xfrm>
            <a:off x="6660232" y="1798195"/>
            <a:ext cx="1224136" cy="612648"/>
          </a:xfrm>
          <a:prstGeom prst="wedgeEllipseCallout">
            <a:avLst>
              <a:gd name="adj1" fmla="val -40842"/>
              <a:gd name="adj2" fmla="val 625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ja-JP" dirty="0" smtClean="0"/>
              <a:t>8</a:t>
            </a:r>
            <a:r>
              <a:rPr lang="en-US" altLang="ja-JP" dirty="0" smtClean="0"/>
              <a:t>.3</a:t>
            </a:r>
            <a:r>
              <a:rPr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4" name="円形吹き出し 33"/>
          <p:cNvSpPr/>
          <p:nvPr/>
        </p:nvSpPr>
        <p:spPr>
          <a:xfrm>
            <a:off x="4788024" y="4066038"/>
            <a:ext cx="1224136" cy="612648"/>
          </a:xfrm>
          <a:prstGeom prst="wedgeEllipseCallout">
            <a:avLst>
              <a:gd name="adj1" fmla="val -50258"/>
              <a:gd name="adj2" fmla="val 5898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ja-JP" dirty="0" smtClean="0"/>
              <a:t>6</a:t>
            </a:r>
            <a:r>
              <a:rPr lang="en-US" altLang="ja-JP" dirty="0" smtClean="0"/>
              <a:t>.7</a:t>
            </a:r>
            <a:r>
              <a:rPr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5" name="円形吹き出し 34"/>
          <p:cNvSpPr/>
          <p:nvPr/>
        </p:nvSpPr>
        <p:spPr>
          <a:xfrm>
            <a:off x="1259632" y="1880248"/>
            <a:ext cx="1562472" cy="612648"/>
          </a:xfrm>
          <a:prstGeom prst="wedgeEllipseCallout">
            <a:avLst>
              <a:gd name="adj1" fmla="val 46255"/>
              <a:gd name="adj2" fmla="val 6777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2.8</a:t>
            </a:r>
            <a:r>
              <a:rPr kumimoji="1"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6" name="円形吹き出し 35"/>
          <p:cNvSpPr/>
          <p:nvPr/>
        </p:nvSpPr>
        <p:spPr>
          <a:xfrm>
            <a:off x="2944694" y="4123202"/>
            <a:ext cx="1440160" cy="612648"/>
          </a:xfrm>
          <a:prstGeom prst="wedgeEllipseCallout">
            <a:avLst>
              <a:gd name="adj1" fmla="val -43169"/>
              <a:gd name="adj2" fmla="val 800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8.3</a:t>
            </a:r>
            <a:r>
              <a:rPr kumimoji="1"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7" name="円形吹き出し 36"/>
          <p:cNvSpPr/>
          <p:nvPr/>
        </p:nvSpPr>
        <p:spPr>
          <a:xfrm>
            <a:off x="3225552" y="2960368"/>
            <a:ext cx="1202432" cy="612648"/>
          </a:xfrm>
          <a:prstGeom prst="wedgeEllipseCallout">
            <a:avLst>
              <a:gd name="adj1" fmla="val 43901"/>
              <a:gd name="adj2" fmla="val 6952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4.2</a:t>
            </a:r>
            <a:r>
              <a:rPr kumimoji="1"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8" name="円形吹き出し 37"/>
          <p:cNvSpPr/>
          <p:nvPr/>
        </p:nvSpPr>
        <p:spPr>
          <a:xfrm>
            <a:off x="6804248" y="4509120"/>
            <a:ext cx="1224136" cy="612648"/>
          </a:xfrm>
          <a:prstGeom prst="wedgeEllipseCallout">
            <a:avLst>
              <a:gd name="adj1" fmla="val -74192"/>
              <a:gd name="adj2" fmla="val -192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ja-JP" dirty="0" smtClean="0"/>
              <a:t>0</a:t>
            </a:r>
            <a:r>
              <a:rPr lang="ja-JP" altLang="en-US" dirty="0" smtClean="0"/>
              <a:t>％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347864" y="26064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>
                <a:latin typeface="ＭＳ Ｐゴシック"/>
                <a:ea typeface="ＭＳ Ｐゴシック"/>
                <a:cs typeface="ＭＳ Ｐゴシック"/>
              </a:rPr>
              <a:t>相関関係図</a:t>
            </a:r>
            <a:endParaRPr kumimoji="1" lang="ja-JP" altLang="en-US" sz="40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94392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1000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repeatCount="1000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repeatCount="10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5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0" grpId="1" animBg="1"/>
      <p:bldP spid="22" grpId="0" animBg="1"/>
      <p:bldP spid="24" grpId="0" animBg="1"/>
      <p:bldP spid="24" grpId="1" animBg="1"/>
      <p:bldP spid="33" grpId="0" animBg="1"/>
      <p:bldP spid="36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/>
          <p:cNvSpPr txBox="1">
            <a:spLocks/>
          </p:cNvSpPr>
          <p:nvPr/>
        </p:nvSpPr>
        <p:spPr>
          <a:xfrm>
            <a:off x="395536" y="5486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>
                <a:latin typeface="ＭＳ Ｐゴシック"/>
                <a:ea typeface="ＭＳ Ｐゴシック"/>
                <a:cs typeface="ＭＳ Ｐゴシック"/>
              </a:rPr>
              <a:t>相関が見られなかった原因</a:t>
            </a:r>
            <a:endParaRPr lang="en-US" altLang="ja-JP" sz="3200" dirty="0">
              <a:latin typeface="ＭＳ Ｐゴシック"/>
              <a:ea typeface="ＭＳ Ｐゴシック"/>
              <a:cs typeface="ＭＳ Ｐゴシック"/>
            </a:endParaRPr>
          </a:p>
          <a:p>
            <a:endParaRPr lang="ja-JP" altLang="en-US" sz="4000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考察</a:t>
            </a:r>
            <a:endParaRPr kumimoji="1" lang="ja-JP" altLang="en-US" sz="2400" dirty="0"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03647"/>
            <a:ext cx="8147248" cy="47616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altLang="ja-JP" sz="2800" dirty="0" smtClean="0"/>
          </a:p>
          <a:p>
            <a:r>
              <a:rPr lang="ja-JP" altLang="en-US" sz="2800" dirty="0" smtClean="0"/>
              <a:t>先入観があった</a:t>
            </a:r>
            <a:endParaRPr lang="en-US" altLang="ja-JP" sz="2800" dirty="0" smtClean="0"/>
          </a:p>
          <a:p>
            <a:pPr marL="0" indent="0">
              <a:buNone/>
            </a:pPr>
            <a:r>
              <a:rPr lang="ja-JP" altLang="en-US" sz="2800" dirty="0" smtClean="0"/>
              <a:t>　　「</a:t>
            </a:r>
            <a:r>
              <a:rPr lang="ja-JP" altLang="en-US" sz="2800" dirty="0"/>
              <a:t>地震がきたら火を消す」</a:t>
            </a:r>
            <a:endParaRPr lang="en-US" altLang="ja-JP" sz="2800" dirty="0"/>
          </a:p>
          <a:p>
            <a:pPr marL="0" indent="0">
              <a:buNone/>
            </a:pPr>
            <a:r>
              <a:rPr lang="ja-JP" altLang="en-US" sz="2800" dirty="0"/>
              <a:t>　　「揺れを感じたら机の下に</a:t>
            </a:r>
            <a:r>
              <a:rPr lang="ja-JP" altLang="en-US" sz="2800" dirty="0" smtClean="0"/>
              <a:t>入る」</a:t>
            </a:r>
            <a:endParaRPr lang="en-US" altLang="ja-JP" sz="2800" dirty="0" smtClean="0"/>
          </a:p>
          <a:p>
            <a:endParaRPr lang="en-US" altLang="ja-JP" sz="2800" dirty="0" smtClean="0"/>
          </a:p>
          <a:p>
            <a:r>
              <a:rPr lang="ja-JP" altLang="en-US" sz="2800" dirty="0"/>
              <a:t>質問</a:t>
            </a:r>
            <a:r>
              <a:rPr lang="ja-JP" altLang="en-US" sz="2800" dirty="0" smtClean="0"/>
              <a:t>項目が不足していた</a:t>
            </a:r>
            <a:endParaRPr lang="en-US" altLang="ja-JP" sz="2800" dirty="0" smtClean="0"/>
          </a:p>
          <a:p>
            <a:pPr marL="0" indent="0">
              <a:buNone/>
            </a:pPr>
            <a:r>
              <a:rPr lang="ja-JP" altLang="ja-JP" sz="2800" dirty="0"/>
              <a:t>　</a:t>
            </a:r>
            <a:r>
              <a:rPr lang="ja-JP" altLang="en-US" sz="2800" dirty="0" smtClean="0"/>
              <a:t>　特に行動に関しては地震</a:t>
            </a:r>
            <a:r>
              <a:rPr lang="ja-JP" altLang="en-US" sz="2800" dirty="0"/>
              <a:t>直後だけでなく</a:t>
            </a:r>
            <a:r>
              <a:rPr lang="ja-JP" altLang="en-US" sz="2800" dirty="0" smtClean="0"/>
              <a:t>、</a:t>
            </a:r>
            <a:endParaRPr lang="en-US" altLang="ja-JP" sz="2800" dirty="0" smtClean="0"/>
          </a:p>
          <a:p>
            <a:pPr marL="0" indent="0">
              <a:buNone/>
            </a:pPr>
            <a:r>
              <a:rPr lang="ja-JP" altLang="ja-JP" sz="2800" dirty="0"/>
              <a:t>　</a:t>
            </a:r>
            <a:r>
              <a:rPr lang="ja-JP" altLang="en-US" sz="2800" dirty="0" smtClean="0"/>
              <a:t>　もう</a:t>
            </a:r>
            <a:r>
              <a:rPr lang="ja-JP" altLang="en-US" sz="2800" dirty="0"/>
              <a:t>少し長い</a:t>
            </a:r>
            <a:r>
              <a:rPr lang="ja-JP" altLang="en-US" sz="2800" dirty="0" smtClean="0"/>
              <a:t>スパンで質問</a:t>
            </a:r>
            <a:r>
              <a:rPr lang="ja-JP" altLang="en-US" sz="2800" dirty="0"/>
              <a:t>すべき</a:t>
            </a:r>
            <a:r>
              <a:rPr lang="ja-JP" altLang="en-US" sz="2800" dirty="0" smtClean="0"/>
              <a:t>だった</a:t>
            </a:r>
            <a:endParaRPr lang="en-US" altLang="ja-JP" sz="2800" dirty="0"/>
          </a:p>
          <a:p>
            <a:pPr marL="0" indent="0">
              <a:buNone/>
            </a:pPr>
            <a:endParaRPr lang="en-US" altLang="ja-JP" sz="2800" dirty="0"/>
          </a:p>
          <a:p>
            <a:r>
              <a:rPr lang="ja-JP" altLang="en-US" sz="2800" dirty="0" smtClean="0"/>
              <a:t>学生への予備調査のサンプル数が</a:t>
            </a:r>
            <a:r>
              <a:rPr lang="en-US" altLang="ja-JP" sz="2800" dirty="0" smtClean="0"/>
              <a:t>39</a:t>
            </a:r>
            <a:r>
              <a:rPr lang="ja-JP" altLang="en-US" sz="2800" dirty="0" smtClean="0"/>
              <a:t>と少なかった</a:t>
            </a:r>
            <a:endParaRPr lang="en-US" altLang="ja-JP" sz="2800" dirty="0" smtClean="0"/>
          </a:p>
          <a:p>
            <a:endParaRPr lang="en-US" altLang="ja-JP" sz="2800" dirty="0"/>
          </a:p>
          <a:p>
            <a:endParaRPr lang="en-US" altLang="ja-JP" sz="2800" dirty="0"/>
          </a:p>
          <a:p>
            <a:pPr marL="0" indent="0">
              <a:buNone/>
            </a:pPr>
            <a:endParaRPr lang="en-US" altLang="ja-JP" sz="2800" dirty="0" smtClean="0"/>
          </a:p>
          <a:p>
            <a:pPr marL="0" indent="0">
              <a:buNone/>
            </a:pPr>
            <a:endParaRPr lang="en-US" altLang="ja-JP" sz="2400" dirty="0" smtClean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 smtClean="0"/>
          </a:p>
          <a:p>
            <a:pPr marL="0" indent="0">
              <a:buNone/>
            </a:pPr>
            <a:endParaRPr lang="en-US" altLang="ja-JP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t>27</a:t>
            </a:fld>
            <a:endParaRPr kumimoji="1" lang="ja-JP" altLang="en-US"/>
          </a:p>
        </p:txBody>
      </p:sp>
      <p:sp>
        <p:nvSpPr>
          <p:cNvPr id="9" name="爆発 2 8"/>
          <p:cNvSpPr/>
          <p:nvPr/>
        </p:nvSpPr>
        <p:spPr>
          <a:xfrm>
            <a:off x="5076056" y="1124744"/>
            <a:ext cx="4824536" cy="2497862"/>
          </a:xfrm>
          <a:prstGeom prst="irregularSeal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/>
              <a:t>常識</a:t>
            </a:r>
            <a:r>
              <a:rPr lang="ja-JP" altLang="en-US" sz="2800" dirty="0" smtClean="0"/>
              <a:t>の範囲内での回答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2198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-212523" y="188640"/>
            <a:ext cx="2696291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発表の流れ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2221286908"/>
              </p:ext>
            </p:extLst>
          </p:nvPr>
        </p:nvGraphicFramePr>
        <p:xfrm>
          <a:off x="611560" y="980728"/>
          <a:ext cx="792088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867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A6D2675A-26B1-40E2-9880-6E2889122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フリーフォーム 34"/>
          <p:cNvSpPr/>
          <p:nvPr/>
        </p:nvSpPr>
        <p:spPr>
          <a:xfrm>
            <a:off x="179512" y="2943876"/>
            <a:ext cx="8658648" cy="2501348"/>
          </a:xfrm>
          <a:custGeom>
            <a:avLst/>
            <a:gdLst>
              <a:gd name="connsiteX0" fmla="*/ 0 w 3844636"/>
              <a:gd name="connsiteY0" fmla="*/ 96116 h 961159"/>
              <a:gd name="connsiteX1" fmla="*/ 96116 w 3844636"/>
              <a:gd name="connsiteY1" fmla="*/ 0 h 961159"/>
              <a:gd name="connsiteX2" fmla="*/ 3748520 w 3844636"/>
              <a:gd name="connsiteY2" fmla="*/ 0 h 961159"/>
              <a:gd name="connsiteX3" fmla="*/ 3844636 w 3844636"/>
              <a:gd name="connsiteY3" fmla="*/ 96116 h 961159"/>
              <a:gd name="connsiteX4" fmla="*/ 3844636 w 3844636"/>
              <a:gd name="connsiteY4" fmla="*/ 865043 h 961159"/>
              <a:gd name="connsiteX5" fmla="*/ 3748520 w 3844636"/>
              <a:gd name="connsiteY5" fmla="*/ 961159 h 961159"/>
              <a:gd name="connsiteX6" fmla="*/ 96116 w 3844636"/>
              <a:gd name="connsiteY6" fmla="*/ 961159 h 961159"/>
              <a:gd name="connsiteX7" fmla="*/ 0 w 3844636"/>
              <a:gd name="connsiteY7" fmla="*/ 865043 h 961159"/>
              <a:gd name="connsiteX8" fmla="*/ 0 w 3844636"/>
              <a:gd name="connsiteY8" fmla="*/ 96116 h 96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4636" h="961159">
                <a:moveTo>
                  <a:pt x="0" y="96116"/>
                </a:moveTo>
                <a:cubicBezTo>
                  <a:pt x="0" y="43033"/>
                  <a:pt x="43033" y="0"/>
                  <a:pt x="96116" y="0"/>
                </a:cubicBezTo>
                <a:lnTo>
                  <a:pt x="3748520" y="0"/>
                </a:lnTo>
                <a:cubicBezTo>
                  <a:pt x="3801603" y="0"/>
                  <a:pt x="3844636" y="43033"/>
                  <a:pt x="3844636" y="96116"/>
                </a:cubicBezTo>
                <a:lnTo>
                  <a:pt x="3844636" y="865043"/>
                </a:lnTo>
                <a:cubicBezTo>
                  <a:pt x="3844636" y="918126"/>
                  <a:pt x="3801603" y="961159"/>
                  <a:pt x="3748520" y="961159"/>
                </a:cubicBezTo>
                <a:lnTo>
                  <a:pt x="96116" y="961159"/>
                </a:lnTo>
                <a:cubicBezTo>
                  <a:pt x="43033" y="961159"/>
                  <a:pt x="0" y="918126"/>
                  <a:pt x="0" y="865043"/>
                </a:cubicBezTo>
                <a:lnTo>
                  <a:pt x="0" y="96116"/>
                </a:lnTo>
                <a:close/>
              </a:path>
            </a:pathLst>
          </a:custGeom>
          <a:solidFill>
            <a:schemeClr val="tx2">
              <a:lumMod val="9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091" tIns="56091" rIns="56091" bIns="56091" numCol="1" spcCol="1270" anchor="t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200" kern="1200" dirty="0" smtClean="0"/>
              <a:t>本調査</a:t>
            </a:r>
            <a:endParaRPr kumimoji="1" lang="en-US" altLang="ja-JP" sz="3200" kern="1200" dirty="0" smtClean="0"/>
          </a:p>
        </p:txBody>
      </p:sp>
      <p:sp>
        <p:nvSpPr>
          <p:cNvPr id="34" name="フリーフォーム 33"/>
          <p:cNvSpPr/>
          <p:nvPr/>
        </p:nvSpPr>
        <p:spPr>
          <a:xfrm>
            <a:off x="179512" y="1201614"/>
            <a:ext cx="8658648" cy="1498573"/>
          </a:xfrm>
          <a:custGeom>
            <a:avLst/>
            <a:gdLst>
              <a:gd name="connsiteX0" fmla="*/ 0 w 3844636"/>
              <a:gd name="connsiteY0" fmla="*/ 96116 h 961159"/>
              <a:gd name="connsiteX1" fmla="*/ 96116 w 3844636"/>
              <a:gd name="connsiteY1" fmla="*/ 0 h 961159"/>
              <a:gd name="connsiteX2" fmla="*/ 3748520 w 3844636"/>
              <a:gd name="connsiteY2" fmla="*/ 0 h 961159"/>
              <a:gd name="connsiteX3" fmla="*/ 3844636 w 3844636"/>
              <a:gd name="connsiteY3" fmla="*/ 96116 h 961159"/>
              <a:gd name="connsiteX4" fmla="*/ 3844636 w 3844636"/>
              <a:gd name="connsiteY4" fmla="*/ 865043 h 961159"/>
              <a:gd name="connsiteX5" fmla="*/ 3748520 w 3844636"/>
              <a:gd name="connsiteY5" fmla="*/ 961159 h 961159"/>
              <a:gd name="connsiteX6" fmla="*/ 96116 w 3844636"/>
              <a:gd name="connsiteY6" fmla="*/ 961159 h 961159"/>
              <a:gd name="connsiteX7" fmla="*/ 0 w 3844636"/>
              <a:gd name="connsiteY7" fmla="*/ 865043 h 961159"/>
              <a:gd name="connsiteX8" fmla="*/ 0 w 3844636"/>
              <a:gd name="connsiteY8" fmla="*/ 96116 h 96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4636" h="961159">
                <a:moveTo>
                  <a:pt x="0" y="96116"/>
                </a:moveTo>
                <a:cubicBezTo>
                  <a:pt x="0" y="43033"/>
                  <a:pt x="43033" y="0"/>
                  <a:pt x="96116" y="0"/>
                </a:cubicBezTo>
                <a:lnTo>
                  <a:pt x="3748520" y="0"/>
                </a:lnTo>
                <a:cubicBezTo>
                  <a:pt x="3801603" y="0"/>
                  <a:pt x="3844636" y="43033"/>
                  <a:pt x="3844636" y="96116"/>
                </a:cubicBezTo>
                <a:lnTo>
                  <a:pt x="3844636" y="865043"/>
                </a:lnTo>
                <a:cubicBezTo>
                  <a:pt x="3844636" y="918126"/>
                  <a:pt x="3801603" y="961159"/>
                  <a:pt x="3748520" y="961159"/>
                </a:cubicBezTo>
                <a:lnTo>
                  <a:pt x="96116" y="961159"/>
                </a:lnTo>
                <a:cubicBezTo>
                  <a:pt x="43033" y="961159"/>
                  <a:pt x="0" y="918126"/>
                  <a:pt x="0" y="865043"/>
                </a:cubicBezTo>
                <a:lnTo>
                  <a:pt x="0" y="9611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091" tIns="56091" rIns="56091" bIns="56091" numCol="1" spcCol="1270" anchor="t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800" kern="1200" dirty="0" smtClean="0"/>
              <a:t>事前調査</a:t>
            </a:r>
            <a:endParaRPr kumimoji="1" lang="en-US" altLang="ja-JP" sz="2800" kern="1200" dirty="0" smtClean="0"/>
          </a:p>
        </p:txBody>
      </p:sp>
      <p:sp>
        <p:nvSpPr>
          <p:cNvPr id="6" name="タイトル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 dirty="0" smtClean="0">
                <a:latin typeface="ＭＳ Ｐゴシック"/>
                <a:ea typeface="ＭＳ Ｐゴシック"/>
                <a:cs typeface="ＭＳ Ｐゴシック"/>
              </a:rPr>
              <a:t>今後の予定</a:t>
            </a:r>
            <a:endParaRPr lang="ja-JP" altLang="en-US" sz="4000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  <p:sp>
        <p:nvSpPr>
          <p:cNvPr id="24" name="フリーフォーム 23"/>
          <p:cNvSpPr/>
          <p:nvPr/>
        </p:nvSpPr>
        <p:spPr>
          <a:xfrm>
            <a:off x="454546" y="1660083"/>
            <a:ext cx="3844636" cy="895356"/>
          </a:xfrm>
          <a:custGeom>
            <a:avLst/>
            <a:gdLst>
              <a:gd name="connsiteX0" fmla="*/ 0 w 3844636"/>
              <a:gd name="connsiteY0" fmla="*/ 96116 h 961159"/>
              <a:gd name="connsiteX1" fmla="*/ 96116 w 3844636"/>
              <a:gd name="connsiteY1" fmla="*/ 0 h 961159"/>
              <a:gd name="connsiteX2" fmla="*/ 3748520 w 3844636"/>
              <a:gd name="connsiteY2" fmla="*/ 0 h 961159"/>
              <a:gd name="connsiteX3" fmla="*/ 3844636 w 3844636"/>
              <a:gd name="connsiteY3" fmla="*/ 96116 h 961159"/>
              <a:gd name="connsiteX4" fmla="*/ 3844636 w 3844636"/>
              <a:gd name="connsiteY4" fmla="*/ 865043 h 961159"/>
              <a:gd name="connsiteX5" fmla="*/ 3748520 w 3844636"/>
              <a:gd name="connsiteY5" fmla="*/ 961159 h 961159"/>
              <a:gd name="connsiteX6" fmla="*/ 96116 w 3844636"/>
              <a:gd name="connsiteY6" fmla="*/ 961159 h 961159"/>
              <a:gd name="connsiteX7" fmla="*/ 0 w 3844636"/>
              <a:gd name="connsiteY7" fmla="*/ 865043 h 961159"/>
              <a:gd name="connsiteX8" fmla="*/ 0 w 3844636"/>
              <a:gd name="connsiteY8" fmla="*/ 96116 h 96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4636" h="961159">
                <a:moveTo>
                  <a:pt x="0" y="96116"/>
                </a:moveTo>
                <a:cubicBezTo>
                  <a:pt x="0" y="43033"/>
                  <a:pt x="43033" y="0"/>
                  <a:pt x="96116" y="0"/>
                </a:cubicBezTo>
                <a:lnTo>
                  <a:pt x="3748520" y="0"/>
                </a:lnTo>
                <a:cubicBezTo>
                  <a:pt x="3801603" y="0"/>
                  <a:pt x="3844636" y="43033"/>
                  <a:pt x="3844636" y="96116"/>
                </a:cubicBezTo>
                <a:lnTo>
                  <a:pt x="3844636" y="865043"/>
                </a:lnTo>
                <a:cubicBezTo>
                  <a:pt x="3844636" y="918126"/>
                  <a:pt x="3801603" y="961159"/>
                  <a:pt x="3748520" y="961159"/>
                </a:cubicBezTo>
                <a:lnTo>
                  <a:pt x="96116" y="961159"/>
                </a:lnTo>
                <a:cubicBezTo>
                  <a:pt x="43033" y="961159"/>
                  <a:pt x="0" y="918126"/>
                  <a:pt x="0" y="865043"/>
                </a:cubicBezTo>
                <a:lnTo>
                  <a:pt x="0" y="96116"/>
                </a:lnTo>
                <a:close/>
              </a:path>
            </a:pathLst>
          </a:custGeom>
          <a:solidFill>
            <a:srgbClr val="92D050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091" tIns="56091" rIns="56091" bIns="56091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200" kern="1200" dirty="0" smtClean="0"/>
              <a:t>筑波大生へのヒアリング調査</a:t>
            </a:r>
            <a:endParaRPr kumimoji="1" lang="ja-JP" altLang="en-US" sz="2200" kern="1200" dirty="0"/>
          </a:p>
        </p:txBody>
      </p:sp>
      <p:sp>
        <p:nvSpPr>
          <p:cNvPr id="25" name="右矢印 24"/>
          <p:cNvSpPr/>
          <p:nvPr/>
        </p:nvSpPr>
        <p:spPr>
          <a:xfrm rot="5400000">
            <a:off x="1929656" y="2816129"/>
            <a:ext cx="894413" cy="475345"/>
          </a:xfrm>
          <a:prstGeom prst="rightArrow">
            <a:avLst>
              <a:gd name="adj1" fmla="val 66700"/>
              <a:gd name="adj2" fmla="val 50000"/>
            </a:avLst>
          </a:prstGeom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フリーフォーム 25"/>
          <p:cNvSpPr/>
          <p:nvPr/>
        </p:nvSpPr>
        <p:spPr>
          <a:xfrm>
            <a:off x="458238" y="3558542"/>
            <a:ext cx="3844636" cy="1670658"/>
          </a:xfrm>
          <a:custGeom>
            <a:avLst/>
            <a:gdLst>
              <a:gd name="connsiteX0" fmla="*/ 0 w 3844636"/>
              <a:gd name="connsiteY0" fmla="*/ 143565 h 1435645"/>
              <a:gd name="connsiteX1" fmla="*/ 143565 w 3844636"/>
              <a:gd name="connsiteY1" fmla="*/ 0 h 1435645"/>
              <a:gd name="connsiteX2" fmla="*/ 3701072 w 3844636"/>
              <a:gd name="connsiteY2" fmla="*/ 0 h 1435645"/>
              <a:gd name="connsiteX3" fmla="*/ 3844637 w 3844636"/>
              <a:gd name="connsiteY3" fmla="*/ 143565 h 1435645"/>
              <a:gd name="connsiteX4" fmla="*/ 3844636 w 3844636"/>
              <a:gd name="connsiteY4" fmla="*/ 1292081 h 1435645"/>
              <a:gd name="connsiteX5" fmla="*/ 3701071 w 3844636"/>
              <a:gd name="connsiteY5" fmla="*/ 1435646 h 1435645"/>
              <a:gd name="connsiteX6" fmla="*/ 143565 w 3844636"/>
              <a:gd name="connsiteY6" fmla="*/ 1435645 h 1435645"/>
              <a:gd name="connsiteX7" fmla="*/ 0 w 3844636"/>
              <a:gd name="connsiteY7" fmla="*/ 1292080 h 1435645"/>
              <a:gd name="connsiteX8" fmla="*/ 0 w 3844636"/>
              <a:gd name="connsiteY8" fmla="*/ 143565 h 143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4636" h="1435645">
                <a:moveTo>
                  <a:pt x="0" y="143565"/>
                </a:moveTo>
                <a:cubicBezTo>
                  <a:pt x="0" y="64276"/>
                  <a:pt x="64276" y="0"/>
                  <a:pt x="143565" y="0"/>
                </a:cubicBezTo>
                <a:lnTo>
                  <a:pt x="3701072" y="0"/>
                </a:lnTo>
                <a:cubicBezTo>
                  <a:pt x="3780361" y="0"/>
                  <a:pt x="3844637" y="64276"/>
                  <a:pt x="3844637" y="143565"/>
                </a:cubicBezTo>
                <a:cubicBezTo>
                  <a:pt x="3844637" y="526404"/>
                  <a:pt x="3844636" y="909242"/>
                  <a:pt x="3844636" y="1292081"/>
                </a:cubicBezTo>
                <a:cubicBezTo>
                  <a:pt x="3844636" y="1371370"/>
                  <a:pt x="3780360" y="1435646"/>
                  <a:pt x="3701071" y="1435646"/>
                </a:cubicBezTo>
                <a:lnTo>
                  <a:pt x="143565" y="1435645"/>
                </a:lnTo>
                <a:cubicBezTo>
                  <a:pt x="64276" y="1435645"/>
                  <a:pt x="0" y="1371369"/>
                  <a:pt x="0" y="1292080"/>
                </a:cubicBezTo>
                <a:lnTo>
                  <a:pt x="0" y="143565"/>
                </a:lnTo>
                <a:close/>
              </a:path>
            </a:pathLst>
          </a:custGeom>
          <a:solidFill>
            <a:srgbClr val="92D050">
              <a:alpha val="90000"/>
            </a:srgbClr>
          </a:solidFill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20650" h="38100" prst="relaxedInset"/>
            <a:bevelB w="120650" h="57150" prst="relaxedInset"/>
            <a:contourClr>
              <a:schemeClr val="bg1"/>
            </a:contourClr>
          </a:sp3d>
        </p:spPr>
        <p:style>
          <a:lnRef idx="1">
            <a:schemeClr val="dk1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3639" tIns="63639" rIns="63639" bIns="63639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kern="1200" dirty="0" smtClean="0"/>
              <a:t>アンケート調査</a:t>
            </a:r>
            <a:endParaRPr kumimoji="1" lang="en-US" altLang="ja-JP" sz="2400" kern="1200" dirty="0" smtClean="0"/>
          </a:p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kern="1200" dirty="0" smtClean="0"/>
              <a:t>対象：筑波大生</a:t>
            </a:r>
            <a:endParaRPr kumimoji="1" lang="en-US" altLang="ja-JP" sz="2400" kern="1200" dirty="0" smtClean="0"/>
          </a:p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kern="1200" dirty="0" smtClean="0"/>
              <a:t>地震に関する知識・行動をアンケート調査する</a:t>
            </a:r>
            <a:endParaRPr kumimoji="1" lang="ja-JP" altLang="en-US" sz="2400" kern="1200" dirty="0"/>
          </a:p>
        </p:txBody>
      </p:sp>
      <p:sp>
        <p:nvSpPr>
          <p:cNvPr id="27" name="右矢印 26"/>
          <p:cNvSpPr/>
          <p:nvPr/>
        </p:nvSpPr>
        <p:spPr>
          <a:xfrm rot="2415961">
            <a:off x="3138535" y="5224983"/>
            <a:ext cx="564963" cy="513778"/>
          </a:xfrm>
          <a:prstGeom prst="rightArrow">
            <a:avLst>
              <a:gd name="adj1" fmla="val 66700"/>
              <a:gd name="adj2" fmla="val 50000"/>
            </a:avLst>
          </a:prstGeom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フリーフォーム 28"/>
          <p:cNvSpPr/>
          <p:nvPr/>
        </p:nvSpPr>
        <p:spPr>
          <a:xfrm>
            <a:off x="4822894" y="1673555"/>
            <a:ext cx="3844636" cy="881884"/>
          </a:xfrm>
          <a:custGeom>
            <a:avLst/>
            <a:gdLst>
              <a:gd name="connsiteX0" fmla="*/ 0 w 3844636"/>
              <a:gd name="connsiteY0" fmla="*/ 96116 h 961159"/>
              <a:gd name="connsiteX1" fmla="*/ 96116 w 3844636"/>
              <a:gd name="connsiteY1" fmla="*/ 0 h 961159"/>
              <a:gd name="connsiteX2" fmla="*/ 3748520 w 3844636"/>
              <a:gd name="connsiteY2" fmla="*/ 0 h 961159"/>
              <a:gd name="connsiteX3" fmla="*/ 3844636 w 3844636"/>
              <a:gd name="connsiteY3" fmla="*/ 96116 h 961159"/>
              <a:gd name="connsiteX4" fmla="*/ 3844636 w 3844636"/>
              <a:gd name="connsiteY4" fmla="*/ 865043 h 961159"/>
              <a:gd name="connsiteX5" fmla="*/ 3748520 w 3844636"/>
              <a:gd name="connsiteY5" fmla="*/ 961159 h 961159"/>
              <a:gd name="connsiteX6" fmla="*/ 96116 w 3844636"/>
              <a:gd name="connsiteY6" fmla="*/ 961159 h 961159"/>
              <a:gd name="connsiteX7" fmla="*/ 0 w 3844636"/>
              <a:gd name="connsiteY7" fmla="*/ 865043 h 961159"/>
              <a:gd name="connsiteX8" fmla="*/ 0 w 3844636"/>
              <a:gd name="connsiteY8" fmla="*/ 96116 h 96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4636" h="961159">
                <a:moveTo>
                  <a:pt x="0" y="96116"/>
                </a:moveTo>
                <a:cubicBezTo>
                  <a:pt x="0" y="43033"/>
                  <a:pt x="43033" y="0"/>
                  <a:pt x="96116" y="0"/>
                </a:cubicBezTo>
                <a:lnTo>
                  <a:pt x="3748520" y="0"/>
                </a:lnTo>
                <a:cubicBezTo>
                  <a:pt x="3801603" y="0"/>
                  <a:pt x="3844636" y="43033"/>
                  <a:pt x="3844636" y="96116"/>
                </a:cubicBezTo>
                <a:lnTo>
                  <a:pt x="3844636" y="865043"/>
                </a:lnTo>
                <a:cubicBezTo>
                  <a:pt x="3844636" y="918126"/>
                  <a:pt x="3801603" y="961159"/>
                  <a:pt x="3748520" y="961159"/>
                </a:cubicBezTo>
                <a:lnTo>
                  <a:pt x="96116" y="961159"/>
                </a:lnTo>
                <a:cubicBezTo>
                  <a:pt x="43033" y="961159"/>
                  <a:pt x="0" y="918126"/>
                  <a:pt x="0" y="865043"/>
                </a:cubicBezTo>
                <a:lnTo>
                  <a:pt x="0" y="96116"/>
                </a:lnTo>
                <a:close/>
              </a:path>
            </a:pathLst>
          </a:custGeom>
          <a:solidFill>
            <a:srgbClr val="00B0F0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091" tIns="56091" rIns="56091" bIns="56091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200" kern="1200" dirty="0" smtClean="0"/>
              <a:t>学生課への</a:t>
            </a:r>
            <a:endParaRPr kumimoji="1" lang="en-US" altLang="ja-JP" sz="2200" kern="1200" dirty="0" smtClean="0"/>
          </a:p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200" kern="1200" dirty="0" smtClean="0"/>
              <a:t>インタビュー調査</a:t>
            </a:r>
            <a:endParaRPr kumimoji="1" lang="ja-JP" altLang="en-US" sz="2200" kern="1200" dirty="0"/>
          </a:p>
        </p:txBody>
      </p:sp>
      <p:sp>
        <p:nvSpPr>
          <p:cNvPr id="30" name="右矢印 29"/>
          <p:cNvSpPr/>
          <p:nvPr/>
        </p:nvSpPr>
        <p:spPr>
          <a:xfrm rot="5400000">
            <a:off x="6465053" y="2801775"/>
            <a:ext cx="894414" cy="504056"/>
          </a:xfrm>
          <a:prstGeom prst="rightArrow">
            <a:avLst>
              <a:gd name="adj1" fmla="val 66700"/>
              <a:gd name="adj2" fmla="val 50000"/>
            </a:avLst>
          </a:prstGeom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フリーフォーム 30"/>
          <p:cNvSpPr/>
          <p:nvPr/>
        </p:nvSpPr>
        <p:spPr>
          <a:xfrm>
            <a:off x="4841124" y="3558542"/>
            <a:ext cx="3844636" cy="1670658"/>
          </a:xfrm>
          <a:custGeom>
            <a:avLst/>
            <a:gdLst>
              <a:gd name="connsiteX0" fmla="*/ 0 w 3844636"/>
              <a:gd name="connsiteY0" fmla="*/ 143565 h 1435645"/>
              <a:gd name="connsiteX1" fmla="*/ 143565 w 3844636"/>
              <a:gd name="connsiteY1" fmla="*/ 0 h 1435645"/>
              <a:gd name="connsiteX2" fmla="*/ 3701072 w 3844636"/>
              <a:gd name="connsiteY2" fmla="*/ 0 h 1435645"/>
              <a:gd name="connsiteX3" fmla="*/ 3844637 w 3844636"/>
              <a:gd name="connsiteY3" fmla="*/ 143565 h 1435645"/>
              <a:gd name="connsiteX4" fmla="*/ 3844636 w 3844636"/>
              <a:gd name="connsiteY4" fmla="*/ 1292081 h 1435645"/>
              <a:gd name="connsiteX5" fmla="*/ 3701071 w 3844636"/>
              <a:gd name="connsiteY5" fmla="*/ 1435646 h 1435645"/>
              <a:gd name="connsiteX6" fmla="*/ 143565 w 3844636"/>
              <a:gd name="connsiteY6" fmla="*/ 1435645 h 1435645"/>
              <a:gd name="connsiteX7" fmla="*/ 0 w 3844636"/>
              <a:gd name="connsiteY7" fmla="*/ 1292080 h 1435645"/>
              <a:gd name="connsiteX8" fmla="*/ 0 w 3844636"/>
              <a:gd name="connsiteY8" fmla="*/ 143565 h 143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4636" h="1435645">
                <a:moveTo>
                  <a:pt x="0" y="143565"/>
                </a:moveTo>
                <a:cubicBezTo>
                  <a:pt x="0" y="64276"/>
                  <a:pt x="64276" y="0"/>
                  <a:pt x="143565" y="0"/>
                </a:cubicBezTo>
                <a:lnTo>
                  <a:pt x="3701072" y="0"/>
                </a:lnTo>
                <a:cubicBezTo>
                  <a:pt x="3780361" y="0"/>
                  <a:pt x="3844637" y="64276"/>
                  <a:pt x="3844637" y="143565"/>
                </a:cubicBezTo>
                <a:cubicBezTo>
                  <a:pt x="3844637" y="526404"/>
                  <a:pt x="3844636" y="909242"/>
                  <a:pt x="3844636" y="1292081"/>
                </a:cubicBezTo>
                <a:cubicBezTo>
                  <a:pt x="3844636" y="1371370"/>
                  <a:pt x="3780360" y="1435646"/>
                  <a:pt x="3701071" y="1435646"/>
                </a:cubicBezTo>
                <a:lnTo>
                  <a:pt x="143565" y="1435645"/>
                </a:lnTo>
                <a:cubicBezTo>
                  <a:pt x="64276" y="1435645"/>
                  <a:pt x="0" y="1371369"/>
                  <a:pt x="0" y="1292080"/>
                </a:cubicBezTo>
                <a:lnTo>
                  <a:pt x="0" y="143565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20650" h="38100" prst="relaxedInset"/>
            <a:bevelB w="120650" h="57150" prst="relaxedInset"/>
            <a:contourClr>
              <a:schemeClr val="bg1"/>
            </a:contourClr>
          </a:sp3d>
        </p:spPr>
        <p:style>
          <a:lnRef idx="1">
            <a:schemeClr val="dk1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3639" tIns="63639" rIns="63639" bIns="63639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kern="1200" dirty="0" smtClean="0"/>
              <a:t>つくば市危機管理課への</a:t>
            </a:r>
            <a:endParaRPr kumimoji="1" lang="en-US" altLang="ja-JP" sz="2400" kern="1200" dirty="0" smtClean="0"/>
          </a:p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kern="1200" dirty="0" smtClean="0"/>
              <a:t>インタビュー調査</a:t>
            </a:r>
            <a:endParaRPr kumimoji="1" lang="en-US" altLang="ja-JP" sz="2400" kern="1200" dirty="0" smtClean="0"/>
          </a:p>
        </p:txBody>
      </p:sp>
      <p:sp>
        <p:nvSpPr>
          <p:cNvPr id="32" name="右矢印 31"/>
          <p:cNvSpPr/>
          <p:nvPr/>
        </p:nvSpPr>
        <p:spPr>
          <a:xfrm rot="8417357">
            <a:off x="5593015" y="5244784"/>
            <a:ext cx="577048" cy="474177"/>
          </a:xfrm>
          <a:prstGeom prst="rightArrow">
            <a:avLst>
              <a:gd name="adj1" fmla="val 66700"/>
              <a:gd name="adj2" fmla="val 50000"/>
            </a:avLst>
          </a:prstGeom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フリーフォーム 32"/>
          <p:cNvSpPr/>
          <p:nvPr/>
        </p:nvSpPr>
        <p:spPr>
          <a:xfrm>
            <a:off x="2649682" y="5744656"/>
            <a:ext cx="3844636" cy="961159"/>
          </a:xfrm>
          <a:custGeom>
            <a:avLst/>
            <a:gdLst>
              <a:gd name="connsiteX0" fmla="*/ 0 w 3844636"/>
              <a:gd name="connsiteY0" fmla="*/ 96116 h 961159"/>
              <a:gd name="connsiteX1" fmla="*/ 96116 w 3844636"/>
              <a:gd name="connsiteY1" fmla="*/ 0 h 961159"/>
              <a:gd name="connsiteX2" fmla="*/ 3748520 w 3844636"/>
              <a:gd name="connsiteY2" fmla="*/ 0 h 961159"/>
              <a:gd name="connsiteX3" fmla="*/ 3844636 w 3844636"/>
              <a:gd name="connsiteY3" fmla="*/ 96116 h 961159"/>
              <a:gd name="connsiteX4" fmla="*/ 3844636 w 3844636"/>
              <a:gd name="connsiteY4" fmla="*/ 865043 h 961159"/>
              <a:gd name="connsiteX5" fmla="*/ 3748520 w 3844636"/>
              <a:gd name="connsiteY5" fmla="*/ 961159 h 961159"/>
              <a:gd name="connsiteX6" fmla="*/ 96116 w 3844636"/>
              <a:gd name="connsiteY6" fmla="*/ 961159 h 961159"/>
              <a:gd name="connsiteX7" fmla="*/ 0 w 3844636"/>
              <a:gd name="connsiteY7" fmla="*/ 865043 h 961159"/>
              <a:gd name="connsiteX8" fmla="*/ 0 w 3844636"/>
              <a:gd name="connsiteY8" fmla="*/ 96116 h 96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4636" h="961159">
                <a:moveTo>
                  <a:pt x="0" y="96116"/>
                </a:moveTo>
                <a:cubicBezTo>
                  <a:pt x="0" y="43033"/>
                  <a:pt x="43033" y="0"/>
                  <a:pt x="96116" y="0"/>
                </a:cubicBezTo>
                <a:lnTo>
                  <a:pt x="3748520" y="0"/>
                </a:lnTo>
                <a:cubicBezTo>
                  <a:pt x="3801603" y="0"/>
                  <a:pt x="3844636" y="43033"/>
                  <a:pt x="3844636" y="96116"/>
                </a:cubicBezTo>
                <a:lnTo>
                  <a:pt x="3844636" y="865043"/>
                </a:lnTo>
                <a:cubicBezTo>
                  <a:pt x="3844636" y="918126"/>
                  <a:pt x="3801603" y="961159"/>
                  <a:pt x="3748520" y="961159"/>
                </a:cubicBezTo>
                <a:lnTo>
                  <a:pt x="96116" y="961159"/>
                </a:lnTo>
                <a:cubicBezTo>
                  <a:pt x="43033" y="961159"/>
                  <a:pt x="0" y="918126"/>
                  <a:pt x="0" y="865043"/>
                </a:cubicBezTo>
                <a:lnTo>
                  <a:pt x="0" y="96116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20650" h="38100" prst="relaxedInset"/>
            <a:bevelB w="120650" h="57150" prst="relaxedInset"/>
            <a:contourClr>
              <a:schemeClr val="bg1"/>
            </a:contourClr>
          </a:sp3d>
        </p:spPr>
        <p:style>
          <a:lnRef idx="1">
            <a:schemeClr val="dk1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3871" tIns="73871" rIns="73871" bIns="7387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600" kern="1200" dirty="0" smtClean="0"/>
              <a:t>改善案の提案</a:t>
            </a:r>
            <a:endParaRPr kumimoji="1" lang="ja-JP" altLang="en-US" sz="3600" kern="1200" dirty="0"/>
          </a:p>
        </p:txBody>
      </p:sp>
      <p:sp>
        <p:nvSpPr>
          <p:cNvPr id="17" name="正方形/長方形 16"/>
          <p:cNvSpPr/>
          <p:nvPr/>
        </p:nvSpPr>
        <p:spPr>
          <a:xfrm>
            <a:off x="-212523" y="188640"/>
            <a:ext cx="2696291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タイトル 1"/>
          <p:cNvSpPr txBox="1">
            <a:spLocks/>
          </p:cNvSpPr>
          <p:nvPr/>
        </p:nvSpPr>
        <p:spPr>
          <a:xfrm>
            <a:off x="302840" y="-90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ＭＳ Ｐゴシック"/>
                <a:ea typeface="ＭＳ Ｐゴシック"/>
                <a:cs typeface="ＭＳ Ｐゴシック"/>
              </a:rPr>
              <a:t>今後</a:t>
            </a:r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の予定</a:t>
            </a:r>
            <a:endParaRPr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0296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24" grpId="0" animBg="1"/>
      <p:bldP spid="26" grpId="0" animBg="1"/>
      <p:bldP spid="29" grpId="0" animBg="1"/>
      <p:bldP spid="31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-324544" y="116632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936104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背景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283968" y="6453336"/>
            <a:ext cx="40446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図</a:t>
            </a:r>
            <a:r>
              <a:rPr kumimoji="1" lang="en-US" altLang="ja-JP" sz="1400" dirty="0" smtClean="0"/>
              <a:t>1~3</a:t>
            </a:r>
            <a:r>
              <a:rPr lang="ja-JP" altLang="en-US" sz="1400" dirty="0" smtClean="0"/>
              <a:t>：</a:t>
            </a:r>
            <a:r>
              <a:rPr lang="en-US" altLang="ja-JP" sz="1400" dirty="0" smtClean="0"/>
              <a:t>2011</a:t>
            </a:r>
            <a:r>
              <a:rPr lang="ja-JP" altLang="en-US" sz="1400" dirty="0" smtClean="0"/>
              <a:t>年度都市計画実習　防災班中間発表</a:t>
            </a:r>
            <a:endParaRPr kumimoji="1" lang="ja-JP" altLang="en-US" sz="1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1043608" y="-993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4000" dirty="0"/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827584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b="1" dirty="0" smtClean="0">
                <a:latin typeface="ＭＳ Ｐゴシック"/>
                <a:ea typeface="ＭＳ Ｐゴシック"/>
                <a:cs typeface="ＭＳ Ｐゴシック"/>
              </a:rPr>
              <a:t>東日本大震災時</a:t>
            </a:r>
            <a:r>
              <a:rPr lang="en-US" altLang="ja-JP" sz="3200" b="1" dirty="0" smtClean="0">
                <a:latin typeface="ＭＳ Ｐゴシック"/>
                <a:ea typeface="ＭＳ Ｐゴシック"/>
                <a:cs typeface="ＭＳ Ｐゴシック"/>
              </a:rPr>
              <a:t>-</a:t>
            </a:r>
            <a:r>
              <a:rPr lang="ja-JP" altLang="en-US" sz="3200" b="1" dirty="0" smtClean="0">
                <a:latin typeface="ＭＳ Ｐゴシック"/>
                <a:ea typeface="ＭＳ Ｐゴシック"/>
                <a:cs typeface="ＭＳ Ｐゴシック"/>
              </a:rPr>
              <a:t>つくば市の被害</a:t>
            </a:r>
            <a:r>
              <a:rPr lang="en-US" altLang="ja-JP" sz="3200" b="1" dirty="0" smtClean="0">
                <a:latin typeface="ＭＳ Ｐゴシック"/>
                <a:ea typeface="ＭＳ Ｐゴシック"/>
                <a:cs typeface="ＭＳ Ｐゴシック"/>
              </a:rPr>
              <a:t>-</a:t>
            </a:r>
            <a:endParaRPr lang="en-US" altLang="ja-JP" sz="3200" b="1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79512" y="1412776"/>
            <a:ext cx="86764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ja-JP" altLang="en-US" sz="3200" dirty="0" smtClean="0"/>
              <a:t>震度</a:t>
            </a:r>
            <a:r>
              <a:rPr lang="en-US" altLang="ja-JP" sz="3200" dirty="0" smtClean="0"/>
              <a:t>6</a:t>
            </a:r>
            <a:r>
              <a:rPr lang="ja-JP" altLang="en-US" sz="3200" dirty="0" smtClean="0"/>
              <a:t>弱</a:t>
            </a:r>
            <a:endParaRPr lang="en-US" altLang="ja-JP" sz="3200" dirty="0" smtClean="0"/>
          </a:p>
          <a:p>
            <a:pPr marL="457200" indent="-457200">
              <a:buFont typeface="Arial"/>
              <a:buChar char="•"/>
            </a:pPr>
            <a:endParaRPr lang="en-US" altLang="ja-JP" sz="3200" dirty="0" smtClean="0"/>
          </a:p>
          <a:p>
            <a:pPr marL="457200" indent="-457200">
              <a:buFont typeface="Arial"/>
              <a:buChar char="•"/>
            </a:pPr>
            <a:r>
              <a:rPr lang="ja-JP" altLang="en-US" sz="3200" dirty="0" smtClean="0"/>
              <a:t>死者</a:t>
            </a:r>
            <a:r>
              <a:rPr lang="en-US" altLang="ja-JP" sz="3200" dirty="0" smtClean="0"/>
              <a:t>:1</a:t>
            </a:r>
            <a:r>
              <a:rPr lang="ja-JP" altLang="en-US" sz="3200" dirty="0" smtClean="0"/>
              <a:t>名</a:t>
            </a:r>
            <a:endParaRPr lang="en-US" altLang="ja-JP" sz="3200" dirty="0" smtClean="0"/>
          </a:p>
          <a:p>
            <a:pPr marL="457200" indent="-457200">
              <a:buFont typeface="Arial"/>
              <a:buChar char="•"/>
            </a:pPr>
            <a:endParaRPr lang="en-US" altLang="ja-JP" sz="3200" dirty="0" smtClean="0"/>
          </a:p>
          <a:p>
            <a:pPr marL="457200" indent="-457200">
              <a:buFont typeface="Arial"/>
              <a:buChar char="•"/>
            </a:pPr>
            <a:r>
              <a:rPr lang="ja-JP" altLang="en-US" sz="3200" dirty="0" smtClean="0"/>
              <a:t>負傷者</a:t>
            </a:r>
            <a:r>
              <a:rPr lang="en-US" altLang="ja-JP" sz="3200" dirty="0" smtClean="0"/>
              <a:t>13</a:t>
            </a:r>
            <a:r>
              <a:rPr lang="ja-JP" altLang="en-US" sz="3200" dirty="0" smtClean="0"/>
              <a:t>名　</a:t>
            </a:r>
            <a:endParaRPr lang="en-US" altLang="ja-JP" sz="3200" dirty="0" smtClean="0"/>
          </a:p>
          <a:p>
            <a:pPr marL="457200" indent="-457200">
              <a:buFont typeface="Arial"/>
              <a:buChar char="•"/>
            </a:pPr>
            <a:endParaRPr lang="en-US" altLang="ja-JP" sz="3200" dirty="0" smtClean="0"/>
          </a:p>
          <a:p>
            <a:pPr marL="457200" indent="-457200">
              <a:buFont typeface="Arial"/>
              <a:buChar char="•"/>
            </a:pPr>
            <a:r>
              <a:rPr lang="ja-JP" altLang="en-US" sz="3200" dirty="0" smtClean="0"/>
              <a:t>電気</a:t>
            </a:r>
            <a:r>
              <a:rPr lang="en-US" altLang="ja-JP" sz="3200" dirty="0" smtClean="0"/>
              <a:t>:3/12 </a:t>
            </a:r>
            <a:r>
              <a:rPr lang="ja-JP" altLang="en-US" sz="3200" dirty="0" smtClean="0"/>
              <a:t>夜間に市内全域で復旧</a:t>
            </a:r>
            <a:endParaRPr lang="en-US" altLang="ja-JP" sz="3200" dirty="0" smtClean="0"/>
          </a:p>
          <a:p>
            <a:pPr marL="457200" indent="-457200">
              <a:buFont typeface="Arial"/>
              <a:buChar char="•"/>
            </a:pPr>
            <a:endParaRPr lang="en-US" altLang="ja-JP" sz="3200" dirty="0" smtClean="0"/>
          </a:p>
          <a:p>
            <a:pPr marL="457200" indent="-457200">
              <a:buFont typeface="Arial"/>
              <a:buChar char="•"/>
            </a:pPr>
            <a:r>
              <a:rPr lang="ja-JP" altLang="en-US" sz="3200" dirty="0" smtClean="0"/>
              <a:t>上水道</a:t>
            </a:r>
            <a:r>
              <a:rPr lang="en-US" altLang="ja-JP" sz="3200" dirty="0" smtClean="0"/>
              <a:t>:3/16 </a:t>
            </a:r>
            <a:r>
              <a:rPr lang="ja-JP" altLang="en-US" sz="3200" dirty="0" smtClean="0"/>
              <a:t>夕方に市内全域で復旧　　　　　</a:t>
            </a:r>
            <a:endParaRPr kumimoji="1" lang="ja-JP" altLang="en-US" sz="3200" dirty="0"/>
          </a:p>
        </p:txBody>
      </p:sp>
      <p:pic>
        <p:nvPicPr>
          <p:cNvPr id="20" name="Picture 2" descr="C:\Users\higuchi90\Desktop\つくば被害\DSCN102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3717032"/>
            <a:ext cx="3384376" cy="235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higuchi90\Desktop\つくば被害\DSCN104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33025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テキスト ボックス 21"/>
          <p:cNvSpPr txBox="1"/>
          <p:nvPr/>
        </p:nvSpPr>
        <p:spPr>
          <a:xfrm>
            <a:off x="5796136" y="3356992"/>
            <a:ext cx="3281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図</a:t>
            </a:r>
            <a:r>
              <a:rPr kumimoji="1" lang="en-US" altLang="ja-JP" dirty="0" smtClean="0"/>
              <a:t>2:</a:t>
            </a:r>
            <a:r>
              <a:rPr kumimoji="1" lang="ja-JP" altLang="en-US" dirty="0" smtClean="0"/>
              <a:t>つくば駅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東日本大震災時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796136" y="573325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図</a:t>
            </a:r>
            <a:r>
              <a:rPr kumimoji="1" lang="en-US" altLang="ja-JP" dirty="0" smtClean="0"/>
              <a:t>3:</a:t>
            </a:r>
            <a:r>
              <a:rPr kumimoji="1" lang="ja-JP" altLang="en-US" dirty="0" smtClean="0"/>
              <a:t>筑波大学総合体育館</a:t>
            </a:r>
            <a:endParaRPr kumimoji="1" lang="ja-JP" altLang="en-US" dirty="0"/>
          </a:p>
        </p:txBody>
      </p:sp>
      <p:pic>
        <p:nvPicPr>
          <p:cNvPr id="24" name="図 23" descr="DSCN1024"/>
          <p:cNvPicPr>
            <a:picLocks noGrp="1"/>
          </p:cNvPicPr>
          <p:nvPr isPhoto="1"/>
        </p:nvPicPr>
        <p:blipFill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908720"/>
            <a:ext cx="3168352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テキスト ボックス 24"/>
          <p:cNvSpPr txBox="1"/>
          <p:nvPr/>
        </p:nvSpPr>
        <p:spPr>
          <a:xfrm>
            <a:off x="683568" y="3284984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図</a:t>
            </a:r>
            <a:r>
              <a:rPr lang="en-US" altLang="ja-JP" dirty="0" smtClean="0"/>
              <a:t>1:</a:t>
            </a:r>
            <a:r>
              <a:rPr kumimoji="1" lang="ja-JP" altLang="en-US" dirty="0" smtClean="0"/>
              <a:t>セブンイレブン</a:t>
            </a:r>
            <a:r>
              <a:rPr lang="ja-JP" altLang="en-US" dirty="0" smtClean="0"/>
              <a:t>天久保</a:t>
            </a:r>
            <a:r>
              <a:rPr lang="en-US" altLang="ja-JP" dirty="0" smtClean="0"/>
              <a:t>4</a:t>
            </a:r>
            <a:r>
              <a:rPr lang="ja-JP" altLang="en-US" dirty="0" smtClean="0"/>
              <a:t>丁目店</a:t>
            </a:r>
            <a:endParaRPr kumimoji="1" lang="ja-JP" altLang="en-US" dirty="0"/>
          </a:p>
        </p:txBody>
      </p:sp>
      <p:sp>
        <p:nvSpPr>
          <p:cNvPr id="26" name="角丸四角形 25"/>
          <p:cNvSpPr/>
          <p:nvPr/>
        </p:nvSpPr>
        <p:spPr>
          <a:xfrm>
            <a:off x="251520" y="2924944"/>
            <a:ext cx="8784976" cy="914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srgbClr val="FF0000"/>
                </a:solidFill>
              </a:rPr>
              <a:t>つくば市</a:t>
            </a:r>
            <a:r>
              <a:rPr lang="ja-JP" altLang="en-US" sz="3200" dirty="0" smtClean="0">
                <a:solidFill>
                  <a:srgbClr val="FF0000"/>
                </a:solidFill>
              </a:rPr>
              <a:t>でも多く</a:t>
            </a:r>
            <a:r>
              <a:rPr lang="ja-JP" altLang="en-US" sz="3200" dirty="0">
                <a:solidFill>
                  <a:srgbClr val="FF0000"/>
                </a:solidFill>
              </a:rPr>
              <a:t>の被害と混乱があった！</a:t>
            </a:r>
          </a:p>
        </p:txBody>
      </p:sp>
    </p:spTree>
    <p:extLst>
      <p:ext uri="{BB962C8B-B14F-4D97-AF65-F5344CB8AC3E}">
        <p14:creationId xmlns:p14="http://schemas.microsoft.com/office/powerpoint/2010/main" val="252905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22" grpId="0"/>
      <p:bldP spid="23" grpId="0"/>
      <p:bldP spid="25" grpId="0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4000" dirty="0"/>
              <a:t>本</a:t>
            </a:r>
            <a:r>
              <a:rPr lang="ja-JP" altLang="en-US" sz="4000" dirty="0" smtClean="0"/>
              <a:t>調査</a:t>
            </a:r>
            <a:endParaRPr kumimoji="1" lang="ja-JP" altLang="en-US" sz="4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30</a:t>
            </a:fld>
            <a:endParaRPr kumimoji="1" lang="ja-JP" altLang="en-US" dirty="0"/>
          </a:p>
        </p:txBody>
      </p:sp>
      <p:sp>
        <p:nvSpPr>
          <p:cNvPr id="19" name="タイトル 1"/>
          <p:cNvSpPr txBox="1">
            <a:spLocks/>
          </p:cNvSpPr>
          <p:nvPr/>
        </p:nvSpPr>
        <p:spPr>
          <a:xfrm>
            <a:off x="302840" y="-90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2400" dirty="0"/>
          </a:p>
        </p:txBody>
      </p:sp>
      <p:sp>
        <p:nvSpPr>
          <p:cNvPr id="32" name="正方形/長方形 31"/>
          <p:cNvSpPr/>
          <p:nvPr/>
        </p:nvSpPr>
        <p:spPr>
          <a:xfrm>
            <a:off x="-180528" y="188640"/>
            <a:ext cx="2696291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タイトル 1"/>
          <p:cNvSpPr txBox="1">
            <a:spLocks/>
          </p:cNvSpPr>
          <p:nvPr/>
        </p:nvSpPr>
        <p:spPr>
          <a:xfrm>
            <a:off x="302840" y="-90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ＭＳ Ｐゴシック"/>
                <a:ea typeface="ＭＳ Ｐゴシック"/>
                <a:cs typeface="ＭＳ Ｐゴシック"/>
              </a:rPr>
              <a:t>今後</a:t>
            </a:r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の予定</a:t>
            </a:r>
            <a:endParaRPr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611560" y="1347763"/>
            <a:ext cx="7920880" cy="251541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800" dirty="0" smtClean="0"/>
              <a:t>筑波大生への本アンケート</a:t>
            </a:r>
          </a:p>
          <a:p>
            <a:r>
              <a:rPr lang="ja-JP" altLang="en-US" sz="2400" dirty="0" smtClean="0"/>
              <a:t>環境・知識・事前対策・行動の</a:t>
            </a:r>
            <a:r>
              <a:rPr lang="en-US" altLang="ja-JP" sz="2400" dirty="0" smtClean="0"/>
              <a:t>4</a:t>
            </a:r>
            <a:r>
              <a:rPr lang="ja-JP" altLang="en-US" sz="2400" dirty="0" smtClean="0"/>
              <a:t>項目についてアンケート調査を行う。</a:t>
            </a:r>
            <a:endParaRPr lang="en-US" altLang="ja-JP" sz="2400" dirty="0" smtClean="0"/>
          </a:p>
          <a:p>
            <a:r>
              <a:rPr lang="ja-JP" altLang="en-US" sz="2400" dirty="0" smtClean="0"/>
              <a:t>　知識・事前対策：消防庁の防災マニュアルを参考</a:t>
            </a:r>
            <a:endParaRPr lang="en-US" altLang="ja-JP" sz="2400" dirty="0" smtClean="0"/>
          </a:p>
          <a:p>
            <a:r>
              <a:rPr lang="ja-JP" altLang="en-US" sz="2400" dirty="0" smtClean="0"/>
              <a:t>　行動：首都直下型地震を想定したシミュレーション</a:t>
            </a:r>
            <a:endParaRPr lang="en-US" altLang="ja-JP" sz="2400" dirty="0" smtClean="0"/>
          </a:p>
          <a:p>
            <a:r>
              <a:rPr lang="ja-JP" altLang="en-US" sz="2400" dirty="0" smtClean="0"/>
              <a:t>　　　　形式とし、震災後</a:t>
            </a:r>
            <a:r>
              <a:rPr lang="en-US" altLang="ja-JP" sz="2400" dirty="0" smtClean="0"/>
              <a:t>3</a:t>
            </a:r>
            <a:r>
              <a:rPr lang="ja-JP" altLang="en-US" sz="2400" dirty="0" smtClean="0"/>
              <a:t>日間の行動について質問</a:t>
            </a:r>
            <a:endParaRPr lang="ja-JP" altLang="en-US" sz="2400" dirty="0"/>
          </a:p>
        </p:txBody>
      </p:sp>
      <p:sp>
        <p:nvSpPr>
          <p:cNvPr id="18" name="角丸四角形 17"/>
          <p:cNvSpPr/>
          <p:nvPr/>
        </p:nvSpPr>
        <p:spPr>
          <a:xfrm>
            <a:off x="611560" y="4437112"/>
            <a:ext cx="7920880" cy="17281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800" dirty="0" smtClean="0"/>
              <a:t>つくば市危機管理課へのインタビュー</a:t>
            </a:r>
            <a:endParaRPr lang="en-US" altLang="ja-JP" sz="2800" dirty="0" smtClean="0"/>
          </a:p>
          <a:p>
            <a:r>
              <a:rPr lang="ja-JP" altLang="en-US" sz="2400" dirty="0" smtClean="0"/>
              <a:t>　①筑波大生に対する被災後の支援</a:t>
            </a:r>
            <a:endParaRPr lang="en-US" altLang="ja-JP" sz="2400" dirty="0" smtClean="0"/>
          </a:p>
          <a:p>
            <a:r>
              <a:rPr lang="ja-JP" altLang="en-US" sz="2400" dirty="0" smtClean="0"/>
              <a:t>　②市と大学の地震時の協力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15949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具体的な提案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2" cy="4713387"/>
          </a:xfrm>
        </p:spPr>
        <p:txBody>
          <a:bodyPr>
            <a:normAutofit fontScale="92500" lnSpcReduction="10000"/>
          </a:bodyPr>
          <a:lstStyle/>
          <a:p>
            <a:r>
              <a:rPr kumimoji="1" lang="ja-JP" altLang="en-US" dirty="0" smtClean="0"/>
              <a:t>大学への提言</a:t>
            </a:r>
            <a:endParaRPr kumimoji="1" lang="en-US" altLang="ja-JP" dirty="0" smtClean="0"/>
          </a:p>
          <a:p>
            <a:pPr marL="0" indent="0">
              <a:buNone/>
            </a:pPr>
            <a:r>
              <a:rPr lang="ja-JP" altLang="ja-JP" dirty="0"/>
              <a:t>　</a:t>
            </a:r>
            <a:r>
              <a:rPr lang="ja-JP" altLang="en-US" dirty="0" smtClean="0"/>
              <a:t>パンフレットをただ配布するのではなく、</a:t>
            </a: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en-US" altLang="ja-JP" dirty="0" smtClean="0"/>
              <a:t>   </a:t>
            </a:r>
            <a:r>
              <a:rPr lang="ja-JP" altLang="en-US" dirty="0" smtClean="0"/>
              <a:t>生徒が必ず目を通す機会をつくる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ja-JP" dirty="0"/>
              <a:t>　</a:t>
            </a:r>
            <a:r>
              <a:rPr lang="ja-JP" altLang="en-US" dirty="0" smtClean="0"/>
              <a:t>継続した環境整備をしてもらう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　　　</a:t>
            </a:r>
            <a:endParaRPr kumimoji="1" lang="en-US" altLang="ja-JP" dirty="0" smtClean="0"/>
          </a:p>
          <a:p>
            <a:r>
              <a:rPr lang="ja-JP" altLang="en-US" dirty="0" smtClean="0"/>
              <a:t>学生への働きかけ</a:t>
            </a:r>
            <a:endParaRPr lang="en-US" altLang="ja-JP" dirty="0" smtClean="0"/>
          </a:p>
          <a:p>
            <a:pPr marL="0" indent="0">
              <a:buNone/>
            </a:pPr>
            <a:r>
              <a:rPr kumimoji="1" lang="ja-JP" altLang="ja-JP" dirty="0"/>
              <a:t>　</a:t>
            </a:r>
            <a:r>
              <a:rPr kumimoji="1" lang="ja-JP" altLang="en-US" dirty="0" smtClean="0"/>
              <a:t>学園祭等で企画を出す</a:t>
            </a:r>
            <a:endParaRPr kumimoji="1" lang="en-US" altLang="ja-JP" dirty="0" smtClean="0"/>
          </a:p>
          <a:p>
            <a:pPr marL="0" indent="0">
              <a:buNone/>
            </a:pPr>
            <a:r>
              <a:rPr lang="ja-JP" altLang="ja-JP" dirty="0"/>
              <a:t>　</a:t>
            </a:r>
            <a:r>
              <a:rPr lang="ja-JP" altLang="en-US" dirty="0" smtClean="0"/>
              <a:t>　</a:t>
            </a:r>
            <a:r>
              <a:rPr kumimoji="1" lang="ja-JP" altLang="en-US" dirty="0" smtClean="0"/>
              <a:t>起震車による揺れの体験</a:t>
            </a:r>
            <a:endParaRPr kumimoji="1" lang="en-US" altLang="ja-JP" dirty="0" smtClean="0"/>
          </a:p>
          <a:p>
            <a:pPr marL="0" indent="0">
              <a:buNone/>
            </a:pPr>
            <a:r>
              <a:rPr kumimoji="1" lang="ja-JP" altLang="en-US" dirty="0" smtClean="0"/>
              <a:t>　　消火器の使用体験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3789040"/>
            <a:ext cx="3140178" cy="2095376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5508104" y="594928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 smtClean="0"/>
              <a:t>図</a:t>
            </a:r>
            <a:r>
              <a:rPr kumimoji="1" lang="en-US" altLang="ja-JP" sz="1200" dirty="0" smtClean="0"/>
              <a:t>9:</a:t>
            </a:r>
            <a:r>
              <a:rPr kumimoji="1" lang="ja-JP" altLang="en-US" sz="1200" dirty="0" smtClean="0"/>
              <a:t>起震車</a:t>
            </a:r>
            <a:endParaRPr kumimoji="1" lang="en-US" altLang="ja-JP" sz="1200" dirty="0" smtClean="0"/>
          </a:p>
          <a:p>
            <a:r>
              <a:rPr lang="ja-JP" altLang="en-US" sz="1200" dirty="0" smtClean="0"/>
              <a:t>出典</a:t>
            </a:r>
            <a:r>
              <a:rPr lang="en-US" altLang="ja-JP" sz="1200" dirty="0" smtClean="0"/>
              <a:t>:</a:t>
            </a:r>
            <a:r>
              <a:rPr lang="ja-JP" altLang="en-US" sz="1200" dirty="0"/>
              <a:t>カヤバシステムマシナリー株式会社</a:t>
            </a:r>
            <a:endParaRPr kumimoji="1" lang="en-US" altLang="ja-JP" sz="12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-180528" y="188640"/>
            <a:ext cx="2696291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今後の予定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35919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kumimoji="1" lang="ja-JP" altLang="en-US" dirty="0" smtClean="0"/>
              <a:t>参考文献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832648"/>
          </a:xfrm>
        </p:spPr>
        <p:txBody>
          <a:bodyPr>
            <a:normAutofit fontScale="92500" lnSpcReduction="10000"/>
          </a:bodyPr>
          <a:lstStyle/>
          <a:p>
            <a:r>
              <a:rPr lang="ja-JP" altLang="en-US" sz="1400" dirty="0"/>
              <a:t>玉木</a:t>
            </a:r>
            <a:r>
              <a:rPr lang="ja-JP" altLang="en-US" sz="1400" dirty="0" smtClean="0"/>
              <a:t>貴：わが家</a:t>
            </a:r>
            <a:r>
              <a:rPr kumimoji="1" lang="ja-JP" altLang="en-US" sz="1400" dirty="0" smtClean="0"/>
              <a:t>の防災</a:t>
            </a:r>
            <a:r>
              <a:rPr lang="ja-JP" altLang="en-US" sz="1400" dirty="0" smtClean="0"/>
              <a:t>，</a:t>
            </a:r>
            <a:r>
              <a:rPr kumimoji="1" lang="ja-JP" altLang="en-US" sz="1400" dirty="0" smtClean="0"/>
              <a:t>駒草</a:t>
            </a:r>
            <a:r>
              <a:rPr lang="ja-JP" altLang="en-US" sz="1400" dirty="0" smtClean="0"/>
              <a:t>出版，</a:t>
            </a:r>
            <a:r>
              <a:rPr lang="en-US" altLang="ja-JP" sz="1400" dirty="0" smtClean="0"/>
              <a:t>2005-4</a:t>
            </a:r>
          </a:p>
          <a:p>
            <a:r>
              <a:rPr lang="ja-JP" altLang="en-US" sz="1400" dirty="0"/>
              <a:t>渥美公</a:t>
            </a:r>
            <a:r>
              <a:rPr lang="ja-JP" altLang="en-US" sz="1400" dirty="0" smtClean="0"/>
              <a:t>秀</a:t>
            </a:r>
            <a:r>
              <a:rPr lang="en-US" altLang="ja-JP" sz="1400" dirty="0" smtClean="0"/>
              <a:t>-</a:t>
            </a:r>
            <a:r>
              <a:rPr lang="ja-JP" altLang="en-US" sz="1400" dirty="0" smtClean="0"/>
              <a:t>監修</a:t>
            </a:r>
            <a:r>
              <a:rPr lang="ja-JP" altLang="en-US" sz="1400" dirty="0"/>
              <a:t>　寄藤文</a:t>
            </a:r>
            <a:r>
              <a:rPr lang="ja-JP" altLang="en-US" sz="1400" dirty="0" smtClean="0"/>
              <a:t>平</a:t>
            </a:r>
            <a:r>
              <a:rPr lang="en-US" altLang="ja-JP" sz="1400" dirty="0" smtClean="0"/>
              <a:t>-</a:t>
            </a:r>
            <a:r>
              <a:rPr lang="ja-JP" altLang="en-US" sz="1400" dirty="0" smtClean="0"/>
              <a:t>絵：地震</a:t>
            </a:r>
            <a:r>
              <a:rPr lang="ja-JP" altLang="en-US" sz="1400" dirty="0"/>
              <a:t>イツモノート</a:t>
            </a:r>
            <a:r>
              <a:rPr lang="en-US" altLang="ja-JP" sz="1400" dirty="0"/>
              <a:t> </a:t>
            </a:r>
            <a:r>
              <a:rPr lang="ja-JP" altLang="en-US" sz="1400" dirty="0"/>
              <a:t>阪神・淡路大震災の被災者</a:t>
            </a:r>
            <a:r>
              <a:rPr lang="en-US" altLang="ja-JP" sz="1400" dirty="0"/>
              <a:t>167</a:t>
            </a:r>
            <a:r>
              <a:rPr lang="ja-JP" altLang="en-US" sz="1400" dirty="0"/>
              <a:t>人にきいたキモチの防災</a:t>
            </a:r>
            <a:r>
              <a:rPr lang="ja-JP" altLang="en-US" sz="1400" dirty="0" smtClean="0"/>
              <a:t>マニュアル－，地震イツモプロジェクト編，出版社</a:t>
            </a:r>
            <a:r>
              <a:rPr lang="en-US" altLang="ja-JP" sz="1400" dirty="0" smtClean="0"/>
              <a:t>:</a:t>
            </a:r>
            <a:r>
              <a:rPr lang="ja-JP" altLang="en-US" sz="1400" dirty="0" smtClean="0"/>
              <a:t>木楽舎，</a:t>
            </a:r>
            <a:r>
              <a:rPr lang="en-US" altLang="ja-JP" sz="1400" dirty="0" smtClean="0"/>
              <a:t>2007-04 </a:t>
            </a:r>
            <a:r>
              <a:rPr lang="ja-JP" altLang="en-US" sz="1400" dirty="0"/>
              <a:t>　　</a:t>
            </a:r>
            <a:endParaRPr lang="en-US" altLang="ja-JP" sz="1400" dirty="0"/>
          </a:p>
          <a:p>
            <a:r>
              <a:rPr lang="ja-JP" altLang="en-US" sz="1400" dirty="0"/>
              <a:t>石村</a:t>
            </a:r>
            <a:r>
              <a:rPr lang="ja-JP" altLang="en-US" sz="1400" dirty="0" smtClean="0"/>
              <a:t>貞夫：</a:t>
            </a:r>
            <a:r>
              <a:rPr kumimoji="1" lang="en-US" altLang="ja-JP" sz="1400" dirty="0" smtClean="0"/>
              <a:t>SPSS</a:t>
            </a:r>
            <a:r>
              <a:rPr kumimoji="1" lang="ja-JP" altLang="en-US" sz="1400" dirty="0" smtClean="0"/>
              <a:t>による統計処理の手順</a:t>
            </a:r>
            <a:r>
              <a:rPr kumimoji="1" lang="en-US" altLang="ja-JP" sz="1400" dirty="0" smtClean="0"/>
              <a:t> </a:t>
            </a:r>
            <a:r>
              <a:rPr kumimoji="1" lang="ja-JP" altLang="en-US" sz="1400" dirty="0" smtClean="0"/>
              <a:t>第</a:t>
            </a:r>
            <a:r>
              <a:rPr kumimoji="1" lang="en-US" altLang="ja-JP" sz="1400" dirty="0" smtClean="0"/>
              <a:t>4</a:t>
            </a:r>
            <a:r>
              <a:rPr kumimoji="1" lang="ja-JP" altLang="en-US" sz="1400" dirty="0" smtClean="0"/>
              <a:t>版</a:t>
            </a:r>
            <a:r>
              <a:rPr lang="ja-JP" altLang="en-US" sz="1400" dirty="0" smtClean="0"/>
              <a:t>，東京図書，</a:t>
            </a:r>
            <a:r>
              <a:rPr lang="en-US" altLang="ja-JP" sz="1400" dirty="0" smtClean="0"/>
              <a:t>2004-12</a:t>
            </a:r>
          </a:p>
          <a:p>
            <a:r>
              <a:rPr lang="ja-JP" altLang="en-US" sz="1400" dirty="0"/>
              <a:t>内田</a:t>
            </a:r>
            <a:r>
              <a:rPr lang="ja-JP" altLang="en-US" sz="1400" dirty="0" smtClean="0"/>
              <a:t>治：</a:t>
            </a:r>
            <a:r>
              <a:rPr kumimoji="1" lang="en-US" altLang="ja-JP" sz="1400" dirty="0" smtClean="0"/>
              <a:t>SPSS</a:t>
            </a:r>
            <a:r>
              <a:rPr kumimoji="1" lang="ja-JP" altLang="en-US" sz="1400" dirty="0" smtClean="0"/>
              <a:t>によるアンケートの統計的検定，</a:t>
            </a:r>
            <a:r>
              <a:rPr lang="ja-JP" altLang="en-US" sz="1400" dirty="0" smtClean="0"/>
              <a:t>東京図書，</a:t>
            </a:r>
            <a:r>
              <a:rPr lang="en-US" altLang="ja-JP" sz="1400" dirty="0" smtClean="0"/>
              <a:t>2011-6</a:t>
            </a:r>
          </a:p>
          <a:p>
            <a:r>
              <a:rPr lang="ja-JP" altLang="en-US" sz="1400" dirty="0"/>
              <a:t>伊能沙</a:t>
            </a:r>
            <a:r>
              <a:rPr lang="ja-JP" altLang="en-US" sz="1400" dirty="0" smtClean="0"/>
              <a:t>知：津波ハザードマップの理解と避難行動意向</a:t>
            </a:r>
            <a:r>
              <a:rPr lang="en-US" altLang="ja-JP" sz="1400" dirty="0" smtClean="0"/>
              <a:t>—</a:t>
            </a:r>
            <a:r>
              <a:rPr lang="ja-JP" altLang="en-US" sz="1400" dirty="0" smtClean="0"/>
              <a:t>神栖市を対象として</a:t>
            </a:r>
            <a:r>
              <a:rPr lang="ja-JP" altLang="en-US" sz="1400" dirty="0"/>
              <a:t>，</a:t>
            </a:r>
            <a:r>
              <a:rPr lang="en-US" altLang="ja-JP" sz="1400" dirty="0" smtClean="0"/>
              <a:t>2012</a:t>
            </a:r>
            <a:r>
              <a:rPr lang="ja-JP" altLang="en-US" sz="1400" dirty="0" smtClean="0"/>
              <a:t>年度</a:t>
            </a:r>
            <a:r>
              <a:rPr lang="en-US" altLang="ja-JP" sz="1400" dirty="0" smtClean="0"/>
              <a:t>  </a:t>
            </a:r>
            <a:r>
              <a:rPr lang="ja-JP" altLang="en-US" sz="1400" dirty="0"/>
              <a:t>卒業</a:t>
            </a:r>
            <a:r>
              <a:rPr lang="ja-JP" altLang="en-US" sz="1400" dirty="0" smtClean="0"/>
              <a:t>論文，</a:t>
            </a:r>
            <a:r>
              <a:rPr lang="en-US" altLang="ja-JP" sz="1400" dirty="0" smtClean="0"/>
              <a:t>2012-3 </a:t>
            </a:r>
            <a:r>
              <a:rPr lang="ja-JP" altLang="en-US" sz="1400" dirty="0"/>
              <a:t>　</a:t>
            </a:r>
            <a:endParaRPr lang="en-US" altLang="ja-JP" sz="1400" dirty="0" smtClean="0"/>
          </a:p>
          <a:p>
            <a:r>
              <a:rPr lang="en-US" altLang="ja-JP" sz="1400" dirty="0" smtClean="0"/>
              <a:t>2011</a:t>
            </a:r>
            <a:r>
              <a:rPr lang="ja-JP" altLang="en-US" sz="1400" dirty="0" smtClean="0"/>
              <a:t>年度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  </a:t>
            </a:r>
            <a:r>
              <a:rPr lang="ja-JP" altLang="en-US" sz="1400" dirty="0" smtClean="0"/>
              <a:t>都市計画実習防災班</a:t>
            </a:r>
            <a:r>
              <a:rPr lang="en-US" altLang="ja-JP" sz="1400" dirty="0" smtClean="0"/>
              <a:t>HP</a:t>
            </a:r>
            <a:r>
              <a:rPr lang="ja-JP" altLang="en-US" sz="1400" dirty="0" smtClean="0"/>
              <a:t>：</a:t>
            </a:r>
            <a:endParaRPr lang="en-US" altLang="ja-JP" sz="1400" dirty="0" smtClean="0"/>
          </a:p>
          <a:p>
            <a:pPr marL="0" indent="0">
              <a:buNone/>
            </a:pPr>
            <a:r>
              <a:rPr lang="ja-JP" altLang="en-US" sz="1400" dirty="0" smtClean="0"/>
              <a:t>　　</a:t>
            </a:r>
            <a:r>
              <a:rPr lang="en-US" altLang="ja-JP" sz="1400" dirty="0">
                <a:hlinkClick r:id="rId2"/>
              </a:rPr>
              <a:t>http://toshisv.sk.tsukuba.ac.jp/jisshu/jisshu1/report/2011/g1_bosai</a:t>
            </a:r>
            <a:r>
              <a:rPr lang="en-US" altLang="ja-JP" sz="1400" dirty="0" smtClean="0">
                <a:hlinkClick r:id="rId2"/>
              </a:rPr>
              <a:t>/</a:t>
            </a:r>
            <a:r>
              <a:rPr lang="ja-JP" altLang="en-US" sz="1400" dirty="0"/>
              <a:t>（最終閲覧日　</a:t>
            </a:r>
            <a:r>
              <a:rPr lang="en-US" altLang="ja-JP" sz="1400" dirty="0"/>
              <a:t>2013/5/21</a:t>
            </a:r>
            <a:r>
              <a:rPr lang="ja-JP" altLang="en-US" sz="1400" dirty="0" smtClean="0"/>
              <a:t>）</a:t>
            </a:r>
            <a:endParaRPr lang="en-US" altLang="ja-JP" sz="1400" dirty="0" smtClean="0"/>
          </a:p>
          <a:p>
            <a:r>
              <a:rPr lang="ja-JP" altLang="en-US" sz="1400" dirty="0" smtClean="0"/>
              <a:t>内閣府防災</a:t>
            </a:r>
            <a:r>
              <a:rPr lang="en-US" altLang="ja-JP" sz="1400" dirty="0" smtClean="0"/>
              <a:t>HP</a:t>
            </a:r>
            <a:r>
              <a:rPr lang="ja-JP" altLang="en-US" sz="1400" dirty="0" smtClean="0"/>
              <a:t>「</a:t>
            </a:r>
            <a:r>
              <a:rPr lang="ja-JP" altLang="en-US" sz="1400" dirty="0"/>
              <a:t>首都直下地震の被害</a:t>
            </a:r>
            <a:r>
              <a:rPr lang="ja-JP" altLang="en-US" sz="1400" dirty="0" smtClean="0"/>
              <a:t>想定＜概要＞」：</a:t>
            </a:r>
            <a:endParaRPr lang="en-US" altLang="ja-JP" sz="1400" dirty="0"/>
          </a:p>
          <a:p>
            <a:pPr marL="0" indent="0">
              <a:buNone/>
            </a:pPr>
            <a:r>
              <a:rPr lang="ja-JP" altLang="en-US" sz="1400" dirty="0" smtClean="0"/>
              <a:t>　　</a:t>
            </a:r>
            <a:r>
              <a:rPr lang="en-US" altLang="ja-JP" sz="1400" dirty="0" smtClean="0">
                <a:hlinkClick r:id="rId3"/>
              </a:rPr>
              <a:t>http</a:t>
            </a:r>
            <a:r>
              <a:rPr lang="en-US" altLang="ja-JP" sz="1400" dirty="0">
                <a:hlinkClick r:id="rId3"/>
              </a:rPr>
              <a:t>://</a:t>
            </a:r>
            <a:r>
              <a:rPr lang="en-US" altLang="ja-JP" sz="1400" dirty="0" smtClean="0">
                <a:hlinkClick r:id="rId3"/>
              </a:rPr>
              <a:t>www.bousai.go.jp/jishin/syuto/pdf/higai_gaiyou.pdf</a:t>
            </a:r>
            <a:r>
              <a:rPr lang="ja-JP" altLang="en-US" sz="1400" dirty="0" smtClean="0"/>
              <a:t>（</a:t>
            </a:r>
            <a:r>
              <a:rPr lang="ja-JP" altLang="en-US" sz="1400" dirty="0"/>
              <a:t>最終閲覧日　</a:t>
            </a:r>
            <a:r>
              <a:rPr lang="en-US" altLang="ja-JP" sz="1400" dirty="0"/>
              <a:t>2013/5/18</a:t>
            </a:r>
            <a:r>
              <a:rPr lang="ja-JP" altLang="en-US" sz="1400" dirty="0" smtClean="0"/>
              <a:t>）</a:t>
            </a:r>
            <a:endParaRPr lang="en-US" altLang="ja-JP" sz="1400" dirty="0" smtClean="0"/>
          </a:p>
          <a:p>
            <a:pPr lvl="0"/>
            <a:r>
              <a:rPr lang="ja-JP" altLang="en-US" sz="1400" dirty="0" smtClean="0"/>
              <a:t>つくば市　東日本大震災の記録：</a:t>
            </a:r>
            <a:endParaRPr lang="en-US" altLang="ja-JP" sz="1400" dirty="0" smtClean="0"/>
          </a:p>
          <a:p>
            <a:pPr marL="0" indent="0">
              <a:buNone/>
            </a:pPr>
            <a:r>
              <a:rPr lang="ja-JP" altLang="en-US" sz="1400" dirty="0" smtClean="0"/>
              <a:t>　　</a:t>
            </a:r>
            <a:r>
              <a:rPr lang="en-US" altLang="ja-JP" sz="1400" dirty="0" smtClean="0">
                <a:hlinkClick r:id="rId4"/>
              </a:rPr>
              <a:t>http</a:t>
            </a:r>
            <a:r>
              <a:rPr lang="en-US" altLang="ja-JP" sz="1400" dirty="0">
                <a:hlinkClick r:id="rId4"/>
              </a:rPr>
              <a:t>://www.city.tsukuba.ibaraki.jp/dbps_data/_material_/_files/000/000/010/416/</a:t>
            </a:r>
            <a:r>
              <a:rPr lang="en-US" altLang="ja-JP" sz="1400" dirty="0" smtClean="0">
                <a:hlinkClick r:id="rId4"/>
              </a:rPr>
              <a:t>kiroku.pdf</a:t>
            </a:r>
            <a:endParaRPr lang="en-US" altLang="ja-JP" sz="1400" dirty="0" smtClean="0"/>
          </a:p>
          <a:p>
            <a:pPr marL="0" indent="0">
              <a:buNone/>
            </a:pPr>
            <a:r>
              <a:rPr lang="ja-JP" altLang="ja-JP" sz="1400" dirty="0"/>
              <a:t>　</a:t>
            </a:r>
            <a:r>
              <a:rPr lang="ja-JP" altLang="en-US" sz="1400" dirty="0" smtClean="0"/>
              <a:t>　（</a:t>
            </a:r>
            <a:r>
              <a:rPr lang="ja-JP" altLang="en-US" sz="1400" dirty="0"/>
              <a:t>最終閲覧日　</a:t>
            </a:r>
            <a:r>
              <a:rPr lang="en-US" altLang="ja-JP" sz="1400" dirty="0"/>
              <a:t>2013/5/15</a:t>
            </a:r>
            <a:r>
              <a:rPr lang="ja-JP" altLang="en-US" sz="1400" dirty="0" smtClean="0"/>
              <a:t>）</a:t>
            </a:r>
            <a:endParaRPr lang="en-US" altLang="ja-JP" sz="1400" dirty="0" smtClean="0"/>
          </a:p>
          <a:p>
            <a:r>
              <a:rPr lang="en-US" altLang="ja-JP" sz="1400" dirty="0" smtClean="0"/>
              <a:t>Google map</a:t>
            </a:r>
            <a:r>
              <a:rPr lang="ja-JP" altLang="en-US" sz="1400" dirty="0" smtClean="0"/>
              <a:t>：</a:t>
            </a:r>
            <a:endParaRPr lang="ja-JP" altLang="ja-JP" sz="1400" dirty="0"/>
          </a:p>
          <a:p>
            <a:pPr marL="0" indent="0">
              <a:buNone/>
            </a:pPr>
            <a:r>
              <a:rPr lang="ja-JP" altLang="en-US" sz="1400" dirty="0" smtClean="0"/>
              <a:t>　　</a:t>
            </a:r>
            <a:r>
              <a:rPr lang="en-US" altLang="ja-JP" sz="1400" dirty="0">
                <a:hlinkClick r:id="rId5"/>
              </a:rPr>
              <a:t>https://maps.google.co.jp</a:t>
            </a:r>
            <a:r>
              <a:rPr lang="en-US" altLang="ja-JP" sz="1400" dirty="0" smtClean="0">
                <a:hlinkClick r:id="rId5"/>
              </a:rPr>
              <a:t>/</a:t>
            </a:r>
            <a:r>
              <a:rPr lang="ja-JP" altLang="en-US" sz="1400" dirty="0"/>
              <a:t>（最終閲覧日　</a:t>
            </a:r>
            <a:r>
              <a:rPr lang="en-US" altLang="ja-JP" sz="1400" dirty="0"/>
              <a:t>2013/5/20</a:t>
            </a:r>
            <a:r>
              <a:rPr lang="ja-JP" altLang="en-US" sz="1400" dirty="0" smtClean="0"/>
              <a:t>）</a:t>
            </a:r>
            <a:endParaRPr lang="en-US" altLang="ja-JP" sz="1400" dirty="0" smtClean="0"/>
          </a:p>
          <a:p>
            <a:r>
              <a:rPr lang="ja-JP" altLang="en-US" sz="1400" dirty="0" smtClean="0"/>
              <a:t>ヤバシステムマシナリー株式会社：</a:t>
            </a:r>
            <a:endParaRPr lang="en-US" altLang="ja-JP" sz="1400" dirty="0" smtClean="0"/>
          </a:p>
          <a:p>
            <a:pPr marL="0" indent="0">
              <a:buNone/>
            </a:pPr>
            <a:r>
              <a:rPr lang="ja-JP" altLang="ja-JP" sz="1400" dirty="0"/>
              <a:t>　</a:t>
            </a:r>
            <a:r>
              <a:rPr lang="ja-JP" altLang="en-US" sz="1400" dirty="0" smtClean="0"/>
              <a:t>　</a:t>
            </a:r>
            <a:r>
              <a:rPr lang="en-US" altLang="ja-JP" sz="1400" dirty="0" smtClean="0">
                <a:hlinkClick r:id="rId6"/>
              </a:rPr>
              <a:t>https</a:t>
            </a:r>
            <a:r>
              <a:rPr lang="en-US" altLang="ja-JP" sz="1400" dirty="0">
                <a:hlinkClick r:id="rId6"/>
              </a:rPr>
              <a:t>://www.kyb-ksm.co.jp/products/testing_system/testing_system-0032.</a:t>
            </a:r>
            <a:r>
              <a:rPr lang="en-US" altLang="ja-JP" sz="1400" dirty="0" smtClean="0">
                <a:hlinkClick r:id="rId6"/>
              </a:rPr>
              <a:t>html</a:t>
            </a:r>
            <a:endParaRPr lang="en-US" altLang="ja-JP" sz="1400" dirty="0" smtClean="0"/>
          </a:p>
          <a:p>
            <a:pPr marL="0" indent="0">
              <a:buNone/>
            </a:pPr>
            <a:r>
              <a:rPr lang="ja-JP" altLang="ja-JP" sz="1400" dirty="0" smtClean="0"/>
              <a:t>　</a:t>
            </a:r>
            <a:r>
              <a:rPr lang="ja-JP" altLang="en-US" sz="1400" dirty="0" smtClean="0"/>
              <a:t>　（</a:t>
            </a:r>
            <a:r>
              <a:rPr lang="ja-JP" altLang="en-US" sz="1400" dirty="0"/>
              <a:t>最終閲覧日　</a:t>
            </a:r>
            <a:r>
              <a:rPr lang="en-US" altLang="ja-JP" sz="1400" dirty="0"/>
              <a:t>2013/5/21</a:t>
            </a:r>
            <a:r>
              <a:rPr lang="ja-JP" altLang="en-US" sz="1400" dirty="0" smtClean="0"/>
              <a:t>）</a:t>
            </a:r>
            <a:endParaRPr lang="en-US" altLang="ja-JP" sz="1400" dirty="0" smtClean="0"/>
          </a:p>
          <a:p>
            <a:r>
              <a:rPr lang="ja-JP" altLang="en-US" sz="1400" dirty="0" smtClean="0"/>
              <a:t>南島原市ホームページ</a:t>
            </a:r>
            <a:r>
              <a:rPr lang="en-US" altLang="ja-JP" sz="1400" dirty="0"/>
              <a:t>　</a:t>
            </a:r>
            <a:r>
              <a:rPr lang="ja-JP" altLang="en-US" sz="1400" dirty="0" smtClean="0"/>
              <a:t>防災・震災</a:t>
            </a:r>
            <a:endParaRPr lang="en-US" altLang="ja-JP" sz="1400" dirty="0" smtClean="0"/>
          </a:p>
          <a:p>
            <a:pPr marL="0" indent="0">
              <a:buNone/>
            </a:pPr>
            <a:r>
              <a:rPr lang="ja-JP" altLang="en-US" sz="1400" dirty="0" smtClean="0"/>
              <a:t>　　</a:t>
            </a:r>
            <a:r>
              <a:rPr lang="en-US" altLang="ja-JP" sz="1400" dirty="0" smtClean="0">
                <a:hlinkClick r:id="rId7"/>
              </a:rPr>
              <a:t>http</a:t>
            </a:r>
            <a:r>
              <a:rPr lang="en-US" altLang="ja-JP" sz="1400" dirty="0">
                <a:hlinkClick r:id="rId7"/>
              </a:rPr>
              <a:t>://www.city.minamishimabara.lg.jp/life/pub/Detail.aspx?c_id=37&amp;id=45&amp;pg=1&amp;type=</a:t>
            </a:r>
            <a:r>
              <a:rPr lang="en-US" altLang="ja-JP" sz="1400" dirty="0" smtClean="0">
                <a:hlinkClick r:id="rId7"/>
              </a:rPr>
              <a:t>list</a:t>
            </a:r>
            <a:endParaRPr lang="en-US" altLang="ja-JP" sz="1400" dirty="0" smtClean="0"/>
          </a:p>
          <a:p>
            <a:pPr marL="0" indent="0">
              <a:buNone/>
            </a:pPr>
            <a:r>
              <a:rPr lang="ja-JP" altLang="ja-JP" sz="1400" dirty="0"/>
              <a:t>　</a:t>
            </a:r>
            <a:r>
              <a:rPr lang="ja-JP" altLang="en-US" sz="1400" dirty="0" smtClean="0"/>
              <a:t>　（最終閲覧日　</a:t>
            </a:r>
            <a:r>
              <a:rPr lang="en-US" altLang="ja-JP" sz="1400" dirty="0" smtClean="0"/>
              <a:t>2013/5/20</a:t>
            </a:r>
            <a:r>
              <a:rPr lang="ja-JP" altLang="en-US" sz="1400" dirty="0" smtClean="0"/>
              <a:t>）</a:t>
            </a:r>
            <a:endParaRPr lang="en-US" altLang="ja-JP" sz="1400" dirty="0" smtClean="0"/>
          </a:p>
          <a:p>
            <a:r>
              <a:rPr lang="ja-JP" altLang="en-US" sz="1400" dirty="0"/>
              <a:t>出水ガス株式</a:t>
            </a:r>
            <a:r>
              <a:rPr lang="ja-JP" altLang="en-US" sz="1400" dirty="0" smtClean="0"/>
              <a:t>会社</a:t>
            </a:r>
            <a:r>
              <a:rPr lang="ja-JP" altLang="en-US" sz="1400" dirty="0"/>
              <a:t>　</a:t>
            </a:r>
            <a:r>
              <a:rPr lang="ja-JP" altLang="en-US" sz="1400" dirty="0" smtClean="0"/>
              <a:t>もし</a:t>
            </a:r>
            <a:r>
              <a:rPr lang="ja-JP" altLang="en-US" sz="1400" dirty="0"/>
              <a:t>も大きな地震がおきたら</a:t>
            </a:r>
            <a:endParaRPr lang="en-US" altLang="ja-JP" sz="1400" dirty="0" smtClean="0"/>
          </a:p>
          <a:p>
            <a:pPr marL="0" indent="0">
              <a:buNone/>
            </a:pPr>
            <a:r>
              <a:rPr lang="ja-JP" altLang="en-US" sz="1400" dirty="0" smtClean="0"/>
              <a:t>　　</a:t>
            </a:r>
            <a:r>
              <a:rPr lang="en-US" altLang="ja-JP" sz="1400" dirty="0">
                <a:hlinkClick r:id="rId8"/>
              </a:rPr>
              <a:t>http://izumigas.blogspot.jp/p/blog-page_30.</a:t>
            </a:r>
            <a:r>
              <a:rPr lang="en-US" altLang="ja-JP" sz="1400" dirty="0" smtClean="0">
                <a:hlinkClick r:id="rId8"/>
              </a:rPr>
              <a:t>html</a:t>
            </a:r>
            <a:r>
              <a:rPr lang="ja-JP" altLang="en-US" sz="1400" dirty="0" smtClean="0"/>
              <a:t>　（最終閲覧日　</a:t>
            </a:r>
            <a:r>
              <a:rPr lang="en-US" altLang="ja-JP" sz="1400" dirty="0" smtClean="0"/>
              <a:t>2013/5/20</a:t>
            </a:r>
            <a:r>
              <a:rPr lang="ja-JP" altLang="en-US" sz="1400" dirty="0" smtClean="0"/>
              <a:t>）</a:t>
            </a:r>
            <a:endParaRPr lang="en-US" altLang="ja-JP" sz="1400" dirty="0" smtClean="0"/>
          </a:p>
          <a:p>
            <a:r>
              <a:rPr lang="ja-JP" altLang="en-US" sz="1400" dirty="0" smtClean="0"/>
              <a:t>筑波大学</a:t>
            </a:r>
            <a:r>
              <a:rPr lang="en-US" altLang="ja-JP" sz="1400" dirty="0" smtClean="0"/>
              <a:t>HP—</a:t>
            </a:r>
            <a:r>
              <a:rPr lang="ja-JP" altLang="en-US" sz="1400" b="1" dirty="0" smtClean="0"/>
              <a:t>平成</a:t>
            </a:r>
            <a:r>
              <a:rPr lang="en-US" altLang="ja-JP" sz="1400" b="1" dirty="0"/>
              <a:t>23</a:t>
            </a:r>
            <a:r>
              <a:rPr lang="ja-JP" altLang="en-US" sz="1400" b="1" dirty="0"/>
              <a:t>年度筑波大学防災訓練を</a:t>
            </a:r>
            <a:r>
              <a:rPr lang="ja-JP" altLang="en-US" sz="1400" b="1" dirty="0" smtClean="0"/>
              <a:t>実施</a:t>
            </a:r>
            <a:r>
              <a:rPr lang="en-US" altLang="ja-JP" sz="1400" b="1" dirty="0" smtClean="0"/>
              <a:t>—</a:t>
            </a:r>
          </a:p>
          <a:p>
            <a:pPr marL="0" indent="0">
              <a:buNone/>
            </a:pPr>
            <a:r>
              <a:rPr lang="ja-JP" altLang="en-US" sz="1400" b="1" dirty="0" smtClean="0"/>
              <a:t>　　</a:t>
            </a:r>
            <a:r>
              <a:rPr lang="en-US" altLang="ja-JP" sz="1400" b="1" dirty="0" smtClean="0">
                <a:hlinkClick r:id="rId9"/>
              </a:rPr>
              <a:t>http</a:t>
            </a:r>
            <a:r>
              <a:rPr lang="en-US" altLang="ja-JP" sz="1400" b="1" dirty="0">
                <a:hlinkClick r:id="rId9"/>
              </a:rPr>
              <a:t>://www.tsukuba.ac.jp/news/20111212140514.</a:t>
            </a:r>
            <a:r>
              <a:rPr lang="en-US" altLang="ja-JP" sz="1400" b="1" dirty="0" smtClean="0">
                <a:hlinkClick r:id="rId9"/>
              </a:rPr>
              <a:t>html</a:t>
            </a:r>
            <a:r>
              <a:rPr lang="ja-JP" altLang="en-US" sz="1400" b="1" dirty="0" smtClean="0"/>
              <a:t>　</a:t>
            </a:r>
            <a:r>
              <a:rPr lang="ja-JP" altLang="en-US" sz="1400" dirty="0"/>
              <a:t>（最終閲覧日　</a:t>
            </a:r>
            <a:r>
              <a:rPr lang="en-US" altLang="ja-JP" sz="1400" dirty="0"/>
              <a:t>2013/5/21</a:t>
            </a:r>
            <a:r>
              <a:rPr lang="ja-JP" altLang="en-US" sz="1400" dirty="0" smtClean="0"/>
              <a:t>）</a:t>
            </a:r>
            <a:endParaRPr kumimoji="1" lang="en-US" altLang="ja-JP" sz="1400" dirty="0" smtClean="0"/>
          </a:p>
          <a:p>
            <a:endParaRPr kumimoji="1" lang="en-US" altLang="ja-JP" sz="14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32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062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t>33</a:t>
            </a:fld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kumimoji="1" lang="ja-JP" altLang="en-US" dirty="0"/>
          </a:p>
        </p:txBody>
      </p:sp>
      <p:pic>
        <p:nvPicPr>
          <p:cNvPr id="6" name="図 5" descr="ごせいちょう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1724" y="0"/>
            <a:ext cx="44439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6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dirty="0" smtClean="0"/>
              <a:t>正しい行動の定義</a:t>
            </a:r>
            <a:endParaRPr kumimoji="1" lang="ja-JP" altLang="en-US" sz="4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5536" y="1340768"/>
            <a:ext cx="66479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私たちの考える「正しい行動」とは、</a:t>
            </a:r>
            <a:endParaRPr kumimoji="1" lang="en-US" altLang="ja-JP" sz="2800" dirty="0" smtClean="0"/>
          </a:p>
          <a:p>
            <a:r>
              <a:rPr kumimoji="1" lang="ja-JP" altLang="en-US" sz="2800" dirty="0" smtClean="0"/>
              <a:t>内閣府の防災ページを参考に、</a:t>
            </a:r>
            <a:endParaRPr kumimoji="1" lang="en-US" altLang="ja-JP" sz="2800" dirty="0" smtClean="0"/>
          </a:p>
          <a:p>
            <a:r>
              <a:rPr kumimoji="1" lang="ja-JP" altLang="en-US" sz="2800" dirty="0" smtClean="0"/>
              <a:t>そこで正解とされていたものを採用した</a:t>
            </a:r>
            <a:endParaRPr kumimoji="1" lang="ja-JP" altLang="en-US" sz="2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75656" y="5733256"/>
            <a:ext cx="6532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内閣府</a:t>
            </a:r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防災シミュレーター</a:t>
            </a:r>
            <a:r>
              <a:rPr kumimoji="1" lang="en-US" altLang="ja-JP" dirty="0" smtClean="0"/>
              <a:t>】</a:t>
            </a:r>
            <a:r>
              <a:rPr kumimoji="1" lang="ja-JP" altLang="en-US" dirty="0" smtClean="0"/>
              <a:t>震度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強体験シミュレーション</a:t>
            </a:r>
            <a:endParaRPr kumimoji="1" lang="en-US" altLang="ja-JP" dirty="0" smtClean="0"/>
          </a:p>
          <a:p>
            <a:r>
              <a:rPr lang="en-US" altLang="ja-JP" dirty="0"/>
              <a:t>http://</a:t>
            </a:r>
            <a:r>
              <a:rPr lang="en-US" altLang="ja-JP" dirty="0" err="1"/>
              <a:t>www.bousai.go.jp</a:t>
            </a:r>
            <a:r>
              <a:rPr lang="en-US" altLang="ja-JP" dirty="0"/>
              <a:t>/simulator/shindo6/</a:t>
            </a:r>
            <a:r>
              <a:rPr lang="en-US" altLang="ja-JP" dirty="0" err="1"/>
              <a:t>index.html</a:t>
            </a:r>
            <a:endParaRPr kumimoji="1" lang="ja-JP" altLang="en-US" dirty="0"/>
          </a:p>
        </p:txBody>
      </p:sp>
      <p:pic>
        <p:nvPicPr>
          <p:cNvPr id="9" name="図 8" descr="スクリーンショット（2013-05-20 23.25.58）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80928"/>
            <a:ext cx="4499992" cy="2883024"/>
          </a:xfrm>
          <a:prstGeom prst="rect">
            <a:avLst/>
          </a:prstGeom>
        </p:spPr>
      </p:pic>
      <p:pic>
        <p:nvPicPr>
          <p:cNvPr id="10" name="図 9" descr="スクリーンショット（2013-05-20 23.25.05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80928"/>
            <a:ext cx="4571999" cy="2878708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-180527" y="188640"/>
            <a:ext cx="2160240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補足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67683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補足　散布図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  <p:graphicFrame>
        <p:nvGraphicFramePr>
          <p:cNvPr id="8" name="グラフ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2666661"/>
              </p:ext>
            </p:extLst>
          </p:nvPr>
        </p:nvGraphicFramePr>
        <p:xfrm>
          <a:off x="0" y="1988840"/>
          <a:ext cx="4427984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グラフ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6659463"/>
              </p:ext>
            </p:extLst>
          </p:nvPr>
        </p:nvGraphicFramePr>
        <p:xfrm>
          <a:off x="4499992" y="1988840"/>
          <a:ext cx="4698281" cy="3199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テキスト ボックス 10"/>
          <p:cNvSpPr txBox="1"/>
          <p:nvPr/>
        </p:nvSpPr>
        <p:spPr>
          <a:xfrm>
            <a:off x="1083833" y="5517232"/>
            <a:ext cx="2048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y=0.3907x + 1.9306</a:t>
            </a:r>
          </a:p>
          <a:p>
            <a:r>
              <a:rPr kumimoji="1" lang="en-US" altLang="ja-JP" dirty="0" smtClean="0"/>
              <a:t>R^2=0.0504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724128" y="5517232"/>
            <a:ext cx="18171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y=0.52x + 0.9344</a:t>
            </a:r>
          </a:p>
          <a:p>
            <a:r>
              <a:rPr kumimoji="1" lang="en-US" altLang="ja-JP" dirty="0" smtClean="0"/>
              <a:t>R^2=0.15525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-180527" y="188640"/>
            <a:ext cx="2160240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補足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5516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  <p:graphicFrame>
        <p:nvGraphicFramePr>
          <p:cNvPr id="9" name="コンテンツ プレースホルダー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091489"/>
              </p:ext>
            </p:extLst>
          </p:nvPr>
        </p:nvGraphicFramePr>
        <p:xfrm>
          <a:off x="323528" y="2276872"/>
          <a:ext cx="4042792" cy="3124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グラフ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5547651"/>
              </p:ext>
            </p:extLst>
          </p:nvPr>
        </p:nvGraphicFramePr>
        <p:xfrm>
          <a:off x="4572000" y="2276872"/>
          <a:ext cx="436433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-180527" y="188640"/>
            <a:ext cx="2160240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補足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4522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結果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37</a:t>
            </a:fld>
            <a:endParaRPr kumimoji="1" lang="ja-JP" altLang="en-US"/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45720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000" dirty="0" smtClean="0"/>
              <a:t>正の相関・負の相関</a:t>
            </a:r>
            <a:endParaRPr lang="ja-JP" altLang="en-US" sz="4000" dirty="0"/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59" r="46232" b="9518"/>
          <a:stretch/>
        </p:blipFill>
        <p:spPr>
          <a:xfrm>
            <a:off x="441155" y="4119857"/>
            <a:ext cx="4418877" cy="2477495"/>
          </a:xfrm>
          <a:prstGeom prst="rect">
            <a:avLst/>
          </a:prstGeom>
        </p:spPr>
      </p:pic>
      <p:sp>
        <p:nvSpPr>
          <p:cNvPr id="19" name="円/楕円 18"/>
          <p:cNvSpPr/>
          <p:nvPr/>
        </p:nvSpPr>
        <p:spPr>
          <a:xfrm>
            <a:off x="3563888" y="5445224"/>
            <a:ext cx="360040" cy="36004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/>
          <p:cNvSpPr/>
          <p:nvPr/>
        </p:nvSpPr>
        <p:spPr>
          <a:xfrm>
            <a:off x="2627784" y="5800183"/>
            <a:ext cx="360040" cy="36004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1"/>
          <p:cNvSpPr txBox="1"/>
          <p:nvPr/>
        </p:nvSpPr>
        <p:spPr>
          <a:xfrm>
            <a:off x="3676945" y="4293096"/>
            <a:ext cx="1111079" cy="41311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 smtClean="0">
                <a:solidFill>
                  <a:schemeClr val="bg1"/>
                </a:solidFill>
              </a:rPr>
              <a:t>P</a:t>
            </a:r>
            <a:r>
              <a:rPr lang="ja-JP" altLang="en-US" sz="1200" dirty="0" smtClean="0">
                <a:solidFill>
                  <a:schemeClr val="bg1"/>
                </a:solidFill>
              </a:rPr>
              <a:t>値：</a:t>
            </a:r>
            <a:r>
              <a:rPr lang="en-US" altLang="ja-JP" sz="1200" dirty="0" smtClean="0">
                <a:solidFill>
                  <a:schemeClr val="bg1"/>
                </a:solidFill>
              </a:rPr>
              <a:t>0.001***</a:t>
            </a:r>
          </a:p>
          <a:p>
            <a:r>
              <a:rPr lang="en-US" altLang="ja-JP" sz="1200" dirty="0" smtClean="0">
                <a:solidFill>
                  <a:schemeClr val="bg1"/>
                </a:solidFill>
              </a:rPr>
              <a:t>N=39</a:t>
            </a:r>
            <a:endParaRPr lang="ja-JP" altLang="en-US" sz="1200" dirty="0">
              <a:solidFill>
                <a:schemeClr val="bg1"/>
              </a:solidFill>
            </a:endParaRPr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59" r="43720" b="9518"/>
          <a:stretch/>
        </p:blipFill>
        <p:spPr>
          <a:xfrm>
            <a:off x="395536" y="1595142"/>
            <a:ext cx="4499180" cy="2409922"/>
          </a:xfrm>
          <a:prstGeom prst="rect">
            <a:avLst/>
          </a:prstGeom>
        </p:spPr>
      </p:pic>
      <p:sp>
        <p:nvSpPr>
          <p:cNvPr id="21" name="円/楕円 20"/>
          <p:cNvSpPr/>
          <p:nvPr/>
        </p:nvSpPr>
        <p:spPr>
          <a:xfrm>
            <a:off x="3563888" y="3212976"/>
            <a:ext cx="360040" cy="36004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/>
        </p:nvSpPr>
        <p:spPr>
          <a:xfrm>
            <a:off x="2627784" y="2924944"/>
            <a:ext cx="360040" cy="36004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1"/>
          <p:cNvSpPr txBox="1"/>
          <p:nvPr/>
        </p:nvSpPr>
        <p:spPr>
          <a:xfrm>
            <a:off x="3801618" y="1714482"/>
            <a:ext cx="914398" cy="63439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 smtClean="0">
                <a:solidFill>
                  <a:schemeClr val="bg1"/>
                </a:solidFill>
              </a:rPr>
              <a:t>P</a:t>
            </a:r>
            <a:r>
              <a:rPr lang="ja-JP" altLang="en-US" sz="1200" dirty="0" smtClean="0">
                <a:solidFill>
                  <a:schemeClr val="bg1"/>
                </a:solidFill>
              </a:rPr>
              <a:t>値：</a:t>
            </a:r>
            <a:r>
              <a:rPr lang="en-US" altLang="ja-JP" sz="1200" dirty="0" smtClean="0">
                <a:solidFill>
                  <a:schemeClr val="bg1"/>
                </a:solidFill>
              </a:rPr>
              <a:t>0.017**</a:t>
            </a:r>
          </a:p>
          <a:p>
            <a:r>
              <a:rPr lang="en-US" altLang="ja-JP" sz="1200" dirty="0" smtClean="0">
                <a:solidFill>
                  <a:schemeClr val="bg1"/>
                </a:solidFill>
              </a:rPr>
              <a:t>N=39</a:t>
            </a:r>
            <a:endParaRPr lang="ja-JP" altLang="en-US" sz="1200" dirty="0">
              <a:solidFill>
                <a:schemeClr val="bg1"/>
              </a:solidFill>
            </a:endParaRPr>
          </a:p>
        </p:txBody>
      </p:sp>
      <p:sp>
        <p:nvSpPr>
          <p:cNvPr id="33" name="雲形吹き出し 32"/>
          <p:cNvSpPr/>
          <p:nvPr/>
        </p:nvSpPr>
        <p:spPr>
          <a:xfrm>
            <a:off x="5483932" y="1916832"/>
            <a:ext cx="3202868" cy="1296144"/>
          </a:xfrm>
          <a:prstGeom prst="cloudCallout">
            <a:avLst>
              <a:gd name="adj1" fmla="val -62837"/>
              <a:gd name="adj2" fmla="val 5105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正の相関</a:t>
            </a:r>
            <a:endParaRPr kumimoji="1" lang="ja-JP" altLang="en-US" sz="2800" dirty="0"/>
          </a:p>
        </p:txBody>
      </p:sp>
      <p:sp>
        <p:nvSpPr>
          <p:cNvPr id="34" name="雲形吹き出し 33"/>
          <p:cNvSpPr/>
          <p:nvPr/>
        </p:nvSpPr>
        <p:spPr>
          <a:xfrm>
            <a:off x="5580112" y="4864079"/>
            <a:ext cx="3202868" cy="1296144"/>
          </a:xfrm>
          <a:prstGeom prst="cloudCallout">
            <a:avLst>
              <a:gd name="adj1" fmla="val -67720"/>
              <a:gd name="adj2" fmla="val -362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/>
              <a:t>負</a:t>
            </a:r>
            <a:r>
              <a:rPr kumimoji="1" lang="ja-JP" altLang="en-US" sz="2800" dirty="0" smtClean="0"/>
              <a:t>の相関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8626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1" grpId="0" animBg="1"/>
      <p:bldP spid="23" grpId="0" animBg="1"/>
      <p:bldP spid="33" grpId="0" animBg="1"/>
      <p:bldP spid="3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補足　相関</a:t>
            </a:r>
            <a:r>
              <a:rPr kumimoji="1" lang="en-US" altLang="ja-JP" dirty="0" smtClean="0"/>
              <a:t>P</a:t>
            </a:r>
            <a:r>
              <a:rPr kumimoji="1" lang="ja-JP" altLang="en-US" dirty="0" smtClean="0"/>
              <a:t>値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  <p:pic>
        <p:nvPicPr>
          <p:cNvPr id="7" name="図 6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549033"/>
            <a:ext cx="5284470" cy="8718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テキスト ボックス 7"/>
          <p:cNvSpPr txBox="1"/>
          <p:nvPr/>
        </p:nvSpPr>
        <p:spPr>
          <a:xfrm>
            <a:off x="899592" y="2420888"/>
            <a:ext cx="3382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震災経験と築年数：</a:t>
            </a:r>
            <a:r>
              <a:rPr kumimoji="1" lang="en-US" altLang="ja-JP" dirty="0" smtClean="0"/>
              <a:t>P</a:t>
            </a:r>
            <a:r>
              <a:rPr kumimoji="1" lang="ja-JP" altLang="en-US" dirty="0" smtClean="0"/>
              <a:t>値＝</a:t>
            </a:r>
            <a:r>
              <a:rPr kumimoji="1" lang="en-US" altLang="ja-JP" dirty="0" smtClean="0"/>
              <a:t>0.066</a:t>
            </a:r>
            <a:endParaRPr kumimoji="1" lang="ja-JP" altLang="en-US" dirty="0"/>
          </a:p>
        </p:txBody>
      </p:sp>
      <p:pic>
        <p:nvPicPr>
          <p:cNvPr id="9" name="図 8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3796030" cy="87185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テキスト ボックス 9"/>
          <p:cNvSpPr txBox="1"/>
          <p:nvPr/>
        </p:nvSpPr>
        <p:spPr>
          <a:xfrm>
            <a:off x="395536" y="112474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solidFill>
                  <a:srgbClr val="FFFF00"/>
                </a:solidFill>
              </a:rPr>
              <a:t>環境／事前対策</a:t>
            </a:r>
            <a:endParaRPr kumimoji="1" lang="ja-JP" altLang="en-US" dirty="0">
              <a:solidFill>
                <a:srgbClr val="FFFF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11560" y="292494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FF00"/>
                </a:solidFill>
              </a:rPr>
              <a:t>環境／知識</a:t>
            </a:r>
            <a:endParaRPr kumimoji="1" lang="ja-JP" altLang="en-US" dirty="0">
              <a:solidFill>
                <a:srgbClr val="FFFF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043608" y="4221088"/>
            <a:ext cx="6998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防災訓練と知識</a:t>
            </a:r>
            <a:r>
              <a:rPr kumimoji="1" lang="en-US" altLang="ja-JP" dirty="0" smtClean="0"/>
              <a:t>2(</a:t>
            </a:r>
            <a:r>
              <a:rPr kumimoji="1" lang="ja-JP" altLang="en-US" dirty="0" smtClean="0"/>
              <a:t>震度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弱の揺れによる被害の大きさ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：</a:t>
            </a:r>
            <a:r>
              <a:rPr kumimoji="1" lang="en-US" altLang="ja-JP" dirty="0" smtClean="0"/>
              <a:t>P</a:t>
            </a:r>
            <a:r>
              <a:rPr kumimoji="1" lang="ja-JP" altLang="en-US" dirty="0" smtClean="0"/>
              <a:t>値＝</a:t>
            </a:r>
            <a:r>
              <a:rPr kumimoji="1" lang="en-US" altLang="ja-JP" dirty="0" smtClean="0"/>
              <a:t>0.001</a:t>
            </a:r>
            <a:endParaRPr kumimoji="1" lang="ja-JP" altLang="en-US" dirty="0"/>
          </a:p>
        </p:txBody>
      </p:sp>
      <p:pic>
        <p:nvPicPr>
          <p:cNvPr id="13" name="図 12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157192"/>
            <a:ext cx="4614545" cy="87185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テキスト ボックス 13"/>
          <p:cNvSpPr txBox="1"/>
          <p:nvPr/>
        </p:nvSpPr>
        <p:spPr>
          <a:xfrm>
            <a:off x="611560" y="479715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solidFill>
                  <a:srgbClr val="FFFF00"/>
                </a:solidFill>
              </a:rPr>
              <a:t>環境と行動</a:t>
            </a:r>
            <a:endParaRPr kumimoji="1" lang="ja-JP" altLang="en-US" dirty="0">
              <a:solidFill>
                <a:srgbClr val="FFFF00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187624" y="6093296"/>
            <a:ext cx="6883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防災訓練と行動</a:t>
            </a:r>
            <a:r>
              <a:rPr kumimoji="1" lang="en-US" altLang="ja-JP" dirty="0" smtClean="0"/>
              <a:t>1(</a:t>
            </a:r>
            <a:r>
              <a:rPr kumimoji="1" lang="ja-JP" altLang="en-US" dirty="0" smtClean="0"/>
              <a:t>緊急地震速報が流れたときの行動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：</a:t>
            </a:r>
            <a:r>
              <a:rPr kumimoji="1" lang="en-US" altLang="ja-JP" dirty="0" smtClean="0"/>
              <a:t>P</a:t>
            </a:r>
            <a:r>
              <a:rPr kumimoji="1" lang="ja-JP" altLang="en-US" dirty="0" smtClean="0"/>
              <a:t>値＝</a:t>
            </a:r>
            <a:r>
              <a:rPr kumimoji="1" lang="en-US" altLang="ja-JP" dirty="0" smtClean="0">
                <a:solidFill>
                  <a:srgbClr val="95B3D7"/>
                </a:solidFill>
              </a:rPr>
              <a:t>0.001</a:t>
            </a:r>
            <a:endParaRPr kumimoji="1" lang="ja-JP" altLang="en-US" dirty="0">
              <a:solidFill>
                <a:srgbClr val="95B3D7"/>
              </a:solidFill>
            </a:endParaRPr>
          </a:p>
        </p:txBody>
      </p:sp>
      <p:sp>
        <p:nvSpPr>
          <p:cNvPr id="16" name="円形吹き出し 15"/>
          <p:cNvSpPr/>
          <p:nvPr/>
        </p:nvSpPr>
        <p:spPr>
          <a:xfrm>
            <a:off x="7740352" y="5301208"/>
            <a:ext cx="936104" cy="720080"/>
          </a:xfrm>
          <a:prstGeom prst="wedgeEllipseCallout">
            <a:avLst>
              <a:gd name="adj1" fmla="val -29946"/>
              <a:gd name="adj2" fmla="val 6644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/>
              <a:t>負</a:t>
            </a:r>
            <a:endParaRPr kumimoji="1"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-180527" y="188640"/>
            <a:ext cx="2160240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補足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10384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39</a:t>
            </a:fld>
            <a:endParaRPr kumimoji="1" lang="ja-JP" altLang="en-US" dirty="0"/>
          </a:p>
        </p:txBody>
      </p:sp>
      <p:pic>
        <p:nvPicPr>
          <p:cNvPr id="7" name="図 6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5284470" cy="10953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テキスト ボックス 7"/>
          <p:cNvSpPr txBox="1"/>
          <p:nvPr/>
        </p:nvSpPr>
        <p:spPr>
          <a:xfrm>
            <a:off x="611560" y="83671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FF00"/>
                </a:solidFill>
              </a:rPr>
              <a:t>知識／事前対策</a:t>
            </a:r>
            <a:endParaRPr kumimoji="1" lang="ja-JP" altLang="en-US" dirty="0">
              <a:solidFill>
                <a:srgbClr val="FFFF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99592" y="2276872"/>
            <a:ext cx="60755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知識</a:t>
            </a:r>
            <a:r>
              <a:rPr kumimoji="1" lang="en-US" altLang="ja-JP" dirty="0" smtClean="0"/>
              <a:t>1(</a:t>
            </a:r>
            <a:r>
              <a:rPr kumimoji="1" lang="ja-JP" altLang="en-US" dirty="0" smtClean="0"/>
              <a:t>震度とマグニチュードの違い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と将来：</a:t>
            </a:r>
            <a:r>
              <a:rPr kumimoji="1" lang="en-US" altLang="ja-JP" dirty="0" smtClean="0"/>
              <a:t>P</a:t>
            </a:r>
            <a:r>
              <a:rPr kumimoji="1" lang="ja-JP" altLang="en-US" dirty="0" smtClean="0"/>
              <a:t>値＝</a:t>
            </a:r>
            <a:r>
              <a:rPr kumimoji="1" lang="en-US" altLang="ja-JP" dirty="0" smtClean="0"/>
              <a:t>0.065</a:t>
            </a:r>
          </a:p>
          <a:p>
            <a:r>
              <a:rPr lang="ja-JP" altLang="en-US" dirty="0" smtClean="0"/>
              <a:t>知識</a:t>
            </a:r>
            <a:r>
              <a:rPr lang="en-US" altLang="ja-JP" dirty="0" smtClean="0"/>
              <a:t>4(</a:t>
            </a:r>
            <a:r>
              <a:rPr lang="ja-JP" altLang="en-US" dirty="0" smtClean="0"/>
              <a:t>震災時の連絡手段</a:t>
            </a:r>
            <a:r>
              <a:rPr lang="en-US" altLang="ja-JP" dirty="0" smtClean="0"/>
              <a:t>)</a:t>
            </a:r>
            <a:r>
              <a:rPr lang="ja-JP" altLang="en-US" dirty="0" smtClean="0"/>
              <a:t>と家族との話し合い：</a:t>
            </a:r>
            <a:r>
              <a:rPr lang="en-US" altLang="ja-JP" dirty="0" smtClean="0"/>
              <a:t>P</a:t>
            </a:r>
            <a:r>
              <a:rPr lang="ja-JP" altLang="en-US" dirty="0" smtClean="0"/>
              <a:t>値＝</a:t>
            </a:r>
            <a:r>
              <a:rPr lang="en-US" altLang="ja-JP" dirty="0" smtClean="0"/>
              <a:t>0.09</a:t>
            </a:r>
            <a:endParaRPr kumimoji="1" lang="ja-JP" altLang="en-US" dirty="0"/>
          </a:p>
        </p:txBody>
      </p:sp>
      <p:pic>
        <p:nvPicPr>
          <p:cNvPr id="10" name="図 9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348970"/>
            <a:ext cx="4614545" cy="152019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テキスト ボックス 10"/>
          <p:cNvSpPr txBox="1"/>
          <p:nvPr/>
        </p:nvSpPr>
        <p:spPr>
          <a:xfrm>
            <a:off x="683568" y="298893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solidFill>
                  <a:srgbClr val="FFFF00"/>
                </a:solidFill>
              </a:rPr>
              <a:t>事前対策／行動</a:t>
            </a:r>
            <a:endParaRPr kumimoji="1" lang="ja-JP" altLang="en-US" dirty="0">
              <a:solidFill>
                <a:srgbClr val="FFFF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971600" y="4941168"/>
            <a:ext cx="78067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備蓄と行動</a:t>
            </a:r>
            <a:r>
              <a:rPr kumimoji="1" lang="en-US" altLang="ja-JP" dirty="0" smtClean="0"/>
              <a:t>5(</a:t>
            </a:r>
            <a:r>
              <a:rPr kumimoji="1" lang="ja-JP" altLang="en-US" dirty="0" smtClean="0"/>
              <a:t>家から避難する際の注意事項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：</a:t>
            </a:r>
            <a:r>
              <a:rPr kumimoji="1" lang="en-US" altLang="ja-JP" dirty="0" smtClean="0"/>
              <a:t>P</a:t>
            </a:r>
            <a:r>
              <a:rPr kumimoji="1" lang="ja-JP" altLang="en-US" dirty="0" smtClean="0"/>
              <a:t>値＝</a:t>
            </a:r>
            <a:r>
              <a:rPr kumimoji="1" lang="en-US" altLang="ja-JP" dirty="0" smtClean="0"/>
              <a:t>0.017</a:t>
            </a:r>
          </a:p>
          <a:p>
            <a:r>
              <a:rPr lang="ja-JP" altLang="en-US" dirty="0" smtClean="0"/>
              <a:t>家具と行動</a:t>
            </a:r>
            <a:r>
              <a:rPr lang="en-US" altLang="ja-JP" dirty="0" smtClean="0"/>
              <a:t>5</a:t>
            </a:r>
            <a:r>
              <a:rPr lang="ja-JP" altLang="en-US" dirty="0" smtClean="0"/>
              <a:t>：</a:t>
            </a:r>
            <a:r>
              <a:rPr lang="en-US" altLang="ja-JP" dirty="0" smtClean="0"/>
              <a:t>P</a:t>
            </a:r>
            <a:r>
              <a:rPr lang="ja-JP" altLang="en-US" dirty="0" smtClean="0"/>
              <a:t>値＝</a:t>
            </a:r>
            <a:r>
              <a:rPr lang="en-US" altLang="ja-JP" dirty="0" smtClean="0"/>
              <a:t>0.036</a:t>
            </a:r>
          </a:p>
          <a:p>
            <a:r>
              <a:rPr kumimoji="1" lang="ja-JP" altLang="en-US" dirty="0" smtClean="0"/>
              <a:t>家族との話し合いと行動</a:t>
            </a:r>
            <a:r>
              <a:rPr kumimoji="1" lang="en-US" altLang="ja-JP" dirty="0" smtClean="0"/>
              <a:t>1(</a:t>
            </a:r>
            <a:r>
              <a:rPr kumimoji="1" lang="ja-JP" altLang="en-US" dirty="0" smtClean="0"/>
              <a:t>緊急地震速報が流れたときの行動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：</a:t>
            </a:r>
            <a:r>
              <a:rPr kumimoji="1" lang="en-US" altLang="ja-JP" dirty="0" smtClean="0"/>
              <a:t>P</a:t>
            </a:r>
            <a:r>
              <a:rPr kumimoji="1" lang="ja-JP" altLang="en-US" dirty="0" smtClean="0"/>
              <a:t>値＝</a:t>
            </a:r>
            <a:r>
              <a:rPr kumimoji="1" lang="en-US" altLang="ja-JP" dirty="0" smtClean="0"/>
              <a:t>0.017</a:t>
            </a:r>
          </a:p>
          <a:p>
            <a:r>
              <a:rPr lang="ja-JP" altLang="en-US" dirty="0" smtClean="0"/>
              <a:t>家族との話し合いと行動</a:t>
            </a:r>
            <a:r>
              <a:rPr lang="en-US" altLang="ja-JP" dirty="0" smtClean="0"/>
              <a:t>5</a:t>
            </a:r>
            <a:r>
              <a:rPr lang="ja-JP" altLang="en-US" dirty="0" smtClean="0"/>
              <a:t>：</a:t>
            </a:r>
            <a:r>
              <a:rPr lang="en-US" altLang="ja-JP" dirty="0" smtClean="0"/>
              <a:t>P</a:t>
            </a:r>
            <a:r>
              <a:rPr lang="ja-JP" altLang="en-US" dirty="0" smtClean="0"/>
              <a:t>値＝</a:t>
            </a:r>
            <a:r>
              <a:rPr lang="en-US" altLang="ja-JP" dirty="0" smtClean="0"/>
              <a:t>0.093</a:t>
            </a:r>
          </a:p>
          <a:p>
            <a:r>
              <a:rPr lang="ja-JP" altLang="en-US" dirty="0" smtClean="0"/>
              <a:t>築年数と行動</a:t>
            </a:r>
            <a:r>
              <a:rPr lang="en-US" altLang="ja-JP" dirty="0" smtClean="0"/>
              <a:t>3(</a:t>
            </a:r>
            <a:r>
              <a:rPr lang="ja-JP" altLang="en-US" dirty="0" smtClean="0"/>
              <a:t>自分の身の安全の確保方法</a:t>
            </a:r>
            <a:r>
              <a:rPr lang="en-US" altLang="ja-JP" dirty="0" smtClean="0"/>
              <a:t>)</a:t>
            </a:r>
            <a:r>
              <a:rPr lang="ja-JP" altLang="en-US" dirty="0" smtClean="0"/>
              <a:t>：</a:t>
            </a:r>
            <a:r>
              <a:rPr lang="en-US" altLang="ja-JP" dirty="0" smtClean="0"/>
              <a:t>P</a:t>
            </a:r>
            <a:r>
              <a:rPr lang="ja-JP" altLang="en-US" dirty="0" smtClean="0"/>
              <a:t>値＝</a:t>
            </a:r>
            <a:r>
              <a:rPr lang="en-US" altLang="ja-JP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0.017</a:t>
            </a:r>
            <a:endParaRPr kumimoji="1" lang="ja-JP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円形吹き出し 12"/>
          <p:cNvSpPr/>
          <p:nvPr/>
        </p:nvSpPr>
        <p:spPr>
          <a:xfrm>
            <a:off x="6948264" y="6237312"/>
            <a:ext cx="864096" cy="504056"/>
          </a:xfrm>
          <a:prstGeom prst="wedgeEllipseCallout">
            <a:avLst>
              <a:gd name="adj1" fmla="val -59224"/>
              <a:gd name="adj2" fmla="val -5068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/>
              <a:t>負</a:t>
            </a:r>
            <a:endParaRPr kumimoji="1"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-180527" y="188640"/>
            <a:ext cx="2160240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補足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05122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コンテンツ プレースホルダー 2"/>
          <p:cNvSpPr txBox="1">
            <a:spLocks/>
          </p:cNvSpPr>
          <p:nvPr/>
        </p:nvSpPr>
        <p:spPr>
          <a:xfrm>
            <a:off x="107504" y="1124745"/>
            <a:ext cx="8229600" cy="5472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b="1" dirty="0" smtClean="0">
                <a:latin typeface="+mn-ea"/>
              </a:rPr>
              <a:t>☆</a:t>
            </a:r>
            <a:r>
              <a:rPr lang="ja-JP" altLang="en-US" b="1" dirty="0" smtClean="0">
                <a:latin typeface="+mn-ea"/>
              </a:rPr>
              <a:t>首都</a:t>
            </a:r>
            <a:r>
              <a:rPr lang="ja-JP" altLang="en-US" b="1" dirty="0">
                <a:latin typeface="+mn-ea"/>
              </a:rPr>
              <a:t>直下</a:t>
            </a:r>
            <a:r>
              <a:rPr lang="ja-JP" altLang="en-US" b="1" dirty="0" smtClean="0">
                <a:latin typeface="+mn-ea"/>
              </a:rPr>
              <a:t>地震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　</a:t>
            </a:r>
            <a:r>
              <a:rPr lang="en-US" altLang="ja-JP" dirty="0" smtClean="0">
                <a:solidFill>
                  <a:srgbClr val="FFFF00"/>
                </a:solidFill>
              </a:rPr>
              <a:t>2</a:t>
            </a:r>
            <a:r>
              <a:rPr lang="ja-JP" altLang="en-US" dirty="0">
                <a:solidFill>
                  <a:srgbClr val="FFFF00"/>
                </a:solidFill>
              </a:rPr>
              <a:t>～3</a:t>
            </a:r>
            <a:r>
              <a:rPr lang="en-US" altLang="ja-JP" dirty="0">
                <a:solidFill>
                  <a:srgbClr val="FFFF00"/>
                </a:solidFill>
              </a:rPr>
              <a:t>00</a:t>
            </a:r>
            <a:r>
              <a:rPr lang="ja-JP" altLang="en-US" dirty="0">
                <a:solidFill>
                  <a:srgbClr val="FFFF00"/>
                </a:solidFill>
              </a:rPr>
              <a:t>年間隔で関東大震災クラス</a:t>
            </a:r>
            <a:r>
              <a:rPr lang="en-US" altLang="ja-JP" dirty="0">
                <a:solidFill>
                  <a:srgbClr val="FFFF00"/>
                </a:solidFill>
              </a:rPr>
              <a:t>(M8</a:t>
            </a:r>
            <a:r>
              <a:rPr lang="ja-JP" altLang="en-US" dirty="0" smtClean="0">
                <a:solidFill>
                  <a:srgbClr val="FFFF00"/>
                </a:solidFill>
              </a:rPr>
              <a:t>）</a:t>
            </a:r>
            <a:endParaRPr lang="en-US" altLang="ja-JP" b="1" dirty="0">
              <a:solidFill>
                <a:srgbClr val="FFFF00"/>
              </a:solidFill>
              <a:latin typeface="+mn-ea"/>
            </a:endParaRPr>
          </a:p>
          <a:p>
            <a:pPr marL="0" indent="0">
              <a:buNone/>
            </a:pPr>
            <a:r>
              <a:rPr lang="ja-JP" altLang="ja-JP" b="1" dirty="0">
                <a:latin typeface="+mn-ea"/>
              </a:rPr>
              <a:t>　</a:t>
            </a:r>
            <a:r>
              <a:rPr lang="en-US" altLang="ja-JP" sz="2800" dirty="0" smtClean="0"/>
              <a:t>•</a:t>
            </a:r>
            <a:r>
              <a:rPr lang="ja-JP" altLang="en-US" sz="2800" dirty="0" smtClean="0"/>
              <a:t>東京</a:t>
            </a:r>
            <a:r>
              <a:rPr lang="ja-JP" altLang="en-US" sz="2800" dirty="0"/>
              <a:t>湾北部</a:t>
            </a:r>
            <a:r>
              <a:rPr lang="ja-JP" altLang="en-US" sz="2800" dirty="0" smtClean="0"/>
              <a:t>地震：</a:t>
            </a:r>
            <a:r>
              <a:rPr lang="en-US" altLang="ja-JP" sz="2800" dirty="0" smtClean="0"/>
              <a:t>M7.3</a:t>
            </a:r>
            <a:endParaRPr lang="en-US" altLang="ja-JP" sz="2800" b="1" dirty="0" smtClean="0">
              <a:latin typeface="+mn-ea"/>
            </a:endParaRPr>
          </a:p>
          <a:p>
            <a:pPr marL="0" indent="0">
              <a:buNone/>
            </a:pPr>
            <a:r>
              <a:rPr lang="en-US" altLang="ja-JP" sz="2800" dirty="0"/>
              <a:t> </a:t>
            </a:r>
            <a:r>
              <a:rPr lang="en-US" altLang="ja-JP" sz="2800" dirty="0" smtClean="0"/>
              <a:t>   •</a:t>
            </a:r>
            <a:r>
              <a:rPr lang="ja-JP" altLang="en-US" sz="2800" dirty="0" smtClean="0"/>
              <a:t>都心</a:t>
            </a:r>
            <a:r>
              <a:rPr lang="ja-JP" altLang="en-US" sz="2800" dirty="0"/>
              <a:t>西部直下</a:t>
            </a:r>
            <a:r>
              <a:rPr lang="ja-JP" altLang="en-US" sz="2800" dirty="0" smtClean="0"/>
              <a:t>地震</a:t>
            </a:r>
            <a:r>
              <a:rPr lang="ja-JP" altLang="en-US" sz="2800" dirty="0"/>
              <a:t>：</a:t>
            </a:r>
            <a:r>
              <a:rPr lang="en-US" altLang="ja-JP" sz="2800" dirty="0"/>
              <a:t>M6.9</a:t>
            </a:r>
          </a:p>
          <a:p>
            <a:pPr marL="0" indent="0">
              <a:buNone/>
            </a:pPr>
            <a:r>
              <a:rPr lang="en-US" altLang="ja-JP" sz="2800" dirty="0" smtClean="0"/>
              <a:t>    •</a:t>
            </a:r>
            <a:r>
              <a:rPr lang="ja-JP" altLang="en-US" sz="2800" dirty="0"/>
              <a:t>都心東部直下</a:t>
            </a:r>
            <a:r>
              <a:rPr lang="ja-JP" altLang="en-US" sz="2800" dirty="0" smtClean="0"/>
              <a:t>地震</a:t>
            </a:r>
            <a:r>
              <a:rPr lang="ja-JP" altLang="en-US" sz="2800" dirty="0"/>
              <a:t>：</a:t>
            </a:r>
            <a:r>
              <a:rPr lang="en-US" altLang="ja-JP" sz="2800" dirty="0" smtClean="0"/>
              <a:t>M6.9</a:t>
            </a:r>
          </a:p>
          <a:p>
            <a:pPr marL="0" indent="0">
              <a:buNone/>
            </a:pPr>
            <a:r>
              <a:rPr lang="en-US" altLang="ja-JP" sz="2800" dirty="0" smtClean="0"/>
              <a:t>    •</a:t>
            </a:r>
            <a:r>
              <a:rPr lang="ja-JP" altLang="en-US" sz="2800" dirty="0"/>
              <a:t>成田直下</a:t>
            </a:r>
            <a:r>
              <a:rPr lang="ja-JP" altLang="en-US" sz="2800" dirty="0" smtClean="0"/>
              <a:t>地震：</a:t>
            </a:r>
            <a:r>
              <a:rPr lang="en-US" altLang="ja-JP" sz="2800" dirty="0" smtClean="0"/>
              <a:t>M6.9</a:t>
            </a:r>
          </a:p>
          <a:p>
            <a:pPr marL="0" indent="0">
              <a:buFont typeface="Arial" pitchFamily="34" charset="0"/>
              <a:buNone/>
            </a:pPr>
            <a:r>
              <a:rPr lang="en-US" altLang="ja-JP" b="1" dirty="0" smtClean="0">
                <a:solidFill>
                  <a:srgbClr val="FF0000"/>
                </a:solidFill>
                <a:latin typeface="+mn-ea"/>
              </a:rPr>
              <a:t>•</a:t>
            </a:r>
            <a:r>
              <a:rPr lang="ja-JP" altLang="en-US" b="1" dirty="0" smtClean="0">
                <a:solidFill>
                  <a:srgbClr val="FF0000"/>
                </a:solidFill>
                <a:latin typeface="+mn-ea"/>
              </a:rPr>
              <a:t>プレート境界茨城南部地震</a:t>
            </a:r>
            <a:endParaRPr lang="en-US" altLang="ja-JP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Font typeface="Arial" pitchFamily="34" charset="0"/>
              <a:buNone/>
            </a:pPr>
            <a:r>
              <a:rPr lang="ja-JP" altLang="en-US" b="1" dirty="0" smtClean="0">
                <a:latin typeface="+mn-ea"/>
              </a:rPr>
              <a:t>  </a:t>
            </a:r>
            <a:r>
              <a:rPr lang="en-US" altLang="ja-JP" b="1" dirty="0" smtClean="0">
                <a:latin typeface="+mn-ea"/>
              </a:rPr>
              <a:t>    </a:t>
            </a:r>
            <a:r>
              <a:rPr lang="ja-JP" altLang="en-US" b="1" dirty="0" smtClean="0">
                <a:latin typeface="+mn-ea"/>
              </a:rPr>
              <a:t>推定規模</a:t>
            </a:r>
            <a:r>
              <a:rPr lang="ja-JP" altLang="en-US" b="1" dirty="0">
                <a:latin typeface="+mn-ea"/>
              </a:rPr>
              <a:t>　</a:t>
            </a:r>
            <a:r>
              <a:rPr lang="en-US" altLang="ja-JP" b="1" dirty="0" smtClean="0">
                <a:latin typeface="+mn-ea"/>
              </a:rPr>
              <a:t>M7.3</a:t>
            </a:r>
          </a:p>
          <a:p>
            <a:pPr marL="0" indent="0">
              <a:buFont typeface="Arial" pitchFamily="34" charset="0"/>
              <a:buNone/>
            </a:pPr>
            <a:r>
              <a:rPr lang="ja-JP" altLang="en-US" b="1" dirty="0" smtClean="0">
                <a:latin typeface="+mn-ea"/>
              </a:rPr>
              <a:t>  </a:t>
            </a:r>
            <a:r>
              <a:rPr lang="en-US" altLang="ja-JP" b="1" dirty="0" smtClean="0">
                <a:latin typeface="+mn-ea"/>
              </a:rPr>
              <a:t>    </a:t>
            </a:r>
            <a:r>
              <a:rPr lang="ja-JP" altLang="en-US" b="1" dirty="0" smtClean="0">
                <a:latin typeface="+mn-ea"/>
              </a:rPr>
              <a:t>つくば市　震度</a:t>
            </a:r>
            <a:r>
              <a:rPr lang="en-US" altLang="ja-JP" b="1" dirty="0" smtClean="0">
                <a:latin typeface="+mn-ea"/>
              </a:rPr>
              <a:t>6</a:t>
            </a:r>
            <a:r>
              <a:rPr lang="ja-JP" altLang="en-US" b="1" dirty="0" smtClean="0">
                <a:latin typeface="+mn-ea"/>
              </a:rPr>
              <a:t>弱</a:t>
            </a:r>
            <a:endParaRPr lang="en-US" altLang="ja-JP" b="1" dirty="0" smtClean="0">
              <a:latin typeface="+mn-ea"/>
            </a:endParaRPr>
          </a:p>
          <a:p>
            <a:pPr marL="0" indent="0">
              <a:buFont typeface="Arial" pitchFamily="34" charset="0"/>
              <a:buNone/>
            </a:pPr>
            <a:endParaRPr lang="ja-JP" altLang="en-US" dirty="0"/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827584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ja-JP" sz="3200" b="1" dirty="0">
              <a:latin typeface="+mn-ea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背景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2933" y="3356992"/>
            <a:ext cx="3259547" cy="23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5652120" y="5805264"/>
            <a:ext cx="278794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図</a:t>
            </a:r>
            <a:r>
              <a:rPr kumimoji="1" lang="en-US" altLang="ja-JP" sz="1400" dirty="0" smtClean="0"/>
              <a:t>4</a:t>
            </a:r>
            <a:r>
              <a:rPr kumimoji="1" lang="ja-JP" altLang="en-US" sz="1400" dirty="0" smtClean="0"/>
              <a:t>：プレート境界茨城南部地震</a:t>
            </a:r>
            <a:endParaRPr kumimoji="1" lang="en-US" altLang="ja-JP" sz="1400" dirty="0" smtClean="0"/>
          </a:p>
          <a:p>
            <a:r>
              <a:rPr lang="ja-JP" altLang="en-US" sz="1400" dirty="0" smtClean="0"/>
              <a:t>出典：</a:t>
            </a:r>
            <a:r>
              <a:rPr lang="ja-JP" altLang="en-US" sz="1400" dirty="0"/>
              <a:t>内閣府防災</a:t>
            </a:r>
            <a:r>
              <a:rPr lang="en-US" altLang="ja-JP" sz="1400" dirty="0"/>
              <a:t>HP</a:t>
            </a:r>
            <a:endParaRPr lang="ja-JP" altLang="en-US" sz="1400" dirty="0"/>
          </a:p>
          <a:p>
            <a:r>
              <a:rPr lang="ja-JP" altLang="en-US" sz="1400" dirty="0" smtClean="0"/>
              <a:t>　　　首都直下地震の被害想定</a:t>
            </a:r>
            <a:endParaRPr kumimoji="1" lang="ja-JP" altLang="en-US" sz="1400" dirty="0"/>
          </a:p>
        </p:txBody>
      </p:sp>
      <p:sp>
        <p:nvSpPr>
          <p:cNvPr id="15" name="タイトル 1"/>
          <p:cNvSpPr txBox="1">
            <a:spLocks/>
          </p:cNvSpPr>
          <p:nvPr/>
        </p:nvSpPr>
        <p:spPr>
          <a:xfrm>
            <a:off x="457200" y="9898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2800" dirty="0"/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609600" y="12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>
                <a:latin typeface="ＭＳ Ｐゴシック"/>
                <a:ea typeface="ＭＳ Ｐゴシック"/>
                <a:cs typeface="ＭＳ Ｐゴシック"/>
              </a:rPr>
              <a:t>予想</a:t>
            </a:r>
            <a:r>
              <a:rPr lang="ja-JP" altLang="en-US" sz="3200" dirty="0" smtClean="0">
                <a:latin typeface="ＭＳ Ｐゴシック"/>
                <a:ea typeface="ＭＳ Ｐゴシック"/>
                <a:cs typeface="ＭＳ Ｐゴシック"/>
              </a:rPr>
              <a:t>される大震災</a:t>
            </a:r>
            <a:endParaRPr lang="ja-JP" altLang="en-US" sz="32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26995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40</a:t>
            </a:fld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142148"/>
            <a:ext cx="4614545" cy="109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683568" y="170080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FF00"/>
                </a:solidFill>
              </a:rPr>
              <a:t>知識／行動</a:t>
            </a:r>
            <a:endParaRPr kumimoji="1" lang="ja-JP" altLang="en-US" dirty="0">
              <a:solidFill>
                <a:srgbClr val="FFFF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971600" y="3438292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有意なものはひとつもなかった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-180527" y="188640"/>
            <a:ext cx="2160240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補足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30877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dirty="0" smtClean="0"/>
              <a:t>項目別クロス表</a:t>
            </a:r>
            <a:endParaRPr kumimoji="1" lang="ja-JP" altLang="en-US" sz="4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41</a:t>
            </a:fld>
            <a:endParaRPr kumimoji="1" lang="ja-JP" altLang="en-US"/>
          </a:p>
        </p:txBody>
      </p:sp>
      <p:graphicFrame>
        <p:nvGraphicFramePr>
          <p:cNvPr id="7" name="グラフ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8278939"/>
              </p:ext>
            </p:extLst>
          </p:nvPr>
        </p:nvGraphicFramePr>
        <p:xfrm>
          <a:off x="4823520" y="1628800"/>
          <a:ext cx="432048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グラフ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6608923"/>
              </p:ext>
            </p:extLst>
          </p:nvPr>
        </p:nvGraphicFramePr>
        <p:xfrm>
          <a:off x="179512" y="1628800"/>
          <a:ext cx="446449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-180527" y="188640"/>
            <a:ext cx="2160240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補足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78024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42</a:t>
            </a:fld>
            <a:endParaRPr kumimoji="1" lang="ja-JP" altLang="en-US"/>
          </a:p>
        </p:txBody>
      </p:sp>
      <p:graphicFrame>
        <p:nvGraphicFramePr>
          <p:cNvPr id="15" name="グラフ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446255"/>
              </p:ext>
            </p:extLst>
          </p:nvPr>
        </p:nvGraphicFramePr>
        <p:xfrm>
          <a:off x="-23300" y="3403600"/>
          <a:ext cx="4495800" cy="345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グラフ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834531"/>
              </p:ext>
            </p:extLst>
          </p:nvPr>
        </p:nvGraphicFramePr>
        <p:xfrm>
          <a:off x="4660900" y="3403600"/>
          <a:ext cx="4483100" cy="345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グラフ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0710759"/>
              </p:ext>
            </p:extLst>
          </p:nvPr>
        </p:nvGraphicFramePr>
        <p:xfrm>
          <a:off x="2123728" y="116632"/>
          <a:ext cx="4392488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-180527" y="188640"/>
            <a:ext cx="2160240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latin typeface="ＭＳ Ｐゴシック"/>
                <a:ea typeface="ＭＳ Ｐゴシック"/>
                <a:cs typeface="ＭＳ Ｐゴシック"/>
              </a:rPr>
              <a:t>補足</a:t>
            </a:r>
            <a:endParaRPr kumimoji="1" lang="ja-JP" altLang="en-US" sz="2400" dirty="0">
              <a:latin typeface="ＭＳ Ｐゴシック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45355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背景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95536" y="1268760"/>
            <a:ext cx="83318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/>
              <a:t>東日本大震災の時ほしかった</a:t>
            </a:r>
            <a:r>
              <a:rPr lang="ja-JP" altLang="en-US" sz="2800" dirty="0" smtClean="0"/>
              <a:t>情報</a:t>
            </a:r>
            <a:endParaRPr lang="en-US" altLang="ja-JP" sz="2800" dirty="0" smtClean="0"/>
          </a:p>
          <a:p>
            <a:endParaRPr lang="en-US" altLang="ja-JP" sz="1100" dirty="0"/>
          </a:p>
          <a:p>
            <a:r>
              <a:rPr lang="en-US" altLang="ja-JP" dirty="0" smtClean="0"/>
              <a:t>2011</a:t>
            </a:r>
            <a:r>
              <a:rPr lang="ja-JP" altLang="en-US" dirty="0" smtClean="0"/>
              <a:t>年　都市計画実習防災班</a:t>
            </a:r>
            <a:r>
              <a:rPr lang="ja-JP" altLang="en-US" sz="2000" dirty="0" smtClean="0"/>
              <a:t>　</a:t>
            </a:r>
            <a:endParaRPr lang="en-US" altLang="ja-JP" sz="2000" dirty="0">
              <a:solidFill>
                <a:schemeClr val="accent3"/>
              </a:solidFill>
            </a:endParaRPr>
          </a:p>
          <a:p>
            <a:pPr algn="ctr"/>
            <a:r>
              <a:rPr kumimoji="1" lang="ja-JP" altLang="en-US" sz="2400" dirty="0" smtClean="0">
                <a:solidFill>
                  <a:schemeClr val="accent3"/>
                </a:solidFill>
              </a:rPr>
              <a:t>　</a:t>
            </a:r>
            <a:endParaRPr kumimoji="1" lang="ja-JP" altLang="en-US" sz="2400" dirty="0">
              <a:solidFill>
                <a:schemeClr val="accent3"/>
              </a:solidFill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457200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4000" dirty="0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45720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4000" dirty="0"/>
          </a:p>
        </p:txBody>
      </p:sp>
      <p:graphicFrame>
        <p:nvGraphicFramePr>
          <p:cNvPr id="15" name="グラフ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0487012"/>
              </p:ext>
            </p:extLst>
          </p:nvPr>
        </p:nvGraphicFramePr>
        <p:xfrm>
          <a:off x="35496" y="2492896"/>
          <a:ext cx="8964488" cy="3796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円/楕円 3"/>
          <p:cNvSpPr/>
          <p:nvPr/>
        </p:nvSpPr>
        <p:spPr>
          <a:xfrm>
            <a:off x="179512" y="2564904"/>
            <a:ext cx="4392488" cy="864096"/>
          </a:xfrm>
          <a:prstGeom prst="ellipse">
            <a:avLst/>
          </a:prstGeom>
          <a:noFill/>
          <a:ln w="3810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雲形吹き出し 15"/>
          <p:cNvSpPr/>
          <p:nvPr/>
        </p:nvSpPr>
        <p:spPr>
          <a:xfrm>
            <a:off x="4572000" y="3429000"/>
            <a:ext cx="5184576" cy="2160240"/>
          </a:xfrm>
          <a:prstGeom prst="cloudCallout">
            <a:avLst>
              <a:gd name="adj1" fmla="val -47667"/>
              <a:gd name="adj2" fmla="val -6365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正しい行動について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知りたがっている</a:t>
            </a:r>
            <a:endParaRPr kumimoji="1" lang="ja-JP" altLang="en-US" sz="2800" dirty="0"/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827584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ja-JP" sz="3200" b="1" dirty="0">
              <a:latin typeface="+mn-ea"/>
            </a:endParaRPr>
          </a:p>
        </p:txBody>
      </p:sp>
      <p:sp>
        <p:nvSpPr>
          <p:cNvPr id="12" name="タイトル 1"/>
          <p:cNvSpPr txBox="1">
            <a:spLocks/>
          </p:cNvSpPr>
          <p:nvPr/>
        </p:nvSpPr>
        <p:spPr>
          <a:xfrm>
            <a:off x="979984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ja-JP" sz="3200" b="1" dirty="0">
              <a:latin typeface="+mn-ea"/>
            </a:endParaRPr>
          </a:p>
        </p:txBody>
      </p:sp>
      <p:sp>
        <p:nvSpPr>
          <p:cNvPr id="13" name="タイトル 1"/>
          <p:cNvSpPr txBox="1">
            <a:spLocks/>
          </p:cNvSpPr>
          <p:nvPr/>
        </p:nvSpPr>
        <p:spPr>
          <a:xfrm>
            <a:off x="60960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latin typeface="ＭＳ Ｐゴシック"/>
                <a:ea typeface="ＭＳ Ｐゴシック"/>
                <a:cs typeface="ＭＳ Ｐゴシック"/>
              </a:rPr>
              <a:t>既存</a:t>
            </a:r>
            <a:r>
              <a:rPr lang="ja-JP" altLang="en-US" sz="3200" dirty="0">
                <a:latin typeface="ＭＳ Ｐゴシック"/>
                <a:ea typeface="ＭＳ Ｐゴシック"/>
                <a:cs typeface="ＭＳ Ｐゴシック"/>
              </a:rPr>
              <a:t>研究</a:t>
            </a:r>
          </a:p>
        </p:txBody>
      </p:sp>
    </p:spTree>
    <p:extLst>
      <p:ext uri="{BB962C8B-B14F-4D97-AF65-F5344CB8AC3E}">
        <p14:creationId xmlns:p14="http://schemas.microsoft.com/office/powerpoint/2010/main" val="320190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角丸四角形 8"/>
          <p:cNvSpPr/>
          <p:nvPr/>
        </p:nvSpPr>
        <p:spPr>
          <a:xfrm>
            <a:off x="2051720" y="4725144"/>
            <a:ext cx="5112568" cy="187220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/>
              <a:t>地震に関する</a:t>
            </a:r>
            <a:r>
              <a:rPr lang="ja-JP" altLang="en-US" sz="3200" dirty="0">
                <a:solidFill>
                  <a:srgbClr val="E46C0A"/>
                </a:solidFill>
              </a:rPr>
              <a:t>知識・環境</a:t>
            </a:r>
            <a:endParaRPr lang="en-US" altLang="ja-JP" sz="3200" dirty="0">
              <a:solidFill>
                <a:srgbClr val="E46C0A"/>
              </a:solidFill>
            </a:endParaRPr>
          </a:p>
          <a:p>
            <a:pPr algn="ctr"/>
            <a:endParaRPr lang="en-US" altLang="ja-JP" sz="3200" dirty="0" smtClean="0"/>
          </a:p>
          <a:p>
            <a:pPr algn="ctr"/>
            <a:r>
              <a:rPr lang="ja-JP" altLang="en-US" sz="3200" dirty="0"/>
              <a:t>　震災後の</a:t>
            </a:r>
            <a:r>
              <a:rPr lang="ja-JP" altLang="en-US" sz="3200" dirty="0">
                <a:solidFill>
                  <a:srgbClr val="FF0000"/>
                </a:solidFill>
              </a:rPr>
              <a:t>行動</a:t>
            </a:r>
            <a:r>
              <a:rPr lang="ja-JP" altLang="en-US" sz="3200" dirty="0"/>
              <a:t>への関連</a:t>
            </a:r>
            <a:endParaRPr lang="en-US" altLang="ja-JP" sz="3200" dirty="0"/>
          </a:p>
        </p:txBody>
      </p:sp>
      <p:sp>
        <p:nvSpPr>
          <p:cNvPr id="3" name="角丸四角形 2"/>
          <p:cNvSpPr/>
          <p:nvPr/>
        </p:nvSpPr>
        <p:spPr>
          <a:xfrm>
            <a:off x="539552" y="2420888"/>
            <a:ext cx="8208912" cy="20162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schemeClr val="bg1"/>
                </a:solidFill>
              </a:rPr>
              <a:t>津波ハザードマップから読み取れる</a:t>
            </a:r>
            <a:r>
              <a:rPr lang="ja-JP" altLang="en-US" sz="3200" dirty="0">
                <a:solidFill>
                  <a:schemeClr val="accent6">
                    <a:lumMod val="75000"/>
                  </a:schemeClr>
                </a:solidFill>
              </a:rPr>
              <a:t>情報</a:t>
            </a:r>
            <a:endParaRPr lang="en-US" altLang="ja-JP" sz="320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ja-JP" altLang="en-US" sz="3200" dirty="0"/>
              <a:t>　　　　　　　</a:t>
            </a:r>
            <a:endParaRPr lang="en-US" altLang="ja-JP" sz="3200" dirty="0" smtClean="0"/>
          </a:p>
          <a:p>
            <a:pPr algn="ctr"/>
            <a:endParaRPr lang="en-US" altLang="ja-JP" sz="3200" dirty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r>
              <a:rPr lang="ja-JP" altLang="en-US" sz="3200" dirty="0" smtClean="0"/>
              <a:t>　</a:t>
            </a:r>
            <a:r>
              <a:rPr lang="ja-JP" altLang="en-US" sz="3200" dirty="0" smtClean="0">
                <a:solidFill>
                  <a:srgbClr val="000000"/>
                </a:solidFill>
              </a:rPr>
              <a:t>避難</a:t>
            </a:r>
            <a:r>
              <a:rPr lang="ja-JP" altLang="en-US" sz="3200" dirty="0">
                <a:solidFill>
                  <a:srgbClr val="FF0000"/>
                </a:solidFill>
              </a:rPr>
              <a:t>行動</a:t>
            </a:r>
            <a:r>
              <a:rPr lang="ja-JP" altLang="en-US" sz="3200" dirty="0" smtClean="0">
                <a:solidFill>
                  <a:srgbClr val="000000"/>
                </a:solidFill>
              </a:rPr>
              <a:t>意向を誘発する傾向がある</a:t>
            </a:r>
            <a:endParaRPr lang="en-US" altLang="ja-JP" sz="3200" dirty="0">
              <a:solidFill>
                <a:srgbClr val="000000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-212523" y="188640"/>
            <a:ext cx="176018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背景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251520" y="1268761"/>
            <a:ext cx="8928992" cy="10081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700" dirty="0" smtClean="0"/>
              <a:t>「津波ハザードマップの理解と避難行動意向</a:t>
            </a:r>
            <a:r>
              <a:rPr lang="en-US" altLang="ja-JP" sz="3700" dirty="0" smtClean="0"/>
              <a:t>-</a:t>
            </a:r>
            <a:r>
              <a:rPr lang="ja-JP" altLang="en-US" sz="3700" dirty="0" smtClean="0"/>
              <a:t>神栖市を対象として</a:t>
            </a:r>
            <a:r>
              <a:rPr lang="en-US" altLang="ja-JP" sz="3700" dirty="0" smtClean="0"/>
              <a:t>-</a:t>
            </a:r>
            <a:r>
              <a:rPr lang="ja-JP" altLang="en-US" sz="3700" dirty="0" smtClean="0"/>
              <a:t>」</a:t>
            </a:r>
            <a:endParaRPr lang="en-US" altLang="ja-JP" sz="3700" dirty="0" smtClean="0"/>
          </a:p>
          <a:p>
            <a:pPr algn="l"/>
            <a:r>
              <a:rPr lang="ja-JP" altLang="en-US" dirty="0" smtClean="0"/>
              <a:t>　</a:t>
            </a:r>
            <a:r>
              <a:rPr lang="ja-JP" altLang="en-US" sz="2700" dirty="0" smtClean="0">
                <a:solidFill>
                  <a:prstClr val="white"/>
                </a:solidFill>
              </a:rPr>
              <a:t>平成</a:t>
            </a:r>
            <a:r>
              <a:rPr lang="en-US" altLang="ja-JP" sz="2700" dirty="0" smtClean="0">
                <a:solidFill>
                  <a:prstClr val="white"/>
                </a:solidFill>
              </a:rPr>
              <a:t>24</a:t>
            </a:r>
            <a:r>
              <a:rPr lang="ja-JP" altLang="en-US" sz="2700" dirty="0" smtClean="0">
                <a:solidFill>
                  <a:prstClr val="white"/>
                </a:solidFill>
              </a:rPr>
              <a:t>年度　卒業論文　</a:t>
            </a:r>
            <a:r>
              <a:rPr lang="ja-JP" altLang="en-US" sz="2700" dirty="0" smtClean="0"/>
              <a:t>社会工学類　伊能沙知</a:t>
            </a:r>
            <a:r>
              <a:rPr lang="ja-JP" altLang="en-US" dirty="0" smtClean="0"/>
              <a:t>　　　　　　　　　　　　　　　　　　　　　　　　　　　　　　　　　　　　　　　　　　　　　　　　　　　　　　</a:t>
            </a:r>
            <a:endParaRPr lang="ja-JP" altLang="en-US" dirty="0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457200" y="446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4000" dirty="0"/>
          </a:p>
        </p:txBody>
      </p:sp>
      <p:sp>
        <p:nvSpPr>
          <p:cNvPr id="11" name="上カーブ矢印 10"/>
          <p:cNvSpPr/>
          <p:nvPr/>
        </p:nvSpPr>
        <p:spPr>
          <a:xfrm rot="3069213">
            <a:off x="282745" y="4814451"/>
            <a:ext cx="1881766" cy="1051099"/>
          </a:xfrm>
          <a:prstGeom prst="curvedUpArrow">
            <a:avLst>
              <a:gd name="adj1" fmla="val 25000"/>
              <a:gd name="adj2" fmla="val 50000"/>
              <a:gd name="adj3" fmla="val 2485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2" name="タイトル 1"/>
          <p:cNvSpPr txBox="1">
            <a:spLocks/>
          </p:cNvSpPr>
          <p:nvPr/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latin typeface="ＭＳ Ｐゴシック"/>
                <a:ea typeface="ＭＳ Ｐゴシック"/>
                <a:cs typeface="ＭＳ Ｐゴシック"/>
              </a:rPr>
              <a:t>既存</a:t>
            </a:r>
            <a:r>
              <a:rPr lang="ja-JP" altLang="en-US" sz="3200" dirty="0">
                <a:latin typeface="ＭＳ Ｐゴシック"/>
                <a:ea typeface="ＭＳ Ｐゴシック"/>
                <a:cs typeface="ＭＳ Ｐゴシック"/>
              </a:rPr>
              <a:t>研究</a:t>
            </a:r>
          </a:p>
        </p:txBody>
      </p:sp>
      <p:sp>
        <p:nvSpPr>
          <p:cNvPr id="6" name="下矢印 5"/>
          <p:cNvSpPr/>
          <p:nvPr/>
        </p:nvSpPr>
        <p:spPr>
          <a:xfrm>
            <a:off x="2123728" y="3068960"/>
            <a:ext cx="4752528" cy="720080"/>
          </a:xfrm>
          <a:prstGeom prst="downArrow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rgbClr val="000000"/>
                </a:solidFill>
              </a:rPr>
              <a:t>理解の</a:t>
            </a:r>
            <a:r>
              <a:rPr lang="ja-JP" altLang="en-US" sz="2800" dirty="0">
                <a:solidFill>
                  <a:schemeClr val="accent3">
                    <a:lumMod val="75000"/>
                  </a:schemeClr>
                </a:solidFill>
              </a:rPr>
              <a:t>程度</a:t>
            </a:r>
            <a:endParaRPr lang="en-US" altLang="ja-JP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3" name="下矢印 12"/>
          <p:cNvSpPr/>
          <p:nvPr/>
        </p:nvSpPr>
        <p:spPr>
          <a:xfrm>
            <a:off x="3923928" y="5445224"/>
            <a:ext cx="1431776" cy="432048"/>
          </a:xfrm>
          <a:prstGeom prst="downArrow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22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-212523" y="188640"/>
            <a:ext cx="2480267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400" dirty="0" smtClean="0"/>
              <a:t>発表の流れ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1498377558"/>
              </p:ext>
            </p:extLst>
          </p:nvPr>
        </p:nvGraphicFramePr>
        <p:xfrm>
          <a:off x="611560" y="980728"/>
          <a:ext cx="792088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308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dgm id="{2FCBBDDE-EBCD-4D0E-8895-6740AF9A7F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4A796A91-6CFD-49AD-B385-5C09CF6C5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FC77768C-3BE9-491A-A873-F71F5E4395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59295C84-7D5F-4A50-AC88-2F5D94865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DA582B74-1073-4788-B170-3749352EE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-125335" y="186160"/>
            <a:ext cx="2408259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問題提起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  <p:sp>
        <p:nvSpPr>
          <p:cNvPr id="12" name="タイトル 1"/>
          <p:cNvSpPr txBox="1">
            <a:spLocks/>
          </p:cNvSpPr>
          <p:nvPr/>
        </p:nvSpPr>
        <p:spPr>
          <a:xfrm>
            <a:off x="1475656" y="2607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4000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118083" y="50355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給水場所</a:t>
            </a:r>
            <a:endParaRPr kumimoji="1" lang="ja-JP" altLang="en-US" sz="2400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118083" y="5474432"/>
            <a:ext cx="172172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/>
              <a:t>図</a:t>
            </a:r>
            <a:r>
              <a:rPr kumimoji="1" lang="en-US" altLang="ja-JP" sz="1050" dirty="0" smtClean="0"/>
              <a:t>5</a:t>
            </a:r>
            <a:r>
              <a:rPr kumimoji="1" lang="ja-JP" altLang="en-US" sz="1050" dirty="0" smtClean="0"/>
              <a:t>：給水場所</a:t>
            </a:r>
            <a:endParaRPr kumimoji="1" lang="en-US" altLang="ja-JP" sz="1050" dirty="0" smtClean="0"/>
          </a:p>
          <a:p>
            <a:r>
              <a:rPr kumimoji="1" lang="ja-JP" altLang="en-US" sz="1050" dirty="0" smtClean="0"/>
              <a:t>画像作成元：</a:t>
            </a:r>
            <a:r>
              <a:rPr kumimoji="1" lang="en-US" altLang="ja-JP" sz="1050" dirty="0" smtClean="0"/>
              <a:t>Google map</a:t>
            </a:r>
            <a:endParaRPr kumimoji="1" lang="ja-JP" altLang="en-US" sz="1050" dirty="0"/>
          </a:p>
        </p:txBody>
      </p:sp>
      <p:sp>
        <p:nvSpPr>
          <p:cNvPr id="19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44547" y="1488728"/>
            <a:ext cx="6115584" cy="3106372"/>
          </a:xfrm>
        </p:spPr>
        <p:txBody>
          <a:bodyPr>
            <a:normAutofit/>
          </a:bodyPr>
          <a:lstStyle/>
          <a:p>
            <a:r>
              <a:rPr lang="ja-JP" altLang="en-US" dirty="0"/>
              <a:t>天久保公園に飲料水兼用防火水槽を整備</a:t>
            </a:r>
          </a:p>
          <a:p>
            <a:r>
              <a:rPr lang="ja-JP" altLang="en-US" dirty="0"/>
              <a:t>公園や公共施設等で給水を</a:t>
            </a:r>
            <a:r>
              <a:rPr lang="ja-JP" altLang="en-US" dirty="0" smtClean="0"/>
              <a:t>実施</a:t>
            </a:r>
            <a:endParaRPr lang="en-US" altLang="ja-JP" dirty="0" smtClean="0"/>
          </a:p>
          <a:p>
            <a:r>
              <a:rPr lang="ja-JP" altLang="en-US" dirty="0"/>
              <a:t>筑波大学との</a:t>
            </a:r>
            <a:r>
              <a:rPr lang="ja-JP" altLang="en-US" dirty="0" smtClean="0"/>
              <a:t>連携</a:t>
            </a:r>
            <a:endParaRPr lang="en-US" altLang="ja-JP" sz="2400" dirty="0"/>
          </a:p>
          <a:p>
            <a:pPr lvl="1"/>
            <a:r>
              <a:rPr lang="ja-JP" altLang="en-US" sz="2400" dirty="0"/>
              <a:t>東日本大震災の時、宿舎の学生に</a:t>
            </a:r>
          </a:p>
          <a:p>
            <a:pPr marL="457200" lvl="1" indent="0">
              <a:buNone/>
            </a:pPr>
            <a:r>
              <a:rPr lang="ja-JP" altLang="en-US" sz="2400" dirty="0"/>
              <a:t>　公共施設を避難所として開放</a:t>
            </a:r>
          </a:p>
          <a:p>
            <a:pPr lvl="1"/>
            <a:r>
              <a:rPr lang="ja-JP" altLang="en-US" sz="2400" u="sng" dirty="0" smtClean="0"/>
              <a:t>筑波大キャンパスを地域住民の</a:t>
            </a:r>
            <a:endParaRPr lang="en-US" altLang="ja-JP" sz="2400" u="sng" dirty="0" smtClean="0"/>
          </a:p>
          <a:p>
            <a:pPr marL="457200" lvl="1" indent="0">
              <a:buNone/>
            </a:pPr>
            <a:r>
              <a:rPr lang="ja-JP" altLang="en-US" sz="2400" dirty="0"/>
              <a:t>　</a:t>
            </a:r>
            <a:r>
              <a:rPr lang="ja-JP" altLang="en-US" sz="2400" u="sng" dirty="0" smtClean="0"/>
              <a:t>一時避難所として考えている</a:t>
            </a:r>
          </a:p>
          <a:p>
            <a:pPr marL="457200" lvl="1" indent="0">
              <a:buNone/>
            </a:pPr>
            <a:endParaRPr lang="en-US" altLang="ja-JP" dirty="0" smtClean="0"/>
          </a:p>
          <a:p>
            <a:pPr lvl="1"/>
            <a:endParaRPr lang="en-US" altLang="ja-JP" dirty="0" smtClean="0"/>
          </a:p>
          <a:p>
            <a:pPr lvl="2"/>
            <a:endParaRPr lang="ja-JP" altLang="en-US" dirty="0"/>
          </a:p>
          <a:p>
            <a:endParaRPr kumimoji="1" lang="ja-JP" altLang="en-US" dirty="0"/>
          </a:p>
        </p:txBody>
      </p:sp>
      <p:grpSp>
        <p:nvGrpSpPr>
          <p:cNvPr id="7" name="グループ化 6"/>
          <p:cNvGrpSpPr/>
          <p:nvPr/>
        </p:nvGrpSpPr>
        <p:grpSpPr>
          <a:xfrm>
            <a:off x="6753879" y="1326608"/>
            <a:ext cx="1999213" cy="3686249"/>
            <a:chOff x="6461219" y="1052736"/>
            <a:chExt cx="2499396" cy="4608512"/>
          </a:xfrm>
        </p:grpSpPr>
        <p:pic>
          <p:nvPicPr>
            <p:cNvPr id="23" name="図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1219" y="1052736"/>
              <a:ext cx="2499396" cy="4608512"/>
            </a:xfrm>
            <a:prstGeom prst="rect">
              <a:avLst/>
            </a:prstGeom>
          </p:spPr>
        </p:pic>
        <p:sp>
          <p:nvSpPr>
            <p:cNvPr id="31" name="円/楕円 30"/>
            <p:cNvSpPr/>
            <p:nvPr/>
          </p:nvSpPr>
          <p:spPr>
            <a:xfrm>
              <a:off x="6948264" y="1091916"/>
              <a:ext cx="156007" cy="16350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04271" y="1190960"/>
              <a:ext cx="214107" cy="222038"/>
            </a:xfrm>
            <a:prstGeom prst="rect">
              <a:avLst/>
            </a:prstGeom>
          </p:spPr>
        </p:pic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54029" y="4509120"/>
              <a:ext cx="217298" cy="225347"/>
            </a:xfrm>
            <a:prstGeom prst="rect">
              <a:avLst/>
            </a:prstGeom>
          </p:spPr>
        </p:pic>
      </p:grpSp>
      <p:pic>
        <p:nvPicPr>
          <p:cNvPr id="6" name="図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89020" y="5163067"/>
            <a:ext cx="164606" cy="170703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302840" y="6015692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rgbClr val="FFC000"/>
                </a:solidFill>
              </a:rPr>
              <a:t>→</a:t>
            </a:r>
            <a:r>
              <a:rPr lang="ja-JP" altLang="en-US" sz="2800" dirty="0" smtClean="0">
                <a:solidFill>
                  <a:srgbClr val="FFC000"/>
                </a:solidFill>
              </a:rPr>
              <a:t>大学側とつくば市でうまく連携がとれていない？</a:t>
            </a:r>
            <a:endParaRPr lang="ja-JP" altLang="en-US" sz="2800" dirty="0">
              <a:solidFill>
                <a:srgbClr val="FFC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41029" y="4742190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/>
              <a:t>　</a:t>
            </a:r>
            <a:r>
              <a:rPr lang="ja-JP" altLang="en-US" sz="2400" dirty="0" smtClean="0"/>
              <a:t>つくば市は</a:t>
            </a:r>
            <a:r>
              <a:rPr kumimoji="1" lang="ja-JP" altLang="en-US" sz="2400" dirty="0" smtClean="0"/>
              <a:t>筑波大学の敷地を地域住民の</a:t>
            </a:r>
            <a:endParaRPr kumimoji="1" lang="en-US" altLang="ja-JP" sz="2400" dirty="0" smtClean="0"/>
          </a:p>
          <a:p>
            <a:r>
              <a:rPr kumimoji="1" lang="ja-JP" altLang="en-US" sz="2400" dirty="0" smtClean="0"/>
              <a:t>　一時避難所にしているが総務課とつくば市で</a:t>
            </a:r>
            <a:endParaRPr lang="en-US" altLang="ja-JP" sz="2400" dirty="0" smtClean="0"/>
          </a:p>
          <a:p>
            <a:r>
              <a:rPr kumimoji="1" lang="ja-JP" altLang="en-US" sz="2400" dirty="0" smtClean="0"/>
              <a:t>　正式に決まったことではない</a:t>
            </a:r>
            <a:endParaRPr kumimoji="1" lang="ja-JP" altLang="en-US" sz="2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55576" y="404664"/>
            <a:ext cx="907300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ＭＳ Ｐゴシック"/>
                <a:ea typeface="ＭＳ Ｐゴシック"/>
                <a:cs typeface="ＭＳ Ｐゴシック"/>
              </a:rPr>
              <a:t>つくば市と筑波大学総務課へのヒアリング</a:t>
            </a:r>
            <a:endParaRPr kumimoji="1" lang="ja-JP" altLang="en-US" sz="3200" dirty="0">
              <a:latin typeface="ＭＳ Ｐゴシック"/>
              <a:ea typeface="ＭＳ Ｐゴシック"/>
              <a:cs typeface="ＭＳ Ｐゴシック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209655" y="1019508"/>
            <a:ext cx="2531472" cy="43993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つくば市の対策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6604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-212523" y="188640"/>
            <a:ext cx="2408259" cy="648072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コンテンツ プレースホルダー 13"/>
          <p:cNvSpPr>
            <a:spLocks noGrp="1"/>
          </p:cNvSpPr>
          <p:nvPr>
            <p:ph sz="half" idx="2"/>
          </p:nvPr>
        </p:nvSpPr>
        <p:spPr>
          <a:xfrm>
            <a:off x="2699792" y="1484784"/>
            <a:ext cx="5544616" cy="504056"/>
          </a:xfrm>
          <a:ln w="38100" cmpd="sng">
            <a:solidFill>
              <a:srgbClr val="4F81BD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2800" dirty="0" smtClean="0"/>
              <a:t>　パンフレットの配布、避難訓練</a:t>
            </a:r>
            <a:endParaRPr lang="en-US" altLang="ja-JP" sz="2800" dirty="0" smtClean="0"/>
          </a:p>
          <a:p>
            <a:pPr marL="0" indent="0">
              <a:buNone/>
            </a:pPr>
            <a:r>
              <a:rPr lang="ja-JP" altLang="en-US" sz="2800" dirty="0" smtClean="0"/>
              <a:t>　　</a:t>
            </a:r>
            <a:endParaRPr lang="en-US" altLang="ja-JP" sz="2800" dirty="0" smtClean="0"/>
          </a:p>
          <a:p>
            <a:pPr marL="0" indent="0">
              <a:buNone/>
            </a:pPr>
            <a:endParaRPr lang="en-US" altLang="ja-JP" sz="2800" dirty="0" smtClean="0"/>
          </a:p>
        </p:txBody>
      </p:sp>
      <p:sp>
        <p:nvSpPr>
          <p:cNvPr id="18" name="タイトル 1"/>
          <p:cNvSpPr>
            <a:spLocks noGrp="1"/>
          </p:cNvSpPr>
          <p:nvPr>
            <p:ph type="title"/>
          </p:nvPr>
        </p:nvSpPr>
        <p:spPr>
          <a:xfrm>
            <a:off x="302840" y="-902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/>
              <a:t>問題提起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3EFE3-9459-4559-968A-40C8BA66423F}" type="slidenum">
              <a:rPr kumimoji="1" lang="ja-JP" altLang="en-US" smtClean="0"/>
              <a:pPr/>
              <a:t>9</a:t>
            </a:fld>
            <a:endParaRPr kumimoji="1" lang="ja-JP" altLang="en-US" dirty="0"/>
          </a:p>
        </p:txBody>
      </p:sp>
      <p:sp>
        <p:nvSpPr>
          <p:cNvPr id="12" name="タイトル 1"/>
          <p:cNvSpPr txBox="1">
            <a:spLocks/>
          </p:cNvSpPr>
          <p:nvPr/>
        </p:nvSpPr>
        <p:spPr>
          <a:xfrm>
            <a:off x="490591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latin typeface="ＭＳ Ｐゴシック"/>
                <a:ea typeface="ＭＳ Ｐゴシック"/>
                <a:cs typeface="ＭＳ Ｐゴシック"/>
              </a:rPr>
              <a:t>筑波大学総務課へのヒアリング</a:t>
            </a:r>
            <a:endParaRPr lang="ja-JP" altLang="en-US" sz="3200" dirty="0">
              <a:latin typeface="ＭＳ Ｐゴシック"/>
              <a:ea typeface="ＭＳ Ｐゴシック"/>
              <a:cs typeface="ＭＳ Ｐゴシック"/>
            </a:endParaRPr>
          </a:p>
        </p:txBody>
      </p:sp>
      <p:graphicFrame>
        <p:nvGraphicFramePr>
          <p:cNvPr id="21" name="グラフ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9655098"/>
              </p:ext>
            </p:extLst>
          </p:nvPr>
        </p:nvGraphicFramePr>
        <p:xfrm>
          <a:off x="4031432" y="2348880"/>
          <a:ext cx="5112568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爆発 2 22"/>
          <p:cNvSpPr/>
          <p:nvPr/>
        </p:nvSpPr>
        <p:spPr>
          <a:xfrm>
            <a:off x="316632" y="3570961"/>
            <a:ext cx="4603734" cy="2856743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/>
              <a:t>内容を知っている人はゼロ</a:t>
            </a:r>
            <a:endParaRPr kumimoji="1" lang="ja-JP" altLang="en-US" sz="2800" dirty="0"/>
          </a:p>
        </p:txBody>
      </p:sp>
      <p:sp>
        <p:nvSpPr>
          <p:cNvPr id="22" name="爆発 1 21"/>
          <p:cNvSpPr/>
          <p:nvPr/>
        </p:nvSpPr>
        <p:spPr>
          <a:xfrm>
            <a:off x="-6896" y="1986785"/>
            <a:ext cx="5172854" cy="2430016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９割近くの人が</a:t>
            </a:r>
            <a:endParaRPr kumimoji="1" lang="en-US" altLang="ja-JP" sz="2400" dirty="0" smtClean="0"/>
          </a:p>
          <a:p>
            <a:pPr algn="ctr"/>
            <a:r>
              <a:rPr kumimoji="1" lang="ja-JP" altLang="en-US" sz="2400" dirty="0" smtClean="0"/>
              <a:t>“全く知らない”</a:t>
            </a:r>
            <a:endParaRPr kumimoji="1" lang="ja-JP" altLang="en-US" sz="2400" dirty="0"/>
          </a:p>
        </p:txBody>
      </p:sp>
      <p:sp>
        <p:nvSpPr>
          <p:cNvPr id="2" name="正方形/長方形 1"/>
          <p:cNvSpPr/>
          <p:nvPr/>
        </p:nvSpPr>
        <p:spPr>
          <a:xfrm>
            <a:off x="971600" y="1196752"/>
            <a:ext cx="2088232" cy="576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大学側の対策</a:t>
            </a:r>
            <a:endParaRPr kumimoji="1" lang="ja-JP" altLang="en-US" sz="2400" dirty="0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564904"/>
            <a:ext cx="3802022" cy="3168352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564904"/>
            <a:ext cx="3240361" cy="2160240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5031774" y="4869160"/>
            <a:ext cx="2636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避難訓練の様子</a:t>
            </a:r>
            <a:endParaRPr kumimoji="1" lang="ja-JP" altLang="en-US" sz="2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004048" y="5373216"/>
            <a:ext cx="34837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画像元：</a:t>
            </a:r>
            <a:r>
              <a:rPr lang="en-US" altLang="ja-JP" sz="800" dirty="0" smtClean="0"/>
              <a:t>http</a:t>
            </a:r>
            <a:r>
              <a:rPr lang="en-US" altLang="ja-JP" sz="800" dirty="0"/>
              <a:t>://www.tsukuba.ac.jp/up_img/l20111212140514001.jpg</a:t>
            </a:r>
            <a:r>
              <a:rPr lang="ja-JP" altLang="en-US" sz="800" dirty="0" smtClean="0"/>
              <a:t>　</a:t>
            </a:r>
            <a:endParaRPr kumimoji="1" lang="ja-JP" altLang="en-US" sz="800" dirty="0"/>
          </a:p>
        </p:txBody>
      </p:sp>
    </p:spTree>
    <p:extLst>
      <p:ext uri="{BB962C8B-B14F-4D97-AF65-F5344CB8AC3E}">
        <p14:creationId xmlns:p14="http://schemas.microsoft.com/office/powerpoint/2010/main" val="55096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  <p:bldP spid="23" grpId="0" animBg="1"/>
      <p:bldP spid="22" grpId="0" animBg="1"/>
      <p:bldP spid="16" grpId="0"/>
      <p:bldP spid="17" grpId="0"/>
    </p:bld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エレメント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パースペクティブ">
    <a:dk1>
      <a:sysClr val="windowText" lastClr="000000"/>
    </a:dk1>
    <a:lt1>
      <a:sysClr val="window" lastClr="FFFFFF"/>
    </a:lt1>
    <a:dk2>
      <a:srgbClr val="283138"/>
    </a:dk2>
    <a:lt2>
      <a:srgbClr val="FF8600"/>
    </a:lt2>
    <a:accent1>
      <a:srgbClr val="838D9B"/>
    </a:accent1>
    <a:accent2>
      <a:srgbClr val="D2610C"/>
    </a:accent2>
    <a:accent3>
      <a:srgbClr val="80716A"/>
    </a:accent3>
    <a:accent4>
      <a:srgbClr val="94147C"/>
    </a:accent4>
    <a:accent5>
      <a:srgbClr val="5D5AD2"/>
    </a:accent5>
    <a:accent6>
      <a:srgbClr val="6F6C7D"/>
    </a:accent6>
    <a:hlink>
      <a:srgbClr val="6187E3"/>
    </a:hlink>
    <a:folHlink>
      <a:srgbClr val="7B8EB8"/>
    </a:folHlink>
  </a:clrScheme>
  <a:fontScheme name="ユーザー定義 2">
    <a:majorFont>
      <a:latin typeface="Rockwell"/>
      <a:ea typeface="HGP明朝E"/>
      <a:cs typeface=""/>
    </a:majorFont>
    <a:minorFont>
      <a:latin typeface="Rockwell"/>
      <a:ea typeface="HGP明朝E"/>
      <a:cs typeface=""/>
    </a:minorFont>
  </a:fontScheme>
  <a:fmtScheme name="パースペクティブ">
    <a:fillStyleLst>
      <a:solidFill>
        <a:schemeClr val="phClr"/>
      </a:solidFill>
      <a:gradFill rotWithShape="1">
        <a:gsLst>
          <a:gs pos="0">
            <a:schemeClr val="phClr">
              <a:tint val="50000"/>
              <a:alpha val="100000"/>
              <a:satMod val="160000"/>
              <a:lumMod val="105000"/>
            </a:schemeClr>
          </a:gs>
          <a:gs pos="41000">
            <a:schemeClr val="phClr">
              <a:tint val="57000"/>
              <a:satMod val="180000"/>
              <a:lumMod val="99000"/>
            </a:schemeClr>
          </a:gs>
          <a:gs pos="100000">
            <a:schemeClr val="phClr">
              <a:tint val="80000"/>
              <a:satMod val="200000"/>
              <a:lumMod val="104000"/>
            </a:schemeClr>
          </a:gs>
        </a:gsLst>
        <a:lin ang="5400000" scaled="1"/>
      </a:gradFill>
      <a:gradFill rotWithShape="1">
        <a:gsLst>
          <a:gs pos="0">
            <a:schemeClr val="phClr">
              <a:tint val="96000"/>
              <a:satMod val="130000"/>
              <a:lumMod val="114000"/>
            </a:schemeClr>
          </a:gs>
          <a:gs pos="60000">
            <a:schemeClr val="phClr">
              <a:tint val="100000"/>
              <a:satMod val="106000"/>
              <a:lumMod val="110000"/>
            </a:schemeClr>
          </a:gs>
          <a:gs pos="100000">
            <a:schemeClr val="phClr"/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8575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38100" dir="5400000" rotWithShape="0">
            <a:srgbClr val="000000">
              <a:alpha val="28000"/>
            </a:srgbClr>
          </a:outerShdw>
        </a:effectLst>
      </a:effectStyle>
      <a:effectStyle>
        <a:effectLst>
          <a:outerShdw blurRad="47625" dist="38100" dir="5400000" sy="98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woPt" dir="br">
            <a:rot lat="0" lon="0" rev="8700000"/>
          </a:lightRig>
        </a:scene3d>
        <a:sp3d prstMaterial="matte">
          <a:bevelT w="25400" h="53975"/>
        </a:sp3d>
      </a:effectStyle>
      <a:effectStyle>
        <a:effectLst>
          <a:reflection blurRad="12700" stA="24000" endPos="28000" dist="50800" dir="5400000" sy="-100000" rotWithShape="0"/>
        </a:effectLst>
        <a:scene3d>
          <a:camera prst="orthographicFront">
            <a:rot lat="0" lon="0" rev="0"/>
          </a:camera>
          <a:lightRig rig="threePt" dir="t">
            <a:rot lat="0" lon="0" rev="4800000"/>
          </a:lightRig>
        </a:scene3d>
        <a:sp3d>
          <a:bevelT w="69850" h="3175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100000"/>
              <a:shade val="80000"/>
              <a:satMod val="100000"/>
              <a:lumMod val="100000"/>
            </a:schemeClr>
          </a:gs>
          <a:gs pos="65000">
            <a:schemeClr val="phClr">
              <a:tint val="100000"/>
              <a:shade val="95000"/>
              <a:satMod val="100000"/>
              <a:lumMod val="100000"/>
            </a:schemeClr>
          </a:gs>
          <a:gs pos="100000">
            <a:schemeClr val="phClr">
              <a:tint val="88000"/>
              <a:shade val="100000"/>
              <a:satMod val="400000"/>
              <a:lumMod val="100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tint val="95000"/>
              <a:satMod val="90000"/>
            </a:schemeClr>
            <a:schemeClr val="phClr">
              <a:shade val="92000"/>
            </a:schemeClr>
          </a:duotone>
        </a:blip>
        <a:tile tx="0" ty="0" sx="100000" sy="100000" flip="none" algn="tl"/>
      </a:blip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3421</TotalTime>
  <Words>1796</Words>
  <Application>Microsoft Office PowerPoint</Application>
  <PresentationFormat>画面に合わせる (4:3)</PresentationFormat>
  <Paragraphs>593</Paragraphs>
  <Slides>42</Slides>
  <Notes>25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42</vt:i4>
      </vt:variant>
    </vt:vector>
  </HeadingPairs>
  <TitlesOfParts>
    <vt:vector size="43" baseType="lpstr">
      <vt:lpstr>Office ​​テーマ</vt:lpstr>
      <vt:lpstr>その時どう動く 〜もしも地震が起きたなら〜</vt:lpstr>
      <vt:lpstr>発表の流れ</vt:lpstr>
      <vt:lpstr>背景</vt:lpstr>
      <vt:lpstr>背景</vt:lpstr>
      <vt:lpstr>背景</vt:lpstr>
      <vt:lpstr>背景</vt:lpstr>
      <vt:lpstr>発表の流れ</vt:lpstr>
      <vt:lpstr>問題提起</vt:lpstr>
      <vt:lpstr>問題提起</vt:lpstr>
      <vt:lpstr>問題提起</vt:lpstr>
      <vt:lpstr>問題提起</vt:lpstr>
      <vt:lpstr>目的</vt:lpstr>
      <vt:lpstr>発表の流れ</vt:lpstr>
      <vt:lpstr>仮説</vt:lpstr>
      <vt:lpstr>仮説</vt:lpstr>
      <vt:lpstr>発表の流れ</vt:lpstr>
      <vt:lpstr>調査</vt:lpstr>
      <vt:lpstr>調査</vt:lpstr>
      <vt:lpstr>発表の流れ</vt:lpstr>
      <vt:lpstr>分析方法</vt:lpstr>
      <vt:lpstr>結果</vt:lpstr>
      <vt:lpstr>結果</vt:lpstr>
      <vt:lpstr>結果</vt:lpstr>
      <vt:lpstr>結果</vt:lpstr>
      <vt:lpstr>結果</vt:lpstr>
      <vt:lpstr>考察</vt:lpstr>
      <vt:lpstr>考察</vt:lpstr>
      <vt:lpstr>発表の流れ</vt:lpstr>
      <vt:lpstr>今後の予定</vt:lpstr>
      <vt:lpstr>本調査</vt:lpstr>
      <vt:lpstr>具体的な提案</vt:lpstr>
      <vt:lpstr>参考文献</vt:lpstr>
      <vt:lpstr>PowerPoint プレゼンテーション</vt:lpstr>
      <vt:lpstr>正しい行動の定義</vt:lpstr>
      <vt:lpstr>補足　散布図</vt:lpstr>
      <vt:lpstr>PowerPoint プレゼンテーション</vt:lpstr>
      <vt:lpstr>結果</vt:lpstr>
      <vt:lpstr>補足　相関P値</vt:lpstr>
      <vt:lpstr>PowerPoint プレゼンテーション</vt:lpstr>
      <vt:lpstr>PowerPoint プレゼンテーション</vt:lpstr>
      <vt:lpstr>項目別クロス表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User</dc:creator>
  <cp:lastModifiedBy>山縣　杏香</cp:lastModifiedBy>
  <cp:revision>352</cp:revision>
  <dcterms:created xsi:type="dcterms:W3CDTF">2013-05-09T04:46:07Z</dcterms:created>
  <dcterms:modified xsi:type="dcterms:W3CDTF">2013-05-22T03:52:53Z</dcterms:modified>
</cp:coreProperties>
</file>