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notesSlides/notesSlide19.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2.xml" ContentType="application/vnd.openxmlformats-officedocument.drawingml.chartshapes+xml"/>
  <Override PartName="/ppt/notesSlides/notesSlide20.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drawings/drawing3.xml" ContentType="application/vnd.openxmlformats-officedocument.drawingml.chartshapes+xml"/>
  <Override PartName="/ppt/notesSlides/notesSlide21.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drawings/drawing4.xml" ContentType="application/vnd.openxmlformats-officedocument.drawingml.chartshapes+xml"/>
  <Override PartName="/ppt/notesSlides/notesSlide22.xml" ContentType="application/vnd.openxmlformats-officedocument.presentationml.notesSlide+xml"/>
  <Override PartName="/ppt/charts/chart6.xml" ContentType="application/vnd.openxmlformats-officedocument.drawingml.chart+xml"/>
  <Override PartName="/ppt/drawings/drawing5.xml" ContentType="application/vnd.openxmlformats-officedocument.drawingml.chartshapes+xml"/>
  <Override PartName="/ppt/notesSlides/notesSlide23.xml" ContentType="application/vnd.openxmlformats-officedocument.presentationml.notesSlide+xml"/>
  <Override PartName="/ppt/charts/chart7.xml" ContentType="application/vnd.openxmlformats-officedocument.drawingml.chart+xml"/>
  <Override PartName="/ppt/theme/themeOverride6.xml" ContentType="application/vnd.openxmlformats-officedocument.themeOverride+xml"/>
  <Override PartName="/ppt/drawings/drawing6.xml" ContentType="application/vnd.openxmlformats-officedocument.drawingml.chartshapes+xml"/>
  <Override PartName="/ppt/notesSlides/notesSlide24.xml" ContentType="application/vnd.openxmlformats-officedocument.presentationml.notesSlide+xml"/>
  <Override PartName="/ppt/charts/chart8.xml" ContentType="application/vnd.openxmlformats-officedocument.drawingml.chart+xml"/>
  <Override PartName="/ppt/theme/themeOverride7.xml" ContentType="application/vnd.openxmlformats-officedocument.themeOverride+xml"/>
  <Override PartName="/ppt/drawings/drawing7.xml" ContentType="application/vnd.openxmlformats-officedocument.drawingml.chartshapes+xml"/>
  <Override PartName="/ppt/notesSlides/notesSlide25.xml" ContentType="application/vnd.openxmlformats-officedocument.presentationml.notesSlide+xml"/>
  <Override PartName="/ppt/charts/chart9.xml" ContentType="application/vnd.openxmlformats-officedocument.drawingml.chart+xml"/>
  <Override PartName="/ppt/theme/themeOverride8.xml" ContentType="application/vnd.openxmlformats-officedocument.themeOverride+xml"/>
  <Override PartName="/ppt/drawings/drawing8.xml" ContentType="application/vnd.openxmlformats-officedocument.drawingml.chartshapes+xml"/>
  <Override PartName="/ppt/notesSlides/notesSlide26.xml" ContentType="application/vnd.openxmlformats-officedocument.presentationml.notesSlide+xml"/>
  <Override PartName="/ppt/charts/chart10.xml" ContentType="application/vnd.openxmlformats-officedocument.drawingml.chart+xml"/>
  <Override PartName="/ppt/theme/themeOverride9.xml" ContentType="application/vnd.openxmlformats-officedocument.themeOverride+xml"/>
  <Override PartName="/ppt/drawings/drawing9.xml" ContentType="application/vnd.openxmlformats-officedocument.drawingml.chartshape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1.xml" ContentType="application/vnd.openxmlformats-officedocument.drawingml.chart+xml"/>
  <Override PartName="/ppt/theme/themeOverride10.xml" ContentType="application/vnd.openxmlformats-officedocument.themeOverride+xml"/>
  <Override PartName="/ppt/drawings/drawing10.xml" ContentType="application/vnd.openxmlformats-officedocument.drawingml.chartshapes+xml"/>
  <Override PartName="/ppt/notesSlides/notesSlide30.xml" ContentType="application/vnd.openxmlformats-officedocument.presentationml.notesSlide+xml"/>
  <Override PartName="/ppt/charts/chart12.xml" ContentType="application/vnd.openxmlformats-officedocument.drawingml.chart+xml"/>
  <Override PartName="/ppt/theme/themeOverride11.xml" ContentType="application/vnd.openxmlformats-officedocument.themeOverride+xml"/>
  <Override PartName="/ppt/drawings/drawing11.xml" ContentType="application/vnd.openxmlformats-officedocument.drawingml.chartshape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3.xml" ContentType="application/vnd.openxmlformats-officedocument.drawingml.chart+xml"/>
  <Override PartName="/ppt/theme/themeOverride12.xml" ContentType="application/vnd.openxmlformats-officedocument.themeOverride+xml"/>
  <Override PartName="/ppt/drawings/drawing12.xml" ContentType="application/vnd.openxmlformats-officedocument.drawingml.chartshapes+xml"/>
  <Override PartName="/ppt/charts/chart14.xml" ContentType="application/vnd.openxmlformats-officedocument.drawingml.chart+xml"/>
  <Override PartName="/ppt/theme/themeOverride13.xml" ContentType="application/vnd.openxmlformats-officedocument.themeOverride+xml"/>
  <Override PartName="/ppt/charts/chart15.xml" ContentType="application/vnd.openxmlformats-officedocument.drawingml.chart+xml"/>
  <Override PartName="/ppt/theme/themeOverride14.xml" ContentType="application/vnd.openxmlformats-officedocument.themeOverride+xml"/>
  <Override PartName="/ppt/drawings/drawing13.xml" ContentType="application/vnd.openxmlformats-officedocument.drawingml.chartshapes+xml"/>
  <Override PartName="/ppt/charts/chart16.xml" ContentType="application/vnd.openxmlformats-officedocument.drawingml.chart+xml"/>
  <Override PartName="/ppt/theme/themeOverride15.xml" ContentType="application/vnd.openxmlformats-officedocument.themeOverride+xml"/>
  <Override PartName="/ppt/drawings/drawing14.xml" ContentType="application/vnd.openxmlformats-officedocument.drawingml.chartshapes+xml"/>
  <Override PartName="/ppt/charts/chart17.xml" ContentType="application/vnd.openxmlformats-officedocument.drawingml.chart+xml"/>
  <Override PartName="/ppt/theme/themeOverride16.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style4.xml" ContentType="application/vnd.ms-office.chartstyle+xml"/>
  <Override PartName="/ppt/charts/colors4.xml" ContentType="application/vnd.ms-office.chartcolor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style10.xml" ContentType="application/vnd.ms-office.chartstyle+xml"/>
  <Override PartName="/ppt/charts/colors10.xml" ContentType="application/vnd.ms-office.chartcolorstyle+xml"/>
  <Override PartName="/ppt/charts/colors11.xml" ContentType="application/vnd.ms-office.chartcolorstyle+xml"/>
  <Override PartName="/ppt/charts/style11.xml" ContentType="application/vnd.ms-office.chartstyle+xml"/>
  <Override PartName="/ppt/charts/colors12.xml" ContentType="application/vnd.ms-office.chartcolorstyle+xml"/>
  <Override PartName="/ppt/charts/style12.xml" ContentType="application/vnd.ms-office.chartstyle+xml"/>
  <Override PartName="/ppt/charts/style13.xml" ContentType="application/vnd.ms-office.chartstyle+xml"/>
  <Override PartName="/ppt/charts/colors13.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86" r:id="rId1"/>
  </p:sldMasterIdLst>
  <p:notesMasterIdLst>
    <p:notesMasterId r:id="rId61"/>
  </p:notesMasterIdLst>
  <p:sldIdLst>
    <p:sldId id="258" r:id="rId2"/>
    <p:sldId id="499" r:id="rId3"/>
    <p:sldId id="456" r:id="rId4"/>
    <p:sldId id="457" r:id="rId5"/>
    <p:sldId id="500" r:id="rId6"/>
    <p:sldId id="458" r:id="rId7"/>
    <p:sldId id="461" r:id="rId8"/>
    <p:sldId id="494" r:id="rId9"/>
    <p:sldId id="405" r:id="rId10"/>
    <p:sldId id="459" r:id="rId11"/>
    <p:sldId id="460" r:id="rId12"/>
    <p:sldId id="430" r:id="rId13"/>
    <p:sldId id="495" r:id="rId14"/>
    <p:sldId id="486" r:id="rId15"/>
    <p:sldId id="293" r:id="rId16"/>
    <p:sldId id="294" r:id="rId17"/>
    <p:sldId id="496" r:id="rId18"/>
    <p:sldId id="472" r:id="rId19"/>
    <p:sldId id="473" r:id="rId20"/>
    <p:sldId id="474" r:id="rId21"/>
    <p:sldId id="475" r:id="rId22"/>
    <p:sldId id="476" r:id="rId23"/>
    <p:sldId id="477" r:id="rId24"/>
    <p:sldId id="478" r:id="rId25"/>
    <p:sldId id="479" r:id="rId26"/>
    <p:sldId id="480" r:id="rId27"/>
    <p:sldId id="431" r:id="rId28"/>
    <p:sldId id="432" r:id="rId29"/>
    <p:sldId id="433" r:id="rId30"/>
    <p:sldId id="434" r:id="rId31"/>
    <p:sldId id="435" r:id="rId32"/>
    <p:sldId id="436" r:id="rId33"/>
    <p:sldId id="437" r:id="rId34"/>
    <p:sldId id="438" r:id="rId35"/>
    <p:sldId id="439" r:id="rId36"/>
    <p:sldId id="440" r:id="rId37"/>
    <p:sldId id="441" r:id="rId38"/>
    <p:sldId id="497" r:id="rId39"/>
    <p:sldId id="503" r:id="rId40"/>
    <p:sldId id="504" r:id="rId41"/>
    <p:sldId id="505" r:id="rId42"/>
    <p:sldId id="506" r:id="rId43"/>
    <p:sldId id="507" r:id="rId44"/>
    <p:sldId id="508" r:id="rId45"/>
    <p:sldId id="509" r:id="rId46"/>
    <p:sldId id="510" r:id="rId47"/>
    <p:sldId id="511" r:id="rId48"/>
    <p:sldId id="512" r:id="rId49"/>
    <p:sldId id="513" r:id="rId50"/>
    <p:sldId id="337" r:id="rId51"/>
    <p:sldId id="338" r:id="rId52"/>
    <p:sldId id="383" r:id="rId53"/>
    <p:sldId id="487" r:id="rId54"/>
    <p:sldId id="380" r:id="rId55"/>
    <p:sldId id="379" r:id="rId56"/>
    <p:sldId id="382" r:id="rId57"/>
    <p:sldId id="381" r:id="rId58"/>
    <p:sldId id="501" r:id="rId59"/>
    <p:sldId id="502" r:id="rId60"/>
  </p:sldIdLst>
  <p:sldSz cx="9144000" cy="6858000" type="screen4x3"/>
  <p:notesSz cx="6858000" cy="9144000"/>
  <p:defaultTextStyle>
    <a:defPPr>
      <a:defRPr lang="ja-JP"/>
    </a:defPPr>
    <a:lvl1pPr algn="l" defTabSz="457200"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defTabSz="457200"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defTabSz="457200"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defTabSz="457200"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defTabSz="457200"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C4C"/>
    <a:srgbClr val="FFDDC4"/>
    <a:srgbClr val="B9FF2F"/>
    <a:srgbClr val="740000"/>
    <a:srgbClr val="E26B69"/>
    <a:srgbClr val="603813"/>
    <a:srgbClr val="000000"/>
    <a:srgbClr val="505000"/>
    <a:srgbClr val="0051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3395" autoAdjust="0"/>
  </p:normalViewPr>
  <p:slideViewPr>
    <p:cSldViewPr snapToGrid="0" snapToObjects="1">
      <p:cViewPr varScale="1">
        <p:scale>
          <a:sx n="65" d="100"/>
          <a:sy n="65" d="100"/>
        </p:scale>
        <p:origin x="-1530"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6" d="100"/>
          <a:sy n="96" d="100"/>
        </p:scale>
        <p:origin x="-215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chartUserShapes" Target="../drawings/drawing9.xml"/><Relationship Id="rId2" Type="http://schemas.openxmlformats.org/officeDocument/2006/relationships/package" Target="../embeddings/Microsoft_Excel_Worksheet11.xlsx"/><Relationship Id="rId1" Type="http://schemas.openxmlformats.org/officeDocument/2006/relationships/themeOverride" Target="../theme/themeOverride9.xml"/><Relationship Id="rId5" Type="http://schemas.microsoft.com/office/2011/relationships/chartColorStyle" Target="colors8.xml"/><Relationship Id="rId4"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chartUserShapes" Target="../drawings/drawing10.xml"/><Relationship Id="rId2" Type="http://schemas.openxmlformats.org/officeDocument/2006/relationships/oleObject" Target="file:///G:\&#37117;&#24066;&#35336;&#30011;&#23455;&#32722;&#38450;&#28797;&#29677;\&#26368;&#32066;&#30330;&#34920;\A.xlsx" TargetMode="External"/><Relationship Id="rId1" Type="http://schemas.openxmlformats.org/officeDocument/2006/relationships/themeOverride" Target="../theme/themeOverride10.xml"/></Relationships>
</file>

<file path=ppt/charts/_rels/chart12.xml.rels><?xml version="1.0" encoding="UTF-8" standalone="yes"?>
<Relationships xmlns="http://schemas.openxmlformats.org/package/2006/relationships"><Relationship Id="rId3" Type="http://schemas.openxmlformats.org/officeDocument/2006/relationships/chartUserShapes" Target="../drawings/drawing11.xml"/><Relationship Id="rId2" Type="http://schemas.openxmlformats.org/officeDocument/2006/relationships/package" Target="../embeddings/Microsoft_Excel_Worksheet12.xlsx"/><Relationship Id="rId1" Type="http://schemas.openxmlformats.org/officeDocument/2006/relationships/themeOverride" Target="../theme/themeOverride11.xml"/></Relationships>
</file>

<file path=ppt/charts/_rels/chart13.xml.rels><?xml version="1.0" encoding="UTF-8" standalone="yes"?>
<Relationships xmlns="http://schemas.openxmlformats.org/package/2006/relationships"><Relationship Id="rId3" Type="http://schemas.openxmlformats.org/officeDocument/2006/relationships/chartUserShapes" Target="../drawings/drawing12.xml"/><Relationship Id="rId2" Type="http://schemas.openxmlformats.org/officeDocument/2006/relationships/package" Target="../embeddings/Microsoft_Excel_Worksheet13.xlsx"/><Relationship Id="rId1" Type="http://schemas.openxmlformats.org/officeDocument/2006/relationships/themeOverride" Target="../theme/themeOverride12.xml"/><Relationship Id="rId5" Type="http://schemas.microsoft.com/office/2011/relationships/chartColorStyle" Target="colors9.xml"/><Relationship Id="rId4" Type="http://schemas.microsoft.com/office/2011/relationships/chartStyle" Target="style9.xml"/></Relationships>
</file>

<file path=ppt/charts/_rels/chart14.xml.rels><?xml version="1.0" encoding="UTF-8" standalone="yes"?>
<Relationships xmlns="http://schemas.openxmlformats.org/package/2006/relationships"><Relationship Id="rId3" Type="http://schemas.microsoft.com/office/2011/relationships/chartStyle" Target="style10.xml"/><Relationship Id="rId2" Type="http://schemas.openxmlformats.org/officeDocument/2006/relationships/package" Target="../embeddings/Microsoft_Excel_Worksheet14.xlsx"/><Relationship Id="rId1" Type="http://schemas.openxmlformats.org/officeDocument/2006/relationships/themeOverride" Target="../theme/themeOverride13.xml"/><Relationship Id="rId4" Type="http://schemas.microsoft.com/office/2011/relationships/chartColorStyle" Target="colors10.xml"/></Relationships>
</file>

<file path=ppt/charts/_rels/chart15.xml.rels><?xml version="1.0" encoding="UTF-8" standalone="yes"?>
<Relationships xmlns="http://schemas.openxmlformats.org/package/2006/relationships"><Relationship Id="rId3" Type="http://schemas.openxmlformats.org/officeDocument/2006/relationships/chartUserShapes" Target="../drawings/drawing13.xml"/><Relationship Id="rId2" Type="http://schemas.openxmlformats.org/officeDocument/2006/relationships/package" Target="../embeddings/Microsoft_Excel_Worksheet15.xlsx"/><Relationship Id="rId1" Type="http://schemas.openxmlformats.org/officeDocument/2006/relationships/themeOverride" Target="../theme/themeOverride14.xml"/><Relationship Id="rId5" Type="http://schemas.microsoft.com/office/2011/relationships/chartColorStyle" Target="colors11.xml"/><Relationship Id="rId4" Type="http://schemas.microsoft.com/office/2011/relationships/chartStyle" Target="style11.xml"/></Relationships>
</file>

<file path=ppt/charts/_rels/chart16.xml.rels><?xml version="1.0" encoding="UTF-8" standalone="yes"?>
<Relationships xmlns="http://schemas.openxmlformats.org/package/2006/relationships"><Relationship Id="rId3" Type="http://schemas.openxmlformats.org/officeDocument/2006/relationships/chartUserShapes" Target="../drawings/drawing14.xml"/><Relationship Id="rId2" Type="http://schemas.openxmlformats.org/officeDocument/2006/relationships/package" Target="../embeddings/Microsoft_Excel_Worksheet16.xlsx"/><Relationship Id="rId1" Type="http://schemas.openxmlformats.org/officeDocument/2006/relationships/themeOverride" Target="../theme/themeOverride15.xml"/><Relationship Id="rId5" Type="http://schemas.microsoft.com/office/2011/relationships/chartColorStyle" Target="colors12.xml"/><Relationship Id="rId4" Type="http://schemas.microsoft.com/office/2011/relationships/chartStyle" Target="style12.xml"/></Relationships>
</file>

<file path=ppt/charts/_rels/chart17.xml.rels><?xml version="1.0" encoding="UTF-8" standalone="yes"?>
<Relationships xmlns="http://schemas.openxmlformats.org/package/2006/relationships"><Relationship Id="rId3" Type="http://schemas.microsoft.com/office/2011/relationships/chartStyle" Target="style13.xml"/><Relationship Id="rId2" Type="http://schemas.openxmlformats.org/officeDocument/2006/relationships/package" Target="../embeddings/Microsoft_Excel_Worksheet17.xlsx"/><Relationship Id="rId1" Type="http://schemas.openxmlformats.org/officeDocument/2006/relationships/themeOverride" Target="../theme/themeOverride16.xml"/><Relationship Id="rId4" Type="http://schemas.microsoft.com/office/2011/relationships/chartColorStyle" Target="colors13.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3.xlsx"/><Relationship Id="rId1" Type="http://schemas.openxmlformats.org/officeDocument/2006/relationships/themeOverride" Target="../theme/themeOverride2.xml"/><Relationship Id="rId5" Type="http://schemas.microsoft.com/office/2011/relationships/chartColorStyle" Target="colors1.xml"/><Relationship Id="rId4"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4.xlsx"/><Relationship Id="rId1" Type="http://schemas.openxmlformats.org/officeDocument/2006/relationships/themeOverride" Target="../theme/themeOverride3.xml"/><Relationship Id="rId5" Type="http://schemas.microsoft.com/office/2011/relationships/chartColorStyle" Target="colors2.xml"/><Relationship Id="rId4"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5.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package" Target="../embeddings/Microsoft_Excel_Worksheet6.xlsx"/><Relationship Id="rId1" Type="http://schemas.openxmlformats.org/officeDocument/2006/relationships/themeOverride" Target="../theme/themeOverride5.xml"/><Relationship Id="rId5" Type="http://schemas.microsoft.com/office/2011/relationships/chartColorStyle" Target="colors3.xml"/><Relationship Id="rId4" Type="http://schemas.microsoft.com/office/2011/relationships/chartStyle" Target="style3.xml"/></Relationships>
</file>

<file path=ppt/charts/_rels/chart6.xml.rels><?xml version="1.0" encoding="UTF-8" standalone="yes"?>
<Relationships xmlns="http://schemas.openxmlformats.org/package/2006/relationships"><Relationship Id="rId3" Type="http://schemas.microsoft.com/office/2011/relationships/chartStyle" Target="style4.xml"/><Relationship Id="rId2" Type="http://schemas.openxmlformats.org/officeDocument/2006/relationships/chartUserShapes" Target="../drawings/drawing5.xml"/><Relationship Id="rId1" Type="http://schemas.openxmlformats.org/officeDocument/2006/relationships/package" Target="../embeddings/Microsoft_Excel_Worksheet7.xlsx"/><Relationship Id="rId4" Type="http://schemas.microsoft.com/office/2011/relationships/chartColorStyle" Target="colors4.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6.xml"/><Relationship Id="rId2" Type="http://schemas.openxmlformats.org/officeDocument/2006/relationships/package" Target="../embeddings/Microsoft_Excel_Worksheet8.xlsx"/><Relationship Id="rId1" Type="http://schemas.openxmlformats.org/officeDocument/2006/relationships/themeOverride" Target="../theme/themeOverride6.xml"/><Relationship Id="rId5" Type="http://schemas.microsoft.com/office/2011/relationships/chartColorStyle" Target="colors5.xml"/><Relationship Id="rId4"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7.xml"/><Relationship Id="rId2" Type="http://schemas.openxmlformats.org/officeDocument/2006/relationships/package" Target="../embeddings/Microsoft_Excel_Worksheet9.xlsx"/><Relationship Id="rId1" Type="http://schemas.openxmlformats.org/officeDocument/2006/relationships/themeOverride" Target="../theme/themeOverride7.xml"/><Relationship Id="rId5" Type="http://schemas.microsoft.com/office/2011/relationships/chartColorStyle" Target="colors6.xml"/><Relationship Id="rId4"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10.xlsx"/><Relationship Id="rId1" Type="http://schemas.openxmlformats.org/officeDocument/2006/relationships/themeOverride" Target="../theme/themeOverride8.xml"/><Relationship Id="rId5" Type="http://schemas.microsoft.com/office/2011/relationships/chartColorStyle" Target="colors7.xml"/><Relationship Id="rId4"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autoTitleDeleted val="0"/>
    <c:plotArea>
      <c:layout>
        <c:manualLayout>
          <c:layoutTarget val="inner"/>
          <c:xMode val="edge"/>
          <c:yMode val="edge"/>
          <c:x val="0.50609984641621497"/>
          <c:y val="4.0146466109954898E-2"/>
          <c:w val="0.46592030688199898"/>
          <c:h val="0.83818761360343497"/>
        </c:manualLayout>
      </c:layout>
      <c:barChart>
        <c:barDir val="bar"/>
        <c:grouping val="clustered"/>
        <c:varyColors val="0"/>
        <c:ser>
          <c:idx val="0"/>
          <c:order val="0"/>
          <c:spPr>
            <a:solidFill>
              <a:srgbClr val="4F81BD"/>
            </a:solidFill>
          </c:spPr>
          <c:invertIfNegative val="0"/>
          <c:cat>
            <c:strRef>
              <c:f>Sheet2!$ER$29:$ER$37</c:f>
              <c:strCache>
                <c:ptCount val="9"/>
                <c:pt idx="0">
                  <c:v>その他</c:v>
                </c:pt>
                <c:pt idx="1">
                  <c:v>過去の震災における被災について</c:v>
                </c:pt>
                <c:pt idx="2">
                  <c:v>地震による津波被害について</c:v>
                </c:pt>
                <c:pt idx="3">
                  <c:v>東日本大震災に関する被害について</c:v>
                </c:pt>
                <c:pt idx="4">
                  <c:v>震災後、社会貢献するための方法</c:v>
                </c:pt>
                <c:pt idx="5">
                  <c:v>学校内の避難経路、最寄の避難所について</c:v>
                </c:pt>
                <c:pt idx="6">
                  <c:v>今度の地震に関する知識</c:v>
                </c:pt>
                <c:pt idx="7">
                  <c:v>地震時に取るべきベストな行動について</c:v>
                </c:pt>
                <c:pt idx="8">
                  <c:v>震災後の不便な生活に対処する方法</c:v>
                </c:pt>
              </c:strCache>
            </c:strRef>
          </c:cat>
          <c:val>
            <c:numRef>
              <c:f>Sheet2!$ES$29:$ES$37</c:f>
              <c:numCache>
                <c:formatCode>General</c:formatCode>
                <c:ptCount val="9"/>
                <c:pt idx="0">
                  <c:v>28</c:v>
                </c:pt>
                <c:pt idx="1">
                  <c:v>68</c:v>
                </c:pt>
                <c:pt idx="2">
                  <c:v>188</c:v>
                </c:pt>
                <c:pt idx="3">
                  <c:v>195</c:v>
                </c:pt>
                <c:pt idx="4">
                  <c:v>260</c:v>
                </c:pt>
                <c:pt idx="5">
                  <c:v>320</c:v>
                </c:pt>
                <c:pt idx="6">
                  <c:v>392</c:v>
                </c:pt>
                <c:pt idx="7">
                  <c:v>507</c:v>
                </c:pt>
                <c:pt idx="8">
                  <c:v>530</c:v>
                </c:pt>
              </c:numCache>
            </c:numRef>
          </c:val>
        </c:ser>
        <c:dLbls>
          <c:showLegendKey val="0"/>
          <c:showVal val="0"/>
          <c:showCatName val="0"/>
          <c:showSerName val="0"/>
          <c:showPercent val="0"/>
          <c:showBubbleSize val="0"/>
        </c:dLbls>
        <c:gapWidth val="150"/>
        <c:axId val="37171200"/>
        <c:axId val="37172736"/>
      </c:barChart>
      <c:catAx>
        <c:axId val="37171200"/>
        <c:scaling>
          <c:orientation val="minMax"/>
        </c:scaling>
        <c:delete val="0"/>
        <c:axPos val="l"/>
        <c:numFmt formatCode="General" sourceLinked="0"/>
        <c:majorTickMark val="out"/>
        <c:minorTickMark val="none"/>
        <c:tickLblPos val="nextTo"/>
        <c:txPr>
          <a:bodyPr/>
          <a:lstStyle/>
          <a:p>
            <a:pPr>
              <a:defRPr sz="1800">
                <a:solidFill>
                  <a:srgbClr val="000000"/>
                </a:solidFill>
              </a:defRPr>
            </a:pPr>
            <a:endParaRPr lang="ja-JP"/>
          </a:p>
        </c:txPr>
        <c:crossAx val="37172736"/>
        <c:crosses val="autoZero"/>
        <c:auto val="1"/>
        <c:lblAlgn val="ctr"/>
        <c:lblOffset val="100"/>
        <c:noMultiLvlLbl val="0"/>
      </c:catAx>
      <c:valAx>
        <c:axId val="37172736"/>
        <c:scaling>
          <c:orientation val="minMax"/>
        </c:scaling>
        <c:delete val="0"/>
        <c:axPos val="b"/>
        <c:numFmt formatCode="General" sourceLinked="1"/>
        <c:majorTickMark val="out"/>
        <c:minorTickMark val="none"/>
        <c:tickLblPos val="nextTo"/>
        <c:spPr>
          <a:ln>
            <a:solidFill>
              <a:sysClr val="windowText" lastClr="000000"/>
            </a:solidFill>
          </a:ln>
        </c:spPr>
        <c:txPr>
          <a:bodyPr/>
          <a:lstStyle/>
          <a:p>
            <a:pPr>
              <a:defRPr sz="1600">
                <a:solidFill>
                  <a:srgbClr val="000000"/>
                </a:solidFill>
                <a:latin typeface="+mj-ea"/>
                <a:ea typeface="+mj-ea"/>
              </a:defRPr>
            </a:pPr>
            <a:endParaRPr lang="ja-JP"/>
          </a:p>
        </c:txPr>
        <c:crossAx val="37171200"/>
        <c:crosses val="autoZero"/>
        <c:crossBetween val="between"/>
      </c:valAx>
    </c:plotArea>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r>
              <a:rPr lang="ja-JP" sz="1800" b="1"/>
              <a:t>どこへ避難するか</a:t>
            </a:r>
          </a:p>
        </c:rich>
      </c:tx>
      <c:layout/>
      <c:overlay val="0"/>
      <c:spPr>
        <a:noFill/>
        <a:ln>
          <a:noFill/>
        </a:ln>
        <a:effectLst/>
      </c:spPr>
    </c:title>
    <c:autoTitleDeleted val="0"/>
    <c:plotArea>
      <c:layout>
        <c:manualLayout>
          <c:layoutTarget val="inner"/>
          <c:xMode val="edge"/>
          <c:yMode val="edge"/>
          <c:x val="0.26381328114571301"/>
          <c:y val="0.17609714899491999"/>
          <c:w val="0.47836388224201098"/>
          <c:h val="0.67283003370943795"/>
        </c:manualLayout>
      </c:layout>
      <c:pieChart>
        <c:varyColors val="1"/>
        <c:ser>
          <c:idx val="0"/>
          <c:order val="0"/>
          <c:dPt>
            <c:idx val="0"/>
            <c:bubble3D val="0"/>
            <c:spPr>
              <a:solidFill>
                <a:sysClr val="window" lastClr="FFFFFF">
                  <a:lumMod val="50000"/>
                </a:sysClr>
              </a:solidFill>
              <a:ln w="19050">
                <a:solidFill>
                  <a:schemeClr val="lt1"/>
                </a:solidFill>
              </a:ln>
              <a:effectLst/>
            </c:spPr>
          </c:dPt>
          <c:dPt>
            <c:idx val="1"/>
            <c:bubble3D val="0"/>
            <c:spPr>
              <a:solidFill>
                <a:srgbClr val="7F7F7F"/>
              </a:solidFill>
              <a:ln w="19050">
                <a:solidFill>
                  <a:schemeClr val="lt1"/>
                </a:solidFill>
              </a:ln>
              <a:effectLst/>
            </c:spPr>
          </c:dPt>
          <c:dPt>
            <c:idx val="2"/>
            <c:bubble3D val="0"/>
            <c:spPr>
              <a:solidFill>
                <a:srgbClr val="7F7F7F"/>
              </a:solidFill>
              <a:ln w="19050">
                <a:solidFill>
                  <a:schemeClr val="lt1"/>
                </a:solidFill>
              </a:ln>
              <a:effectLst/>
            </c:spPr>
          </c:dPt>
          <c:dPt>
            <c:idx val="3"/>
            <c:bubble3D val="0"/>
            <c:spPr>
              <a:solidFill>
                <a:srgbClr val="FF0000"/>
              </a:solidFill>
              <a:ln w="19050">
                <a:solidFill>
                  <a:schemeClr val="lt1"/>
                </a:solidFill>
              </a:ln>
              <a:effectLst/>
            </c:spPr>
          </c:dPt>
          <c:dPt>
            <c:idx val="4"/>
            <c:bubble3D val="0"/>
            <c:spPr>
              <a:solidFill>
                <a:sysClr val="window" lastClr="FFFFFF">
                  <a:lumMod val="50000"/>
                </a:sysClr>
              </a:solidFill>
              <a:ln w="19050">
                <a:solidFill>
                  <a:schemeClr val="lt1"/>
                </a:solidFill>
              </a:ln>
              <a:effectLst/>
            </c:spPr>
          </c:dPt>
          <c:dLbls>
            <c:dLbl>
              <c:idx val="4"/>
              <c:layout>
                <c:manualLayout>
                  <c:x val="0.237483158355206"/>
                  <c:y val="2.24179790026247E-2"/>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Sheet1!$T$3:$T$7</c:f>
              <c:strCache>
                <c:ptCount val="5"/>
                <c:pt idx="0">
                  <c:v>実家</c:v>
                </c:pt>
                <c:pt idx="1">
                  <c:v>知人の家</c:v>
                </c:pt>
                <c:pt idx="2">
                  <c:v>大学</c:v>
                </c:pt>
                <c:pt idx="3">
                  <c:v>避難所</c:v>
                </c:pt>
                <c:pt idx="4">
                  <c:v>その他</c:v>
                </c:pt>
              </c:strCache>
            </c:strRef>
          </c:cat>
          <c:val>
            <c:numRef>
              <c:f>Sheet1!$U$3:$U$7</c:f>
              <c:numCache>
                <c:formatCode>General</c:formatCode>
                <c:ptCount val="5"/>
                <c:pt idx="0">
                  <c:v>76</c:v>
                </c:pt>
                <c:pt idx="1">
                  <c:v>32</c:v>
                </c:pt>
                <c:pt idx="2">
                  <c:v>161</c:v>
                </c:pt>
                <c:pt idx="3">
                  <c:v>142</c:v>
                </c:pt>
                <c:pt idx="4">
                  <c:v>3</c:v>
                </c:pt>
              </c:numCache>
            </c:numRef>
          </c:val>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egendEntry>
        <c:idx val="2"/>
        <c:txPr>
          <a:bodyPr rot="0" spcFirstLastPara="1" vertOverflow="ellipsis" vert="horz" wrap="square" anchor="ctr" anchorCtr="1"/>
          <a:lstStyle/>
          <a:p>
            <a:pPr>
              <a:defRPr sz="16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legendEntry>
      <c:legendEntry>
        <c:idx val="3"/>
        <c:txPr>
          <a:bodyPr rot="0" spcFirstLastPara="1" vertOverflow="ellipsis" vert="horz" wrap="square" anchor="ctr" anchorCtr="1"/>
          <a:lstStyle/>
          <a:p>
            <a:pPr>
              <a:defRPr sz="1600" b="1" i="0" u="none" strike="noStrike" kern="1200" baseline="0">
                <a:solidFill>
                  <a:srgbClr val="FF0000"/>
                </a:solidFill>
                <a:latin typeface="ＭＳ ゴシック" panose="020B0609070205080204" pitchFamily="49" charset="-128"/>
                <a:ea typeface="ＭＳ ゴシック" panose="020B0609070205080204" pitchFamily="49" charset="-128"/>
                <a:cs typeface="+mn-cs"/>
              </a:defRPr>
            </a:pPr>
            <a:endParaRPr lang="ja-JP"/>
          </a:p>
        </c:txPr>
      </c:legendEntry>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showDLblsOverMax val="0"/>
  </c:chart>
  <c:spPr>
    <a:solidFill>
      <a:sysClr val="window" lastClr="FFFFFF"/>
    </a:solidFill>
    <a:ln>
      <a:noFill/>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400">
                <a:solidFill>
                  <a:schemeClr val="tx1"/>
                </a:solidFill>
              </a:defRPr>
            </a:pPr>
            <a:r>
              <a:rPr lang="ja-JP" altLang="en-US" sz="2400" dirty="0" smtClean="0">
                <a:solidFill>
                  <a:schemeClr val="tx1"/>
                </a:solidFill>
              </a:rPr>
              <a:t>地震体験装置による揺れの体験の有無と</a:t>
            </a:r>
            <a:endParaRPr lang="en-US" altLang="ja-JP" sz="2400" dirty="0" smtClean="0">
              <a:solidFill>
                <a:schemeClr val="tx1"/>
              </a:solidFill>
            </a:endParaRPr>
          </a:p>
          <a:p>
            <a:pPr>
              <a:defRPr sz="2400">
                <a:solidFill>
                  <a:schemeClr val="tx1"/>
                </a:solidFill>
              </a:defRPr>
            </a:pPr>
            <a:r>
              <a:rPr lang="ja-JP" altLang="en-US" sz="2400" dirty="0" smtClean="0">
                <a:solidFill>
                  <a:schemeClr val="tx1"/>
                </a:solidFill>
              </a:rPr>
              <a:t>揺れている最中の行動</a:t>
            </a:r>
            <a:endParaRPr lang="ja-JP" altLang="en-US" sz="2400" dirty="0">
              <a:solidFill>
                <a:schemeClr val="tx1"/>
              </a:solidFill>
            </a:endParaRPr>
          </a:p>
        </c:rich>
      </c:tx>
      <c:layout/>
      <c:overlay val="0"/>
    </c:title>
    <c:autoTitleDeleted val="0"/>
    <c:plotArea>
      <c:layout>
        <c:manualLayout>
          <c:layoutTarget val="inner"/>
          <c:xMode val="edge"/>
          <c:yMode val="edge"/>
          <c:x val="0.16727133053298801"/>
          <c:y val="0.20054125076212101"/>
          <c:w val="0.68376043903603001"/>
          <c:h val="0.59184905778993202"/>
        </c:manualLayout>
      </c:layout>
      <c:barChart>
        <c:barDir val="bar"/>
        <c:grouping val="percentStacked"/>
        <c:varyColors val="0"/>
        <c:ser>
          <c:idx val="0"/>
          <c:order val="0"/>
          <c:tx>
            <c:strRef>
              <c:f>[A.xlsx]全体訓練!$C$57</c:f>
              <c:strCache>
                <c:ptCount val="1"/>
                <c:pt idx="0">
                  <c:v>望ましくない</c:v>
                </c:pt>
              </c:strCache>
            </c:strRef>
          </c:tx>
          <c:spPr>
            <a:solidFill>
              <a:schemeClr val="accent1"/>
            </a:solidFill>
            <a:ln>
              <a:noFill/>
            </a:ln>
            <a:effectLst/>
          </c:spPr>
          <c:invertIfNegative val="0"/>
          <c:cat>
            <c:strRef>
              <c:f>[A.xlsx]全体訓練!$B$58:$B$59</c:f>
              <c:strCache>
                <c:ptCount val="2"/>
                <c:pt idx="0">
                  <c:v>ない</c:v>
                </c:pt>
                <c:pt idx="1">
                  <c:v>ある</c:v>
                </c:pt>
              </c:strCache>
            </c:strRef>
          </c:cat>
          <c:val>
            <c:numRef>
              <c:f>[A.xlsx]全体訓練!$C$58:$C$59</c:f>
              <c:numCache>
                <c:formatCode>General</c:formatCode>
                <c:ptCount val="2"/>
                <c:pt idx="0">
                  <c:v>213</c:v>
                </c:pt>
                <c:pt idx="1">
                  <c:v>88</c:v>
                </c:pt>
              </c:numCache>
            </c:numRef>
          </c:val>
        </c:ser>
        <c:ser>
          <c:idx val="1"/>
          <c:order val="1"/>
          <c:tx>
            <c:strRef>
              <c:f>[A.xlsx]全体訓練!$D$57</c:f>
              <c:strCache>
                <c:ptCount val="1"/>
                <c:pt idx="0">
                  <c:v>望ましい</c:v>
                </c:pt>
              </c:strCache>
            </c:strRef>
          </c:tx>
          <c:spPr>
            <a:solidFill>
              <a:schemeClr val="accent2"/>
            </a:solidFill>
            <a:ln>
              <a:noFill/>
            </a:ln>
            <a:effectLst/>
          </c:spPr>
          <c:invertIfNegative val="0"/>
          <c:cat>
            <c:strRef>
              <c:f>[A.xlsx]全体訓練!$B$58:$B$59</c:f>
              <c:strCache>
                <c:ptCount val="2"/>
                <c:pt idx="0">
                  <c:v>ない</c:v>
                </c:pt>
                <c:pt idx="1">
                  <c:v>ある</c:v>
                </c:pt>
              </c:strCache>
            </c:strRef>
          </c:cat>
          <c:val>
            <c:numRef>
              <c:f>[A.xlsx]全体訓練!$D$58:$D$59</c:f>
              <c:numCache>
                <c:formatCode>General</c:formatCode>
                <c:ptCount val="2"/>
                <c:pt idx="0">
                  <c:v>159</c:v>
                </c:pt>
                <c:pt idx="1">
                  <c:v>110</c:v>
                </c:pt>
              </c:numCache>
            </c:numRef>
          </c:val>
        </c:ser>
        <c:dLbls>
          <c:showLegendKey val="0"/>
          <c:showVal val="0"/>
          <c:showCatName val="0"/>
          <c:showSerName val="0"/>
          <c:showPercent val="0"/>
          <c:showBubbleSize val="0"/>
        </c:dLbls>
        <c:gapWidth val="300"/>
        <c:overlap val="100"/>
        <c:serLines>
          <c:spPr>
            <a:ln w="9525" cap="flat" cmpd="sng" algn="ctr">
              <a:solidFill>
                <a:schemeClr val="tx1">
                  <a:lumMod val="35000"/>
                  <a:lumOff val="65000"/>
                </a:schemeClr>
              </a:solidFill>
              <a:round/>
            </a:ln>
            <a:effectLst/>
          </c:spPr>
        </c:serLines>
        <c:axId val="94127232"/>
        <c:axId val="94129152"/>
      </c:barChart>
      <c:catAx>
        <c:axId val="94127232"/>
        <c:scaling>
          <c:orientation val="minMax"/>
        </c:scaling>
        <c:delete val="0"/>
        <c:axPos val="l"/>
        <c:title>
          <c:tx>
            <c:rich>
              <a:bodyPr rot="0" spcFirstLastPara="1" vertOverflow="ellipsis" vert="eaVert" wrap="square" anchor="ctr" anchorCtr="1"/>
              <a:lstStyle/>
              <a:p>
                <a:pPr>
                  <a:defRPr sz="2000" b="0" i="0" u="none" strike="noStrike" kern="1200" baseline="0">
                    <a:solidFill>
                      <a:schemeClr val="tx1"/>
                    </a:solidFill>
                    <a:latin typeface="ＭＳ ゴシック" pitchFamily="49" charset="-128"/>
                    <a:ea typeface="ＭＳ ゴシック" pitchFamily="49" charset="-128"/>
                    <a:cs typeface="+mn-cs"/>
                  </a:defRPr>
                </a:pPr>
                <a:r>
                  <a:rPr lang="ja-JP" altLang="en-US" sz="2000" dirty="0" smtClean="0">
                    <a:solidFill>
                      <a:schemeClr val="tx1"/>
                    </a:solidFill>
                    <a:latin typeface="ＭＳ ゴシック" pitchFamily="49" charset="-128"/>
                    <a:ea typeface="ＭＳ ゴシック" pitchFamily="49" charset="-128"/>
                  </a:rPr>
                  <a:t>訓練経験の</a:t>
                </a:r>
                <a:r>
                  <a:rPr lang="ja-JP" altLang="en-US" sz="2000" dirty="0">
                    <a:solidFill>
                      <a:schemeClr val="tx1"/>
                    </a:solidFill>
                    <a:latin typeface="ＭＳ ゴシック" pitchFamily="49" charset="-128"/>
                    <a:ea typeface="ＭＳ ゴシック" pitchFamily="49" charset="-128"/>
                  </a:rPr>
                  <a:t>有無</a:t>
                </a:r>
              </a:p>
            </c:rich>
          </c:tx>
          <c:layout>
            <c:manualLayout>
              <c:xMode val="edge"/>
              <c:yMode val="edge"/>
              <c:x val="7.5851851851851896E-3"/>
              <c:y val="0.34446408730158701"/>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ＭＳ ゴシック" pitchFamily="49" charset="-128"/>
                <a:ea typeface="ＭＳ ゴシック" pitchFamily="49" charset="-128"/>
                <a:cs typeface="+mn-cs"/>
              </a:defRPr>
            </a:pPr>
            <a:endParaRPr lang="ja-JP"/>
          </a:p>
        </c:txPr>
        <c:crossAx val="94129152"/>
        <c:crosses val="autoZero"/>
        <c:auto val="1"/>
        <c:lblAlgn val="ctr"/>
        <c:lblOffset val="100"/>
        <c:noMultiLvlLbl val="0"/>
      </c:catAx>
      <c:valAx>
        <c:axId val="9412915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000" b="0" i="0" u="none" strike="noStrike" kern="1200" baseline="0">
                    <a:solidFill>
                      <a:schemeClr val="tx1"/>
                    </a:solidFill>
                    <a:latin typeface="ＭＳ ゴシック" pitchFamily="49" charset="-128"/>
                    <a:ea typeface="ＭＳ ゴシック" pitchFamily="49" charset="-128"/>
                    <a:cs typeface="+mn-cs"/>
                  </a:defRPr>
                </a:pPr>
                <a:r>
                  <a:rPr lang="ja-JP" altLang="en-US" sz="2000" dirty="0" smtClean="0">
                    <a:solidFill>
                      <a:schemeClr val="tx1"/>
                    </a:solidFill>
                    <a:latin typeface="ＭＳ ゴシック" pitchFamily="49" charset="-128"/>
                    <a:ea typeface="ＭＳ ゴシック" pitchFamily="49" charset="-128"/>
                  </a:rPr>
                  <a:t>地震最中</a:t>
                </a:r>
                <a:r>
                  <a:rPr lang="ja-JP" altLang="en-US" sz="2000" dirty="0">
                    <a:solidFill>
                      <a:schemeClr val="tx1"/>
                    </a:solidFill>
                    <a:latin typeface="ＭＳ ゴシック" pitchFamily="49" charset="-128"/>
                    <a:ea typeface="ＭＳ ゴシック" pitchFamily="49" charset="-128"/>
                  </a:rPr>
                  <a:t>の行動</a:t>
                </a:r>
              </a:p>
            </c:rich>
          </c:tx>
          <c:layout>
            <c:manualLayout>
              <c:xMode val="edge"/>
              <c:yMode val="edge"/>
              <c:x val="0.41629131944444397"/>
              <c:y val="0.84872142857142896"/>
            </c:manualLayout>
          </c:layout>
          <c:overlay val="0"/>
          <c:spPr>
            <a:noFill/>
            <a:ln>
              <a:noFill/>
            </a:ln>
            <a:effectLst/>
          </c:sp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ＭＳ ゴシック" pitchFamily="49" charset="-128"/>
                <a:ea typeface="ＭＳ ゴシック" pitchFamily="49" charset="-128"/>
                <a:cs typeface="+mn-cs"/>
              </a:defRPr>
            </a:pPr>
            <a:endParaRPr lang="ja-JP"/>
          </a:p>
        </c:txPr>
        <c:crossAx val="94127232"/>
        <c:crosses val="autoZero"/>
        <c:crossBetween val="between"/>
      </c:valAx>
      <c:spPr>
        <a:noFill/>
        <a:ln>
          <a:noFill/>
        </a:ln>
        <a:effectLst/>
      </c:spPr>
    </c:plotArea>
    <c:legend>
      <c:legendPos val="b"/>
      <c:layout>
        <c:manualLayout>
          <c:xMode val="edge"/>
          <c:yMode val="edge"/>
          <c:x val="0.26523508352761099"/>
          <c:y val="0.90029378879201205"/>
          <c:w val="0.515406351457253"/>
          <c:h val="9.8813734348780199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ＭＳ ゴシック" pitchFamily="49" charset="-128"/>
              <a:ea typeface="ＭＳ ゴシック" pitchFamily="49" charset="-128"/>
              <a:cs typeface="+mn-cs"/>
            </a:defRPr>
          </a:pPr>
          <a:endParaRPr lang="ja-JP"/>
        </a:p>
      </c:txPr>
    </c:legend>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2">
    <c:autoUpdate val="0"/>
  </c:externalData>
  <c:userShapes r:id="rId3"/>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400"/>
            </a:pPr>
            <a:r>
              <a:rPr lang="ja-JP" altLang="en-US" sz="2400" dirty="0" smtClean="0"/>
              <a:t>家族と安否確認方法についての話し合いの有無と</a:t>
            </a:r>
            <a:endParaRPr lang="en-US" altLang="ja-JP" sz="2400" dirty="0" smtClean="0"/>
          </a:p>
          <a:p>
            <a:pPr>
              <a:defRPr sz="2400"/>
            </a:pPr>
            <a:r>
              <a:rPr lang="ja-JP" altLang="en-US" sz="2400" dirty="0" smtClean="0"/>
              <a:t>災害用伝言板の利用</a:t>
            </a:r>
            <a:endParaRPr lang="ja-JP" altLang="en-US" sz="2400" dirty="0"/>
          </a:p>
        </c:rich>
      </c:tx>
      <c:layout/>
      <c:overlay val="0"/>
    </c:title>
    <c:autoTitleDeleted val="0"/>
    <c:plotArea>
      <c:layout>
        <c:manualLayout>
          <c:layoutTarget val="inner"/>
          <c:xMode val="edge"/>
          <c:yMode val="edge"/>
          <c:x val="0.20713009259259299"/>
          <c:y val="0.216532341269841"/>
          <c:w val="0.65430983796296305"/>
          <c:h val="0.585773015873016"/>
        </c:manualLayout>
      </c:layout>
      <c:barChart>
        <c:barDir val="bar"/>
        <c:grouping val="percentStacked"/>
        <c:varyColors val="0"/>
        <c:ser>
          <c:idx val="0"/>
          <c:order val="0"/>
          <c:tx>
            <c:strRef>
              <c:f>Sheet2!$C$209</c:f>
              <c:strCache>
                <c:ptCount val="1"/>
                <c:pt idx="0">
                  <c:v>利用しない</c:v>
                </c:pt>
              </c:strCache>
            </c:strRef>
          </c:tx>
          <c:spPr>
            <a:solidFill>
              <a:schemeClr val="accent1"/>
            </a:solidFill>
            <a:ln>
              <a:noFill/>
            </a:ln>
            <a:effectLst/>
          </c:spPr>
          <c:invertIfNegative val="0"/>
          <c:cat>
            <c:strRef>
              <c:f>Sheet2!$B$210:$B$211</c:f>
              <c:strCache>
                <c:ptCount val="2"/>
                <c:pt idx="0">
                  <c:v>していない</c:v>
                </c:pt>
                <c:pt idx="1">
                  <c:v>している</c:v>
                </c:pt>
              </c:strCache>
            </c:strRef>
          </c:cat>
          <c:val>
            <c:numRef>
              <c:f>Sheet2!$C$210:$C$211</c:f>
              <c:numCache>
                <c:formatCode>General</c:formatCode>
                <c:ptCount val="2"/>
                <c:pt idx="0">
                  <c:v>81</c:v>
                </c:pt>
                <c:pt idx="1">
                  <c:v>104</c:v>
                </c:pt>
              </c:numCache>
            </c:numRef>
          </c:val>
        </c:ser>
        <c:ser>
          <c:idx val="1"/>
          <c:order val="1"/>
          <c:tx>
            <c:strRef>
              <c:f>Sheet2!$D$209</c:f>
              <c:strCache>
                <c:ptCount val="1"/>
                <c:pt idx="0">
                  <c:v>利用する</c:v>
                </c:pt>
              </c:strCache>
            </c:strRef>
          </c:tx>
          <c:spPr>
            <a:solidFill>
              <a:schemeClr val="accent2"/>
            </a:solidFill>
            <a:ln>
              <a:noFill/>
            </a:ln>
            <a:effectLst/>
          </c:spPr>
          <c:invertIfNegative val="0"/>
          <c:cat>
            <c:strRef>
              <c:f>Sheet2!$B$210:$B$211</c:f>
              <c:strCache>
                <c:ptCount val="2"/>
                <c:pt idx="0">
                  <c:v>していない</c:v>
                </c:pt>
                <c:pt idx="1">
                  <c:v>している</c:v>
                </c:pt>
              </c:strCache>
            </c:strRef>
          </c:cat>
          <c:val>
            <c:numRef>
              <c:f>Sheet2!$D$210:$D$211</c:f>
              <c:numCache>
                <c:formatCode>General</c:formatCode>
                <c:ptCount val="2"/>
                <c:pt idx="0">
                  <c:v>89</c:v>
                </c:pt>
                <c:pt idx="1">
                  <c:v>313</c:v>
                </c:pt>
              </c:numCache>
            </c:numRef>
          </c:val>
        </c:ser>
        <c:dLbls>
          <c:showLegendKey val="0"/>
          <c:showVal val="0"/>
          <c:showCatName val="0"/>
          <c:showSerName val="0"/>
          <c:showPercent val="0"/>
          <c:showBubbleSize val="0"/>
        </c:dLbls>
        <c:gapWidth val="300"/>
        <c:overlap val="100"/>
        <c:serLines>
          <c:spPr>
            <a:ln w="9525" cap="flat" cmpd="sng" algn="ctr">
              <a:solidFill>
                <a:schemeClr val="tx1">
                  <a:lumMod val="35000"/>
                  <a:lumOff val="65000"/>
                </a:schemeClr>
              </a:solidFill>
              <a:round/>
            </a:ln>
            <a:effectLst/>
          </c:spPr>
        </c:serLines>
        <c:axId val="115940352"/>
        <c:axId val="115942528"/>
      </c:barChart>
      <c:catAx>
        <c:axId val="115940352"/>
        <c:scaling>
          <c:orientation val="minMax"/>
        </c:scaling>
        <c:delete val="0"/>
        <c:axPos val="l"/>
        <c:title>
          <c:tx>
            <c:rich>
              <a:bodyPr rot="0" spcFirstLastPara="1" vertOverflow="ellipsis" vert="eaVert" wrap="square" anchor="ctr" anchorCtr="1"/>
              <a:lstStyle/>
              <a:p>
                <a:pPr>
                  <a:defRPr sz="2000" b="0" i="0" u="none" strike="noStrike" kern="1200" baseline="0">
                    <a:solidFill>
                      <a:sysClr val="windowText" lastClr="000000"/>
                    </a:solidFill>
                    <a:latin typeface="ＭＳ ゴシック" pitchFamily="49" charset="-128"/>
                    <a:ea typeface="ＭＳ ゴシック" pitchFamily="49" charset="-128"/>
                    <a:cs typeface="+mn-cs"/>
                  </a:defRPr>
                </a:pPr>
                <a:r>
                  <a:rPr lang="ja-JP" altLang="en-US" sz="2000" dirty="0">
                    <a:solidFill>
                      <a:sysClr val="windowText" lastClr="000000"/>
                    </a:solidFill>
                    <a:latin typeface="ＭＳ ゴシック" pitchFamily="49" charset="-128"/>
                    <a:ea typeface="ＭＳ ゴシック" pitchFamily="49" charset="-128"/>
                  </a:rPr>
                  <a:t>家族との</a:t>
                </a:r>
                <a:r>
                  <a:rPr lang="ja-JP" altLang="en-US" sz="2000" dirty="0" smtClean="0">
                    <a:solidFill>
                      <a:sysClr val="windowText" lastClr="000000"/>
                    </a:solidFill>
                    <a:latin typeface="ＭＳ ゴシック" pitchFamily="49" charset="-128"/>
                    <a:ea typeface="ＭＳ ゴシック" pitchFamily="49" charset="-128"/>
                  </a:rPr>
                  <a:t>話し合いの有無</a:t>
                </a:r>
                <a:endParaRPr lang="ja-JP" altLang="en-US" sz="2000" dirty="0">
                  <a:solidFill>
                    <a:sysClr val="windowText" lastClr="000000"/>
                  </a:solidFill>
                  <a:latin typeface="ＭＳ ゴシック" pitchFamily="49" charset="-128"/>
                  <a:ea typeface="ＭＳ ゴシック" pitchFamily="49" charset="-128"/>
                </a:endParaRPr>
              </a:p>
            </c:rich>
          </c:tx>
          <c:layout>
            <c:manualLayout>
              <c:xMode val="edge"/>
              <c:yMode val="edge"/>
              <c:x val="1.5824768518518498E-2"/>
              <c:y val="0.28204821428571403"/>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ＭＳ ゴシック" pitchFamily="49" charset="-128"/>
                <a:ea typeface="ＭＳ ゴシック" pitchFamily="49" charset="-128"/>
                <a:cs typeface="+mn-cs"/>
              </a:defRPr>
            </a:pPr>
            <a:endParaRPr lang="ja-JP"/>
          </a:p>
        </c:txPr>
        <c:crossAx val="115942528"/>
        <c:crosses val="autoZero"/>
        <c:auto val="1"/>
        <c:lblAlgn val="ctr"/>
        <c:lblOffset val="100"/>
        <c:noMultiLvlLbl val="0"/>
      </c:catAx>
      <c:valAx>
        <c:axId val="11594252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000" b="0" i="0" u="none" strike="noStrike" kern="1200" baseline="0">
                    <a:solidFill>
                      <a:sysClr val="windowText" lastClr="000000"/>
                    </a:solidFill>
                    <a:latin typeface="ＭＳ ゴシック" pitchFamily="49" charset="-128"/>
                    <a:ea typeface="ＭＳ ゴシック" pitchFamily="49" charset="-128"/>
                    <a:cs typeface="+mn-cs"/>
                  </a:defRPr>
                </a:pPr>
                <a:r>
                  <a:rPr lang="ja-JP" altLang="en-US" sz="2000">
                    <a:solidFill>
                      <a:sysClr val="windowText" lastClr="000000"/>
                    </a:solidFill>
                    <a:latin typeface="ＭＳ ゴシック" pitchFamily="49" charset="-128"/>
                    <a:ea typeface="ＭＳ ゴシック" pitchFamily="49" charset="-128"/>
                  </a:rPr>
                  <a:t>災害用伝言板の利用</a:t>
                </a:r>
              </a:p>
            </c:rich>
          </c:tx>
          <c:layout>
            <c:manualLayout>
              <c:xMode val="edge"/>
              <c:yMode val="edge"/>
              <c:x val="0.39518692129629601"/>
              <c:y val="0.86090575396825397"/>
            </c:manualLayout>
          </c:layout>
          <c:overlay val="0"/>
          <c:spPr>
            <a:noFill/>
            <a:ln>
              <a:noFill/>
            </a:ln>
            <a:effectLst/>
          </c:sp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ＭＳ ゴシック" pitchFamily="49" charset="-128"/>
                <a:ea typeface="ＭＳ ゴシック" pitchFamily="49" charset="-128"/>
                <a:cs typeface="+mn-cs"/>
              </a:defRPr>
            </a:pPr>
            <a:endParaRPr lang="ja-JP"/>
          </a:p>
        </c:txPr>
        <c:crossAx val="115940352"/>
        <c:crosses val="autoZero"/>
        <c:crossBetween val="between"/>
      </c:valAx>
      <c:spPr>
        <a:noFill/>
        <a:ln>
          <a:noFill/>
        </a:ln>
        <a:effectLst/>
      </c:spPr>
    </c:plotArea>
    <c:legend>
      <c:legendPos val="b"/>
      <c:layout>
        <c:manualLayout>
          <c:xMode val="edge"/>
          <c:yMode val="edge"/>
          <c:x val="0.32951365740740701"/>
          <c:y val="0.92563551587301596"/>
          <c:w val="0.39151194180294002"/>
          <c:h val="7.3341722670812501E-2"/>
        </c:manualLayout>
      </c:layout>
      <c:overlay val="0"/>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ＭＳ ゴシック" pitchFamily="49" charset="-128"/>
              <a:ea typeface="ＭＳ ゴシック" pitchFamily="49" charset="-128"/>
              <a:cs typeface="+mn-cs"/>
            </a:defRPr>
          </a:pPr>
          <a:endParaRPr lang="ja-JP"/>
        </a:p>
      </c:txPr>
    </c:legend>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2">
    <c:autoUpdate val="0"/>
  </c:externalData>
  <c:userShapes r:id="rId3"/>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dirty="0"/>
              <a:t>備蓄をしてもらっている人と</a:t>
            </a:r>
            <a:endParaRPr lang="en-US" altLang="ja-JP" sz="2400" dirty="0"/>
          </a:p>
          <a:p>
            <a:pPr>
              <a:defRPr sz="2400" b="0" i="0" u="none" strike="noStrike" kern="1200" spc="0" baseline="0">
                <a:solidFill>
                  <a:schemeClr val="tx1">
                    <a:lumMod val="65000"/>
                    <a:lumOff val="35000"/>
                  </a:schemeClr>
                </a:solidFill>
                <a:latin typeface="+mn-lt"/>
                <a:ea typeface="+mn-ea"/>
                <a:cs typeface="+mn-cs"/>
              </a:defRPr>
            </a:pPr>
            <a:r>
              <a:rPr lang="ja-JP" altLang="en-US" sz="2400" dirty="0"/>
              <a:t>地震直前・最中の正しい行動</a:t>
            </a:r>
          </a:p>
        </c:rich>
      </c:tx>
      <c:layout>
        <c:manualLayout>
          <c:xMode val="edge"/>
          <c:yMode val="edge"/>
          <c:x val="0.21420406824147001"/>
          <c:y val="3.1941920123249597E-2"/>
        </c:manualLayout>
      </c:layout>
      <c:overlay val="0"/>
      <c:spPr>
        <a:noFill/>
        <a:ln>
          <a:noFill/>
        </a:ln>
        <a:effectLst/>
      </c:spPr>
    </c:title>
    <c:autoTitleDeleted val="0"/>
    <c:plotArea>
      <c:layout/>
      <c:barChart>
        <c:barDir val="bar"/>
        <c:grouping val="percentStacked"/>
        <c:varyColors val="0"/>
        <c:ser>
          <c:idx val="0"/>
          <c:order val="0"/>
          <c:tx>
            <c:strRef>
              <c:f>Sheet1!$M$4</c:f>
              <c:strCache>
                <c:ptCount val="1"/>
                <c:pt idx="0">
                  <c:v>0</c:v>
                </c:pt>
              </c:strCache>
            </c:strRef>
          </c:tx>
          <c:spPr>
            <a:solidFill>
              <a:schemeClr val="accent1"/>
            </a:solidFill>
            <a:ln>
              <a:noFill/>
            </a:ln>
            <a:effectLst/>
          </c:spPr>
          <c:invertIfNegative val="0"/>
          <c:cat>
            <c:strRef>
              <c:f>Sheet1!$L$5:$L$6</c:f>
              <c:strCache>
                <c:ptCount val="2"/>
                <c:pt idx="0">
                  <c:v>それ以外の人</c:v>
                </c:pt>
                <c:pt idx="1">
                  <c:v>家族や親戚がやってくれた</c:v>
                </c:pt>
              </c:strCache>
            </c:strRef>
          </c:cat>
          <c:val>
            <c:numRef>
              <c:f>Sheet1!$M$5:$M$6</c:f>
              <c:numCache>
                <c:formatCode>General</c:formatCode>
                <c:ptCount val="2"/>
                <c:pt idx="0">
                  <c:v>105</c:v>
                </c:pt>
                <c:pt idx="1">
                  <c:v>24</c:v>
                </c:pt>
              </c:numCache>
            </c:numRef>
          </c:val>
        </c:ser>
        <c:ser>
          <c:idx val="1"/>
          <c:order val="1"/>
          <c:tx>
            <c:strRef>
              <c:f>Sheet1!$N$4</c:f>
              <c:strCache>
                <c:ptCount val="1"/>
                <c:pt idx="0">
                  <c:v>1</c:v>
                </c:pt>
              </c:strCache>
            </c:strRef>
          </c:tx>
          <c:spPr>
            <a:solidFill>
              <a:schemeClr val="accent2"/>
            </a:solidFill>
            <a:ln>
              <a:noFill/>
            </a:ln>
            <a:effectLst/>
          </c:spPr>
          <c:invertIfNegative val="0"/>
          <c:cat>
            <c:strRef>
              <c:f>Sheet1!$L$5:$L$6</c:f>
              <c:strCache>
                <c:ptCount val="2"/>
                <c:pt idx="0">
                  <c:v>それ以外の人</c:v>
                </c:pt>
                <c:pt idx="1">
                  <c:v>家族や親戚がやってくれた</c:v>
                </c:pt>
              </c:strCache>
            </c:strRef>
          </c:cat>
          <c:val>
            <c:numRef>
              <c:f>Sheet1!$N$5:$N$6</c:f>
              <c:numCache>
                <c:formatCode>General</c:formatCode>
                <c:ptCount val="2"/>
                <c:pt idx="0">
                  <c:v>117</c:v>
                </c:pt>
                <c:pt idx="1">
                  <c:v>55</c:v>
                </c:pt>
              </c:numCache>
            </c:numRef>
          </c:val>
        </c:ser>
        <c:ser>
          <c:idx val="2"/>
          <c:order val="2"/>
          <c:tx>
            <c:strRef>
              <c:f>Sheet1!$O$4</c:f>
              <c:strCache>
                <c:ptCount val="1"/>
                <c:pt idx="0">
                  <c:v>2</c:v>
                </c:pt>
              </c:strCache>
            </c:strRef>
          </c:tx>
          <c:spPr>
            <a:solidFill>
              <a:schemeClr val="accent3"/>
            </a:solidFill>
            <a:ln>
              <a:noFill/>
            </a:ln>
            <a:effectLst/>
          </c:spPr>
          <c:invertIfNegative val="0"/>
          <c:cat>
            <c:strRef>
              <c:f>Sheet1!$L$5:$L$6</c:f>
              <c:strCache>
                <c:ptCount val="2"/>
                <c:pt idx="0">
                  <c:v>それ以外の人</c:v>
                </c:pt>
                <c:pt idx="1">
                  <c:v>家族や親戚がやってくれた</c:v>
                </c:pt>
              </c:strCache>
            </c:strRef>
          </c:cat>
          <c:val>
            <c:numRef>
              <c:f>Sheet1!$O$5:$O$6</c:f>
              <c:numCache>
                <c:formatCode>General</c:formatCode>
                <c:ptCount val="2"/>
                <c:pt idx="0">
                  <c:v>134</c:v>
                </c:pt>
                <c:pt idx="1">
                  <c:v>72</c:v>
                </c:pt>
              </c:numCache>
            </c:numRef>
          </c:val>
        </c:ser>
        <c:ser>
          <c:idx val="3"/>
          <c:order val="3"/>
          <c:tx>
            <c:strRef>
              <c:f>Sheet1!$P$4</c:f>
              <c:strCache>
                <c:ptCount val="1"/>
                <c:pt idx="0">
                  <c:v>3</c:v>
                </c:pt>
              </c:strCache>
            </c:strRef>
          </c:tx>
          <c:spPr>
            <a:solidFill>
              <a:schemeClr val="accent4"/>
            </a:solidFill>
            <a:ln>
              <a:noFill/>
            </a:ln>
            <a:effectLst/>
          </c:spPr>
          <c:invertIfNegative val="0"/>
          <c:cat>
            <c:strRef>
              <c:f>Sheet1!$L$5:$L$6</c:f>
              <c:strCache>
                <c:ptCount val="2"/>
                <c:pt idx="0">
                  <c:v>それ以外の人</c:v>
                </c:pt>
                <c:pt idx="1">
                  <c:v>家族や親戚がやってくれた</c:v>
                </c:pt>
              </c:strCache>
            </c:strRef>
          </c:cat>
          <c:val>
            <c:numRef>
              <c:f>Sheet1!$P$5:$P$6</c:f>
              <c:numCache>
                <c:formatCode>General</c:formatCode>
                <c:ptCount val="2"/>
                <c:pt idx="0">
                  <c:v>53</c:v>
                </c:pt>
                <c:pt idx="1">
                  <c:v>23</c:v>
                </c:pt>
              </c:numCache>
            </c:numRef>
          </c:val>
        </c:ser>
        <c:ser>
          <c:idx val="4"/>
          <c:order val="4"/>
          <c:tx>
            <c:strRef>
              <c:f>Sheet1!$Q$4</c:f>
              <c:strCache>
                <c:ptCount val="1"/>
                <c:pt idx="0">
                  <c:v>4</c:v>
                </c:pt>
              </c:strCache>
            </c:strRef>
          </c:tx>
          <c:spPr>
            <a:solidFill>
              <a:schemeClr val="accent5"/>
            </a:solidFill>
            <a:ln>
              <a:noFill/>
            </a:ln>
            <a:effectLst/>
          </c:spPr>
          <c:invertIfNegative val="0"/>
          <c:cat>
            <c:strRef>
              <c:f>Sheet1!$L$5:$L$6</c:f>
              <c:strCache>
                <c:ptCount val="2"/>
                <c:pt idx="0">
                  <c:v>それ以外の人</c:v>
                </c:pt>
                <c:pt idx="1">
                  <c:v>家族や親戚がやってくれた</c:v>
                </c:pt>
              </c:strCache>
            </c:strRef>
          </c:cat>
          <c:val>
            <c:numRef>
              <c:f>Sheet1!$Q$5:$Q$6</c:f>
              <c:numCache>
                <c:formatCode>General</c:formatCode>
                <c:ptCount val="2"/>
                <c:pt idx="0">
                  <c:v>4</c:v>
                </c:pt>
                <c:pt idx="1">
                  <c:v>0</c:v>
                </c:pt>
              </c:numCache>
            </c:numRef>
          </c:val>
        </c:ser>
        <c:dLbls>
          <c:showLegendKey val="0"/>
          <c:showVal val="0"/>
          <c:showCatName val="0"/>
          <c:showSerName val="0"/>
          <c:showPercent val="0"/>
          <c:showBubbleSize val="0"/>
        </c:dLbls>
        <c:gapWidth val="300"/>
        <c:overlap val="100"/>
        <c:serLines>
          <c:spPr>
            <a:ln w="9525" cap="flat" cmpd="sng" algn="ctr">
              <a:solidFill>
                <a:schemeClr val="tx1">
                  <a:lumMod val="35000"/>
                  <a:lumOff val="65000"/>
                </a:schemeClr>
              </a:solidFill>
              <a:round/>
            </a:ln>
            <a:effectLst/>
          </c:spPr>
        </c:serLines>
        <c:axId val="198439296"/>
        <c:axId val="198441216"/>
      </c:barChart>
      <c:catAx>
        <c:axId val="198439296"/>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ja-JP" altLang="en-US" sz="1400"/>
                  <a:t>備蓄をしているのは</a:t>
                </a:r>
              </a:p>
            </c:rich>
          </c:tx>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198441216"/>
        <c:crosses val="autoZero"/>
        <c:auto val="1"/>
        <c:lblAlgn val="ctr"/>
        <c:lblOffset val="100"/>
        <c:noMultiLvlLbl val="0"/>
      </c:catAx>
      <c:valAx>
        <c:axId val="19844121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ja-JP" altLang="en-US" sz="1600"/>
                  <a:t>地震直前・最中の行動ポイント</a:t>
                </a:r>
              </a:p>
            </c:rich>
          </c:tx>
          <c:overlay val="0"/>
          <c:spPr>
            <a:noFill/>
            <a:ln>
              <a:noFill/>
            </a:ln>
            <a:effectLst/>
          </c:sp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9843929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2">
    <c:autoUpdate val="0"/>
  </c:externalData>
  <c:userShapes r:id="rId3"/>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大学の訓練と地震中行動ポイント</a:t>
            </a:r>
          </a:p>
        </c:rich>
      </c:tx>
      <c:layout>
        <c:manualLayout>
          <c:xMode val="edge"/>
          <c:yMode val="edge"/>
          <c:x val="0.22932645572081301"/>
          <c:y val="3.83308480427259E-2"/>
        </c:manualLayout>
      </c:layout>
      <c:overlay val="0"/>
      <c:spPr>
        <a:noFill/>
        <a:ln>
          <a:noFill/>
        </a:ln>
        <a:effectLst/>
      </c:spPr>
    </c:title>
    <c:autoTitleDeleted val="0"/>
    <c:plotArea>
      <c:layout/>
      <c:barChart>
        <c:barDir val="bar"/>
        <c:grouping val="percentStacked"/>
        <c:varyColors val="0"/>
        <c:ser>
          <c:idx val="0"/>
          <c:order val="0"/>
          <c:tx>
            <c:strRef>
              <c:f>Sheet1!$C$5</c:f>
              <c:strCache>
                <c:ptCount val="1"/>
                <c:pt idx="0">
                  <c:v>0</c:v>
                </c:pt>
              </c:strCache>
            </c:strRef>
          </c:tx>
          <c:spPr>
            <a:solidFill>
              <a:schemeClr val="accent1"/>
            </a:solidFill>
            <a:ln>
              <a:noFill/>
            </a:ln>
            <a:effectLst/>
          </c:spPr>
          <c:invertIfNegative val="0"/>
          <c:cat>
            <c:strRef>
              <c:f>Sheet1!$B$6:$B$7</c:f>
              <c:strCache>
                <c:ptCount val="2"/>
                <c:pt idx="0">
                  <c:v>参加したことがない</c:v>
                </c:pt>
                <c:pt idx="1">
                  <c:v>参加した</c:v>
                </c:pt>
              </c:strCache>
            </c:strRef>
          </c:cat>
          <c:val>
            <c:numRef>
              <c:f>Sheet1!$C$6:$C$7</c:f>
              <c:numCache>
                <c:formatCode>General</c:formatCode>
                <c:ptCount val="2"/>
                <c:pt idx="0">
                  <c:v>85</c:v>
                </c:pt>
                <c:pt idx="1">
                  <c:v>44</c:v>
                </c:pt>
              </c:numCache>
            </c:numRef>
          </c:val>
        </c:ser>
        <c:ser>
          <c:idx val="1"/>
          <c:order val="1"/>
          <c:tx>
            <c:strRef>
              <c:f>Sheet1!$D$5</c:f>
              <c:strCache>
                <c:ptCount val="1"/>
                <c:pt idx="0">
                  <c:v>1</c:v>
                </c:pt>
              </c:strCache>
            </c:strRef>
          </c:tx>
          <c:spPr>
            <a:solidFill>
              <a:schemeClr val="accent2"/>
            </a:solidFill>
            <a:ln>
              <a:noFill/>
            </a:ln>
            <a:effectLst/>
          </c:spPr>
          <c:invertIfNegative val="0"/>
          <c:cat>
            <c:strRef>
              <c:f>Sheet1!$B$6:$B$7</c:f>
              <c:strCache>
                <c:ptCount val="2"/>
                <c:pt idx="0">
                  <c:v>参加したことがない</c:v>
                </c:pt>
                <c:pt idx="1">
                  <c:v>参加した</c:v>
                </c:pt>
              </c:strCache>
            </c:strRef>
          </c:cat>
          <c:val>
            <c:numRef>
              <c:f>Sheet1!$D$6:$D$7</c:f>
              <c:numCache>
                <c:formatCode>General</c:formatCode>
                <c:ptCount val="2"/>
                <c:pt idx="0">
                  <c:v>101</c:v>
                </c:pt>
                <c:pt idx="1">
                  <c:v>71</c:v>
                </c:pt>
              </c:numCache>
            </c:numRef>
          </c:val>
        </c:ser>
        <c:ser>
          <c:idx val="2"/>
          <c:order val="2"/>
          <c:tx>
            <c:strRef>
              <c:f>Sheet1!$E$5</c:f>
              <c:strCache>
                <c:ptCount val="1"/>
                <c:pt idx="0">
                  <c:v>2</c:v>
                </c:pt>
              </c:strCache>
            </c:strRef>
          </c:tx>
          <c:spPr>
            <a:solidFill>
              <a:schemeClr val="accent3"/>
            </a:solidFill>
            <a:ln>
              <a:noFill/>
            </a:ln>
            <a:effectLst/>
          </c:spPr>
          <c:invertIfNegative val="0"/>
          <c:cat>
            <c:strRef>
              <c:f>Sheet1!$B$6:$B$7</c:f>
              <c:strCache>
                <c:ptCount val="2"/>
                <c:pt idx="0">
                  <c:v>参加したことがない</c:v>
                </c:pt>
                <c:pt idx="1">
                  <c:v>参加した</c:v>
                </c:pt>
              </c:strCache>
            </c:strRef>
          </c:cat>
          <c:val>
            <c:numRef>
              <c:f>Sheet1!$E$6:$E$7</c:f>
              <c:numCache>
                <c:formatCode>General</c:formatCode>
                <c:ptCount val="2"/>
                <c:pt idx="0">
                  <c:v>127</c:v>
                </c:pt>
                <c:pt idx="1">
                  <c:v>79</c:v>
                </c:pt>
              </c:numCache>
            </c:numRef>
          </c:val>
        </c:ser>
        <c:ser>
          <c:idx val="3"/>
          <c:order val="3"/>
          <c:tx>
            <c:strRef>
              <c:f>Sheet1!$F$5</c:f>
              <c:strCache>
                <c:ptCount val="1"/>
                <c:pt idx="0">
                  <c:v>3</c:v>
                </c:pt>
              </c:strCache>
            </c:strRef>
          </c:tx>
          <c:spPr>
            <a:solidFill>
              <a:schemeClr val="accent4"/>
            </a:solidFill>
            <a:ln>
              <a:noFill/>
            </a:ln>
            <a:effectLst/>
          </c:spPr>
          <c:invertIfNegative val="0"/>
          <c:cat>
            <c:strRef>
              <c:f>Sheet1!$B$6:$B$7</c:f>
              <c:strCache>
                <c:ptCount val="2"/>
                <c:pt idx="0">
                  <c:v>参加したことがない</c:v>
                </c:pt>
                <c:pt idx="1">
                  <c:v>参加した</c:v>
                </c:pt>
              </c:strCache>
            </c:strRef>
          </c:cat>
          <c:val>
            <c:numRef>
              <c:f>Sheet1!$F$6:$F$7</c:f>
              <c:numCache>
                <c:formatCode>General</c:formatCode>
                <c:ptCount val="2"/>
                <c:pt idx="0">
                  <c:v>46</c:v>
                </c:pt>
                <c:pt idx="1">
                  <c:v>30</c:v>
                </c:pt>
              </c:numCache>
            </c:numRef>
          </c:val>
        </c:ser>
        <c:ser>
          <c:idx val="4"/>
          <c:order val="4"/>
          <c:tx>
            <c:strRef>
              <c:f>Sheet1!$G$5</c:f>
              <c:strCache>
                <c:ptCount val="1"/>
                <c:pt idx="0">
                  <c:v>4</c:v>
                </c:pt>
              </c:strCache>
            </c:strRef>
          </c:tx>
          <c:spPr>
            <a:solidFill>
              <a:schemeClr val="accent5"/>
            </a:solidFill>
            <a:ln>
              <a:noFill/>
            </a:ln>
            <a:effectLst/>
          </c:spPr>
          <c:invertIfNegative val="0"/>
          <c:cat>
            <c:strRef>
              <c:f>Sheet1!$B$6:$B$7</c:f>
              <c:strCache>
                <c:ptCount val="2"/>
                <c:pt idx="0">
                  <c:v>参加したことがない</c:v>
                </c:pt>
                <c:pt idx="1">
                  <c:v>参加した</c:v>
                </c:pt>
              </c:strCache>
            </c:strRef>
          </c:cat>
          <c:val>
            <c:numRef>
              <c:f>Sheet1!$G$6:$G$7</c:f>
              <c:numCache>
                <c:formatCode>General</c:formatCode>
                <c:ptCount val="2"/>
                <c:pt idx="0">
                  <c:v>2</c:v>
                </c:pt>
                <c:pt idx="1">
                  <c:v>2</c:v>
                </c:pt>
              </c:numCache>
            </c:numRef>
          </c:val>
        </c:ser>
        <c:dLbls>
          <c:showLegendKey val="0"/>
          <c:showVal val="0"/>
          <c:showCatName val="0"/>
          <c:showSerName val="0"/>
          <c:showPercent val="0"/>
          <c:showBubbleSize val="0"/>
        </c:dLbls>
        <c:gapWidth val="300"/>
        <c:overlap val="100"/>
        <c:serLines>
          <c:spPr>
            <a:ln w="9525" cap="flat" cmpd="sng" algn="ctr">
              <a:solidFill>
                <a:schemeClr val="tx1">
                  <a:lumMod val="35000"/>
                  <a:lumOff val="65000"/>
                </a:schemeClr>
              </a:solidFill>
              <a:round/>
            </a:ln>
            <a:effectLst/>
          </c:spPr>
        </c:serLines>
        <c:axId val="200692864"/>
        <c:axId val="200694784"/>
      </c:barChart>
      <c:catAx>
        <c:axId val="200692864"/>
        <c:scaling>
          <c:orientation val="minMax"/>
        </c:scaling>
        <c:delete val="0"/>
        <c:axPos val="l"/>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ja-JP" altLang="en-US" sz="1800" dirty="0"/>
                  <a:t>大学の避難訓練</a:t>
                </a:r>
              </a:p>
            </c:rich>
          </c:tx>
          <c:layout>
            <c:manualLayout>
              <c:xMode val="edge"/>
              <c:yMode val="edge"/>
              <c:x val="3.9574827452123998E-2"/>
              <c:y val="0.19408731357282399"/>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crossAx val="200694784"/>
        <c:crosses val="autoZero"/>
        <c:auto val="1"/>
        <c:lblAlgn val="ctr"/>
        <c:lblOffset val="100"/>
        <c:noMultiLvlLbl val="0"/>
      </c:catAx>
      <c:valAx>
        <c:axId val="20069478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ja-JP" altLang="en-US" sz="2000"/>
                  <a:t>地震中行動ポイント</a:t>
                </a:r>
              </a:p>
            </c:rich>
          </c:tx>
          <c:overlay val="0"/>
          <c:spPr>
            <a:noFill/>
            <a:ln>
              <a:noFill/>
            </a:ln>
            <a:effectLst/>
          </c:sp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crossAx val="20069286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ysClr val="window" lastClr="FFFFFF"/>
    </a:solidFill>
    <a:ln>
      <a:noFill/>
    </a:ln>
    <a:effectLst/>
  </c:spPr>
  <c:txPr>
    <a:bodyPr/>
    <a:lstStyle/>
    <a:p>
      <a:pPr>
        <a:defRPr/>
      </a:pPr>
      <a:endParaRPr lang="ja-JP"/>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800" b="0" i="0" u="none" strike="noStrike" kern="1200" spc="0" baseline="0">
                <a:solidFill>
                  <a:sysClr val="windowText" lastClr="000000"/>
                </a:solidFill>
                <a:latin typeface="+mn-lt"/>
                <a:ea typeface="+mn-ea"/>
                <a:cs typeface="+mn-cs"/>
              </a:defRPr>
            </a:pPr>
            <a:r>
              <a:rPr lang="ja-JP" altLang="en-US" sz="2800">
                <a:solidFill>
                  <a:sysClr val="windowText" lastClr="000000"/>
                </a:solidFill>
              </a:rPr>
              <a:t>家族ポイントと備蓄ポイント</a:t>
            </a:r>
          </a:p>
        </c:rich>
      </c:tx>
      <c:overlay val="0"/>
      <c:spPr>
        <a:noFill/>
        <a:ln>
          <a:noFill/>
        </a:ln>
        <a:effectLst/>
      </c:spPr>
    </c:title>
    <c:autoTitleDeleted val="0"/>
    <c:plotArea>
      <c:layout>
        <c:manualLayout>
          <c:layoutTarget val="inner"/>
          <c:xMode val="edge"/>
          <c:yMode val="edge"/>
          <c:x val="0.18420781514460199"/>
          <c:y val="0.18888888888888899"/>
          <c:w val="0.67703819265582499"/>
          <c:h val="0.55200568678915196"/>
        </c:manualLayout>
      </c:layout>
      <c:barChart>
        <c:barDir val="bar"/>
        <c:grouping val="percentStacked"/>
        <c:varyColors val="0"/>
        <c:ser>
          <c:idx val="0"/>
          <c:order val="0"/>
          <c:tx>
            <c:strRef>
              <c:f>事前対策内!$C$4</c:f>
              <c:strCache>
                <c:ptCount val="1"/>
                <c:pt idx="0">
                  <c:v>0</c:v>
                </c:pt>
              </c:strCache>
            </c:strRef>
          </c:tx>
          <c:spPr>
            <a:solidFill>
              <a:schemeClr val="accent1"/>
            </a:solidFill>
            <a:ln>
              <a:noFill/>
            </a:ln>
            <a:effectLst/>
          </c:spPr>
          <c:invertIfNegative val="0"/>
          <c:cat>
            <c:numRef>
              <c:f>事前対策内!$B$5:$B$8</c:f>
              <c:numCache>
                <c:formatCode>General</c:formatCode>
                <c:ptCount val="4"/>
                <c:pt idx="0">
                  <c:v>0</c:v>
                </c:pt>
                <c:pt idx="1">
                  <c:v>1</c:v>
                </c:pt>
                <c:pt idx="2">
                  <c:v>2</c:v>
                </c:pt>
                <c:pt idx="3">
                  <c:v>3</c:v>
                </c:pt>
              </c:numCache>
            </c:numRef>
          </c:cat>
          <c:val>
            <c:numRef>
              <c:f>事前対策内!$C$5:$C$8</c:f>
              <c:numCache>
                <c:formatCode>General</c:formatCode>
                <c:ptCount val="4"/>
                <c:pt idx="0">
                  <c:v>230</c:v>
                </c:pt>
                <c:pt idx="1">
                  <c:v>83</c:v>
                </c:pt>
                <c:pt idx="2">
                  <c:v>15</c:v>
                </c:pt>
                <c:pt idx="3">
                  <c:v>4</c:v>
                </c:pt>
              </c:numCache>
            </c:numRef>
          </c:val>
        </c:ser>
        <c:ser>
          <c:idx val="1"/>
          <c:order val="1"/>
          <c:tx>
            <c:strRef>
              <c:f>事前対策内!$D$4</c:f>
              <c:strCache>
                <c:ptCount val="1"/>
                <c:pt idx="0">
                  <c:v>1</c:v>
                </c:pt>
              </c:strCache>
            </c:strRef>
          </c:tx>
          <c:spPr>
            <a:solidFill>
              <a:schemeClr val="accent2"/>
            </a:solidFill>
            <a:ln>
              <a:noFill/>
            </a:ln>
            <a:effectLst/>
          </c:spPr>
          <c:invertIfNegative val="0"/>
          <c:cat>
            <c:numRef>
              <c:f>事前対策内!$B$5:$B$8</c:f>
              <c:numCache>
                <c:formatCode>General</c:formatCode>
                <c:ptCount val="4"/>
                <c:pt idx="0">
                  <c:v>0</c:v>
                </c:pt>
                <c:pt idx="1">
                  <c:v>1</c:v>
                </c:pt>
                <c:pt idx="2">
                  <c:v>2</c:v>
                </c:pt>
                <c:pt idx="3">
                  <c:v>3</c:v>
                </c:pt>
              </c:numCache>
            </c:numRef>
          </c:cat>
          <c:val>
            <c:numRef>
              <c:f>事前対策内!$D$5:$D$8</c:f>
              <c:numCache>
                <c:formatCode>General</c:formatCode>
                <c:ptCount val="4"/>
                <c:pt idx="0">
                  <c:v>96</c:v>
                </c:pt>
                <c:pt idx="1">
                  <c:v>71</c:v>
                </c:pt>
                <c:pt idx="2">
                  <c:v>20</c:v>
                </c:pt>
                <c:pt idx="3">
                  <c:v>3</c:v>
                </c:pt>
              </c:numCache>
            </c:numRef>
          </c:val>
        </c:ser>
        <c:ser>
          <c:idx val="2"/>
          <c:order val="2"/>
          <c:tx>
            <c:strRef>
              <c:f>事前対策内!$E$4</c:f>
              <c:strCache>
                <c:ptCount val="1"/>
                <c:pt idx="0">
                  <c:v>2</c:v>
                </c:pt>
              </c:strCache>
            </c:strRef>
          </c:tx>
          <c:spPr>
            <a:solidFill>
              <a:schemeClr val="accent3"/>
            </a:solidFill>
            <a:ln>
              <a:noFill/>
            </a:ln>
            <a:effectLst/>
          </c:spPr>
          <c:invertIfNegative val="0"/>
          <c:cat>
            <c:numRef>
              <c:f>事前対策内!$B$5:$B$8</c:f>
              <c:numCache>
                <c:formatCode>General</c:formatCode>
                <c:ptCount val="4"/>
                <c:pt idx="0">
                  <c:v>0</c:v>
                </c:pt>
                <c:pt idx="1">
                  <c:v>1</c:v>
                </c:pt>
                <c:pt idx="2">
                  <c:v>2</c:v>
                </c:pt>
                <c:pt idx="3">
                  <c:v>3</c:v>
                </c:pt>
              </c:numCache>
            </c:numRef>
          </c:cat>
          <c:val>
            <c:numRef>
              <c:f>事前対策内!$E$5:$E$8</c:f>
              <c:numCache>
                <c:formatCode>General</c:formatCode>
                <c:ptCount val="4"/>
                <c:pt idx="0">
                  <c:v>22</c:v>
                </c:pt>
                <c:pt idx="1">
                  <c:v>20</c:v>
                </c:pt>
                <c:pt idx="2">
                  <c:v>6</c:v>
                </c:pt>
                <c:pt idx="3">
                  <c:v>4</c:v>
                </c:pt>
              </c:numCache>
            </c:numRef>
          </c:val>
        </c:ser>
        <c:ser>
          <c:idx val="3"/>
          <c:order val="3"/>
          <c:tx>
            <c:strRef>
              <c:f>事前対策内!$F$4</c:f>
              <c:strCache>
                <c:ptCount val="1"/>
                <c:pt idx="0">
                  <c:v>3</c:v>
                </c:pt>
              </c:strCache>
            </c:strRef>
          </c:tx>
          <c:spPr>
            <a:solidFill>
              <a:schemeClr val="accent4"/>
            </a:solidFill>
            <a:ln>
              <a:noFill/>
            </a:ln>
            <a:effectLst/>
          </c:spPr>
          <c:invertIfNegative val="0"/>
          <c:cat>
            <c:numRef>
              <c:f>事前対策内!$B$5:$B$8</c:f>
              <c:numCache>
                <c:formatCode>General</c:formatCode>
                <c:ptCount val="4"/>
                <c:pt idx="0">
                  <c:v>0</c:v>
                </c:pt>
                <c:pt idx="1">
                  <c:v>1</c:v>
                </c:pt>
                <c:pt idx="2">
                  <c:v>2</c:v>
                </c:pt>
                <c:pt idx="3">
                  <c:v>3</c:v>
                </c:pt>
              </c:numCache>
            </c:numRef>
          </c:cat>
          <c:val>
            <c:numRef>
              <c:f>事前対策内!$F$5:$F$8</c:f>
              <c:numCache>
                <c:formatCode>General</c:formatCode>
                <c:ptCount val="4"/>
                <c:pt idx="0">
                  <c:v>2</c:v>
                </c:pt>
                <c:pt idx="1">
                  <c:v>3</c:v>
                </c:pt>
                <c:pt idx="2">
                  <c:v>5</c:v>
                </c:pt>
                <c:pt idx="3">
                  <c:v>2</c:v>
                </c:pt>
              </c:numCache>
            </c:numRef>
          </c:val>
        </c:ser>
        <c:ser>
          <c:idx val="4"/>
          <c:order val="4"/>
          <c:tx>
            <c:strRef>
              <c:f>事前対策内!$G$4</c:f>
              <c:strCache>
                <c:ptCount val="1"/>
                <c:pt idx="0">
                  <c:v>4</c:v>
                </c:pt>
              </c:strCache>
            </c:strRef>
          </c:tx>
          <c:spPr>
            <a:solidFill>
              <a:schemeClr val="accent5"/>
            </a:solidFill>
            <a:ln>
              <a:noFill/>
            </a:ln>
            <a:effectLst/>
          </c:spPr>
          <c:invertIfNegative val="0"/>
          <c:cat>
            <c:numRef>
              <c:f>事前対策内!$B$5:$B$8</c:f>
              <c:numCache>
                <c:formatCode>General</c:formatCode>
                <c:ptCount val="4"/>
                <c:pt idx="0">
                  <c:v>0</c:v>
                </c:pt>
                <c:pt idx="1">
                  <c:v>1</c:v>
                </c:pt>
                <c:pt idx="2">
                  <c:v>2</c:v>
                </c:pt>
                <c:pt idx="3">
                  <c:v>3</c:v>
                </c:pt>
              </c:numCache>
            </c:numRef>
          </c:cat>
          <c:val>
            <c:numRef>
              <c:f>事前対策内!$G$5:$G$8</c:f>
              <c:numCache>
                <c:formatCode>General</c:formatCode>
                <c:ptCount val="4"/>
                <c:pt idx="0">
                  <c:v>0</c:v>
                </c:pt>
                <c:pt idx="1">
                  <c:v>0</c:v>
                </c:pt>
                <c:pt idx="2">
                  <c:v>0</c:v>
                </c:pt>
                <c:pt idx="3">
                  <c:v>1</c:v>
                </c:pt>
              </c:numCache>
            </c:numRef>
          </c:val>
        </c:ser>
        <c:dLbls>
          <c:showLegendKey val="0"/>
          <c:showVal val="0"/>
          <c:showCatName val="0"/>
          <c:showSerName val="0"/>
          <c:showPercent val="0"/>
          <c:showBubbleSize val="0"/>
        </c:dLbls>
        <c:gapWidth val="300"/>
        <c:overlap val="100"/>
        <c:serLines>
          <c:spPr>
            <a:ln w="9525" cap="flat" cmpd="sng" algn="ctr">
              <a:solidFill>
                <a:schemeClr val="tx1">
                  <a:lumMod val="35000"/>
                  <a:lumOff val="65000"/>
                </a:schemeClr>
              </a:solidFill>
              <a:round/>
            </a:ln>
            <a:effectLst/>
          </c:spPr>
        </c:serLines>
        <c:axId val="201126656"/>
        <c:axId val="201128576"/>
      </c:barChart>
      <c:catAx>
        <c:axId val="201126656"/>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ja-JP" altLang="en-US" sz="2000" dirty="0"/>
                  <a:t>家族ポイント</a:t>
                </a:r>
              </a:p>
            </c:rich>
          </c:tx>
          <c:layout>
            <c:manualLayout>
              <c:xMode val="edge"/>
              <c:yMode val="edge"/>
              <c:x val="2.1835690677554202E-2"/>
              <c:y val="0.372189741719055"/>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crossAx val="201128576"/>
        <c:crosses val="autoZero"/>
        <c:auto val="1"/>
        <c:lblAlgn val="ctr"/>
        <c:lblOffset val="100"/>
        <c:noMultiLvlLbl val="0"/>
      </c:catAx>
      <c:valAx>
        <c:axId val="20112857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ja-JP" altLang="en-US" sz="2000"/>
                  <a:t>備蓄ポイント</a:t>
                </a:r>
                <a:r>
                  <a:rPr lang="en-US" altLang="ja-JP" sz="2000"/>
                  <a:t> </a:t>
                </a:r>
              </a:p>
            </c:rich>
          </c:tx>
          <c:overlay val="0"/>
          <c:spPr>
            <a:noFill/>
            <a:ln>
              <a:noFill/>
            </a:ln>
            <a:effectLst/>
          </c:sp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crossAx val="20112665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ysClr val="window" lastClr="FFFFFF"/>
    </a:solidFill>
    <a:ln>
      <a:noFill/>
    </a:ln>
    <a:effectLst/>
  </c:spPr>
  <c:txPr>
    <a:bodyPr/>
    <a:lstStyle/>
    <a:p>
      <a:pPr>
        <a:defRPr/>
      </a:pPr>
      <a:endParaRPr lang="ja-JP"/>
    </a:p>
  </c:txPr>
  <c:externalData r:id="rId2">
    <c:autoUpdate val="0"/>
  </c:externalData>
  <c:userShapes r:id="rId3"/>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1" i="0" u="none" strike="noStrike" kern="1200" cap="all" spc="120" normalizeH="0" baseline="0">
                <a:solidFill>
                  <a:schemeClr val="tx1">
                    <a:lumMod val="65000"/>
                    <a:lumOff val="35000"/>
                  </a:schemeClr>
                </a:solidFill>
                <a:latin typeface="+mn-lt"/>
                <a:ea typeface="+mn-ea"/>
                <a:cs typeface="+mn-cs"/>
              </a:defRPr>
            </a:pPr>
            <a:r>
              <a:rPr lang="ja-JP" altLang="en-US" sz="2400"/>
              <a:t>自宅通学と一人暮らしの事前対策ポイント</a:t>
            </a:r>
          </a:p>
        </c:rich>
      </c:tx>
      <c:layout>
        <c:manualLayout>
          <c:xMode val="edge"/>
          <c:yMode val="edge"/>
          <c:x val="0.103154818920711"/>
          <c:y val="3.2215359821330197E-2"/>
        </c:manualLayout>
      </c:layout>
      <c:overlay val="0"/>
      <c:spPr>
        <a:noFill/>
        <a:ln>
          <a:noFill/>
        </a:ln>
        <a:effectLst/>
      </c:spPr>
    </c:title>
    <c:autoTitleDeleted val="0"/>
    <c:plotArea>
      <c:layout/>
      <c:barChart>
        <c:barDir val="bar"/>
        <c:grouping val="percentStacked"/>
        <c:varyColors val="0"/>
        <c:ser>
          <c:idx val="0"/>
          <c:order val="0"/>
          <c:tx>
            <c:strRef>
              <c:f>自宅通学者とpoint系!$C$129</c:f>
              <c:strCache>
                <c:ptCount val="1"/>
                <c:pt idx="0">
                  <c:v>0</c:v>
                </c:pt>
              </c:strCache>
            </c:strRef>
          </c:tx>
          <c:spPr>
            <a:solidFill>
              <a:schemeClr val="accent1"/>
            </a:solidFill>
            <a:ln>
              <a:noFill/>
            </a:ln>
            <a:effectLst/>
          </c:spPr>
          <c:invertIfNegative val="0"/>
          <c:cat>
            <c:strRef>
              <c:f>自宅通学者とpoint系!$B$130:$B$131</c:f>
              <c:strCache>
                <c:ptCount val="2"/>
                <c:pt idx="0">
                  <c:v>自宅通学</c:v>
                </c:pt>
                <c:pt idx="1">
                  <c:v>一人暮らし</c:v>
                </c:pt>
              </c:strCache>
            </c:strRef>
          </c:cat>
          <c:val>
            <c:numRef>
              <c:f>自宅通学者とpoint系!$C$130:$C$131</c:f>
              <c:numCache>
                <c:formatCode>General</c:formatCode>
                <c:ptCount val="2"/>
                <c:pt idx="0">
                  <c:v>25</c:v>
                </c:pt>
                <c:pt idx="1">
                  <c:v>302</c:v>
                </c:pt>
              </c:numCache>
            </c:numRef>
          </c:val>
        </c:ser>
        <c:ser>
          <c:idx val="1"/>
          <c:order val="1"/>
          <c:tx>
            <c:strRef>
              <c:f>自宅通学者とpoint系!$D$129</c:f>
              <c:strCache>
                <c:ptCount val="1"/>
                <c:pt idx="0">
                  <c:v>1</c:v>
                </c:pt>
              </c:strCache>
            </c:strRef>
          </c:tx>
          <c:spPr>
            <a:solidFill>
              <a:schemeClr val="accent2"/>
            </a:solidFill>
            <a:ln>
              <a:noFill/>
            </a:ln>
            <a:effectLst/>
          </c:spPr>
          <c:invertIfNegative val="0"/>
          <c:cat>
            <c:strRef>
              <c:f>自宅通学者とpoint系!$B$130:$B$131</c:f>
              <c:strCache>
                <c:ptCount val="2"/>
                <c:pt idx="0">
                  <c:v>自宅通学</c:v>
                </c:pt>
                <c:pt idx="1">
                  <c:v>一人暮らし</c:v>
                </c:pt>
              </c:strCache>
            </c:strRef>
          </c:cat>
          <c:val>
            <c:numRef>
              <c:f>自宅通学者とpoint系!$D$130:$D$131</c:f>
              <c:numCache>
                <c:formatCode>General</c:formatCode>
                <c:ptCount val="2"/>
                <c:pt idx="0">
                  <c:v>52</c:v>
                </c:pt>
                <c:pt idx="1">
                  <c:v>147</c:v>
                </c:pt>
              </c:numCache>
            </c:numRef>
          </c:val>
        </c:ser>
        <c:ser>
          <c:idx val="2"/>
          <c:order val="2"/>
          <c:tx>
            <c:strRef>
              <c:f>自宅通学者とpoint系!$E$129</c:f>
              <c:strCache>
                <c:ptCount val="1"/>
                <c:pt idx="0">
                  <c:v>2</c:v>
                </c:pt>
              </c:strCache>
            </c:strRef>
          </c:tx>
          <c:spPr>
            <a:solidFill>
              <a:schemeClr val="accent3"/>
            </a:solidFill>
            <a:ln>
              <a:noFill/>
            </a:ln>
            <a:effectLst/>
          </c:spPr>
          <c:invertIfNegative val="0"/>
          <c:cat>
            <c:strRef>
              <c:f>自宅通学者とpoint系!$B$130:$B$131</c:f>
              <c:strCache>
                <c:ptCount val="2"/>
                <c:pt idx="0">
                  <c:v>自宅通学</c:v>
                </c:pt>
                <c:pt idx="1">
                  <c:v>一人暮らし</c:v>
                </c:pt>
              </c:strCache>
            </c:strRef>
          </c:cat>
          <c:val>
            <c:numRef>
              <c:f>自宅通学者とpoint系!$E$130:$E$131</c:f>
              <c:numCache>
                <c:formatCode>General</c:formatCode>
                <c:ptCount val="2"/>
                <c:pt idx="0">
                  <c:v>22</c:v>
                </c:pt>
                <c:pt idx="1">
                  <c:v>21</c:v>
                </c:pt>
              </c:numCache>
            </c:numRef>
          </c:val>
        </c:ser>
        <c:ser>
          <c:idx val="3"/>
          <c:order val="3"/>
          <c:tx>
            <c:strRef>
              <c:f>自宅通学者とpoint系!$F$129</c:f>
              <c:strCache>
                <c:ptCount val="1"/>
                <c:pt idx="0">
                  <c:v>3</c:v>
                </c:pt>
              </c:strCache>
            </c:strRef>
          </c:tx>
          <c:spPr>
            <a:solidFill>
              <a:schemeClr val="accent4"/>
            </a:solidFill>
            <a:ln>
              <a:noFill/>
            </a:ln>
            <a:effectLst/>
          </c:spPr>
          <c:invertIfNegative val="0"/>
          <c:cat>
            <c:strRef>
              <c:f>自宅通学者とpoint系!$B$130:$B$131</c:f>
              <c:strCache>
                <c:ptCount val="2"/>
                <c:pt idx="0">
                  <c:v>自宅通学</c:v>
                </c:pt>
                <c:pt idx="1">
                  <c:v>一人暮らし</c:v>
                </c:pt>
              </c:strCache>
            </c:strRef>
          </c:cat>
          <c:val>
            <c:numRef>
              <c:f>自宅通学者とpoint系!$F$130:$F$131</c:f>
              <c:numCache>
                <c:formatCode>General</c:formatCode>
                <c:ptCount val="2"/>
                <c:pt idx="0">
                  <c:v>8</c:v>
                </c:pt>
                <c:pt idx="1">
                  <c:v>5</c:v>
                </c:pt>
              </c:numCache>
            </c:numRef>
          </c:val>
        </c:ser>
        <c:ser>
          <c:idx val="4"/>
          <c:order val="4"/>
          <c:tx>
            <c:strRef>
              <c:f>自宅通学者とpoint系!$G$129</c:f>
              <c:strCache>
                <c:ptCount val="1"/>
                <c:pt idx="0">
                  <c:v>4</c:v>
                </c:pt>
              </c:strCache>
            </c:strRef>
          </c:tx>
          <c:spPr>
            <a:solidFill>
              <a:schemeClr val="accent5"/>
            </a:solidFill>
            <a:ln>
              <a:noFill/>
            </a:ln>
            <a:effectLst/>
          </c:spPr>
          <c:invertIfNegative val="0"/>
          <c:cat>
            <c:strRef>
              <c:f>自宅通学者とpoint系!$B$130:$B$131</c:f>
              <c:strCache>
                <c:ptCount val="2"/>
                <c:pt idx="0">
                  <c:v>自宅通学</c:v>
                </c:pt>
                <c:pt idx="1">
                  <c:v>一人暮らし</c:v>
                </c:pt>
              </c:strCache>
            </c:strRef>
          </c:cat>
          <c:val>
            <c:numRef>
              <c:f>自宅通学者とpoint系!$G$130:$G$131</c:f>
              <c:numCache>
                <c:formatCode>General</c:formatCode>
                <c:ptCount val="2"/>
                <c:pt idx="0">
                  <c:v>1</c:v>
                </c:pt>
                <c:pt idx="1">
                  <c:v>1</c:v>
                </c:pt>
              </c:numCache>
            </c:numRef>
          </c:val>
        </c:ser>
        <c:dLbls>
          <c:showLegendKey val="0"/>
          <c:showVal val="0"/>
          <c:showCatName val="0"/>
          <c:showSerName val="0"/>
          <c:showPercent val="0"/>
          <c:showBubbleSize val="0"/>
        </c:dLbls>
        <c:gapWidth val="79"/>
        <c:overlap val="100"/>
        <c:serLines>
          <c:spPr>
            <a:ln w="9525">
              <a:solidFill>
                <a:schemeClr val="tx1">
                  <a:lumMod val="35000"/>
                  <a:lumOff val="65000"/>
                </a:schemeClr>
              </a:solidFill>
              <a:round/>
            </a:ln>
            <a:effectLst/>
          </c:spPr>
        </c:serLines>
        <c:axId val="114750976"/>
        <c:axId val="114752512"/>
      </c:barChart>
      <c:catAx>
        <c:axId val="1147509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cap="all" spc="120" normalizeH="0" baseline="0">
                <a:solidFill>
                  <a:schemeClr val="tx1">
                    <a:lumMod val="65000"/>
                    <a:lumOff val="35000"/>
                  </a:schemeClr>
                </a:solidFill>
                <a:latin typeface="+mn-lt"/>
                <a:ea typeface="+mn-ea"/>
                <a:cs typeface="+mn-cs"/>
              </a:defRPr>
            </a:pPr>
            <a:endParaRPr lang="ja-JP"/>
          </a:p>
        </c:txPr>
        <c:crossAx val="114752512"/>
        <c:crosses val="autoZero"/>
        <c:auto val="1"/>
        <c:lblAlgn val="ctr"/>
        <c:lblOffset val="100"/>
        <c:noMultiLvlLbl val="0"/>
      </c:catAx>
      <c:valAx>
        <c:axId val="114752512"/>
        <c:scaling>
          <c:orientation val="minMax"/>
        </c:scaling>
        <c:delete val="1"/>
        <c:axPos val="b"/>
        <c:title>
          <c:tx>
            <c:rich>
              <a:bodyPr rot="0" spcFirstLastPara="1" vertOverflow="ellipsis" vert="horz" wrap="square" anchor="ctr" anchorCtr="1"/>
              <a:lstStyle/>
              <a:p>
                <a:pPr>
                  <a:defRPr sz="1600" b="0" i="0" u="none" strike="noStrike" kern="1200" cap="all" baseline="0">
                    <a:solidFill>
                      <a:schemeClr val="tx1">
                        <a:lumMod val="65000"/>
                        <a:lumOff val="35000"/>
                      </a:schemeClr>
                    </a:solidFill>
                    <a:latin typeface="+mn-lt"/>
                    <a:ea typeface="+mn-ea"/>
                    <a:cs typeface="+mn-cs"/>
                  </a:defRPr>
                </a:pPr>
                <a:r>
                  <a:rPr lang="ja-JP" altLang="en-US" sz="1600"/>
                  <a:t>事前対策ポイント</a:t>
                </a:r>
              </a:p>
            </c:rich>
          </c:tx>
          <c:layout>
            <c:manualLayout>
              <c:xMode val="edge"/>
              <c:yMode val="edge"/>
              <c:x val="0.42735192475940498"/>
              <c:y val="0.78900408282297996"/>
            </c:manualLayout>
          </c:layout>
          <c:overlay val="0"/>
          <c:spPr>
            <a:noFill/>
            <a:ln>
              <a:noFill/>
            </a:ln>
            <a:effectLst/>
          </c:spPr>
        </c:title>
        <c:numFmt formatCode="0%" sourceLinked="1"/>
        <c:majorTickMark val="none"/>
        <c:minorTickMark val="none"/>
        <c:tickLblPos val="nextTo"/>
        <c:crossAx val="114750976"/>
        <c:crosses val="autoZero"/>
        <c:crossBetween val="between"/>
      </c:valAx>
      <c:spPr>
        <a:noFill/>
        <a:ln>
          <a:noFill/>
        </a:ln>
        <a:effectLst/>
      </c:spPr>
    </c:plotArea>
    <c:legend>
      <c:legendPos val="b"/>
      <c:layout>
        <c:manualLayout>
          <c:xMode val="edge"/>
          <c:yMode val="edge"/>
          <c:x val="0.37127887139107602"/>
          <c:y val="0.87557815689705398"/>
          <c:w val="0.294367454068242"/>
          <c:h val="8.9331802274715696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ysClr val="window" lastClr="FFFFFF"/>
    </a:solidFill>
    <a:ln>
      <a:noFill/>
    </a:ln>
    <a:effectLst/>
  </c:spPr>
  <c:txPr>
    <a:bodyPr/>
    <a:lstStyle/>
    <a:p>
      <a:pPr>
        <a:defRPr/>
      </a:pPr>
      <a:endParaRPr lang="ja-JP"/>
    </a:p>
  </c:txPr>
  <c:externalData r:id="rId2">
    <c:autoUpdate val="0"/>
  </c:externalData>
  <c:userShapes r:id="rId3"/>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1" i="0" u="none" strike="noStrike" kern="1200" cap="all" spc="120" normalizeH="0" baseline="0">
                <a:solidFill>
                  <a:schemeClr val="tx1">
                    <a:lumMod val="65000"/>
                    <a:lumOff val="35000"/>
                  </a:schemeClr>
                </a:solidFill>
                <a:latin typeface="+mn-lt"/>
                <a:ea typeface="+mn-ea"/>
                <a:cs typeface="+mn-cs"/>
              </a:defRPr>
            </a:pPr>
            <a:r>
              <a:rPr lang="ja-JP" altLang="en-US" sz="2400" dirty="0" smtClean="0"/>
              <a:t>家族ポイントと地震最中の行動</a:t>
            </a:r>
            <a:endParaRPr lang="ja-JP" altLang="en-US" sz="2400" dirty="0"/>
          </a:p>
        </c:rich>
      </c:tx>
      <c:overlay val="0"/>
      <c:spPr>
        <a:noFill/>
        <a:ln>
          <a:noFill/>
        </a:ln>
        <a:effectLst/>
      </c:spPr>
    </c:title>
    <c:autoTitleDeleted val="0"/>
    <c:plotArea>
      <c:layout>
        <c:manualLayout>
          <c:layoutTarget val="inner"/>
          <c:xMode val="edge"/>
          <c:yMode val="edge"/>
          <c:x val="0.144594894388202"/>
          <c:y val="0.18295716619528599"/>
          <c:w val="0.83357970878640197"/>
          <c:h val="0.65690111108891602"/>
        </c:manualLayout>
      </c:layout>
      <c:barChart>
        <c:barDir val="bar"/>
        <c:grouping val="percentStacked"/>
        <c:varyColors val="0"/>
        <c:ser>
          <c:idx val="0"/>
          <c:order val="0"/>
          <c:tx>
            <c:strRef>
              <c:f>一人暮らし限定小枠!$C$311</c:f>
              <c:strCache>
                <c:ptCount val="1"/>
                <c:pt idx="0">
                  <c:v>0</c:v>
                </c:pt>
              </c:strCache>
            </c:strRef>
          </c:tx>
          <c:spPr>
            <a:solidFill>
              <a:schemeClr val="accent1"/>
            </a:solidFill>
            <a:ln>
              <a:noFill/>
            </a:ln>
            <a:effectLst/>
          </c:spPr>
          <c:invertIfNegative val="0"/>
          <c:cat>
            <c:numRef>
              <c:f>一人暮らし限定小枠!$B$312:$B$315</c:f>
              <c:numCache>
                <c:formatCode>General</c:formatCode>
                <c:ptCount val="4"/>
                <c:pt idx="0">
                  <c:v>0</c:v>
                </c:pt>
                <c:pt idx="1">
                  <c:v>1</c:v>
                </c:pt>
                <c:pt idx="2">
                  <c:v>2</c:v>
                </c:pt>
                <c:pt idx="3">
                  <c:v>3</c:v>
                </c:pt>
              </c:numCache>
            </c:numRef>
          </c:cat>
          <c:val>
            <c:numRef>
              <c:f>一人暮らし限定小枠!$C$312:$C$315</c:f>
              <c:numCache>
                <c:formatCode>General</c:formatCode>
                <c:ptCount val="4"/>
                <c:pt idx="0">
                  <c:v>167</c:v>
                </c:pt>
                <c:pt idx="1">
                  <c:v>68</c:v>
                </c:pt>
                <c:pt idx="2">
                  <c:v>12</c:v>
                </c:pt>
                <c:pt idx="3">
                  <c:v>1</c:v>
                </c:pt>
              </c:numCache>
            </c:numRef>
          </c:val>
        </c:ser>
        <c:ser>
          <c:idx val="1"/>
          <c:order val="1"/>
          <c:tx>
            <c:strRef>
              <c:f>一人暮らし限定小枠!$D$311</c:f>
              <c:strCache>
                <c:ptCount val="1"/>
                <c:pt idx="0">
                  <c:v>1</c:v>
                </c:pt>
              </c:strCache>
            </c:strRef>
          </c:tx>
          <c:spPr>
            <a:solidFill>
              <a:schemeClr val="accent2"/>
            </a:solidFill>
            <a:ln>
              <a:noFill/>
            </a:ln>
            <a:effectLst/>
          </c:spPr>
          <c:invertIfNegative val="0"/>
          <c:cat>
            <c:numRef>
              <c:f>一人暮らし限定小枠!$B$312:$B$315</c:f>
              <c:numCache>
                <c:formatCode>General</c:formatCode>
                <c:ptCount val="4"/>
                <c:pt idx="0">
                  <c:v>0</c:v>
                </c:pt>
                <c:pt idx="1">
                  <c:v>1</c:v>
                </c:pt>
                <c:pt idx="2">
                  <c:v>2</c:v>
                </c:pt>
                <c:pt idx="3">
                  <c:v>3</c:v>
                </c:pt>
              </c:numCache>
            </c:numRef>
          </c:cat>
          <c:val>
            <c:numRef>
              <c:f>一人暮らし限定小枠!$D$312:$D$315</c:f>
              <c:numCache>
                <c:formatCode>General</c:formatCode>
                <c:ptCount val="4"/>
                <c:pt idx="0">
                  <c:v>123</c:v>
                </c:pt>
                <c:pt idx="1">
                  <c:v>68</c:v>
                </c:pt>
                <c:pt idx="2">
                  <c:v>17</c:v>
                </c:pt>
                <c:pt idx="3">
                  <c:v>6</c:v>
                </c:pt>
              </c:numCache>
            </c:numRef>
          </c:val>
        </c:ser>
        <c:dLbls>
          <c:showLegendKey val="0"/>
          <c:showVal val="0"/>
          <c:showCatName val="0"/>
          <c:showSerName val="0"/>
          <c:showPercent val="0"/>
          <c:showBubbleSize val="0"/>
        </c:dLbls>
        <c:gapWidth val="79"/>
        <c:overlap val="100"/>
        <c:serLines>
          <c:spPr>
            <a:ln w="9525">
              <a:solidFill>
                <a:schemeClr val="tx1">
                  <a:lumMod val="35000"/>
                  <a:lumOff val="65000"/>
                </a:schemeClr>
              </a:solidFill>
              <a:round/>
            </a:ln>
            <a:effectLst/>
          </c:spPr>
        </c:serLines>
        <c:axId val="183479296"/>
        <c:axId val="200707072"/>
      </c:barChart>
      <c:catAx>
        <c:axId val="1834792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cap="all" baseline="0">
                    <a:solidFill>
                      <a:schemeClr val="tx1">
                        <a:lumMod val="65000"/>
                        <a:lumOff val="35000"/>
                      </a:schemeClr>
                    </a:solidFill>
                    <a:latin typeface="+mn-lt"/>
                    <a:ea typeface="+mn-ea"/>
                    <a:cs typeface="+mn-cs"/>
                  </a:defRPr>
                </a:pPr>
                <a:r>
                  <a:rPr lang="ja-JP" altLang="en-US" sz="2000" dirty="0" smtClean="0"/>
                  <a:t>家族ポイント</a:t>
                </a:r>
                <a:endParaRPr lang="ja-JP" altLang="en-US" sz="2000" dirty="0"/>
              </a:p>
            </c:rich>
          </c:tx>
          <c:layout>
            <c:manualLayout>
              <c:xMode val="edge"/>
              <c:yMode val="edge"/>
              <c:x val="4.0609174973735502E-3"/>
              <c:y val="0.357319680585651"/>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ja-JP"/>
          </a:p>
        </c:txPr>
        <c:crossAx val="200707072"/>
        <c:crosses val="autoZero"/>
        <c:auto val="1"/>
        <c:lblAlgn val="ctr"/>
        <c:lblOffset val="100"/>
        <c:noMultiLvlLbl val="0"/>
      </c:catAx>
      <c:valAx>
        <c:axId val="200707072"/>
        <c:scaling>
          <c:orientation val="minMax"/>
        </c:scaling>
        <c:delete val="1"/>
        <c:axPos val="b"/>
        <c:title>
          <c:tx>
            <c:rich>
              <a:bodyPr rot="0" spcFirstLastPara="1" vertOverflow="ellipsis" vert="horz" wrap="square" anchor="ctr" anchorCtr="1"/>
              <a:lstStyle/>
              <a:p>
                <a:pPr>
                  <a:defRPr sz="1600" b="0" i="0" u="none" strike="noStrike" kern="1200" cap="all" baseline="0">
                    <a:solidFill>
                      <a:schemeClr val="tx1">
                        <a:lumMod val="65000"/>
                        <a:lumOff val="35000"/>
                      </a:schemeClr>
                    </a:solidFill>
                    <a:latin typeface="+mn-lt"/>
                    <a:ea typeface="+mn-ea"/>
                    <a:cs typeface="+mn-cs"/>
                  </a:defRPr>
                </a:pPr>
                <a:r>
                  <a:rPr lang="ja-JP" altLang="en-US" sz="1600" dirty="0" smtClean="0"/>
                  <a:t>地震最中の行動</a:t>
                </a:r>
                <a:endParaRPr lang="ja-JP" altLang="en-US" sz="1600" dirty="0"/>
              </a:p>
            </c:rich>
          </c:tx>
          <c:layout>
            <c:manualLayout>
              <c:xMode val="edge"/>
              <c:yMode val="edge"/>
              <c:x val="0.39074975003124601"/>
              <c:y val="0.86176563848293597"/>
            </c:manualLayout>
          </c:layout>
          <c:overlay val="0"/>
          <c:spPr>
            <a:noFill/>
            <a:ln>
              <a:noFill/>
            </a:ln>
            <a:effectLst/>
          </c:spPr>
        </c:title>
        <c:numFmt formatCode="0%" sourceLinked="1"/>
        <c:majorTickMark val="none"/>
        <c:minorTickMark val="none"/>
        <c:tickLblPos val="nextTo"/>
        <c:crossAx val="183479296"/>
        <c:crosses val="autoZero"/>
        <c:crossBetween val="between"/>
      </c:valAx>
      <c:spPr>
        <a:noFill/>
        <a:ln>
          <a:noFill/>
        </a:ln>
        <a:effectLst/>
      </c:spPr>
    </c:plotArea>
    <c:plotVisOnly val="1"/>
    <c:dispBlanksAs val="gap"/>
    <c:showDLblsOverMax val="0"/>
  </c:chart>
  <c:spPr>
    <a:solidFill>
      <a:sysClr val="window" lastClr="FFFFFF"/>
    </a:solidFill>
    <a:ln>
      <a:noFill/>
    </a:ln>
    <a:effectLst/>
  </c:spPr>
  <c:txPr>
    <a:bodyPr/>
    <a:lstStyle/>
    <a:p>
      <a:pPr>
        <a:defRPr/>
      </a:pPr>
      <a:endParaRPr lang="ja-JP"/>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chemeClr val="tx1"/>
                </a:solidFill>
                <a:latin typeface="ＭＳ ゴシック" panose="020B0609070205080204" pitchFamily="49" charset="-128"/>
                <a:ea typeface="ＭＳ ゴシック" panose="020B0609070205080204" pitchFamily="49" charset="-128"/>
                <a:cs typeface="+mn-cs"/>
              </a:defRPr>
            </a:pPr>
            <a:r>
              <a:rPr lang="ja-JP" sz="2000" b="1" dirty="0" smtClean="0">
                <a:solidFill>
                  <a:schemeClr val="tx1"/>
                </a:solidFill>
              </a:rPr>
              <a:t>防災</a:t>
            </a:r>
            <a:r>
              <a:rPr lang="ja-JP" sz="2000" b="1" dirty="0">
                <a:solidFill>
                  <a:schemeClr val="tx1"/>
                </a:solidFill>
              </a:rPr>
              <a:t>訓練に参加したことがあるか？</a:t>
            </a:r>
          </a:p>
        </c:rich>
      </c:tx>
      <c:layout>
        <c:manualLayout>
          <c:xMode val="edge"/>
          <c:yMode val="edge"/>
          <c:x val="0.18112302134695399"/>
          <c:y val="2.55172403781386E-2"/>
        </c:manualLayout>
      </c:layout>
      <c:overlay val="0"/>
      <c:spPr>
        <a:noFill/>
        <a:ln>
          <a:noFill/>
        </a:ln>
        <a:effectLst/>
      </c:spPr>
    </c:title>
    <c:autoTitleDeleted val="0"/>
    <c:plotArea>
      <c:layout>
        <c:manualLayout>
          <c:layoutTarget val="inner"/>
          <c:xMode val="edge"/>
          <c:yMode val="edge"/>
          <c:x val="0.19123890008649899"/>
          <c:y val="0.17821138211382101"/>
          <c:w val="0.78297490404823999"/>
          <c:h val="0.42032597144869099"/>
        </c:manualLayout>
      </c:layout>
      <c:barChart>
        <c:barDir val="col"/>
        <c:grouping val="clustered"/>
        <c:varyColors val="0"/>
        <c:ser>
          <c:idx val="2"/>
          <c:order val="0"/>
          <c:spPr>
            <a:solidFill>
              <a:schemeClr val="accent1"/>
            </a:solidFill>
            <a:ln>
              <a:noFill/>
            </a:ln>
            <a:effectLst/>
          </c:spPr>
          <c:invertIfNegative val="0"/>
          <c:dPt>
            <c:idx val="1"/>
            <c:invertIfNegative val="0"/>
            <c:bubble3D val="0"/>
            <c:spPr>
              <a:solidFill>
                <a:srgbClr val="FF3C3C"/>
              </a:solidFill>
              <a:ln>
                <a:noFill/>
              </a:ln>
              <a:effectLst/>
            </c:spPr>
          </c:dPt>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まとめ!$A$276:$A$280</c:f>
              <c:strCache>
                <c:ptCount val="5"/>
                <c:pt idx="0">
                  <c:v>高校までの避難訓練</c:v>
                </c:pt>
                <c:pt idx="1">
                  <c:v>大学での避難訓練</c:v>
                </c:pt>
                <c:pt idx="2">
                  <c:v>消火器の使用体験</c:v>
                </c:pt>
                <c:pt idx="3">
                  <c:v>起振装置による揺れの体験</c:v>
                </c:pt>
                <c:pt idx="4">
                  <c:v>その他</c:v>
                </c:pt>
              </c:strCache>
            </c:strRef>
          </c:cat>
          <c:val>
            <c:numRef>
              <c:f>まとめ!$D$276:$D$280</c:f>
              <c:numCache>
                <c:formatCode>General</c:formatCode>
                <c:ptCount val="5"/>
                <c:pt idx="0">
                  <c:v>570</c:v>
                </c:pt>
                <c:pt idx="1">
                  <c:v>225</c:v>
                </c:pt>
                <c:pt idx="2">
                  <c:v>203</c:v>
                </c:pt>
                <c:pt idx="3">
                  <c:v>206</c:v>
                </c:pt>
                <c:pt idx="4">
                  <c:v>8</c:v>
                </c:pt>
              </c:numCache>
            </c:numRef>
          </c:val>
        </c:ser>
        <c:dLbls>
          <c:dLblPos val="outEnd"/>
          <c:showLegendKey val="0"/>
          <c:showVal val="1"/>
          <c:showCatName val="0"/>
          <c:showSerName val="0"/>
          <c:showPercent val="0"/>
          <c:showBubbleSize val="0"/>
        </c:dLbls>
        <c:gapWidth val="219"/>
        <c:overlap val="-27"/>
        <c:axId val="192757760"/>
        <c:axId val="192760832"/>
        <c:extLst>
          <c:ext xmlns:c15="http://schemas.microsoft.com/office/drawing/2012/chart" uri="{02D57815-91ED-43cb-92C2-25804820EDAC}">
            <c15:filteredBarSeries>
              <c15: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まとめ!$A$276:$A$280</c15:sqref>
                        </c15:formulaRef>
                      </c:ext>
                    </c:extLst>
                    <c:strCache>
                      <c:ptCount val="5"/>
                      <c:pt idx="0">
                        <c:v>高校までの避難訓練</c:v>
                      </c:pt>
                      <c:pt idx="1">
                        <c:v>大学での避難訓練</c:v>
                      </c:pt>
                      <c:pt idx="2">
                        <c:v>消火器の使用体験</c:v>
                      </c:pt>
                      <c:pt idx="3">
                        <c:v>起振装置による揺れの体験</c:v>
                      </c:pt>
                      <c:pt idx="4">
                        <c:v>その他</c:v>
                      </c:pt>
                    </c:strCache>
                  </c:strRef>
                </c:cat>
                <c:val>
                  <c:numRef>
                    <c:extLst>
                      <c:ext uri="{02D57815-91ED-43cb-92C2-25804820EDAC}">
                        <c15:formulaRef>
                          <c15:sqref>まとめ!$B$276:$B$280</c15:sqref>
                        </c15:formulaRef>
                      </c:ext>
                    </c:extLst>
                    <c:numCache>
                      <c:formatCode>General</c:formatCode>
                      <c:ptCount val="5"/>
                    </c:numCache>
                  </c:numRef>
                </c:val>
              </c15:ser>
            </c15:filteredBarSeries>
            <c15:filteredBarSeries>
              <c15:ser>
                <c:idx val="1"/>
                <c:order val="1"/>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まとめ!$A$276:$A$280</c15:sqref>
                        </c15:formulaRef>
                      </c:ext>
                    </c:extLst>
                    <c:strCache>
                      <c:ptCount val="5"/>
                      <c:pt idx="0">
                        <c:v>高校までの避難訓練</c:v>
                      </c:pt>
                      <c:pt idx="1">
                        <c:v>大学での避難訓練</c:v>
                      </c:pt>
                      <c:pt idx="2">
                        <c:v>消火器の使用体験</c:v>
                      </c:pt>
                      <c:pt idx="3">
                        <c:v>起振装置による揺れの体験</c:v>
                      </c:pt>
                      <c:pt idx="4">
                        <c:v>その他</c:v>
                      </c:pt>
                    </c:strCache>
                  </c:strRef>
                </c:cat>
                <c:val>
                  <c:numRef>
                    <c:extLst xmlns:c15="http://schemas.microsoft.com/office/drawing/2012/chart">
                      <c:ext xmlns:c15="http://schemas.microsoft.com/office/drawing/2012/chart" uri="{02D57815-91ED-43cb-92C2-25804820EDAC}">
                        <c15:formulaRef>
                          <c15:sqref>まとめ!$C$276:$C$280</c15:sqref>
                        </c15:formulaRef>
                      </c:ext>
                    </c:extLst>
                    <c:numCache>
                      <c:formatCode>General</c:formatCode>
                      <c:ptCount val="5"/>
                    </c:numCache>
                  </c:numRef>
                </c:val>
              </c15:ser>
            </c15:filteredBarSeries>
          </c:ext>
        </c:extLst>
      </c:barChart>
      <c:catAx>
        <c:axId val="192757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92760832"/>
        <c:crosses val="autoZero"/>
        <c:auto val="1"/>
        <c:lblAlgn val="ctr"/>
        <c:lblOffset val="100"/>
        <c:noMultiLvlLbl val="0"/>
      </c:catAx>
      <c:valAx>
        <c:axId val="19276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92757760"/>
        <c:crosses val="autoZero"/>
        <c:crossBetween val="between"/>
      </c:valAx>
      <c:spPr>
        <a:noFill/>
        <a:ln>
          <a:noFill/>
        </a:ln>
        <a:effectLst/>
      </c:spPr>
    </c:plotArea>
    <c:plotVisOnly val="1"/>
    <c:dispBlanksAs val="gap"/>
    <c:showDLblsOverMax val="0"/>
  </c:chart>
  <c:spPr>
    <a:solidFill>
      <a:sysClr val="window" lastClr="FFFFFF"/>
    </a:solidFill>
    <a:ln>
      <a:noFill/>
    </a:ln>
    <a:effectLst/>
  </c:spPr>
  <c:txPr>
    <a:bodyPr/>
    <a:lstStyle/>
    <a:p>
      <a:pPr>
        <a:defRPr sz="1050">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chemeClr val="tx1"/>
                </a:solidFill>
                <a:latin typeface="ＭＳ ゴシック" panose="020B0609070205080204" pitchFamily="49" charset="-128"/>
                <a:ea typeface="ＭＳ ゴシック" panose="020B0609070205080204" pitchFamily="49" charset="-128"/>
                <a:cs typeface="+mn-cs"/>
              </a:defRPr>
            </a:pPr>
            <a:r>
              <a:rPr lang="ja-JP" sz="2000" b="1" dirty="0">
                <a:solidFill>
                  <a:schemeClr val="tx1"/>
                </a:solidFill>
              </a:rPr>
              <a:t>大学の避難訓練について</a:t>
            </a:r>
          </a:p>
        </c:rich>
      </c:tx>
      <c:layout>
        <c:manualLayout>
          <c:xMode val="edge"/>
          <c:yMode val="edge"/>
          <c:x val="0.15512009239337701"/>
          <c:y val="4.4666094565507901E-2"/>
        </c:manualLayout>
      </c:layout>
      <c:overlay val="0"/>
      <c:spPr>
        <a:noFill/>
        <a:ln>
          <a:noFill/>
        </a:ln>
        <a:effectLst/>
      </c:spPr>
    </c:title>
    <c:autoTitleDeleted val="0"/>
    <c:plotArea>
      <c:layout/>
      <c:pieChart>
        <c:varyColors val="1"/>
        <c:ser>
          <c:idx val="0"/>
          <c:order val="0"/>
          <c:dPt>
            <c:idx val="0"/>
            <c:bubble3D val="0"/>
            <c:spPr>
              <a:solidFill>
                <a:srgbClr val="4F81BD"/>
              </a:solidFill>
              <a:ln w="19050">
                <a:solidFill>
                  <a:schemeClr val="lt1"/>
                </a:solidFill>
              </a:ln>
              <a:effectLst/>
            </c:spPr>
          </c:dPt>
          <c:dPt>
            <c:idx val="1"/>
            <c:bubble3D val="0"/>
            <c:spPr>
              <a:solidFill>
                <a:sysClr val="windowText" lastClr="000000">
                  <a:lumMod val="50000"/>
                  <a:lumOff val="50000"/>
                </a:sysClr>
              </a:solidFill>
              <a:ln w="19050">
                <a:solidFill>
                  <a:schemeClr val="lt1"/>
                </a:solidFill>
              </a:ln>
              <a:effectLst/>
            </c:spPr>
          </c:dPt>
          <c:dPt>
            <c:idx val="2"/>
            <c:bubble3D val="0"/>
            <c:spPr>
              <a:solidFill>
                <a:sysClr val="window" lastClr="FFFFFF">
                  <a:lumMod val="50000"/>
                </a:sysClr>
              </a:solidFill>
              <a:ln w="19050">
                <a:solidFill>
                  <a:schemeClr val="lt1"/>
                </a:solid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まとめ!$R$1178:$R$1180</c:f>
              <c:strCache>
                <c:ptCount val="3"/>
                <c:pt idx="0">
                  <c:v>役に立つ</c:v>
                </c:pt>
                <c:pt idx="1">
                  <c:v>役に立たない</c:v>
                </c:pt>
                <c:pt idx="2">
                  <c:v>わからない</c:v>
                </c:pt>
              </c:strCache>
            </c:strRef>
          </c:cat>
          <c:val>
            <c:numRef>
              <c:f>まとめ!$S$1178:$S$1180</c:f>
              <c:numCache>
                <c:formatCode>General</c:formatCode>
                <c:ptCount val="3"/>
                <c:pt idx="0">
                  <c:v>213</c:v>
                </c:pt>
                <c:pt idx="1">
                  <c:v>262</c:v>
                </c:pt>
                <c:pt idx="2">
                  <c:v>101</c:v>
                </c:pt>
              </c:numCache>
            </c:numRef>
          </c:val>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1600" b="1" i="0" u="none" strike="noStrike" kern="1200" baseline="0">
                <a:solidFill>
                  <a:srgbClr val="0070C0"/>
                </a:solidFill>
                <a:latin typeface="ＭＳ ゴシック" panose="020B0609070205080204" pitchFamily="49" charset="-128"/>
                <a:ea typeface="ＭＳ ゴシック" panose="020B0609070205080204" pitchFamily="49" charset="-128"/>
                <a:cs typeface="+mn-cs"/>
              </a:defRPr>
            </a:pPr>
            <a:endParaRPr lang="ja-JP"/>
          </a:p>
        </c:txPr>
      </c:legendEntry>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showDLblsOverMax val="0"/>
  </c:chart>
  <c:spPr>
    <a:solidFill>
      <a:sysClr val="window" lastClr="FFFFFF"/>
    </a:solidFill>
    <a:ln>
      <a:noFill/>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vert="horz"/>
          <a:lstStyle/>
          <a:p>
            <a:pPr>
              <a:defRPr/>
            </a:pPr>
            <a:r>
              <a:rPr lang="ja-JP"/>
              <a:t>知識ポイント</a:t>
            </a:r>
          </a:p>
        </c:rich>
      </c:tx>
      <c:layout>
        <c:manualLayout>
          <c:xMode val="edge"/>
          <c:yMode val="edge"/>
          <c:x val="0.32954017800354402"/>
          <c:y val="3.9217845514578201E-2"/>
        </c:manualLayout>
      </c:layout>
      <c:overlay val="0"/>
      <c:spPr>
        <a:noFill/>
        <a:ln>
          <a:noFill/>
        </a:ln>
        <a:effectLst/>
      </c:spPr>
    </c:title>
    <c:autoTitleDeleted val="0"/>
    <c:plotArea>
      <c:layout>
        <c:manualLayout>
          <c:layoutTarget val="inner"/>
          <c:xMode val="edge"/>
          <c:yMode val="edge"/>
          <c:x val="0.15221178715138201"/>
          <c:y val="0.18506683563791801"/>
          <c:w val="0.79717396604073398"/>
          <c:h val="0.64066117104583098"/>
        </c:manualLayout>
      </c:layout>
      <c:barChart>
        <c:barDir val="col"/>
        <c:grouping val="clustered"/>
        <c:varyColors val="0"/>
        <c:ser>
          <c:idx val="0"/>
          <c:order val="0"/>
          <c:spPr>
            <a:solidFill>
              <a:srgbClr val="4F81BD"/>
            </a:solidFill>
            <a:ln>
              <a:noFill/>
            </a:ln>
            <a:effectLst/>
          </c:spPr>
          <c:invertIfNegative val="0"/>
          <c:dPt>
            <c:idx val="2"/>
            <c:invertIfNegative val="0"/>
            <c:bubble3D val="0"/>
            <c:spPr>
              <a:solidFill>
                <a:srgbClr val="FF0000"/>
              </a:solidFill>
              <a:ln>
                <a:noFill/>
              </a:ln>
              <a:effectLst/>
            </c:spPr>
          </c:dPt>
          <c:dLbls>
            <c:spPr>
              <a:noFill/>
              <a:ln>
                <a:noFill/>
              </a:ln>
              <a:effectLst/>
            </c:spPr>
            <c:txPr>
              <a:bodyPr rot="0" vert="horz"/>
              <a:lstStyle/>
              <a:p>
                <a:pPr>
                  <a:defRPr sz="1600" b="1"/>
                </a:pPr>
                <a:endParaRPr lang="ja-JP"/>
              </a:p>
            </c:txPr>
            <c:dLblPos val="in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1"/>
                <c15:leaderLines>
                  <c:spPr>
                    <a:ln w="9525" cap="flat" cmpd="sng" algn="ctr">
                      <a:solidFill>
                        <a:schemeClr val="tx1">
                          <a:lumMod val="35000"/>
                          <a:lumOff val="65000"/>
                        </a:schemeClr>
                      </a:solidFill>
                      <a:round/>
                    </a:ln>
                    <a:effectLst/>
                  </c:spPr>
                </c15:leaderLines>
              </c:ext>
            </c:extLst>
          </c:dLbls>
          <c:cat>
            <c:strRef>
              <c:f>Sheet1!$AB$23:$AB$25</c:f>
              <c:strCache>
                <c:ptCount val="3"/>
                <c:pt idx="0">
                  <c:v>0ｐ</c:v>
                </c:pt>
                <c:pt idx="1">
                  <c:v>1ｐ</c:v>
                </c:pt>
                <c:pt idx="2">
                  <c:v>2ｐ</c:v>
                </c:pt>
              </c:strCache>
            </c:strRef>
          </c:cat>
          <c:val>
            <c:numRef>
              <c:f>Sheet1!$AC$23:$AC$25</c:f>
              <c:numCache>
                <c:formatCode>General</c:formatCode>
                <c:ptCount val="3"/>
                <c:pt idx="0">
                  <c:v>149</c:v>
                </c:pt>
                <c:pt idx="1">
                  <c:v>372</c:v>
                </c:pt>
                <c:pt idx="2">
                  <c:v>66</c:v>
                </c:pt>
              </c:numCache>
            </c:numRef>
          </c:val>
        </c:ser>
        <c:dLbls>
          <c:dLblPos val="inEnd"/>
          <c:showLegendKey val="0"/>
          <c:showVal val="1"/>
          <c:showCatName val="0"/>
          <c:showSerName val="0"/>
          <c:showPercent val="0"/>
          <c:showBubbleSize val="0"/>
        </c:dLbls>
        <c:gapWidth val="219"/>
        <c:overlap val="-27"/>
        <c:axId val="194781568"/>
        <c:axId val="194784640"/>
      </c:barChart>
      <c:catAx>
        <c:axId val="194781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sz="1400" b="1"/>
            </a:pPr>
            <a:endParaRPr lang="ja-JP"/>
          </a:p>
        </c:txPr>
        <c:crossAx val="194784640"/>
        <c:crosses val="autoZero"/>
        <c:auto val="1"/>
        <c:lblAlgn val="ctr"/>
        <c:lblOffset val="100"/>
        <c:noMultiLvlLbl val="0"/>
      </c:catAx>
      <c:valAx>
        <c:axId val="194784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sz="1200" b="1"/>
            </a:pPr>
            <a:endParaRPr lang="ja-JP"/>
          </a:p>
        </c:txPr>
        <c:crossAx val="194781568"/>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chemeClr val="tx1"/>
                </a:solidFill>
                <a:latin typeface="ＭＳ ゴシック" panose="020B0609070205080204" pitchFamily="49" charset="-128"/>
                <a:ea typeface="ＭＳ ゴシック" panose="020B0609070205080204" pitchFamily="49" charset="-128"/>
                <a:cs typeface="+mn-cs"/>
              </a:defRPr>
            </a:pPr>
            <a:r>
              <a:rPr lang="ja-JP" sz="2000" b="1">
                <a:solidFill>
                  <a:schemeClr val="tx1"/>
                </a:solidFill>
              </a:rPr>
              <a:t>備蓄ポイント</a:t>
            </a:r>
          </a:p>
        </c:rich>
      </c:tx>
      <c:layout/>
      <c:overlay val="0"/>
      <c:spPr>
        <a:noFill/>
        <a:ln>
          <a:noFill/>
        </a:ln>
        <a:effectLst/>
      </c:spPr>
    </c:title>
    <c:autoTitleDeleted val="0"/>
    <c:plotArea>
      <c:layout>
        <c:manualLayout>
          <c:layoutTarget val="inner"/>
          <c:xMode val="edge"/>
          <c:yMode val="edge"/>
          <c:x val="0.149374370656922"/>
          <c:y val="0.13945442448436501"/>
          <c:w val="0.80819396334377003"/>
          <c:h val="0.67394973831863902"/>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3C3C"/>
              </a:solidFill>
              <a:ln>
                <a:noFill/>
              </a:ln>
              <a:effectLst/>
            </c:spPr>
          </c:dPt>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まとめ!$A$549:$A$562</c:f>
              <c:numCache>
                <c:formatCode>General</c:formatCode>
                <c:ptCount val="14"/>
                <c:pt idx="0">
                  <c:v>0</c:v>
                </c:pt>
                <c:pt idx="1">
                  <c:v>1</c:v>
                </c:pt>
                <c:pt idx="2">
                  <c:v>2</c:v>
                </c:pt>
                <c:pt idx="3">
                  <c:v>3</c:v>
                </c:pt>
                <c:pt idx="4">
                  <c:v>4</c:v>
                </c:pt>
                <c:pt idx="5">
                  <c:v>5</c:v>
                </c:pt>
                <c:pt idx="6">
                  <c:v>6</c:v>
                </c:pt>
                <c:pt idx="7">
                  <c:v>7</c:v>
                </c:pt>
                <c:pt idx="8">
                  <c:v>8</c:v>
                </c:pt>
                <c:pt idx="9">
                  <c:v>9</c:v>
                </c:pt>
                <c:pt idx="10">
                  <c:v>10</c:v>
                </c:pt>
                <c:pt idx="11">
                  <c:v>11</c:v>
                </c:pt>
                <c:pt idx="12">
                  <c:v>12</c:v>
                </c:pt>
                <c:pt idx="13">
                  <c:v>13</c:v>
                </c:pt>
              </c:numCache>
            </c:numRef>
          </c:cat>
          <c:val>
            <c:numRef>
              <c:f>まとめ!$B$549:$B$562</c:f>
              <c:numCache>
                <c:formatCode>General</c:formatCode>
                <c:ptCount val="14"/>
                <c:pt idx="0">
                  <c:v>170</c:v>
                </c:pt>
                <c:pt idx="1">
                  <c:v>81</c:v>
                </c:pt>
                <c:pt idx="2">
                  <c:v>80</c:v>
                </c:pt>
                <c:pt idx="3">
                  <c:v>83</c:v>
                </c:pt>
                <c:pt idx="4">
                  <c:v>56</c:v>
                </c:pt>
                <c:pt idx="5">
                  <c:v>52</c:v>
                </c:pt>
                <c:pt idx="6">
                  <c:v>24</c:v>
                </c:pt>
                <c:pt idx="7">
                  <c:v>14</c:v>
                </c:pt>
                <c:pt idx="8">
                  <c:v>14</c:v>
                </c:pt>
                <c:pt idx="9">
                  <c:v>5</c:v>
                </c:pt>
                <c:pt idx="10">
                  <c:v>6</c:v>
                </c:pt>
                <c:pt idx="11">
                  <c:v>1</c:v>
                </c:pt>
                <c:pt idx="12">
                  <c:v>0</c:v>
                </c:pt>
                <c:pt idx="13">
                  <c:v>1</c:v>
                </c:pt>
              </c:numCache>
            </c:numRef>
          </c:val>
        </c:ser>
        <c:dLbls>
          <c:showLegendKey val="0"/>
          <c:showVal val="1"/>
          <c:showCatName val="0"/>
          <c:showSerName val="0"/>
          <c:showPercent val="0"/>
          <c:showBubbleSize val="0"/>
        </c:dLbls>
        <c:gapWidth val="219"/>
        <c:overlap val="-27"/>
        <c:axId val="195210240"/>
        <c:axId val="195216512"/>
      </c:barChart>
      <c:lineChart>
        <c:grouping val="standard"/>
        <c:varyColors val="0"/>
        <c:dLbls>
          <c:showLegendKey val="0"/>
          <c:showVal val="1"/>
          <c:showCatName val="0"/>
          <c:showSerName val="0"/>
          <c:showPercent val="0"/>
          <c:showBubbleSize val="0"/>
        </c:dLbls>
        <c:marker val="1"/>
        <c:smooth val="0"/>
        <c:axId val="195219840"/>
        <c:axId val="195218048"/>
        <c:extLst>
          <c:ext xmlns:c15="http://schemas.microsoft.com/office/drawing/2012/chart" uri="{02D57815-91ED-43cb-92C2-25804820EDAC}">
            <c15:filteredLineSeries>
              <c15:ser>
                <c:idx val="1"/>
                <c:order val="1"/>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まとめ!$A$549:$A$562</c15:sqref>
                        </c15:formulaRef>
                      </c:ext>
                    </c:extLst>
                    <c:numCache>
                      <c:formatCode>General</c:formatCode>
                      <c:ptCount val="14"/>
                      <c:pt idx="0">
                        <c:v>0</c:v>
                      </c:pt>
                      <c:pt idx="1">
                        <c:v>1</c:v>
                      </c:pt>
                      <c:pt idx="2">
                        <c:v>2</c:v>
                      </c:pt>
                      <c:pt idx="3">
                        <c:v>3</c:v>
                      </c:pt>
                      <c:pt idx="4">
                        <c:v>4</c:v>
                      </c:pt>
                      <c:pt idx="5">
                        <c:v>5</c:v>
                      </c:pt>
                      <c:pt idx="6">
                        <c:v>6</c:v>
                      </c:pt>
                      <c:pt idx="7">
                        <c:v>7</c:v>
                      </c:pt>
                      <c:pt idx="8">
                        <c:v>8</c:v>
                      </c:pt>
                      <c:pt idx="9">
                        <c:v>9</c:v>
                      </c:pt>
                      <c:pt idx="10">
                        <c:v>10</c:v>
                      </c:pt>
                      <c:pt idx="11">
                        <c:v>11</c:v>
                      </c:pt>
                      <c:pt idx="12">
                        <c:v>12</c:v>
                      </c:pt>
                      <c:pt idx="13">
                        <c:v>13</c:v>
                      </c:pt>
                    </c:numCache>
                  </c:numRef>
                </c:cat>
                <c:val>
                  <c:numRef>
                    <c:extLst>
                      <c:ext uri="{02D57815-91ED-43cb-92C2-25804820EDAC}">
                        <c15:formulaRef>
                          <c15:sqref>まとめ!$C$549:$C$562</c15:sqref>
                        </c15:formulaRef>
                      </c:ext>
                    </c:extLst>
                    <c:numCache>
                      <c:formatCode>0.00%</c:formatCode>
                      <c:ptCount val="14"/>
                      <c:pt idx="0">
                        <c:v>0.28960817717206133</c:v>
                      </c:pt>
                      <c:pt idx="1">
                        <c:v>0.13798977853492334</c:v>
                      </c:pt>
                      <c:pt idx="2">
                        <c:v>0.1362862010221465</c:v>
                      </c:pt>
                      <c:pt idx="3">
                        <c:v>0.141396933560477</c:v>
                      </c:pt>
                      <c:pt idx="4">
                        <c:v>9.540034071550256E-2</c:v>
                      </c:pt>
                      <c:pt idx="5">
                        <c:v>8.8586030664395229E-2</c:v>
                      </c:pt>
                      <c:pt idx="6">
                        <c:v>4.0885860306643949E-2</c:v>
                      </c:pt>
                      <c:pt idx="7">
                        <c:v>2.385008517887564E-2</c:v>
                      </c:pt>
                      <c:pt idx="8">
                        <c:v>2.385008517887564E-2</c:v>
                      </c:pt>
                      <c:pt idx="9">
                        <c:v>8.5178875638841564E-3</c:v>
                      </c:pt>
                      <c:pt idx="10">
                        <c:v>1.0221465076660987E-2</c:v>
                      </c:pt>
                      <c:pt idx="11">
                        <c:v>1.7035775127768314E-3</c:v>
                      </c:pt>
                      <c:pt idx="12">
                        <c:v>0</c:v>
                      </c:pt>
                      <c:pt idx="13">
                        <c:v>1.7035775127768314E-3</c:v>
                      </c:pt>
                    </c:numCache>
                  </c:numRef>
                </c:val>
                <c:smooth val="0"/>
              </c15:ser>
            </c15:filteredLineSeries>
          </c:ext>
        </c:extLst>
      </c:lineChart>
      <c:catAx>
        <c:axId val="195210240"/>
        <c:scaling>
          <c:orientation val="minMax"/>
        </c:scaling>
        <c:delete val="0"/>
        <c:axPos val="b"/>
        <c:title>
          <c:tx>
            <c:rich>
              <a:bodyPr rot="0" spcFirstLastPara="1" vertOverflow="ellipsis" vert="horz" wrap="square" anchor="ctr" anchorCtr="1"/>
              <a:lstStyle/>
              <a:p>
                <a:pPr>
                  <a:defRPr sz="18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sz="1800" b="1">
                    <a:solidFill>
                      <a:schemeClr val="tx1"/>
                    </a:solidFill>
                  </a:rPr>
                  <a:t>ポイント</a:t>
                </a:r>
              </a:p>
            </c:rich>
          </c:tx>
          <c:layout>
            <c:manualLayout>
              <c:xMode val="edge"/>
              <c:yMode val="edge"/>
              <c:x val="0.396583216740514"/>
              <c:y val="0.906524165733123"/>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95216512"/>
        <c:crosses val="autoZero"/>
        <c:auto val="1"/>
        <c:lblAlgn val="ctr"/>
        <c:lblOffset val="100"/>
        <c:noMultiLvlLbl val="0"/>
      </c:catAx>
      <c:valAx>
        <c:axId val="195216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95210240"/>
        <c:crosses val="autoZero"/>
        <c:crossBetween val="between"/>
      </c:valAx>
      <c:valAx>
        <c:axId val="195218048"/>
        <c:scaling>
          <c:orientation val="minMax"/>
        </c:scaling>
        <c:delete val="1"/>
        <c:axPos val="r"/>
        <c:numFmt formatCode="0.00%" sourceLinked="1"/>
        <c:majorTickMark val="none"/>
        <c:minorTickMark val="none"/>
        <c:tickLblPos val="nextTo"/>
        <c:crossAx val="195219840"/>
        <c:crosses val="max"/>
        <c:crossBetween val="between"/>
      </c:valAx>
      <c:catAx>
        <c:axId val="195219840"/>
        <c:scaling>
          <c:orientation val="minMax"/>
        </c:scaling>
        <c:delete val="1"/>
        <c:axPos val="b"/>
        <c:numFmt formatCode="General" sourceLinked="1"/>
        <c:majorTickMark val="none"/>
        <c:minorTickMark val="none"/>
        <c:tickLblPos val="nextTo"/>
        <c:crossAx val="195218048"/>
        <c:crosses val="autoZero"/>
        <c:auto val="1"/>
        <c:lblAlgn val="ctr"/>
        <c:lblOffset val="100"/>
        <c:noMultiLvlLbl val="0"/>
      </c:catAx>
      <c:spPr>
        <a:noFill/>
        <a:ln>
          <a:noFill/>
        </a:ln>
        <a:effectLst/>
      </c:spPr>
    </c:plotArea>
    <c:plotVisOnly val="1"/>
    <c:dispBlanksAs val="gap"/>
    <c:showDLblsOverMax val="0"/>
  </c:chart>
  <c:spPr>
    <a:solidFill>
      <a:sysClr val="window" lastClr="FFFFFF"/>
    </a:solidFill>
    <a:ln>
      <a:noFill/>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r>
              <a:rPr lang="ja-JP" sz="2000" b="1"/>
              <a:t>備蓄をしていない理由</a:t>
            </a:r>
          </a:p>
        </c:rich>
      </c:tx>
      <c:layout/>
      <c:overlay val="0"/>
      <c:spPr>
        <a:noFill/>
        <a:ln>
          <a:noFill/>
        </a:ln>
        <a:effectLst/>
      </c:spPr>
    </c:title>
    <c:autoTitleDeleted val="0"/>
    <c:plotArea>
      <c:layout/>
      <c:barChart>
        <c:barDir val="col"/>
        <c:grouping val="clustered"/>
        <c:varyColors val="0"/>
        <c:ser>
          <c:idx val="3"/>
          <c:order val="0"/>
          <c:tx>
            <c:strRef>
              <c:f>まとめ!$E$626</c:f>
              <c:strCache>
                <c:ptCount val="1"/>
                <c:pt idx="0">
                  <c:v>人数</c:v>
                </c:pt>
              </c:strCache>
            </c:strRef>
          </c:tx>
          <c:spPr>
            <a:solidFill>
              <a:srgbClr val="4F81BD"/>
            </a:solidFill>
            <a:ln>
              <a:noFill/>
            </a:ln>
            <a:effectLst/>
          </c:spPr>
          <c:invertIfNegative val="0"/>
          <c:dPt>
            <c:idx val="1"/>
            <c:invertIfNegative val="0"/>
            <c:bubble3D val="0"/>
            <c:spPr>
              <a:solidFill>
                <a:srgbClr val="FF0000"/>
              </a:solidFill>
              <a:ln>
                <a:noFill/>
              </a:ln>
              <a:effectLst/>
            </c:spPr>
          </c:dPt>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まとめ!$A$627:$A$636</c:f>
              <c:strCache>
                <c:ptCount val="10"/>
                <c:pt idx="0">
                  <c:v>13.地震が起こらないと思うから</c:v>
                </c:pt>
                <c:pt idx="1">
                  <c:v>14.面倒だから</c:v>
                </c:pt>
                <c:pt idx="2">
                  <c:v>15.必要ないと思うから</c:v>
                </c:pt>
                <c:pt idx="3">
                  <c:v>16.何をしていいかわからないから</c:v>
                </c:pt>
                <c:pt idx="4">
                  <c:v>17.その場しのぎで何とかなるから</c:v>
                </c:pt>
                <c:pt idx="5">
                  <c:v>18.お金がないから</c:v>
                </c:pt>
                <c:pt idx="6">
                  <c:v>19.時間がないから</c:v>
                </c:pt>
                <c:pt idx="7">
                  <c:v>20.周囲の人がやってないから</c:v>
                </c:pt>
                <c:pt idx="8">
                  <c:v>21.危機感を持ってないから</c:v>
                </c:pt>
                <c:pt idx="9">
                  <c:v>22.その他</c:v>
                </c:pt>
              </c:strCache>
            </c:strRef>
          </c:cat>
          <c:val>
            <c:numRef>
              <c:f>まとめ!$E$627:$E$636</c:f>
              <c:numCache>
                <c:formatCode>General</c:formatCode>
                <c:ptCount val="10"/>
                <c:pt idx="0">
                  <c:v>2</c:v>
                </c:pt>
                <c:pt idx="1">
                  <c:v>60</c:v>
                </c:pt>
                <c:pt idx="2">
                  <c:v>6</c:v>
                </c:pt>
                <c:pt idx="3">
                  <c:v>27</c:v>
                </c:pt>
                <c:pt idx="4">
                  <c:v>19</c:v>
                </c:pt>
                <c:pt idx="5">
                  <c:v>35</c:v>
                </c:pt>
                <c:pt idx="6">
                  <c:v>20</c:v>
                </c:pt>
                <c:pt idx="7">
                  <c:v>9</c:v>
                </c:pt>
                <c:pt idx="8">
                  <c:v>56</c:v>
                </c:pt>
                <c:pt idx="9">
                  <c:v>25</c:v>
                </c:pt>
              </c:numCache>
            </c:numRef>
          </c:val>
        </c:ser>
        <c:dLbls>
          <c:showLegendKey val="0"/>
          <c:showVal val="1"/>
          <c:showCatName val="0"/>
          <c:showSerName val="0"/>
          <c:showPercent val="0"/>
          <c:showBubbleSize val="0"/>
        </c:dLbls>
        <c:gapWidth val="219"/>
        <c:overlap val="-27"/>
        <c:axId val="195956096"/>
        <c:axId val="195961984"/>
        <c:extLst>
          <c:ext xmlns:c15="http://schemas.microsoft.com/office/drawing/2012/chart" uri="{02D57815-91ED-43cb-92C2-25804820EDAC}">
            <c15:filteredBarSeries>
              <c15:ser>
                <c:idx val="0"/>
                <c:order val="0"/>
                <c:tx>
                  <c:strRef>
                    <c:extLst>
                      <c:ext uri="{02D57815-91ED-43cb-92C2-25804820EDAC}">
                        <c15:formulaRef>
                          <c15:sqref>まとめ!$B$626</c15:sqref>
                        </c15:formulaRef>
                      </c:ext>
                    </c:extLst>
                    <c:strCache>
                      <c:ptCount val="1"/>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まとめ!$A$627:$A$636</c15:sqref>
                        </c15:formulaRef>
                      </c:ext>
                    </c:extLst>
                    <c:strCache>
                      <c:ptCount val="10"/>
                      <c:pt idx="0">
                        <c:v>13.地震が起こらないと思うから</c:v>
                      </c:pt>
                      <c:pt idx="1">
                        <c:v>14.面倒だから</c:v>
                      </c:pt>
                      <c:pt idx="2">
                        <c:v>15.必要ないと思うから</c:v>
                      </c:pt>
                      <c:pt idx="3">
                        <c:v>16.何をしていいかわからないから</c:v>
                      </c:pt>
                      <c:pt idx="4">
                        <c:v>17.その場しのぎで何とかなるから</c:v>
                      </c:pt>
                      <c:pt idx="5">
                        <c:v>18.お金がないから</c:v>
                      </c:pt>
                      <c:pt idx="6">
                        <c:v>19.時間がないから</c:v>
                      </c:pt>
                      <c:pt idx="7">
                        <c:v>20.周囲の人がやってないから</c:v>
                      </c:pt>
                      <c:pt idx="8">
                        <c:v>21.危機感を持ってないから</c:v>
                      </c:pt>
                      <c:pt idx="9">
                        <c:v>22.その他</c:v>
                      </c:pt>
                    </c:strCache>
                  </c:strRef>
                </c:cat>
                <c:val>
                  <c:numRef>
                    <c:extLst>
                      <c:ext uri="{02D57815-91ED-43cb-92C2-25804820EDAC}">
                        <c15:formulaRef>
                          <c15:sqref>まとめ!$B$627:$B$636</c15:sqref>
                        </c15:formulaRef>
                      </c:ext>
                    </c:extLst>
                    <c:numCache>
                      <c:formatCode>General</c:formatCode>
                      <c:ptCount val="10"/>
                    </c:numCache>
                  </c:numRef>
                </c:val>
              </c15:ser>
            </c15:filteredBarSeries>
            <c15:filteredBarSeries>
              <c15:ser>
                <c:idx val="1"/>
                <c:order val="1"/>
                <c:tx>
                  <c:strRef>
                    <c:extLst xmlns:c15="http://schemas.microsoft.com/office/drawing/2012/chart">
                      <c:ext xmlns:c15="http://schemas.microsoft.com/office/drawing/2012/chart" uri="{02D57815-91ED-43cb-92C2-25804820EDAC}">
                        <c15:formulaRef>
                          <c15:sqref>まとめ!$C$626</c15:sqref>
                        </c15:formulaRef>
                      </c:ext>
                    </c:extLst>
                    <c:strCache>
                      <c:ptCount val="1"/>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まとめ!$A$627:$A$636</c15:sqref>
                        </c15:formulaRef>
                      </c:ext>
                    </c:extLst>
                    <c:strCache>
                      <c:ptCount val="10"/>
                      <c:pt idx="0">
                        <c:v>13.地震が起こらないと思うから</c:v>
                      </c:pt>
                      <c:pt idx="1">
                        <c:v>14.面倒だから</c:v>
                      </c:pt>
                      <c:pt idx="2">
                        <c:v>15.必要ないと思うから</c:v>
                      </c:pt>
                      <c:pt idx="3">
                        <c:v>16.何をしていいかわからないから</c:v>
                      </c:pt>
                      <c:pt idx="4">
                        <c:v>17.その場しのぎで何とかなるから</c:v>
                      </c:pt>
                      <c:pt idx="5">
                        <c:v>18.お金がないから</c:v>
                      </c:pt>
                      <c:pt idx="6">
                        <c:v>19.時間がないから</c:v>
                      </c:pt>
                      <c:pt idx="7">
                        <c:v>20.周囲の人がやってないから</c:v>
                      </c:pt>
                      <c:pt idx="8">
                        <c:v>21.危機感を持ってないから</c:v>
                      </c:pt>
                      <c:pt idx="9">
                        <c:v>22.その他</c:v>
                      </c:pt>
                    </c:strCache>
                  </c:strRef>
                </c:cat>
                <c:val>
                  <c:numRef>
                    <c:extLst xmlns:c15="http://schemas.microsoft.com/office/drawing/2012/chart">
                      <c:ext xmlns:c15="http://schemas.microsoft.com/office/drawing/2012/chart" uri="{02D57815-91ED-43cb-92C2-25804820EDAC}">
                        <c15:formulaRef>
                          <c15:sqref>まとめ!$C$627:$C$636</c15:sqref>
                        </c15:formulaRef>
                      </c:ext>
                    </c:extLst>
                    <c:numCache>
                      <c:formatCode>General</c:formatCode>
                      <c:ptCount val="10"/>
                    </c:numCache>
                  </c:numRef>
                </c:val>
              </c15:ser>
            </c15:filteredBarSeries>
            <c15:filteredBarSeries>
              <c15:ser>
                <c:idx val="2"/>
                <c:order val="2"/>
                <c:tx>
                  <c:strRef>
                    <c:extLst xmlns:c15="http://schemas.microsoft.com/office/drawing/2012/chart">
                      <c:ext xmlns:c15="http://schemas.microsoft.com/office/drawing/2012/chart" uri="{02D57815-91ED-43cb-92C2-25804820EDAC}">
                        <c15:formulaRef>
                          <c15:sqref>まとめ!$D$626</c15:sqref>
                        </c15:formulaRef>
                      </c:ext>
                    </c:extLst>
                    <c:strCache>
                      <c:ptCount val="1"/>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まとめ!$A$627:$A$636</c15:sqref>
                        </c15:formulaRef>
                      </c:ext>
                    </c:extLst>
                    <c:strCache>
                      <c:ptCount val="10"/>
                      <c:pt idx="0">
                        <c:v>13.地震が起こらないと思うから</c:v>
                      </c:pt>
                      <c:pt idx="1">
                        <c:v>14.面倒だから</c:v>
                      </c:pt>
                      <c:pt idx="2">
                        <c:v>15.必要ないと思うから</c:v>
                      </c:pt>
                      <c:pt idx="3">
                        <c:v>16.何をしていいかわからないから</c:v>
                      </c:pt>
                      <c:pt idx="4">
                        <c:v>17.その場しのぎで何とかなるから</c:v>
                      </c:pt>
                      <c:pt idx="5">
                        <c:v>18.お金がないから</c:v>
                      </c:pt>
                      <c:pt idx="6">
                        <c:v>19.時間がないから</c:v>
                      </c:pt>
                      <c:pt idx="7">
                        <c:v>20.周囲の人がやってないから</c:v>
                      </c:pt>
                      <c:pt idx="8">
                        <c:v>21.危機感を持ってないから</c:v>
                      </c:pt>
                      <c:pt idx="9">
                        <c:v>22.その他</c:v>
                      </c:pt>
                    </c:strCache>
                  </c:strRef>
                </c:cat>
                <c:val>
                  <c:numRef>
                    <c:extLst xmlns:c15="http://schemas.microsoft.com/office/drawing/2012/chart">
                      <c:ext xmlns:c15="http://schemas.microsoft.com/office/drawing/2012/chart" uri="{02D57815-91ED-43cb-92C2-25804820EDAC}">
                        <c15:formulaRef>
                          <c15:sqref>まとめ!$D$627:$D$636</c15:sqref>
                        </c15:formulaRef>
                      </c:ext>
                    </c:extLst>
                    <c:numCache>
                      <c:formatCode>General</c:formatCode>
                      <c:ptCount val="10"/>
                    </c:numCache>
                  </c:numRef>
                </c:val>
              </c15:ser>
            </c15:filteredBarSeries>
          </c:ext>
        </c:extLst>
      </c:barChart>
      <c:lineChart>
        <c:grouping val="standard"/>
        <c:varyColors val="0"/>
        <c:dLbls>
          <c:showLegendKey val="0"/>
          <c:showVal val="1"/>
          <c:showCatName val="0"/>
          <c:showSerName val="0"/>
          <c:showPercent val="0"/>
          <c:showBubbleSize val="0"/>
        </c:dLbls>
        <c:marker val="1"/>
        <c:smooth val="0"/>
        <c:axId val="195965696"/>
        <c:axId val="195963904"/>
        <c:extLst>
          <c:ext xmlns:c15="http://schemas.microsoft.com/office/drawing/2012/chart" uri="{02D57815-91ED-43cb-92C2-25804820EDAC}">
            <c15:filteredLineSeries>
              <c15:ser>
                <c:idx val="4"/>
                <c:order val="4"/>
                <c:tx>
                  <c:strRef>
                    <c:extLst>
                      <c:ext uri="{02D57815-91ED-43cb-92C2-25804820EDAC}">
                        <c15:formulaRef>
                          <c15:sqref>まとめ!$F$626</c15:sqref>
                        </c15:formulaRef>
                      </c:ext>
                    </c:extLst>
                    <c:strCache>
                      <c:ptCount val="1"/>
                      <c:pt idx="0">
                        <c:v>%</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まとめ!$A$627:$A$636</c15:sqref>
                        </c15:formulaRef>
                      </c:ext>
                    </c:extLst>
                    <c:strCache>
                      <c:ptCount val="10"/>
                      <c:pt idx="0">
                        <c:v>13.地震が起こらないと思うから</c:v>
                      </c:pt>
                      <c:pt idx="1">
                        <c:v>14.面倒だから</c:v>
                      </c:pt>
                      <c:pt idx="2">
                        <c:v>15.必要ないと思うから</c:v>
                      </c:pt>
                      <c:pt idx="3">
                        <c:v>16.何をしていいかわからないから</c:v>
                      </c:pt>
                      <c:pt idx="4">
                        <c:v>17.その場しのぎで何とかなるから</c:v>
                      </c:pt>
                      <c:pt idx="5">
                        <c:v>18.お金がないから</c:v>
                      </c:pt>
                      <c:pt idx="6">
                        <c:v>19.時間がないから</c:v>
                      </c:pt>
                      <c:pt idx="7">
                        <c:v>20.周囲の人がやってないから</c:v>
                      </c:pt>
                      <c:pt idx="8">
                        <c:v>21.危機感を持ってないから</c:v>
                      </c:pt>
                      <c:pt idx="9">
                        <c:v>22.その他</c:v>
                      </c:pt>
                    </c:strCache>
                  </c:strRef>
                </c:cat>
                <c:val>
                  <c:numRef>
                    <c:extLst>
                      <c:ext uri="{02D57815-91ED-43cb-92C2-25804820EDAC}">
                        <c15:formulaRef>
                          <c15:sqref>まとめ!$F$627:$F$636</c15:sqref>
                        </c15:formulaRef>
                      </c:ext>
                    </c:extLst>
                    <c:numCache>
                      <c:formatCode>0.00%</c:formatCode>
                      <c:ptCount val="10"/>
                      <c:pt idx="0">
                        <c:v>7.7220077220077222E-3</c:v>
                      </c:pt>
                      <c:pt idx="1">
                        <c:v>0.23166023166023167</c:v>
                      </c:pt>
                      <c:pt idx="2">
                        <c:v>2.3166023166023165E-2</c:v>
                      </c:pt>
                      <c:pt idx="3">
                        <c:v>0.10424710424710425</c:v>
                      </c:pt>
                      <c:pt idx="4">
                        <c:v>7.3359073359073365E-2</c:v>
                      </c:pt>
                      <c:pt idx="5">
                        <c:v>0.13513513513513514</c:v>
                      </c:pt>
                      <c:pt idx="6">
                        <c:v>7.7220077220077218E-2</c:v>
                      </c:pt>
                      <c:pt idx="7">
                        <c:v>3.4749034749034749E-2</c:v>
                      </c:pt>
                      <c:pt idx="8">
                        <c:v>0.21621621621621623</c:v>
                      </c:pt>
                      <c:pt idx="9">
                        <c:v>9.6525096525096526E-2</c:v>
                      </c:pt>
                    </c:numCache>
                  </c:numRef>
                </c:val>
                <c:smooth val="0"/>
              </c15:ser>
            </c15:filteredLineSeries>
          </c:ext>
        </c:extLst>
      </c:lineChart>
      <c:catAx>
        <c:axId val="195956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crossAx val="195961984"/>
        <c:crosses val="autoZero"/>
        <c:auto val="1"/>
        <c:lblAlgn val="ctr"/>
        <c:lblOffset val="100"/>
        <c:noMultiLvlLbl val="0"/>
      </c:catAx>
      <c:valAx>
        <c:axId val="1959619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vert="eaVert" wrap="square" anchor="ctr" anchorCtr="1"/>
              <a:lstStyle/>
              <a:p>
                <a:pPr>
                  <a:defRPr sz="16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sz="1600" b="1">
                    <a:solidFill>
                      <a:schemeClr val="tx1"/>
                    </a:solidFill>
                  </a:rPr>
                  <a:t>人数</a:t>
                </a:r>
              </a:p>
            </c:rich>
          </c:tx>
          <c:layout>
            <c:manualLayout>
              <c:xMode val="edge"/>
              <c:yMode val="edge"/>
              <c:x val="1.0730210757513001E-2"/>
              <c:y val="0.330233285800211"/>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crossAx val="195956096"/>
        <c:crosses val="autoZero"/>
        <c:crossBetween val="between"/>
      </c:valAx>
      <c:valAx>
        <c:axId val="195963904"/>
        <c:scaling>
          <c:orientation val="minMax"/>
        </c:scaling>
        <c:delete val="1"/>
        <c:axPos val="r"/>
        <c:numFmt formatCode="0.00%" sourceLinked="1"/>
        <c:majorTickMark val="none"/>
        <c:minorTickMark val="none"/>
        <c:tickLblPos val="nextTo"/>
        <c:crossAx val="195965696"/>
        <c:crosses val="max"/>
        <c:crossBetween val="between"/>
      </c:valAx>
      <c:catAx>
        <c:axId val="195965696"/>
        <c:scaling>
          <c:orientation val="minMax"/>
        </c:scaling>
        <c:delete val="1"/>
        <c:axPos val="b"/>
        <c:numFmt formatCode="General" sourceLinked="1"/>
        <c:majorTickMark val="none"/>
        <c:minorTickMark val="none"/>
        <c:tickLblPos val="nextTo"/>
        <c:crossAx val="195963904"/>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2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dTable>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showDLblsOverMax val="0"/>
  </c:chart>
  <c:spPr>
    <a:solidFill>
      <a:schemeClr val="bg1"/>
    </a:solidFill>
    <a:ln>
      <a:noFill/>
    </a:ln>
    <a:effectLst/>
  </c:spPr>
  <c:txPr>
    <a:bodyPr/>
    <a:lstStyle/>
    <a:p>
      <a:pPr>
        <a:defRPr sz="1050">
          <a:latin typeface="ＭＳ ゴシック" panose="020B0609070205080204" pitchFamily="49" charset="-128"/>
          <a:ea typeface="ＭＳ ゴシック" panose="020B0609070205080204" pitchFamily="49" charset="-128"/>
        </a:defRPr>
      </a:pPr>
      <a:endParaRPr lang="ja-JP"/>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solidFill>
                <a:latin typeface="ＭＳ ゴシック" panose="020B0609070205080204" pitchFamily="49" charset="-128"/>
                <a:ea typeface="ＭＳ ゴシック" panose="020B0609070205080204" pitchFamily="49" charset="-128"/>
                <a:cs typeface="+mn-cs"/>
              </a:defRPr>
            </a:pPr>
            <a:r>
              <a:rPr lang="ja-JP" sz="1800" b="1">
                <a:solidFill>
                  <a:schemeClr val="tx1"/>
                </a:solidFill>
              </a:rPr>
              <a:t>家族ポイント</a:t>
            </a:r>
          </a:p>
        </c:rich>
      </c:tx>
      <c:layout>
        <c:manualLayout>
          <c:xMode val="edge"/>
          <c:yMode val="edge"/>
          <c:x val="0.35684070577121002"/>
          <c:y val="3.1230491920647099E-2"/>
        </c:manualLayout>
      </c:layout>
      <c:overlay val="0"/>
      <c:spPr>
        <a:noFill/>
        <a:ln>
          <a:noFill/>
        </a:ln>
        <a:effectLst/>
      </c:spPr>
    </c:title>
    <c:autoTitleDeleted val="0"/>
    <c:plotArea>
      <c:layout>
        <c:manualLayout>
          <c:layoutTarget val="inner"/>
          <c:xMode val="edge"/>
          <c:yMode val="edge"/>
          <c:x val="0.15056740356435"/>
          <c:y val="0.22474226804123701"/>
          <c:w val="0.83341658823259301"/>
          <c:h val="0.56499445301296103"/>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0000"/>
              </a:solidFill>
              <a:ln>
                <a:noFill/>
              </a:ln>
              <a:effectLst/>
            </c:spPr>
          </c:dPt>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まとめ!$A$939:$A$942</c:f>
              <c:numCache>
                <c:formatCode>General</c:formatCode>
                <c:ptCount val="4"/>
                <c:pt idx="0">
                  <c:v>0</c:v>
                </c:pt>
                <c:pt idx="1">
                  <c:v>1</c:v>
                </c:pt>
                <c:pt idx="2">
                  <c:v>2</c:v>
                </c:pt>
                <c:pt idx="3">
                  <c:v>3</c:v>
                </c:pt>
              </c:numCache>
            </c:numRef>
          </c:cat>
          <c:val>
            <c:numRef>
              <c:f>まとめ!$B$939:$B$942</c:f>
              <c:numCache>
                <c:formatCode>General</c:formatCode>
                <c:ptCount val="4"/>
                <c:pt idx="0">
                  <c:v>355</c:v>
                </c:pt>
                <c:pt idx="1">
                  <c:v>177</c:v>
                </c:pt>
                <c:pt idx="2">
                  <c:v>46</c:v>
                </c:pt>
                <c:pt idx="3">
                  <c:v>14</c:v>
                </c:pt>
              </c:numCache>
            </c:numRef>
          </c:val>
        </c:ser>
        <c:dLbls>
          <c:dLblPos val="outEnd"/>
          <c:showLegendKey val="0"/>
          <c:showVal val="1"/>
          <c:showCatName val="0"/>
          <c:showSerName val="0"/>
          <c:showPercent val="0"/>
          <c:showBubbleSize val="0"/>
        </c:dLbls>
        <c:gapWidth val="219"/>
        <c:overlap val="-27"/>
        <c:axId val="196061056"/>
        <c:axId val="197363200"/>
      </c:barChart>
      <c:catAx>
        <c:axId val="196061056"/>
        <c:scaling>
          <c:orientation val="minMax"/>
        </c:scaling>
        <c:delete val="0"/>
        <c:axPos val="b"/>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r>
                  <a:rPr lang="ja-JP" sz="1600" b="1"/>
                  <a:t>ポイント</a:t>
                </a:r>
              </a:p>
            </c:rich>
          </c:tx>
          <c:layout>
            <c:manualLayout>
              <c:xMode val="edge"/>
              <c:yMode val="edge"/>
              <c:x val="0.42749505640458302"/>
              <c:y val="0.90121433567403897"/>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crossAx val="197363200"/>
        <c:crosses val="autoZero"/>
        <c:auto val="1"/>
        <c:lblAlgn val="ctr"/>
        <c:lblOffset val="100"/>
        <c:noMultiLvlLbl val="0"/>
      </c:catAx>
      <c:valAx>
        <c:axId val="197363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crossAx val="196061056"/>
        <c:crosses val="autoZero"/>
        <c:crossBetween val="between"/>
      </c:valAx>
      <c:spPr>
        <a:noFill/>
        <a:ln>
          <a:noFill/>
        </a:ln>
        <a:effectLst/>
      </c:spPr>
    </c:plotArea>
    <c:plotVisOnly val="1"/>
    <c:dispBlanksAs val="gap"/>
    <c:showDLblsOverMax val="0"/>
  </c:chart>
  <c:spPr>
    <a:solidFill>
      <a:sysClr val="window" lastClr="FFFFFF"/>
    </a:solidFill>
    <a:ln>
      <a:noFill/>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sz="1800" b="1" i="0" u="none" strike="noStrike" kern="1200" spc="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r>
              <a:rPr lang="ja-JP" sz="1800" b="1" dirty="0">
                <a:solidFill>
                  <a:schemeClr val="tx1"/>
                </a:solidFill>
              </a:rPr>
              <a:t>揺れが始まって真っ先にすること</a:t>
            </a:r>
          </a:p>
        </c:rich>
      </c:tx>
      <c:layout/>
      <c:overlay val="0"/>
      <c:spPr>
        <a:noFill/>
        <a:ln>
          <a:noFill/>
        </a:ln>
        <a:effectLst/>
      </c:spPr>
    </c:title>
    <c:autoTitleDeleted val="0"/>
    <c:plotArea>
      <c:layout/>
      <c:pieChart>
        <c:varyColors val="1"/>
        <c:ser>
          <c:idx val="0"/>
          <c:order val="0"/>
          <c:dPt>
            <c:idx val="0"/>
            <c:bubble3D val="0"/>
            <c:spPr>
              <a:solidFill>
                <a:sysClr val="window" lastClr="FFFFFF">
                  <a:lumMod val="50000"/>
                </a:sysClr>
              </a:solidFill>
              <a:ln w="19050">
                <a:solidFill>
                  <a:schemeClr val="lt1"/>
                </a:solidFill>
              </a:ln>
              <a:effectLst/>
            </c:spPr>
          </c:dPt>
          <c:dPt>
            <c:idx val="1"/>
            <c:bubble3D val="0"/>
            <c:spPr>
              <a:solidFill>
                <a:srgbClr val="FF3C3C"/>
              </a:solidFill>
              <a:ln w="19050">
                <a:solidFill>
                  <a:schemeClr val="lt1"/>
                </a:solid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Sheet1!$Q$72:$Q$73</c:f>
              <c:strCache>
                <c:ptCount val="2"/>
                <c:pt idx="0">
                  <c:v>正解(机の下などに隠れる)</c:v>
                </c:pt>
                <c:pt idx="1">
                  <c:v>不正解(その他の行動)</c:v>
                </c:pt>
              </c:strCache>
            </c:strRef>
          </c:cat>
          <c:val>
            <c:numRef>
              <c:f>Sheet1!$R$72:$R$73</c:f>
              <c:numCache>
                <c:formatCode>General</c:formatCode>
                <c:ptCount val="2"/>
                <c:pt idx="0">
                  <c:v>269</c:v>
                </c:pt>
                <c:pt idx="1">
                  <c:v>301</c:v>
                </c:pt>
              </c:numCache>
            </c:numRef>
          </c:val>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egendEntry>
        <c:idx val="1"/>
        <c:txPr>
          <a:bodyPr rot="0" spcFirstLastPara="1" vertOverflow="ellipsis" vert="horz" wrap="square" anchor="ctr" anchorCtr="1"/>
          <a:lstStyle/>
          <a:p>
            <a:pPr>
              <a:defRPr sz="1400" b="1" i="0" u="none" strike="noStrike" kern="1200" baseline="0">
                <a:solidFill>
                  <a:srgbClr val="FF3C3C"/>
                </a:solidFill>
                <a:latin typeface="ＭＳ ゴシック" panose="020B0609070205080204" pitchFamily="49" charset="-128"/>
                <a:ea typeface="ＭＳ ゴシック" panose="020B0609070205080204" pitchFamily="49" charset="-128"/>
                <a:cs typeface="+mn-cs"/>
              </a:defRPr>
            </a:pPr>
            <a:endParaRPr lang="ja-JP"/>
          </a:p>
        </c:txPr>
      </c:legendEntry>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showDLblsOverMax val="0"/>
  </c:chart>
  <c:spPr>
    <a:solidFill>
      <a:sysClr val="window" lastClr="FFFFFF"/>
    </a:solidFill>
    <a:ln>
      <a:noFill/>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r>
              <a:rPr lang="ja-JP" sz="1600" b="1"/>
              <a:t>どこへ避難するか</a:t>
            </a:r>
          </a:p>
        </c:rich>
      </c:tx>
      <c:layout/>
      <c:overlay val="0"/>
      <c:spPr>
        <a:noFill/>
        <a:ln>
          <a:noFill/>
        </a:ln>
        <a:effectLst/>
      </c:spPr>
    </c:title>
    <c:autoTitleDeleted val="0"/>
    <c:plotArea>
      <c:layout/>
      <c:pieChart>
        <c:varyColors val="1"/>
        <c:ser>
          <c:idx val="0"/>
          <c:order val="0"/>
          <c:dPt>
            <c:idx val="0"/>
            <c:bubble3D val="0"/>
            <c:spPr>
              <a:solidFill>
                <a:sysClr val="window" lastClr="FFFFFF">
                  <a:lumMod val="50000"/>
                </a:sysClr>
              </a:solidFill>
              <a:ln w="19050">
                <a:solidFill>
                  <a:schemeClr val="lt1"/>
                </a:solidFill>
              </a:ln>
              <a:effectLst/>
            </c:spPr>
          </c:dPt>
          <c:dPt>
            <c:idx val="1"/>
            <c:bubble3D val="0"/>
            <c:spPr>
              <a:solidFill>
                <a:sysClr val="window" lastClr="FFFFFF">
                  <a:lumMod val="50000"/>
                </a:sysClr>
              </a:solidFill>
              <a:ln w="19050">
                <a:solidFill>
                  <a:schemeClr val="lt1"/>
                </a:solidFill>
              </a:ln>
              <a:effectLst/>
            </c:spPr>
          </c:dPt>
          <c:dPt>
            <c:idx val="2"/>
            <c:bubble3D val="0"/>
            <c:spPr>
              <a:solidFill>
                <a:srgbClr val="FF3C3C"/>
              </a:solidFill>
              <a:ln w="19050">
                <a:solidFill>
                  <a:schemeClr val="lt1"/>
                </a:solidFill>
              </a:ln>
              <a:effectLst/>
            </c:spPr>
          </c:dPt>
          <c:dPt>
            <c:idx val="3"/>
            <c:bubble3D val="0"/>
            <c:spPr>
              <a:solidFill>
                <a:sysClr val="window" lastClr="FFFFFF">
                  <a:lumMod val="50000"/>
                </a:sysClr>
              </a:solidFill>
              <a:ln w="19050">
                <a:solidFill>
                  <a:schemeClr val="lt1"/>
                </a:solidFill>
              </a:ln>
              <a:effectLst/>
            </c:spPr>
          </c:dPt>
          <c:dPt>
            <c:idx val="4"/>
            <c:bubble3D val="0"/>
            <c:spPr>
              <a:solidFill>
                <a:sysClr val="window" lastClr="FFFFFF">
                  <a:lumMod val="50000"/>
                </a:sysClr>
              </a:solidFill>
              <a:ln w="19050">
                <a:solidFill>
                  <a:schemeClr val="lt1"/>
                </a:solidFill>
              </a:ln>
              <a:effectLst/>
            </c:spPr>
          </c:dPt>
          <c:dLbls>
            <c:dLbl>
              <c:idx val="4"/>
              <c:layout>
                <c:manualLayout>
                  <c:x val="0.237483158355206"/>
                  <c:y val="2.24179790026247E-2"/>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Sheet1!$T$3:$T$7</c:f>
              <c:strCache>
                <c:ptCount val="5"/>
                <c:pt idx="0">
                  <c:v>実家</c:v>
                </c:pt>
                <c:pt idx="1">
                  <c:v>知人の家</c:v>
                </c:pt>
                <c:pt idx="2">
                  <c:v>大学</c:v>
                </c:pt>
                <c:pt idx="3">
                  <c:v>避難所</c:v>
                </c:pt>
                <c:pt idx="4">
                  <c:v>その他</c:v>
                </c:pt>
              </c:strCache>
            </c:strRef>
          </c:cat>
          <c:val>
            <c:numRef>
              <c:f>Sheet1!$U$3:$U$7</c:f>
              <c:numCache>
                <c:formatCode>General</c:formatCode>
                <c:ptCount val="5"/>
                <c:pt idx="0">
                  <c:v>76</c:v>
                </c:pt>
                <c:pt idx="1">
                  <c:v>32</c:v>
                </c:pt>
                <c:pt idx="2">
                  <c:v>161</c:v>
                </c:pt>
                <c:pt idx="3">
                  <c:v>142</c:v>
                </c:pt>
                <c:pt idx="4">
                  <c:v>3</c:v>
                </c:pt>
              </c:numCache>
            </c:numRef>
          </c:val>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egendEntry>
        <c:idx val="2"/>
        <c:txPr>
          <a:bodyPr rot="0" spcFirstLastPara="1" vertOverflow="ellipsis" vert="horz" wrap="square" anchor="ctr" anchorCtr="1"/>
          <a:lstStyle/>
          <a:p>
            <a:pPr>
              <a:defRPr sz="1400" b="1" i="0" u="none" strike="noStrike" kern="1200" baseline="0">
                <a:solidFill>
                  <a:srgbClr val="FF3C3C"/>
                </a:solidFill>
                <a:latin typeface="ＭＳ ゴシック" panose="020B0609070205080204" pitchFamily="49" charset="-128"/>
                <a:ea typeface="ＭＳ ゴシック" panose="020B0609070205080204" pitchFamily="49" charset="-128"/>
                <a:cs typeface="+mn-cs"/>
              </a:defRPr>
            </a:pPr>
            <a:endParaRPr lang="ja-JP"/>
          </a:p>
        </c:txPr>
      </c:legendEntry>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showDLblsOverMax val="0"/>
  </c:chart>
  <c:spPr>
    <a:solidFill>
      <a:sysClr val="window" lastClr="FFFFFF"/>
    </a:solidFill>
    <a:ln>
      <a:noFill/>
    </a:ln>
    <a:effectLst/>
  </c:spPr>
  <c:txPr>
    <a:bodyPr/>
    <a:lstStyle/>
    <a:p>
      <a:pPr>
        <a:defRPr>
          <a:latin typeface="ＭＳ ゴシック" panose="020B0609070205080204" pitchFamily="49" charset="-128"/>
          <a:ea typeface="ＭＳ ゴシック" panose="020B0609070205080204" pitchFamily="49" charset="-128"/>
        </a:defRPr>
      </a:pPr>
      <a:endParaRPr lang="ja-JP"/>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drawing1.xml><?xml version="1.0" encoding="utf-8"?>
<c:userShapes xmlns:c="http://schemas.openxmlformats.org/drawingml/2006/chart">
  <cdr:relSizeAnchor xmlns:cdr="http://schemas.openxmlformats.org/drawingml/2006/chartDrawing">
    <cdr:from>
      <cdr:x>0.7644</cdr:x>
      <cdr:y>0.84516</cdr:y>
    </cdr:from>
    <cdr:to>
      <cdr:x>1</cdr:x>
      <cdr:y>0.976</cdr:y>
    </cdr:to>
    <cdr:sp macro="" textlink="">
      <cdr:nvSpPr>
        <cdr:cNvPr id="2" name="テキスト ボックス 1"/>
        <cdr:cNvSpPr txBox="1"/>
      </cdr:nvSpPr>
      <cdr:spPr>
        <a:xfrm xmlns:a="http://schemas.openxmlformats.org/drawingml/2006/main">
          <a:off x="3318957" y="2869349"/>
          <a:ext cx="1022967" cy="4442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400" b="1" dirty="0">
              <a:solidFill>
                <a:schemeClr val="tx1"/>
              </a:solidFill>
              <a:latin typeface="ＭＳ ゴシック" panose="020B0609070205080204" pitchFamily="49" charset="-128"/>
              <a:ea typeface="ＭＳ ゴシック" panose="020B0609070205080204" pitchFamily="49" charset="-128"/>
            </a:rPr>
            <a:t>Ｎ＝</a:t>
          </a:r>
          <a:r>
            <a:rPr lang="en-US" altLang="ja-JP" sz="1400" b="1" dirty="0">
              <a:solidFill>
                <a:schemeClr val="tx1"/>
              </a:solidFill>
              <a:latin typeface="ＭＳ ゴシック" panose="020B0609070205080204" pitchFamily="49" charset="-128"/>
              <a:ea typeface="ＭＳ ゴシック" panose="020B0609070205080204" pitchFamily="49" charset="-128"/>
            </a:rPr>
            <a:t>579</a:t>
          </a:r>
          <a:endParaRPr lang="ja-JP" altLang="en-US" sz="1400" b="1" dirty="0">
            <a:solidFill>
              <a:schemeClr val="tx1"/>
            </a:solidFill>
            <a:latin typeface="ＭＳ ゴシック" panose="020B0609070205080204" pitchFamily="49" charset="-128"/>
            <a:ea typeface="ＭＳ ゴシック" panose="020B0609070205080204" pitchFamily="49" charset="-128"/>
          </a:endParaRPr>
        </a:p>
      </cdr:txBody>
    </cdr:sp>
  </cdr:relSizeAnchor>
  <cdr:relSizeAnchor xmlns:cdr="http://schemas.openxmlformats.org/drawingml/2006/chartDrawing">
    <cdr:from>
      <cdr:x>0.02373</cdr:x>
      <cdr:y>0.36098</cdr:y>
    </cdr:from>
    <cdr:to>
      <cdr:x>0.09492</cdr:x>
      <cdr:y>0.57073</cdr:y>
    </cdr:to>
    <cdr:sp macro="" textlink="">
      <cdr:nvSpPr>
        <cdr:cNvPr id="3" name="テキスト ボックス 2"/>
        <cdr:cNvSpPr txBox="1"/>
      </cdr:nvSpPr>
      <cdr:spPr>
        <a:xfrm xmlns:a="http://schemas.openxmlformats.org/drawingml/2006/main">
          <a:off x="133351" y="1409700"/>
          <a:ext cx="400050" cy="819150"/>
        </a:xfrm>
        <a:prstGeom xmlns:a="http://schemas.openxmlformats.org/drawingml/2006/main" prst="rect">
          <a:avLst/>
        </a:prstGeom>
      </cdr:spPr>
      <cdr:txBody>
        <a:bodyPr xmlns:a="http://schemas.openxmlformats.org/drawingml/2006/main" vertOverflow="clip" vert="eaVert" wrap="none" rtlCol="0"/>
        <a:lstStyle xmlns:a="http://schemas.openxmlformats.org/drawingml/2006/main"/>
        <a:p xmlns:a="http://schemas.openxmlformats.org/drawingml/2006/main">
          <a:r>
            <a:rPr lang="ja-JP" altLang="en-US" sz="1800" b="1" dirty="0">
              <a:latin typeface="ＭＳ ゴシック" panose="020B0609070205080204" pitchFamily="49" charset="-128"/>
              <a:ea typeface="ＭＳ ゴシック" panose="020B0609070205080204" pitchFamily="49" charset="-128"/>
            </a:rPr>
            <a:t>人数</a:t>
          </a:r>
        </a:p>
      </cdr:txBody>
    </cdr:sp>
  </cdr:relSizeAnchor>
</c:userShapes>
</file>

<file path=ppt/drawings/drawing10.xml><?xml version="1.0" encoding="utf-8"?>
<c:userShapes xmlns:c="http://schemas.openxmlformats.org/drawingml/2006/chart">
  <cdr:relSizeAnchor xmlns:cdr="http://schemas.openxmlformats.org/drawingml/2006/chartDrawing">
    <cdr:from>
      <cdr:x>0.07434</cdr:x>
      <cdr:y>0.37535</cdr:y>
    </cdr:from>
    <cdr:to>
      <cdr:x>0.27434</cdr:x>
      <cdr:y>0.504</cdr:y>
    </cdr:to>
    <cdr:sp macro="" textlink="">
      <cdr:nvSpPr>
        <cdr:cNvPr id="2" name="テキスト ボックス 1"/>
        <cdr:cNvSpPr txBox="1"/>
      </cdr:nvSpPr>
      <cdr:spPr>
        <a:xfrm xmlns:a="http://schemas.openxmlformats.org/drawingml/2006/main">
          <a:off x="629473" y="1845443"/>
          <a:ext cx="1693404" cy="6325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latin typeface="ＭＳ ゴシック" pitchFamily="49" charset="-128"/>
              <a:ea typeface="ＭＳ ゴシック" pitchFamily="49" charset="-128"/>
            </a:rPr>
            <a:t>N=198</a:t>
          </a:r>
        </a:p>
      </cdr:txBody>
    </cdr:sp>
  </cdr:relSizeAnchor>
  <cdr:relSizeAnchor xmlns:cdr="http://schemas.openxmlformats.org/drawingml/2006/chartDrawing">
    <cdr:from>
      <cdr:x>0.07486</cdr:x>
      <cdr:y>0.66171</cdr:y>
    </cdr:from>
    <cdr:to>
      <cdr:x>0.24299</cdr:x>
      <cdr:y>0.79384</cdr:y>
    </cdr:to>
    <cdr:sp macro="" textlink="">
      <cdr:nvSpPr>
        <cdr:cNvPr id="3" name="テキスト ボックス 2"/>
        <cdr:cNvSpPr txBox="1"/>
      </cdr:nvSpPr>
      <cdr:spPr>
        <a:xfrm xmlns:a="http://schemas.openxmlformats.org/drawingml/2006/main">
          <a:off x="633805" y="3253370"/>
          <a:ext cx="1423560" cy="64962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latin typeface="ＭＳ ゴシック" pitchFamily="49" charset="-128"/>
              <a:ea typeface="ＭＳ ゴシック" pitchFamily="49" charset="-128"/>
            </a:rPr>
            <a:t>N=372</a:t>
          </a:r>
          <a:endParaRPr lang="en-US" altLang="ja-JP" sz="1200" dirty="0">
            <a:latin typeface="ＭＳ ゴシック" pitchFamily="49" charset="-128"/>
            <a:ea typeface="ＭＳ ゴシック" pitchFamily="49" charset="-128"/>
          </a:endParaRPr>
        </a:p>
      </cdr:txBody>
    </cdr:sp>
  </cdr:relSizeAnchor>
  <cdr:relSizeAnchor xmlns:cdr="http://schemas.openxmlformats.org/drawingml/2006/chartDrawing">
    <cdr:from>
      <cdr:x>0.09865</cdr:x>
      <cdr:y>0.49213</cdr:y>
    </cdr:from>
    <cdr:to>
      <cdr:x>0.23543</cdr:x>
      <cdr:y>0.5998</cdr:y>
    </cdr:to>
    <cdr:sp macro="" textlink="">
      <cdr:nvSpPr>
        <cdr:cNvPr id="4" name="テキスト ボックス 1"/>
        <cdr:cNvSpPr txBox="1"/>
      </cdr:nvSpPr>
      <cdr:spPr>
        <a:xfrm xmlns:a="http://schemas.openxmlformats.org/drawingml/2006/main">
          <a:off x="576941" y="1565638"/>
          <a:ext cx="799948" cy="342538"/>
        </a:xfrm>
        <a:prstGeom xmlns:a="http://schemas.openxmlformats.org/drawingml/2006/main" prst="rect">
          <a:avLst/>
        </a:prstGeom>
      </cdr:spPr>
    </cdr:sp>
  </cdr:relSizeAnchor>
</c:userShapes>
</file>

<file path=ppt/drawings/drawing11.xml><?xml version="1.0" encoding="utf-8"?>
<c:userShapes xmlns:c="http://schemas.openxmlformats.org/drawingml/2006/chart">
  <cdr:relSizeAnchor xmlns:cdr="http://schemas.openxmlformats.org/drawingml/2006/chartDrawing">
    <cdr:from>
      <cdr:x>0.11779</cdr:x>
      <cdr:y>0.38095</cdr:y>
    </cdr:from>
    <cdr:to>
      <cdr:x>0.25131</cdr:x>
      <cdr:y>0.49404</cdr:y>
    </cdr:to>
    <cdr:sp macro="" textlink="">
      <cdr:nvSpPr>
        <cdr:cNvPr id="2" name="テキスト ボックス 1"/>
        <cdr:cNvSpPr txBox="1"/>
      </cdr:nvSpPr>
      <cdr:spPr>
        <a:xfrm xmlns:a="http://schemas.openxmlformats.org/drawingml/2006/main">
          <a:off x="1017691" y="1919966"/>
          <a:ext cx="1153613" cy="56997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latin typeface="ＭＳ ゴシック" pitchFamily="49" charset="-128"/>
              <a:ea typeface="ＭＳ ゴシック" pitchFamily="49" charset="-128"/>
            </a:rPr>
            <a:t>N=170</a:t>
          </a:r>
        </a:p>
        <a:p xmlns:a="http://schemas.openxmlformats.org/drawingml/2006/main">
          <a:endParaRPr lang="en-US" altLang="ja-JP" sz="1600" dirty="0"/>
        </a:p>
      </cdr:txBody>
    </cdr:sp>
  </cdr:relSizeAnchor>
  <cdr:relSizeAnchor xmlns:cdr="http://schemas.openxmlformats.org/drawingml/2006/chartDrawing">
    <cdr:from>
      <cdr:x>0.11746</cdr:x>
      <cdr:y>0.67029</cdr:y>
    </cdr:from>
    <cdr:to>
      <cdr:x>0.25098</cdr:x>
      <cdr:y>0.77951</cdr:y>
    </cdr:to>
    <cdr:sp macro="" textlink="">
      <cdr:nvSpPr>
        <cdr:cNvPr id="3" name="テキスト ボックス 2"/>
        <cdr:cNvSpPr txBox="1"/>
      </cdr:nvSpPr>
      <cdr:spPr>
        <a:xfrm xmlns:a="http://schemas.openxmlformats.org/drawingml/2006/main">
          <a:off x="1014856" y="3378272"/>
          <a:ext cx="1153613" cy="55046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latin typeface="ＭＳ ゴシック" pitchFamily="49" charset="-128"/>
              <a:ea typeface="ＭＳ ゴシック" pitchFamily="49" charset="-128"/>
            </a:rPr>
            <a:t>N=417</a:t>
          </a:r>
          <a:endParaRPr lang="ja-JP" altLang="en-US" sz="1200" dirty="0">
            <a:latin typeface="ＭＳ ゴシック" pitchFamily="49" charset="-128"/>
            <a:ea typeface="ＭＳ ゴシック" pitchFamily="49" charset="-128"/>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0.74937</cdr:x>
      <cdr:y>0.13542</cdr:y>
    </cdr:from>
    <cdr:to>
      <cdr:x>0.94987</cdr:x>
      <cdr:y>0.24653</cdr:y>
    </cdr:to>
    <cdr:sp macro="" textlink="">
      <cdr:nvSpPr>
        <cdr:cNvPr id="2" name="テキスト ボックス 1"/>
        <cdr:cNvSpPr txBox="1"/>
      </cdr:nvSpPr>
      <cdr:spPr>
        <a:xfrm xmlns:a="http://schemas.openxmlformats.org/drawingml/2006/main">
          <a:off x="4271964" y="371475"/>
          <a:ext cx="11430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800" dirty="0"/>
            <a:t>P</a:t>
          </a:r>
          <a:r>
            <a:rPr lang="ja-JP" altLang="en-US" sz="1800" dirty="0"/>
            <a:t>値：</a:t>
          </a:r>
          <a:r>
            <a:rPr lang="en-US" altLang="ja-JP" sz="1800" dirty="0"/>
            <a:t>0.014***</a:t>
          </a:r>
          <a:endParaRPr lang="ja-JP" altLang="en-US" sz="1800" dirty="0"/>
        </a:p>
      </cdr:txBody>
    </cdr:sp>
  </cdr:relSizeAnchor>
  <cdr:relSizeAnchor xmlns:cdr="http://schemas.openxmlformats.org/drawingml/2006/chartDrawing">
    <cdr:from>
      <cdr:x>0.1345</cdr:x>
      <cdr:y>0.42708</cdr:y>
    </cdr:from>
    <cdr:to>
      <cdr:x>0.24812</cdr:x>
      <cdr:y>0.53472</cdr:y>
    </cdr:to>
    <cdr:sp macro="" textlink="">
      <cdr:nvSpPr>
        <cdr:cNvPr id="3" name="テキスト ボックス 2"/>
        <cdr:cNvSpPr txBox="1"/>
      </cdr:nvSpPr>
      <cdr:spPr>
        <a:xfrm xmlns:a="http://schemas.openxmlformats.org/drawingml/2006/main">
          <a:off x="766764" y="1171575"/>
          <a:ext cx="647700" cy="29527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t>N=174</a:t>
          </a:r>
          <a:endParaRPr lang="ja-JP" altLang="en-US" sz="1600" dirty="0"/>
        </a:p>
      </cdr:txBody>
    </cdr:sp>
  </cdr:relSizeAnchor>
  <cdr:relSizeAnchor xmlns:cdr="http://schemas.openxmlformats.org/drawingml/2006/chartDrawing">
    <cdr:from>
      <cdr:x>0.12966</cdr:x>
      <cdr:y>0.73541</cdr:y>
    </cdr:from>
    <cdr:to>
      <cdr:x>0.29006</cdr:x>
      <cdr:y>0.86388</cdr:y>
    </cdr:to>
    <cdr:sp macro="" textlink="">
      <cdr:nvSpPr>
        <cdr:cNvPr id="4" name="テキスト ボックス 3"/>
        <cdr:cNvSpPr txBox="1"/>
      </cdr:nvSpPr>
      <cdr:spPr>
        <a:xfrm xmlns:a="http://schemas.openxmlformats.org/drawingml/2006/main">
          <a:off x="987986" y="3216348"/>
          <a:ext cx="1222248" cy="56187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t>N=413</a:t>
          </a:r>
          <a:endParaRPr lang="ja-JP" altLang="en-US" sz="1600" dirty="0"/>
        </a:p>
      </cdr:txBody>
    </cdr:sp>
  </cdr:relSizeAnchor>
</c:userShapes>
</file>

<file path=ppt/drawings/drawing13.xml><?xml version="1.0" encoding="utf-8"?>
<c:userShapes xmlns:c="http://schemas.openxmlformats.org/drawingml/2006/chart">
  <cdr:relSizeAnchor xmlns:cdr="http://schemas.openxmlformats.org/drawingml/2006/chartDrawing">
    <cdr:from>
      <cdr:x>0.0785</cdr:x>
      <cdr:y>0.32986</cdr:y>
    </cdr:from>
    <cdr:to>
      <cdr:x>0.25794</cdr:x>
      <cdr:y>0.47569</cdr:y>
    </cdr:to>
    <cdr:sp macro="" textlink="">
      <cdr:nvSpPr>
        <cdr:cNvPr id="2" name="テキスト ボックス 1"/>
        <cdr:cNvSpPr txBox="1"/>
      </cdr:nvSpPr>
      <cdr:spPr>
        <a:xfrm xmlns:a="http://schemas.openxmlformats.org/drawingml/2006/main">
          <a:off x="400051" y="904875"/>
          <a:ext cx="914400" cy="4000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0.0972</cdr:x>
      <cdr:y>0.27284</cdr:y>
    </cdr:from>
    <cdr:to>
      <cdr:x>0.27664</cdr:x>
      <cdr:y>0.36659</cdr:y>
    </cdr:to>
    <cdr:sp macro="" textlink="">
      <cdr:nvSpPr>
        <cdr:cNvPr id="3" name="テキスト ボックス 2"/>
        <cdr:cNvSpPr txBox="1"/>
      </cdr:nvSpPr>
      <cdr:spPr>
        <a:xfrm xmlns:a="http://schemas.openxmlformats.org/drawingml/2006/main">
          <a:off x="799917" y="1234878"/>
          <a:ext cx="1476720" cy="4243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800" dirty="0"/>
            <a:t>N=14</a:t>
          </a:r>
          <a:endParaRPr lang="ja-JP" altLang="en-US" sz="1800" dirty="0"/>
        </a:p>
      </cdr:txBody>
    </cdr:sp>
  </cdr:relSizeAnchor>
  <cdr:relSizeAnchor xmlns:cdr="http://schemas.openxmlformats.org/drawingml/2006/chartDrawing">
    <cdr:from>
      <cdr:x>0.09498</cdr:x>
      <cdr:y>0.40891</cdr:y>
    </cdr:from>
    <cdr:to>
      <cdr:x>0.27442</cdr:x>
      <cdr:y>0.50266</cdr:y>
    </cdr:to>
    <cdr:sp macro="" textlink="">
      <cdr:nvSpPr>
        <cdr:cNvPr id="4" name="テキスト ボックス 3"/>
        <cdr:cNvSpPr txBox="1"/>
      </cdr:nvSpPr>
      <cdr:spPr>
        <a:xfrm xmlns:a="http://schemas.openxmlformats.org/drawingml/2006/main">
          <a:off x="781664" y="1850727"/>
          <a:ext cx="1476720" cy="4243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800" dirty="0"/>
            <a:t>N=46</a:t>
          </a:r>
          <a:endParaRPr lang="ja-JP" altLang="en-US" sz="1600" dirty="0"/>
        </a:p>
      </cdr:txBody>
    </cdr:sp>
  </cdr:relSizeAnchor>
  <cdr:relSizeAnchor xmlns:cdr="http://schemas.openxmlformats.org/drawingml/2006/chartDrawing">
    <cdr:from>
      <cdr:x>0.09359</cdr:x>
      <cdr:y>0.54645</cdr:y>
    </cdr:from>
    <cdr:to>
      <cdr:x>0.27303</cdr:x>
      <cdr:y>0.64714</cdr:y>
    </cdr:to>
    <cdr:sp macro="" textlink="">
      <cdr:nvSpPr>
        <cdr:cNvPr id="5" name="テキスト ボックス 4"/>
        <cdr:cNvSpPr txBox="1"/>
      </cdr:nvSpPr>
      <cdr:spPr>
        <a:xfrm xmlns:a="http://schemas.openxmlformats.org/drawingml/2006/main">
          <a:off x="770211" y="2473216"/>
          <a:ext cx="1476719" cy="4557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t>N=177</a:t>
          </a:r>
          <a:endParaRPr lang="ja-JP" altLang="en-US" sz="1600" dirty="0"/>
        </a:p>
      </cdr:txBody>
    </cdr:sp>
  </cdr:relSizeAnchor>
  <cdr:relSizeAnchor xmlns:cdr="http://schemas.openxmlformats.org/drawingml/2006/chartDrawing">
    <cdr:from>
      <cdr:x>0.0985</cdr:x>
      <cdr:y>0.67497</cdr:y>
    </cdr:from>
    <cdr:to>
      <cdr:x>0.27794</cdr:x>
      <cdr:y>0.75136</cdr:y>
    </cdr:to>
    <cdr:sp macro="" textlink="">
      <cdr:nvSpPr>
        <cdr:cNvPr id="6" name="テキスト ボックス 5"/>
        <cdr:cNvSpPr txBox="1"/>
      </cdr:nvSpPr>
      <cdr:spPr>
        <a:xfrm xmlns:a="http://schemas.openxmlformats.org/drawingml/2006/main">
          <a:off x="810652" y="3054902"/>
          <a:ext cx="1476720" cy="34573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t>N=350</a:t>
          </a:r>
          <a:endParaRPr lang="ja-JP" altLang="en-US" sz="1600" dirty="0"/>
        </a:p>
      </cdr:txBody>
    </cdr:sp>
  </cdr:relSizeAnchor>
</c:userShapes>
</file>

<file path=ppt/drawings/drawing14.xml><?xml version="1.0" encoding="utf-8"?>
<c:userShapes xmlns:c="http://schemas.openxmlformats.org/drawingml/2006/chart">
  <cdr:relSizeAnchor xmlns:cdr="http://schemas.openxmlformats.org/drawingml/2006/chartDrawing">
    <cdr:from>
      <cdr:x>0.0378</cdr:x>
      <cdr:y>0.6293</cdr:y>
    </cdr:from>
    <cdr:to>
      <cdr:x>0.16323</cdr:x>
      <cdr:y>0.73169</cdr:y>
    </cdr:to>
    <cdr:sp macro="" textlink="">
      <cdr:nvSpPr>
        <cdr:cNvPr id="2" name="テキスト ボックス 1"/>
        <cdr:cNvSpPr txBox="1"/>
      </cdr:nvSpPr>
      <cdr:spPr>
        <a:xfrm xmlns:a="http://schemas.openxmlformats.org/drawingml/2006/main">
          <a:off x="275573" y="2232765"/>
          <a:ext cx="914400" cy="36325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800" dirty="0" smtClean="0"/>
            <a:t>N=108</a:t>
          </a:r>
          <a:endParaRPr lang="ja-JP" altLang="en-US" sz="1800" dirty="0"/>
        </a:p>
      </cdr:txBody>
    </cdr:sp>
  </cdr:relSizeAnchor>
  <cdr:relSizeAnchor xmlns:cdr="http://schemas.openxmlformats.org/drawingml/2006/chartDrawing">
    <cdr:from>
      <cdr:x>0.02921</cdr:x>
      <cdr:y>0.34687</cdr:y>
    </cdr:from>
    <cdr:to>
      <cdr:x>0.15464</cdr:x>
      <cdr:y>0.47043</cdr:y>
    </cdr:to>
    <cdr:sp macro="" textlink="">
      <cdr:nvSpPr>
        <cdr:cNvPr id="3" name="テキスト ボックス 2"/>
        <cdr:cNvSpPr txBox="1"/>
      </cdr:nvSpPr>
      <cdr:spPr>
        <a:xfrm xmlns:a="http://schemas.openxmlformats.org/drawingml/2006/main">
          <a:off x="212943" y="1230683"/>
          <a:ext cx="914400" cy="43841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800" dirty="0" smtClean="0"/>
            <a:t>N=476</a:t>
          </a:r>
          <a:endParaRPr lang="ja-JP" altLang="en-US" sz="1800" dirty="0"/>
        </a:p>
      </cdr:txBody>
    </cdr:sp>
  </cdr:relSizeAnchor>
</c:userShapes>
</file>

<file path=ppt/drawings/drawing2.xml><?xml version="1.0" encoding="utf-8"?>
<c:userShapes xmlns:c="http://schemas.openxmlformats.org/drawingml/2006/chart">
  <cdr:relSizeAnchor xmlns:cdr="http://schemas.openxmlformats.org/drawingml/2006/chartDrawing">
    <cdr:from>
      <cdr:x>0.04688</cdr:x>
      <cdr:y>0.22222</cdr:y>
    </cdr:from>
    <cdr:to>
      <cdr:x>0.24688</cdr:x>
      <cdr:y>0.55556</cdr:y>
    </cdr:to>
    <cdr:sp macro="" textlink="">
      <cdr:nvSpPr>
        <cdr:cNvPr id="3" name="テキスト ボックス 2"/>
        <cdr:cNvSpPr txBox="1"/>
      </cdr:nvSpPr>
      <cdr:spPr>
        <a:xfrm xmlns:a="http://schemas.openxmlformats.org/drawingml/2006/main">
          <a:off x="214313" y="609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ja-JP" sz="1600" dirty="0">
              <a:latin typeface="ＭＳ ゴシック" panose="020B0609070205080204" pitchFamily="49" charset="-128"/>
              <a:ea typeface="ＭＳ ゴシック" panose="020B0609070205080204" pitchFamily="49" charset="-128"/>
            </a:rPr>
            <a:t>N=576</a:t>
          </a:r>
          <a:endParaRPr lang="ja-JP" altLang="en-US" sz="1100" dirty="0">
            <a:latin typeface="ＭＳ ゴシック" panose="020B0609070205080204" pitchFamily="49" charset="-128"/>
            <a:ea typeface="ＭＳ ゴシック" panose="020B0609070205080204" pitchFamily="49" charset="-128"/>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4.62355E-7</cdr:x>
      <cdr:y>0.4414</cdr:y>
    </cdr:from>
    <cdr:to>
      <cdr:x>0.09052</cdr:x>
      <cdr:y>0.65072</cdr:y>
    </cdr:to>
    <cdr:sp macro="" textlink="">
      <cdr:nvSpPr>
        <cdr:cNvPr id="3" name="テキスト ボックス 2"/>
        <cdr:cNvSpPr txBox="1"/>
      </cdr:nvSpPr>
      <cdr:spPr>
        <a:xfrm xmlns:a="http://schemas.openxmlformats.org/drawingml/2006/main">
          <a:off x="2" y="1069988"/>
          <a:ext cx="391562" cy="507403"/>
        </a:xfrm>
        <a:prstGeom xmlns:a="http://schemas.openxmlformats.org/drawingml/2006/main" prst="rect">
          <a:avLst/>
        </a:prstGeom>
      </cdr:spPr>
      <cdr:txBody>
        <a:bodyPr xmlns:a="http://schemas.openxmlformats.org/drawingml/2006/main" vertOverflow="clip" vert="eaVert" wrap="none" rtlCol="0"/>
        <a:lstStyle xmlns:a="http://schemas.openxmlformats.org/drawingml/2006/main"/>
        <a:p xmlns:a="http://schemas.openxmlformats.org/drawingml/2006/main">
          <a:r>
            <a:rPr lang="ja-JP" altLang="en-US" sz="1600" b="1" dirty="0">
              <a:latin typeface="ＭＳ ゴシック" panose="020B0609070205080204" pitchFamily="49" charset="-128"/>
              <a:ea typeface="ＭＳ ゴシック" panose="020B0609070205080204" pitchFamily="49" charset="-128"/>
            </a:rPr>
            <a:t>人数</a:t>
          </a:r>
          <a:endParaRPr lang="ja-JP" altLang="en-US" sz="1100" b="1" dirty="0">
            <a:latin typeface="ＭＳ ゴシック" panose="020B0609070205080204" pitchFamily="49" charset="-128"/>
            <a:ea typeface="ＭＳ ゴシック" panose="020B0609070205080204" pitchFamily="49" charset="-128"/>
          </a:endParaRPr>
        </a:p>
      </cdr:txBody>
    </cdr:sp>
  </cdr:relSizeAnchor>
  <cdr:relSizeAnchor xmlns:cdr="http://schemas.openxmlformats.org/drawingml/2006/chartDrawing">
    <cdr:from>
      <cdr:x>0.81887</cdr:x>
      <cdr:y>0.04625</cdr:y>
    </cdr:from>
    <cdr:to>
      <cdr:x>0.97279</cdr:x>
      <cdr:y>0.17723</cdr:y>
    </cdr:to>
    <cdr:sp macro="" textlink="">
      <cdr:nvSpPr>
        <cdr:cNvPr id="4" name="テキスト ボックス 1"/>
        <cdr:cNvSpPr txBox="1"/>
      </cdr:nvSpPr>
      <cdr:spPr>
        <a:xfrm xmlns:a="http://schemas.openxmlformats.org/drawingml/2006/main">
          <a:off x="3542168" y="112116"/>
          <a:ext cx="665811" cy="3175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1400" b="1" dirty="0" smtClean="0">
              <a:latin typeface="ＭＳ ゴシック" panose="020B0609070205080204" pitchFamily="49" charset="-128"/>
              <a:ea typeface="ＭＳ ゴシック" panose="020B0609070205080204" pitchFamily="49" charset="-128"/>
            </a:rPr>
            <a:t>N=</a:t>
          </a:r>
          <a:r>
            <a:rPr lang="en-US" altLang="ja-JP" sz="1400" b="1" dirty="0">
              <a:latin typeface="ＭＳ ゴシック" panose="020B0609070205080204" pitchFamily="49" charset="-128"/>
              <a:ea typeface="ＭＳ ゴシック" panose="020B0609070205080204" pitchFamily="49" charset="-128"/>
            </a:rPr>
            <a:t>587</a:t>
          </a:r>
          <a:endParaRPr lang="ja-JP" altLang="en-US" sz="1200" b="1" dirty="0">
            <a:latin typeface="ＭＳ ゴシック" panose="020B0609070205080204" pitchFamily="49" charset="-128"/>
            <a:ea typeface="ＭＳ ゴシック" panose="020B0609070205080204" pitchFamily="49" charset="-128"/>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0.80429</cdr:x>
      <cdr:y>0.03006</cdr:y>
    </cdr:from>
    <cdr:to>
      <cdr:x>0.97015</cdr:x>
      <cdr:y>0.12224</cdr:y>
    </cdr:to>
    <cdr:sp macro="" textlink="">
      <cdr:nvSpPr>
        <cdr:cNvPr id="2" name="テキスト ボックス 1"/>
        <cdr:cNvSpPr txBox="1"/>
      </cdr:nvSpPr>
      <cdr:spPr>
        <a:xfrm xmlns:a="http://schemas.openxmlformats.org/drawingml/2006/main">
          <a:off x="3720708" y="95890"/>
          <a:ext cx="767242" cy="29399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1400" b="1" dirty="0">
              <a:latin typeface="ＭＳ ゴシック" panose="020B0609070205080204" pitchFamily="49" charset="-128"/>
              <a:ea typeface="ＭＳ ゴシック" panose="020B0609070205080204" pitchFamily="49" charset="-128"/>
            </a:rPr>
            <a:t>N=587</a:t>
          </a:r>
          <a:endParaRPr lang="ja-JP" altLang="en-US" sz="1400" b="1" dirty="0">
            <a:latin typeface="ＭＳ ゴシック" panose="020B0609070205080204" pitchFamily="49" charset="-128"/>
            <a:ea typeface="ＭＳ ゴシック" panose="020B0609070205080204" pitchFamily="49" charset="-128"/>
          </a:endParaRPr>
        </a:p>
      </cdr:txBody>
    </cdr:sp>
  </cdr:relSizeAnchor>
  <cdr:relSizeAnchor xmlns:cdr="http://schemas.openxmlformats.org/drawingml/2006/chartDrawing">
    <cdr:from>
      <cdr:x>0.01829</cdr:x>
      <cdr:y>0.40921</cdr:y>
    </cdr:from>
    <cdr:to>
      <cdr:x>0.0954</cdr:x>
      <cdr:y>0.58287</cdr:y>
    </cdr:to>
    <cdr:sp macro="" textlink="">
      <cdr:nvSpPr>
        <cdr:cNvPr id="3" name="テキスト ボックス 2"/>
        <cdr:cNvSpPr txBox="1"/>
      </cdr:nvSpPr>
      <cdr:spPr>
        <a:xfrm xmlns:a="http://schemas.openxmlformats.org/drawingml/2006/main">
          <a:off x="81482" y="1222971"/>
          <a:ext cx="343467" cy="519003"/>
        </a:xfrm>
        <a:prstGeom xmlns:a="http://schemas.openxmlformats.org/drawingml/2006/main" prst="rect">
          <a:avLst/>
        </a:prstGeom>
      </cdr:spPr>
      <cdr:txBody>
        <a:bodyPr xmlns:a="http://schemas.openxmlformats.org/drawingml/2006/main" vertOverflow="clip" vert="eaVert" wrap="none" rtlCol="0"/>
        <a:lstStyle xmlns:a="http://schemas.openxmlformats.org/drawingml/2006/main"/>
        <a:p xmlns:a="http://schemas.openxmlformats.org/drawingml/2006/main">
          <a:r>
            <a:rPr lang="ja-JP" altLang="en-US" sz="1600" b="1" dirty="0">
              <a:latin typeface="ＭＳ ゴシック" panose="020B0609070205080204" pitchFamily="49" charset="-128"/>
              <a:ea typeface="ＭＳ ゴシック" panose="020B0609070205080204" pitchFamily="49" charset="-128"/>
            </a:rPr>
            <a:t>人数</a:t>
          </a:r>
        </a:p>
      </cdr:txBody>
    </cdr:sp>
  </cdr:relSizeAnchor>
</c:userShapes>
</file>

<file path=ppt/drawings/drawing5.xml><?xml version="1.0" encoding="utf-8"?>
<c:userShapes xmlns:c="http://schemas.openxmlformats.org/drawingml/2006/chart">
  <cdr:relSizeAnchor xmlns:cdr="http://schemas.openxmlformats.org/drawingml/2006/chartDrawing">
    <cdr:from>
      <cdr:x>0.76137</cdr:x>
      <cdr:y>0.02108</cdr:y>
    </cdr:from>
    <cdr:to>
      <cdr:x>0.9531</cdr:x>
      <cdr:y>0.12449</cdr:y>
    </cdr:to>
    <cdr:sp macro="" textlink="">
      <cdr:nvSpPr>
        <cdr:cNvPr id="2" name="テキスト ボックス 1"/>
        <cdr:cNvSpPr txBox="1"/>
      </cdr:nvSpPr>
      <cdr:spPr>
        <a:xfrm xmlns:a="http://schemas.openxmlformats.org/drawingml/2006/main">
          <a:off x="4825177" y="86965"/>
          <a:ext cx="1215055" cy="42659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600" dirty="0"/>
            <a:t>Ｎ＝</a:t>
          </a:r>
          <a:r>
            <a:rPr lang="en-US" altLang="ja-JP" sz="1600" dirty="0"/>
            <a:t>145</a:t>
          </a:r>
          <a:endParaRPr lang="ja-JP" altLang="en-US" sz="1600" dirty="0"/>
        </a:p>
      </cdr:txBody>
    </cdr:sp>
  </cdr:relSizeAnchor>
</c:userShapes>
</file>

<file path=ppt/drawings/drawing6.xml><?xml version="1.0" encoding="utf-8"?>
<c:userShapes xmlns:c="http://schemas.openxmlformats.org/drawingml/2006/chart">
  <cdr:relSizeAnchor xmlns:cdr="http://schemas.openxmlformats.org/drawingml/2006/chartDrawing">
    <cdr:from>
      <cdr:x>0.80121</cdr:x>
      <cdr:y>0.05533</cdr:y>
    </cdr:from>
    <cdr:to>
      <cdr:x>0.96105</cdr:x>
      <cdr:y>0.1858</cdr:y>
    </cdr:to>
    <cdr:sp macro="" textlink="">
      <cdr:nvSpPr>
        <cdr:cNvPr id="2" name="テキスト ボックス 1"/>
        <cdr:cNvSpPr txBox="1"/>
      </cdr:nvSpPr>
      <cdr:spPr>
        <a:xfrm xmlns:a="http://schemas.openxmlformats.org/drawingml/2006/main">
          <a:off x="3568768" y="157505"/>
          <a:ext cx="711976" cy="3713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1400" b="1" dirty="0" smtClean="0">
              <a:latin typeface="ＭＳ ゴシック" panose="020B0609070205080204" pitchFamily="49" charset="-128"/>
              <a:ea typeface="ＭＳ ゴシック" panose="020B0609070205080204" pitchFamily="49" charset="-128"/>
            </a:rPr>
            <a:t>N=587</a:t>
          </a:r>
          <a:endParaRPr lang="ja-JP" altLang="en-US" sz="1400" b="1" dirty="0">
            <a:latin typeface="ＭＳ ゴシック" panose="020B0609070205080204" pitchFamily="49" charset="-128"/>
            <a:ea typeface="ＭＳ ゴシック" panose="020B0609070205080204" pitchFamily="49" charset="-128"/>
          </a:endParaRPr>
        </a:p>
      </cdr:txBody>
    </cdr:sp>
  </cdr:relSizeAnchor>
  <cdr:relSizeAnchor xmlns:cdr="http://schemas.openxmlformats.org/drawingml/2006/chartDrawing">
    <cdr:from>
      <cdr:x>0</cdr:x>
      <cdr:y>0.38935</cdr:y>
    </cdr:from>
    <cdr:to>
      <cdr:x>0.09091</cdr:x>
      <cdr:y>0.62905</cdr:y>
    </cdr:to>
    <cdr:sp macro="" textlink="">
      <cdr:nvSpPr>
        <cdr:cNvPr id="3" name="テキスト ボックス 2"/>
        <cdr:cNvSpPr txBox="1"/>
      </cdr:nvSpPr>
      <cdr:spPr>
        <a:xfrm xmlns:a="http://schemas.openxmlformats.org/drawingml/2006/main">
          <a:off x="0" y="1108311"/>
          <a:ext cx="404944" cy="682331"/>
        </a:xfrm>
        <a:prstGeom xmlns:a="http://schemas.openxmlformats.org/drawingml/2006/main" prst="rect">
          <a:avLst/>
        </a:prstGeom>
      </cdr:spPr>
      <cdr:txBody>
        <a:bodyPr xmlns:a="http://schemas.openxmlformats.org/drawingml/2006/main" vertOverflow="clip" vert="eaVert" wrap="none" rtlCol="0"/>
        <a:lstStyle xmlns:a="http://schemas.openxmlformats.org/drawingml/2006/main"/>
        <a:p xmlns:a="http://schemas.openxmlformats.org/drawingml/2006/main">
          <a:r>
            <a:rPr lang="ja-JP" altLang="en-US" sz="1600" b="1" dirty="0">
              <a:latin typeface="ＭＳ ゴシック" panose="020B0609070205080204" pitchFamily="49" charset="-128"/>
              <a:ea typeface="ＭＳ ゴシック" panose="020B0609070205080204" pitchFamily="49" charset="-128"/>
            </a:rPr>
            <a:t>人数</a:t>
          </a:r>
          <a:endParaRPr lang="ja-JP" altLang="en-US" sz="1400" b="1" dirty="0">
            <a:latin typeface="ＭＳ ゴシック" panose="020B0609070205080204" pitchFamily="49" charset="-128"/>
            <a:ea typeface="ＭＳ ゴシック" panose="020B0609070205080204" pitchFamily="49" charset="-128"/>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0.80848</cdr:x>
      <cdr:y>0.76337</cdr:y>
    </cdr:from>
    <cdr:to>
      <cdr:x>0.94062</cdr:x>
      <cdr:y>0.86503</cdr:y>
    </cdr:to>
    <cdr:sp macro="" textlink="">
      <cdr:nvSpPr>
        <cdr:cNvPr id="2" name="テキスト ボックス 1"/>
        <cdr:cNvSpPr txBox="1"/>
      </cdr:nvSpPr>
      <cdr:spPr>
        <a:xfrm xmlns:a="http://schemas.openxmlformats.org/drawingml/2006/main">
          <a:off x="3696372" y="2094066"/>
          <a:ext cx="604129" cy="27887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1400" b="1" dirty="0">
              <a:latin typeface="ＭＳ ゴシック" panose="020B0609070205080204" pitchFamily="49" charset="-128"/>
              <a:ea typeface="ＭＳ ゴシック" panose="020B0609070205080204" pitchFamily="49" charset="-128"/>
            </a:rPr>
            <a:t>N=570</a:t>
          </a:r>
          <a:endParaRPr lang="ja-JP" altLang="en-US" sz="1400" b="1" dirty="0">
            <a:latin typeface="ＭＳ ゴシック" panose="020B0609070205080204" pitchFamily="49" charset="-128"/>
            <a:ea typeface="ＭＳ ゴシック" panose="020B0609070205080204" pitchFamily="49" charset="-128"/>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0.68433</cdr:x>
      <cdr:y>0.70629</cdr:y>
    </cdr:from>
    <cdr:to>
      <cdr:x>0.82471</cdr:x>
      <cdr:y>0.81367</cdr:y>
    </cdr:to>
    <cdr:sp macro="" textlink="">
      <cdr:nvSpPr>
        <cdr:cNvPr id="2" name="テキスト ボックス 1"/>
        <cdr:cNvSpPr txBox="1"/>
      </cdr:nvSpPr>
      <cdr:spPr>
        <a:xfrm xmlns:a="http://schemas.openxmlformats.org/drawingml/2006/main">
          <a:off x="3128741" y="1937496"/>
          <a:ext cx="641839" cy="29457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1400" b="1" dirty="0">
              <a:latin typeface="ＭＳ ゴシック" panose="020B0609070205080204" pitchFamily="49" charset="-128"/>
              <a:ea typeface="ＭＳ ゴシック" panose="020B0609070205080204" pitchFamily="49" charset="-128"/>
            </a:rPr>
            <a:t>N=414</a:t>
          </a:r>
          <a:endParaRPr lang="ja-JP" altLang="en-US" sz="1100" b="1" dirty="0">
            <a:latin typeface="ＭＳ ゴシック" panose="020B0609070205080204" pitchFamily="49" charset="-128"/>
            <a:ea typeface="ＭＳ ゴシック" panose="020B0609070205080204" pitchFamily="49" charset="-128"/>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0.68433</cdr:x>
      <cdr:y>0.70629</cdr:y>
    </cdr:from>
    <cdr:to>
      <cdr:x>0.82471</cdr:x>
      <cdr:y>0.81367</cdr:y>
    </cdr:to>
    <cdr:sp macro="" textlink="">
      <cdr:nvSpPr>
        <cdr:cNvPr id="2" name="テキスト ボックス 1"/>
        <cdr:cNvSpPr txBox="1"/>
      </cdr:nvSpPr>
      <cdr:spPr>
        <a:xfrm xmlns:a="http://schemas.openxmlformats.org/drawingml/2006/main">
          <a:off x="3128741" y="1937496"/>
          <a:ext cx="641839" cy="29457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1400" b="1" dirty="0">
              <a:latin typeface="ＭＳ ゴシック" panose="020B0609070205080204" pitchFamily="49" charset="-128"/>
              <a:ea typeface="ＭＳ ゴシック" panose="020B0609070205080204" pitchFamily="49" charset="-128"/>
            </a:rPr>
            <a:t>N=414</a:t>
          </a:r>
          <a:endParaRPr lang="ja-JP" altLang="en-US" sz="1100" b="1" dirty="0">
            <a:latin typeface="ＭＳ ゴシック" panose="020B0609070205080204" pitchFamily="49" charset="-128"/>
            <a:ea typeface="ＭＳ ゴシック" panose="020B0609070205080204" pitchFamily="49" charset="-128"/>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ＭＳ Ｐゴシック" charset="-128"/>
                <a:cs typeface="+mn-cs"/>
              </a:defRPr>
            </a:lvl1pPr>
          </a:lstStyle>
          <a:p>
            <a:pPr>
              <a:defRPr/>
            </a:pPr>
            <a:endParaRPr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B031020-B38F-4607-9617-1E8267C0F06F}" type="datetimeFigureOut">
              <a:rPr lang="ja-JP" altLang="en-US"/>
              <a:pPr>
                <a:defRPr/>
              </a:pPr>
              <a:t>2013/6/21</a:t>
            </a:fld>
            <a:endParaRPr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ＭＳ Ｐゴシック" charset="-128"/>
                <a:cs typeface="+mn-cs"/>
              </a:defRPr>
            </a:lvl1pPr>
          </a:lstStyle>
          <a:p>
            <a:pPr>
              <a:defRPr/>
            </a:pPr>
            <a:endParaRPr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9B10A56-6972-43D8-A7FB-D74B49E95A65}" type="slidenum">
              <a:rPr lang="ja-JP" altLang="en-US"/>
              <a:pPr>
                <a:defRPr/>
              </a:pPr>
              <a:t>‹#›</a:t>
            </a:fld>
            <a:endParaRPr lang="ja-JP" altLang="en-US"/>
          </a:p>
        </p:txBody>
      </p:sp>
    </p:spTree>
    <p:extLst>
      <p:ext uri="{BB962C8B-B14F-4D97-AF65-F5344CB8AC3E}">
        <p14:creationId xmlns:p14="http://schemas.microsoft.com/office/powerpoint/2010/main" val="10789601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ＭＳ Ｐゴシック" charset="0"/>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副題</a:t>
            </a:r>
            <a:endParaRPr lang="en-US" altLang="ja-JP" smtClean="0"/>
          </a:p>
          <a:p>
            <a:endParaRPr lang="en-US" altLang="ja-JP" smtClean="0"/>
          </a:p>
          <a:p>
            <a:r>
              <a:rPr lang="ja-JP" altLang="en-US" smtClean="0"/>
              <a:t>その時どう動く</a:t>
            </a:r>
            <a:r>
              <a:rPr lang="en-US" altLang="ja-JP" smtClean="0"/>
              <a:t>〜〜</a:t>
            </a:r>
            <a:r>
              <a:rPr lang="ja-JP" altLang="en-US" smtClean="0"/>
              <a:t>と題しまして防災班</a:t>
            </a:r>
            <a:r>
              <a:rPr lang="en-US" altLang="ja-JP" smtClean="0"/>
              <a:t>○○</a:t>
            </a:r>
            <a:r>
              <a:rPr lang="ja-JP" altLang="en-US" smtClean="0"/>
              <a:t>・・・</a:t>
            </a:r>
            <a:endParaRPr lang="en-US" altLang="ja-JP" smtClean="0"/>
          </a:p>
          <a:p>
            <a:r>
              <a:rPr lang="ja-JP" altLang="en-US" smtClean="0"/>
              <a:t>発表させていただきます</a:t>
            </a:r>
            <a:endParaRPr lang="en-US" altLang="ja-JP" smtClean="0"/>
          </a:p>
          <a:p>
            <a:endParaRPr lang="ja-JP" altLang="en-US" smtClean="0"/>
          </a:p>
        </p:txBody>
      </p:sp>
      <p:sp>
        <p:nvSpPr>
          <p:cNvPr id="61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E7C9631F-ED25-437E-9016-C400CF49F53D}" type="slidenum">
              <a:rPr lang="ja-JP" altLang="en-US" smtClean="0"/>
              <a:pPr/>
              <a:t>1</a:t>
            </a:fld>
            <a:endParaRPr lang="ja-JP" altLang="en-US" smtClean="0"/>
          </a:p>
        </p:txBody>
      </p:sp>
    </p:spTree>
    <p:extLst>
      <p:ext uri="{BB962C8B-B14F-4D97-AF65-F5344CB8AC3E}">
        <p14:creationId xmlns:p14="http://schemas.microsoft.com/office/powerpoint/2010/main" val="943328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そこでこの研究から地震に関しても同じことが分析できるのではないかと考えた</a:t>
            </a:r>
            <a:endParaRPr lang="en-US" altLang="ja-JP" smtClean="0"/>
          </a:p>
        </p:txBody>
      </p:sp>
      <p:sp>
        <p:nvSpPr>
          <p:cNvPr id="143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3FA723D6-3F32-4A2D-ACA3-8F8433FE4E31}" type="slidenum">
              <a:rPr lang="ja-JP" altLang="en-US" smtClean="0"/>
              <a:pPr/>
              <a:t>10</a:t>
            </a:fld>
            <a:endParaRPr lang="ja-JP" altLang="en-US" smtClean="0"/>
          </a:p>
        </p:txBody>
      </p:sp>
    </p:spTree>
    <p:extLst>
      <p:ext uri="{BB962C8B-B14F-4D97-AF65-F5344CB8AC3E}">
        <p14:creationId xmlns:p14="http://schemas.microsoft.com/office/powerpoint/2010/main" val="3888593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そこでこの研究から地震に関しても同じことが分析できるのではないかと考えた</a:t>
            </a:r>
            <a:endParaRPr lang="en-US" altLang="ja-JP" smtClean="0"/>
          </a:p>
        </p:txBody>
      </p:sp>
      <p:sp>
        <p:nvSpPr>
          <p:cNvPr id="143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3FA723D6-3F32-4A2D-ACA3-8F8433FE4E31}" type="slidenum">
              <a:rPr lang="ja-JP" altLang="en-US" smtClean="0"/>
              <a:pPr/>
              <a:t>11</a:t>
            </a:fld>
            <a:endParaRPr lang="ja-JP" altLang="en-US" smtClean="0"/>
          </a:p>
        </p:txBody>
      </p:sp>
    </p:spTree>
    <p:extLst>
      <p:ext uri="{BB962C8B-B14F-4D97-AF65-F5344CB8AC3E}">
        <p14:creationId xmlns:p14="http://schemas.microsoft.com/office/powerpoint/2010/main" val="141064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＜仮説＞</a:t>
            </a:r>
            <a:endParaRPr lang="en-US" altLang="ja-JP" dirty="0" smtClean="0"/>
          </a:p>
          <a:p>
            <a:r>
              <a:rPr lang="ja-JP" altLang="en-US" dirty="0" smtClean="0"/>
              <a:t>前のスライドで説明した、「個人の環境」「事前対策」「知識」の三つの大枠に加え、</a:t>
            </a:r>
            <a:endParaRPr lang="en-US" altLang="ja-JP" dirty="0" smtClean="0"/>
          </a:p>
          <a:p>
            <a:r>
              <a:rPr lang="ja-JP" altLang="en-US" dirty="0" smtClean="0"/>
              <a:t>「</a:t>
            </a:r>
            <a:r>
              <a:rPr lang="en-US" altLang="ja-JP" dirty="0" smtClean="0"/>
              <a:t>1.</a:t>
            </a:r>
            <a:r>
              <a:rPr lang="ja-JP" altLang="en-US" dirty="0" smtClean="0"/>
              <a:t>地震発生から揺れが収まるまで</a:t>
            </a:r>
            <a:r>
              <a:rPr lang="en-US" altLang="ja-JP" dirty="0" smtClean="0"/>
              <a:t> 2.</a:t>
            </a:r>
            <a:r>
              <a:rPr lang="ja-JP" altLang="en-US" dirty="0" smtClean="0"/>
              <a:t>揺れが収まってから</a:t>
            </a:r>
            <a:r>
              <a:rPr lang="en-US" altLang="ja-JP" dirty="0" smtClean="0"/>
              <a:t> </a:t>
            </a:r>
            <a:r>
              <a:rPr lang="ja-JP" altLang="en-US" dirty="0" smtClean="0"/>
              <a:t>の二つの行動」を加えた四つの大枠がどのような関係にあるのか考えた。</a:t>
            </a:r>
            <a:endParaRPr lang="en-US" altLang="ja-JP" dirty="0" smtClean="0"/>
          </a:p>
          <a:p>
            <a:endParaRPr lang="ja-JP" altLang="en-US" dirty="0" smtClean="0"/>
          </a:p>
        </p:txBody>
      </p:sp>
      <p:sp>
        <p:nvSpPr>
          <p:cNvPr id="327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4CB3BE6-CA89-40AC-960B-63959EC57E8F}" type="slidenum">
              <a:rPr lang="ja-JP" altLang="en-US" smtClean="0"/>
              <a:pPr/>
              <a:t>12</a:t>
            </a:fld>
            <a:endParaRPr lang="ja-JP" altLang="en-US" smtClean="0"/>
          </a:p>
        </p:txBody>
      </p:sp>
    </p:spTree>
    <p:extLst>
      <p:ext uri="{BB962C8B-B14F-4D97-AF65-F5344CB8AC3E}">
        <p14:creationId xmlns:p14="http://schemas.microsoft.com/office/powerpoint/2010/main" val="431872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DD5437-AA55-4661-83E9-145506272F20}" type="slidenum">
              <a:rPr lang="ja-JP" altLang="en-US" smtClean="0"/>
              <a:pPr/>
              <a:t>13</a:t>
            </a:fld>
            <a:endParaRPr lang="ja-JP" altLang="en-US" smtClean="0"/>
          </a:p>
        </p:txBody>
      </p:sp>
    </p:spTree>
    <p:extLst>
      <p:ext uri="{BB962C8B-B14F-4D97-AF65-F5344CB8AC3E}">
        <p14:creationId xmlns:p14="http://schemas.microsoft.com/office/powerpoint/2010/main" val="3842423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368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AD0DFE54-D9C6-4AFE-982D-336C061AE490}" type="slidenum">
              <a:rPr lang="ja-JP" altLang="en-US" smtClean="0"/>
              <a:pPr/>
              <a:t>14</a:t>
            </a:fld>
            <a:endParaRPr lang="ja-JP" altLang="en-US" smtClean="0"/>
          </a:p>
        </p:txBody>
      </p:sp>
    </p:spTree>
    <p:extLst>
      <p:ext uri="{BB962C8B-B14F-4D97-AF65-F5344CB8AC3E}">
        <p14:creationId xmlns:p14="http://schemas.microsoft.com/office/powerpoint/2010/main" val="51836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368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AD0DFE54-D9C6-4AFE-982D-336C061AE490}" type="slidenum">
              <a:rPr lang="ja-JP" altLang="en-US" smtClean="0"/>
              <a:pPr/>
              <a:t>15</a:t>
            </a:fld>
            <a:endParaRPr lang="ja-JP" altLang="en-US" smtClean="0"/>
          </a:p>
        </p:txBody>
      </p:sp>
    </p:spTree>
    <p:extLst>
      <p:ext uri="{BB962C8B-B14F-4D97-AF65-F5344CB8AC3E}">
        <p14:creationId xmlns:p14="http://schemas.microsoft.com/office/powerpoint/2010/main" val="1867089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389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C91C75FE-138E-4312-BB16-94397ADD1D3E}" type="slidenum">
              <a:rPr lang="ja-JP" altLang="en-US" smtClean="0"/>
              <a:pPr/>
              <a:t>16</a:t>
            </a:fld>
            <a:endParaRPr lang="ja-JP" altLang="en-US" smtClean="0"/>
          </a:p>
        </p:txBody>
      </p:sp>
    </p:spTree>
    <p:extLst>
      <p:ext uri="{BB962C8B-B14F-4D97-AF65-F5344CB8AC3E}">
        <p14:creationId xmlns:p14="http://schemas.microsoft.com/office/powerpoint/2010/main" val="4120965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DD5437-AA55-4661-83E9-145506272F20}" type="slidenum">
              <a:rPr lang="ja-JP" altLang="en-US" smtClean="0"/>
              <a:pPr/>
              <a:t>17</a:t>
            </a:fld>
            <a:endParaRPr lang="ja-JP" altLang="en-US" smtClean="0"/>
          </a:p>
        </p:txBody>
      </p:sp>
    </p:spTree>
    <p:extLst>
      <p:ext uri="{BB962C8B-B14F-4D97-AF65-F5344CB8AC3E}">
        <p14:creationId xmlns:p14="http://schemas.microsoft.com/office/powerpoint/2010/main" val="3842423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大学の避難訓練の参加者も低く</a:t>
            </a:r>
            <a:endParaRPr lang="en-US" altLang="ja-JP" dirty="0" smtClean="0"/>
          </a:p>
          <a:p>
            <a:r>
              <a:rPr lang="ja-JP" altLang="en-US" dirty="0" smtClean="0"/>
              <a:t>大学の避難訓練を役に立たないと思っている人が多い</a:t>
            </a:r>
            <a:r>
              <a:rPr lang="en-US" altLang="ja-JP" dirty="0" smtClean="0"/>
              <a:t>(</a:t>
            </a:r>
            <a:r>
              <a:rPr lang="ja-JP" altLang="en-US" dirty="0" smtClean="0"/>
              <a:t>グラフより</a:t>
            </a:r>
            <a:r>
              <a:rPr lang="en-US" altLang="ja-JP" dirty="0" smtClean="0"/>
              <a:t>)</a:t>
            </a:r>
          </a:p>
          <a:p>
            <a:r>
              <a:rPr lang="ja-JP" altLang="en-US" dirty="0" smtClean="0"/>
              <a:t>（実際、有意にならなかったグラフを載せるかも）</a:t>
            </a:r>
            <a:endParaRPr lang="en-US" altLang="ja-JP" dirty="0" smtClean="0"/>
          </a:p>
          <a:p>
            <a:r>
              <a:rPr lang="en-US" altLang="ja-JP" dirty="0" smtClean="0"/>
              <a:t>→</a:t>
            </a:r>
            <a:r>
              <a:rPr lang="ja-JP" altLang="en-US" dirty="0" smtClean="0"/>
              <a:t>大学の避難訓練の効果が期待できない、学生の危機感の少なさ</a:t>
            </a:r>
          </a:p>
          <a:p>
            <a:endParaRPr lang="ja-JP" altLang="en-US" dirty="0" smtClean="0"/>
          </a:p>
        </p:txBody>
      </p:sp>
      <p:sp>
        <p:nvSpPr>
          <p:cNvPr id="471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237455D-B1BB-4EEA-B1FC-7900F209BF4A}" type="slidenum">
              <a:rPr lang="ja-JP" altLang="en-US" smtClean="0">
                <a:solidFill>
                  <a:srgbClr val="000000"/>
                </a:solidFill>
              </a:rPr>
              <a:pPr/>
              <a:t>18</a:t>
            </a:fld>
            <a:endParaRPr lang="ja-JP" altLang="en-US" smtClean="0">
              <a:solidFill>
                <a:srgbClr val="000000"/>
              </a:solidFill>
            </a:endParaRPr>
          </a:p>
        </p:txBody>
      </p:sp>
    </p:spTree>
    <p:extLst>
      <p:ext uri="{BB962C8B-B14F-4D97-AF65-F5344CB8AC3E}">
        <p14:creationId xmlns:p14="http://schemas.microsoft.com/office/powerpoint/2010/main" val="2295480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大学の避難訓練の参加者も低く</a:t>
            </a:r>
            <a:endParaRPr lang="en-US" altLang="ja-JP" dirty="0" smtClean="0"/>
          </a:p>
          <a:p>
            <a:r>
              <a:rPr lang="ja-JP" altLang="en-US" dirty="0" smtClean="0"/>
              <a:t>大学の避難訓練を役に立たないと思っている人が多い</a:t>
            </a:r>
            <a:r>
              <a:rPr lang="en-US" altLang="ja-JP" dirty="0" smtClean="0"/>
              <a:t>(</a:t>
            </a:r>
            <a:r>
              <a:rPr lang="ja-JP" altLang="en-US" dirty="0" smtClean="0"/>
              <a:t>グラフより</a:t>
            </a:r>
            <a:r>
              <a:rPr lang="en-US" altLang="ja-JP" dirty="0" smtClean="0"/>
              <a:t>)</a:t>
            </a:r>
          </a:p>
          <a:p>
            <a:r>
              <a:rPr lang="ja-JP" altLang="en-US" dirty="0" smtClean="0"/>
              <a:t>（実際、有意にならなかったグラフを載せるかも）</a:t>
            </a:r>
            <a:endParaRPr lang="en-US" altLang="ja-JP" dirty="0" smtClean="0"/>
          </a:p>
          <a:p>
            <a:r>
              <a:rPr lang="en-US" altLang="ja-JP" dirty="0" smtClean="0"/>
              <a:t>→</a:t>
            </a:r>
            <a:r>
              <a:rPr lang="ja-JP" altLang="en-US" dirty="0" smtClean="0"/>
              <a:t>大学の避難訓練の効果が期待できない、学生の危機感の少なさ</a:t>
            </a:r>
          </a:p>
          <a:p>
            <a:endParaRPr lang="ja-JP" altLang="en-US" dirty="0" smtClean="0"/>
          </a:p>
        </p:txBody>
      </p:sp>
      <p:sp>
        <p:nvSpPr>
          <p:cNvPr id="471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237455D-B1BB-4EEA-B1FC-7900F209BF4A}" type="slidenum">
              <a:rPr lang="ja-JP" altLang="en-US" smtClean="0">
                <a:solidFill>
                  <a:srgbClr val="000000"/>
                </a:solidFill>
              </a:rPr>
              <a:pPr/>
              <a:t>19</a:t>
            </a:fld>
            <a:endParaRPr lang="ja-JP" altLang="en-US" smtClean="0">
              <a:solidFill>
                <a:srgbClr val="000000"/>
              </a:solidFill>
            </a:endParaRPr>
          </a:p>
        </p:txBody>
      </p:sp>
    </p:spTree>
    <p:extLst>
      <p:ext uri="{BB962C8B-B14F-4D97-AF65-F5344CB8AC3E}">
        <p14:creationId xmlns:p14="http://schemas.microsoft.com/office/powerpoint/2010/main" val="1796807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DD5437-AA55-4661-83E9-145506272F20}" type="slidenum">
              <a:rPr lang="ja-JP" altLang="en-US" smtClean="0"/>
              <a:pPr/>
              <a:t>2</a:t>
            </a:fld>
            <a:endParaRPr lang="ja-JP" altLang="en-US" smtClean="0"/>
          </a:p>
        </p:txBody>
      </p:sp>
    </p:spTree>
    <p:extLst>
      <p:ext uri="{BB962C8B-B14F-4D97-AF65-F5344CB8AC3E}">
        <p14:creationId xmlns:p14="http://schemas.microsoft.com/office/powerpoint/2010/main" val="3842423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筑波大生の現状を説明</a:t>
            </a:r>
            <a:endParaRPr lang="en-US" altLang="ja-JP" smtClean="0"/>
          </a:p>
          <a:p>
            <a:r>
              <a:rPr lang="ja-JP" altLang="en-US" smtClean="0"/>
              <a:t>家族ポイント、備蓄ポイント、知識ポイントから筑波大生の地震に対する</a:t>
            </a:r>
            <a:endParaRPr lang="en-US" altLang="ja-JP" smtClean="0"/>
          </a:p>
          <a:p>
            <a:r>
              <a:rPr lang="ja-JP" altLang="en-US" smtClean="0"/>
              <a:t>危機感のなさを説明する</a:t>
            </a:r>
          </a:p>
          <a:p>
            <a:endParaRPr lang="en-US" altLang="ja-JP" smtClean="0"/>
          </a:p>
          <a:p>
            <a:r>
              <a:rPr lang="ja-JP" altLang="en-US" smtClean="0"/>
              <a:t>グラフの文字は後で大きくします</a:t>
            </a:r>
          </a:p>
        </p:txBody>
      </p:sp>
      <p:sp>
        <p:nvSpPr>
          <p:cNvPr id="450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56155C88-4EA4-42C7-9D67-AD16B54FD885}" type="slidenum">
              <a:rPr lang="ja-JP" altLang="en-US" smtClean="0">
                <a:solidFill>
                  <a:srgbClr val="000000"/>
                </a:solidFill>
              </a:rPr>
              <a:pPr/>
              <a:t>20</a:t>
            </a:fld>
            <a:endParaRPr lang="ja-JP" altLang="en-US" smtClean="0">
              <a:solidFill>
                <a:srgbClr val="000000"/>
              </a:solidFill>
            </a:endParaRPr>
          </a:p>
        </p:txBody>
      </p:sp>
    </p:spTree>
    <p:extLst>
      <p:ext uri="{BB962C8B-B14F-4D97-AF65-F5344CB8AC3E}">
        <p14:creationId xmlns:p14="http://schemas.microsoft.com/office/powerpoint/2010/main" val="1018949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筑波大生の現状を説明</a:t>
            </a:r>
            <a:endParaRPr lang="en-US" altLang="ja-JP" smtClean="0"/>
          </a:p>
          <a:p>
            <a:r>
              <a:rPr lang="ja-JP" altLang="en-US" smtClean="0"/>
              <a:t>家族ポイント、備蓄ポイント、知識ポイントから筑波大生の地震に対する</a:t>
            </a:r>
            <a:endParaRPr lang="en-US" altLang="ja-JP" smtClean="0"/>
          </a:p>
          <a:p>
            <a:r>
              <a:rPr lang="ja-JP" altLang="en-US" smtClean="0"/>
              <a:t>危機感のなさを説明する</a:t>
            </a:r>
          </a:p>
          <a:p>
            <a:endParaRPr lang="en-US" altLang="ja-JP" smtClean="0"/>
          </a:p>
          <a:p>
            <a:r>
              <a:rPr lang="ja-JP" altLang="en-US" smtClean="0"/>
              <a:t>グラフの文字は後で大きくします</a:t>
            </a:r>
          </a:p>
        </p:txBody>
      </p:sp>
      <p:sp>
        <p:nvSpPr>
          <p:cNvPr id="450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56155C88-4EA4-42C7-9D67-AD16B54FD885}" type="slidenum">
              <a:rPr lang="ja-JP" altLang="en-US" smtClean="0">
                <a:solidFill>
                  <a:srgbClr val="000000"/>
                </a:solidFill>
              </a:rPr>
              <a:pPr/>
              <a:t>21</a:t>
            </a:fld>
            <a:endParaRPr lang="ja-JP" altLang="en-US" smtClean="0">
              <a:solidFill>
                <a:srgbClr val="000000"/>
              </a:solidFill>
            </a:endParaRPr>
          </a:p>
        </p:txBody>
      </p:sp>
    </p:spTree>
    <p:extLst>
      <p:ext uri="{BB962C8B-B14F-4D97-AF65-F5344CB8AC3E}">
        <p14:creationId xmlns:p14="http://schemas.microsoft.com/office/powerpoint/2010/main" val="3602816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筑波大生の現状を説明</a:t>
            </a:r>
            <a:endParaRPr lang="en-US" altLang="ja-JP" smtClean="0"/>
          </a:p>
          <a:p>
            <a:r>
              <a:rPr lang="ja-JP" altLang="en-US" smtClean="0"/>
              <a:t>家族ポイント、備蓄ポイント、知識ポイントから筑波大生の地震に対する</a:t>
            </a:r>
            <a:endParaRPr lang="en-US" altLang="ja-JP" smtClean="0"/>
          </a:p>
          <a:p>
            <a:r>
              <a:rPr lang="ja-JP" altLang="en-US" smtClean="0"/>
              <a:t>危機感のなさを説明する</a:t>
            </a:r>
          </a:p>
          <a:p>
            <a:endParaRPr lang="en-US" altLang="ja-JP" smtClean="0"/>
          </a:p>
          <a:p>
            <a:r>
              <a:rPr lang="ja-JP" altLang="en-US" smtClean="0"/>
              <a:t>グラフの文字は後で大きくします</a:t>
            </a:r>
          </a:p>
        </p:txBody>
      </p:sp>
      <p:sp>
        <p:nvSpPr>
          <p:cNvPr id="450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56155C88-4EA4-42C7-9D67-AD16B54FD885}" type="slidenum">
              <a:rPr lang="ja-JP" altLang="en-US" smtClean="0">
                <a:solidFill>
                  <a:srgbClr val="000000"/>
                </a:solidFill>
              </a:rPr>
              <a:pPr/>
              <a:t>22</a:t>
            </a:fld>
            <a:endParaRPr lang="ja-JP" altLang="en-US" smtClean="0">
              <a:solidFill>
                <a:srgbClr val="000000"/>
              </a:solidFill>
            </a:endParaRPr>
          </a:p>
        </p:txBody>
      </p:sp>
    </p:spTree>
    <p:extLst>
      <p:ext uri="{BB962C8B-B14F-4D97-AF65-F5344CB8AC3E}">
        <p14:creationId xmlns:p14="http://schemas.microsoft.com/office/powerpoint/2010/main" val="211945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筑波大生の現状を説明</a:t>
            </a:r>
            <a:endParaRPr lang="en-US" altLang="ja-JP" smtClean="0"/>
          </a:p>
          <a:p>
            <a:r>
              <a:rPr lang="ja-JP" altLang="en-US" smtClean="0"/>
              <a:t>家族ポイント、備蓄ポイント、知識ポイントから筑波大生の地震に対する</a:t>
            </a:r>
            <a:endParaRPr lang="en-US" altLang="ja-JP" smtClean="0"/>
          </a:p>
          <a:p>
            <a:r>
              <a:rPr lang="ja-JP" altLang="en-US" smtClean="0"/>
              <a:t>危機感のなさを説明する</a:t>
            </a:r>
          </a:p>
          <a:p>
            <a:endParaRPr lang="en-US" altLang="ja-JP" smtClean="0"/>
          </a:p>
          <a:p>
            <a:r>
              <a:rPr lang="ja-JP" altLang="en-US" smtClean="0"/>
              <a:t>グラフの文字は後で大きくします</a:t>
            </a:r>
          </a:p>
        </p:txBody>
      </p:sp>
      <p:sp>
        <p:nvSpPr>
          <p:cNvPr id="4301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0160FE15-7788-447C-B493-6A956E63A156}" type="slidenum">
              <a:rPr lang="ja-JP" altLang="en-US" smtClean="0">
                <a:solidFill>
                  <a:srgbClr val="000000"/>
                </a:solidFill>
              </a:rPr>
              <a:pPr/>
              <a:t>23</a:t>
            </a:fld>
            <a:endParaRPr lang="ja-JP" altLang="en-US" smtClean="0">
              <a:solidFill>
                <a:srgbClr val="000000"/>
              </a:solidFill>
            </a:endParaRPr>
          </a:p>
        </p:txBody>
      </p:sp>
    </p:spTree>
    <p:extLst>
      <p:ext uri="{BB962C8B-B14F-4D97-AF65-F5344CB8AC3E}">
        <p14:creationId xmlns:p14="http://schemas.microsoft.com/office/powerpoint/2010/main" val="2310790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筑波大生の現状を説明</a:t>
            </a:r>
            <a:endParaRPr lang="en-US" altLang="ja-JP" smtClean="0"/>
          </a:p>
          <a:p>
            <a:r>
              <a:rPr lang="ja-JP" altLang="en-US" smtClean="0"/>
              <a:t>家族ポイント、備蓄ポイント、知識ポイントから筑波大生の地震に対する</a:t>
            </a:r>
            <a:endParaRPr lang="en-US" altLang="ja-JP" smtClean="0"/>
          </a:p>
          <a:p>
            <a:r>
              <a:rPr lang="ja-JP" altLang="en-US" smtClean="0"/>
              <a:t>危機感のなさを説明する</a:t>
            </a:r>
          </a:p>
          <a:p>
            <a:endParaRPr lang="en-US" altLang="ja-JP" smtClean="0"/>
          </a:p>
          <a:p>
            <a:r>
              <a:rPr lang="ja-JP" altLang="en-US" smtClean="0"/>
              <a:t>グラフの文字は後で大きくします</a:t>
            </a:r>
          </a:p>
        </p:txBody>
      </p:sp>
      <p:sp>
        <p:nvSpPr>
          <p:cNvPr id="4301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0160FE15-7788-447C-B493-6A956E63A156}" type="slidenum">
              <a:rPr lang="ja-JP" altLang="en-US" smtClean="0">
                <a:solidFill>
                  <a:srgbClr val="000000"/>
                </a:solidFill>
              </a:rPr>
              <a:pPr/>
              <a:t>24</a:t>
            </a:fld>
            <a:endParaRPr lang="ja-JP" altLang="en-US" smtClean="0">
              <a:solidFill>
                <a:srgbClr val="000000"/>
              </a:solidFill>
            </a:endParaRPr>
          </a:p>
        </p:txBody>
      </p:sp>
    </p:spTree>
    <p:extLst>
      <p:ext uri="{BB962C8B-B14F-4D97-AF65-F5344CB8AC3E}">
        <p14:creationId xmlns:p14="http://schemas.microsoft.com/office/powerpoint/2010/main" val="32270232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グラフから避難する人が多いことが分かる→地震発生後望ましい行動が取れていないことがいえる</a:t>
            </a:r>
          </a:p>
          <a:p>
            <a:r>
              <a:rPr lang="ja-JP" altLang="en-US" smtClean="0"/>
              <a:t>このときの望ましい行動を説明する</a:t>
            </a:r>
          </a:p>
          <a:p>
            <a:endParaRPr lang="ja-JP" altLang="en-US" smtClean="0"/>
          </a:p>
        </p:txBody>
      </p:sp>
      <p:sp>
        <p:nvSpPr>
          <p:cNvPr id="512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1987357E-4C66-4C87-8BE7-FABB36A2EA24}" type="slidenum">
              <a:rPr lang="ja-JP" altLang="en-US" smtClean="0">
                <a:solidFill>
                  <a:srgbClr val="000000"/>
                </a:solidFill>
              </a:rPr>
              <a:pPr/>
              <a:t>25</a:t>
            </a:fld>
            <a:endParaRPr lang="ja-JP" altLang="en-US" smtClean="0">
              <a:solidFill>
                <a:srgbClr val="000000"/>
              </a:solidFill>
            </a:endParaRPr>
          </a:p>
        </p:txBody>
      </p:sp>
    </p:spTree>
    <p:extLst>
      <p:ext uri="{BB962C8B-B14F-4D97-AF65-F5344CB8AC3E}">
        <p14:creationId xmlns:p14="http://schemas.microsoft.com/office/powerpoint/2010/main" val="1364983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グラフから避難する人が多いことが分かる→地震発生後望ましい行動が取れていないことがいえる</a:t>
            </a:r>
          </a:p>
          <a:p>
            <a:r>
              <a:rPr lang="ja-JP" altLang="en-US" smtClean="0"/>
              <a:t>このときの望ましい行動を説明する</a:t>
            </a:r>
          </a:p>
          <a:p>
            <a:endParaRPr lang="ja-JP" altLang="en-US" smtClean="0"/>
          </a:p>
        </p:txBody>
      </p:sp>
      <p:sp>
        <p:nvSpPr>
          <p:cNvPr id="512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1987357E-4C66-4C87-8BE7-FABB36A2EA24}" type="slidenum">
              <a:rPr lang="ja-JP" altLang="en-US" smtClean="0">
                <a:solidFill>
                  <a:srgbClr val="000000"/>
                </a:solidFill>
              </a:rPr>
              <a:pPr/>
              <a:t>26</a:t>
            </a:fld>
            <a:endParaRPr lang="ja-JP" altLang="en-US" smtClean="0">
              <a:solidFill>
                <a:srgbClr val="000000"/>
              </a:solidFill>
            </a:endParaRPr>
          </a:p>
        </p:txBody>
      </p:sp>
    </p:spTree>
    <p:extLst>
      <p:ext uri="{BB962C8B-B14F-4D97-AF65-F5344CB8AC3E}">
        <p14:creationId xmlns:p14="http://schemas.microsoft.com/office/powerpoint/2010/main" val="753904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続いて</a:t>
            </a:r>
            <a:endParaRPr lang="en-US" altLang="ja-JP" dirty="0" smtClean="0"/>
          </a:p>
          <a:p>
            <a:r>
              <a:rPr lang="ja-JP" altLang="en-US" dirty="0" smtClean="0"/>
              <a:t>分析手法の説明</a:t>
            </a:r>
            <a:endParaRPr lang="en-US" altLang="ja-JP" dirty="0" smtClean="0"/>
          </a:p>
          <a:p>
            <a:endParaRPr lang="en-US" altLang="ja-JP" dirty="0" smtClean="0"/>
          </a:p>
          <a:p>
            <a:r>
              <a:rPr lang="ja-JP" altLang="en-US" dirty="0" smtClean="0"/>
              <a:t>４つの要因のうち、それぞれの項目についてポイント付け</a:t>
            </a:r>
            <a:endParaRPr lang="en-US" altLang="ja-JP" dirty="0" smtClean="0"/>
          </a:p>
          <a:p>
            <a:r>
              <a:rPr lang="ja-JP" altLang="en-US" dirty="0" smtClean="0"/>
              <a:t>（口で説明します（水澤・山縣））</a:t>
            </a:r>
            <a:endParaRPr lang="en-US" altLang="ja-JP" dirty="0" smtClean="0"/>
          </a:p>
          <a:p>
            <a:r>
              <a:rPr lang="ja-JP" altLang="en-US" dirty="0" smtClean="0"/>
              <a:t>それらを用いてクロス集計・カイ二乗検定</a:t>
            </a:r>
            <a:endParaRPr lang="en-US" altLang="ja-JP" dirty="0" smtClean="0"/>
          </a:p>
        </p:txBody>
      </p:sp>
      <p:sp>
        <p:nvSpPr>
          <p:cNvPr id="553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0F862BBB-9879-4C39-9C90-0A1377DD5793}" type="slidenum">
              <a:rPr lang="ja-JP" altLang="en-US" smtClean="0"/>
              <a:pPr/>
              <a:t>27</a:t>
            </a:fld>
            <a:endParaRPr lang="ja-JP" altLang="en-US" smtClean="0"/>
          </a:p>
        </p:txBody>
      </p:sp>
    </p:spTree>
    <p:extLst>
      <p:ext uri="{BB962C8B-B14F-4D97-AF65-F5344CB8AC3E}">
        <p14:creationId xmlns:p14="http://schemas.microsoft.com/office/powerpoint/2010/main" val="8687638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望ましい行動に結びつく要因として、興味深かったもの</a:t>
            </a:r>
            <a:endParaRPr lang="en-US" altLang="ja-JP" smtClean="0"/>
          </a:p>
          <a:p>
            <a:endParaRPr lang="en-US" altLang="ja-JP" smtClean="0"/>
          </a:p>
          <a:p>
            <a:r>
              <a:rPr lang="ja-JP" altLang="en-US" smtClean="0"/>
              <a:t>個人の環境→望ましい行動：訓練</a:t>
            </a:r>
            <a:endParaRPr lang="en-US" altLang="ja-JP" smtClean="0"/>
          </a:p>
          <a:p>
            <a:r>
              <a:rPr lang="ja-JP" altLang="en-US" smtClean="0"/>
              <a:t>事前対策や望ましい行動：家族</a:t>
            </a:r>
            <a:endParaRPr lang="en-US" altLang="ja-JP" smtClean="0"/>
          </a:p>
          <a:p>
            <a:endParaRPr lang="en-US" altLang="ja-JP" smtClean="0"/>
          </a:p>
          <a:p>
            <a:r>
              <a:rPr lang="ja-JP" altLang="en-US" smtClean="0"/>
              <a:t>が多く関わっていることが分かった。</a:t>
            </a:r>
          </a:p>
        </p:txBody>
      </p:sp>
      <p:sp>
        <p:nvSpPr>
          <p:cNvPr id="655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73B0E31-A0B6-4E02-9B71-A02CC9023916}" type="slidenum">
              <a:rPr lang="ja-JP" altLang="en-US" smtClean="0"/>
              <a:pPr/>
              <a:t>28</a:t>
            </a:fld>
            <a:endParaRPr lang="ja-JP" altLang="en-US" smtClean="0"/>
          </a:p>
        </p:txBody>
      </p:sp>
    </p:spTree>
    <p:extLst>
      <p:ext uri="{BB962C8B-B14F-4D97-AF65-F5344CB8AC3E}">
        <p14:creationId xmlns:p14="http://schemas.microsoft.com/office/powerpoint/2010/main" val="33057588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クロス集計を行った結果、興味深かったグラフ</a:t>
            </a:r>
            <a:endParaRPr lang="en-US" altLang="ja-JP" dirty="0" smtClean="0"/>
          </a:p>
          <a:p>
            <a:r>
              <a:rPr lang="ja-JP" altLang="en-US" dirty="0" smtClean="0"/>
              <a:t>左図　＜地震体験装置による揺れの体験の有無と揺れている最中の行動＞</a:t>
            </a:r>
            <a:endParaRPr lang="en-US" altLang="ja-JP" dirty="0" smtClean="0"/>
          </a:p>
          <a:p>
            <a:r>
              <a:rPr lang="ja-JP" altLang="en-US" dirty="0" smtClean="0"/>
              <a:t>体験をしたことがある人ほど、揺れている最中に望ましい行動（机などの下に隠れる）をとることができる傾向にある</a:t>
            </a:r>
            <a:endParaRPr lang="en-US" altLang="ja-JP" dirty="0" smtClean="0"/>
          </a:p>
          <a:p>
            <a:r>
              <a:rPr lang="ja-JP" altLang="en-US" dirty="0" smtClean="0"/>
              <a:t>→実際に体験してみることで身につく。訓練の重要性。</a:t>
            </a:r>
            <a:endParaRPr lang="en-US" altLang="ja-JP" dirty="0" smtClean="0"/>
          </a:p>
          <a:p>
            <a:endParaRPr lang="en-US" altLang="ja-JP" dirty="0" smtClean="0"/>
          </a:p>
          <a:p>
            <a:r>
              <a:rPr lang="ja-JP" altLang="en-US" dirty="0" smtClean="0"/>
              <a:t>右図　＜家族と安否確認方法について話し合っているかと震災時に連絡手段として災害用伝言板を利用するか＞</a:t>
            </a:r>
            <a:endParaRPr lang="en-US" altLang="ja-JP" dirty="0" smtClean="0"/>
          </a:p>
          <a:p>
            <a:r>
              <a:rPr lang="ja-JP" altLang="en-US" dirty="0" smtClean="0"/>
              <a:t>家族と安否確認方法について話し合っている人ほど、災害伝言板を利用する（震災時に有効であると考えられる手段）傾向にある</a:t>
            </a:r>
            <a:endParaRPr lang="en-US" altLang="ja-JP" dirty="0" smtClean="0"/>
          </a:p>
          <a:p>
            <a:r>
              <a:rPr lang="ja-JP" altLang="en-US" dirty="0" smtClean="0"/>
              <a:t>→家族との話し合いを設けている人ほど、社会的に見て望ましいと考えられる行動をとることができる。</a:t>
            </a:r>
            <a:endParaRPr lang="en-US" altLang="ja-JP" dirty="0" smtClean="0"/>
          </a:p>
          <a:p>
            <a:r>
              <a:rPr lang="ja-JP" altLang="en-US" dirty="0" smtClean="0"/>
              <a:t>　 家族との話し合いを設けることの重要性。</a:t>
            </a:r>
          </a:p>
        </p:txBody>
      </p:sp>
      <p:sp>
        <p:nvSpPr>
          <p:cNvPr id="675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62D5DB0-4CAB-4AC8-B607-38832874611B}" type="slidenum">
              <a:rPr lang="ja-JP" altLang="en-US" smtClean="0"/>
              <a:pPr/>
              <a:t>29</a:t>
            </a:fld>
            <a:endParaRPr lang="ja-JP" altLang="en-US" smtClean="0"/>
          </a:p>
        </p:txBody>
      </p:sp>
    </p:spTree>
    <p:extLst>
      <p:ext uri="{BB962C8B-B14F-4D97-AF65-F5344CB8AC3E}">
        <p14:creationId xmlns:p14="http://schemas.microsoft.com/office/powerpoint/2010/main" val="1970940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二年前三陸沖を震源とした東日本大震災でつくば市でも大きな被害があった。</a:t>
            </a:r>
            <a:endParaRPr lang="en-US" altLang="ja-JP" smtClean="0"/>
          </a:p>
          <a:p>
            <a:r>
              <a:rPr lang="ja-JP" altLang="en-US" smtClean="0"/>
              <a:t>そして今後最も影響をもたらす首都直下地震、その中でもプレート境界茨城南部地震がまたつくば市に大きな被害を出す可能性がある</a:t>
            </a:r>
            <a:endParaRPr lang="en-US" altLang="ja-JP" smtClean="0"/>
          </a:p>
        </p:txBody>
      </p:sp>
      <p:sp>
        <p:nvSpPr>
          <p:cNvPr id="102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C56EED09-65EA-47A4-B696-47607C781D7D}" type="slidenum">
              <a:rPr lang="ja-JP" altLang="en-US" smtClean="0"/>
              <a:pPr/>
              <a:t>3</a:t>
            </a:fld>
            <a:endParaRPr lang="ja-JP" altLang="en-US" smtClean="0"/>
          </a:p>
        </p:txBody>
      </p:sp>
    </p:spTree>
    <p:extLst>
      <p:ext uri="{BB962C8B-B14F-4D97-AF65-F5344CB8AC3E}">
        <p14:creationId xmlns:p14="http://schemas.microsoft.com/office/powerpoint/2010/main" val="24183347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クロス集計を行った結果、興味深かったグラフ</a:t>
            </a:r>
            <a:endParaRPr lang="en-US" altLang="ja-JP" dirty="0" smtClean="0"/>
          </a:p>
          <a:p>
            <a:r>
              <a:rPr lang="ja-JP" altLang="en-US" dirty="0" smtClean="0"/>
              <a:t>左図　＜地震体験装置による揺れの体験の有無と揺れている最中の行動＞</a:t>
            </a:r>
            <a:endParaRPr lang="en-US" altLang="ja-JP" dirty="0" smtClean="0"/>
          </a:p>
          <a:p>
            <a:r>
              <a:rPr lang="ja-JP" altLang="en-US" dirty="0" smtClean="0"/>
              <a:t>体験をしたことがある人ほど、揺れている最中に望ましい行動（机などの下に隠れる）をとることができる傾向にある</a:t>
            </a:r>
            <a:endParaRPr lang="en-US" altLang="ja-JP" dirty="0" smtClean="0"/>
          </a:p>
          <a:p>
            <a:r>
              <a:rPr lang="ja-JP" altLang="en-US" dirty="0" smtClean="0"/>
              <a:t>→実際に体験してみることで身につく。訓練の重要性。</a:t>
            </a:r>
            <a:endParaRPr lang="en-US" altLang="ja-JP" dirty="0" smtClean="0"/>
          </a:p>
          <a:p>
            <a:endParaRPr lang="en-US" altLang="ja-JP" dirty="0" smtClean="0"/>
          </a:p>
          <a:p>
            <a:r>
              <a:rPr lang="ja-JP" altLang="en-US" dirty="0" smtClean="0"/>
              <a:t>右図　＜家族と安否確認方法について話し合っているかと震災時に連絡手段として災害用伝言板を利用するか＞</a:t>
            </a:r>
            <a:endParaRPr lang="en-US" altLang="ja-JP" dirty="0" smtClean="0"/>
          </a:p>
          <a:p>
            <a:r>
              <a:rPr lang="ja-JP" altLang="en-US" dirty="0" smtClean="0"/>
              <a:t>家族と安否確認方法について話し合っている人ほど、災害伝言板を利用する（震災時に有効であると考えられる手段）傾向にある</a:t>
            </a:r>
            <a:endParaRPr lang="en-US" altLang="ja-JP" dirty="0" smtClean="0"/>
          </a:p>
          <a:p>
            <a:r>
              <a:rPr lang="ja-JP" altLang="en-US" dirty="0" smtClean="0"/>
              <a:t>→家族との話し合いを設けている人ほど、社会的に見て望ましいと考えられる行動をとることができる。</a:t>
            </a:r>
            <a:endParaRPr lang="en-US" altLang="ja-JP" dirty="0" smtClean="0"/>
          </a:p>
          <a:p>
            <a:r>
              <a:rPr lang="ja-JP" altLang="en-US" dirty="0" smtClean="0"/>
              <a:t>　 家族との話し合いを設けることの重要性。</a:t>
            </a:r>
          </a:p>
        </p:txBody>
      </p:sp>
      <p:sp>
        <p:nvSpPr>
          <p:cNvPr id="675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62D5DB0-4CAB-4AC8-B607-38832874611B}" type="slidenum">
              <a:rPr lang="ja-JP" altLang="en-US" smtClean="0"/>
              <a:pPr/>
              <a:t>30</a:t>
            </a:fld>
            <a:endParaRPr lang="ja-JP" altLang="en-US" smtClean="0"/>
          </a:p>
        </p:txBody>
      </p:sp>
    </p:spTree>
    <p:extLst>
      <p:ext uri="{BB962C8B-B14F-4D97-AF65-F5344CB8AC3E}">
        <p14:creationId xmlns:p14="http://schemas.microsoft.com/office/powerpoint/2010/main" val="29320159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次ページからの％付け方法の説明</a:t>
            </a:r>
          </a:p>
        </p:txBody>
      </p:sp>
      <p:sp>
        <p:nvSpPr>
          <p:cNvPr id="573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B481E556-EC6F-44D4-B350-F99667D23ED6}" type="slidenum">
              <a:rPr lang="ja-JP" altLang="en-US" smtClean="0"/>
              <a:pPr/>
              <a:t>31</a:t>
            </a:fld>
            <a:endParaRPr lang="ja-JP" altLang="en-US" smtClean="0"/>
          </a:p>
        </p:txBody>
      </p:sp>
    </p:spTree>
    <p:extLst>
      <p:ext uri="{BB962C8B-B14F-4D97-AF65-F5344CB8AC3E}">
        <p14:creationId xmlns:p14="http://schemas.microsoft.com/office/powerpoint/2010/main" val="35804882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＜行動全体＞</a:t>
            </a:r>
            <a:endParaRPr lang="en-US" altLang="ja-JP" smtClean="0"/>
          </a:p>
          <a:p>
            <a:r>
              <a:rPr lang="ja-JP" altLang="en-US" smtClean="0"/>
              <a:t>知識→望ましい行動への傾向は見られなかった　知っているからやる、とはならないから</a:t>
            </a:r>
            <a:endParaRPr lang="en-US" altLang="ja-JP" smtClean="0"/>
          </a:p>
          <a:p>
            <a:endParaRPr lang="en-US" altLang="ja-JP" smtClean="0"/>
          </a:p>
          <a:p>
            <a:r>
              <a:rPr lang="ja-JP" altLang="en-US" smtClean="0"/>
              <a:t>一方で、個人の環境→知識→事前対策→望ましい行動という流れが確認できる</a:t>
            </a:r>
            <a:endParaRPr lang="en-US" altLang="ja-JP" smtClean="0"/>
          </a:p>
          <a:p>
            <a:r>
              <a:rPr lang="ja-JP" altLang="en-US" smtClean="0"/>
              <a:t>個人の環境→知識　訓練で体を動かすとともに、防災に関する知識の習得がなされているのではないか。また、授業の効果も考えられる。</a:t>
            </a:r>
            <a:endParaRPr lang="en-US" altLang="ja-JP" smtClean="0"/>
          </a:p>
          <a:p>
            <a:r>
              <a:rPr lang="ja-JP" altLang="en-US" smtClean="0"/>
              <a:t>知識→事前対策　　知識は意識の高さの要因になりうる。知ることは喜び。</a:t>
            </a:r>
            <a:endParaRPr lang="en-US" altLang="ja-JP" smtClean="0"/>
          </a:p>
          <a:p>
            <a:r>
              <a:rPr lang="ja-JP" altLang="en-US" smtClean="0"/>
              <a:t>事前対策→望ましい行動　日ごろから地震が来るときのことを考えているからこその事前対策。だから行動に結びつくのではないか。</a:t>
            </a:r>
            <a:endParaRPr lang="en-US" altLang="ja-JP" smtClean="0"/>
          </a:p>
          <a:p>
            <a:endParaRPr lang="en-US" altLang="ja-JP" smtClean="0"/>
          </a:p>
          <a:p>
            <a:r>
              <a:rPr lang="ja-JP" altLang="en-US" smtClean="0"/>
              <a:t>環境・知識・事前対策のそれぞれからアプローチしていくことで、望ましい行動へと導くことができるのではないだろうか</a:t>
            </a:r>
            <a:endParaRPr lang="en-US" altLang="ja-JP" smtClean="0"/>
          </a:p>
          <a:p>
            <a:endParaRPr lang="ja-JP" altLang="en-US" smtClean="0"/>
          </a:p>
        </p:txBody>
      </p:sp>
      <p:sp>
        <p:nvSpPr>
          <p:cNvPr id="634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17B2A084-D847-46CE-A6E3-6901D9F1CF93}" type="slidenum">
              <a:rPr lang="ja-JP" altLang="en-US" smtClean="0"/>
              <a:pPr/>
              <a:t>32</a:t>
            </a:fld>
            <a:endParaRPr lang="ja-JP" altLang="en-US" smtClean="0"/>
          </a:p>
        </p:txBody>
      </p:sp>
    </p:spTree>
    <p:extLst>
      <p:ext uri="{BB962C8B-B14F-4D97-AF65-F5344CB8AC3E}">
        <p14:creationId xmlns:p14="http://schemas.microsoft.com/office/powerpoint/2010/main" val="6881838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＜行動全体＞</a:t>
            </a:r>
            <a:endParaRPr lang="en-US" altLang="ja-JP" smtClean="0"/>
          </a:p>
          <a:p>
            <a:r>
              <a:rPr lang="ja-JP" altLang="en-US" smtClean="0"/>
              <a:t>知識→望ましい行動への傾向は見られなかった　知っているからやる、とはならないから</a:t>
            </a:r>
            <a:endParaRPr lang="en-US" altLang="ja-JP" smtClean="0"/>
          </a:p>
          <a:p>
            <a:endParaRPr lang="en-US" altLang="ja-JP" smtClean="0"/>
          </a:p>
          <a:p>
            <a:r>
              <a:rPr lang="ja-JP" altLang="en-US" smtClean="0"/>
              <a:t>一方で、個人の環境→知識→事前対策→望ましい行動という流れが確認できる</a:t>
            </a:r>
            <a:endParaRPr lang="en-US" altLang="ja-JP" smtClean="0"/>
          </a:p>
          <a:p>
            <a:r>
              <a:rPr lang="ja-JP" altLang="en-US" smtClean="0"/>
              <a:t>個人の環境→知識　訓練で体を動かすとともに、防災に関する知識の習得がなされているのではないか。また、授業の効果も考えられる。</a:t>
            </a:r>
            <a:endParaRPr lang="en-US" altLang="ja-JP" smtClean="0"/>
          </a:p>
          <a:p>
            <a:r>
              <a:rPr lang="ja-JP" altLang="en-US" smtClean="0"/>
              <a:t>知識→事前対策　　知識は意識の高さの要因になりうる。知ることは喜び。</a:t>
            </a:r>
            <a:endParaRPr lang="en-US" altLang="ja-JP" smtClean="0"/>
          </a:p>
          <a:p>
            <a:r>
              <a:rPr lang="ja-JP" altLang="en-US" smtClean="0"/>
              <a:t>事前対策→望ましい行動　日ごろから地震が来るときのことを考えているからこその事前対策。だから行動に結びつくのではないか。</a:t>
            </a:r>
            <a:endParaRPr lang="en-US" altLang="ja-JP" smtClean="0"/>
          </a:p>
          <a:p>
            <a:endParaRPr lang="en-US" altLang="ja-JP" smtClean="0"/>
          </a:p>
          <a:p>
            <a:r>
              <a:rPr lang="ja-JP" altLang="en-US" smtClean="0"/>
              <a:t>環境・知識・事前対策のそれぞれからアプローチしていくことで、望ましい行動へと導くことができるのではないだろうか</a:t>
            </a:r>
            <a:endParaRPr lang="en-US" altLang="ja-JP" smtClean="0"/>
          </a:p>
          <a:p>
            <a:endParaRPr lang="ja-JP" altLang="en-US" smtClean="0"/>
          </a:p>
        </p:txBody>
      </p:sp>
      <p:sp>
        <p:nvSpPr>
          <p:cNvPr id="634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17B2A084-D847-46CE-A6E3-6901D9F1CF93}" type="slidenum">
              <a:rPr lang="ja-JP" altLang="en-US" smtClean="0"/>
              <a:pPr/>
              <a:t>33</a:t>
            </a:fld>
            <a:endParaRPr lang="ja-JP" altLang="en-US" smtClean="0"/>
          </a:p>
        </p:txBody>
      </p:sp>
    </p:spTree>
    <p:extLst>
      <p:ext uri="{BB962C8B-B14F-4D97-AF65-F5344CB8AC3E}">
        <p14:creationId xmlns:p14="http://schemas.microsoft.com/office/powerpoint/2010/main" val="1957469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smtClean="0"/>
              <a:t>3</a:t>
            </a:r>
            <a:r>
              <a:rPr lang="ja-JP" altLang="en-US" smtClean="0"/>
              <a:t>種類の相関関係図について結果を示し考察する</a:t>
            </a:r>
            <a:endParaRPr lang="en-US" altLang="ja-JP" smtClean="0"/>
          </a:p>
          <a:p>
            <a:r>
              <a:rPr lang="en-US" altLang="ja-JP" smtClean="0"/>
              <a:t>1</a:t>
            </a:r>
            <a:r>
              <a:rPr lang="ja-JP" altLang="en-US" smtClean="0"/>
              <a:t>つ目と</a:t>
            </a:r>
            <a:r>
              <a:rPr lang="en-US" altLang="ja-JP" smtClean="0"/>
              <a:t>2</a:t>
            </a:r>
            <a:r>
              <a:rPr lang="ja-JP" altLang="en-US" smtClean="0"/>
              <a:t>つ目の相関関係図では、個人の環境→行動についてのみ考察</a:t>
            </a:r>
            <a:endParaRPr lang="en-US" altLang="ja-JP" smtClean="0"/>
          </a:p>
          <a:p>
            <a:r>
              <a:rPr lang="en-US" altLang="ja-JP" smtClean="0"/>
              <a:t>3</a:t>
            </a:r>
            <a:r>
              <a:rPr lang="ja-JP" altLang="en-US" smtClean="0"/>
              <a:t>つ目の相関関係図で全体的にみた考察を行う</a:t>
            </a:r>
            <a:endParaRPr lang="en-US" altLang="ja-JP" smtClean="0"/>
          </a:p>
          <a:p>
            <a:endParaRPr lang="en-US" altLang="ja-JP" smtClean="0"/>
          </a:p>
          <a:p>
            <a:r>
              <a:rPr lang="ja-JP" altLang="en-US" smtClean="0"/>
              <a:t>＜地震前・最中の行動＞</a:t>
            </a:r>
            <a:endParaRPr lang="en-US" altLang="ja-JP" smtClean="0"/>
          </a:p>
          <a:p>
            <a:r>
              <a:rPr lang="ja-JP" altLang="en-US" smtClean="0"/>
              <a:t>個人の環境→地震前・最中の望ましい行動</a:t>
            </a:r>
            <a:r>
              <a:rPr lang="en-US" altLang="ja-JP" smtClean="0"/>
              <a:t>22</a:t>
            </a:r>
            <a:r>
              <a:rPr lang="ja-JP" altLang="en-US" smtClean="0"/>
              <a:t>％</a:t>
            </a:r>
            <a:endParaRPr lang="en-US" altLang="ja-JP" smtClean="0"/>
          </a:p>
          <a:p>
            <a:pPr eaLnBrk="1" hangingPunct="1">
              <a:spcBef>
                <a:spcPct val="0"/>
              </a:spcBef>
            </a:pPr>
            <a:r>
              <a:rPr lang="ja-JP" altLang="en-US" smtClean="0"/>
              <a:t>→</a:t>
            </a:r>
            <a:r>
              <a:rPr lang="ja-JP" altLang="en-US" smtClean="0">
                <a:solidFill>
                  <a:srgbClr val="000000"/>
                </a:solidFill>
              </a:rPr>
              <a:t>訓練：やる</a:t>
            </a:r>
            <a:endParaRPr lang="en-US" altLang="ja-JP" smtClean="0">
              <a:solidFill>
                <a:srgbClr val="000000"/>
              </a:solidFill>
            </a:endParaRPr>
          </a:p>
          <a:p>
            <a:pPr eaLnBrk="1" hangingPunct="1">
              <a:spcBef>
                <a:spcPct val="0"/>
              </a:spcBef>
            </a:pPr>
            <a:r>
              <a:rPr lang="en-US" altLang="ja-JP" smtClean="0">
                <a:solidFill>
                  <a:srgbClr val="000000"/>
                </a:solidFill>
              </a:rPr>
              <a:t>   </a:t>
            </a:r>
            <a:r>
              <a:rPr lang="ja-JP" altLang="en-US" smtClean="0">
                <a:solidFill>
                  <a:srgbClr val="000000"/>
                </a:solidFill>
              </a:rPr>
              <a:t>防災に関する授業：自分の身を守ることについて考えさせられる</a:t>
            </a:r>
            <a:endParaRPr lang="en-US" altLang="ja-JP" smtClean="0">
              <a:solidFill>
                <a:srgbClr val="000000"/>
              </a:solidFill>
            </a:endParaRPr>
          </a:p>
        </p:txBody>
      </p:sp>
      <p:sp>
        <p:nvSpPr>
          <p:cNvPr id="593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ECCC08E-A8B6-41F4-96C9-C48DFFD05365}" type="slidenum">
              <a:rPr lang="ja-JP" altLang="en-US" smtClean="0"/>
              <a:pPr/>
              <a:t>34</a:t>
            </a:fld>
            <a:endParaRPr lang="ja-JP" altLang="en-US" smtClean="0"/>
          </a:p>
        </p:txBody>
      </p:sp>
    </p:spTree>
    <p:extLst>
      <p:ext uri="{BB962C8B-B14F-4D97-AF65-F5344CB8AC3E}">
        <p14:creationId xmlns:p14="http://schemas.microsoft.com/office/powerpoint/2010/main" val="8975301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solidFill>
                  <a:srgbClr val="000000"/>
                </a:solidFill>
              </a:rPr>
              <a:t>＜地震後の行動＞</a:t>
            </a:r>
            <a:endParaRPr lang="en-US" altLang="ja-JP" smtClean="0">
              <a:solidFill>
                <a:srgbClr val="000000"/>
              </a:solidFill>
            </a:endParaRPr>
          </a:p>
          <a:p>
            <a:pPr eaLnBrk="1" hangingPunct="1">
              <a:spcBef>
                <a:spcPct val="0"/>
              </a:spcBef>
            </a:pPr>
            <a:r>
              <a:rPr lang="ja-JP" altLang="en-US" smtClean="0">
                <a:solidFill>
                  <a:srgbClr val="000000"/>
                </a:solidFill>
              </a:rPr>
              <a:t>個人の環境→地震後の望ましい行動には結びつかない</a:t>
            </a:r>
            <a:endParaRPr lang="en-US" altLang="ja-JP" smtClean="0">
              <a:solidFill>
                <a:srgbClr val="000000"/>
              </a:solidFill>
            </a:endParaRPr>
          </a:p>
          <a:p>
            <a:pPr eaLnBrk="1" hangingPunct="1">
              <a:spcBef>
                <a:spcPct val="0"/>
              </a:spcBef>
            </a:pPr>
            <a:r>
              <a:rPr lang="ja-JP" altLang="en-US" smtClean="0">
                <a:solidFill>
                  <a:srgbClr val="000000"/>
                </a:solidFill>
              </a:rPr>
              <a:t>→訓練：地震前や最中のことのみ</a:t>
            </a:r>
            <a:endParaRPr lang="en-US" altLang="ja-JP" smtClean="0">
              <a:solidFill>
                <a:srgbClr val="000000"/>
              </a:solidFill>
            </a:endParaRPr>
          </a:p>
          <a:p>
            <a:pPr eaLnBrk="1" hangingPunct="1">
              <a:spcBef>
                <a:spcPct val="0"/>
              </a:spcBef>
            </a:pPr>
            <a:r>
              <a:rPr lang="en-US" altLang="ja-JP" smtClean="0">
                <a:solidFill>
                  <a:srgbClr val="000000"/>
                </a:solidFill>
              </a:rPr>
              <a:t>   </a:t>
            </a:r>
            <a:r>
              <a:rPr lang="ja-JP" altLang="en-US" smtClean="0">
                <a:solidFill>
                  <a:srgbClr val="000000"/>
                </a:solidFill>
              </a:rPr>
              <a:t>防災に関する授業：自分の身をどう守るのかということについてのみ</a:t>
            </a:r>
            <a:endParaRPr lang="en-US" altLang="ja-JP" smtClean="0">
              <a:solidFill>
                <a:srgbClr val="000000"/>
              </a:solidFill>
            </a:endParaRPr>
          </a:p>
          <a:p>
            <a:pPr eaLnBrk="1" hangingPunct="1">
              <a:spcBef>
                <a:spcPct val="0"/>
              </a:spcBef>
            </a:pPr>
            <a:r>
              <a:rPr lang="ja-JP" altLang="en-US" smtClean="0">
                <a:solidFill>
                  <a:srgbClr val="000000"/>
                </a:solidFill>
              </a:rPr>
              <a:t>これらのことが地震後の望ましい行動に結びつかない原因ではないか</a:t>
            </a:r>
            <a:endParaRPr lang="en-US" altLang="ja-JP" smtClean="0">
              <a:solidFill>
                <a:srgbClr val="000000"/>
              </a:solidFill>
            </a:endParaRPr>
          </a:p>
          <a:p>
            <a:endParaRPr lang="ja-JP" altLang="en-US" smtClean="0"/>
          </a:p>
        </p:txBody>
      </p:sp>
      <p:sp>
        <p:nvSpPr>
          <p:cNvPr id="614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51204F09-2A6B-482D-8F1C-52ED6246951C}" type="slidenum">
              <a:rPr lang="ja-JP" altLang="en-US" smtClean="0"/>
              <a:pPr/>
              <a:t>35</a:t>
            </a:fld>
            <a:endParaRPr lang="ja-JP" altLang="en-US" smtClean="0"/>
          </a:p>
        </p:txBody>
      </p:sp>
    </p:spTree>
    <p:extLst>
      <p:ext uri="{BB962C8B-B14F-4D97-AF65-F5344CB8AC3E}">
        <p14:creationId xmlns:p14="http://schemas.microsoft.com/office/powerpoint/2010/main" val="6490875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＜行動全体＞</a:t>
            </a:r>
            <a:endParaRPr lang="en-US" altLang="ja-JP" smtClean="0"/>
          </a:p>
          <a:p>
            <a:r>
              <a:rPr lang="ja-JP" altLang="en-US" smtClean="0"/>
              <a:t>知識→望ましい行動への傾向は見られなかった　知っているからやる、とはならないから</a:t>
            </a:r>
            <a:endParaRPr lang="en-US" altLang="ja-JP" smtClean="0"/>
          </a:p>
          <a:p>
            <a:endParaRPr lang="en-US" altLang="ja-JP" smtClean="0"/>
          </a:p>
          <a:p>
            <a:r>
              <a:rPr lang="ja-JP" altLang="en-US" smtClean="0"/>
              <a:t>一方で、個人の環境→知識→事前対策→望ましい行動という流れが確認できる</a:t>
            </a:r>
            <a:endParaRPr lang="en-US" altLang="ja-JP" smtClean="0"/>
          </a:p>
          <a:p>
            <a:r>
              <a:rPr lang="ja-JP" altLang="en-US" smtClean="0"/>
              <a:t>個人の環境→知識　訓練で体を動かすとともに、防災に関する知識の習得がなされているのではないか。また、授業の効果も考えられる。</a:t>
            </a:r>
            <a:endParaRPr lang="en-US" altLang="ja-JP" smtClean="0"/>
          </a:p>
          <a:p>
            <a:r>
              <a:rPr lang="ja-JP" altLang="en-US" smtClean="0"/>
              <a:t>知識→事前対策　　知識は意識の高さの要因になりうる。知ることは喜び。</a:t>
            </a:r>
            <a:endParaRPr lang="en-US" altLang="ja-JP" smtClean="0"/>
          </a:p>
          <a:p>
            <a:r>
              <a:rPr lang="ja-JP" altLang="en-US" smtClean="0"/>
              <a:t>事前対策→望ましい行動　日ごろから地震が来るときのことを考えているからこその事前対策。だから行動に結びつくのではないか。</a:t>
            </a:r>
            <a:endParaRPr lang="en-US" altLang="ja-JP" smtClean="0"/>
          </a:p>
          <a:p>
            <a:endParaRPr lang="en-US" altLang="ja-JP" smtClean="0"/>
          </a:p>
          <a:p>
            <a:r>
              <a:rPr lang="ja-JP" altLang="en-US" smtClean="0"/>
              <a:t>環境・知識・事前対策のそれぞれからアプローチしていくことで、望ましい行動へと導くことができるのではないだろうか</a:t>
            </a:r>
            <a:endParaRPr lang="en-US" altLang="ja-JP" smtClean="0"/>
          </a:p>
          <a:p>
            <a:endParaRPr lang="ja-JP" altLang="en-US" smtClean="0"/>
          </a:p>
        </p:txBody>
      </p:sp>
      <p:sp>
        <p:nvSpPr>
          <p:cNvPr id="634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17B2A084-D847-46CE-A6E3-6901D9F1CF93}" type="slidenum">
              <a:rPr lang="ja-JP" altLang="en-US" smtClean="0"/>
              <a:pPr/>
              <a:t>36</a:t>
            </a:fld>
            <a:endParaRPr lang="ja-JP" altLang="en-US" smtClean="0"/>
          </a:p>
        </p:txBody>
      </p:sp>
    </p:spTree>
    <p:extLst>
      <p:ext uri="{BB962C8B-B14F-4D97-AF65-F5344CB8AC3E}">
        <p14:creationId xmlns:p14="http://schemas.microsoft.com/office/powerpoint/2010/main" val="2557236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DD5437-AA55-4661-83E9-145506272F20}" type="slidenum">
              <a:rPr lang="ja-JP" altLang="en-US" smtClean="0"/>
              <a:pPr/>
              <a:t>38</a:t>
            </a:fld>
            <a:endParaRPr lang="ja-JP" altLang="en-US" smtClean="0"/>
          </a:p>
        </p:txBody>
      </p:sp>
    </p:spTree>
    <p:extLst>
      <p:ext uri="{BB962C8B-B14F-4D97-AF65-F5344CB8AC3E}">
        <p14:creationId xmlns:p14="http://schemas.microsoft.com/office/powerpoint/2010/main" val="38424236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dirty="0" smtClean="0"/>
          </a:p>
        </p:txBody>
      </p:sp>
      <p:sp>
        <p:nvSpPr>
          <p:cNvPr id="747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963AAD-A110-4FFF-9ABC-FC0EB27866C3}" type="slidenum">
              <a:rPr lang="ja-JP" altLang="en-US" smtClean="0"/>
              <a:pPr/>
              <a:t>39</a:t>
            </a:fld>
            <a:endParaRPr lang="ja-JP" altLang="en-US" smtClean="0"/>
          </a:p>
        </p:txBody>
      </p:sp>
    </p:spTree>
    <p:extLst>
      <p:ext uri="{BB962C8B-B14F-4D97-AF65-F5344CB8AC3E}">
        <p14:creationId xmlns:p14="http://schemas.microsoft.com/office/powerpoint/2010/main" val="8014330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9B10A56-6972-43D8-A7FB-D74B49E95A65}" type="slidenum">
              <a:rPr lang="ja-JP" altLang="en-US" smtClean="0"/>
              <a:pPr>
                <a:defRPr/>
              </a:pPr>
              <a:t>40</a:t>
            </a:fld>
            <a:endParaRPr lang="ja-JP" altLang="en-US"/>
          </a:p>
        </p:txBody>
      </p:sp>
    </p:spTree>
    <p:extLst>
      <p:ext uri="{BB962C8B-B14F-4D97-AF65-F5344CB8AC3E}">
        <p14:creationId xmlns:p14="http://schemas.microsoft.com/office/powerpoint/2010/main" val="4058631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smtClean="0"/>
              <a:t>2011</a:t>
            </a:r>
            <a:r>
              <a:rPr lang="ja-JP" altLang="en-US" smtClean="0"/>
              <a:t>年最終パわぽ</a:t>
            </a:r>
          </a:p>
          <a:p>
            <a:r>
              <a:rPr lang="ja-JP" altLang="en-US" smtClean="0"/>
              <a:t>前回の地震で筑波大生のほとんどが震災後の望ましい行動に関して知りたいと感じていた</a:t>
            </a:r>
          </a:p>
        </p:txBody>
      </p:sp>
      <p:sp>
        <p:nvSpPr>
          <p:cNvPr id="122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9E784307-9D54-4A68-8A51-621B6848CDBA}" type="slidenum">
              <a:rPr lang="ja-JP" altLang="en-US" smtClean="0"/>
              <a:pPr/>
              <a:t>4</a:t>
            </a:fld>
            <a:endParaRPr lang="ja-JP" altLang="en-US" smtClean="0"/>
          </a:p>
        </p:txBody>
      </p:sp>
    </p:spTree>
    <p:extLst>
      <p:ext uri="{BB962C8B-B14F-4D97-AF65-F5344CB8AC3E}">
        <p14:creationId xmlns:p14="http://schemas.microsoft.com/office/powerpoint/2010/main" val="31456110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備蓄パック</a:t>
            </a:r>
            <a:endParaRPr lang="en-US" altLang="ja-JP" dirty="0" smtClean="0"/>
          </a:p>
          <a:p>
            <a:r>
              <a:rPr lang="en-US" altLang="ja-JP" dirty="0" smtClean="0"/>
              <a:t>1</a:t>
            </a:r>
            <a:r>
              <a:rPr lang="ja-JP" altLang="en-US" dirty="0" smtClean="0"/>
              <a:t>年生→入学式で販売</a:t>
            </a:r>
            <a:endParaRPr lang="en-US" altLang="ja-JP" dirty="0" smtClean="0"/>
          </a:p>
          <a:p>
            <a:r>
              <a:rPr lang="en-US" altLang="ja-JP" dirty="0" smtClean="0"/>
              <a:t>2</a:t>
            </a:r>
            <a:r>
              <a:rPr lang="ja-JP" altLang="en-US" dirty="0" smtClean="0"/>
              <a:t>年生以上→履修要覧配布時に</a:t>
            </a:r>
            <a:endParaRPr lang="en-US" altLang="ja-JP" dirty="0" smtClean="0"/>
          </a:p>
          <a:p>
            <a:r>
              <a:rPr lang="ja-JP" altLang="en-US" dirty="0" smtClean="0"/>
              <a:t>大学側に負担してもらい</a:t>
            </a:r>
            <a:r>
              <a:rPr lang="en-US" altLang="ja-JP" dirty="0" smtClean="0"/>
              <a:t>1000</a:t>
            </a:r>
            <a:r>
              <a:rPr lang="ja-JP" altLang="en-US" dirty="0" smtClean="0"/>
              <a:t>～</a:t>
            </a:r>
            <a:r>
              <a:rPr lang="en-US" altLang="ja-JP" dirty="0" smtClean="0"/>
              <a:t>1500</a:t>
            </a:r>
            <a:r>
              <a:rPr lang="ja-JP" altLang="en-US" dirty="0" smtClean="0"/>
              <a:t>円で販売</a:t>
            </a:r>
            <a:endParaRPr lang="en-US" altLang="ja-JP" dirty="0" smtClean="0"/>
          </a:p>
        </p:txBody>
      </p:sp>
      <p:sp>
        <p:nvSpPr>
          <p:cNvPr id="880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9312C27E-38B9-4755-84AB-6B613589ADAE}" type="slidenum">
              <a:rPr lang="ja-JP" altLang="en-US" smtClean="0"/>
              <a:pPr/>
              <a:t>47</a:t>
            </a:fld>
            <a:endParaRPr lang="ja-JP" altLang="en-US" smtClean="0"/>
          </a:p>
        </p:txBody>
      </p:sp>
    </p:spTree>
    <p:extLst>
      <p:ext uri="{BB962C8B-B14F-4D97-AF65-F5344CB8AC3E}">
        <p14:creationId xmlns:p14="http://schemas.microsoft.com/office/powerpoint/2010/main" val="4386887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29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CF48FE70-5841-48FC-B88E-B92CE94ECBEC}" type="slidenum">
              <a:rPr lang="ja-JP" altLang="en-US" smtClean="0"/>
              <a:pPr/>
              <a:t>48</a:t>
            </a:fld>
            <a:endParaRPr lang="ja-JP" altLang="en-US" smtClean="0"/>
          </a:p>
        </p:txBody>
      </p:sp>
    </p:spTree>
    <p:extLst>
      <p:ext uri="{BB962C8B-B14F-4D97-AF65-F5344CB8AC3E}">
        <p14:creationId xmlns:p14="http://schemas.microsoft.com/office/powerpoint/2010/main" val="4223764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DD5437-AA55-4661-83E9-145506272F20}" type="slidenum">
              <a:rPr lang="ja-JP" altLang="en-US" smtClean="0"/>
              <a:pPr/>
              <a:t>5</a:t>
            </a:fld>
            <a:endParaRPr lang="ja-JP" altLang="en-US" smtClean="0"/>
          </a:p>
        </p:txBody>
      </p:sp>
    </p:spTree>
    <p:extLst>
      <p:ext uri="{BB962C8B-B14F-4D97-AF65-F5344CB8AC3E}">
        <p14:creationId xmlns:p14="http://schemas.microsoft.com/office/powerpoint/2010/main" val="3842423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危機感がない学生たちに</a:t>
            </a:r>
            <a:r>
              <a:rPr lang="en-US" altLang="ja-JP" smtClean="0"/>
              <a:t>(</a:t>
            </a:r>
            <a:r>
              <a:rPr lang="ja-JP" altLang="en-US" smtClean="0"/>
              <a:t>危機感ある人も</a:t>
            </a:r>
            <a:r>
              <a:rPr lang="en-US" altLang="ja-JP" smtClean="0"/>
              <a:t>)</a:t>
            </a:r>
          </a:p>
          <a:p>
            <a:r>
              <a:rPr lang="ja-JP" altLang="en-US" smtClean="0"/>
              <a:t>望ましい行動をとれるようにする</a:t>
            </a:r>
          </a:p>
        </p:txBody>
      </p:sp>
      <p:sp>
        <p:nvSpPr>
          <p:cNvPr id="245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4108EE3B-C495-4D7D-9899-A14AC7C26A9F}" type="slidenum">
              <a:rPr lang="ja-JP" altLang="en-US" smtClean="0"/>
              <a:pPr/>
              <a:t>6</a:t>
            </a:fld>
            <a:endParaRPr lang="ja-JP" altLang="en-US" smtClean="0"/>
          </a:p>
        </p:txBody>
      </p:sp>
    </p:spTree>
    <p:extLst>
      <p:ext uri="{BB962C8B-B14F-4D97-AF65-F5344CB8AC3E}">
        <p14:creationId xmlns:p14="http://schemas.microsoft.com/office/powerpoint/2010/main" val="1994478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望ましい行動の説明</a:t>
            </a:r>
          </a:p>
        </p:txBody>
      </p:sp>
      <p:sp>
        <p:nvSpPr>
          <p:cNvPr id="2662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44DAD89F-6D58-4040-A16D-EC504965A7C1}" type="slidenum">
              <a:rPr lang="ja-JP" altLang="en-US" smtClean="0"/>
              <a:pPr/>
              <a:t>7</a:t>
            </a:fld>
            <a:endParaRPr lang="ja-JP" altLang="en-US" smtClean="0"/>
          </a:p>
        </p:txBody>
      </p:sp>
    </p:spTree>
    <p:extLst>
      <p:ext uri="{BB962C8B-B14F-4D97-AF65-F5344CB8AC3E}">
        <p14:creationId xmlns:p14="http://schemas.microsoft.com/office/powerpoint/2010/main" val="4254896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8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DD5437-AA55-4661-83E9-145506272F20}" type="slidenum">
              <a:rPr lang="ja-JP" altLang="en-US" smtClean="0"/>
              <a:pPr/>
              <a:t>8</a:t>
            </a:fld>
            <a:endParaRPr lang="ja-JP" altLang="en-US" smtClean="0"/>
          </a:p>
        </p:txBody>
      </p:sp>
    </p:spTree>
    <p:extLst>
      <p:ext uri="{BB962C8B-B14F-4D97-AF65-F5344CB8AC3E}">
        <p14:creationId xmlns:p14="http://schemas.microsoft.com/office/powerpoint/2010/main" val="3842423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スライド イメージ プレースホルダー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t>＜仮説＞</a:t>
            </a:r>
            <a:endParaRPr lang="en-US" altLang="ja-JP" smtClean="0"/>
          </a:p>
          <a:p>
            <a:r>
              <a:rPr lang="ja-JP" altLang="en-US" smtClean="0"/>
              <a:t>中間の時に引き続き、「個人の環境」「事前対策」「知識」の三つの大枠について考え、それぞれの項目、関係について考えた。</a:t>
            </a:r>
            <a:endParaRPr lang="en-US" altLang="ja-JP" smtClean="0"/>
          </a:p>
          <a:p>
            <a:r>
              <a:rPr lang="ja-JP" altLang="en-US" smtClean="0"/>
              <a:t>それぞれの項目については、</a:t>
            </a:r>
            <a:endParaRPr lang="en-US" altLang="ja-JP" smtClean="0"/>
          </a:p>
          <a:p>
            <a:r>
              <a:rPr lang="ja-JP" altLang="en-US" smtClean="0"/>
              <a:t>「個人の環境」では、防災訓練、被災経験、防災に関する授業。</a:t>
            </a:r>
            <a:endParaRPr lang="en-US" altLang="ja-JP" smtClean="0"/>
          </a:p>
          <a:p>
            <a:r>
              <a:rPr lang="ja-JP" altLang="en-US" smtClean="0"/>
              <a:t>「事前対策」では、備蓄、家具の固定、避難経路の確認。</a:t>
            </a:r>
            <a:endParaRPr lang="en-US" altLang="ja-JP" smtClean="0"/>
          </a:p>
          <a:p>
            <a:r>
              <a:rPr lang="ja-JP" altLang="en-US" smtClean="0"/>
              <a:t>「知識」では、災害用伝言板、東日本大震災の際につくば市が被害を受けた震度６弱の揺れの程度について考えた。</a:t>
            </a:r>
          </a:p>
        </p:txBody>
      </p:sp>
      <p:sp>
        <p:nvSpPr>
          <p:cNvPr id="307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DC82308F-BDF5-4A29-AC31-6BB367858289}" type="slidenum">
              <a:rPr lang="ja-JP" altLang="en-US" smtClean="0"/>
              <a:pPr/>
              <a:t>9</a:t>
            </a:fld>
            <a:endParaRPr lang="ja-JP" altLang="en-US" smtClean="0"/>
          </a:p>
        </p:txBody>
      </p:sp>
    </p:spTree>
    <p:extLst>
      <p:ext uri="{BB962C8B-B14F-4D97-AF65-F5344CB8AC3E}">
        <p14:creationId xmlns:p14="http://schemas.microsoft.com/office/powerpoint/2010/main" val="3405494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2"/>
            <a:ext cx="7772400" cy="4571999"/>
          </a:xfrm>
        </p:spPr>
        <p:txBody>
          <a:bodyPr anchor="ctr">
            <a:noAutofit/>
          </a:bodyPr>
          <a:lstStyle>
            <a:lvl1pPr>
              <a:lnSpc>
                <a:spcPct val="100000"/>
              </a:lnSpc>
              <a:defRPr sz="8800" spc="-80" baseline="0">
                <a:solidFill>
                  <a:schemeClr val="tx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pPr>
              <a:defRPr/>
            </a:pPr>
            <a:fld id="{6D50EB78-3F0F-4B06-9347-E8BA8A7DEDE9}" type="datetime1">
              <a:rPr lang="ja-JP" altLang="en-US" smtClean="0"/>
              <a:t>2013/6/21</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
        <p:nvSpPr>
          <p:cNvPr id="9" name="Rectangle 8"/>
          <p:cNvSpPr/>
          <p:nvPr/>
        </p:nvSpPr>
        <p:spPr>
          <a:xfrm>
            <a:off x="9001125"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5"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D6CC888B-D9F9-4E54-B722-F151A9F45E9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fld id="{2B0AE566-735D-407A-B611-1B95E44C4040}" type="datetime1">
              <a:rPr lang="ja-JP" altLang="en-US" smtClean="0"/>
              <a:t>2013/6/21</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
        <p:nvSpPr>
          <p:cNvPr id="6" name="Slide Number Placeholder 5"/>
          <p:cNvSpPr>
            <a:spLocks noGrp="1"/>
          </p:cNvSpPr>
          <p:nvPr>
            <p:ph type="sldNum" sz="quarter" idx="12"/>
          </p:nvPr>
        </p:nvSpPr>
        <p:spPr/>
        <p:txBody>
          <a:bodyPr/>
          <a:lstStyle/>
          <a:p>
            <a:pPr>
              <a:defRPr/>
            </a:pPr>
            <a:fld id="{209F29B6-D2A5-498F-A281-37A901D86447}" type="slidenum">
              <a:rPr lang="ja-JP" altLang="en-US" smtClean="0"/>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fld id="{B88D94EA-FBB8-48D1-886E-2CAEE52E4CCF}" type="datetime1">
              <a:rPr lang="ja-JP" altLang="en-US" smtClean="0"/>
              <a:t>2013/6/21</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
        <p:nvSpPr>
          <p:cNvPr id="6" name="Slide Number Placeholder 5"/>
          <p:cNvSpPr>
            <a:spLocks noGrp="1"/>
          </p:cNvSpPr>
          <p:nvPr>
            <p:ph type="sldNum" sz="quarter" idx="12"/>
          </p:nvPr>
        </p:nvSpPr>
        <p:spPr/>
        <p:txBody>
          <a:bodyPr/>
          <a:lstStyle/>
          <a:p>
            <a:pPr>
              <a:defRPr/>
            </a:pPr>
            <a:fld id="{1FD13A4C-3153-4D9A-9165-0989F1B172FC}" type="slidenum">
              <a:rPr lang="ja-JP" altLang="en-US" smtClean="0"/>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600" b="0">
                <a:solidFill>
                  <a:schemeClr val="tx1"/>
                </a:solidFill>
              </a:defRPr>
            </a:lvl1pPr>
          </a:lstStyle>
          <a:p>
            <a:pPr>
              <a:defRPr/>
            </a:pPr>
            <a:fld id="{3746A949-B006-465B-935D-84AAF885E53E}" type="slidenum">
              <a:rPr lang="ja-JP" altLang="en-US" smtClean="0"/>
              <a:pPr>
                <a:defRPr/>
              </a:pPr>
              <a:t>‹#›</a:t>
            </a:fld>
            <a:endParaRPr lang="ja-JP" altLang="en-US"/>
          </a:p>
        </p:txBody>
      </p:sp>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pPr>
              <a:defRPr/>
            </a:pPr>
            <a:fld id="{14AA05D2-DEFA-4815-A5AA-14842B7B6380}" type="datetime1">
              <a:rPr lang="ja-JP" altLang="en-US" smtClean="0"/>
              <a:t>2013/6/21</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2"/>
            <a:ext cx="7772400" cy="4321175"/>
          </a:xfrm>
        </p:spPr>
        <p:txBody>
          <a:bodyPr anchor="ctr">
            <a:noAutofit/>
          </a:bodyPr>
          <a:lstStyle>
            <a:lvl1pPr algn="l">
              <a:lnSpc>
                <a:spcPct val="100000"/>
              </a:lnSpc>
              <a:defRPr sz="8800" b="0" cap="all" spc="-80" baseline="0">
                <a:solidFill>
                  <a:schemeClr val="tx1"/>
                </a:solidFill>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7" name="Date Placeholder 6"/>
          <p:cNvSpPr>
            <a:spLocks noGrp="1"/>
          </p:cNvSpPr>
          <p:nvPr>
            <p:ph type="dt" sz="half" idx="10"/>
          </p:nvPr>
        </p:nvSpPr>
        <p:spPr/>
        <p:txBody>
          <a:bodyPr/>
          <a:lstStyle/>
          <a:p>
            <a:pPr>
              <a:defRPr/>
            </a:pPr>
            <a:fld id="{16048A0A-7727-409E-9A69-E5F272E8A741}" type="datetime1">
              <a:rPr lang="ja-JP" altLang="en-US" smtClean="0"/>
              <a:t>2013/6/21</a:t>
            </a:fld>
            <a:endParaRPr lang="ja-JP" altLang="en-US"/>
          </a:p>
        </p:txBody>
      </p:sp>
      <p:sp>
        <p:nvSpPr>
          <p:cNvPr id="8" name="Slide Number Placeholder 7"/>
          <p:cNvSpPr>
            <a:spLocks noGrp="1"/>
          </p:cNvSpPr>
          <p:nvPr>
            <p:ph type="sldNum" sz="quarter" idx="11"/>
          </p:nvPr>
        </p:nvSpPr>
        <p:spPr/>
        <p:txBody>
          <a:bodyPr/>
          <a:lstStyle/>
          <a:p>
            <a:pPr>
              <a:defRPr/>
            </a:pPr>
            <a:fld id="{1FD13A4C-3153-4D9A-9165-0989F1B172FC}" type="slidenum">
              <a:rPr lang="ja-JP" altLang="en-US" smtClean="0"/>
              <a:pPr>
                <a:defRPr/>
              </a:pPr>
              <a:t>‹#›</a:t>
            </a:fld>
            <a:endParaRPr lang="ja-JP" altLang="en-US"/>
          </a:p>
        </p:txBody>
      </p:sp>
      <p:sp>
        <p:nvSpPr>
          <p:cNvPr id="9" name="Footer Placeholder 8"/>
          <p:cNvSpPr>
            <a:spLocks noGrp="1"/>
          </p:cNvSpPr>
          <p:nvPr>
            <p:ph type="ftr" sz="quarter" idx="12"/>
          </p:nvPr>
        </p:nvSpPr>
        <p:spPr/>
        <p:txBody>
          <a:bodyPr/>
          <a:lstStyle/>
          <a:p>
            <a:pPr>
              <a:defRPr/>
            </a:pPr>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pPr>
              <a:defRPr/>
            </a:pPr>
            <a:fld id="{369B3516-3E68-409E-9459-7F492D9742D9}" type="datetime1">
              <a:rPr lang="ja-JP" altLang="en-US" smtClean="0"/>
              <a:t>2013/6/21</a:t>
            </a:fld>
            <a:endParaRPr lang="ja-JP" altLang="en-US"/>
          </a:p>
        </p:txBody>
      </p:sp>
      <p:sp>
        <p:nvSpPr>
          <p:cNvPr id="6" name="Footer Placeholder 5"/>
          <p:cNvSpPr>
            <a:spLocks noGrp="1"/>
          </p:cNvSpPr>
          <p:nvPr>
            <p:ph type="ftr" sz="quarter" idx="11"/>
          </p:nvPr>
        </p:nvSpPr>
        <p:spPr/>
        <p:txBody>
          <a:bodyPr/>
          <a:lstStyle/>
          <a:p>
            <a:pPr>
              <a:defRPr/>
            </a:pPr>
            <a:endParaRPr lang="ja-JP" altLang="en-US"/>
          </a:p>
        </p:txBody>
      </p:sp>
      <p:sp>
        <p:nvSpPr>
          <p:cNvPr id="7" name="Slide Number Placeholder 6"/>
          <p:cNvSpPr>
            <a:spLocks noGrp="1"/>
          </p:cNvSpPr>
          <p:nvPr>
            <p:ph type="sldNum" sz="quarter" idx="12"/>
          </p:nvPr>
        </p:nvSpPr>
        <p:spPr/>
        <p:txBody>
          <a:bodyPr/>
          <a:lstStyle/>
          <a:p>
            <a:pPr>
              <a:defRPr/>
            </a:pPr>
            <a:fld id="{82BF49D8-CF51-4F0B-9E91-041DA50E2DAE}" type="slidenum">
              <a:rPr lang="ja-JP" altLang="en-US" smtClean="0"/>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ja-JP" altLang="en-US" smtClean="0"/>
              <a:t>マスター テキストの書式設定</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pPr>
              <a:defRPr/>
            </a:pPr>
            <a:fld id="{59331BD5-2133-4EE8-A66C-E215A8D50574}" type="datetime1">
              <a:rPr lang="ja-JP" altLang="en-US" smtClean="0"/>
              <a:t>2013/6/21</a:t>
            </a:fld>
            <a:endParaRPr lang="ja-JP" altLang="en-US"/>
          </a:p>
        </p:txBody>
      </p:sp>
      <p:sp>
        <p:nvSpPr>
          <p:cNvPr id="8" name="Footer Placeholder 7"/>
          <p:cNvSpPr>
            <a:spLocks noGrp="1"/>
          </p:cNvSpPr>
          <p:nvPr>
            <p:ph type="ftr" sz="quarter" idx="11"/>
          </p:nvPr>
        </p:nvSpPr>
        <p:spPr/>
        <p:txBody>
          <a:bodyPr/>
          <a:lstStyle/>
          <a:p>
            <a:pPr>
              <a:defRPr/>
            </a:pPr>
            <a:endParaRPr lang="ja-JP" altLang="en-US"/>
          </a:p>
        </p:txBody>
      </p:sp>
      <p:sp>
        <p:nvSpPr>
          <p:cNvPr id="9" name="Slide Number Placeholder 8"/>
          <p:cNvSpPr>
            <a:spLocks noGrp="1"/>
          </p:cNvSpPr>
          <p:nvPr>
            <p:ph type="sldNum" sz="quarter" idx="12"/>
          </p:nvPr>
        </p:nvSpPr>
        <p:spPr/>
        <p:txBody>
          <a:bodyPr/>
          <a:lstStyle/>
          <a:p>
            <a:pPr>
              <a:defRPr/>
            </a:pPr>
            <a:fld id="{2E9A4B7C-057A-418E-87DA-2152497F4DAB}" type="slidenum">
              <a:rPr lang="ja-JP" altLang="en-US" smtClean="0"/>
              <a:pPr>
                <a:defRPr/>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Date Placeholder 2"/>
          <p:cNvSpPr>
            <a:spLocks noGrp="1"/>
          </p:cNvSpPr>
          <p:nvPr>
            <p:ph type="dt" sz="half" idx="10"/>
          </p:nvPr>
        </p:nvSpPr>
        <p:spPr/>
        <p:txBody>
          <a:bodyPr/>
          <a:lstStyle/>
          <a:p>
            <a:pPr>
              <a:defRPr/>
            </a:pPr>
            <a:fld id="{14B0F576-9FD6-4630-A73E-816EDED2985A}" type="datetime1">
              <a:rPr lang="ja-JP" altLang="en-US" smtClean="0"/>
              <a:t>2013/6/21</a:t>
            </a:fld>
            <a:endParaRPr lang="ja-JP" altLang="en-US"/>
          </a:p>
        </p:txBody>
      </p:sp>
      <p:sp>
        <p:nvSpPr>
          <p:cNvPr id="4" name="Footer Placeholder 3"/>
          <p:cNvSpPr>
            <a:spLocks noGrp="1"/>
          </p:cNvSpPr>
          <p:nvPr>
            <p:ph type="ftr" sz="quarter" idx="11"/>
          </p:nvPr>
        </p:nvSpPr>
        <p:spPr/>
        <p:txBody>
          <a:bodyPr/>
          <a:lstStyle/>
          <a:p>
            <a:pPr>
              <a:defRPr/>
            </a:pPr>
            <a:endParaRPr lang="ja-JP" altLang="en-US"/>
          </a:p>
        </p:txBody>
      </p:sp>
      <p:sp>
        <p:nvSpPr>
          <p:cNvPr id="5" name="Slide Number Placeholder 4"/>
          <p:cNvSpPr>
            <a:spLocks noGrp="1"/>
          </p:cNvSpPr>
          <p:nvPr>
            <p:ph type="sldNum" sz="quarter" idx="12"/>
          </p:nvPr>
        </p:nvSpPr>
        <p:spPr/>
        <p:txBody>
          <a:bodyPr/>
          <a:lstStyle/>
          <a:p>
            <a:pPr>
              <a:defRPr/>
            </a:pPr>
            <a:fld id="{DC288E96-7FB3-4EA4-B31B-C5FD29485B98}" type="slidenum">
              <a:rPr lang="ja-JP" altLang="en-US" smtClean="0"/>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8E18E600-82AF-4A68-938F-E6D4B4490C49}" type="datetime1">
              <a:rPr lang="ja-JP" altLang="en-US" smtClean="0"/>
              <a:t>2013/6/21</a:t>
            </a:fld>
            <a:endParaRPr lang="ja-JP" altLang="en-US"/>
          </a:p>
        </p:txBody>
      </p:sp>
      <p:sp>
        <p:nvSpPr>
          <p:cNvPr id="3" name="Footer Placeholder 2"/>
          <p:cNvSpPr>
            <a:spLocks noGrp="1"/>
          </p:cNvSpPr>
          <p:nvPr>
            <p:ph type="ftr" sz="quarter" idx="11"/>
          </p:nvPr>
        </p:nvSpPr>
        <p:spPr/>
        <p:txBody>
          <a:bodyPr/>
          <a:lstStyle/>
          <a:p>
            <a:pPr>
              <a:defRPr/>
            </a:pPr>
            <a:endParaRPr lang="ja-JP" altLang="en-US"/>
          </a:p>
        </p:txBody>
      </p:sp>
      <p:sp>
        <p:nvSpPr>
          <p:cNvPr id="4" name="Slide Number Placeholder 3"/>
          <p:cNvSpPr>
            <a:spLocks noGrp="1"/>
          </p:cNvSpPr>
          <p:nvPr>
            <p:ph type="sldNum" sz="quarter" idx="12"/>
          </p:nvPr>
        </p:nvSpPr>
        <p:spPr/>
        <p:txBody>
          <a:bodyPr/>
          <a:lstStyle/>
          <a:p>
            <a:pPr>
              <a:defRPr/>
            </a:pPr>
            <a:fld id="{BAAEB507-6EC8-4186-A594-0B5DCA32F982}" type="slidenum">
              <a:rPr lang="ja-JP" altLang="en-US" smtClean="0"/>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57201"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fld id="{5167C8B9-73FC-486B-B3D9-FD85E4CBB174}" type="datetime1">
              <a:rPr lang="ja-JP" altLang="en-US" smtClean="0"/>
              <a:t>2013/6/21</a:t>
            </a:fld>
            <a:endParaRPr lang="ja-JP" altLang="en-US"/>
          </a:p>
        </p:txBody>
      </p:sp>
      <p:sp>
        <p:nvSpPr>
          <p:cNvPr id="6" name="Footer Placeholder 5"/>
          <p:cNvSpPr>
            <a:spLocks noGrp="1"/>
          </p:cNvSpPr>
          <p:nvPr>
            <p:ph type="ftr" sz="quarter" idx="11"/>
          </p:nvPr>
        </p:nvSpPr>
        <p:spPr/>
        <p:txBody>
          <a:bodyPr/>
          <a:lstStyle/>
          <a:p>
            <a:pPr>
              <a:defRPr/>
            </a:pPr>
            <a:endParaRPr lang="ja-JP" alt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9" name="Rectangle 8"/>
          <p:cNvSpPr/>
          <p:nvPr/>
        </p:nvSpPr>
        <p:spPr>
          <a:xfrm>
            <a:off x="9001125"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プレースホルダーまでドラッグするかアイコンをクリックして図を追加</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fld id="{05D12A43-234C-4814-A742-E248F70FA0E2}" type="datetime1">
              <a:rPr lang="ja-JP" altLang="en-US" smtClean="0"/>
              <a:t>2013/6/21</a:t>
            </a:fld>
            <a:endParaRPr lang="ja-JP" altLang="en-US"/>
          </a:p>
        </p:txBody>
      </p:sp>
      <p:sp>
        <p:nvSpPr>
          <p:cNvPr id="6" name="Footer Placeholder 5"/>
          <p:cNvSpPr>
            <a:spLocks noGrp="1"/>
          </p:cNvSpPr>
          <p:nvPr>
            <p:ph type="ftr" sz="quarter" idx="11"/>
          </p:nvPr>
        </p:nvSpPr>
        <p:spPr/>
        <p:txBody>
          <a:bodyPr/>
          <a:lstStyle/>
          <a:p>
            <a:pPr>
              <a:defRPr/>
            </a:pPr>
            <a:endParaRPr lang="ja-JP" alt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1FD13A4C-3153-4D9A-9165-0989F1B172FC}" type="slidenum">
              <a:rPr lang="ja-JP" altLang="en-US" smtClean="0"/>
              <a:pPr>
                <a:defRPr/>
              </a:pPr>
              <a:t>‹#›</a:t>
            </a:fld>
            <a:endParaRPr lang="ja-JP" alt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ja-JP" altLang="en-US" smtClean="0"/>
              <a:t>マスター タイトルの書式設定</a:t>
            </a:r>
            <a:endParaRPr lang="en-US" dirty="0"/>
          </a:p>
        </p:txBody>
      </p:sp>
      <p:sp>
        <p:nvSpPr>
          <p:cNvPr id="10" name="Rectangle 9"/>
          <p:cNvSpPr/>
          <p:nvPr/>
        </p:nvSpPr>
        <p:spPr>
          <a:xfrm>
            <a:off x="9001125"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1752602"/>
            <a:ext cx="7620000" cy="437356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BEFB7ACF-9424-4FC5-B9D9-6561DE6EBDEC}" type="datetime1">
              <a:rPr lang="ja-JP" altLang="en-US" smtClean="0"/>
              <a:t>2013/6/21</a:t>
            </a:fld>
            <a:endParaRPr lang="ja-JP" altLang="en-US"/>
          </a:p>
        </p:txBody>
      </p:sp>
      <p:sp>
        <p:nvSpPr>
          <p:cNvPr id="5" name="Footer Placeholder 4"/>
          <p:cNvSpPr>
            <a:spLocks noGrp="1"/>
          </p:cNvSpPr>
          <p:nvPr>
            <p:ph type="ftr" sz="quarter" idx="3"/>
          </p:nvPr>
        </p:nvSpPr>
        <p:spPr>
          <a:xfrm>
            <a:off x="457200" y="6492877"/>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ja-JP" altLang="en-US"/>
          </a:p>
        </p:txBody>
      </p:sp>
      <p:sp>
        <p:nvSpPr>
          <p:cNvPr id="6" name="Slide Number Placeholder 5"/>
          <p:cNvSpPr>
            <a:spLocks noGrp="1"/>
          </p:cNvSpPr>
          <p:nvPr>
            <p:ph type="sldNum" sz="quarter" idx="4"/>
          </p:nvPr>
        </p:nvSpPr>
        <p:spPr>
          <a:xfrm>
            <a:off x="8343264" y="64115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FD13A4C-3153-4D9A-9165-0989F1B172FC}" type="slidenum">
              <a:rPr lang="ja-JP" altLang="en-US" smtClean="0"/>
              <a:pPr>
                <a:defRPr/>
              </a:pPr>
              <a:t>‹#›</a:t>
            </a:fld>
            <a:endParaRPr lang="ja-JP" altLang="en-US" dirty="0"/>
          </a:p>
        </p:txBody>
      </p:sp>
      <p:sp>
        <p:nvSpPr>
          <p:cNvPr id="7" name="Rectangle 6"/>
          <p:cNvSpPr/>
          <p:nvPr/>
        </p:nvSpPr>
        <p:spPr>
          <a:xfrm>
            <a:off x="9001125"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5"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Lst>
  <p:hf hdr="0" ftr="0" dt="0"/>
  <p:txStyles>
    <p:title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Excel_Worksheet2.xlsx"/><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3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hyperlink" Target="http://bousai.fx-net.co.jp/kemuri.html"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hyperlink" Target="http://www.starts-cam.co.jp/syouhin_syoukai/concept5_7.php"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hyperlink" Target="http://www.starts-cam.co.jp/syouhin_syoukai/concept5_7.php" TargetMode="External"/><Relationship Id="rId3" Type="http://schemas.openxmlformats.org/officeDocument/2006/relationships/hyperlink" Target="http://toshisv.sk.tsukuba.ac.jp/jisshu/jisshu1/report/2011/g1_bosai/" TargetMode="External"/><Relationship Id="rId7" Type="http://schemas.openxmlformats.org/officeDocument/2006/relationships/hyperlink" Target="http://bousai.fx-net.co.jp/kemuri.html" TargetMode="External"/><Relationship Id="rId2" Type="http://schemas.openxmlformats.org/officeDocument/2006/relationships/hyperlink" Target="http://www.bousai.go.jp/jishin/syuto/index.html" TargetMode="External"/><Relationship Id="rId1" Type="http://schemas.openxmlformats.org/officeDocument/2006/relationships/slideLayout" Target="../slideLayouts/slideLayout2.xml"/><Relationship Id="rId6" Type="http://schemas.openxmlformats.org/officeDocument/2006/relationships/hyperlink" Target="http://www.chiryukikou.co.jp/blog_staff/v/22/" TargetMode="External"/><Relationship Id="rId5" Type="http://schemas.openxmlformats.org/officeDocument/2006/relationships/hyperlink" Target="http://wbs.co.jp/news/?p=7888" TargetMode="External"/><Relationship Id="rId4" Type="http://schemas.openxmlformats.org/officeDocument/2006/relationships/hyperlink" Target="http://www.gsmc.titech.ac.jp/bousai/bousaikunren/H24/h24o-tsuchi.pdf" TargetMode="External"/><Relationship Id="rId9" Type="http://schemas.openxmlformats.org/officeDocument/2006/relationships/hyperlink" Target="http://www.fdma.go.jp/bousai_manual/" TargetMode="External"/></Relationships>
</file>

<file path=ppt/slides/_rels/slide5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5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92252" y="2376243"/>
            <a:ext cx="8699338" cy="690809"/>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sp>
        <p:nvSpPr>
          <p:cNvPr id="4" name="タイトル 3"/>
          <p:cNvSpPr>
            <a:spLocks noGrp="1"/>
          </p:cNvSpPr>
          <p:nvPr>
            <p:ph type="ctrTitle"/>
          </p:nvPr>
        </p:nvSpPr>
        <p:spPr>
          <a:xfrm>
            <a:off x="684213" y="663577"/>
            <a:ext cx="7772400" cy="1470025"/>
          </a:xfrm>
        </p:spPr>
        <p:txBody>
          <a:bodyPr>
            <a:normAutofit fontScale="90000"/>
          </a:bodyPr>
          <a:lstStyle/>
          <a:p>
            <a:pPr>
              <a:defRPr/>
            </a:pPr>
            <a:r>
              <a:rPr lang="ja-JP" altLang="en-US" sz="6600" b="1" i="1" dirty="0" smtClean="0">
                <a:latin typeface="HGS行書体" panose="03000600000000000000" pitchFamily="66" charset="-128"/>
                <a:ea typeface="HGS行書体" panose="03000600000000000000" pitchFamily="66" charset="-128"/>
              </a:rPr>
              <a:t>その時どう動く</a:t>
            </a:r>
            <a:r>
              <a:rPr lang="en-US" altLang="ja-JP" sz="6600" b="1" i="1" dirty="0" smtClean="0">
                <a:latin typeface="HGS行書体" panose="03000600000000000000" pitchFamily="66" charset="-128"/>
                <a:ea typeface="HGS行書体" panose="03000600000000000000" pitchFamily="66" charset="-128"/>
              </a:rPr>
              <a:t/>
            </a:r>
            <a:br>
              <a:rPr lang="en-US" altLang="ja-JP" sz="6600" b="1" i="1" dirty="0" smtClean="0">
                <a:latin typeface="HGS行書体" panose="03000600000000000000" pitchFamily="66" charset="-128"/>
                <a:ea typeface="HGS行書体" panose="03000600000000000000" pitchFamily="66" charset="-128"/>
              </a:rPr>
            </a:br>
            <a:r>
              <a:rPr lang="en-US" altLang="ja-JP" sz="3600" b="1" i="1" dirty="0" smtClean="0">
                <a:latin typeface="HGS行書体" panose="03000600000000000000" pitchFamily="66" charset="-128"/>
                <a:ea typeface="HGS行書体" panose="03000600000000000000" pitchFamily="66" charset="-128"/>
              </a:rPr>
              <a:t>〜</a:t>
            </a:r>
            <a:r>
              <a:rPr lang="ja-JP" altLang="en-US" sz="3600" b="1" i="1" dirty="0" smtClean="0">
                <a:latin typeface="HGS行書体" panose="03000600000000000000" pitchFamily="66" charset="-128"/>
                <a:ea typeface="HGS行書体" panose="03000600000000000000" pitchFamily="66" charset="-128"/>
              </a:rPr>
              <a:t>もしも地震が起きたなら</a:t>
            </a:r>
            <a:r>
              <a:rPr lang="en-US" altLang="ja-JP" sz="3600" b="1" i="1" dirty="0" smtClean="0">
                <a:latin typeface="HGS行書体" panose="03000600000000000000" pitchFamily="66" charset="-128"/>
                <a:ea typeface="HGS行書体" panose="03000600000000000000" pitchFamily="66" charset="-128"/>
              </a:rPr>
              <a:t>〜</a:t>
            </a:r>
            <a:endParaRPr lang="ja-JP" altLang="en-US" sz="3600" b="1" i="1" dirty="0">
              <a:latin typeface="HGS行書体" panose="03000600000000000000" pitchFamily="66" charset="-128"/>
              <a:ea typeface="HGS行書体" panose="03000600000000000000" pitchFamily="66" charset="-128"/>
            </a:endParaRPr>
          </a:p>
        </p:txBody>
      </p:sp>
      <p:sp>
        <p:nvSpPr>
          <p:cNvPr id="5" name="サブタイトル 4"/>
          <p:cNvSpPr>
            <a:spLocks noGrp="1"/>
          </p:cNvSpPr>
          <p:nvPr>
            <p:ph type="subTitle" idx="1"/>
          </p:nvPr>
        </p:nvSpPr>
        <p:spPr>
          <a:xfrm>
            <a:off x="1259027" y="2487130"/>
            <a:ext cx="6400800" cy="576262"/>
          </a:xfrm>
        </p:spPr>
        <p:txBody>
          <a:bodyPr>
            <a:normAutofit/>
          </a:bodyPr>
          <a:lstStyle/>
          <a:p>
            <a:pPr>
              <a:buFont typeface="Arial" charset="0"/>
              <a:buNone/>
              <a:defRPr/>
            </a:pPr>
            <a:r>
              <a:rPr lang="en-US" altLang="ja-JP" dirty="0" smtClean="0">
                <a:solidFill>
                  <a:schemeClr val="tx1">
                    <a:lumMod val="95000"/>
                    <a:lumOff val="5000"/>
                  </a:schemeClr>
                </a:solidFill>
              </a:rPr>
              <a:t>2013</a:t>
            </a:r>
            <a:r>
              <a:rPr lang="ja-JP" altLang="en-US" dirty="0" smtClean="0">
                <a:solidFill>
                  <a:schemeClr val="tx1">
                    <a:lumMod val="95000"/>
                    <a:lumOff val="5000"/>
                  </a:schemeClr>
                </a:solidFill>
              </a:rPr>
              <a:t>年度　都市計画実習防災班　最終発表</a:t>
            </a:r>
            <a:endParaRPr lang="ja-JP" altLang="en-US" dirty="0">
              <a:solidFill>
                <a:schemeClr val="tx1">
                  <a:lumMod val="95000"/>
                  <a:lumOff val="5000"/>
                </a:schemeClr>
              </a:solidFill>
            </a:endParaRPr>
          </a:p>
        </p:txBody>
      </p:sp>
      <p:sp>
        <p:nvSpPr>
          <p:cNvPr id="5128" name="テキスト ボックス 6"/>
          <p:cNvSpPr txBox="1">
            <a:spLocks noChangeArrowheads="1"/>
          </p:cNvSpPr>
          <p:nvPr/>
        </p:nvSpPr>
        <p:spPr bwMode="auto">
          <a:xfrm>
            <a:off x="5508626" y="3067050"/>
            <a:ext cx="3240088"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68400" indent="-11684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a:latin typeface="Arial" panose="020B0604020202020204" pitchFamily="34" charset="0"/>
              </a:rPr>
              <a:t>班長</a:t>
            </a:r>
            <a:r>
              <a:rPr lang="en-US" altLang="ja-JP" sz="2400">
                <a:latin typeface="Arial" panose="020B0604020202020204" pitchFamily="34" charset="0"/>
              </a:rPr>
              <a:t>	</a:t>
            </a:r>
            <a:r>
              <a:rPr lang="ja-JP" altLang="en-US" sz="2400">
                <a:latin typeface="Arial" panose="020B0604020202020204" pitchFamily="34" charset="0"/>
              </a:rPr>
              <a:t>：岡部</a:t>
            </a:r>
            <a:r>
              <a:rPr lang="en-US" altLang="ja-JP" sz="2400">
                <a:latin typeface="Arial" panose="020B0604020202020204" pitchFamily="34" charset="0"/>
              </a:rPr>
              <a:t> </a:t>
            </a:r>
            <a:r>
              <a:rPr lang="ja-JP" altLang="en-US" sz="2400">
                <a:latin typeface="Arial" panose="020B0604020202020204" pitchFamily="34" charset="0"/>
              </a:rPr>
              <a:t>寛</a:t>
            </a:r>
            <a:endParaRPr lang="en-US" altLang="ja-JP" sz="2400">
              <a:latin typeface="Arial" panose="020B0604020202020204" pitchFamily="34" charset="0"/>
            </a:endParaRPr>
          </a:p>
          <a:p>
            <a:pPr eaLnBrk="1" hangingPunct="1">
              <a:spcBef>
                <a:spcPct val="0"/>
              </a:spcBef>
              <a:buFontTx/>
              <a:buNone/>
            </a:pPr>
            <a:r>
              <a:rPr lang="ja-JP" altLang="en-US" sz="2400">
                <a:latin typeface="Arial" panose="020B0604020202020204" pitchFamily="34" charset="0"/>
              </a:rPr>
              <a:t>副班長</a:t>
            </a:r>
            <a:r>
              <a:rPr lang="en-US" altLang="ja-JP" sz="2400">
                <a:latin typeface="Arial" panose="020B0604020202020204" pitchFamily="34" charset="0"/>
              </a:rPr>
              <a:t>	</a:t>
            </a:r>
            <a:r>
              <a:rPr lang="ja-JP" altLang="en-US" sz="2400">
                <a:latin typeface="Arial" panose="020B0604020202020204" pitchFamily="34" charset="0"/>
              </a:rPr>
              <a:t>：徳永</a:t>
            </a:r>
            <a:r>
              <a:rPr lang="en-US" altLang="ja-JP" sz="2400">
                <a:latin typeface="Arial" panose="020B0604020202020204" pitchFamily="34" charset="0"/>
              </a:rPr>
              <a:t> </a:t>
            </a:r>
            <a:r>
              <a:rPr lang="ja-JP" altLang="en-US" sz="2400">
                <a:latin typeface="Arial" panose="020B0604020202020204" pitchFamily="34" charset="0"/>
              </a:rPr>
              <a:t>光</a:t>
            </a:r>
            <a:endParaRPr lang="en-US" altLang="ja-JP" sz="2400">
              <a:latin typeface="Arial" panose="020B0604020202020204" pitchFamily="34" charset="0"/>
            </a:endParaRPr>
          </a:p>
          <a:p>
            <a:pPr eaLnBrk="1" hangingPunct="1">
              <a:spcBef>
                <a:spcPct val="0"/>
              </a:spcBef>
              <a:buFontTx/>
              <a:buNone/>
            </a:pPr>
            <a:r>
              <a:rPr lang="en-US" altLang="ja-JP" sz="2400">
                <a:latin typeface="Arial" panose="020B0604020202020204" pitchFamily="34" charset="0"/>
              </a:rPr>
              <a:t>DB	</a:t>
            </a:r>
            <a:r>
              <a:rPr lang="ja-JP" altLang="en-US" sz="2400">
                <a:latin typeface="Arial" panose="020B0604020202020204" pitchFamily="34" charset="0"/>
              </a:rPr>
              <a:t>：山縣 杏香    </a:t>
            </a:r>
            <a:endParaRPr lang="en-US" altLang="ja-JP" sz="2400">
              <a:latin typeface="Arial" panose="020B0604020202020204" pitchFamily="34" charset="0"/>
            </a:endParaRPr>
          </a:p>
          <a:p>
            <a:pPr eaLnBrk="1" hangingPunct="1">
              <a:spcBef>
                <a:spcPct val="0"/>
              </a:spcBef>
              <a:buFontTx/>
              <a:buNone/>
            </a:pPr>
            <a:r>
              <a:rPr lang="ja-JP" altLang="en-US" sz="2400">
                <a:latin typeface="Arial" panose="020B0604020202020204" pitchFamily="34" charset="0"/>
              </a:rPr>
              <a:t>印刷</a:t>
            </a:r>
            <a:r>
              <a:rPr lang="en-US" altLang="ja-JP" sz="2400">
                <a:latin typeface="Arial" panose="020B0604020202020204" pitchFamily="34" charset="0"/>
              </a:rPr>
              <a:t>	</a:t>
            </a:r>
            <a:r>
              <a:rPr lang="ja-JP" altLang="en-US" sz="2400">
                <a:latin typeface="Arial" panose="020B0604020202020204" pitchFamily="34" charset="0"/>
              </a:rPr>
              <a:t>：水澤</a:t>
            </a:r>
            <a:r>
              <a:rPr lang="en-US" altLang="ja-JP" sz="2400">
                <a:latin typeface="Arial" panose="020B0604020202020204" pitchFamily="34" charset="0"/>
              </a:rPr>
              <a:t> </a:t>
            </a:r>
            <a:r>
              <a:rPr lang="ja-JP" altLang="en-US" sz="2400">
                <a:latin typeface="Arial" panose="020B0604020202020204" pitchFamily="34" charset="0"/>
              </a:rPr>
              <a:t>花穂</a:t>
            </a:r>
            <a:endParaRPr lang="en-US" altLang="ja-JP" sz="2400">
              <a:latin typeface="Arial" panose="020B0604020202020204" pitchFamily="34" charset="0"/>
            </a:endParaRPr>
          </a:p>
          <a:p>
            <a:pPr eaLnBrk="1" hangingPunct="1">
              <a:spcBef>
                <a:spcPct val="0"/>
              </a:spcBef>
              <a:buFontTx/>
              <a:buNone/>
            </a:pPr>
            <a:r>
              <a:rPr lang="en-US" altLang="ja-JP" sz="2400">
                <a:latin typeface="Arial" panose="020B0604020202020204" pitchFamily="34" charset="0"/>
              </a:rPr>
              <a:t>	</a:t>
            </a:r>
            <a:r>
              <a:rPr lang="ja-JP" altLang="en-US" sz="2400">
                <a:latin typeface="Arial" panose="020B0604020202020204" pitchFamily="34" charset="0"/>
              </a:rPr>
              <a:t>：山本</a:t>
            </a:r>
            <a:r>
              <a:rPr lang="en-US" altLang="ja-JP" sz="2400">
                <a:latin typeface="Arial" panose="020B0604020202020204" pitchFamily="34" charset="0"/>
              </a:rPr>
              <a:t> </a:t>
            </a:r>
            <a:r>
              <a:rPr lang="ja-JP" altLang="en-US" sz="2400">
                <a:latin typeface="Arial" panose="020B0604020202020204" pitchFamily="34" charset="0"/>
              </a:rPr>
              <a:t>真義</a:t>
            </a:r>
            <a:endParaRPr lang="en-US" altLang="ja-JP" sz="2400">
              <a:latin typeface="Arial" panose="020B0604020202020204" pitchFamily="34" charset="0"/>
            </a:endParaRPr>
          </a:p>
          <a:p>
            <a:pPr eaLnBrk="1" hangingPunct="1">
              <a:spcBef>
                <a:spcPct val="0"/>
              </a:spcBef>
              <a:buFontTx/>
              <a:buNone/>
            </a:pPr>
            <a:r>
              <a:rPr lang="ja-JP" altLang="en-US" sz="2400">
                <a:latin typeface="Arial" panose="020B0604020202020204" pitchFamily="34" charset="0"/>
              </a:rPr>
              <a:t>渉外</a:t>
            </a:r>
            <a:r>
              <a:rPr lang="en-US" altLang="ja-JP" sz="2400">
                <a:latin typeface="Arial" panose="020B0604020202020204" pitchFamily="34" charset="0"/>
              </a:rPr>
              <a:t>	</a:t>
            </a:r>
            <a:r>
              <a:rPr lang="ja-JP" altLang="en-US" sz="2400">
                <a:latin typeface="Arial" panose="020B0604020202020204" pitchFamily="34" charset="0"/>
              </a:rPr>
              <a:t>：戸井田</a:t>
            </a:r>
            <a:r>
              <a:rPr lang="en-US" altLang="ja-JP" sz="2400">
                <a:latin typeface="Arial" panose="020B0604020202020204" pitchFamily="34" charset="0"/>
              </a:rPr>
              <a:t> </a:t>
            </a:r>
            <a:r>
              <a:rPr lang="ja-JP" altLang="en-US" sz="2400">
                <a:latin typeface="Arial" panose="020B0604020202020204" pitchFamily="34" charset="0"/>
              </a:rPr>
              <a:t>拓</a:t>
            </a:r>
            <a:endParaRPr lang="en-US" altLang="ja-JP" sz="2400">
              <a:latin typeface="Arial" panose="020B0604020202020204" pitchFamily="34" charset="0"/>
            </a:endParaRPr>
          </a:p>
          <a:p>
            <a:pPr eaLnBrk="1" hangingPunct="1">
              <a:spcBef>
                <a:spcPct val="0"/>
              </a:spcBef>
              <a:buFontTx/>
              <a:buNone/>
            </a:pPr>
            <a:r>
              <a:rPr lang="en-US" altLang="ja-JP" sz="2400">
                <a:latin typeface="Arial" panose="020B0604020202020204" pitchFamily="34" charset="0"/>
              </a:rPr>
              <a:t>	</a:t>
            </a:r>
            <a:r>
              <a:rPr lang="ja-JP" altLang="en-US" sz="2400">
                <a:latin typeface="Arial" panose="020B0604020202020204" pitchFamily="34" charset="0"/>
              </a:rPr>
              <a:t>：吉田</a:t>
            </a:r>
            <a:r>
              <a:rPr lang="en-US" altLang="ja-JP" sz="2400">
                <a:latin typeface="Arial" panose="020B0604020202020204" pitchFamily="34" charset="0"/>
              </a:rPr>
              <a:t> </a:t>
            </a:r>
            <a:r>
              <a:rPr lang="ja-JP" altLang="en-US" sz="2400">
                <a:latin typeface="Arial" panose="020B0604020202020204" pitchFamily="34" charset="0"/>
              </a:rPr>
              <a:t>太郎</a:t>
            </a:r>
            <a:endParaRPr lang="en-US" altLang="ja-JP" sz="2400">
              <a:latin typeface="Arial" panose="020B0604020202020204" pitchFamily="34" charset="0"/>
            </a:endParaRPr>
          </a:p>
          <a:p>
            <a:pPr eaLnBrk="1" hangingPunct="1">
              <a:spcBef>
                <a:spcPct val="0"/>
              </a:spcBef>
              <a:buFontTx/>
              <a:buNone/>
            </a:pPr>
            <a:endParaRPr lang="ja-JP" altLang="en-US" sz="1800">
              <a:latin typeface="Arial" panose="020B0604020202020204" pitchFamily="34" charset="0"/>
            </a:endParaRPr>
          </a:p>
        </p:txBody>
      </p:sp>
      <p:sp>
        <p:nvSpPr>
          <p:cNvPr id="8" name="テキスト ボックス 7"/>
          <p:cNvSpPr txBox="1"/>
          <p:nvPr/>
        </p:nvSpPr>
        <p:spPr>
          <a:xfrm>
            <a:off x="5508625" y="5827715"/>
            <a:ext cx="2853265" cy="984885"/>
          </a:xfrm>
          <a:prstGeom prst="rect">
            <a:avLst/>
          </a:prstGeom>
          <a:noFill/>
        </p:spPr>
        <p:txBody>
          <a:bodyPr wrap="none">
            <a:spAutoFit/>
          </a:bodyPr>
          <a:lstStyle/>
          <a:p>
            <a:pPr marL="1168400" indent="-1168400" eaLnBrk="1" hangingPunct="1">
              <a:defRPr/>
            </a:pPr>
            <a:r>
              <a:rPr lang="ja-JP" altLang="en-US" sz="2000" dirty="0">
                <a:latin typeface="Arial" charset="0"/>
                <a:ea typeface="ＭＳ Ｐゴシック" charset="0"/>
                <a:cs typeface="ＭＳ Ｐゴシック" charset="0"/>
              </a:rPr>
              <a:t>担当教員</a:t>
            </a:r>
            <a:r>
              <a:rPr lang="en-US" altLang="ja-JP" sz="2000" dirty="0">
                <a:latin typeface="Arial" charset="0"/>
                <a:ea typeface="ＭＳ Ｐゴシック" charset="0"/>
                <a:cs typeface="ＭＳ Ｐゴシック" charset="0"/>
              </a:rPr>
              <a:t>	</a:t>
            </a:r>
            <a:r>
              <a:rPr lang="ja-JP" altLang="en-US" sz="2000" dirty="0">
                <a:latin typeface="Arial" charset="0"/>
                <a:ea typeface="ＭＳ Ｐゴシック" charset="0"/>
                <a:cs typeface="ＭＳ Ｐゴシック" charset="0"/>
              </a:rPr>
              <a:t>：糸井川 栄一</a:t>
            </a:r>
            <a:endParaRPr lang="en-US" altLang="ja-JP" sz="2000" dirty="0">
              <a:latin typeface="Arial" charset="0"/>
              <a:ea typeface="ＭＳ Ｐゴシック" charset="0"/>
              <a:cs typeface="ＭＳ Ｐゴシック" charset="0"/>
            </a:endParaRPr>
          </a:p>
          <a:p>
            <a:pPr marL="1168400" indent="-1168400" eaLnBrk="1" hangingPunct="1">
              <a:defRPr/>
            </a:pPr>
            <a:r>
              <a:rPr lang="ja-JP" altLang="en-US" sz="2000" dirty="0">
                <a:latin typeface="Arial" charset="0"/>
                <a:ea typeface="ＭＳ Ｐゴシック" charset="0"/>
                <a:cs typeface="ＭＳ Ｐゴシック" charset="0"/>
              </a:rPr>
              <a:t> </a:t>
            </a:r>
            <a:r>
              <a:rPr lang="en-US" altLang="ja-JP" sz="2000" dirty="0">
                <a:latin typeface="Arial" charset="0"/>
                <a:ea typeface="ＭＳ Ｐゴシック" charset="0"/>
                <a:cs typeface="ＭＳ Ｐゴシック" charset="0"/>
              </a:rPr>
              <a:t>T A         	</a:t>
            </a:r>
            <a:r>
              <a:rPr lang="ja-JP" altLang="en-US" sz="2000" dirty="0">
                <a:latin typeface="Arial" charset="0"/>
                <a:ea typeface="ＭＳ Ｐゴシック" charset="0"/>
                <a:cs typeface="ＭＳ Ｐゴシック" charset="0"/>
              </a:rPr>
              <a:t>：野澤 駿平</a:t>
            </a:r>
            <a:endParaRPr lang="en-US" altLang="ja-JP" sz="2000" dirty="0">
              <a:latin typeface="Arial" charset="0"/>
              <a:ea typeface="ＭＳ Ｐゴシック" charset="0"/>
              <a:cs typeface="ＭＳ Ｐゴシック" charset="0"/>
            </a:endParaRPr>
          </a:p>
          <a:p>
            <a:pPr eaLnBrk="1" hangingPunct="1">
              <a:defRPr/>
            </a:pPr>
            <a:endParaRPr lang="ja-JP" altLang="en-US" dirty="0">
              <a:latin typeface="Arial" charset="0"/>
              <a:ea typeface="ＭＳ Ｐゴシック" charset="0"/>
              <a:cs typeface="ＭＳ Ｐゴシック" charset="0"/>
            </a:endParaRPr>
          </a:p>
        </p:txBody>
      </p:sp>
      <p:pic>
        <p:nvPicPr>
          <p:cNvPr id="5130" name="図 5" descr="題はてな.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486127">
            <a:off x="1471614" y="3195638"/>
            <a:ext cx="304165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2"/>
          </p:nvPr>
        </p:nvSpPr>
        <p:spPr/>
        <p:txBody>
          <a:bodyPr/>
          <a:lstStyle/>
          <a:p>
            <a:fld id="{D6CC888B-D9F9-4E54-B722-F151A9F45E95}" type="slidenum">
              <a:rPr lang="en-US" sz="1600" b="0" smtClean="0"/>
              <a:t>1</a:t>
            </a:fld>
            <a:endParaRPr lang="en-US" sz="1600" b="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既存研究</a:t>
            </a:r>
          </a:p>
        </p:txBody>
      </p:sp>
      <p:sp>
        <p:nvSpPr>
          <p:cNvPr id="7" name="テキスト ボックス 6"/>
          <p:cNvSpPr txBox="1"/>
          <p:nvPr/>
        </p:nvSpPr>
        <p:spPr>
          <a:xfrm>
            <a:off x="299337" y="1072735"/>
            <a:ext cx="9164637" cy="991041"/>
          </a:xfrm>
          <a:prstGeom prst="rect">
            <a:avLst/>
          </a:prstGeom>
          <a:noFill/>
        </p:spPr>
        <p:txBody>
          <a:bodyPr wrap="square" rtlCol="0">
            <a:spAutoFit/>
          </a:bodyPr>
          <a:lstStyle/>
          <a:p>
            <a:pPr defTabSz="914400" eaLnBrk="1" hangingPunct="1">
              <a:lnSpc>
                <a:spcPct val="80000"/>
              </a:lnSpc>
            </a:pPr>
            <a:r>
              <a:rPr lang="ja-JP" altLang="en-US" sz="2400" dirty="0"/>
              <a:t>「津波ハザードマップの理解と避難行動意向</a:t>
            </a:r>
            <a:r>
              <a:rPr lang="en-US" altLang="ja-JP" sz="2400" dirty="0"/>
              <a:t>-</a:t>
            </a:r>
            <a:r>
              <a:rPr lang="ja-JP" altLang="en-US" sz="2400" dirty="0"/>
              <a:t>神栖市を対象として</a:t>
            </a:r>
            <a:r>
              <a:rPr lang="en-US" altLang="ja-JP" sz="2400" dirty="0"/>
              <a:t>-</a:t>
            </a:r>
            <a:r>
              <a:rPr lang="ja-JP" altLang="en-US" sz="2400" dirty="0"/>
              <a:t>」</a:t>
            </a:r>
            <a:endParaRPr lang="en-US" altLang="ja-JP" sz="2400" dirty="0"/>
          </a:p>
          <a:p>
            <a:pPr defTabSz="914400" eaLnBrk="1" hangingPunct="1">
              <a:lnSpc>
                <a:spcPct val="80000"/>
              </a:lnSpc>
            </a:pPr>
            <a:r>
              <a:rPr lang="en-US" altLang="ja-JP" sz="2400" dirty="0"/>
              <a:t>   </a:t>
            </a:r>
            <a:r>
              <a:rPr lang="ja-JP" altLang="en-US" sz="2000" dirty="0"/>
              <a:t>平成</a:t>
            </a:r>
            <a:r>
              <a:rPr lang="en-US" altLang="ja-JP" sz="2000" dirty="0"/>
              <a:t>24</a:t>
            </a:r>
            <a:r>
              <a:rPr lang="ja-JP" altLang="en-US" sz="2000" dirty="0"/>
              <a:t>年度　卒業論文　社会工学類　伊能沙知　</a:t>
            </a:r>
            <a:endParaRPr lang="en-US" altLang="ja-JP" sz="2000" dirty="0"/>
          </a:p>
          <a:p>
            <a:endParaRPr kumimoji="1" lang="ja-JP" altLang="en-US" sz="2000" dirty="0"/>
          </a:p>
        </p:txBody>
      </p:sp>
      <p:sp>
        <p:nvSpPr>
          <p:cNvPr id="15" name="タイトル 1"/>
          <p:cNvSpPr txBox="1">
            <a:spLocks/>
          </p:cNvSpPr>
          <p:nvPr/>
        </p:nvSpPr>
        <p:spPr bwMode="auto">
          <a:xfrm>
            <a:off x="-81079" y="3521456"/>
            <a:ext cx="9504949" cy="956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None/>
            </a:pPr>
            <a:r>
              <a:rPr lang="ja-JP" altLang="en-US" sz="2400" dirty="0" smtClean="0"/>
              <a:t>「</a:t>
            </a:r>
            <a:r>
              <a:rPr lang="ja-JP" altLang="ja-JP" sz="2400" dirty="0" smtClean="0"/>
              <a:t>河川</a:t>
            </a:r>
            <a:r>
              <a:rPr lang="ja-JP" altLang="ja-JP" sz="2400" dirty="0"/>
              <a:t>洪水時の避難行動に</a:t>
            </a:r>
            <a:r>
              <a:rPr lang="ja-JP" altLang="ja-JP" sz="2400" dirty="0" smtClean="0"/>
              <a:t>おける洪水</a:t>
            </a:r>
            <a:r>
              <a:rPr lang="ja-JP" altLang="ja-JP" sz="2400" dirty="0"/>
              <a:t>経験の影響構造に関する研究</a:t>
            </a:r>
            <a:r>
              <a:rPr lang="ja-JP" altLang="ja-JP" sz="2400" dirty="0" smtClean="0"/>
              <a:t>」</a:t>
            </a:r>
            <a:endParaRPr lang="en-US" altLang="ja-JP" sz="2400" dirty="0" smtClean="0"/>
          </a:p>
          <a:p>
            <a:pPr defTabSz="914400" eaLnBrk="1" hangingPunct="1">
              <a:lnSpc>
                <a:spcPct val="80000"/>
              </a:lnSpc>
              <a:spcBef>
                <a:spcPct val="0"/>
              </a:spcBef>
              <a:buNone/>
            </a:pPr>
            <a:r>
              <a:rPr lang="en-US" altLang="ja-JP" sz="1600" dirty="0" smtClean="0"/>
              <a:t>     </a:t>
            </a:r>
            <a:r>
              <a:rPr lang="ja-JP" altLang="en-US" sz="1600" dirty="0" smtClean="0"/>
              <a:t>平成</a:t>
            </a:r>
            <a:r>
              <a:rPr lang="en-US" altLang="ja-JP" sz="1600" dirty="0" smtClean="0"/>
              <a:t>11</a:t>
            </a:r>
            <a:r>
              <a:rPr lang="ja-JP" altLang="en-US" sz="1600" dirty="0" smtClean="0"/>
              <a:t>年　</a:t>
            </a:r>
            <a:r>
              <a:rPr lang="ja-JP" altLang="ja-JP" sz="1600" dirty="0" smtClean="0"/>
              <a:t>及川 </a:t>
            </a:r>
            <a:r>
              <a:rPr lang="ja-JP" altLang="ja-JP" sz="1600" dirty="0"/>
              <a:t>康（群馬大学大学院工学研究科）　片田 敏孝（群馬大学工学部）</a:t>
            </a:r>
          </a:p>
          <a:p>
            <a:pPr defTabSz="914400" eaLnBrk="1" hangingPunct="1">
              <a:lnSpc>
                <a:spcPct val="80000"/>
              </a:lnSpc>
              <a:spcBef>
                <a:spcPct val="0"/>
              </a:spcBef>
              <a:buNone/>
            </a:pPr>
            <a:r>
              <a:rPr lang="ja-JP" altLang="en-US" sz="2600" dirty="0" smtClean="0"/>
              <a:t>　　　　　　　　　　　　　　　　　　　　　　　　　　　　　　　　　　　　　　　　　　　　　　　　　　　　</a:t>
            </a:r>
            <a:endParaRPr lang="ja-JP" altLang="en-US" sz="2600" dirty="0"/>
          </a:p>
        </p:txBody>
      </p:sp>
      <p:grpSp>
        <p:nvGrpSpPr>
          <p:cNvPr id="10" name="図形グループ 9"/>
          <p:cNvGrpSpPr/>
          <p:nvPr/>
        </p:nvGrpSpPr>
        <p:grpSpPr>
          <a:xfrm>
            <a:off x="952877" y="4134619"/>
            <a:ext cx="7409188" cy="1212552"/>
            <a:chOff x="952877" y="4134619"/>
            <a:chExt cx="7409188" cy="1212552"/>
          </a:xfrm>
        </p:grpSpPr>
        <p:sp>
          <p:nvSpPr>
            <p:cNvPr id="12" name="角丸四角形 11"/>
            <p:cNvSpPr/>
            <p:nvPr/>
          </p:nvSpPr>
          <p:spPr>
            <a:xfrm>
              <a:off x="952877" y="4134619"/>
              <a:ext cx="7409188" cy="121255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defRPr/>
              </a:pPr>
              <a:r>
                <a:rPr lang="ja-JP" altLang="en-US" sz="2800" dirty="0" smtClean="0">
                  <a:solidFill>
                    <a:schemeClr val="tx1"/>
                  </a:solidFill>
                </a:rPr>
                <a:t>「</a:t>
              </a:r>
              <a:r>
                <a:rPr lang="ja-JP" altLang="en-US" sz="2800" dirty="0" smtClean="0">
                  <a:solidFill>
                    <a:srgbClr val="3366FF"/>
                  </a:solidFill>
                </a:rPr>
                <a:t>洪水</a:t>
              </a:r>
              <a:r>
                <a:rPr lang="ja-JP" altLang="en-US" sz="2800" dirty="0" smtClean="0">
                  <a:solidFill>
                    <a:schemeClr val="tx1"/>
                  </a:solidFill>
                </a:rPr>
                <a:t>の被害</a:t>
              </a:r>
              <a:r>
                <a:rPr lang="ja-JP" altLang="en-US" sz="2800" dirty="0" smtClean="0">
                  <a:solidFill>
                    <a:srgbClr val="FF6600"/>
                  </a:solidFill>
                </a:rPr>
                <a:t>経験</a:t>
              </a:r>
              <a:r>
                <a:rPr lang="ja-JP" altLang="en-US" sz="2800" dirty="0" smtClean="0">
                  <a:solidFill>
                    <a:schemeClr val="tx1"/>
                  </a:solidFill>
                </a:rPr>
                <a:t>」</a:t>
              </a:r>
              <a:endParaRPr lang="en-US" altLang="ja-JP" sz="2800" dirty="0" smtClean="0">
                <a:solidFill>
                  <a:schemeClr val="tx1"/>
                </a:solidFill>
              </a:endParaRPr>
            </a:p>
            <a:p>
              <a:pPr algn="ctr" eaLnBrk="1" hangingPunct="1">
                <a:defRPr/>
              </a:pPr>
              <a:endParaRPr lang="en-US" altLang="ja-JP" sz="2800" dirty="0" smtClean="0">
                <a:solidFill>
                  <a:schemeClr val="tx1"/>
                </a:solidFill>
              </a:endParaRPr>
            </a:p>
            <a:p>
              <a:pPr algn="ctr" eaLnBrk="1" hangingPunct="1">
                <a:defRPr/>
              </a:pPr>
              <a:r>
                <a:rPr lang="ja-JP" altLang="en-US" sz="2800" dirty="0" smtClean="0">
                  <a:solidFill>
                    <a:srgbClr val="000000"/>
                  </a:solidFill>
                </a:rPr>
                <a:t>避難</a:t>
              </a:r>
              <a:r>
                <a:rPr lang="ja-JP" altLang="en-US" sz="2800" dirty="0" smtClean="0">
                  <a:solidFill>
                    <a:srgbClr val="FF0000"/>
                  </a:solidFill>
                </a:rPr>
                <a:t>行動</a:t>
              </a:r>
              <a:r>
                <a:rPr lang="ja-JP" altLang="en-US" sz="2800" dirty="0" smtClean="0">
                  <a:solidFill>
                    <a:srgbClr val="000000"/>
                  </a:solidFill>
                </a:rPr>
                <a:t>の意思決定プロセスに影響を与える</a:t>
              </a:r>
              <a:endParaRPr lang="en-US" altLang="ja-JP" sz="2800" dirty="0" smtClean="0">
                <a:solidFill>
                  <a:srgbClr val="000000"/>
                </a:solidFill>
              </a:endParaRPr>
            </a:p>
          </p:txBody>
        </p:sp>
        <p:sp>
          <p:nvSpPr>
            <p:cNvPr id="13" name="下矢印 12"/>
            <p:cNvSpPr>
              <a:spLocks noChangeArrowheads="1"/>
            </p:cNvSpPr>
            <p:nvPr/>
          </p:nvSpPr>
          <p:spPr bwMode="auto">
            <a:xfrm>
              <a:off x="4058979" y="4639830"/>
              <a:ext cx="1426807" cy="212856"/>
            </a:xfrm>
            <a:prstGeom prst="downArrow">
              <a:avLst>
                <a:gd name="adj1" fmla="val 50000"/>
                <a:gd name="adj2" fmla="val 50000"/>
              </a:avLst>
            </a:prstGeom>
            <a:solidFill>
              <a:srgbClr val="CCFFCC"/>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en-US" altLang="ja-JP" sz="2800" dirty="0">
                <a:solidFill>
                  <a:schemeClr val="accent3">
                    <a:lumMod val="75000"/>
                  </a:schemeClr>
                </a:solidFill>
                <a:latin typeface="+mn-lt"/>
                <a:ea typeface="+mn-ea"/>
              </a:endParaRPr>
            </a:p>
          </p:txBody>
        </p:sp>
      </p:grpSp>
      <p:sp>
        <p:nvSpPr>
          <p:cNvPr id="18" name="角丸四角形 17"/>
          <p:cNvSpPr/>
          <p:nvPr/>
        </p:nvSpPr>
        <p:spPr>
          <a:xfrm>
            <a:off x="952877" y="5481073"/>
            <a:ext cx="7409188" cy="105608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defRPr/>
            </a:pPr>
            <a:r>
              <a:rPr lang="ja-JP" altLang="en-US" sz="2800" dirty="0"/>
              <a:t>「</a:t>
            </a:r>
            <a:r>
              <a:rPr lang="ja-JP" altLang="en-US" sz="2800" dirty="0">
                <a:solidFill>
                  <a:srgbClr val="3366FF"/>
                </a:solidFill>
              </a:rPr>
              <a:t>洪水</a:t>
            </a:r>
            <a:r>
              <a:rPr lang="ja-JP" altLang="en-US" sz="2800" dirty="0"/>
              <a:t>に関する</a:t>
            </a:r>
            <a:r>
              <a:rPr lang="ja-JP" altLang="en-US" sz="2800" dirty="0">
                <a:solidFill>
                  <a:srgbClr val="FF6600"/>
                </a:solidFill>
              </a:rPr>
              <a:t>伝承</a:t>
            </a:r>
            <a:r>
              <a:rPr lang="ja-JP" altLang="en-US" sz="2800" dirty="0"/>
              <a:t>の有無」</a:t>
            </a:r>
            <a:endParaRPr lang="en-US" altLang="ja-JP" sz="2800" dirty="0"/>
          </a:p>
          <a:p>
            <a:pPr eaLnBrk="1" hangingPunct="1">
              <a:defRPr/>
            </a:pPr>
            <a:r>
              <a:rPr lang="ja-JP" altLang="en-US" sz="2800" dirty="0"/>
              <a:t>　　　　　　　　　</a:t>
            </a:r>
            <a:r>
              <a:rPr lang="en-US" altLang="ja-JP" sz="2800" dirty="0"/>
              <a:t>→</a:t>
            </a:r>
            <a:r>
              <a:rPr lang="ja-JP" altLang="en-US" sz="2800" dirty="0">
                <a:solidFill>
                  <a:srgbClr val="000000"/>
                </a:solidFill>
              </a:rPr>
              <a:t>避難</a:t>
            </a:r>
            <a:r>
              <a:rPr lang="ja-JP" altLang="en-US" sz="2800" dirty="0">
                <a:solidFill>
                  <a:srgbClr val="FF0000"/>
                </a:solidFill>
              </a:rPr>
              <a:t>行動</a:t>
            </a:r>
            <a:r>
              <a:rPr lang="ja-JP" altLang="en-US" sz="2800" dirty="0">
                <a:solidFill>
                  <a:srgbClr val="000000"/>
                </a:solidFill>
              </a:rPr>
              <a:t>との関連の</a:t>
            </a:r>
            <a:r>
              <a:rPr lang="ja-JP" altLang="en-US" sz="2800" dirty="0" smtClean="0">
                <a:solidFill>
                  <a:srgbClr val="000000"/>
                </a:solidFill>
              </a:rPr>
              <a:t>分析</a:t>
            </a:r>
            <a:endParaRPr lang="en-US" altLang="ja-JP" sz="2800" dirty="0">
              <a:solidFill>
                <a:srgbClr val="000000"/>
              </a:solidFill>
            </a:endParaRPr>
          </a:p>
        </p:txBody>
      </p:sp>
      <p:grpSp>
        <p:nvGrpSpPr>
          <p:cNvPr id="9" name="図形グループ 8"/>
          <p:cNvGrpSpPr/>
          <p:nvPr/>
        </p:nvGrpSpPr>
        <p:grpSpPr>
          <a:xfrm>
            <a:off x="682339" y="1750014"/>
            <a:ext cx="7806608" cy="1632192"/>
            <a:chOff x="682339" y="1750014"/>
            <a:chExt cx="7806608" cy="1632192"/>
          </a:xfrm>
        </p:grpSpPr>
        <p:sp>
          <p:nvSpPr>
            <p:cNvPr id="5" name="角丸四角形 4"/>
            <p:cNvSpPr/>
            <p:nvPr/>
          </p:nvSpPr>
          <p:spPr>
            <a:xfrm>
              <a:off x="682339" y="1750014"/>
              <a:ext cx="7806608" cy="163219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defRPr/>
              </a:pPr>
              <a:r>
                <a:rPr lang="ja-JP" altLang="en-US" sz="2800" dirty="0">
                  <a:solidFill>
                    <a:srgbClr val="3366FF"/>
                  </a:solidFill>
                </a:rPr>
                <a:t>津波</a:t>
              </a:r>
              <a:r>
                <a:rPr lang="ja-JP" altLang="en-US" sz="2800" dirty="0"/>
                <a:t>ハザードマップから読み取れる</a:t>
              </a:r>
              <a:r>
                <a:rPr lang="ja-JP" altLang="en-US" sz="2800" dirty="0">
                  <a:solidFill>
                    <a:srgbClr val="FF6600"/>
                  </a:solidFill>
                </a:rPr>
                <a:t>情報</a:t>
              </a:r>
              <a:endParaRPr lang="en-US" altLang="ja-JP" sz="2800" dirty="0">
                <a:solidFill>
                  <a:srgbClr val="FF6600"/>
                </a:solidFill>
              </a:endParaRPr>
            </a:p>
            <a:p>
              <a:pPr eaLnBrk="1" hangingPunct="1">
                <a:defRPr/>
              </a:pPr>
              <a:r>
                <a:rPr lang="ja-JP" altLang="en-US" sz="2800" dirty="0">
                  <a:solidFill>
                    <a:schemeClr val="accent3">
                      <a:lumMod val="75000"/>
                    </a:schemeClr>
                  </a:solidFill>
                </a:rPr>
                <a:t>　　　　</a:t>
              </a:r>
              <a:endParaRPr lang="en-US" altLang="ja-JP" sz="2800" dirty="0" smtClean="0">
                <a:solidFill>
                  <a:schemeClr val="accent3">
                    <a:lumMod val="75000"/>
                  </a:schemeClr>
                </a:solidFill>
              </a:endParaRPr>
            </a:p>
            <a:p>
              <a:pPr algn="ctr" eaLnBrk="1" hangingPunct="1">
                <a:defRPr/>
              </a:pPr>
              <a:endParaRPr lang="en-US" altLang="ja-JP" sz="2800" dirty="0">
                <a:solidFill>
                  <a:schemeClr val="accent3">
                    <a:lumMod val="75000"/>
                  </a:schemeClr>
                </a:solidFill>
              </a:endParaRPr>
            </a:p>
            <a:p>
              <a:pPr algn="ctr" eaLnBrk="1" hangingPunct="1">
                <a:defRPr/>
              </a:pPr>
              <a:r>
                <a:rPr lang="ja-JP" altLang="en-US" sz="2800" dirty="0" smtClean="0">
                  <a:solidFill>
                    <a:srgbClr val="000000"/>
                  </a:solidFill>
                </a:rPr>
                <a:t>避難</a:t>
              </a:r>
              <a:r>
                <a:rPr lang="ja-JP" altLang="en-US" sz="2800" dirty="0">
                  <a:solidFill>
                    <a:srgbClr val="FF0000"/>
                  </a:solidFill>
                </a:rPr>
                <a:t>行動</a:t>
              </a:r>
              <a:r>
                <a:rPr lang="ja-JP" altLang="en-US" sz="2800" dirty="0">
                  <a:solidFill>
                    <a:srgbClr val="000000"/>
                  </a:solidFill>
                </a:rPr>
                <a:t>意向を誘発する傾向が</a:t>
              </a:r>
              <a:r>
                <a:rPr lang="ja-JP" altLang="en-US" sz="2800" dirty="0" smtClean="0">
                  <a:solidFill>
                    <a:srgbClr val="000000"/>
                  </a:solidFill>
                </a:rPr>
                <a:t>ある</a:t>
              </a:r>
              <a:endParaRPr lang="en-US" altLang="ja-JP" sz="2800" dirty="0">
                <a:solidFill>
                  <a:srgbClr val="000000"/>
                </a:solidFill>
              </a:endParaRPr>
            </a:p>
          </p:txBody>
        </p:sp>
        <p:sp>
          <p:nvSpPr>
            <p:cNvPr id="19" name="下矢印 18"/>
            <p:cNvSpPr>
              <a:spLocks noChangeArrowheads="1"/>
            </p:cNvSpPr>
            <p:nvPr/>
          </p:nvSpPr>
          <p:spPr bwMode="auto">
            <a:xfrm>
              <a:off x="2520282" y="2257357"/>
              <a:ext cx="4510756" cy="603480"/>
            </a:xfrm>
            <a:prstGeom prst="downArrow">
              <a:avLst>
                <a:gd name="adj1" fmla="val 50000"/>
                <a:gd name="adj2" fmla="val 50000"/>
              </a:avLst>
            </a:prstGeom>
            <a:solidFill>
              <a:srgbClr val="CCFFCC"/>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r>
                <a:rPr lang="ja-JP" altLang="en-US" sz="2800" dirty="0">
                  <a:solidFill>
                    <a:srgbClr val="000000"/>
                  </a:solidFill>
                  <a:latin typeface="+mn-lt"/>
                  <a:ea typeface="+mn-ea"/>
                </a:rPr>
                <a:t>理解の</a:t>
              </a:r>
              <a:r>
                <a:rPr lang="ja-JP" altLang="en-US" sz="2800" dirty="0">
                  <a:solidFill>
                    <a:srgbClr val="008000"/>
                  </a:solidFill>
                  <a:latin typeface="+mn-lt"/>
                  <a:ea typeface="+mn-ea"/>
                </a:rPr>
                <a:t>程度</a:t>
              </a:r>
              <a:endParaRPr lang="en-US" altLang="ja-JP" sz="2800" dirty="0">
                <a:solidFill>
                  <a:srgbClr val="008000"/>
                </a:solidFill>
                <a:latin typeface="+mn-lt"/>
                <a:ea typeface="+mn-ea"/>
              </a:endParaRPr>
            </a:p>
          </p:txBody>
        </p:sp>
      </p:grpSp>
      <p:grpSp>
        <p:nvGrpSpPr>
          <p:cNvPr id="16" name="図形グループ 15"/>
          <p:cNvGrpSpPr/>
          <p:nvPr/>
        </p:nvGrpSpPr>
        <p:grpSpPr>
          <a:xfrm>
            <a:off x="7031038" y="-88900"/>
            <a:ext cx="8229600" cy="1143000"/>
            <a:chOff x="7031038" y="-88900"/>
            <a:chExt cx="8229600" cy="1143000"/>
          </a:xfrm>
        </p:grpSpPr>
        <p:sp>
          <p:nvSpPr>
            <p:cNvPr id="20"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仮説</a:t>
              </a:r>
            </a:p>
          </p:txBody>
        </p:sp>
        <p:sp>
          <p:nvSpPr>
            <p:cNvPr id="21" name="正方形/長方形 2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gr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10</a:t>
            </a:fld>
            <a:endParaRPr lang="ja-JP" altLang="en-US"/>
          </a:p>
        </p:txBody>
      </p:sp>
    </p:spTree>
    <p:extLst>
      <p:ext uri="{BB962C8B-B14F-4D97-AF65-F5344CB8AC3E}">
        <p14:creationId xmlns:p14="http://schemas.microsoft.com/office/powerpoint/2010/main" val="26512033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既存</a:t>
            </a:r>
            <a:r>
              <a:rPr lang="ja-JP" altLang="en-US" dirty="0" smtClean="0">
                <a:latin typeface="ＭＳ Ｐゴシック" panose="020B0600070205080204" pitchFamily="50" charset="-128"/>
              </a:rPr>
              <a:t>研究から考えたこと</a:t>
            </a:r>
            <a:endParaRPr lang="ja-JP" altLang="en-US" dirty="0">
              <a:latin typeface="ＭＳ Ｐゴシック" panose="020B0600070205080204" pitchFamily="50" charset="-128"/>
            </a:endParaRPr>
          </a:p>
        </p:txBody>
      </p:sp>
      <p:sp>
        <p:nvSpPr>
          <p:cNvPr id="9" name="角丸四角形 8"/>
          <p:cNvSpPr>
            <a:spLocks noChangeArrowheads="1"/>
          </p:cNvSpPr>
          <p:nvPr/>
        </p:nvSpPr>
        <p:spPr bwMode="auto">
          <a:xfrm>
            <a:off x="1538340" y="4237789"/>
            <a:ext cx="6242087" cy="2035322"/>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808080">
                <a:alpha val="37999"/>
              </a:srgbClr>
            </a:outerShdw>
          </a:effectLst>
        </p:spPr>
        <p:txBody>
          <a:bodyPr anchor="ctr"/>
          <a:lstStyle/>
          <a:p>
            <a:pPr algn="ctr" eaLnBrk="1" hangingPunct="1">
              <a:defRPr/>
            </a:pPr>
            <a:r>
              <a:rPr lang="ja-JP" altLang="en-US" sz="4400" dirty="0" smtClean="0">
                <a:solidFill>
                  <a:schemeClr val="dk1"/>
                </a:solidFill>
                <a:latin typeface="+mn-lt"/>
                <a:ea typeface="+mn-ea"/>
              </a:rPr>
              <a:t>震災時の</a:t>
            </a:r>
            <a:r>
              <a:rPr lang="ja-JP" altLang="en-US" sz="4400" dirty="0" smtClean="0">
                <a:solidFill>
                  <a:srgbClr val="FF0000"/>
                </a:solidFill>
                <a:latin typeface="+mn-lt"/>
                <a:ea typeface="+mn-ea"/>
              </a:rPr>
              <a:t>行動</a:t>
            </a:r>
            <a:endParaRPr lang="en-US" altLang="ja-JP" sz="4400" dirty="0">
              <a:solidFill>
                <a:schemeClr val="dk1"/>
              </a:solidFill>
              <a:latin typeface="+mn-lt"/>
              <a:ea typeface="+mn-ea"/>
            </a:endParaRPr>
          </a:p>
        </p:txBody>
      </p:sp>
      <p:sp>
        <p:nvSpPr>
          <p:cNvPr id="12" name="角丸四角形 11"/>
          <p:cNvSpPr>
            <a:spLocks noChangeArrowheads="1"/>
          </p:cNvSpPr>
          <p:nvPr/>
        </p:nvSpPr>
        <p:spPr bwMode="auto">
          <a:xfrm>
            <a:off x="1538340" y="1630947"/>
            <a:ext cx="6242087" cy="2109888"/>
          </a:xfrm>
          <a:prstGeom prst="roundRect">
            <a:avLst>
              <a:gd name="adj" fmla="val 16667"/>
            </a:avLst>
          </a:prstGeom>
          <a:ln>
            <a:solidFill>
              <a:schemeClr val="tx1"/>
            </a:solid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ja-JP" altLang="en-US" sz="4400" dirty="0">
                <a:solidFill>
                  <a:srgbClr val="3366FF"/>
                </a:solidFill>
              </a:rPr>
              <a:t>地震</a:t>
            </a:r>
            <a:r>
              <a:rPr lang="ja-JP" altLang="en-US" sz="4400" dirty="0">
                <a:solidFill>
                  <a:schemeClr val="dk1"/>
                </a:solidFill>
              </a:rPr>
              <a:t>に</a:t>
            </a:r>
            <a:r>
              <a:rPr lang="ja-JP" altLang="en-US" sz="4400" dirty="0" smtClean="0">
                <a:solidFill>
                  <a:schemeClr val="dk1"/>
                </a:solidFill>
              </a:rPr>
              <a:t>関する</a:t>
            </a:r>
            <a:endParaRPr lang="en-US" altLang="ja-JP" sz="4400" dirty="0" smtClean="0">
              <a:solidFill>
                <a:schemeClr val="dk1"/>
              </a:solidFill>
            </a:endParaRPr>
          </a:p>
          <a:p>
            <a:pPr algn="ctr" eaLnBrk="1" hangingPunct="1">
              <a:defRPr/>
            </a:pPr>
            <a:r>
              <a:rPr lang="ja-JP" altLang="en-US" sz="4400" dirty="0" smtClean="0">
                <a:solidFill>
                  <a:srgbClr val="FF6600"/>
                </a:solidFill>
              </a:rPr>
              <a:t>知識</a:t>
            </a:r>
            <a:r>
              <a:rPr lang="en-US" altLang="ja-JP" sz="4400" dirty="0" smtClean="0">
                <a:solidFill>
                  <a:schemeClr val="tx1"/>
                </a:solidFill>
              </a:rPr>
              <a:t>•</a:t>
            </a:r>
            <a:r>
              <a:rPr lang="ja-JP" altLang="en-US" sz="4400" dirty="0" smtClean="0">
                <a:solidFill>
                  <a:srgbClr val="FF6600"/>
                </a:solidFill>
              </a:rPr>
              <a:t>環境</a:t>
            </a:r>
            <a:r>
              <a:rPr lang="en-US" altLang="ja-JP" sz="4400" dirty="0">
                <a:solidFill>
                  <a:srgbClr val="000000"/>
                </a:solidFill>
              </a:rPr>
              <a:t>•</a:t>
            </a:r>
            <a:r>
              <a:rPr lang="ja-JP" altLang="en-US" sz="4400" dirty="0">
                <a:solidFill>
                  <a:srgbClr val="FF6600"/>
                </a:solidFill>
              </a:rPr>
              <a:t>事前</a:t>
            </a:r>
            <a:r>
              <a:rPr lang="ja-JP" altLang="en-US" sz="4400" dirty="0" smtClean="0">
                <a:solidFill>
                  <a:srgbClr val="FF6600"/>
                </a:solidFill>
              </a:rPr>
              <a:t>対策</a:t>
            </a:r>
            <a:endParaRPr lang="en-US" altLang="ja-JP" sz="4400" dirty="0">
              <a:solidFill>
                <a:srgbClr val="FF6600"/>
              </a:solidFill>
            </a:endParaRPr>
          </a:p>
        </p:txBody>
      </p:sp>
      <p:sp>
        <p:nvSpPr>
          <p:cNvPr id="18" name="上カーブ矢印 17"/>
          <p:cNvSpPr/>
          <p:nvPr/>
        </p:nvSpPr>
        <p:spPr>
          <a:xfrm rot="3069213">
            <a:off x="704404" y="3989921"/>
            <a:ext cx="1881766" cy="1051099"/>
          </a:xfrm>
          <a:prstGeom prst="curvedUpArrow">
            <a:avLst>
              <a:gd name="adj1" fmla="val 25000"/>
              <a:gd name="adj2" fmla="val 50000"/>
              <a:gd name="adj3" fmla="val 248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4" name="爆発 1 3"/>
          <p:cNvSpPr/>
          <p:nvPr/>
        </p:nvSpPr>
        <p:spPr>
          <a:xfrm>
            <a:off x="1036475" y="3453040"/>
            <a:ext cx="3167540" cy="1479907"/>
          </a:xfrm>
          <a:prstGeom prst="irregularSeal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3600" dirty="0" smtClean="0">
                <a:solidFill>
                  <a:schemeClr val="tx1"/>
                </a:solidFill>
              </a:rPr>
              <a:t>関連</a:t>
            </a:r>
            <a:endParaRPr kumimoji="1" lang="ja-JP" altLang="en-US" sz="3600" dirty="0">
              <a:solidFill>
                <a:schemeClr val="tx1"/>
              </a:solidFill>
            </a:endParaRPr>
          </a:p>
        </p:txBody>
      </p:sp>
      <p:sp>
        <p:nvSpPr>
          <p:cNvPr id="13"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仮説</a:t>
            </a:r>
          </a:p>
        </p:txBody>
      </p:sp>
      <p:sp>
        <p:nvSpPr>
          <p:cNvPr id="15" name="正方形/長方形 14"/>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11</a:t>
            </a:fld>
            <a:endParaRPr lang="ja-JP" altLang="en-US"/>
          </a:p>
        </p:txBody>
      </p:sp>
    </p:spTree>
    <p:extLst>
      <p:ext uri="{BB962C8B-B14F-4D97-AF65-F5344CB8AC3E}">
        <p14:creationId xmlns:p14="http://schemas.microsoft.com/office/powerpoint/2010/main" val="289619774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図形グループ 18"/>
          <p:cNvGrpSpPr/>
          <p:nvPr/>
        </p:nvGrpSpPr>
        <p:grpSpPr>
          <a:xfrm>
            <a:off x="7031038" y="-88900"/>
            <a:ext cx="8229600" cy="1143000"/>
            <a:chOff x="7031038" y="-88900"/>
            <a:chExt cx="8229600" cy="1143000"/>
          </a:xfrm>
        </p:grpSpPr>
        <p:sp>
          <p:nvSpPr>
            <p:cNvPr id="21"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仮説</a:t>
              </a:r>
            </a:p>
          </p:txBody>
        </p:sp>
        <p:sp>
          <p:nvSpPr>
            <p:cNvPr id="31" name="正方形/長方形 3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grpSp>
      <p:sp>
        <p:nvSpPr>
          <p:cNvPr id="20" name="左矢印 19"/>
          <p:cNvSpPr>
            <a:spLocks noChangeArrowheads="1"/>
          </p:cNvSpPr>
          <p:nvPr/>
        </p:nvSpPr>
        <p:spPr bwMode="auto">
          <a:xfrm rot="-5400000">
            <a:off x="3316902" y="2955317"/>
            <a:ext cx="2622918" cy="544513"/>
          </a:xfrm>
          <a:prstGeom prst="leftArrow">
            <a:avLst>
              <a:gd name="adj1" fmla="val 50000"/>
              <a:gd name="adj2" fmla="val 49998"/>
            </a:avLst>
          </a:prstGeom>
          <a:solidFill>
            <a:srgbClr val="FF5145"/>
          </a:solidFill>
          <a:ln w="9525">
            <a:solidFill>
              <a:srgbClr val="BE4B48"/>
            </a:solidFill>
            <a:miter lim="800000"/>
            <a:headEnd/>
            <a:tailEnd/>
          </a:ln>
          <a:effectLst>
            <a:outerShdw blurRad="40000" dist="20000" dir="5400000" rotWithShape="0">
              <a:srgbClr val="808080">
                <a:alpha val="37999"/>
              </a:srgbClr>
            </a:outerShdw>
          </a:effectLst>
        </p:spPr>
        <p:txBody>
          <a:bodyPr anchor="ctr"/>
          <a:lstStyle/>
          <a:p>
            <a:pPr eaLnBrk="1" hangingPunct="1">
              <a:defRPr/>
            </a:pPr>
            <a:endParaRPr lang="ja-JP" altLang="en-US">
              <a:solidFill>
                <a:schemeClr val="dk1"/>
              </a:solidFill>
              <a:latin typeface="+mn-lt"/>
              <a:ea typeface="+mn-ea"/>
            </a:endParaRPr>
          </a:p>
        </p:txBody>
      </p:sp>
      <p:sp>
        <p:nvSpPr>
          <p:cNvPr id="22" name="円/楕円 21"/>
          <p:cNvSpPr>
            <a:spLocks noChangeArrowheads="1"/>
          </p:cNvSpPr>
          <p:nvPr/>
        </p:nvSpPr>
        <p:spPr bwMode="auto">
          <a:xfrm>
            <a:off x="755651" y="4076700"/>
            <a:ext cx="2087563" cy="1225550"/>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000" b="1" kern="100" dirty="0">
                <a:solidFill>
                  <a:schemeClr val="dk1"/>
                </a:solidFill>
                <a:latin typeface="+mn-lt"/>
                <a:ea typeface="ＭＳ 明朝" panose="02020609040205080304" pitchFamily="17" charset="-128"/>
                <a:cs typeface="Times New Roman" panose="02020603050405020304" pitchFamily="18" charset="0"/>
              </a:rPr>
              <a:t>個人の環境</a:t>
            </a:r>
          </a:p>
        </p:txBody>
      </p:sp>
      <p:sp>
        <p:nvSpPr>
          <p:cNvPr id="23" name="円/楕円 22"/>
          <p:cNvSpPr>
            <a:spLocks noChangeArrowheads="1"/>
          </p:cNvSpPr>
          <p:nvPr/>
        </p:nvSpPr>
        <p:spPr bwMode="auto">
          <a:xfrm>
            <a:off x="6588126" y="4076700"/>
            <a:ext cx="2087563" cy="1225550"/>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p>
        </p:txBody>
      </p:sp>
      <p:sp>
        <p:nvSpPr>
          <p:cNvPr id="24" name="円/楕円 23"/>
          <p:cNvSpPr>
            <a:spLocks noChangeArrowheads="1"/>
          </p:cNvSpPr>
          <p:nvPr/>
        </p:nvSpPr>
        <p:spPr bwMode="auto">
          <a:xfrm>
            <a:off x="3563938" y="4076700"/>
            <a:ext cx="2087562" cy="1225550"/>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p>
        </p:txBody>
      </p:sp>
      <p:sp>
        <p:nvSpPr>
          <p:cNvPr id="25" name="左矢印 24"/>
          <p:cNvSpPr>
            <a:spLocks noChangeArrowheads="1"/>
          </p:cNvSpPr>
          <p:nvPr/>
        </p:nvSpPr>
        <p:spPr bwMode="auto">
          <a:xfrm rot="-2913476">
            <a:off x="5868696" y="4154326"/>
            <a:ext cx="755121" cy="552450"/>
          </a:xfrm>
          <a:prstGeom prst="leftArrow">
            <a:avLst>
              <a:gd name="adj1" fmla="val 50000"/>
              <a:gd name="adj2" fmla="val 50003"/>
            </a:avLst>
          </a:prstGeom>
          <a:solidFill>
            <a:srgbClr val="FF5145"/>
          </a:solidFill>
          <a:ln w="9525">
            <a:solidFill>
              <a:srgbClr val="BE4B48"/>
            </a:solidFill>
            <a:miter lim="800000"/>
            <a:headEnd/>
            <a:tailEnd/>
          </a:ln>
          <a:effectLst>
            <a:outerShdw blurRad="40000" dist="20000" dir="5400000" rotWithShape="0">
              <a:srgbClr val="808080">
                <a:alpha val="37999"/>
              </a:srgbClr>
            </a:outerShdw>
          </a:effectLst>
        </p:spPr>
        <p:txBody>
          <a:bodyPr anchor="ctr"/>
          <a:lstStyle/>
          <a:p>
            <a:pPr eaLnBrk="1" hangingPunct="1">
              <a:defRPr/>
            </a:pPr>
            <a:endParaRPr lang="ja-JP" altLang="en-US">
              <a:solidFill>
                <a:schemeClr val="dk1"/>
              </a:solidFill>
              <a:latin typeface="+mn-lt"/>
              <a:ea typeface="+mn-ea"/>
            </a:endParaRPr>
          </a:p>
        </p:txBody>
      </p:sp>
      <p:sp>
        <p:nvSpPr>
          <p:cNvPr id="26" name="左矢印 25"/>
          <p:cNvSpPr>
            <a:spLocks noChangeArrowheads="1"/>
          </p:cNvSpPr>
          <p:nvPr/>
        </p:nvSpPr>
        <p:spPr bwMode="auto">
          <a:xfrm rot="13488159">
            <a:off x="2697015" y="4169111"/>
            <a:ext cx="793060" cy="552450"/>
          </a:xfrm>
          <a:prstGeom prst="leftArrow">
            <a:avLst>
              <a:gd name="adj1" fmla="val 50000"/>
              <a:gd name="adj2" fmla="val 50002"/>
            </a:avLst>
          </a:prstGeom>
          <a:solidFill>
            <a:srgbClr val="FF5145"/>
          </a:solidFill>
          <a:ln w="9525">
            <a:solidFill>
              <a:srgbClr val="BE4B48"/>
            </a:solidFill>
            <a:miter lim="800000"/>
            <a:headEnd/>
            <a:tailEnd/>
          </a:ln>
          <a:effectLst>
            <a:outerShdw blurRad="40000" dist="20000" dir="5400000" rotWithShape="0">
              <a:srgbClr val="808080">
                <a:alpha val="37999"/>
              </a:srgbClr>
            </a:outerShdw>
          </a:effectLst>
        </p:spPr>
        <p:txBody>
          <a:bodyPr anchor="ctr"/>
          <a:lstStyle/>
          <a:p>
            <a:pPr eaLnBrk="1" hangingPunct="1">
              <a:defRPr/>
            </a:pPr>
            <a:endParaRPr lang="ja-JP" altLang="en-US">
              <a:solidFill>
                <a:schemeClr val="dk1"/>
              </a:solidFill>
              <a:latin typeface="+mn-lt"/>
              <a:ea typeface="+mn-ea"/>
            </a:endParaRPr>
          </a:p>
        </p:txBody>
      </p:sp>
      <p:sp>
        <p:nvSpPr>
          <p:cNvPr id="27" name="左矢印 26"/>
          <p:cNvSpPr>
            <a:spLocks noChangeArrowheads="1"/>
          </p:cNvSpPr>
          <p:nvPr/>
        </p:nvSpPr>
        <p:spPr bwMode="auto">
          <a:xfrm>
            <a:off x="3393704" y="2993193"/>
            <a:ext cx="2257797" cy="542925"/>
          </a:xfrm>
          <a:prstGeom prst="leftArrow">
            <a:avLst>
              <a:gd name="adj1" fmla="val 50000"/>
              <a:gd name="adj2" fmla="val 49997"/>
            </a:avLst>
          </a:prstGeom>
          <a:solidFill>
            <a:srgbClr val="FF5145"/>
          </a:solidFill>
          <a:ln w="9525">
            <a:solidFill>
              <a:srgbClr val="BE4B48"/>
            </a:solidFill>
            <a:miter lim="800000"/>
            <a:headEnd/>
            <a:tailEnd/>
          </a:ln>
          <a:effectLst>
            <a:outerShdw blurRad="40000" dist="20000" dir="5400000" rotWithShape="0">
              <a:srgbClr val="808080">
                <a:alpha val="37999"/>
              </a:srgbClr>
            </a:outerShdw>
          </a:effectLst>
        </p:spPr>
        <p:txBody>
          <a:bodyPr anchor="ctr"/>
          <a:lstStyle/>
          <a:p>
            <a:pPr eaLnBrk="1" hangingPunct="1">
              <a:defRPr/>
            </a:pPr>
            <a:endParaRPr lang="ja-JP" altLang="en-US">
              <a:solidFill>
                <a:schemeClr val="dk1"/>
              </a:solidFill>
              <a:latin typeface="+mn-lt"/>
              <a:ea typeface="+mn-ea"/>
            </a:endParaRPr>
          </a:p>
        </p:txBody>
      </p:sp>
      <p:sp>
        <p:nvSpPr>
          <p:cNvPr id="28" name="左矢印 27"/>
          <p:cNvSpPr>
            <a:spLocks noChangeArrowheads="1"/>
          </p:cNvSpPr>
          <p:nvPr/>
        </p:nvSpPr>
        <p:spPr bwMode="auto">
          <a:xfrm rot="-2913476">
            <a:off x="2698365" y="1843205"/>
            <a:ext cx="792495" cy="552450"/>
          </a:xfrm>
          <a:prstGeom prst="leftArrow">
            <a:avLst>
              <a:gd name="adj1" fmla="val 50000"/>
              <a:gd name="adj2" fmla="val 50002"/>
            </a:avLst>
          </a:prstGeom>
          <a:solidFill>
            <a:srgbClr val="FF5145"/>
          </a:solidFill>
          <a:ln w="9525">
            <a:solidFill>
              <a:srgbClr val="BE4B48"/>
            </a:solidFill>
            <a:miter lim="800000"/>
            <a:headEnd/>
            <a:tailEnd/>
          </a:ln>
          <a:effectLst>
            <a:outerShdw blurRad="40000" dist="20000" dir="5400000" rotWithShape="0">
              <a:srgbClr val="808080">
                <a:alpha val="37999"/>
              </a:srgbClr>
            </a:outerShdw>
          </a:effectLst>
        </p:spPr>
        <p:txBody>
          <a:bodyPr anchor="ctr"/>
          <a:lstStyle/>
          <a:p>
            <a:pPr eaLnBrk="1" hangingPunct="1">
              <a:defRPr/>
            </a:pPr>
            <a:endParaRPr lang="ja-JP" altLang="en-US">
              <a:solidFill>
                <a:schemeClr val="dk1"/>
              </a:solidFill>
              <a:latin typeface="+mn-lt"/>
              <a:ea typeface="+mn-ea"/>
            </a:endParaRPr>
          </a:p>
        </p:txBody>
      </p:sp>
      <p:sp>
        <p:nvSpPr>
          <p:cNvPr id="29" name="左矢印 28"/>
          <p:cNvSpPr>
            <a:spLocks noChangeArrowheads="1"/>
          </p:cNvSpPr>
          <p:nvPr/>
        </p:nvSpPr>
        <p:spPr bwMode="auto">
          <a:xfrm rot="-7837761">
            <a:off x="5719736" y="1835560"/>
            <a:ext cx="810706" cy="552450"/>
          </a:xfrm>
          <a:prstGeom prst="leftArrow">
            <a:avLst>
              <a:gd name="adj1" fmla="val 50000"/>
              <a:gd name="adj2" fmla="val 50004"/>
            </a:avLst>
          </a:prstGeom>
          <a:solidFill>
            <a:srgbClr val="FF5145"/>
          </a:solidFill>
          <a:ln w="9525">
            <a:solidFill>
              <a:srgbClr val="BE4B48"/>
            </a:solidFill>
            <a:miter lim="800000"/>
            <a:headEnd/>
            <a:tailEnd/>
          </a:ln>
          <a:effectLst>
            <a:outerShdw blurRad="40000" dist="20000" dir="5400000" rotWithShape="0">
              <a:srgbClr val="808080">
                <a:alpha val="37999"/>
              </a:srgbClr>
            </a:outerShdw>
          </a:effectLst>
        </p:spPr>
        <p:txBody>
          <a:bodyPr anchor="ctr"/>
          <a:lstStyle/>
          <a:p>
            <a:pPr eaLnBrk="1" hangingPunct="1">
              <a:defRPr/>
            </a:pPr>
            <a:endParaRPr lang="ja-JP" altLang="en-US">
              <a:solidFill>
                <a:schemeClr val="dk1"/>
              </a:solidFill>
              <a:latin typeface="+mn-lt"/>
              <a:ea typeface="+mn-ea"/>
            </a:endParaRPr>
          </a:p>
        </p:txBody>
      </p:sp>
      <p:sp>
        <p:nvSpPr>
          <p:cNvPr id="31758" name="テキスト ボックス 6"/>
          <p:cNvSpPr txBox="1">
            <a:spLocks noChangeArrowheads="1"/>
          </p:cNvSpPr>
          <p:nvPr/>
        </p:nvSpPr>
        <p:spPr bwMode="auto">
          <a:xfrm>
            <a:off x="2808289" y="552450"/>
            <a:ext cx="1846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latin typeface="Arial" panose="020B0604020202020204" pitchFamily="34" charset="0"/>
            </a:endParaRPr>
          </a:p>
        </p:txBody>
      </p:sp>
      <p:sp>
        <p:nvSpPr>
          <p:cNvPr id="31759" name="テキスト ボックス 2"/>
          <p:cNvSpPr txBox="1">
            <a:spLocks noChangeArrowheads="1"/>
          </p:cNvSpPr>
          <p:nvPr/>
        </p:nvSpPr>
        <p:spPr bwMode="auto">
          <a:xfrm>
            <a:off x="4679950" y="2306638"/>
            <a:ext cx="1846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latin typeface="Arial" panose="020B0604020202020204" pitchFamily="34" charset="0"/>
            </a:endParaRPr>
          </a:p>
        </p:txBody>
      </p:sp>
      <p:sp>
        <p:nvSpPr>
          <p:cNvPr id="31760" name="テキスト ボックス 5"/>
          <p:cNvSpPr txBox="1">
            <a:spLocks noChangeArrowheads="1"/>
          </p:cNvSpPr>
          <p:nvPr/>
        </p:nvSpPr>
        <p:spPr bwMode="auto">
          <a:xfrm>
            <a:off x="7664450" y="1916114"/>
            <a:ext cx="1846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latin typeface="Arial" panose="020B0604020202020204" pitchFamily="34" charset="0"/>
            </a:endParaRPr>
          </a:p>
        </p:txBody>
      </p:sp>
      <p:sp>
        <p:nvSpPr>
          <p:cNvPr id="30" name="タイトル 1"/>
          <p:cNvSpPr txBox="1">
            <a:spLocks/>
          </p:cNvSpPr>
          <p:nvPr/>
        </p:nvSpPr>
        <p:spPr bwMode="auto">
          <a:xfrm>
            <a:off x="-1983344" y="138871"/>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sz="4000" dirty="0">
                <a:latin typeface="ＭＳ Ｐゴシック" panose="020B0600070205080204" pitchFamily="50" charset="-128"/>
              </a:rPr>
              <a:t>関係図</a:t>
            </a:r>
          </a:p>
        </p:txBody>
      </p:sp>
      <p:pic>
        <p:nvPicPr>
          <p:cNvPr id="5" name="図 4"/>
          <p:cNvPicPr>
            <a:picLocks noChangeAspect="1"/>
          </p:cNvPicPr>
          <p:nvPr/>
        </p:nvPicPr>
        <p:blipFill>
          <a:blip r:embed="rId3"/>
          <a:stretch>
            <a:fillRect/>
          </a:stretch>
        </p:blipFill>
        <p:spPr>
          <a:xfrm>
            <a:off x="1770235" y="1263650"/>
            <a:ext cx="5626100" cy="2044700"/>
          </a:xfrm>
          <a:prstGeom prst="rect">
            <a:avLst/>
          </a:prstGeom>
        </p:spPr>
      </p:pic>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12</a:t>
            </a:fld>
            <a:endParaRPr lang="ja-JP" altLang="en-US"/>
          </a:p>
        </p:txBody>
      </p:sp>
    </p:spTree>
    <p:extLst>
      <p:ext uri="{BB962C8B-B14F-4D97-AF65-F5344CB8AC3E}">
        <p14:creationId xmlns:p14="http://schemas.microsoft.com/office/powerpoint/2010/main" val="5424731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2" nodeType="clickEffect">
                                  <p:stCondLst>
                                    <p:cond delay="0"/>
                                  </p:stCondLst>
                                  <p:childTnLst>
                                    <p:animMotion origin="layout" path="M -0.09239 -0.05808 L 0.30132 -0.53586 " pathEditMode="relative" rAng="0" ptsTypes="AA">
                                      <p:cBhvr>
                                        <p:cTn id="22" dur="500" fill="hold"/>
                                        <p:tgtEl>
                                          <p:spTgt spid="22"/>
                                        </p:tgtEl>
                                        <p:attrNameLst>
                                          <p:attrName>ppt_x</p:attrName>
                                          <p:attrName>ppt_y</p:attrName>
                                        </p:attrNameLst>
                                      </p:cBhvr>
                                      <p:rCtr x="19677" y="-23901"/>
                                    </p:animMotion>
                                  </p:childTnLst>
                                </p:cTn>
                              </p:par>
                              <p:par>
                                <p:cTn id="23" presetID="0" presetClass="path" presetSubtype="0" accel="50000" decel="50000" fill="hold" grpId="2" nodeType="withEffect">
                                  <p:stCondLst>
                                    <p:cond delay="0"/>
                                  </p:stCondLst>
                                  <p:childTnLst>
                                    <p:animMotion origin="layout" path="M -0.05435 -0.02869 L -0.26363 -0.22397 " pathEditMode="relative" rAng="0" ptsTypes="AA">
                                      <p:cBhvr>
                                        <p:cTn id="24" dur="500" fill="hold"/>
                                        <p:tgtEl>
                                          <p:spTgt spid="24"/>
                                        </p:tgtEl>
                                        <p:attrNameLst>
                                          <p:attrName>ppt_x</p:attrName>
                                          <p:attrName>ppt_y</p:attrName>
                                        </p:attrNameLst>
                                      </p:cBhvr>
                                      <p:rCtr x="-10472" y="-9764"/>
                                    </p:animMotion>
                                  </p:childTnLst>
                                </p:cTn>
                              </p:par>
                              <p:par>
                                <p:cTn id="25" presetID="0" presetClass="path" presetSubtype="0" accel="50000" decel="50000" fill="hold" grpId="2" nodeType="withEffect">
                                  <p:stCondLst>
                                    <p:cond delay="0"/>
                                  </p:stCondLst>
                                  <p:childTnLst>
                                    <p:animMotion origin="layout" path="M 1.51441E-6 1.2957E-7 L -0.08284 -0.22397 " pathEditMode="relative" rAng="0" ptsTypes="AA">
                                      <p:cBhvr>
                                        <p:cTn id="26" dur="500" fill="hold"/>
                                        <p:tgtEl>
                                          <p:spTgt spid="23"/>
                                        </p:tgtEl>
                                        <p:attrNameLst>
                                          <p:attrName>ppt_x</p:attrName>
                                          <p:attrName>ppt_y</p:attrName>
                                        </p:attrNameLst>
                                      </p:cBhvr>
                                      <p:rCtr x="-4151" y="-11199"/>
                                    </p:animMotion>
                                  </p:childTnLst>
                                </p:cTn>
                              </p:par>
                              <p:par>
                                <p:cTn id="27" presetID="42" presetClass="path" presetSubtype="0" accel="50000" decel="50000" fill="hold" nodeType="withEffect">
                                  <p:stCondLst>
                                    <p:cond delay="0"/>
                                  </p:stCondLst>
                                  <p:childTnLst>
                                    <p:animMotion origin="layout" path="M 4.72222E-6 -0.03703 L -0.00296 0.51412 " pathEditMode="relative" rAng="0" ptsTypes="AA">
                                      <p:cBhvr>
                                        <p:cTn id="28" dur="500" fill="hold"/>
                                        <p:tgtEl>
                                          <p:spTgt spid="5"/>
                                        </p:tgtEl>
                                        <p:attrNameLst>
                                          <p:attrName>ppt_x</p:attrName>
                                          <p:attrName>ppt_y</p:attrName>
                                        </p:attrNameLst>
                                      </p:cBhvr>
                                      <p:rCtr x="-156" y="27546"/>
                                    </p:animMotion>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6" grpId="0" animBg="1"/>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グループ化 45"/>
          <p:cNvGrpSpPr/>
          <p:nvPr/>
        </p:nvGrpSpPr>
        <p:grpSpPr>
          <a:xfrm>
            <a:off x="2034036" y="4088748"/>
            <a:ext cx="6935138" cy="475598"/>
            <a:chOff x="1109188" y="2378827"/>
            <a:chExt cx="6935138" cy="475598"/>
          </a:xfrm>
          <a:scene3d>
            <a:camera prst="orthographicFront"/>
            <a:lightRig rig="flat" dir="t"/>
          </a:scene3d>
        </p:grpSpPr>
        <p:sp>
          <p:nvSpPr>
            <p:cNvPr id="28" name="正方形/長方形 27"/>
            <p:cNvSpPr/>
            <p:nvPr/>
          </p:nvSpPr>
          <p:spPr>
            <a:xfrm>
              <a:off x="1109188" y="2378827"/>
              <a:ext cx="6935138" cy="475598"/>
            </a:xfrm>
            <a:prstGeom prst="rect">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9" name="正方形/長方形 28"/>
            <p:cNvSpPr/>
            <p:nvPr/>
          </p:nvSpPr>
          <p:spPr>
            <a:xfrm>
              <a:off x="1109188" y="2378827"/>
              <a:ext cx="6935138"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調査</a:t>
              </a:r>
              <a:endParaRPr lang="en-US" altLang="ja-JP" sz="2400" dirty="0"/>
            </a:p>
          </p:txBody>
        </p:sp>
      </p:grpSp>
      <p:grpSp>
        <p:nvGrpSpPr>
          <p:cNvPr id="8" name="グループ化 39"/>
          <p:cNvGrpSpPr/>
          <p:nvPr/>
        </p:nvGrpSpPr>
        <p:grpSpPr>
          <a:xfrm>
            <a:off x="1296699" y="1472838"/>
            <a:ext cx="7677214" cy="475598"/>
            <a:chOff x="367112" y="237903"/>
            <a:chExt cx="7677214" cy="475598"/>
          </a:xfrm>
          <a:scene3d>
            <a:camera prst="orthographicFront"/>
            <a:lightRig rig="flat" dir="t"/>
          </a:scene3d>
        </p:grpSpPr>
        <p:sp>
          <p:nvSpPr>
            <p:cNvPr id="34" name="正方形/長方形 33"/>
            <p:cNvSpPr/>
            <p:nvPr/>
          </p:nvSpPr>
          <p:spPr>
            <a:xfrm>
              <a:off x="367112" y="237903"/>
              <a:ext cx="7677214"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5" name="正方形/長方形 34"/>
            <p:cNvSpPr/>
            <p:nvPr/>
          </p:nvSpPr>
          <p:spPr>
            <a:xfrm>
              <a:off x="367112" y="237903"/>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背景</a:t>
              </a:r>
            </a:p>
          </p:txBody>
        </p:sp>
      </p:grpSp>
      <p:sp>
        <p:nvSpPr>
          <p:cNvPr id="9" name="円/楕円 8"/>
          <p:cNvSpPr/>
          <p:nvPr/>
        </p:nvSpPr>
        <p:spPr>
          <a:xfrm>
            <a:off x="1000126" y="1412695"/>
            <a:ext cx="593725" cy="595313"/>
          </a:xfrm>
          <a:prstGeom prst="ellipse">
            <a:avLst/>
          </a:prstGeom>
        </p:spPr>
        <p:style>
          <a:lnRef idx="2">
            <a:schemeClr val="accent2"/>
          </a:lnRef>
          <a:fillRef idx="1">
            <a:schemeClr val="lt1"/>
          </a:fillRef>
          <a:effectRef idx="0">
            <a:schemeClr val="accent2"/>
          </a:effectRef>
          <a:fontRef idx="minor">
            <a:schemeClr val="dk1"/>
          </a:fontRef>
        </p:style>
        <p:txBody>
          <a:bodyPr/>
          <a:lstStyle/>
          <a:p>
            <a:endParaRPr lang="ja-JP" altLang="en-US" dirty="0"/>
          </a:p>
        </p:txBody>
      </p:sp>
      <p:grpSp>
        <p:nvGrpSpPr>
          <p:cNvPr id="10" name="グループ化 41"/>
          <p:cNvGrpSpPr/>
          <p:nvPr/>
        </p:nvGrpSpPr>
        <p:grpSpPr>
          <a:xfrm>
            <a:off x="1727396" y="2364310"/>
            <a:ext cx="7246517" cy="475598"/>
            <a:chOff x="797809" y="951719"/>
            <a:chExt cx="7246517" cy="475598"/>
          </a:xfrm>
          <a:scene3d>
            <a:camera prst="orthographicFront"/>
            <a:lightRig rig="flat" dir="t"/>
          </a:scene3d>
        </p:grpSpPr>
        <p:sp>
          <p:nvSpPr>
            <p:cNvPr id="32" name="正方形/長方形 31"/>
            <p:cNvSpPr/>
            <p:nvPr/>
          </p:nvSpPr>
          <p:spPr>
            <a:xfrm>
              <a:off x="797809" y="951719"/>
              <a:ext cx="7246517"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3" name="正方形/長方形 32"/>
            <p:cNvSpPr/>
            <p:nvPr/>
          </p:nvSpPr>
          <p:spPr>
            <a:xfrm>
              <a:off x="797809" y="951719"/>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58420" rIns="58420" bIns="58420" spcCol="1270" anchor="ctr"/>
            <a:lstStyle/>
            <a:p>
              <a:pPr defTabSz="1022350" eaLnBrk="1" hangingPunct="1">
                <a:lnSpc>
                  <a:spcPct val="90000"/>
                </a:lnSpc>
                <a:spcAft>
                  <a:spcPct val="35000"/>
                </a:spcAft>
                <a:defRPr/>
              </a:pPr>
              <a:r>
                <a:rPr lang="ja-JP" altLang="en-US" sz="2300" dirty="0" smtClean="0"/>
                <a:t>目的</a:t>
              </a:r>
              <a:endParaRPr lang="ja-JP" altLang="en-US" sz="2300" dirty="0"/>
            </a:p>
          </p:txBody>
        </p:sp>
      </p:grpSp>
      <p:sp>
        <p:nvSpPr>
          <p:cNvPr id="11" name="円/楕円 10"/>
          <p:cNvSpPr/>
          <p:nvPr/>
        </p:nvSpPr>
        <p:spPr>
          <a:xfrm>
            <a:off x="1351957" y="2304726"/>
            <a:ext cx="593725" cy="595313"/>
          </a:xfrm>
          <a:prstGeom prst="ellipse">
            <a:avLst/>
          </a:prstGeom>
        </p:spPr>
        <p:style>
          <a:lnRef idx="2">
            <a:schemeClr val="accent6"/>
          </a:lnRef>
          <a:fillRef idx="1">
            <a:schemeClr val="lt1"/>
          </a:fillRef>
          <a:effectRef idx="0">
            <a:schemeClr val="accent6"/>
          </a:effectRef>
          <a:fontRef idx="minor">
            <a:schemeClr val="dk1"/>
          </a:fontRef>
        </p:style>
      </p:sp>
      <p:grpSp>
        <p:nvGrpSpPr>
          <p:cNvPr id="12" name="グループ化 43"/>
          <p:cNvGrpSpPr/>
          <p:nvPr/>
        </p:nvGrpSpPr>
        <p:grpSpPr>
          <a:xfrm>
            <a:off x="1963438" y="3216337"/>
            <a:ext cx="7010497" cy="475598"/>
            <a:chOff x="1033829" y="1665012"/>
            <a:chExt cx="7010497" cy="475598"/>
          </a:xfrm>
          <a:scene3d>
            <a:camera prst="orthographicFront"/>
            <a:lightRig rig="flat" dir="t"/>
          </a:scene3d>
        </p:grpSpPr>
        <p:sp>
          <p:nvSpPr>
            <p:cNvPr id="30" name="正方形/長方形 29"/>
            <p:cNvSpPr/>
            <p:nvPr/>
          </p:nvSpPr>
          <p:spPr>
            <a:xfrm>
              <a:off x="1033829" y="1665012"/>
              <a:ext cx="7010497" cy="475598"/>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1" name="正方形/長方形 30"/>
            <p:cNvSpPr/>
            <p:nvPr/>
          </p:nvSpPr>
          <p:spPr>
            <a:xfrm>
              <a:off x="1033829" y="1665012"/>
              <a:ext cx="701049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仮説</a:t>
              </a:r>
            </a:p>
          </p:txBody>
        </p:sp>
      </p:grpSp>
      <p:sp>
        <p:nvSpPr>
          <p:cNvPr id="13" name="円/楕円 12"/>
          <p:cNvSpPr/>
          <p:nvPr/>
        </p:nvSpPr>
        <p:spPr>
          <a:xfrm>
            <a:off x="1648819" y="3156246"/>
            <a:ext cx="593725" cy="595312"/>
          </a:xfrm>
          <a:prstGeom prst="ellipse">
            <a:avLst/>
          </a:prstGeom>
        </p:spPr>
        <p:style>
          <a:lnRef idx="2">
            <a:schemeClr val="accent4"/>
          </a:lnRef>
          <a:fillRef idx="1">
            <a:schemeClr val="lt1"/>
          </a:fillRef>
          <a:effectRef idx="0">
            <a:schemeClr val="accent4"/>
          </a:effectRef>
          <a:fontRef idx="minor">
            <a:schemeClr val="dk1"/>
          </a:fontRef>
        </p:style>
      </p:sp>
      <p:grpSp>
        <p:nvGrpSpPr>
          <p:cNvPr id="18" name="グループ化 49"/>
          <p:cNvGrpSpPr/>
          <p:nvPr/>
        </p:nvGrpSpPr>
        <p:grpSpPr>
          <a:xfrm>
            <a:off x="1727396" y="4921252"/>
            <a:ext cx="7246517" cy="475598"/>
            <a:chOff x="797809" y="3805936"/>
            <a:chExt cx="7246517" cy="475598"/>
          </a:xfrm>
          <a:scene3d>
            <a:camera prst="orthographicFront"/>
            <a:lightRig rig="flat" dir="t"/>
          </a:scene3d>
        </p:grpSpPr>
        <p:sp>
          <p:nvSpPr>
            <p:cNvPr id="24" name="正方形/長方形 23"/>
            <p:cNvSpPr/>
            <p:nvPr/>
          </p:nvSpPr>
          <p:spPr>
            <a:xfrm>
              <a:off x="797809" y="3805936"/>
              <a:ext cx="7246517"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5" name="正方形/長方形 24"/>
            <p:cNvSpPr/>
            <p:nvPr/>
          </p:nvSpPr>
          <p:spPr>
            <a:xfrm>
              <a:off x="797809" y="3805936"/>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結果・考察</a:t>
              </a:r>
            </a:p>
          </p:txBody>
        </p:sp>
      </p:grpSp>
      <p:sp>
        <p:nvSpPr>
          <p:cNvPr id="19" name="円/楕円 18"/>
          <p:cNvSpPr/>
          <p:nvPr/>
        </p:nvSpPr>
        <p:spPr>
          <a:xfrm>
            <a:off x="1370012" y="4861776"/>
            <a:ext cx="593725" cy="595313"/>
          </a:xfrm>
          <a:prstGeom prst="ellipse">
            <a:avLst/>
          </a:prstGeom>
        </p:spPr>
        <p:style>
          <a:lnRef idx="2">
            <a:schemeClr val="accent2"/>
          </a:lnRef>
          <a:fillRef idx="1">
            <a:schemeClr val="lt1"/>
          </a:fillRef>
          <a:effectRef idx="0">
            <a:schemeClr val="accent2"/>
          </a:effectRef>
          <a:fontRef idx="minor">
            <a:schemeClr val="dk1"/>
          </a:fontRef>
        </p:style>
      </p:sp>
      <p:grpSp>
        <p:nvGrpSpPr>
          <p:cNvPr id="20" name="グループ化 51"/>
          <p:cNvGrpSpPr/>
          <p:nvPr/>
        </p:nvGrpSpPr>
        <p:grpSpPr>
          <a:xfrm>
            <a:off x="1296721" y="5753461"/>
            <a:ext cx="7677214" cy="475598"/>
            <a:chOff x="367112" y="4519752"/>
            <a:chExt cx="7677214" cy="475598"/>
          </a:xfrm>
          <a:scene3d>
            <a:camera prst="orthographicFront"/>
            <a:lightRig rig="flat" dir="t"/>
          </a:scene3d>
        </p:grpSpPr>
        <p:sp>
          <p:nvSpPr>
            <p:cNvPr id="22" name="正方形/長方形 21"/>
            <p:cNvSpPr/>
            <p:nvPr/>
          </p:nvSpPr>
          <p:spPr>
            <a:xfrm>
              <a:off x="367112" y="4519752"/>
              <a:ext cx="7677214"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3" name="正方形/長方形 22"/>
            <p:cNvSpPr/>
            <p:nvPr/>
          </p:nvSpPr>
          <p:spPr>
            <a:xfrm>
              <a:off x="367112" y="4519752"/>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en-US" altLang="ja-JP" sz="2400" dirty="0" smtClean="0"/>
                <a:t> </a:t>
              </a:r>
              <a:r>
                <a:rPr lang="ja-JP" altLang="en-US" sz="2400" dirty="0" smtClean="0"/>
                <a:t>提案</a:t>
              </a:r>
              <a:endParaRPr lang="ja-JP" altLang="en-US" sz="2400" dirty="0"/>
            </a:p>
          </p:txBody>
        </p:sp>
      </p:grpSp>
      <p:sp>
        <p:nvSpPr>
          <p:cNvPr id="21" name="円/楕円 20"/>
          <p:cNvSpPr/>
          <p:nvPr/>
        </p:nvSpPr>
        <p:spPr>
          <a:xfrm>
            <a:off x="1000126" y="5694544"/>
            <a:ext cx="593725" cy="593725"/>
          </a:xfrm>
          <a:prstGeom prst="ellipse">
            <a:avLst/>
          </a:prstGeom>
        </p:spPr>
        <p:style>
          <a:lnRef idx="2">
            <a:schemeClr val="accent3"/>
          </a:lnRef>
          <a:fillRef idx="1">
            <a:schemeClr val="lt1"/>
          </a:fillRef>
          <a:effectRef idx="0">
            <a:schemeClr val="accent3"/>
          </a:effectRef>
          <a:fontRef idx="minor">
            <a:schemeClr val="dk1"/>
          </a:fontRef>
        </p:style>
      </p:sp>
      <p:sp>
        <p:nvSpPr>
          <p:cNvPr id="15" name="円/楕円 14"/>
          <p:cNvSpPr/>
          <p:nvPr/>
        </p:nvSpPr>
        <p:spPr>
          <a:xfrm>
            <a:off x="1666875" y="4029217"/>
            <a:ext cx="595313" cy="595312"/>
          </a:xfrm>
          <a:prstGeom prst="ellipse">
            <a:avLst/>
          </a:prstGeom>
        </p:spPr>
        <p:style>
          <a:lnRef idx="3">
            <a:schemeClr val="lt1"/>
          </a:lnRef>
          <a:fillRef idx="1">
            <a:schemeClr val="accent2"/>
          </a:fillRef>
          <a:effectRef idx="1">
            <a:schemeClr val="accent2"/>
          </a:effectRef>
          <a:fontRef idx="minor">
            <a:schemeClr val="lt1"/>
          </a:fontRef>
        </p:style>
        <p:txBody>
          <a:bodyPr/>
          <a:lstStyle/>
          <a:p>
            <a:endParaRPr lang="ja-JP" altLang="en-US" dirty="0"/>
          </a:p>
        </p:txBody>
      </p:sp>
      <p:sp>
        <p:nvSpPr>
          <p:cNvPr id="37" name="タイトル 6"/>
          <p:cNvSpPr txBox="1">
            <a:spLocks/>
          </p:cNvSpPr>
          <p:nvPr/>
        </p:nvSpPr>
        <p:spPr>
          <a:xfrm>
            <a:off x="7018208" y="-3716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sz="2400" smtClean="0"/>
              <a:t>発表の流れ</a:t>
            </a:r>
            <a:endParaRPr lang="ja-JP" altLang="en-US" sz="2400" dirty="0" smtClean="0"/>
          </a:p>
        </p:txBody>
      </p:sp>
      <p:sp>
        <p:nvSpPr>
          <p:cNvPr id="36" name="正方形/長方形 35"/>
          <p:cNvSpPr/>
          <p:nvPr/>
        </p:nvSpPr>
        <p:spPr>
          <a:xfrm>
            <a:off x="6642009" y="199878"/>
            <a:ext cx="2353529"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13</a:t>
            </a:fld>
            <a:endParaRPr lang="ja-JP" altLang="en-US"/>
          </a:p>
        </p:txBody>
      </p:sp>
    </p:spTree>
    <p:extLst>
      <p:ext uri="{BB962C8B-B14F-4D97-AF65-F5344CB8AC3E}">
        <p14:creationId xmlns:p14="http://schemas.microsoft.com/office/powerpoint/2010/main" val="3551522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11"/>
                                        </p:tgtEl>
                                        <p:attrNameLst>
                                          <p:attrName>style.opacity</p:attrName>
                                        </p:attrNameLst>
                                      </p:cBhvr>
                                      <p:to>
                                        <p:strVal val="0.5"/>
                                      </p:to>
                                    </p:set>
                                    <p:animEffect filter="image" prLst="opacity: 0.5">
                                      <p:cBhvr rctx="IE">
                                        <p:cTn id="7" dur="indefinite"/>
                                        <p:tgtEl>
                                          <p:spTgt spid="11"/>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13"/>
                                        </p:tgtEl>
                                        <p:attrNameLst>
                                          <p:attrName>style.opacity</p:attrName>
                                        </p:attrNameLst>
                                      </p:cBhvr>
                                      <p:to>
                                        <p:strVal val="0.5"/>
                                      </p:to>
                                    </p:set>
                                    <p:animEffect filter="image" prLst="opacity: 0.5">
                                      <p:cBhvr rctx="IE">
                                        <p:cTn id="13" dur="indefinite"/>
                                        <p:tgtEl>
                                          <p:spTgt spid="13"/>
                                        </p:tgtEl>
                                      </p:cBhvr>
                                    </p:animEffect>
                                  </p:childTnLst>
                                </p:cTn>
                              </p:par>
                              <p:par>
                                <p:cTn id="14" presetID="9" presetClass="emph" presetSubtype="0" nodeType="withEffect">
                                  <p:stCondLst>
                                    <p:cond delay="0"/>
                                  </p:stCondLst>
                                  <p:childTnLst>
                                    <p:set>
                                      <p:cBhvr rctx="PPT">
                                        <p:cTn id="15" dur="indefinite"/>
                                        <p:tgtEl>
                                          <p:spTgt spid="12"/>
                                        </p:tgtEl>
                                        <p:attrNameLst>
                                          <p:attrName>style.opacity</p:attrName>
                                        </p:attrNameLst>
                                      </p:cBhvr>
                                      <p:to>
                                        <p:strVal val="0.5"/>
                                      </p:to>
                                    </p:set>
                                    <p:animEffect filter="image" prLst="opacity: 0.5">
                                      <p:cBhvr rctx="IE">
                                        <p:cTn id="16" dur="indefinite"/>
                                        <p:tgtEl>
                                          <p:spTgt spid="12"/>
                                        </p:tgtEl>
                                      </p:cBhvr>
                                    </p:animEffect>
                                  </p:childTnLst>
                                </p:cTn>
                              </p:par>
                              <p:par>
                                <p:cTn id="17" presetID="9" presetClass="emph" presetSubtype="0" nodeType="withEffect">
                                  <p:stCondLst>
                                    <p:cond delay="0"/>
                                  </p:stCondLst>
                                  <p:childTnLst>
                                    <p:set>
                                      <p:cBhvr rctx="PPT">
                                        <p:cTn id="18" dur="indefinite"/>
                                        <p:tgtEl>
                                          <p:spTgt spid="19"/>
                                        </p:tgtEl>
                                        <p:attrNameLst>
                                          <p:attrName>style.opacity</p:attrName>
                                        </p:attrNameLst>
                                      </p:cBhvr>
                                      <p:to>
                                        <p:strVal val="0.5"/>
                                      </p:to>
                                    </p:set>
                                    <p:animEffect filter="image" prLst="opacity: 0.5">
                                      <p:cBhvr rctx="IE">
                                        <p:cTn id="19" dur="indefinite"/>
                                        <p:tgtEl>
                                          <p:spTgt spid="19"/>
                                        </p:tgtEl>
                                      </p:cBhvr>
                                    </p:animEffect>
                                  </p:childTnLst>
                                </p:cTn>
                              </p:par>
                              <p:par>
                                <p:cTn id="20" presetID="9" presetClass="emph" presetSubtype="0" nodeType="withEffect">
                                  <p:stCondLst>
                                    <p:cond delay="0"/>
                                  </p:stCondLst>
                                  <p:childTnLst>
                                    <p:set>
                                      <p:cBhvr rctx="PPT">
                                        <p:cTn id="21" dur="indefinite"/>
                                        <p:tgtEl>
                                          <p:spTgt spid="18"/>
                                        </p:tgtEl>
                                        <p:attrNameLst>
                                          <p:attrName>style.opacity</p:attrName>
                                        </p:attrNameLst>
                                      </p:cBhvr>
                                      <p:to>
                                        <p:strVal val="0.5"/>
                                      </p:to>
                                    </p:set>
                                    <p:animEffect filter="image" prLst="opacity: 0.5">
                                      <p:cBhvr rctx="IE">
                                        <p:cTn id="22" dur="indefinite"/>
                                        <p:tgtEl>
                                          <p:spTgt spid="18"/>
                                        </p:tgtEl>
                                      </p:cBhvr>
                                    </p:animEffect>
                                  </p:childTnLst>
                                </p:cTn>
                              </p:par>
                              <p:par>
                                <p:cTn id="23" presetID="9" presetClass="emph" presetSubtype="0" nodeType="withEffect">
                                  <p:stCondLst>
                                    <p:cond delay="0"/>
                                  </p:stCondLst>
                                  <p:childTnLst>
                                    <p:set>
                                      <p:cBhvr rctx="PPT">
                                        <p:cTn id="24" dur="indefinite"/>
                                        <p:tgtEl>
                                          <p:spTgt spid="21"/>
                                        </p:tgtEl>
                                        <p:attrNameLst>
                                          <p:attrName>style.opacity</p:attrName>
                                        </p:attrNameLst>
                                      </p:cBhvr>
                                      <p:to>
                                        <p:strVal val="0.5"/>
                                      </p:to>
                                    </p:set>
                                    <p:animEffect filter="image" prLst="opacity: 0.5">
                                      <p:cBhvr rctx="IE">
                                        <p:cTn id="25" dur="indefinite"/>
                                        <p:tgtEl>
                                          <p:spTgt spid="21"/>
                                        </p:tgtEl>
                                      </p:cBhvr>
                                    </p:animEffect>
                                  </p:childTnLst>
                                </p:cTn>
                              </p:par>
                              <p:par>
                                <p:cTn id="26" presetID="9" presetClass="emph" presetSubtype="0" nodeType="withEffect">
                                  <p:stCondLst>
                                    <p:cond delay="0"/>
                                  </p:stCondLst>
                                  <p:childTnLst>
                                    <p:set>
                                      <p:cBhvr rctx="PPT">
                                        <p:cTn id="27" dur="indefinite"/>
                                        <p:tgtEl>
                                          <p:spTgt spid="20"/>
                                        </p:tgtEl>
                                        <p:attrNameLst>
                                          <p:attrName>style.opacity</p:attrName>
                                        </p:attrNameLst>
                                      </p:cBhvr>
                                      <p:to>
                                        <p:strVal val="0.5"/>
                                      </p:to>
                                    </p:set>
                                    <p:animEffect filter="image" prLst="opacity: 0.5">
                                      <p:cBhvr rctx="IE">
                                        <p:cTn id="28" dur="indefinite"/>
                                        <p:tgtEl>
                                          <p:spTgt spid="20"/>
                                        </p:tgtEl>
                                      </p:cBhvr>
                                    </p:animEffect>
                                  </p:childTnLst>
                                </p:cTn>
                              </p:par>
                              <p:par>
                                <p:cTn id="29" presetID="27" presetClass="emph" presetSubtype="0" repeatCount="indefinite" fill="remove" nodeType="withEffect">
                                  <p:stCondLst>
                                    <p:cond delay="0"/>
                                  </p:stCondLst>
                                  <p:childTnLst>
                                    <p:animClr clrSpc="rgb" dir="cw">
                                      <p:cBhvr override="childStyle">
                                        <p:cTn id="30" dur="500" autoRev="1" fill="remove"/>
                                        <p:tgtEl>
                                          <p:spTgt spid="9"/>
                                        </p:tgtEl>
                                        <p:attrNameLst>
                                          <p:attrName>style.color</p:attrName>
                                        </p:attrNameLst>
                                      </p:cBhvr>
                                      <p:to>
                                        <a:schemeClr val="bg1"/>
                                      </p:to>
                                    </p:animClr>
                                    <p:animClr clrSpc="rgb" dir="cw">
                                      <p:cBhvr>
                                        <p:cTn id="31" dur="500" autoRev="1" fill="remove"/>
                                        <p:tgtEl>
                                          <p:spTgt spid="9"/>
                                        </p:tgtEl>
                                        <p:attrNameLst>
                                          <p:attrName>fillcolor</p:attrName>
                                        </p:attrNameLst>
                                      </p:cBhvr>
                                      <p:to>
                                        <a:schemeClr val="bg1"/>
                                      </p:to>
                                    </p:animClr>
                                    <p:set>
                                      <p:cBhvr>
                                        <p:cTn id="32" dur="500" autoRev="1" fill="remove"/>
                                        <p:tgtEl>
                                          <p:spTgt spid="9"/>
                                        </p:tgtEl>
                                        <p:attrNameLst>
                                          <p:attrName>fill.type</p:attrName>
                                        </p:attrNameLst>
                                      </p:cBhvr>
                                      <p:to>
                                        <p:strVal val="solid"/>
                                      </p:to>
                                    </p:set>
                                    <p:set>
                                      <p:cBhvr>
                                        <p:cTn id="33" dur="500" autoRev="1" fill="remove"/>
                                        <p:tgtEl>
                                          <p:spTgt spid="9"/>
                                        </p:tgtEl>
                                        <p:attrNameLst>
                                          <p:attrName>fill.on</p:attrName>
                                        </p:attrNameLst>
                                      </p:cBhvr>
                                      <p:to>
                                        <p:strVal val="true"/>
                                      </p:to>
                                    </p:set>
                                  </p:childTnLst>
                                </p:cTn>
                              </p:par>
                              <p:par>
                                <p:cTn id="34" presetID="9" presetClass="emph" presetSubtype="0" grpId="0" nodeType="withEffect">
                                  <p:stCondLst>
                                    <p:cond delay="0"/>
                                  </p:stCondLst>
                                  <p:childTnLst>
                                    <p:set>
                                      <p:cBhvr rctx="PPT">
                                        <p:cTn id="35" dur="indefinite"/>
                                        <p:tgtEl>
                                          <p:spTgt spid="9"/>
                                        </p:tgtEl>
                                        <p:attrNameLst>
                                          <p:attrName>style.opacity</p:attrName>
                                        </p:attrNameLst>
                                      </p:cBhvr>
                                      <p:to>
                                        <p:strVal val="0.5"/>
                                      </p:to>
                                    </p:set>
                                    <p:animEffect filter="image" prLst="opacity: 0.5">
                                      <p:cBhvr rctx="IE">
                                        <p:cTn id="36" dur="indefinite"/>
                                        <p:tgtEl>
                                          <p:spTgt spid="9"/>
                                        </p:tgtEl>
                                      </p:cBhvr>
                                    </p:animEffect>
                                  </p:childTnLst>
                                </p:cTn>
                              </p:par>
                              <p:par>
                                <p:cTn id="37" presetID="9" presetClass="emph" presetSubtype="0" nodeType="withEffect">
                                  <p:stCondLst>
                                    <p:cond delay="0"/>
                                  </p:stCondLst>
                                  <p:childTnLst>
                                    <p:set>
                                      <p:cBhvr rctx="PPT">
                                        <p:cTn id="38" dur="indefinite"/>
                                        <p:tgtEl>
                                          <p:spTgt spid="8"/>
                                        </p:tgtEl>
                                        <p:attrNameLst>
                                          <p:attrName>style.opacity</p:attrName>
                                        </p:attrNameLst>
                                      </p:cBhvr>
                                      <p:to>
                                        <p:strVal val="0.5"/>
                                      </p:to>
                                    </p:set>
                                    <p:animEffect filter="image" prLst="opacity: 0.5">
                                      <p:cBhvr rctx="IE">
                                        <p:cTn id="39" dur="indefinite"/>
                                        <p:tgtEl>
                                          <p:spTgt spid="8"/>
                                        </p:tgtEl>
                                      </p:cBhvr>
                                    </p:animEffect>
                                  </p:childTnLst>
                                </p:cTn>
                              </p:par>
                              <p:par>
                                <p:cTn id="40" presetID="27" presetClass="emph" presetSubtype="0" repeatCount="indefinite" fill="remove" grpId="0" nodeType="withEffect">
                                  <p:stCondLst>
                                    <p:cond delay="0"/>
                                  </p:stCondLst>
                                  <p:childTnLst>
                                    <p:animClr clrSpc="rgb" dir="cw">
                                      <p:cBhvr override="childStyle">
                                        <p:cTn id="41" dur="500" autoRev="1" fill="remove"/>
                                        <p:tgtEl>
                                          <p:spTgt spid="15"/>
                                        </p:tgtEl>
                                        <p:attrNameLst>
                                          <p:attrName>style.color</p:attrName>
                                        </p:attrNameLst>
                                      </p:cBhvr>
                                      <p:to>
                                        <a:schemeClr val="bg1"/>
                                      </p:to>
                                    </p:animClr>
                                    <p:animClr clrSpc="rgb" dir="cw">
                                      <p:cBhvr>
                                        <p:cTn id="42" dur="500" autoRev="1" fill="remove"/>
                                        <p:tgtEl>
                                          <p:spTgt spid="15"/>
                                        </p:tgtEl>
                                        <p:attrNameLst>
                                          <p:attrName>fillcolor</p:attrName>
                                        </p:attrNameLst>
                                      </p:cBhvr>
                                      <p:to>
                                        <a:schemeClr val="bg1"/>
                                      </p:to>
                                    </p:animClr>
                                    <p:set>
                                      <p:cBhvr>
                                        <p:cTn id="43" dur="500" autoRev="1" fill="remove"/>
                                        <p:tgtEl>
                                          <p:spTgt spid="15"/>
                                        </p:tgtEl>
                                        <p:attrNameLst>
                                          <p:attrName>fill.type</p:attrName>
                                        </p:attrNameLst>
                                      </p:cBhvr>
                                      <p:to>
                                        <p:strVal val="solid"/>
                                      </p:to>
                                    </p:set>
                                    <p:set>
                                      <p:cBhvr>
                                        <p:cTn id="44" dur="500" autoRev="1" fill="remove"/>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ヒアリング調査</a:t>
            </a:r>
            <a:endParaRPr lang="ja-JP" altLang="en-US" dirty="0">
              <a:latin typeface="ＭＳ Ｐゴシック" panose="020B0600070205080204" pitchFamily="50" charset="-128"/>
            </a:endParaRPr>
          </a:p>
        </p:txBody>
      </p:sp>
      <p:sp>
        <p:nvSpPr>
          <p:cNvPr id="13"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調査</a:t>
            </a:r>
            <a:endParaRPr lang="ja-JP" altLang="en-US" sz="2400" dirty="0"/>
          </a:p>
        </p:txBody>
      </p:sp>
      <p:sp>
        <p:nvSpPr>
          <p:cNvPr id="14" name="正方形/長方形 13"/>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35842" name="コンテンツ プレースホルダー 2"/>
          <p:cNvSpPr>
            <a:spLocks noGrp="1"/>
          </p:cNvSpPr>
          <p:nvPr>
            <p:ph idx="1"/>
          </p:nvPr>
        </p:nvSpPr>
        <p:spPr>
          <a:xfrm>
            <a:off x="515274" y="1272348"/>
            <a:ext cx="3732245" cy="2889106"/>
          </a:xfrm>
          <a:ln w="38100">
            <a:solidFill>
              <a:srgbClr val="92D050"/>
            </a:solidFill>
          </a:ln>
        </p:spPr>
        <p:txBody>
          <a:bodyPr>
            <a:normAutofit/>
          </a:bodyPr>
          <a:lstStyle/>
          <a:p>
            <a:pPr marL="0" indent="0">
              <a:buFont typeface="Arial" panose="020B0604020202020204" pitchFamily="34" charset="0"/>
              <a:buNone/>
            </a:pPr>
            <a:r>
              <a:rPr lang="ja-JP" altLang="en-US" sz="2400" b="0" dirty="0" smtClean="0"/>
              <a:t>対象：つくば市役所</a:t>
            </a:r>
            <a:endParaRPr lang="en-US" altLang="ja-JP" sz="2400" b="0" dirty="0" smtClean="0"/>
          </a:p>
          <a:p>
            <a:pPr marL="0" indent="0">
              <a:buFont typeface="Arial" panose="020B0604020202020204" pitchFamily="34" charset="0"/>
              <a:buNone/>
            </a:pPr>
            <a:r>
              <a:rPr lang="ja-JP" altLang="en-US" sz="2400" b="0" dirty="0" smtClean="0"/>
              <a:t>調査日：</a:t>
            </a:r>
            <a:r>
              <a:rPr lang="ja-JP" altLang="ja-JP" sz="2400" b="0" dirty="0" smtClean="0"/>
              <a:t>5</a:t>
            </a:r>
            <a:r>
              <a:rPr lang="ja-JP" altLang="en-US" sz="2400" b="0" dirty="0" smtClean="0"/>
              <a:t>月</a:t>
            </a:r>
            <a:r>
              <a:rPr lang="en-US" altLang="ja-JP" sz="2400" b="0" dirty="0" smtClean="0"/>
              <a:t>25</a:t>
            </a:r>
            <a:r>
              <a:rPr lang="ja-JP" altLang="en-US" sz="2400" b="0" dirty="0" smtClean="0"/>
              <a:t>日</a:t>
            </a:r>
            <a:endParaRPr lang="en-US" altLang="ja-JP" sz="2400" b="0" dirty="0" smtClean="0"/>
          </a:p>
          <a:p>
            <a:pPr marL="342900" indent="-342900">
              <a:buFont typeface="Arial" panose="020B0604020202020204" pitchFamily="34" charset="0"/>
              <a:buChar char="•"/>
            </a:pPr>
            <a:r>
              <a:rPr lang="ja-JP" altLang="en-US" sz="2400" b="0" dirty="0"/>
              <a:t>つくば市は大学を避難所として考えて</a:t>
            </a:r>
            <a:r>
              <a:rPr lang="ja-JP" altLang="en-US" sz="2400" b="0" dirty="0" smtClean="0"/>
              <a:t>いる</a:t>
            </a:r>
            <a:endParaRPr lang="en-US" altLang="ja-JP" sz="2400" b="0" dirty="0" smtClean="0"/>
          </a:p>
          <a:p>
            <a:pPr marL="0" indent="0">
              <a:buFont typeface="Arial" panose="020B0604020202020204" pitchFamily="34" charset="0"/>
              <a:buNone/>
            </a:pPr>
            <a:endParaRPr lang="en-US" altLang="ja-JP" sz="2400" b="0" dirty="0" smtClean="0"/>
          </a:p>
          <a:p>
            <a:pPr marL="0" indent="0">
              <a:buFont typeface="Arial" panose="020B0604020202020204" pitchFamily="34" charset="0"/>
              <a:buNone/>
            </a:pPr>
            <a:endParaRPr lang="ja-JP" altLang="en-US" b="0" dirty="0" smtClean="0"/>
          </a:p>
        </p:txBody>
      </p:sp>
      <p:sp>
        <p:nvSpPr>
          <p:cNvPr id="9" name="コンテンツ プレースホルダー 2"/>
          <p:cNvSpPr txBox="1">
            <a:spLocks/>
          </p:cNvSpPr>
          <p:nvPr/>
        </p:nvSpPr>
        <p:spPr>
          <a:xfrm>
            <a:off x="4599481" y="1269244"/>
            <a:ext cx="3979807" cy="2892210"/>
          </a:xfrm>
          <a:prstGeom prst="rect">
            <a:avLst/>
          </a:prstGeom>
          <a:ln w="38100">
            <a:solidFill>
              <a:srgbClr val="92D050"/>
            </a:solidFill>
          </a:ln>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a:lstStyle>
          <a:p>
            <a:pPr fontAlgn="auto"/>
            <a:r>
              <a:rPr lang="ja-JP" altLang="en-US" sz="2400" b="0" dirty="0" smtClean="0"/>
              <a:t>対象：筑波大学</a:t>
            </a:r>
            <a:endParaRPr lang="en-US" altLang="ja-JP" sz="2400" b="0" dirty="0" smtClean="0"/>
          </a:p>
          <a:p>
            <a:pPr fontAlgn="auto"/>
            <a:r>
              <a:rPr lang="ja-JP" altLang="en-US" sz="2400" b="0" dirty="0" smtClean="0"/>
              <a:t>調査日：</a:t>
            </a:r>
            <a:r>
              <a:rPr lang="en-US" altLang="ja-JP" sz="2400" b="0" dirty="0" smtClean="0"/>
              <a:t>5</a:t>
            </a:r>
            <a:r>
              <a:rPr lang="ja-JP" altLang="en-US" sz="2400" b="0" dirty="0" smtClean="0"/>
              <a:t>月</a:t>
            </a:r>
            <a:r>
              <a:rPr lang="en-US" altLang="ja-JP" sz="2400" b="0" dirty="0" smtClean="0"/>
              <a:t>27</a:t>
            </a:r>
            <a:r>
              <a:rPr lang="ja-JP" altLang="en-US" sz="2400" b="0" dirty="0" smtClean="0"/>
              <a:t>日</a:t>
            </a:r>
            <a:endParaRPr lang="en-US" altLang="ja-JP" sz="2400" b="0" dirty="0" smtClean="0"/>
          </a:p>
          <a:p>
            <a:pPr marL="342900" indent="-342900" fontAlgn="auto">
              <a:buFont typeface="Arial" panose="020B0604020202020204" pitchFamily="34" charset="0"/>
              <a:buChar char="•"/>
            </a:pPr>
            <a:r>
              <a:rPr lang="ja-JP" altLang="en-US" sz="2400" b="0" dirty="0"/>
              <a:t>大学を公的な避難所としては考えていない</a:t>
            </a:r>
            <a:endParaRPr lang="en-US" altLang="ja-JP" sz="2400" b="0" dirty="0"/>
          </a:p>
          <a:p>
            <a:pPr marL="342900" indent="-342900" fontAlgn="auto">
              <a:buFont typeface="Arial" panose="020B0604020202020204" pitchFamily="34" charset="0"/>
              <a:buChar char="•"/>
            </a:pPr>
            <a:r>
              <a:rPr lang="ja-JP" altLang="en-US" sz="2400" b="0" dirty="0"/>
              <a:t>井戸の設置</a:t>
            </a:r>
            <a:r>
              <a:rPr lang="en-US" altLang="ja-JP" sz="2400" b="0" dirty="0"/>
              <a:t>(</a:t>
            </a:r>
            <a:r>
              <a:rPr lang="ja-JP" altLang="en-US" sz="2400" b="0" dirty="0"/>
              <a:t>一の矢宿舎</a:t>
            </a:r>
            <a:r>
              <a:rPr lang="en-US" altLang="ja-JP" sz="2400" b="0" dirty="0"/>
              <a:t>)</a:t>
            </a:r>
          </a:p>
          <a:p>
            <a:pPr marL="342900" indent="-342900" fontAlgn="auto">
              <a:buFont typeface="Arial" panose="020B0604020202020204" pitchFamily="34" charset="0"/>
              <a:buChar char="•"/>
            </a:pPr>
            <a:r>
              <a:rPr lang="ja-JP" altLang="en-US" sz="2400" b="0" dirty="0"/>
              <a:t>学生宿舎における</a:t>
            </a:r>
            <a:r>
              <a:rPr lang="ja-JP" altLang="en-US" sz="2400" b="0" dirty="0" smtClean="0"/>
              <a:t>備蓄</a:t>
            </a:r>
            <a:endParaRPr lang="en-US" altLang="ja-JP" sz="2400" b="0" dirty="0"/>
          </a:p>
        </p:txBody>
      </p:sp>
      <p:sp>
        <p:nvSpPr>
          <p:cNvPr id="3" name="正方形/長方形 2"/>
          <p:cNvSpPr/>
          <p:nvPr/>
        </p:nvSpPr>
        <p:spPr>
          <a:xfrm>
            <a:off x="801598" y="4595715"/>
            <a:ext cx="7160278" cy="1815882"/>
          </a:xfrm>
          <a:prstGeom prst="rect">
            <a:avLst/>
          </a:prstGeom>
        </p:spPr>
        <p:txBody>
          <a:bodyPr wrap="square">
            <a:spAutoFit/>
          </a:bodyPr>
          <a:lstStyle/>
          <a:p>
            <a:pPr marL="514350" indent="-514350" fontAlgn="auto">
              <a:buFont typeface="+mj-ea"/>
              <a:buAutoNum type="circleNumDbPlain"/>
            </a:pPr>
            <a:r>
              <a:rPr lang="ja-JP" altLang="en-US" sz="2800" dirty="0" smtClean="0"/>
              <a:t>市役所と大学での考えに相違がある</a:t>
            </a:r>
            <a:endParaRPr lang="en-US" altLang="ja-JP" sz="2800" dirty="0" smtClean="0"/>
          </a:p>
          <a:p>
            <a:pPr marL="514350" indent="-514350" fontAlgn="auto">
              <a:buFont typeface="+mj-ea"/>
              <a:buAutoNum type="circleNumDbPlain"/>
            </a:pPr>
            <a:r>
              <a:rPr lang="ja-JP" altLang="en-US" sz="2800" dirty="0" smtClean="0"/>
              <a:t>井戸</a:t>
            </a:r>
            <a:r>
              <a:rPr lang="ja-JP" altLang="en-US" sz="2800" dirty="0"/>
              <a:t>は</a:t>
            </a:r>
            <a:r>
              <a:rPr lang="ja-JP" altLang="en-US" sz="2800" dirty="0" smtClean="0"/>
              <a:t>使えず、また備蓄</a:t>
            </a:r>
            <a:r>
              <a:rPr lang="ja-JP" altLang="en-US" sz="2800" dirty="0"/>
              <a:t>を用意しているものの費用の関係</a:t>
            </a:r>
            <a:r>
              <a:rPr lang="ja-JP" altLang="en-US" sz="2800" dirty="0" smtClean="0"/>
              <a:t>で宿舎の入居者全員分</a:t>
            </a:r>
            <a:r>
              <a:rPr lang="ja-JP" altLang="en-US" sz="2800" dirty="0"/>
              <a:t>は用意していない</a:t>
            </a:r>
            <a:endParaRPr lang="en-US" altLang="ja-JP" sz="2800" dirty="0"/>
          </a:p>
        </p:txBody>
      </p:sp>
      <p:sp>
        <p:nvSpPr>
          <p:cNvPr id="4" name="円形吹き出し 3"/>
          <p:cNvSpPr/>
          <p:nvPr/>
        </p:nvSpPr>
        <p:spPr>
          <a:xfrm>
            <a:off x="2844427" y="1706609"/>
            <a:ext cx="4186611" cy="2942817"/>
          </a:xfrm>
          <a:prstGeom prst="wedgeEllipseCallout">
            <a:avLst>
              <a:gd name="adj1" fmla="val -30862"/>
              <a:gd name="adj2" fmla="val 6440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3200" dirty="0" smtClean="0">
                <a:solidFill>
                  <a:schemeClr val="tx1"/>
                </a:solidFill>
              </a:rPr>
              <a:t>大学の対策に限界がある</a:t>
            </a:r>
            <a:endParaRPr kumimoji="1" lang="ja-JP" altLang="en-US" sz="3200" dirty="0">
              <a:solidFill>
                <a:schemeClr val="tx1"/>
              </a:solidFill>
            </a:endParaRPr>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14</a:t>
            </a:fld>
            <a:endParaRPr lang="ja-JP" altLang="en-US"/>
          </a:p>
        </p:txBody>
      </p:sp>
    </p:spTree>
    <p:extLst>
      <p:ext uri="{BB962C8B-B14F-4D97-AF65-F5344CB8AC3E}">
        <p14:creationId xmlns:p14="http://schemas.microsoft.com/office/powerpoint/2010/main" val="9900475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アンケート調査</a:t>
            </a:r>
            <a:endParaRPr lang="ja-JP" altLang="en-US" dirty="0">
              <a:latin typeface="ＭＳ Ｐゴシック" panose="020B0600070205080204" pitchFamily="50" charset="-128"/>
            </a:endParaRPr>
          </a:p>
        </p:txBody>
      </p:sp>
      <p:sp>
        <p:nvSpPr>
          <p:cNvPr id="35842" name="コンテンツ プレースホルダー 2"/>
          <p:cNvSpPr>
            <a:spLocks noGrp="1"/>
          </p:cNvSpPr>
          <p:nvPr>
            <p:ph idx="1"/>
          </p:nvPr>
        </p:nvSpPr>
        <p:spPr>
          <a:xfrm>
            <a:off x="966788" y="1676402"/>
            <a:ext cx="8229600" cy="1789113"/>
          </a:xfrm>
        </p:spPr>
        <p:txBody>
          <a:bodyPr/>
          <a:lstStyle/>
          <a:p>
            <a:pPr marL="0" indent="0">
              <a:buFont typeface="Arial" panose="020B0604020202020204" pitchFamily="34" charset="0"/>
              <a:buNone/>
            </a:pPr>
            <a:r>
              <a:rPr lang="ja-JP" altLang="en-US" sz="2400" dirty="0" smtClean="0"/>
              <a:t>対象：筑波大生（学群生・院生）</a:t>
            </a:r>
            <a:endParaRPr lang="en-US" altLang="ja-JP" sz="2400" dirty="0" smtClean="0"/>
          </a:p>
          <a:p>
            <a:pPr marL="0" indent="0">
              <a:buFont typeface="Arial" panose="020B0604020202020204" pitchFamily="34" charset="0"/>
              <a:buNone/>
            </a:pPr>
            <a:r>
              <a:rPr lang="ja-JP" altLang="en-US" sz="2400" dirty="0" smtClean="0"/>
              <a:t>調査人数：</a:t>
            </a:r>
            <a:r>
              <a:rPr lang="en-US" altLang="ja-JP" sz="2400" dirty="0" smtClean="0"/>
              <a:t>587</a:t>
            </a:r>
            <a:r>
              <a:rPr lang="ja-JP" altLang="en-US" sz="2400" dirty="0" smtClean="0"/>
              <a:t>人</a:t>
            </a:r>
            <a:endParaRPr lang="en-US" altLang="ja-JP" sz="2400" dirty="0" smtClean="0"/>
          </a:p>
          <a:p>
            <a:pPr marL="0" indent="0">
              <a:buFont typeface="Arial" panose="020B0604020202020204" pitchFamily="34" charset="0"/>
              <a:buNone/>
            </a:pPr>
            <a:r>
              <a:rPr lang="ja-JP" altLang="en-US" sz="2400" dirty="0" smtClean="0"/>
              <a:t>調査期間：</a:t>
            </a:r>
            <a:r>
              <a:rPr lang="ja-JP" altLang="ja-JP" sz="2400" dirty="0" smtClean="0"/>
              <a:t>5</a:t>
            </a:r>
            <a:r>
              <a:rPr lang="ja-JP" altLang="en-US" sz="2400" dirty="0" smtClean="0"/>
              <a:t>月</a:t>
            </a:r>
            <a:r>
              <a:rPr lang="en-US" altLang="ja-JP" sz="2400" dirty="0" smtClean="0"/>
              <a:t>29</a:t>
            </a:r>
            <a:r>
              <a:rPr lang="ja-JP" altLang="en-US" sz="2400" dirty="0" smtClean="0"/>
              <a:t>日</a:t>
            </a:r>
            <a:r>
              <a:rPr lang="en-US" altLang="ja-JP" sz="2400" dirty="0" smtClean="0"/>
              <a:t>〜6</a:t>
            </a:r>
            <a:r>
              <a:rPr lang="ja-JP" altLang="en-US" sz="2400" dirty="0" smtClean="0"/>
              <a:t>月</a:t>
            </a:r>
            <a:r>
              <a:rPr lang="en-US" altLang="ja-JP" sz="2400" dirty="0" smtClean="0"/>
              <a:t>4</a:t>
            </a:r>
            <a:r>
              <a:rPr lang="ja-JP" altLang="en-US" sz="2400" dirty="0" smtClean="0"/>
              <a:t>日</a:t>
            </a:r>
            <a:endParaRPr lang="en-US" altLang="ja-JP" sz="2400" dirty="0" smtClean="0"/>
          </a:p>
          <a:p>
            <a:pPr marL="0" indent="0">
              <a:buFont typeface="Arial" panose="020B0604020202020204" pitchFamily="34" charset="0"/>
              <a:buNone/>
            </a:pPr>
            <a:endParaRPr lang="ja-JP" altLang="en-US" dirty="0" smtClean="0"/>
          </a:p>
        </p:txBody>
      </p:sp>
      <p:graphicFrame>
        <p:nvGraphicFramePr>
          <p:cNvPr id="2" name="オブジェクト 1"/>
          <p:cNvGraphicFramePr>
            <a:graphicFrameLocks noChangeAspect="1"/>
          </p:cNvGraphicFramePr>
          <p:nvPr>
            <p:extLst>
              <p:ext uri="{D42A27DB-BD31-4B8C-83A1-F6EECF244321}">
                <p14:modId xmlns:p14="http://schemas.microsoft.com/office/powerpoint/2010/main" val="1675567994"/>
              </p:ext>
            </p:extLst>
          </p:nvPr>
        </p:nvGraphicFramePr>
        <p:xfrm>
          <a:off x="1156998" y="3147101"/>
          <a:ext cx="7098478" cy="3391813"/>
        </p:xfrm>
        <a:graphic>
          <a:graphicData uri="http://schemas.openxmlformats.org/presentationml/2006/ole">
            <mc:AlternateContent xmlns:mc="http://schemas.openxmlformats.org/markup-compatibility/2006">
              <mc:Choice xmlns:v="urn:schemas-microsoft-com:vml" Requires="v">
                <p:oleObj spid="_x0000_s68791" name="ワークシート" r:id="rId5" imgW="4724355" imgH="2257470" progId="Excel.Sheet.12">
                  <p:embed/>
                </p:oleObj>
              </mc:Choice>
              <mc:Fallback>
                <p:oleObj name="ワークシート" r:id="rId5" imgW="4724355" imgH="2257470" progId="Excel.Sheet.12">
                  <p:embed/>
                  <p:pic>
                    <p:nvPicPr>
                      <p:cNvPr id="0" name=""/>
                      <p:cNvPicPr/>
                      <p:nvPr/>
                    </p:nvPicPr>
                    <p:blipFill>
                      <a:blip r:embed="rId6"/>
                      <a:stretch>
                        <a:fillRect/>
                      </a:stretch>
                    </p:blipFill>
                    <p:spPr>
                      <a:xfrm>
                        <a:off x="1156998" y="3147101"/>
                        <a:ext cx="7098478" cy="3391813"/>
                      </a:xfrm>
                      <a:prstGeom prst="rect">
                        <a:avLst/>
                      </a:prstGeom>
                      <a:solidFill>
                        <a:schemeClr val="bg1"/>
                      </a:solidFill>
                      <a:ln>
                        <a:solidFill>
                          <a:schemeClr val="tx1"/>
                        </a:solidFill>
                      </a:ln>
                    </p:spPr>
                  </p:pic>
                </p:oleObj>
              </mc:Fallback>
            </mc:AlternateContent>
          </a:graphicData>
        </a:graphic>
      </p:graphicFrame>
      <p:sp>
        <p:nvSpPr>
          <p:cNvPr id="9"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調査</a:t>
            </a:r>
            <a:endParaRPr lang="ja-JP" altLang="en-US" sz="2400" dirty="0"/>
          </a:p>
        </p:txBody>
      </p:sp>
      <p:sp>
        <p:nvSpPr>
          <p:cNvPr id="11" name="正方形/長方形 1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15</a:t>
            </a:fld>
            <a:endParaRPr lang="ja-JP" alt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アンケート項目</a:t>
            </a:r>
            <a:endParaRPr lang="ja-JP" altLang="en-US" dirty="0">
              <a:latin typeface="ＭＳ Ｐゴシック" panose="020B0600070205080204" pitchFamily="50" charset="-128"/>
            </a:endParaRPr>
          </a:p>
        </p:txBody>
      </p:sp>
      <p:graphicFrame>
        <p:nvGraphicFramePr>
          <p:cNvPr id="8" name="コンテンツ プレースホルダー 3"/>
          <p:cNvGraphicFramePr>
            <a:graphicFrameLocks noGrp="1"/>
          </p:cNvGraphicFramePr>
          <p:nvPr>
            <p:ph idx="1"/>
            <p:extLst>
              <p:ext uri="{D42A27DB-BD31-4B8C-83A1-F6EECF244321}">
                <p14:modId xmlns:p14="http://schemas.microsoft.com/office/powerpoint/2010/main" val="2609184509"/>
              </p:ext>
            </p:extLst>
          </p:nvPr>
        </p:nvGraphicFramePr>
        <p:xfrm>
          <a:off x="205274" y="1342878"/>
          <a:ext cx="8640847" cy="5090021"/>
        </p:xfrm>
        <a:graphic>
          <a:graphicData uri="http://schemas.openxmlformats.org/drawingml/2006/table">
            <a:tbl>
              <a:tblPr>
                <a:tableStyleId>{793D81CF-94F2-401A-BA57-92F5A7B2D0C5}</a:tableStyleId>
              </a:tblPr>
              <a:tblGrid>
                <a:gridCol w="787818"/>
                <a:gridCol w="7853029"/>
              </a:tblGrid>
              <a:tr h="54839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環境</a:t>
                      </a:r>
                      <a:endParaRPr kumimoji="1" lang="ja-JP" altLang="en-US"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1.</a:t>
                      </a:r>
                      <a:r>
                        <a:rPr kumimoji="1" lang="ja-JP" altLang="en-US" sz="2000" u="none" strike="noStrike" cap="none" normalizeH="0" baseline="0" dirty="0" smtClean="0">
                          <a:ln>
                            <a:noFill/>
                          </a:ln>
                          <a:effectLst/>
                        </a:rPr>
                        <a:t>震災・被災経験　</a:t>
                      </a:r>
                      <a:r>
                        <a:rPr kumimoji="1" lang="en-US" altLang="ja-JP" sz="2000" u="none" strike="noStrike" cap="none" normalizeH="0" baseline="0" dirty="0" smtClean="0">
                          <a:ln>
                            <a:noFill/>
                          </a:ln>
                          <a:effectLst/>
                        </a:rPr>
                        <a:t>2.</a:t>
                      </a:r>
                      <a:r>
                        <a:rPr kumimoji="1" lang="ja-JP" altLang="en-US" sz="2000" u="none" strike="noStrike" cap="none" normalizeH="0" baseline="0" dirty="0" smtClean="0">
                          <a:ln>
                            <a:noFill/>
                          </a:ln>
                          <a:effectLst/>
                        </a:rPr>
                        <a:t>防災訓練の経験　</a:t>
                      </a:r>
                      <a:r>
                        <a:rPr kumimoji="1" lang="en-US" altLang="ja-JP" sz="2000" u="none" strike="noStrike" cap="none" normalizeH="0" baseline="0" dirty="0" smtClean="0">
                          <a:ln>
                            <a:noFill/>
                          </a:ln>
                          <a:effectLst/>
                        </a:rPr>
                        <a:t>3.</a:t>
                      </a:r>
                      <a:r>
                        <a:rPr kumimoji="1" lang="ja-JP" altLang="en-US" sz="2000" u="none" strike="noStrike" cap="none" normalizeH="0" baseline="0" dirty="0" smtClean="0">
                          <a:ln>
                            <a:noFill/>
                          </a:ln>
                          <a:effectLst/>
                        </a:rPr>
                        <a:t>防災関連授業受講の有無</a:t>
                      </a:r>
                      <a:endParaRPr kumimoji="1" lang="ja-JP" altLang="en-US"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r>
              <a:tr h="631943">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事前</a:t>
                      </a:r>
                      <a:endParaRPr kumimoji="1" lang="en-US" altLang="ja-JP" sz="2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対策</a:t>
                      </a:r>
                      <a:endParaRPr kumimoji="1" lang="ja-JP" altLang="en-US"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anchor="ctr"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1.</a:t>
                      </a:r>
                      <a:r>
                        <a:rPr kumimoji="1" lang="ja-JP" altLang="en-US" sz="2000" u="none" strike="noStrike" cap="none" normalizeH="0" baseline="0" dirty="0" smtClean="0">
                          <a:ln>
                            <a:noFill/>
                          </a:ln>
                          <a:effectLst/>
                        </a:rPr>
                        <a:t>備蓄　</a:t>
                      </a:r>
                      <a:r>
                        <a:rPr kumimoji="1" lang="en-US" altLang="ja-JP" sz="2000" u="none" strike="noStrike" cap="none" normalizeH="0" baseline="0" dirty="0" smtClean="0">
                          <a:ln>
                            <a:noFill/>
                          </a:ln>
                          <a:effectLst/>
                        </a:rPr>
                        <a:t>2.</a:t>
                      </a:r>
                      <a:r>
                        <a:rPr kumimoji="1" lang="ja-JP" altLang="en-US" sz="2000" u="none" strike="noStrike" cap="none" normalizeH="0" baseline="0" dirty="0" smtClean="0">
                          <a:ln>
                            <a:noFill/>
                          </a:ln>
                          <a:effectLst/>
                        </a:rPr>
                        <a:t>家具の固定　</a:t>
                      </a:r>
                      <a:r>
                        <a:rPr kumimoji="1" lang="en-US" altLang="ja-JP" sz="2000" u="none" strike="noStrike" cap="none" normalizeH="0" baseline="0" dirty="0" smtClean="0">
                          <a:ln>
                            <a:noFill/>
                          </a:ln>
                          <a:effectLst/>
                        </a:rPr>
                        <a:t>3.</a:t>
                      </a:r>
                      <a:r>
                        <a:rPr kumimoji="1" lang="ja-JP" altLang="en-US" sz="2000" u="none" strike="noStrike" cap="none" normalizeH="0" baseline="0" dirty="0" smtClean="0">
                          <a:ln>
                            <a:noFill/>
                          </a:ln>
                          <a:effectLst/>
                        </a:rPr>
                        <a:t>家族と地震時のことを話しているか</a:t>
                      </a: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4.</a:t>
                      </a:r>
                      <a:r>
                        <a:rPr kumimoji="1" lang="ja-JP" altLang="en-US" sz="2000" u="none" strike="noStrike" cap="none" normalizeH="0" baseline="0" dirty="0" smtClean="0">
                          <a:ln>
                            <a:noFill/>
                          </a:ln>
                          <a:effectLst/>
                        </a:rPr>
                        <a:t>避難時のことについて</a:t>
                      </a:r>
                      <a:endParaRPr kumimoji="1" lang="en-US" altLang="ja-JP"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r>
              <a:tr h="694410">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知識</a:t>
                      </a:r>
                      <a:endParaRPr kumimoji="1" lang="ja-JP" altLang="en-US"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anchor="ctr"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1.</a:t>
                      </a:r>
                      <a:r>
                        <a:rPr kumimoji="1" lang="ja-JP" altLang="en-US" sz="2000" u="none" strike="noStrike" cap="none" normalizeH="0" baseline="0" dirty="0" smtClean="0">
                          <a:ln>
                            <a:noFill/>
                          </a:ln>
                          <a:effectLst/>
                        </a:rPr>
                        <a:t>災害用伝言ダイヤルの番号・使用方法　</a:t>
                      </a:r>
                      <a:r>
                        <a:rPr kumimoji="1" lang="en-US" altLang="ja-JP" sz="2000" u="none" strike="noStrike" cap="none" normalizeH="0" baseline="0" dirty="0" smtClean="0">
                          <a:ln>
                            <a:noFill/>
                          </a:ln>
                          <a:effectLst/>
                        </a:rPr>
                        <a:t>2.</a:t>
                      </a:r>
                      <a:r>
                        <a:rPr kumimoji="1" lang="ja-JP" altLang="en-US" sz="2000" u="none" strike="noStrike" cap="none" normalizeH="0" baseline="0" dirty="0" smtClean="0">
                          <a:ln>
                            <a:noFill/>
                          </a:ln>
                          <a:effectLst/>
                        </a:rPr>
                        <a:t>マイコンメーターの機能　</a:t>
                      </a: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3.</a:t>
                      </a:r>
                      <a:r>
                        <a:rPr kumimoji="1" lang="ja-JP" altLang="en-US" sz="2000" u="none" strike="noStrike" cap="none" normalizeH="0" baseline="0" dirty="0" smtClean="0">
                          <a:ln>
                            <a:noFill/>
                          </a:ln>
                          <a:effectLst/>
                        </a:rPr>
                        <a:t>震度</a:t>
                      </a:r>
                      <a:r>
                        <a:rPr kumimoji="1" lang="en-US" altLang="ja-JP" sz="2000" u="none" strike="noStrike" cap="none" normalizeH="0" baseline="0" dirty="0" smtClean="0">
                          <a:ln>
                            <a:noFill/>
                          </a:ln>
                          <a:effectLst/>
                        </a:rPr>
                        <a:t>6</a:t>
                      </a:r>
                      <a:r>
                        <a:rPr kumimoji="1" lang="ja-JP" altLang="en-US" sz="2000" u="none" strike="noStrike" cap="none" normalizeH="0" baseline="0" dirty="0" smtClean="0">
                          <a:ln>
                            <a:noFill/>
                          </a:ln>
                          <a:effectLst/>
                        </a:rPr>
                        <a:t>弱の揺れはどの位のものか</a:t>
                      </a:r>
                      <a:endParaRPr kumimoji="1" lang="ja-JP" altLang="en-US"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r>
              <a:tr h="303425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行動</a:t>
                      </a:r>
                      <a:endParaRPr kumimoji="1" lang="ja-JP" altLang="en-US"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anchor="ctr"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シミュレーション形式</a:t>
                      </a:r>
                      <a:r>
                        <a:rPr kumimoji="1" lang="en-US" altLang="ja-JP" sz="2000" u="none" strike="noStrike" cap="none" normalizeH="0" baseline="0" dirty="0" smtClean="0">
                          <a:ln>
                            <a:noFill/>
                          </a:ln>
                          <a:effectLst/>
                        </a:rPr>
                        <a:t>(</a:t>
                      </a:r>
                      <a:r>
                        <a:rPr kumimoji="1" lang="ja-JP" altLang="en-US" sz="2000" u="none" strike="noStrike" cap="none" normalizeH="0" baseline="0" dirty="0" smtClean="0">
                          <a:ln>
                            <a:noFill/>
                          </a:ln>
                          <a:effectLst/>
                        </a:rPr>
                        <a:t>内閣府防災シミュレーターを参考に</a:t>
                      </a:r>
                      <a:r>
                        <a:rPr kumimoji="1" lang="en-US" altLang="ja-JP" sz="2000" u="none" strike="noStrike" cap="none" normalizeH="0" baseline="0" dirty="0" smtClean="0">
                          <a:ln>
                            <a:noFill/>
                          </a:ln>
                          <a:effectLst/>
                        </a:rPr>
                        <a:t>)</a:t>
                      </a:r>
                    </a:p>
                    <a:p>
                      <a:pPr marL="0" marR="0" lvl="0" indent="0" algn="l" defTabSz="457200" rtl="0" eaLnBrk="1" fontAlgn="base" latinLnBrk="0" hangingPunct="1">
                        <a:lnSpc>
                          <a:spcPct val="100000"/>
                        </a:lnSpc>
                        <a:spcBef>
                          <a:spcPct val="0"/>
                        </a:spcBef>
                        <a:spcAft>
                          <a:spcPct val="0"/>
                        </a:spcAft>
                        <a:buClrTx/>
                        <a:buSzTx/>
                        <a:buFontTx/>
                        <a:buNone/>
                        <a:tabLst/>
                      </a:pP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地震発生が発生</a:t>
                      </a:r>
                      <a:r>
                        <a:rPr kumimoji="1" lang="en-US" altLang="ja-JP" sz="2000" u="none" strike="noStrike" cap="none" normalizeH="0" baseline="0" dirty="0" smtClean="0">
                          <a:ln>
                            <a:noFill/>
                          </a:ln>
                          <a:effectLst/>
                        </a:rPr>
                        <a:t>(</a:t>
                      </a:r>
                      <a:r>
                        <a:rPr kumimoji="1" lang="ja-JP" altLang="en-US" sz="2000" u="none" strike="noStrike" cap="none" normalizeH="0" baseline="0" dirty="0" smtClean="0">
                          <a:ln>
                            <a:noFill/>
                          </a:ln>
                          <a:effectLst/>
                        </a:rPr>
                        <a:t>揺れる前・揺れている最中の行動</a:t>
                      </a:r>
                      <a:r>
                        <a:rPr kumimoji="1" lang="en-US" altLang="ja-JP" sz="2000" u="none" strike="noStrike" cap="none" normalizeH="0" baseline="0" dirty="0" smtClean="0">
                          <a:ln>
                            <a:noFill/>
                          </a:ln>
                          <a:effectLst/>
                        </a:rPr>
                        <a:t>)</a:t>
                      </a: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1.</a:t>
                      </a:r>
                      <a:r>
                        <a:rPr kumimoji="1" lang="ja-JP" altLang="en-US" sz="2000" u="none" strike="noStrike" cap="none" normalizeH="0" baseline="0" dirty="0" smtClean="0">
                          <a:ln>
                            <a:noFill/>
                          </a:ln>
                          <a:effectLst/>
                        </a:rPr>
                        <a:t>緊急地震速報直後の行動</a:t>
                      </a: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2.</a:t>
                      </a:r>
                      <a:r>
                        <a:rPr kumimoji="1" lang="ja-JP" altLang="en-US" sz="2000" u="none" strike="noStrike" cap="none" normalizeH="0" baseline="0" dirty="0" smtClean="0">
                          <a:ln>
                            <a:noFill/>
                          </a:ln>
                          <a:effectLst/>
                        </a:rPr>
                        <a:t>コンロの火の後始末</a:t>
                      </a: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3.</a:t>
                      </a:r>
                      <a:r>
                        <a:rPr kumimoji="1" lang="ja-JP" altLang="en-US" sz="2000" u="none" strike="noStrike" cap="none" normalizeH="0" baseline="0" dirty="0" smtClean="0">
                          <a:ln>
                            <a:noFill/>
                          </a:ln>
                          <a:effectLst/>
                        </a:rPr>
                        <a:t>自分の身を守るための行動</a:t>
                      </a: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2000" u="none" strike="noStrike" cap="none" normalizeH="0" baseline="0" dirty="0" smtClean="0">
                          <a:ln>
                            <a:noFill/>
                          </a:ln>
                          <a:effectLst/>
                        </a:rPr>
                        <a:t>地震の揺れが収まる</a:t>
                      </a:r>
                      <a:r>
                        <a:rPr kumimoji="1" lang="en-US" altLang="ja-JP" sz="2000" u="none" strike="noStrike" cap="none" normalizeH="0" baseline="0" dirty="0" smtClean="0">
                          <a:ln>
                            <a:noFill/>
                          </a:ln>
                          <a:effectLst/>
                        </a:rPr>
                        <a:t>(</a:t>
                      </a:r>
                      <a:r>
                        <a:rPr kumimoji="1" lang="ja-JP" altLang="en-US" sz="2000" u="none" strike="noStrike" cap="none" normalizeH="0" baseline="0" dirty="0" smtClean="0">
                          <a:ln>
                            <a:noFill/>
                          </a:ln>
                          <a:effectLst/>
                        </a:rPr>
                        <a:t>揺れがおさまった後の行動</a:t>
                      </a:r>
                      <a:r>
                        <a:rPr kumimoji="1" lang="en-US" altLang="ja-JP" sz="2000" u="none" strike="noStrike" cap="none" normalizeH="0" baseline="0" dirty="0" smtClean="0">
                          <a:ln>
                            <a:noFill/>
                          </a:ln>
                          <a:effectLst/>
                        </a:rPr>
                        <a:t>)</a:t>
                      </a: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4.</a:t>
                      </a:r>
                      <a:r>
                        <a:rPr kumimoji="1" lang="ja-JP" altLang="en-US" sz="2000" u="none" strike="noStrike" cap="none" normalizeH="0" baseline="0" dirty="0" smtClean="0">
                          <a:ln>
                            <a:noFill/>
                          </a:ln>
                          <a:effectLst/>
                        </a:rPr>
                        <a:t>避難する</a:t>
                      </a:r>
                      <a:r>
                        <a:rPr kumimoji="1" lang="en-US" altLang="ja-JP" sz="2000" u="none" strike="noStrike" cap="none" normalizeH="0" baseline="0" dirty="0" smtClean="0">
                          <a:ln>
                            <a:noFill/>
                          </a:ln>
                          <a:effectLst/>
                        </a:rPr>
                        <a:t>/</a:t>
                      </a:r>
                      <a:r>
                        <a:rPr kumimoji="1" lang="ja-JP" altLang="en-US" sz="2000" u="none" strike="noStrike" cap="none" normalizeH="0" baseline="0" dirty="0" smtClean="0">
                          <a:ln>
                            <a:noFill/>
                          </a:ln>
                          <a:effectLst/>
                        </a:rPr>
                        <a:t>しない　避難する場合はどこへ避難するか。</a:t>
                      </a:r>
                      <a:endParaRPr kumimoji="1" lang="en-US" altLang="ja-JP" sz="2000" u="none" strike="noStrike" cap="none" normalizeH="0" baseline="0" dirty="0" smtClean="0">
                        <a:ln>
                          <a:noFill/>
                        </a:ln>
                        <a:effectLst/>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2000" u="none" strike="noStrike" cap="none" normalizeH="0" baseline="0" dirty="0" smtClean="0">
                          <a:ln>
                            <a:noFill/>
                          </a:ln>
                          <a:effectLst/>
                        </a:rPr>
                        <a:t>5.</a:t>
                      </a:r>
                      <a:r>
                        <a:rPr kumimoji="1" lang="ja-JP" altLang="en-US" sz="2000" u="none" strike="noStrike" cap="none" normalizeH="0" baseline="0" dirty="0" smtClean="0">
                          <a:ln>
                            <a:noFill/>
                          </a:ln>
                          <a:effectLst/>
                        </a:rPr>
                        <a:t>買い出する</a:t>
                      </a:r>
                      <a:r>
                        <a:rPr kumimoji="1" lang="en-US" altLang="ja-JP" sz="2000" u="none" strike="noStrike" cap="none" normalizeH="0" baseline="0" dirty="0" smtClean="0">
                          <a:ln>
                            <a:noFill/>
                          </a:ln>
                          <a:effectLst/>
                        </a:rPr>
                        <a:t>/</a:t>
                      </a:r>
                      <a:r>
                        <a:rPr kumimoji="1" lang="ja-JP" altLang="en-US" sz="2000" u="none" strike="noStrike" cap="none" normalizeH="0" baseline="0" dirty="0" smtClean="0">
                          <a:ln>
                            <a:noFill/>
                          </a:ln>
                          <a:effectLst/>
                        </a:rPr>
                        <a:t>しない　買い出しする場合は何をどれだけ買い出しするか</a:t>
                      </a:r>
                      <a:endParaRPr kumimoji="1" lang="en-US" altLang="ja-JP" sz="20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91451" marR="91451" marT="45737" marB="45737" horzOverflow="overflow">
                    <a:lnL w="38100" cap="flat" cmpd="sng" algn="ctr">
                      <a:solidFill>
                        <a:schemeClr val="tx2">
                          <a:lumMod val="60000"/>
                          <a:lumOff val="40000"/>
                        </a:schemeClr>
                      </a:solidFill>
                      <a:prstDash val="solid"/>
                      <a:round/>
                      <a:headEnd type="none" w="med" len="med"/>
                      <a:tailEnd type="none" w="med" len="med"/>
                    </a:lnL>
                    <a:lnR w="38100" cap="flat" cmpd="sng" algn="ctr">
                      <a:solidFill>
                        <a:schemeClr val="tx2">
                          <a:lumMod val="60000"/>
                          <a:lumOff val="40000"/>
                        </a:schemeClr>
                      </a:solidFill>
                      <a:prstDash val="solid"/>
                      <a:round/>
                      <a:headEnd type="none" w="med" len="med"/>
                      <a:tailEnd type="none" w="med" len="med"/>
                    </a:lnR>
                    <a:lnT w="38100" cap="flat" cmpd="sng" algn="ctr">
                      <a:solidFill>
                        <a:schemeClr val="tx2">
                          <a:lumMod val="60000"/>
                          <a:lumOff val="40000"/>
                        </a:schemeClr>
                      </a:solidFill>
                      <a:prstDash val="solid"/>
                      <a:round/>
                      <a:headEnd type="none" w="med" len="med"/>
                      <a:tailEnd type="none" w="med" len="med"/>
                    </a:lnT>
                    <a:lnB w="38100" cap="flat" cmpd="sng" algn="ctr">
                      <a:solidFill>
                        <a:schemeClr val="tx2">
                          <a:lumMod val="60000"/>
                          <a:lumOff val="40000"/>
                        </a:schemeClr>
                      </a:solidFill>
                      <a:prstDash val="solid"/>
                      <a:round/>
                      <a:headEnd type="none" w="med" len="med"/>
                      <a:tailEnd type="none" w="med" len="med"/>
                    </a:lnB>
                  </a:tcPr>
                </a:tc>
              </a:tr>
            </a:tbl>
          </a:graphicData>
        </a:graphic>
      </p:graphicFrame>
      <p:sp>
        <p:nvSpPr>
          <p:cNvPr id="10"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調査</a:t>
            </a:r>
            <a:endParaRPr lang="ja-JP" altLang="en-US" sz="2400" dirty="0"/>
          </a:p>
        </p:txBody>
      </p:sp>
      <p:sp>
        <p:nvSpPr>
          <p:cNvPr id="11" name="正方形/長方形 1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7" name="円形吹き出し 6"/>
          <p:cNvSpPr/>
          <p:nvPr/>
        </p:nvSpPr>
        <p:spPr>
          <a:xfrm>
            <a:off x="3144416" y="2503029"/>
            <a:ext cx="5775649" cy="2677886"/>
          </a:xfrm>
          <a:prstGeom prst="wedgeEllipse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dirty="0" smtClean="0"/>
              <a:t>ライフラインは電気・ガス・水道すべて停止してしまったが、アパートや宿舎には損壊はなし</a:t>
            </a:r>
            <a:endParaRPr kumimoji="1" lang="ja-JP" altLang="en-US" sz="2400"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16</a:t>
            </a:fld>
            <a:endParaRPr lang="ja-JP" alt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p:cNvSpPr/>
          <p:nvPr/>
        </p:nvSpPr>
        <p:spPr>
          <a:xfrm>
            <a:off x="6642009" y="199878"/>
            <a:ext cx="2353529"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grpSp>
        <p:nvGrpSpPr>
          <p:cNvPr id="8" name="グループ化 39"/>
          <p:cNvGrpSpPr/>
          <p:nvPr/>
        </p:nvGrpSpPr>
        <p:grpSpPr>
          <a:xfrm>
            <a:off x="1296699" y="1472838"/>
            <a:ext cx="7677214" cy="475598"/>
            <a:chOff x="367112" y="237903"/>
            <a:chExt cx="7677214" cy="475598"/>
          </a:xfrm>
          <a:scene3d>
            <a:camera prst="orthographicFront"/>
            <a:lightRig rig="flat" dir="t"/>
          </a:scene3d>
        </p:grpSpPr>
        <p:sp>
          <p:nvSpPr>
            <p:cNvPr id="34" name="正方形/長方形 33"/>
            <p:cNvSpPr/>
            <p:nvPr/>
          </p:nvSpPr>
          <p:spPr>
            <a:xfrm>
              <a:off x="367112" y="237903"/>
              <a:ext cx="7677214"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5" name="正方形/長方形 34"/>
            <p:cNvSpPr/>
            <p:nvPr/>
          </p:nvSpPr>
          <p:spPr>
            <a:xfrm>
              <a:off x="367112" y="237903"/>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背景</a:t>
              </a:r>
            </a:p>
          </p:txBody>
        </p:sp>
      </p:grpSp>
      <p:sp>
        <p:nvSpPr>
          <p:cNvPr id="9" name="円/楕円 8"/>
          <p:cNvSpPr/>
          <p:nvPr/>
        </p:nvSpPr>
        <p:spPr>
          <a:xfrm>
            <a:off x="1000126" y="1412695"/>
            <a:ext cx="593725" cy="595313"/>
          </a:xfrm>
          <a:prstGeom prst="ellipse">
            <a:avLst/>
          </a:prstGeom>
        </p:spPr>
        <p:style>
          <a:lnRef idx="2">
            <a:schemeClr val="accent2"/>
          </a:lnRef>
          <a:fillRef idx="1">
            <a:schemeClr val="lt1"/>
          </a:fillRef>
          <a:effectRef idx="0">
            <a:schemeClr val="accent2"/>
          </a:effectRef>
          <a:fontRef idx="minor">
            <a:schemeClr val="dk1"/>
          </a:fontRef>
        </p:style>
        <p:txBody>
          <a:bodyPr/>
          <a:lstStyle/>
          <a:p>
            <a:endParaRPr lang="ja-JP" altLang="en-US" dirty="0"/>
          </a:p>
        </p:txBody>
      </p:sp>
      <p:grpSp>
        <p:nvGrpSpPr>
          <p:cNvPr id="10" name="グループ化 41"/>
          <p:cNvGrpSpPr/>
          <p:nvPr/>
        </p:nvGrpSpPr>
        <p:grpSpPr>
          <a:xfrm>
            <a:off x="1727396" y="2364310"/>
            <a:ext cx="7246517" cy="475598"/>
            <a:chOff x="797809" y="951719"/>
            <a:chExt cx="7246517" cy="475598"/>
          </a:xfrm>
          <a:scene3d>
            <a:camera prst="orthographicFront"/>
            <a:lightRig rig="flat" dir="t"/>
          </a:scene3d>
        </p:grpSpPr>
        <p:sp>
          <p:nvSpPr>
            <p:cNvPr id="32" name="正方形/長方形 31"/>
            <p:cNvSpPr/>
            <p:nvPr/>
          </p:nvSpPr>
          <p:spPr>
            <a:xfrm>
              <a:off x="797809" y="951719"/>
              <a:ext cx="7246517"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3" name="正方形/長方形 32"/>
            <p:cNvSpPr/>
            <p:nvPr/>
          </p:nvSpPr>
          <p:spPr>
            <a:xfrm>
              <a:off x="797809" y="951719"/>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58420" rIns="58420" bIns="58420" spcCol="1270" anchor="ctr"/>
            <a:lstStyle/>
            <a:p>
              <a:pPr defTabSz="1022350" eaLnBrk="1" hangingPunct="1">
                <a:lnSpc>
                  <a:spcPct val="90000"/>
                </a:lnSpc>
                <a:spcAft>
                  <a:spcPct val="35000"/>
                </a:spcAft>
                <a:defRPr/>
              </a:pPr>
              <a:r>
                <a:rPr lang="ja-JP" altLang="en-US" sz="2300" dirty="0" smtClean="0"/>
                <a:t>目的</a:t>
              </a:r>
              <a:endParaRPr lang="ja-JP" altLang="en-US" sz="2300" dirty="0"/>
            </a:p>
          </p:txBody>
        </p:sp>
      </p:grpSp>
      <p:sp>
        <p:nvSpPr>
          <p:cNvPr id="11" name="円/楕円 10"/>
          <p:cNvSpPr/>
          <p:nvPr/>
        </p:nvSpPr>
        <p:spPr>
          <a:xfrm>
            <a:off x="1351957" y="2304726"/>
            <a:ext cx="593725" cy="595313"/>
          </a:xfrm>
          <a:prstGeom prst="ellipse">
            <a:avLst/>
          </a:prstGeom>
        </p:spPr>
        <p:style>
          <a:lnRef idx="2">
            <a:schemeClr val="accent6"/>
          </a:lnRef>
          <a:fillRef idx="1">
            <a:schemeClr val="lt1"/>
          </a:fillRef>
          <a:effectRef idx="0">
            <a:schemeClr val="accent6"/>
          </a:effectRef>
          <a:fontRef idx="minor">
            <a:schemeClr val="dk1"/>
          </a:fontRef>
        </p:style>
      </p:sp>
      <p:grpSp>
        <p:nvGrpSpPr>
          <p:cNvPr id="12" name="グループ化 43"/>
          <p:cNvGrpSpPr/>
          <p:nvPr/>
        </p:nvGrpSpPr>
        <p:grpSpPr>
          <a:xfrm>
            <a:off x="1963438" y="3216337"/>
            <a:ext cx="7010497" cy="475598"/>
            <a:chOff x="1033829" y="1665012"/>
            <a:chExt cx="7010497" cy="475598"/>
          </a:xfrm>
          <a:scene3d>
            <a:camera prst="orthographicFront"/>
            <a:lightRig rig="flat" dir="t"/>
          </a:scene3d>
        </p:grpSpPr>
        <p:sp>
          <p:nvSpPr>
            <p:cNvPr id="30" name="正方形/長方形 29"/>
            <p:cNvSpPr/>
            <p:nvPr/>
          </p:nvSpPr>
          <p:spPr>
            <a:xfrm>
              <a:off x="1033829" y="1665012"/>
              <a:ext cx="7010497" cy="475598"/>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1" name="正方形/長方形 30"/>
            <p:cNvSpPr/>
            <p:nvPr/>
          </p:nvSpPr>
          <p:spPr>
            <a:xfrm>
              <a:off x="1033829" y="1665012"/>
              <a:ext cx="701049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仮説</a:t>
              </a:r>
            </a:p>
          </p:txBody>
        </p:sp>
      </p:grpSp>
      <p:sp>
        <p:nvSpPr>
          <p:cNvPr id="13" name="円/楕円 12"/>
          <p:cNvSpPr/>
          <p:nvPr/>
        </p:nvSpPr>
        <p:spPr>
          <a:xfrm>
            <a:off x="1648819" y="3156246"/>
            <a:ext cx="593725" cy="595312"/>
          </a:xfrm>
          <a:prstGeom prst="ellipse">
            <a:avLst/>
          </a:prstGeom>
        </p:spPr>
        <p:style>
          <a:lnRef idx="2">
            <a:schemeClr val="accent4"/>
          </a:lnRef>
          <a:fillRef idx="1">
            <a:schemeClr val="lt1"/>
          </a:fillRef>
          <a:effectRef idx="0">
            <a:schemeClr val="accent4"/>
          </a:effectRef>
          <a:fontRef idx="minor">
            <a:schemeClr val="dk1"/>
          </a:fontRef>
        </p:style>
      </p:sp>
      <p:grpSp>
        <p:nvGrpSpPr>
          <p:cNvPr id="14" name="グループ化 45"/>
          <p:cNvGrpSpPr/>
          <p:nvPr/>
        </p:nvGrpSpPr>
        <p:grpSpPr>
          <a:xfrm>
            <a:off x="2034036" y="4088748"/>
            <a:ext cx="6935138" cy="475598"/>
            <a:chOff x="1109188" y="2378827"/>
            <a:chExt cx="6935138" cy="475598"/>
          </a:xfrm>
          <a:scene3d>
            <a:camera prst="orthographicFront"/>
            <a:lightRig rig="flat" dir="t"/>
          </a:scene3d>
        </p:grpSpPr>
        <p:sp>
          <p:nvSpPr>
            <p:cNvPr id="28" name="正方形/長方形 27"/>
            <p:cNvSpPr/>
            <p:nvPr/>
          </p:nvSpPr>
          <p:spPr>
            <a:xfrm>
              <a:off x="1109188" y="2378827"/>
              <a:ext cx="6935138" cy="475598"/>
            </a:xfrm>
            <a:prstGeom prst="rect">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9" name="正方形/長方形 28"/>
            <p:cNvSpPr/>
            <p:nvPr/>
          </p:nvSpPr>
          <p:spPr>
            <a:xfrm>
              <a:off x="1109188" y="2378827"/>
              <a:ext cx="6935138"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調査</a:t>
              </a:r>
              <a:endParaRPr lang="en-US" altLang="ja-JP" sz="2400" dirty="0"/>
            </a:p>
          </p:txBody>
        </p:sp>
      </p:grpSp>
      <p:sp>
        <p:nvSpPr>
          <p:cNvPr id="15" name="円/楕円 14"/>
          <p:cNvSpPr/>
          <p:nvPr/>
        </p:nvSpPr>
        <p:spPr>
          <a:xfrm>
            <a:off x="1666875" y="4029217"/>
            <a:ext cx="595313" cy="595312"/>
          </a:xfrm>
          <a:prstGeom prst="ellipse">
            <a:avLst/>
          </a:prstGeom>
        </p:spPr>
        <p:style>
          <a:lnRef idx="2">
            <a:schemeClr val="accent5"/>
          </a:lnRef>
          <a:fillRef idx="1">
            <a:schemeClr val="lt1"/>
          </a:fillRef>
          <a:effectRef idx="0">
            <a:schemeClr val="accent5"/>
          </a:effectRef>
          <a:fontRef idx="minor">
            <a:schemeClr val="dk1"/>
          </a:fontRef>
        </p:style>
      </p:sp>
      <p:grpSp>
        <p:nvGrpSpPr>
          <p:cNvPr id="18" name="グループ化 49"/>
          <p:cNvGrpSpPr/>
          <p:nvPr/>
        </p:nvGrpSpPr>
        <p:grpSpPr>
          <a:xfrm>
            <a:off x="1593851" y="4921252"/>
            <a:ext cx="7380062" cy="475598"/>
            <a:chOff x="664264" y="3805936"/>
            <a:chExt cx="7380062" cy="475598"/>
          </a:xfrm>
          <a:scene3d>
            <a:camera prst="orthographicFront"/>
            <a:lightRig rig="flat" dir="t"/>
          </a:scene3d>
        </p:grpSpPr>
        <p:sp>
          <p:nvSpPr>
            <p:cNvPr id="24" name="正方形/長方形 23"/>
            <p:cNvSpPr/>
            <p:nvPr/>
          </p:nvSpPr>
          <p:spPr>
            <a:xfrm>
              <a:off x="664264" y="3805936"/>
              <a:ext cx="7246517"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5" name="正方形/長方形 24"/>
            <p:cNvSpPr/>
            <p:nvPr/>
          </p:nvSpPr>
          <p:spPr>
            <a:xfrm>
              <a:off x="797809" y="3805936"/>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結果・考察</a:t>
              </a:r>
            </a:p>
          </p:txBody>
        </p:sp>
      </p:grpSp>
      <p:sp>
        <p:nvSpPr>
          <p:cNvPr id="19" name="円/楕円 18"/>
          <p:cNvSpPr/>
          <p:nvPr/>
        </p:nvSpPr>
        <p:spPr>
          <a:xfrm>
            <a:off x="1370012" y="4861776"/>
            <a:ext cx="593725" cy="595313"/>
          </a:xfrm>
          <a:prstGeom prst="ellipse">
            <a:avLst/>
          </a:prstGeom>
        </p:spPr>
        <p:style>
          <a:lnRef idx="3">
            <a:schemeClr val="lt1"/>
          </a:lnRef>
          <a:fillRef idx="1">
            <a:schemeClr val="accent2"/>
          </a:fillRef>
          <a:effectRef idx="1">
            <a:schemeClr val="accent2"/>
          </a:effectRef>
          <a:fontRef idx="minor">
            <a:schemeClr val="lt1"/>
          </a:fontRef>
        </p:style>
        <p:txBody>
          <a:bodyPr/>
          <a:lstStyle/>
          <a:p>
            <a:endParaRPr lang="ja-JP" altLang="en-US" dirty="0"/>
          </a:p>
        </p:txBody>
      </p:sp>
      <p:grpSp>
        <p:nvGrpSpPr>
          <p:cNvPr id="20" name="グループ化 51"/>
          <p:cNvGrpSpPr/>
          <p:nvPr/>
        </p:nvGrpSpPr>
        <p:grpSpPr>
          <a:xfrm>
            <a:off x="1296721" y="5753461"/>
            <a:ext cx="7677214" cy="475598"/>
            <a:chOff x="367112" y="4519752"/>
            <a:chExt cx="7677214" cy="475598"/>
          </a:xfrm>
          <a:scene3d>
            <a:camera prst="orthographicFront"/>
            <a:lightRig rig="flat" dir="t"/>
          </a:scene3d>
        </p:grpSpPr>
        <p:sp>
          <p:nvSpPr>
            <p:cNvPr id="22" name="正方形/長方形 21"/>
            <p:cNvSpPr/>
            <p:nvPr/>
          </p:nvSpPr>
          <p:spPr>
            <a:xfrm>
              <a:off x="367112" y="4519752"/>
              <a:ext cx="7677214"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3" name="正方形/長方形 22"/>
            <p:cNvSpPr/>
            <p:nvPr/>
          </p:nvSpPr>
          <p:spPr>
            <a:xfrm>
              <a:off x="367112" y="4519752"/>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en-US" altLang="ja-JP" sz="2400" dirty="0" smtClean="0"/>
                <a:t> </a:t>
              </a:r>
              <a:r>
                <a:rPr lang="ja-JP" altLang="en-US" sz="2400" dirty="0" smtClean="0"/>
                <a:t>提案</a:t>
              </a:r>
              <a:endParaRPr lang="ja-JP" altLang="en-US" sz="2400" dirty="0"/>
            </a:p>
          </p:txBody>
        </p:sp>
      </p:grpSp>
      <p:sp>
        <p:nvSpPr>
          <p:cNvPr id="21" name="円/楕円 20"/>
          <p:cNvSpPr/>
          <p:nvPr/>
        </p:nvSpPr>
        <p:spPr>
          <a:xfrm>
            <a:off x="1000126" y="5694544"/>
            <a:ext cx="593725" cy="593725"/>
          </a:xfrm>
          <a:prstGeom prst="ellipse">
            <a:avLst/>
          </a:prstGeom>
        </p:spPr>
        <p:style>
          <a:lnRef idx="2">
            <a:schemeClr val="accent3"/>
          </a:lnRef>
          <a:fillRef idx="1">
            <a:schemeClr val="lt1"/>
          </a:fillRef>
          <a:effectRef idx="0">
            <a:schemeClr val="accent3"/>
          </a:effectRef>
          <a:fontRef idx="minor">
            <a:schemeClr val="dk1"/>
          </a:fontRef>
        </p:style>
      </p:sp>
      <p:sp>
        <p:nvSpPr>
          <p:cNvPr id="2" name="タイトル 1"/>
          <p:cNvSpPr>
            <a:spLocks noGrp="1"/>
          </p:cNvSpPr>
          <p:nvPr>
            <p:ph type="title"/>
          </p:nvPr>
        </p:nvSpPr>
        <p:spPr/>
        <p:txBody>
          <a:bodyPr/>
          <a:lstStyle/>
          <a:p>
            <a:endParaRPr kumimoji="1" lang="ja-JP" altLang="en-US" dirty="0"/>
          </a:p>
        </p:txBody>
      </p:sp>
      <p:sp>
        <p:nvSpPr>
          <p:cNvPr id="37" name="タイトル 6"/>
          <p:cNvSpPr txBox="1">
            <a:spLocks/>
          </p:cNvSpPr>
          <p:nvPr/>
        </p:nvSpPr>
        <p:spPr>
          <a:xfrm>
            <a:off x="7018208" y="-3716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sz="2400" dirty="0" smtClean="0"/>
              <a:t>発表の流れ</a:t>
            </a:r>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17</a:t>
            </a:fld>
            <a:endParaRPr lang="ja-JP" altLang="en-US"/>
          </a:p>
        </p:txBody>
      </p:sp>
    </p:spTree>
    <p:extLst>
      <p:ext uri="{BB962C8B-B14F-4D97-AF65-F5344CB8AC3E}">
        <p14:creationId xmlns:p14="http://schemas.microsoft.com/office/powerpoint/2010/main" val="3551522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11"/>
                                        </p:tgtEl>
                                        <p:attrNameLst>
                                          <p:attrName>style.opacity</p:attrName>
                                        </p:attrNameLst>
                                      </p:cBhvr>
                                      <p:to>
                                        <p:strVal val="0.5"/>
                                      </p:to>
                                    </p:set>
                                    <p:animEffect filter="image" prLst="opacity: 0.5">
                                      <p:cBhvr rctx="IE">
                                        <p:cTn id="7" dur="indefinite"/>
                                        <p:tgtEl>
                                          <p:spTgt spid="11"/>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13"/>
                                        </p:tgtEl>
                                        <p:attrNameLst>
                                          <p:attrName>style.opacity</p:attrName>
                                        </p:attrNameLst>
                                      </p:cBhvr>
                                      <p:to>
                                        <p:strVal val="0.5"/>
                                      </p:to>
                                    </p:set>
                                    <p:animEffect filter="image" prLst="opacity: 0.5">
                                      <p:cBhvr rctx="IE">
                                        <p:cTn id="13" dur="indefinite"/>
                                        <p:tgtEl>
                                          <p:spTgt spid="13"/>
                                        </p:tgtEl>
                                      </p:cBhvr>
                                    </p:animEffect>
                                  </p:childTnLst>
                                </p:cTn>
                              </p:par>
                              <p:par>
                                <p:cTn id="14" presetID="9" presetClass="emph" presetSubtype="0" nodeType="withEffect">
                                  <p:stCondLst>
                                    <p:cond delay="0"/>
                                  </p:stCondLst>
                                  <p:childTnLst>
                                    <p:set>
                                      <p:cBhvr rctx="PPT">
                                        <p:cTn id="15" dur="indefinite"/>
                                        <p:tgtEl>
                                          <p:spTgt spid="12"/>
                                        </p:tgtEl>
                                        <p:attrNameLst>
                                          <p:attrName>style.opacity</p:attrName>
                                        </p:attrNameLst>
                                      </p:cBhvr>
                                      <p:to>
                                        <p:strVal val="0.5"/>
                                      </p:to>
                                    </p:set>
                                    <p:animEffect filter="image" prLst="opacity: 0.5">
                                      <p:cBhvr rctx="IE">
                                        <p:cTn id="16" dur="indefinite"/>
                                        <p:tgtEl>
                                          <p:spTgt spid="12"/>
                                        </p:tgtEl>
                                      </p:cBhvr>
                                    </p:animEffect>
                                  </p:childTnLst>
                                </p:cTn>
                              </p:par>
                              <p:par>
                                <p:cTn id="17" presetID="9" presetClass="emph" presetSubtype="0" nodeType="withEffect">
                                  <p:stCondLst>
                                    <p:cond delay="0"/>
                                  </p:stCondLst>
                                  <p:childTnLst>
                                    <p:set>
                                      <p:cBhvr rctx="PPT">
                                        <p:cTn id="18" dur="indefinite"/>
                                        <p:tgtEl>
                                          <p:spTgt spid="15"/>
                                        </p:tgtEl>
                                        <p:attrNameLst>
                                          <p:attrName>style.opacity</p:attrName>
                                        </p:attrNameLst>
                                      </p:cBhvr>
                                      <p:to>
                                        <p:strVal val="0.5"/>
                                      </p:to>
                                    </p:set>
                                    <p:animEffect filter="image" prLst="opacity: 0.5">
                                      <p:cBhvr rctx="IE">
                                        <p:cTn id="19" dur="indefinite"/>
                                        <p:tgtEl>
                                          <p:spTgt spid="15"/>
                                        </p:tgtEl>
                                      </p:cBhvr>
                                    </p:animEffect>
                                  </p:childTnLst>
                                </p:cTn>
                              </p:par>
                              <p:par>
                                <p:cTn id="20" presetID="9" presetClass="emph" presetSubtype="0" nodeType="withEffect">
                                  <p:stCondLst>
                                    <p:cond delay="0"/>
                                  </p:stCondLst>
                                  <p:childTnLst>
                                    <p:set>
                                      <p:cBhvr rctx="PPT">
                                        <p:cTn id="21" dur="indefinite"/>
                                        <p:tgtEl>
                                          <p:spTgt spid="14"/>
                                        </p:tgtEl>
                                        <p:attrNameLst>
                                          <p:attrName>style.opacity</p:attrName>
                                        </p:attrNameLst>
                                      </p:cBhvr>
                                      <p:to>
                                        <p:strVal val="0.5"/>
                                      </p:to>
                                    </p:set>
                                    <p:animEffect filter="image" prLst="opacity: 0.5">
                                      <p:cBhvr rctx="IE">
                                        <p:cTn id="22" dur="indefinite"/>
                                        <p:tgtEl>
                                          <p:spTgt spid="14"/>
                                        </p:tgtEl>
                                      </p:cBhvr>
                                    </p:animEffect>
                                  </p:childTnLst>
                                </p:cTn>
                              </p:par>
                              <p:par>
                                <p:cTn id="23" presetID="9" presetClass="emph" presetSubtype="0" nodeType="withEffect">
                                  <p:stCondLst>
                                    <p:cond delay="0"/>
                                  </p:stCondLst>
                                  <p:childTnLst>
                                    <p:set>
                                      <p:cBhvr rctx="PPT">
                                        <p:cTn id="24" dur="indefinite"/>
                                        <p:tgtEl>
                                          <p:spTgt spid="21"/>
                                        </p:tgtEl>
                                        <p:attrNameLst>
                                          <p:attrName>style.opacity</p:attrName>
                                        </p:attrNameLst>
                                      </p:cBhvr>
                                      <p:to>
                                        <p:strVal val="0.5"/>
                                      </p:to>
                                    </p:set>
                                    <p:animEffect filter="image" prLst="opacity: 0.5">
                                      <p:cBhvr rctx="IE">
                                        <p:cTn id="25" dur="indefinite"/>
                                        <p:tgtEl>
                                          <p:spTgt spid="21"/>
                                        </p:tgtEl>
                                      </p:cBhvr>
                                    </p:animEffect>
                                  </p:childTnLst>
                                </p:cTn>
                              </p:par>
                              <p:par>
                                <p:cTn id="26" presetID="9" presetClass="emph" presetSubtype="0" nodeType="withEffect">
                                  <p:stCondLst>
                                    <p:cond delay="0"/>
                                  </p:stCondLst>
                                  <p:childTnLst>
                                    <p:set>
                                      <p:cBhvr rctx="PPT">
                                        <p:cTn id="27" dur="indefinite"/>
                                        <p:tgtEl>
                                          <p:spTgt spid="20"/>
                                        </p:tgtEl>
                                        <p:attrNameLst>
                                          <p:attrName>style.opacity</p:attrName>
                                        </p:attrNameLst>
                                      </p:cBhvr>
                                      <p:to>
                                        <p:strVal val="0.5"/>
                                      </p:to>
                                    </p:set>
                                    <p:animEffect filter="image" prLst="opacity: 0.5">
                                      <p:cBhvr rctx="IE">
                                        <p:cTn id="28" dur="indefinite"/>
                                        <p:tgtEl>
                                          <p:spTgt spid="20"/>
                                        </p:tgtEl>
                                      </p:cBhvr>
                                    </p:animEffect>
                                  </p:childTnLst>
                                </p:cTn>
                              </p:par>
                              <p:par>
                                <p:cTn id="29" presetID="27" presetClass="emph" presetSubtype="0" repeatCount="indefinite" fill="remove" nodeType="withEffect">
                                  <p:stCondLst>
                                    <p:cond delay="0"/>
                                  </p:stCondLst>
                                  <p:childTnLst>
                                    <p:animClr clrSpc="rgb" dir="cw">
                                      <p:cBhvr override="childStyle">
                                        <p:cTn id="30" dur="500" autoRev="1" fill="remove"/>
                                        <p:tgtEl>
                                          <p:spTgt spid="9"/>
                                        </p:tgtEl>
                                        <p:attrNameLst>
                                          <p:attrName>style.color</p:attrName>
                                        </p:attrNameLst>
                                      </p:cBhvr>
                                      <p:to>
                                        <a:schemeClr val="bg1"/>
                                      </p:to>
                                    </p:animClr>
                                    <p:animClr clrSpc="rgb" dir="cw">
                                      <p:cBhvr>
                                        <p:cTn id="31" dur="500" autoRev="1" fill="remove"/>
                                        <p:tgtEl>
                                          <p:spTgt spid="9"/>
                                        </p:tgtEl>
                                        <p:attrNameLst>
                                          <p:attrName>fillcolor</p:attrName>
                                        </p:attrNameLst>
                                      </p:cBhvr>
                                      <p:to>
                                        <a:schemeClr val="bg1"/>
                                      </p:to>
                                    </p:animClr>
                                    <p:set>
                                      <p:cBhvr>
                                        <p:cTn id="32" dur="500" autoRev="1" fill="remove"/>
                                        <p:tgtEl>
                                          <p:spTgt spid="9"/>
                                        </p:tgtEl>
                                        <p:attrNameLst>
                                          <p:attrName>fill.type</p:attrName>
                                        </p:attrNameLst>
                                      </p:cBhvr>
                                      <p:to>
                                        <p:strVal val="solid"/>
                                      </p:to>
                                    </p:set>
                                    <p:set>
                                      <p:cBhvr>
                                        <p:cTn id="33" dur="500" autoRev="1" fill="remove"/>
                                        <p:tgtEl>
                                          <p:spTgt spid="9"/>
                                        </p:tgtEl>
                                        <p:attrNameLst>
                                          <p:attrName>fill.on</p:attrName>
                                        </p:attrNameLst>
                                      </p:cBhvr>
                                      <p:to>
                                        <p:strVal val="true"/>
                                      </p:to>
                                    </p:set>
                                  </p:childTnLst>
                                </p:cTn>
                              </p:par>
                              <p:par>
                                <p:cTn id="34" presetID="9" presetClass="emph" presetSubtype="0" grpId="0" nodeType="withEffect">
                                  <p:stCondLst>
                                    <p:cond delay="0"/>
                                  </p:stCondLst>
                                  <p:childTnLst>
                                    <p:set>
                                      <p:cBhvr rctx="PPT">
                                        <p:cTn id="35" dur="indefinite"/>
                                        <p:tgtEl>
                                          <p:spTgt spid="9"/>
                                        </p:tgtEl>
                                        <p:attrNameLst>
                                          <p:attrName>style.opacity</p:attrName>
                                        </p:attrNameLst>
                                      </p:cBhvr>
                                      <p:to>
                                        <p:strVal val="0.5"/>
                                      </p:to>
                                    </p:set>
                                    <p:animEffect filter="image" prLst="opacity: 0.5">
                                      <p:cBhvr rctx="IE">
                                        <p:cTn id="36" dur="indefinite"/>
                                        <p:tgtEl>
                                          <p:spTgt spid="9"/>
                                        </p:tgtEl>
                                      </p:cBhvr>
                                    </p:animEffect>
                                  </p:childTnLst>
                                </p:cTn>
                              </p:par>
                              <p:par>
                                <p:cTn id="37" presetID="9" presetClass="emph" presetSubtype="0" nodeType="withEffect">
                                  <p:stCondLst>
                                    <p:cond delay="0"/>
                                  </p:stCondLst>
                                  <p:childTnLst>
                                    <p:set>
                                      <p:cBhvr rctx="PPT">
                                        <p:cTn id="38" dur="indefinite"/>
                                        <p:tgtEl>
                                          <p:spTgt spid="8"/>
                                        </p:tgtEl>
                                        <p:attrNameLst>
                                          <p:attrName>style.opacity</p:attrName>
                                        </p:attrNameLst>
                                      </p:cBhvr>
                                      <p:to>
                                        <p:strVal val="0.5"/>
                                      </p:to>
                                    </p:set>
                                    <p:animEffect filter="image" prLst="opacity: 0.5">
                                      <p:cBhvr rctx="IE">
                                        <p:cTn id="39" dur="indefinite"/>
                                        <p:tgtEl>
                                          <p:spTgt spid="8"/>
                                        </p:tgtEl>
                                      </p:cBhvr>
                                    </p:animEffect>
                                  </p:childTnLst>
                                </p:cTn>
                              </p:par>
                              <p:par>
                                <p:cTn id="40" presetID="27" presetClass="emph" presetSubtype="0" repeatCount="indefinite" fill="remove" grpId="0" nodeType="withEffect">
                                  <p:stCondLst>
                                    <p:cond delay="0"/>
                                  </p:stCondLst>
                                  <p:childTnLst>
                                    <p:animClr clrSpc="rgb" dir="cw">
                                      <p:cBhvr override="childStyle">
                                        <p:cTn id="41" dur="500" autoRev="1" fill="remove"/>
                                        <p:tgtEl>
                                          <p:spTgt spid="19"/>
                                        </p:tgtEl>
                                        <p:attrNameLst>
                                          <p:attrName>style.color</p:attrName>
                                        </p:attrNameLst>
                                      </p:cBhvr>
                                      <p:to>
                                        <a:schemeClr val="bg1"/>
                                      </p:to>
                                    </p:animClr>
                                    <p:animClr clrSpc="rgb" dir="cw">
                                      <p:cBhvr>
                                        <p:cTn id="42" dur="500" autoRev="1" fill="remove"/>
                                        <p:tgtEl>
                                          <p:spTgt spid="19"/>
                                        </p:tgtEl>
                                        <p:attrNameLst>
                                          <p:attrName>fillcolor</p:attrName>
                                        </p:attrNameLst>
                                      </p:cBhvr>
                                      <p:to>
                                        <a:schemeClr val="bg1"/>
                                      </p:to>
                                    </p:animClr>
                                    <p:set>
                                      <p:cBhvr>
                                        <p:cTn id="43" dur="500" autoRev="1" fill="remove"/>
                                        <p:tgtEl>
                                          <p:spTgt spid="19"/>
                                        </p:tgtEl>
                                        <p:attrNameLst>
                                          <p:attrName>fill.type</p:attrName>
                                        </p:attrNameLst>
                                      </p:cBhvr>
                                      <p:to>
                                        <p:strVal val="solid"/>
                                      </p:to>
                                    </p:set>
                                    <p:set>
                                      <p:cBhvr>
                                        <p:cTn id="44" dur="500" autoRev="1" fill="remove"/>
                                        <p:tgtEl>
                                          <p:spTgt spid="1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個人の環境</a:t>
            </a:r>
            <a:endParaRPr lang="ja-JP" altLang="en-US" dirty="0">
              <a:latin typeface="ＭＳ Ｐゴシック" panose="020B0600070205080204" pitchFamily="50" charset="-128"/>
            </a:endParaRPr>
          </a:p>
        </p:txBody>
      </p:sp>
      <p:sp>
        <p:nvSpPr>
          <p:cNvPr id="21"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23" name="正方形/長方形 22"/>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graphicFrame>
        <p:nvGraphicFramePr>
          <p:cNvPr id="14" name="グラフ 13"/>
          <p:cNvGraphicFramePr>
            <a:graphicFrameLocks/>
          </p:cNvGraphicFramePr>
          <p:nvPr>
            <p:extLst>
              <p:ext uri="{D42A27DB-BD31-4B8C-83A1-F6EECF244321}">
                <p14:modId xmlns:p14="http://schemas.microsoft.com/office/powerpoint/2010/main" val="500801218"/>
              </p:ext>
            </p:extLst>
          </p:nvPr>
        </p:nvGraphicFramePr>
        <p:xfrm>
          <a:off x="0" y="1492898"/>
          <a:ext cx="5531508" cy="4517759"/>
        </p:xfrm>
        <a:graphic>
          <a:graphicData uri="http://schemas.openxmlformats.org/drawingml/2006/chart">
            <c:chart xmlns:c="http://schemas.openxmlformats.org/drawingml/2006/chart" xmlns:r="http://schemas.openxmlformats.org/officeDocument/2006/relationships" r:id="rId3"/>
          </a:graphicData>
        </a:graphic>
      </p:graphicFrame>
      <p:sp>
        <p:nvSpPr>
          <p:cNvPr id="22" name="正方形/長方形 21"/>
          <p:cNvSpPr/>
          <p:nvPr/>
        </p:nvSpPr>
        <p:spPr>
          <a:xfrm>
            <a:off x="5531508" y="2944395"/>
            <a:ext cx="3461718" cy="1384995"/>
          </a:xfrm>
          <a:prstGeom prst="rect">
            <a:avLst/>
          </a:prstGeom>
        </p:spPr>
        <p:txBody>
          <a:bodyPr wrap="square">
            <a:spAutoFit/>
          </a:bodyPr>
          <a:lstStyle/>
          <a:p>
            <a:r>
              <a:rPr lang="ja-JP" altLang="en-US" sz="2800" u="sng" dirty="0">
                <a:solidFill>
                  <a:prstClr val="black"/>
                </a:solidFill>
              </a:rPr>
              <a:t>しかし大学での避難訓練</a:t>
            </a:r>
            <a:r>
              <a:rPr lang="ja-JP" altLang="en-US" sz="2800" u="sng" dirty="0" smtClean="0">
                <a:solidFill>
                  <a:prstClr val="black"/>
                </a:solidFill>
              </a:rPr>
              <a:t>を経験</a:t>
            </a:r>
            <a:r>
              <a:rPr lang="ja-JP" altLang="en-US" sz="2800" u="sng" dirty="0">
                <a:solidFill>
                  <a:prstClr val="black"/>
                </a:solidFill>
              </a:rPr>
              <a:t>している人は半数以下</a:t>
            </a:r>
          </a:p>
        </p:txBody>
      </p:sp>
      <p:sp>
        <p:nvSpPr>
          <p:cNvPr id="11" name="タイトル 6"/>
          <p:cNvSpPr txBox="1">
            <a:spLocks/>
          </p:cNvSpPr>
          <p:nvPr/>
        </p:nvSpPr>
        <p:spPr>
          <a:xfrm>
            <a:off x="7018208" y="-3716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endParaRPr lang="ja-JP" altLang="en-US" sz="2400" dirty="0" smtClean="0">
              <a:solidFill>
                <a:schemeClr val="tx1"/>
              </a:solidFill>
            </a:endParaRPr>
          </a:p>
        </p:txBody>
      </p:sp>
      <p:sp>
        <p:nvSpPr>
          <p:cNvPr id="16" name="タイトル 6"/>
          <p:cNvSpPr txBox="1">
            <a:spLocks/>
          </p:cNvSpPr>
          <p:nvPr/>
        </p:nvSpPr>
        <p:spPr>
          <a:xfrm>
            <a:off x="7170608" y="-2192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endParaRPr lang="ja-JP" altLang="en-US" sz="2400" dirty="0" smtClean="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18</a:t>
            </a:fld>
            <a:endParaRPr lang="ja-JP" altLang="en-US"/>
          </a:p>
        </p:txBody>
      </p:sp>
    </p:spTree>
    <p:extLst>
      <p:ext uri="{BB962C8B-B14F-4D97-AF65-F5344CB8AC3E}">
        <p14:creationId xmlns:p14="http://schemas.microsoft.com/office/powerpoint/2010/main" val="8800949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個人の環境</a:t>
            </a:r>
          </a:p>
        </p:txBody>
      </p:sp>
      <p:sp>
        <p:nvSpPr>
          <p:cNvPr id="13" name="テキスト ボックス 12"/>
          <p:cNvSpPr txBox="1">
            <a:spLocks noChangeArrowheads="1"/>
          </p:cNvSpPr>
          <p:nvPr/>
        </p:nvSpPr>
        <p:spPr bwMode="auto">
          <a:xfrm>
            <a:off x="5118560" y="2522773"/>
            <a:ext cx="350144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800" u="sng" dirty="0">
                <a:solidFill>
                  <a:srgbClr val="000000"/>
                </a:solidFill>
                <a:latin typeface="Arial" panose="020B0604020202020204" pitchFamily="34" charset="0"/>
              </a:rPr>
              <a:t>大学の避難訓練</a:t>
            </a:r>
            <a:r>
              <a:rPr lang="ja-JP" altLang="en-US" sz="2800" u="sng" dirty="0" smtClean="0">
                <a:solidFill>
                  <a:srgbClr val="000000"/>
                </a:solidFill>
                <a:latin typeface="Arial" panose="020B0604020202020204" pitchFamily="34" charset="0"/>
              </a:rPr>
              <a:t>が</a:t>
            </a:r>
            <a:endParaRPr lang="en-US" altLang="ja-JP" sz="2800" u="sng" dirty="0" smtClean="0">
              <a:solidFill>
                <a:srgbClr val="000000"/>
              </a:solidFill>
              <a:latin typeface="Arial" panose="020B0604020202020204" pitchFamily="34" charset="0"/>
            </a:endParaRPr>
          </a:p>
          <a:p>
            <a:pPr eaLnBrk="1" hangingPunct="1">
              <a:spcBef>
                <a:spcPct val="0"/>
              </a:spcBef>
              <a:buFontTx/>
              <a:buNone/>
            </a:pPr>
            <a:r>
              <a:rPr lang="ja-JP" altLang="en-US" sz="2800" u="sng" dirty="0" smtClean="0">
                <a:solidFill>
                  <a:srgbClr val="000000"/>
                </a:solidFill>
                <a:latin typeface="Arial" panose="020B0604020202020204" pitchFamily="34" charset="0"/>
              </a:rPr>
              <a:t>役</a:t>
            </a:r>
            <a:r>
              <a:rPr lang="ja-JP" altLang="en-US" sz="2800" u="sng" dirty="0">
                <a:solidFill>
                  <a:srgbClr val="000000"/>
                </a:solidFill>
                <a:latin typeface="Arial" panose="020B0604020202020204" pitchFamily="34" charset="0"/>
              </a:rPr>
              <a:t>に</a:t>
            </a:r>
            <a:r>
              <a:rPr lang="ja-JP" altLang="en-US" sz="2800" u="sng" dirty="0" smtClean="0">
                <a:solidFill>
                  <a:srgbClr val="000000"/>
                </a:solidFill>
                <a:latin typeface="Arial" panose="020B0604020202020204" pitchFamily="34" charset="0"/>
              </a:rPr>
              <a:t>立つと思っている人は半分以下</a:t>
            </a:r>
            <a:endParaRPr lang="en-US" altLang="ja-JP" sz="2800" u="sng" dirty="0">
              <a:solidFill>
                <a:srgbClr val="000000"/>
              </a:solidFill>
              <a:latin typeface="Arial" panose="020B0604020202020204" pitchFamily="34" charset="0"/>
            </a:endParaRPr>
          </a:p>
          <a:p>
            <a:pPr eaLnBrk="1" hangingPunct="1">
              <a:spcBef>
                <a:spcPct val="0"/>
              </a:spcBef>
              <a:buFontTx/>
              <a:buNone/>
            </a:pPr>
            <a:endParaRPr lang="en-US" altLang="ja-JP" sz="2400" dirty="0">
              <a:solidFill>
                <a:srgbClr val="000000"/>
              </a:solidFill>
              <a:latin typeface="Arial" panose="020B0604020202020204" pitchFamily="34" charset="0"/>
            </a:endParaRPr>
          </a:p>
        </p:txBody>
      </p:sp>
      <p:graphicFrame>
        <p:nvGraphicFramePr>
          <p:cNvPr id="17" name="グラフ 16"/>
          <p:cNvGraphicFramePr>
            <a:graphicFrameLocks/>
          </p:cNvGraphicFramePr>
          <p:nvPr>
            <p:extLst/>
          </p:nvPr>
        </p:nvGraphicFramePr>
        <p:xfrm>
          <a:off x="109729" y="1945056"/>
          <a:ext cx="4662710" cy="2943936"/>
        </p:xfrm>
        <a:graphic>
          <a:graphicData uri="http://schemas.openxmlformats.org/drawingml/2006/chart">
            <c:chart xmlns:c="http://schemas.openxmlformats.org/drawingml/2006/chart" xmlns:r="http://schemas.openxmlformats.org/officeDocument/2006/relationships" r:id="rId3"/>
          </a:graphicData>
        </a:graphic>
      </p:graphicFrame>
      <p:sp>
        <p:nvSpPr>
          <p:cNvPr id="3" name="正方形/長方形 2"/>
          <p:cNvSpPr/>
          <p:nvPr/>
        </p:nvSpPr>
        <p:spPr>
          <a:xfrm>
            <a:off x="1227890" y="5365646"/>
            <a:ext cx="6831021" cy="954107"/>
          </a:xfrm>
          <a:prstGeom prst="rect">
            <a:avLst/>
          </a:prstGeom>
          <a:solidFill>
            <a:schemeClr val="accent1">
              <a:lumMod val="60000"/>
              <a:lumOff val="40000"/>
            </a:schemeClr>
          </a:solidFill>
        </p:spPr>
        <p:txBody>
          <a:bodyPr wrap="square">
            <a:spAutoFit/>
          </a:bodyPr>
          <a:lstStyle/>
          <a:p>
            <a:pPr algn="ctr"/>
            <a:r>
              <a:rPr lang="ja-JP" altLang="en-US" sz="2800" dirty="0" smtClean="0">
                <a:solidFill>
                  <a:srgbClr val="FF0000"/>
                </a:solidFill>
              </a:rPr>
              <a:t>参加率が高く、役に立つと思ってもらえるような避難訓練に改善すべき</a:t>
            </a:r>
            <a:endParaRPr lang="en-US" altLang="ja-JP" sz="2800" dirty="0" smtClean="0">
              <a:solidFill>
                <a:srgbClr val="FF0000"/>
              </a:solidFill>
            </a:endParaRPr>
          </a:p>
        </p:txBody>
      </p:sp>
      <p:sp>
        <p:nvSpPr>
          <p:cNvPr id="5" name="タイトル 4"/>
          <p:cNvSpPr>
            <a:spLocks noGrp="1"/>
          </p:cNvSpPr>
          <p:nvPr>
            <p:ph type="title"/>
          </p:nvPr>
        </p:nvSpPr>
        <p:spPr/>
        <p:txBody>
          <a:bodyPr/>
          <a:lstStyle/>
          <a:p>
            <a:endParaRPr kumimoji="1" lang="ja-JP" altLang="en-US" dirty="0"/>
          </a:p>
        </p:txBody>
      </p:sp>
      <p:sp>
        <p:nvSpPr>
          <p:cNvPr id="14"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6" name="正方形/長方形 15"/>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19</a:t>
            </a:fld>
            <a:endParaRPr lang="ja-JP" altLang="en-US"/>
          </a:p>
        </p:txBody>
      </p:sp>
    </p:spTree>
    <p:extLst>
      <p:ext uri="{BB962C8B-B14F-4D97-AF65-F5344CB8AC3E}">
        <p14:creationId xmlns:p14="http://schemas.microsoft.com/office/powerpoint/2010/main" val="74246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6642009" y="199878"/>
            <a:ext cx="2353529"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sp>
        <p:nvSpPr>
          <p:cNvPr id="7173" name="タイトル 6"/>
          <p:cNvSpPr>
            <a:spLocks noGrp="1"/>
          </p:cNvSpPr>
          <p:nvPr>
            <p:ph type="title"/>
          </p:nvPr>
        </p:nvSpPr>
        <p:spPr>
          <a:xfrm>
            <a:off x="7018208" y="-371622"/>
            <a:ext cx="8229600" cy="1143000"/>
          </a:xfrm>
        </p:spPr>
        <p:txBody>
          <a:bodyPr/>
          <a:lstStyle/>
          <a:p>
            <a:pPr algn="l"/>
            <a:r>
              <a:rPr lang="ja-JP" altLang="en-US" sz="2400" dirty="0" smtClean="0"/>
              <a:t>発表の流れ</a:t>
            </a:r>
          </a:p>
        </p:txBody>
      </p:sp>
      <p:grpSp>
        <p:nvGrpSpPr>
          <p:cNvPr id="8" name="グループ化 39"/>
          <p:cNvGrpSpPr/>
          <p:nvPr/>
        </p:nvGrpSpPr>
        <p:grpSpPr>
          <a:xfrm>
            <a:off x="1296699" y="1472838"/>
            <a:ext cx="7677214" cy="475598"/>
            <a:chOff x="367112" y="237903"/>
            <a:chExt cx="7677214" cy="475598"/>
          </a:xfrm>
          <a:scene3d>
            <a:camera prst="orthographicFront"/>
            <a:lightRig rig="flat" dir="t"/>
          </a:scene3d>
        </p:grpSpPr>
        <p:sp>
          <p:nvSpPr>
            <p:cNvPr id="34" name="正方形/長方形 33"/>
            <p:cNvSpPr/>
            <p:nvPr/>
          </p:nvSpPr>
          <p:spPr>
            <a:xfrm>
              <a:off x="367112" y="237903"/>
              <a:ext cx="7677214"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5" name="正方形/長方形 34"/>
            <p:cNvSpPr/>
            <p:nvPr/>
          </p:nvSpPr>
          <p:spPr>
            <a:xfrm>
              <a:off x="367112" y="237903"/>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背景</a:t>
              </a:r>
            </a:p>
          </p:txBody>
        </p:sp>
      </p:grpSp>
      <p:sp>
        <p:nvSpPr>
          <p:cNvPr id="9" name="円/楕円 8"/>
          <p:cNvSpPr/>
          <p:nvPr/>
        </p:nvSpPr>
        <p:spPr>
          <a:xfrm>
            <a:off x="1000126" y="1412695"/>
            <a:ext cx="593725" cy="595313"/>
          </a:xfrm>
          <a:prstGeom prst="ellipse">
            <a:avLst/>
          </a:prstGeom>
        </p:spPr>
        <p:style>
          <a:lnRef idx="3">
            <a:schemeClr val="lt1"/>
          </a:lnRef>
          <a:fillRef idx="1">
            <a:schemeClr val="accent2"/>
          </a:fillRef>
          <a:effectRef idx="1">
            <a:schemeClr val="accent2"/>
          </a:effectRef>
          <a:fontRef idx="minor">
            <a:schemeClr val="lt1"/>
          </a:fontRef>
        </p:style>
      </p:sp>
      <p:grpSp>
        <p:nvGrpSpPr>
          <p:cNvPr id="10" name="グループ化 41"/>
          <p:cNvGrpSpPr/>
          <p:nvPr/>
        </p:nvGrpSpPr>
        <p:grpSpPr>
          <a:xfrm>
            <a:off x="1727396" y="2364310"/>
            <a:ext cx="7246517" cy="475598"/>
            <a:chOff x="797809" y="951719"/>
            <a:chExt cx="7246517" cy="475598"/>
          </a:xfrm>
          <a:scene3d>
            <a:camera prst="orthographicFront"/>
            <a:lightRig rig="flat" dir="t"/>
          </a:scene3d>
        </p:grpSpPr>
        <p:sp>
          <p:nvSpPr>
            <p:cNvPr id="32" name="正方形/長方形 31"/>
            <p:cNvSpPr/>
            <p:nvPr/>
          </p:nvSpPr>
          <p:spPr>
            <a:xfrm>
              <a:off x="797809" y="951719"/>
              <a:ext cx="7246517"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3" name="正方形/長方形 32"/>
            <p:cNvSpPr/>
            <p:nvPr/>
          </p:nvSpPr>
          <p:spPr>
            <a:xfrm>
              <a:off x="797809" y="951719"/>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58420" rIns="58420" bIns="58420" spcCol="1270" anchor="ctr"/>
            <a:lstStyle/>
            <a:p>
              <a:pPr defTabSz="1022350" eaLnBrk="1" hangingPunct="1">
                <a:lnSpc>
                  <a:spcPct val="90000"/>
                </a:lnSpc>
                <a:spcAft>
                  <a:spcPct val="35000"/>
                </a:spcAft>
                <a:defRPr/>
              </a:pPr>
              <a:r>
                <a:rPr lang="ja-JP" altLang="en-US" sz="2300" dirty="0" smtClean="0"/>
                <a:t>目的</a:t>
              </a:r>
              <a:endParaRPr lang="ja-JP" altLang="en-US" sz="2300" dirty="0"/>
            </a:p>
          </p:txBody>
        </p:sp>
      </p:grpSp>
      <p:sp>
        <p:nvSpPr>
          <p:cNvPr id="11" name="円/楕円 10"/>
          <p:cNvSpPr/>
          <p:nvPr/>
        </p:nvSpPr>
        <p:spPr>
          <a:xfrm>
            <a:off x="1351957" y="2304726"/>
            <a:ext cx="593725" cy="595313"/>
          </a:xfrm>
          <a:prstGeom prst="ellipse">
            <a:avLst/>
          </a:prstGeom>
        </p:spPr>
        <p:style>
          <a:lnRef idx="2">
            <a:schemeClr val="accent6"/>
          </a:lnRef>
          <a:fillRef idx="1">
            <a:schemeClr val="lt1"/>
          </a:fillRef>
          <a:effectRef idx="0">
            <a:schemeClr val="accent6"/>
          </a:effectRef>
          <a:fontRef idx="minor">
            <a:schemeClr val="dk1"/>
          </a:fontRef>
        </p:style>
      </p:sp>
      <p:grpSp>
        <p:nvGrpSpPr>
          <p:cNvPr id="12" name="グループ化 43"/>
          <p:cNvGrpSpPr/>
          <p:nvPr/>
        </p:nvGrpSpPr>
        <p:grpSpPr>
          <a:xfrm>
            <a:off x="1963438" y="3216337"/>
            <a:ext cx="7010497" cy="475598"/>
            <a:chOff x="1033829" y="1665012"/>
            <a:chExt cx="7010497" cy="475598"/>
          </a:xfrm>
          <a:scene3d>
            <a:camera prst="orthographicFront"/>
            <a:lightRig rig="flat" dir="t"/>
          </a:scene3d>
        </p:grpSpPr>
        <p:sp>
          <p:nvSpPr>
            <p:cNvPr id="30" name="正方形/長方形 29"/>
            <p:cNvSpPr/>
            <p:nvPr/>
          </p:nvSpPr>
          <p:spPr>
            <a:xfrm>
              <a:off x="1033829" y="1665012"/>
              <a:ext cx="7010497" cy="475598"/>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1" name="正方形/長方形 30"/>
            <p:cNvSpPr/>
            <p:nvPr/>
          </p:nvSpPr>
          <p:spPr>
            <a:xfrm>
              <a:off x="1033829" y="1665012"/>
              <a:ext cx="701049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仮説</a:t>
              </a:r>
            </a:p>
          </p:txBody>
        </p:sp>
      </p:grpSp>
      <p:sp>
        <p:nvSpPr>
          <p:cNvPr id="13" name="円/楕円 12"/>
          <p:cNvSpPr/>
          <p:nvPr/>
        </p:nvSpPr>
        <p:spPr>
          <a:xfrm>
            <a:off x="1648819" y="3156246"/>
            <a:ext cx="593725" cy="595312"/>
          </a:xfrm>
          <a:prstGeom prst="ellipse">
            <a:avLst/>
          </a:prstGeom>
        </p:spPr>
        <p:style>
          <a:lnRef idx="2">
            <a:schemeClr val="accent4"/>
          </a:lnRef>
          <a:fillRef idx="1">
            <a:schemeClr val="lt1"/>
          </a:fillRef>
          <a:effectRef idx="0">
            <a:schemeClr val="accent4"/>
          </a:effectRef>
          <a:fontRef idx="minor">
            <a:schemeClr val="dk1"/>
          </a:fontRef>
        </p:style>
      </p:sp>
      <p:grpSp>
        <p:nvGrpSpPr>
          <p:cNvPr id="14" name="グループ化 45"/>
          <p:cNvGrpSpPr/>
          <p:nvPr/>
        </p:nvGrpSpPr>
        <p:grpSpPr>
          <a:xfrm>
            <a:off x="2034036" y="4088748"/>
            <a:ext cx="6935138" cy="475598"/>
            <a:chOff x="1109188" y="2378827"/>
            <a:chExt cx="6935138" cy="475598"/>
          </a:xfrm>
          <a:scene3d>
            <a:camera prst="orthographicFront"/>
            <a:lightRig rig="flat" dir="t"/>
          </a:scene3d>
        </p:grpSpPr>
        <p:sp>
          <p:nvSpPr>
            <p:cNvPr id="28" name="正方形/長方形 27"/>
            <p:cNvSpPr/>
            <p:nvPr/>
          </p:nvSpPr>
          <p:spPr>
            <a:xfrm>
              <a:off x="1109188" y="2378827"/>
              <a:ext cx="6935138" cy="475598"/>
            </a:xfrm>
            <a:prstGeom prst="rect">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9" name="正方形/長方形 28"/>
            <p:cNvSpPr/>
            <p:nvPr/>
          </p:nvSpPr>
          <p:spPr>
            <a:xfrm>
              <a:off x="1109188" y="2378827"/>
              <a:ext cx="6935138"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調査</a:t>
              </a:r>
              <a:endParaRPr lang="en-US" altLang="ja-JP" sz="2400" dirty="0"/>
            </a:p>
          </p:txBody>
        </p:sp>
      </p:grpSp>
      <p:sp>
        <p:nvSpPr>
          <p:cNvPr id="15" name="円/楕円 14"/>
          <p:cNvSpPr/>
          <p:nvPr/>
        </p:nvSpPr>
        <p:spPr>
          <a:xfrm>
            <a:off x="1666875" y="4029217"/>
            <a:ext cx="595313" cy="595312"/>
          </a:xfrm>
          <a:prstGeom prst="ellipse">
            <a:avLst/>
          </a:prstGeom>
        </p:spPr>
        <p:style>
          <a:lnRef idx="2">
            <a:schemeClr val="accent5"/>
          </a:lnRef>
          <a:fillRef idx="1">
            <a:schemeClr val="lt1"/>
          </a:fillRef>
          <a:effectRef idx="0">
            <a:schemeClr val="accent5"/>
          </a:effectRef>
          <a:fontRef idx="minor">
            <a:schemeClr val="dk1"/>
          </a:fontRef>
        </p:style>
      </p:sp>
      <p:grpSp>
        <p:nvGrpSpPr>
          <p:cNvPr id="18" name="グループ化 49"/>
          <p:cNvGrpSpPr/>
          <p:nvPr/>
        </p:nvGrpSpPr>
        <p:grpSpPr>
          <a:xfrm>
            <a:off x="1727396" y="4921252"/>
            <a:ext cx="7246517" cy="475598"/>
            <a:chOff x="797809" y="3805936"/>
            <a:chExt cx="7246517" cy="475598"/>
          </a:xfrm>
          <a:scene3d>
            <a:camera prst="orthographicFront"/>
            <a:lightRig rig="flat" dir="t"/>
          </a:scene3d>
        </p:grpSpPr>
        <p:sp>
          <p:nvSpPr>
            <p:cNvPr id="24" name="正方形/長方形 23"/>
            <p:cNvSpPr/>
            <p:nvPr/>
          </p:nvSpPr>
          <p:spPr>
            <a:xfrm>
              <a:off x="797809" y="3805936"/>
              <a:ext cx="7246517"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5" name="正方形/長方形 24"/>
            <p:cNvSpPr/>
            <p:nvPr/>
          </p:nvSpPr>
          <p:spPr>
            <a:xfrm>
              <a:off x="797809" y="3805936"/>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結果・考察</a:t>
              </a:r>
            </a:p>
          </p:txBody>
        </p:sp>
      </p:grpSp>
      <p:sp>
        <p:nvSpPr>
          <p:cNvPr id="19" name="円/楕円 18"/>
          <p:cNvSpPr/>
          <p:nvPr/>
        </p:nvSpPr>
        <p:spPr>
          <a:xfrm>
            <a:off x="1370012" y="4861776"/>
            <a:ext cx="593725" cy="595313"/>
          </a:xfrm>
          <a:prstGeom prst="ellipse">
            <a:avLst/>
          </a:prstGeom>
        </p:spPr>
        <p:style>
          <a:lnRef idx="2">
            <a:schemeClr val="accent2"/>
          </a:lnRef>
          <a:fillRef idx="1">
            <a:schemeClr val="lt1"/>
          </a:fillRef>
          <a:effectRef idx="0">
            <a:schemeClr val="accent2"/>
          </a:effectRef>
          <a:fontRef idx="minor">
            <a:schemeClr val="dk1"/>
          </a:fontRef>
        </p:style>
      </p:sp>
      <p:grpSp>
        <p:nvGrpSpPr>
          <p:cNvPr id="20" name="グループ化 51"/>
          <p:cNvGrpSpPr/>
          <p:nvPr/>
        </p:nvGrpSpPr>
        <p:grpSpPr>
          <a:xfrm>
            <a:off x="1296721" y="5753461"/>
            <a:ext cx="7677214" cy="475598"/>
            <a:chOff x="367112" y="4519752"/>
            <a:chExt cx="7677214" cy="475598"/>
          </a:xfrm>
          <a:scene3d>
            <a:camera prst="orthographicFront"/>
            <a:lightRig rig="flat" dir="t"/>
          </a:scene3d>
        </p:grpSpPr>
        <p:sp>
          <p:nvSpPr>
            <p:cNvPr id="22" name="正方形/長方形 21"/>
            <p:cNvSpPr/>
            <p:nvPr/>
          </p:nvSpPr>
          <p:spPr>
            <a:xfrm>
              <a:off x="367112" y="4519752"/>
              <a:ext cx="7677214"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3" name="正方形/長方形 22"/>
            <p:cNvSpPr/>
            <p:nvPr/>
          </p:nvSpPr>
          <p:spPr>
            <a:xfrm>
              <a:off x="367112" y="4519752"/>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en-US" altLang="ja-JP" sz="2400" smtClean="0"/>
                <a:t> </a:t>
              </a:r>
              <a:r>
                <a:rPr lang="ja-JP" altLang="en-US" sz="2400" smtClean="0"/>
                <a:t>提案</a:t>
              </a:r>
              <a:endParaRPr lang="ja-JP" altLang="en-US" sz="2400" dirty="0"/>
            </a:p>
          </p:txBody>
        </p:sp>
      </p:grpSp>
      <p:sp>
        <p:nvSpPr>
          <p:cNvPr id="21" name="円/楕円 20"/>
          <p:cNvSpPr/>
          <p:nvPr/>
        </p:nvSpPr>
        <p:spPr>
          <a:xfrm>
            <a:off x="1000126" y="5694544"/>
            <a:ext cx="593725" cy="593725"/>
          </a:xfrm>
          <a:prstGeom prst="ellipse">
            <a:avLst/>
          </a:prstGeom>
        </p:spPr>
        <p:style>
          <a:lnRef idx="2">
            <a:schemeClr val="accent3"/>
          </a:lnRef>
          <a:fillRef idx="1">
            <a:schemeClr val="lt1"/>
          </a:fillRef>
          <a:effectRef idx="0">
            <a:schemeClr val="accent3"/>
          </a:effectRef>
          <a:fontRef idx="minor">
            <a:schemeClr val="dk1"/>
          </a:fontRef>
        </p:style>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a:t>
            </a:fld>
            <a:endParaRPr lang="ja-JP" altLang="en-US"/>
          </a:p>
        </p:txBody>
      </p:sp>
    </p:spTree>
    <p:extLst>
      <p:ext uri="{BB962C8B-B14F-4D97-AF65-F5344CB8AC3E}">
        <p14:creationId xmlns:p14="http://schemas.microsoft.com/office/powerpoint/2010/main" val="35077954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11"/>
                                        </p:tgtEl>
                                        <p:attrNameLst>
                                          <p:attrName>style.opacity</p:attrName>
                                        </p:attrNameLst>
                                      </p:cBhvr>
                                      <p:to>
                                        <p:strVal val="0.5"/>
                                      </p:to>
                                    </p:set>
                                    <p:animEffect filter="image" prLst="opacity: 0.5">
                                      <p:cBhvr rctx="IE">
                                        <p:cTn id="7" dur="indefinite"/>
                                        <p:tgtEl>
                                          <p:spTgt spid="11"/>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13"/>
                                        </p:tgtEl>
                                        <p:attrNameLst>
                                          <p:attrName>style.opacity</p:attrName>
                                        </p:attrNameLst>
                                      </p:cBhvr>
                                      <p:to>
                                        <p:strVal val="0.5"/>
                                      </p:to>
                                    </p:set>
                                    <p:animEffect filter="image" prLst="opacity: 0.5">
                                      <p:cBhvr rctx="IE">
                                        <p:cTn id="13" dur="indefinite"/>
                                        <p:tgtEl>
                                          <p:spTgt spid="13"/>
                                        </p:tgtEl>
                                      </p:cBhvr>
                                    </p:animEffect>
                                  </p:childTnLst>
                                </p:cTn>
                              </p:par>
                              <p:par>
                                <p:cTn id="14" presetID="9" presetClass="emph" presetSubtype="0" nodeType="withEffect">
                                  <p:stCondLst>
                                    <p:cond delay="0"/>
                                  </p:stCondLst>
                                  <p:childTnLst>
                                    <p:set>
                                      <p:cBhvr rctx="PPT">
                                        <p:cTn id="15" dur="indefinite"/>
                                        <p:tgtEl>
                                          <p:spTgt spid="12"/>
                                        </p:tgtEl>
                                        <p:attrNameLst>
                                          <p:attrName>style.opacity</p:attrName>
                                        </p:attrNameLst>
                                      </p:cBhvr>
                                      <p:to>
                                        <p:strVal val="0.5"/>
                                      </p:to>
                                    </p:set>
                                    <p:animEffect filter="image" prLst="opacity: 0.5">
                                      <p:cBhvr rctx="IE">
                                        <p:cTn id="16" dur="indefinite"/>
                                        <p:tgtEl>
                                          <p:spTgt spid="12"/>
                                        </p:tgtEl>
                                      </p:cBhvr>
                                    </p:animEffect>
                                  </p:childTnLst>
                                </p:cTn>
                              </p:par>
                              <p:par>
                                <p:cTn id="17" presetID="9" presetClass="emph" presetSubtype="0" nodeType="withEffect">
                                  <p:stCondLst>
                                    <p:cond delay="0"/>
                                  </p:stCondLst>
                                  <p:childTnLst>
                                    <p:set>
                                      <p:cBhvr rctx="PPT">
                                        <p:cTn id="18" dur="indefinite"/>
                                        <p:tgtEl>
                                          <p:spTgt spid="15"/>
                                        </p:tgtEl>
                                        <p:attrNameLst>
                                          <p:attrName>style.opacity</p:attrName>
                                        </p:attrNameLst>
                                      </p:cBhvr>
                                      <p:to>
                                        <p:strVal val="0.5"/>
                                      </p:to>
                                    </p:set>
                                    <p:animEffect filter="image" prLst="opacity: 0.5">
                                      <p:cBhvr rctx="IE">
                                        <p:cTn id="19" dur="indefinite"/>
                                        <p:tgtEl>
                                          <p:spTgt spid="15"/>
                                        </p:tgtEl>
                                      </p:cBhvr>
                                    </p:animEffect>
                                  </p:childTnLst>
                                </p:cTn>
                              </p:par>
                              <p:par>
                                <p:cTn id="20" presetID="9" presetClass="emph" presetSubtype="0" nodeType="withEffect">
                                  <p:stCondLst>
                                    <p:cond delay="0"/>
                                  </p:stCondLst>
                                  <p:childTnLst>
                                    <p:set>
                                      <p:cBhvr rctx="PPT">
                                        <p:cTn id="21" dur="indefinite"/>
                                        <p:tgtEl>
                                          <p:spTgt spid="14"/>
                                        </p:tgtEl>
                                        <p:attrNameLst>
                                          <p:attrName>style.opacity</p:attrName>
                                        </p:attrNameLst>
                                      </p:cBhvr>
                                      <p:to>
                                        <p:strVal val="0.5"/>
                                      </p:to>
                                    </p:set>
                                    <p:animEffect filter="image" prLst="opacity: 0.5">
                                      <p:cBhvr rctx="IE">
                                        <p:cTn id="22" dur="indefinite"/>
                                        <p:tgtEl>
                                          <p:spTgt spid="14"/>
                                        </p:tgtEl>
                                      </p:cBhvr>
                                    </p:animEffect>
                                  </p:childTnLst>
                                </p:cTn>
                              </p:par>
                              <p:par>
                                <p:cTn id="23" presetID="9" presetClass="emph" presetSubtype="0" nodeType="withEffect">
                                  <p:stCondLst>
                                    <p:cond delay="0"/>
                                  </p:stCondLst>
                                  <p:childTnLst>
                                    <p:set>
                                      <p:cBhvr rctx="PPT">
                                        <p:cTn id="24" dur="indefinite"/>
                                        <p:tgtEl>
                                          <p:spTgt spid="19"/>
                                        </p:tgtEl>
                                        <p:attrNameLst>
                                          <p:attrName>style.opacity</p:attrName>
                                        </p:attrNameLst>
                                      </p:cBhvr>
                                      <p:to>
                                        <p:strVal val="0.5"/>
                                      </p:to>
                                    </p:set>
                                    <p:animEffect filter="image" prLst="opacity: 0.5">
                                      <p:cBhvr rctx="IE">
                                        <p:cTn id="25" dur="indefinite"/>
                                        <p:tgtEl>
                                          <p:spTgt spid="19"/>
                                        </p:tgtEl>
                                      </p:cBhvr>
                                    </p:animEffect>
                                  </p:childTnLst>
                                </p:cTn>
                              </p:par>
                              <p:par>
                                <p:cTn id="26" presetID="9" presetClass="emph" presetSubtype="0" nodeType="withEffect">
                                  <p:stCondLst>
                                    <p:cond delay="0"/>
                                  </p:stCondLst>
                                  <p:childTnLst>
                                    <p:set>
                                      <p:cBhvr rctx="PPT">
                                        <p:cTn id="27" dur="indefinite"/>
                                        <p:tgtEl>
                                          <p:spTgt spid="18"/>
                                        </p:tgtEl>
                                        <p:attrNameLst>
                                          <p:attrName>style.opacity</p:attrName>
                                        </p:attrNameLst>
                                      </p:cBhvr>
                                      <p:to>
                                        <p:strVal val="0.5"/>
                                      </p:to>
                                    </p:set>
                                    <p:animEffect filter="image" prLst="opacity: 0.5">
                                      <p:cBhvr rctx="IE">
                                        <p:cTn id="28" dur="indefinite"/>
                                        <p:tgtEl>
                                          <p:spTgt spid="18"/>
                                        </p:tgtEl>
                                      </p:cBhvr>
                                    </p:animEffect>
                                  </p:childTnLst>
                                </p:cTn>
                              </p:par>
                              <p:par>
                                <p:cTn id="29" presetID="9" presetClass="emph" presetSubtype="0" nodeType="withEffect">
                                  <p:stCondLst>
                                    <p:cond delay="0"/>
                                  </p:stCondLst>
                                  <p:childTnLst>
                                    <p:set>
                                      <p:cBhvr rctx="PPT">
                                        <p:cTn id="30" dur="indefinite"/>
                                        <p:tgtEl>
                                          <p:spTgt spid="21"/>
                                        </p:tgtEl>
                                        <p:attrNameLst>
                                          <p:attrName>style.opacity</p:attrName>
                                        </p:attrNameLst>
                                      </p:cBhvr>
                                      <p:to>
                                        <p:strVal val="0.5"/>
                                      </p:to>
                                    </p:set>
                                    <p:animEffect filter="image" prLst="opacity: 0.5">
                                      <p:cBhvr rctx="IE">
                                        <p:cTn id="31" dur="indefinite"/>
                                        <p:tgtEl>
                                          <p:spTgt spid="21"/>
                                        </p:tgtEl>
                                      </p:cBhvr>
                                    </p:animEffect>
                                  </p:childTnLst>
                                </p:cTn>
                              </p:par>
                              <p:par>
                                <p:cTn id="32" presetID="9" presetClass="emph" presetSubtype="0" nodeType="withEffect">
                                  <p:stCondLst>
                                    <p:cond delay="0"/>
                                  </p:stCondLst>
                                  <p:childTnLst>
                                    <p:set>
                                      <p:cBhvr rctx="PPT">
                                        <p:cTn id="33" dur="indefinite"/>
                                        <p:tgtEl>
                                          <p:spTgt spid="20"/>
                                        </p:tgtEl>
                                        <p:attrNameLst>
                                          <p:attrName>style.opacity</p:attrName>
                                        </p:attrNameLst>
                                      </p:cBhvr>
                                      <p:to>
                                        <p:strVal val="0.5"/>
                                      </p:to>
                                    </p:set>
                                    <p:animEffect filter="image" prLst="opacity: 0.5">
                                      <p:cBhvr rctx="IE">
                                        <p:cTn id="34" dur="indefinite"/>
                                        <p:tgtEl>
                                          <p:spTgt spid="20"/>
                                        </p:tgtEl>
                                      </p:cBhvr>
                                    </p:animEffect>
                                  </p:childTnLst>
                                </p:cTn>
                              </p:par>
                              <p:par>
                                <p:cTn id="35" presetID="27" presetClass="emph" presetSubtype="0" repeatCount="indefinite" fill="remove" nodeType="withEffect">
                                  <p:stCondLst>
                                    <p:cond delay="0"/>
                                  </p:stCondLst>
                                  <p:childTnLst>
                                    <p:animClr clrSpc="rgb" dir="cw">
                                      <p:cBhvr override="childStyle">
                                        <p:cTn id="36" dur="500" autoRev="1" fill="remove"/>
                                        <p:tgtEl>
                                          <p:spTgt spid="9"/>
                                        </p:tgtEl>
                                        <p:attrNameLst>
                                          <p:attrName>style.color</p:attrName>
                                        </p:attrNameLst>
                                      </p:cBhvr>
                                      <p:to>
                                        <a:schemeClr val="bg1"/>
                                      </p:to>
                                    </p:animClr>
                                    <p:animClr clrSpc="rgb" dir="cw">
                                      <p:cBhvr>
                                        <p:cTn id="37" dur="500" autoRev="1" fill="remove"/>
                                        <p:tgtEl>
                                          <p:spTgt spid="9"/>
                                        </p:tgtEl>
                                        <p:attrNameLst>
                                          <p:attrName>fillcolor</p:attrName>
                                        </p:attrNameLst>
                                      </p:cBhvr>
                                      <p:to>
                                        <a:schemeClr val="bg1"/>
                                      </p:to>
                                    </p:animClr>
                                    <p:set>
                                      <p:cBhvr>
                                        <p:cTn id="38" dur="500" autoRev="1" fill="remove"/>
                                        <p:tgtEl>
                                          <p:spTgt spid="9"/>
                                        </p:tgtEl>
                                        <p:attrNameLst>
                                          <p:attrName>fill.type</p:attrName>
                                        </p:attrNameLst>
                                      </p:cBhvr>
                                      <p:to>
                                        <p:strVal val="solid"/>
                                      </p:to>
                                    </p:set>
                                    <p:set>
                                      <p:cBhvr>
                                        <p:cTn id="39" dur="500" autoRev="1" fill="remove"/>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知識</a:t>
            </a:r>
          </a:p>
        </p:txBody>
      </p:sp>
      <p:graphicFrame>
        <p:nvGraphicFramePr>
          <p:cNvPr id="18" name="グラフ 17"/>
          <p:cNvGraphicFramePr>
            <a:graphicFrameLocks/>
          </p:cNvGraphicFramePr>
          <p:nvPr>
            <p:extLst/>
          </p:nvPr>
        </p:nvGraphicFramePr>
        <p:xfrm>
          <a:off x="203085" y="1828800"/>
          <a:ext cx="4731349" cy="3323945"/>
        </p:xfrm>
        <a:graphic>
          <a:graphicData uri="http://schemas.openxmlformats.org/drawingml/2006/chart">
            <c:chart xmlns:c="http://schemas.openxmlformats.org/drawingml/2006/chart" xmlns:r="http://schemas.openxmlformats.org/officeDocument/2006/relationships" r:id="rId3"/>
          </a:graphicData>
        </a:graphic>
      </p:graphicFrame>
      <p:sp>
        <p:nvSpPr>
          <p:cNvPr id="14" name="正方形/長方形 13"/>
          <p:cNvSpPr/>
          <p:nvPr/>
        </p:nvSpPr>
        <p:spPr>
          <a:xfrm>
            <a:off x="5268244" y="2064233"/>
            <a:ext cx="3765681" cy="1815882"/>
          </a:xfrm>
          <a:prstGeom prst="rect">
            <a:avLst/>
          </a:prstGeom>
        </p:spPr>
        <p:txBody>
          <a:bodyPr wrap="square">
            <a:spAutoFit/>
          </a:bodyPr>
          <a:lstStyle/>
          <a:p>
            <a:r>
              <a:rPr lang="ja-JP" altLang="en-US" sz="2800" dirty="0">
                <a:solidFill>
                  <a:prstClr val="black"/>
                </a:solidFill>
              </a:rPr>
              <a:t>防災</a:t>
            </a:r>
            <a:r>
              <a:rPr lang="ja-JP" altLang="en-US" sz="2800" dirty="0" smtClean="0">
                <a:solidFill>
                  <a:prstClr val="black"/>
                </a:solidFill>
              </a:rPr>
              <a:t>に関する知識の</a:t>
            </a:r>
            <a:endParaRPr lang="en-US" altLang="ja-JP" sz="2800" dirty="0" smtClean="0">
              <a:solidFill>
                <a:prstClr val="black"/>
              </a:solidFill>
            </a:endParaRPr>
          </a:p>
          <a:p>
            <a:r>
              <a:rPr lang="ja-JP" altLang="en-US" sz="2800" dirty="0" smtClean="0">
                <a:solidFill>
                  <a:prstClr val="black"/>
                </a:solidFill>
              </a:rPr>
              <a:t>項目数によって知識</a:t>
            </a:r>
            <a:endParaRPr lang="en-US" altLang="ja-JP" sz="2800" dirty="0" smtClean="0">
              <a:solidFill>
                <a:prstClr val="black"/>
              </a:solidFill>
            </a:endParaRPr>
          </a:p>
          <a:p>
            <a:r>
              <a:rPr lang="ja-JP" altLang="en-US" sz="2800" dirty="0" smtClean="0">
                <a:solidFill>
                  <a:prstClr val="black"/>
                </a:solidFill>
              </a:rPr>
              <a:t>ポイントを</a:t>
            </a:r>
            <a:r>
              <a:rPr lang="en-US" altLang="ja-JP" sz="2800" dirty="0" smtClean="0">
                <a:solidFill>
                  <a:prstClr val="black"/>
                </a:solidFill>
              </a:rPr>
              <a:t>3</a:t>
            </a:r>
            <a:r>
              <a:rPr lang="ja-JP" altLang="en-US" sz="2800" dirty="0" smtClean="0">
                <a:solidFill>
                  <a:prstClr val="black"/>
                </a:solidFill>
              </a:rPr>
              <a:t>段階に</a:t>
            </a:r>
            <a:endParaRPr lang="en-US" altLang="ja-JP" sz="2800" dirty="0" smtClean="0">
              <a:solidFill>
                <a:prstClr val="black"/>
              </a:solidFill>
            </a:endParaRPr>
          </a:p>
          <a:p>
            <a:r>
              <a:rPr lang="ja-JP" altLang="en-US" sz="2800" dirty="0" smtClean="0">
                <a:solidFill>
                  <a:prstClr val="black"/>
                </a:solidFill>
              </a:rPr>
              <a:t>分けてポイント付け</a:t>
            </a:r>
            <a:endParaRPr lang="ja-JP" altLang="en-US" sz="2800" dirty="0">
              <a:solidFill>
                <a:prstClr val="black"/>
              </a:solidFill>
            </a:endParaRPr>
          </a:p>
        </p:txBody>
      </p:sp>
      <p:sp>
        <p:nvSpPr>
          <p:cNvPr id="2" name="正方形/長方形 1"/>
          <p:cNvSpPr/>
          <p:nvPr/>
        </p:nvSpPr>
        <p:spPr>
          <a:xfrm>
            <a:off x="5268244" y="4194946"/>
            <a:ext cx="3259671" cy="954107"/>
          </a:xfrm>
          <a:prstGeom prst="rect">
            <a:avLst/>
          </a:prstGeom>
        </p:spPr>
        <p:txBody>
          <a:bodyPr wrap="square">
            <a:spAutoFit/>
          </a:bodyPr>
          <a:lstStyle/>
          <a:p>
            <a:r>
              <a:rPr lang="ja-JP" altLang="en-US" sz="2800" u="sng" dirty="0">
                <a:solidFill>
                  <a:prstClr val="black"/>
                </a:solidFill>
              </a:rPr>
              <a:t>知識があると</a:t>
            </a:r>
          </a:p>
          <a:p>
            <a:r>
              <a:rPr lang="ja-JP" altLang="en-US" sz="2800" u="sng" dirty="0" smtClean="0">
                <a:solidFill>
                  <a:prstClr val="black"/>
                </a:solidFill>
              </a:rPr>
              <a:t>いえる</a:t>
            </a:r>
            <a:r>
              <a:rPr lang="ja-JP" altLang="en-US" sz="2800" u="sng" dirty="0">
                <a:solidFill>
                  <a:prstClr val="black"/>
                </a:solidFill>
              </a:rPr>
              <a:t>人が少ない</a:t>
            </a:r>
          </a:p>
        </p:txBody>
      </p:sp>
      <p:sp>
        <p:nvSpPr>
          <p:cNvPr id="22" name="正方形/長方形 21"/>
          <p:cNvSpPr/>
          <p:nvPr/>
        </p:nvSpPr>
        <p:spPr>
          <a:xfrm>
            <a:off x="1371600" y="5746576"/>
            <a:ext cx="6514731" cy="1077218"/>
          </a:xfrm>
          <a:prstGeom prst="rect">
            <a:avLst/>
          </a:prstGeom>
          <a:solidFill>
            <a:schemeClr val="accent1">
              <a:lumMod val="60000"/>
              <a:lumOff val="40000"/>
            </a:schemeClr>
          </a:solidFill>
        </p:spPr>
        <p:txBody>
          <a:bodyPr wrap="square">
            <a:spAutoFit/>
          </a:bodyPr>
          <a:lstStyle/>
          <a:p>
            <a:pPr algn="ctr"/>
            <a:r>
              <a:rPr lang="ja-JP" altLang="en-US" sz="3200" dirty="0" smtClean="0">
                <a:solidFill>
                  <a:srgbClr val="FF0000"/>
                </a:solidFill>
              </a:rPr>
              <a:t>学生が防災に関する知識を得る</a:t>
            </a:r>
            <a:endParaRPr lang="en-US" altLang="ja-JP" sz="3200" dirty="0" smtClean="0">
              <a:solidFill>
                <a:srgbClr val="FF0000"/>
              </a:solidFill>
            </a:endParaRPr>
          </a:p>
          <a:p>
            <a:pPr algn="ctr"/>
            <a:r>
              <a:rPr lang="ja-JP" altLang="en-US" sz="3200" dirty="0" smtClean="0">
                <a:solidFill>
                  <a:srgbClr val="FF0000"/>
                </a:solidFill>
              </a:rPr>
              <a:t>機会を増やすべき</a:t>
            </a:r>
            <a:endParaRPr lang="ja-JP" altLang="en-US" sz="3200" dirty="0">
              <a:solidFill>
                <a:srgbClr val="FF0000"/>
              </a:solidFill>
            </a:endParaRPr>
          </a:p>
        </p:txBody>
      </p:sp>
      <p:sp>
        <p:nvSpPr>
          <p:cNvPr id="5" name="タイトル 4"/>
          <p:cNvSpPr>
            <a:spLocks noGrp="1"/>
          </p:cNvSpPr>
          <p:nvPr>
            <p:ph type="title"/>
          </p:nvPr>
        </p:nvSpPr>
        <p:spPr/>
        <p:txBody>
          <a:bodyPr/>
          <a:lstStyle/>
          <a:p>
            <a:endParaRPr kumimoji="1" lang="ja-JP" altLang="en-US" dirty="0"/>
          </a:p>
        </p:txBody>
      </p:sp>
      <p:sp>
        <p:nvSpPr>
          <p:cNvPr id="15"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6" name="正方形/長方形 15"/>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20</a:t>
            </a:fld>
            <a:endParaRPr lang="ja-JP" altLang="en-US"/>
          </a:p>
        </p:txBody>
      </p:sp>
    </p:spTree>
    <p:extLst>
      <p:ext uri="{BB962C8B-B14F-4D97-AF65-F5344CB8AC3E}">
        <p14:creationId xmlns:p14="http://schemas.microsoft.com/office/powerpoint/2010/main" val="74030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
          <p:cNvSpPr txBox="1">
            <a:spLocks/>
          </p:cNvSpPr>
          <p:nvPr/>
        </p:nvSpPr>
        <p:spPr bwMode="auto">
          <a:xfrm>
            <a:off x="515274" y="11296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事前対策</a:t>
            </a:r>
          </a:p>
        </p:txBody>
      </p:sp>
      <p:sp>
        <p:nvSpPr>
          <p:cNvPr id="13" name="正方形/長方形 12"/>
          <p:cNvSpPr/>
          <p:nvPr/>
        </p:nvSpPr>
        <p:spPr>
          <a:xfrm>
            <a:off x="5053840" y="1912298"/>
            <a:ext cx="3474075" cy="1384995"/>
          </a:xfrm>
          <a:prstGeom prst="rect">
            <a:avLst/>
          </a:prstGeom>
        </p:spPr>
        <p:txBody>
          <a:bodyPr wrap="square">
            <a:spAutoFit/>
          </a:bodyPr>
          <a:lstStyle/>
          <a:p>
            <a:r>
              <a:rPr lang="ja-JP" altLang="en-US" sz="2800" dirty="0" smtClean="0">
                <a:solidFill>
                  <a:prstClr val="black"/>
                </a:solidFill>
              </a:rPr>
              <a:t>備蓄の品数</a:t>
            </a:r>
            <a:r>
              <a:rPr lang="ja-JP" altLang="en-US" sz="2800" dirty="0">
                <a:solidFill>
                  <a:prstClr val="black"/>
                </a:solidFill>
              </a:rPr>
              <a:t>に</a:t>
            </a:r>
            <a:r>
              <a:rPr lang="ja-JP" altLang="en-US" sz="2800" dirty="0" smtClean="0">
                <a:solidFill>
                  <a:prstClr val="black"/>
                </a:solidFill>
              </a:rPr>
              <a:t>よって</a:t>
            </a:r>
            <a:endParaRPr lang="en-US" altLang="ja-JP" sz="2800" dirty="0" smtClean="0">
              <a:solidFill>
                <a:prstClr val="black"/>
              </a:solidFill>
            </a:endParaRPr>
          </a:p>
          <a:p>
            <a:r>
              <a:rPr lang="ja-JP" altLang="en-US" sz="2800" dirty="0" smtClean="0">
                <a:solidFill>
                  <a:prstClr val="black"/>
                </a:solidFill>
              </a:rPr>
              <a:t>備蓄</a:t>
            </a:r>
            <a:r>
              <a:rPr lang="ja-JP" altLang="en-US" sz="2800" dirty="0">
                <a:solidFill>
                  <a:prstClr val="black"/>
                </a:solidFill>
              </a:rPr>
              <a:t>ポイントを</a:t>
            </a:r>
            <a:r>
              <a:rPr lang="en-US" altLang="ja-JP" sz="2800" dirty="0">
                <a:solidFill>
                  <a:prstClr val="black"/>
                </a:solidFill>
              </a:rPr>
              <a:t>5</a:t>
            </a:r>
            <a:r>
              <a:rPr lang="ja-JP" altLang="en-US" sz="2800" dirty="0">
                <a:solidFill>
                  <a:prstClr val="black"/>
                </a:solidFill>
              </a:rPr>
              <a:t>段階</a:t>
            </a:r>
            <a:r>
              <a:rPr lang="ja-JP" altLang="en-US" sz="2800" dirty="0" smtClean="0">
                <a:solidFill>
                  <a:prstClr val="black"/>
                </a:solidFill>
              </a:rPr>
              <a:t>に分けてポイント付け</a:t>
            </a:r>
            <a:endParaRPr lang="ja-JP" altLang="en-US" sz="2800" dirty="0">
              <a:solidFill>
                <a:prstClr val="black"/>
              </a:solidFill>
            </a:endParaRPr>
          </a:p>
        </p:txBody>
      </p:sp>
      <p:graphicFrame>
        <p:nvGraphicFramePr>
          <p:cNvPr id="21" name="グラフ 20"/>
          <p:cNvGraphicFramePr>
            <a:graphicFrameLocks/>
          </p:cNvGraphicFramePr>
          <p:nvPr>
            <p:extLst/>
          </p:nvPr>
        </p:nvGraphicFramePr>
        <p:xfrm>
          <a:off x="168947" y="2109216"/>
          <a:ext cx="4694393" cy="3681983"/>
        </p:xfrm>
        <a:graphic>
          <a:graphicData uri="http://schemas.openxmlformats.org/drawingml/2006/chart">
            <c:chart xmlns:c="http://schemas.openxmlformats.org/drawingml/2006/chart" xmlns:r="http://schemas.openxmlformats.org/officeDocument/2006/relationships" r:id="rId3"/>
          </a:graphicData>
        </a:graphic>
      </p:graphicFrame>
      <p:sp>
        <p:nvSpPr>
          <p:cNvPr id="3" name="正方形/長方形 2"/>
          <p:cNvSpPr/>
          <p:nvPr/>
        </p:nvSpPr>
        <p:spPr>
          <a:xfrm>
            <a:off x="5053840" y="4099926"/>
            <a:ext cx="3574414" cy="1384995"/>
          </a:xfrm>
          <a:prstGeom prst="rect">
            <a:avLst/>
          </a:prstGeom>
        </p:spPr>
        <p:txBody>
          <a:bodyPr wrap="square">
            <a:spAutoFit/>
          </a:bodyPr>
          <a:lstStyle/>
          <a:p>
            <a:r>
              <a:rPr lang="ja-JP" altLang="en-US" sz="2800" u="sng" dirty="0">
                <a:solidFill>
                  <a:prstClr val="black"/>
                </a:solidFill>
              </a:rPr>
              <a:t>半数以上の人がまったく</a:t>
            </a:r>
            <a:r>
              <a:rPr lang="ja-JP" altLang="en-US" sz="2800" u="sng" dirty="0" smtClean="0">
                <a:solidFill>
                  <a:prstClr val="black"/>
                </a:solidFill>
              </a:rPr>
              <a:t>、もしく</a:t>
            </a:r>
            <a:r>
              <a:rPr lang="ja-JP" altLang="en-US" sz="2800" u="sng" dirty="0">
                <a:solidFill>
                  <a:prstClr val="black"/>
                </a:solidFill>
              </a:rPr>
              <a:t>はほとんど備蓄</a:t>
            </a:r>
            <a:r>
              <a:rPr lang="ja-JP" altLang="en-US" sz="2800" u="sng" dirty="0" smtClean="0">
                <a:solidFill>
                  <a:prstClr val="black"/>
                </a:solidFill>
              </a:rPr>
              <a:t>をして</a:t>
            </a:r>
            <a:r>
              <a:rPr lang="ja-JP" altLang="en-US" sz="2800" u="sng" dirty="0">
                <a:solidFill>
                  <a:prstClr val="black"/>
                </a:solidFill>
              </a:rPr>
              <a:t>いない</a:t>
            </a:r>
          </a:p>
        </p:txBody>
      </p:sp>
      <p:sp>
        <p:nvSpPr>
          <p:cNvPr id="2" name="タイトル 1"/>
          <p:cNvSpPr>
            <a:spLocks noGrp="1"/>
          </p:cNvSpPr>
          <p:nvPr>
            <p:ph type="title"/>
          </p:nvPr>
        </p:nvSpPr>
        <p:spPr/>
        <p:txBody>
          <a:bodyPr/>
          <a:lstStyle/>
          <a:p>
            <a:endParaRPr kumimoji="1" lang="ja-JP" altLang="en-US" dirty="0"/>
          </a:p>
        </p:txBody>
      </p:sp>
      <p:sp>
        <p:nvSpPr>
          <p:cNvPr id="9"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0" name="正方形/長方形 9"/>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4" name="スライド番号プレースホルダー 3"/>
          <p:cNvSpPr>
            <a:spLocks noGrp="1"/>
          </p:cNvSpPr>
          <p:nvPr>
            <p:ph type="sldNum" sz="quarter" idx="12"/>
          </p:nvPr>
        </p:nvSpPr>
        <p:spPr/>
        <p:txBody>
          <a:bodyPr/>
          <a:lstStyle/>
          <a:p>
            <a:pPr>
              <a:defRPr/>
            </a:pPr>
            <a:fld id="{3746A949-B006-465B-935D-84AAF885E53E}" type="slidenum">
              <a:rPr lang="ja-JP" altLang="en-US" smtClean="0"/>
              <a:pPr>
                <a:defRPr/>
              </a:pPr>
              <a:t>21</a:t>
            </a:fld>
            <a:endParaRPr lang="ja-JP" altLang="en-US"/>
          </a:p>
        </p:txBody>
      </p:sp>
    </p:spTree>
    <p:extLst>
      <p:ext uri="{BB962C8B-B14F-4D97-AF65-F5344CB8AC3E}">
        <p14:creationId xmlns:p14="http://schemas.microsoft.com/office/powerpoint/2010/main" val="10542437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事前対策</a:t>
            </a:r>
          </a:p>
        </p:txBody>
      </p:sp>
      <p:graphicFrame>
        <p:nvGraphicFramePr>
          <p:cNvPr id="10" name="グラフ 9"/>
          <p:cNvGraphicFramePr>
            <a:graphicFrameLocks/>
          </p:cNvGraphicFramePr>
          <p:nvPr>
            <p:extLst/>
          </p:nvPr>
        </p:nvGraphicFramePr>
        <p:xfrm>
          <a:off x="314035" y="1100299"/>
          <a:ext cx="8285019" cy="4375941"/>
        </p:xfrm>
        <a:graphic>
          <a:graphicData uri="http://schemas.openxmlformats.org/drawingml/2006/chart">
            <c:chart xmlns:c="http://schemas.openxmlformats.org/drawingml/2006/chart" xmlns:r="http://schemas.openxmlformats.org/officeDocument/2006/relationships" r:id="rId3"/>
          </a:graphicData>
        </a:graphic>
      </p:graphicFrame>
      <p:sp>
        <p:nvSpPr>
          <p:cNvPr id="11" name="正方形/長方形 10"/>
          <p:cNvSpPr/>
          <p:nvPr/>
        </p:nvSpPr>
        <p:spPr>
          <a:xfrm>
            <a:off x="985760" y="5778347"/>
            <a:ext cx="6888240" cy="954107"/>
          </a:xfrm>
          <a:prstGeom prst="rect">
            <a:avLst/>
          </a:prstGeom>
        </p:spPr>
        <p:txBody>
          <a:bodyPr wrap="square">
            <a:spAutoFit/>
          </a:bodyPr>
          <a:lstStyle/>
          <a:p>
            <a:pPr algn="ctr"/>
            <a:r>
              <a:rPr lang="ja-JP" altLang="en-US" sz="2800" u="sng" dirty="0" smtClean="0">
                <a:solidFill>
                  <a:prstClr val="black"/>
                </a:solidFill>
              </a:rPr>
              <a:t>備蓄をしていない理由で多いのは</a:t>
            </a:r>
            <a:endParaRPr lang="en-US" altLang="ja-JP" sz="2800" u="sng" dirty="0" smtClean="0">
              <a:solidFill>
                <a:prstClr val="black"/>
              </a:solidFill>
            </a:endParaRPr>
          </a:p>
          <a:p>
            <a:pPr algn="ctr"/>
            <a:r>
              <a:rPr lang="ja-JP" altLang="en-US" sz="2800" u="sng" dirty="0" smtClean="0">
                <a:solidFill>
                  <a:prstClr val="black"/>
                </a:solidFill>
              </a:rPr>
              <a:t>「面倒だから」という回答が最も多い</a:t>
            </a:r>
            <a:endParaRPr lang="ja-JP" altLang="en-US" sz="2800" u="sng" dirty="0">
              <a:solidFill>
                <a:prstClr val="black"/>
              </a:solidFill>
            </a:endParaRPr>
          </a:p>
        </p:txBody>
      </p:sp>
      <p:sp>
        <p:nvSpPr>
          <p:cNvPr id="12" name="正方形/長方形 11"/>
          <p:cNvSpPr/>
          <p:nvPr/>
        </p:nvSpPr>
        <p:spPr>
          <a:xfrm>
            <a:off x="314034" y="3406166"/>
            <a:ext cx="8430839" cy="646331"/>
          </a:xfrm>
          <a:prstGeom prst="rect">
            <a:avLst/>
          </a:prstGeom>
          <a:solidFill>
            <a:schemeClr val="accent1">
              <a:lumMod val="60000"/>
              <a:lumOff val="40000"/>
            </a:schemeClr>
          </a:solidFill>
        </p:spPr>
        <p:txBody>
          <a:bodyPr wrap="square">
            <a:spAutoFit/>
          </a:bodyPr>
          <a:lstStyle/>
          <a:p>
            <a:pPr algn="ctr"/>
            <a:r>
              <a:rPr lang="ja-JP" altLang="en-US" sz="3600" dirty="0" smtClean="0">
                <a:solidFill>
                  <a:srgbClr val="FF0000"/>
                </a:solidFill>
              </a:rPr>
              <a:t>学生に備蓄を義務付けることが必要である</a:t>
            </a:r>
            <a:endParaRPr lang="en-US" altLang="ja-JP" sz="3600" dirty="0" smtClean="0">
              <a:solidFill>
                <a:srgbClr val="FF0000"/>
              </a:solidFill>
            </a:endParaRPr>
          </a:p>
        </p:txBody>
      </p:sp>
      <p:sp>
        <p:nvSpPr>
          <p:cNvPr id="9"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3" name="正方形/長方形 12"/>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22</a:t>
            </a:fld>
            <a:endParaRPr lang="ja-JP" altLang="en-US"/>
          </a:p>
        </p:txBody>
      </p:sp>
    </p:spTree>
    <p:extLst>
      <p:ext uri="{BB962C8B-B14F-4D97-AF65-F5344CB8AC3E}">
        <p14:creationId xmlns:p14="http://schemas.microsoft.com/office/powerpoint/2010/main" val="312720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a:latin typeface="ＭＳ Ｐゴシック" panose="020B0600070205080204" pitchFamily="50" charset="-128"/>
              </a:rPr>
              <a:t>事前対策</a:t>
            </a:r>
            <a:endParaRPr lang="ja-JP" altLang="en-US" dirty="0">
              <a:latin typeface="ＭＳ Ｐゴシック" panose="020B0600070205080204" pitchFamily="50" charset="-128"/>
            </a:endParaRPr>
          </a:p>
        </p:txBody>
      </p:sp>
      <p:graphicFrame>
        <p:nvGraphicFramePr>
          <p:cNvPr id="13" name="グラフ 12"/>
          <p:cNvGraphicFramePr>
            <a:graphicFrameLocks/>
          </p:cNvGraphicFramePr>
          <p:nvPr>
            <p:extLst/>
          </p:nvPr>
        </p:nvGraphicFramePr>
        <p:xfrm>
          <a:off x="293602" y="1680013"/>
          <a:ext cx="4454248" cy="2846577"/>
        </p:xfrm>
        <a:graphic>
          <a:graphicData uri="http://schemas.openxmlformats.org/drawingml/2006/chart">
            <c:chart xmlns:c="http://schemas.openxmlformats.org/drawingml/2006/chart" xmlns:r="http://schemas.openxmlformats.org/officeDocument/2006/relationships" r:id="rId3"/>
          </a:graphicData>
        </a:graphic>
      </p:graphicFrame>
      <p:sp>
        <p:nvSpPr>
          <p:cNvPr id="3" name="正方形/長方形 2"/>
          <p:cNvSpPr/>
          <p:nvPr/>
        </p:nvSpPr>
        <p:spPr>
          <a:xfrm>
            <a:off x="5098094" y="1515463"/>
            <a:ext cx="4045906" cy="1569660"/>
          </a:xfrm>
          <a:prstGeom prst="rect">
            <a:avLst/>
          </a:prstGeom>
        </p:spPr>
        <p:txBody>
          <a:bodyPr wrap="square">
            <a:spAutoFit/>
          </a:bodyPr>
          <a:lstStyle/>
          <a:p>
            <a:r>
              <a:rPr lang="ja-JP" altLang="en-US" sz="2400" dirty="0">
                <a:solidFill>
                  <a:prstClr val="black"/>
                </a:solidFill>
              </a:rPr>
              <a:t>家族と話し合って</a:t>
            </a:r>
            <a:r>
              <a:rPr lang="ja-JP" altLang="en-US" sz="2400" dirty="0" smtClean="0">
                <a:solidFill>
                  <a:prstClr val="black"/>
                </a:solidFill>
              </a:rPr>
              <a:t>いる</a:t>
            </a:r>
            <a:endParaRPr lang="en-US" altLang="ja-JP" sz="2400" dirty="0" smtClean="0">
              <a:solidFill>
                <a:prstClr val="black"/>
              </a:solidFill>
            </a:endParaRPr>
          </a:p>
          <a:p>
            <a:r>
              <a:rPr lang="ja-JP" altLang="en-US" sz="2400" dirty="0" smtClean="0">
                <a:solidFill>
                  <a:prstClr val="black"/>
                </a:solidFill>
              </a:rPr>
              <a:t>項目数によって家族ポイント</a:t>
            </a:r>
            <a:endParaRPr lang="en-US" altLang="ja-JP" sz="2400" dirty="0" smtClean="0">
              <a:solidFill>
                <a:prstClr val="black"/>
              </a:solidFill>
            </a:endParaRPr>
          </a:p>
          <a:p>
            <a:r>
              <a:rPr lang="ja-JP" altLang="en-US" sz="2400" dirty="0" smtClean="0">
                <a:solidFill>
                  <a:prstClr val="black"/>
                </a:solidFill>
              </a:rPr>
              <a:t>を</a:t>
            </a:r>
            <a:r>
              <a:rPr lang="en-US" altLang="ja-JP" sz="2400" dirty="0" smtClean="0">
                <a:solidFill>
                  <a:prstClr val="black"/>
                </a:solidFill>
              </a:rPr>
              <a:t>4</a:t>
            </a:r>
            <a:r>
              <a:rPr lang="ja-JP" altLang="en-US" sz="2400" dirty="0" smtClean="0">
                <a:solidFill>
                  <a:prstClr val="black"/>
                </a:solidFill>
              </a:rPr>
              <a:t>段階に分けての</a:t>
            </a:r>
            <a:endParaRPr lang="en-US" altLang="ja-JP" sz="2400" dirty="0" smtClean="0">
              <a:solidFill>
                <a:prstClr val="black"/>
              </a:solidFill>
            </a:endParaRPr>
          </a:p>
          <a:p>
            <a:r>
              <a:rPr lang="ja-JP" altLang="en-US" sz="2400" dirty="0" smtClean="0">
                <a:solidFill>
                  <a:prstClr val="black"/>
                </a:solidFill>
              </a:rPr>
              <a:t>ポイント付け</a:t>
            </a:r>
            <a:endParaRPr lang="en-US" altLang="ja-JP" sz="2400" dirty="0" smtClean="0">
              <a:solidFill>
                <a:prstClr val="black"/>
              </a:solidFill>
            </a:endParaRPr>
          </a:p>
        </p:txBody>
      </p:sp>
      <p:sp>
        <p:nvSpPr>
          <p:cNvPr id="4" name="正方形/長方形 3"/>
          <p:cNvSpPr/>
          <p:nvPr/>
        </p:nvSpPr>
        <p:spPr>
          <a:xfrm>
            <a:off x="5098094" y="3547019"/>
            <a:ext cx="3610284" cy="830997"/>
          </a:xfrm>
          <a:prstGeom prst="rect">
            <a:avLst/>
          </a:prstGeom>
        </p:spPr>
        <p:txBody>
          <a:bodyPr wrap="none">
            <a:spAutoFit/>
          </a:bodyPr>
          <a:lstStyle/>
          <a:p>
            <a:r>
              <a:rPr lang="ja-JP" altLang="en-US" sz="2400" u="sng" dirty="0">
                <a:solidFill>
                  <a:prstClr val="black"/>
                </a:solidFill>
              </a:rPr>
              <a:t>家族と話し合えていない</a:t>
            </a:r>
            <a:r>
              <a:rPr lang="ja-JP" altLang="en-US" sz="2400" u="sng" dirty="0" smtClean="0">
                <a:solidFill>
                  <a:prstClr val="black"/>
                </a:solidFill>
              </a:rPr>
              <a:t>人</a:t>
            </a:r>
            <a:endParaRPr lang="en-US" altLang="ja-JP" sz="2400" u="sng" dirty="0" smtClean="0">
              <a:solidFill>
                <a:prstClr val="black"/>
              </a:solidFill>
            </a:endParaRPr>
          </a:p>
          <a:p>
            <a:r>
              <a:rPr lang="ja-JP" altLang="en-US" sz="2400" u="sng" dirty="0" smtClean="0">
                <a:solidFill>
                  <a:prstClr val="black"/>
                </a:solidFill>
              </a:rPr>
              <a:t>が半分以上を</a:t>
            </a:r>
            <a:r>
              <a:rPr lang="ja-JP" altLang="en-US" sz="2400" u="sng" dirty="0">
                <a:solidFill>
                  <a:prstClr val="black"/>
                </a:solidFill>
              </a:rPr>
              <a:t>占める</a:t>
            </a:r>
          </a:p>
        </p:txBody>
      </p:sp>
      <p:sp>
        <p:nvSpPr>
          <p:cNvPr id="19" name="正方形/長方形 18"/>
          <p:cNvSpPr/>
          <p:nvPr/>
        </p:nvSpPr>
        <p:spPr>
          <a:xfrm>
            <a:off x="515274" y="5237874"/>
            <a:ext cx="7943747" cy="954107"/>
          </a:xfrm>
          <a:prstGeom prst="rect">
            <a:avLst/>
          </a:prstGeom>
          <a:solidFill>
            <a:schemeClr val="accent1">
              <a:lumMod val="60000"/>
              <a:lumOff val="40000"/>
            </a:schemeClr>
          </a:solidFill>
        </p:spPr>
        <p:txBody>
          <a:bodyPr wrap="square">
            <a:spAutoFit/>
          </a:bodyPr>
          <a:lstStyle/>
          <a:p>
            <a:pPr algn="ctr"/>
            <a:r>
              <a:rPr lang="ja-JP" altLang="en-US" sz="2800" dirty="0" smtClean="0">
                <a:solidFill>
                  <a:srgbClr val="FF0000"/>
                </a:solidFill>
              </a:rPr>
              <a:t>家族と離れて住む学生が多い状況でいかに家族と</a:t>
            </a:r>
            <a:endParaRPr lang="en-US" altLang="ja-JP" sz="2800" dirty="0" smtClean="0">
              <a:solidFill>
                <a:srgbClr val="FF0000"/>
              </a:solidFill>
            </a:endParaRPr>
          </a:p>
          <a:p>
            <a:pPr algn="ctr"/>
            <a:r>
              <a:rPr lang="ja-JP" altLang="en-US" sz="2800" dirty="0" smtClean="0">
                <a:solidFill>
                  <a:srgbClr val="FF0000"/>
                </a:solidFill>
              </a:rPr>
              <a:t>話しあうことを促すかが問題である</a:t>
            </a:r>
            <a:endParaRPr lang="en-US" altLang="ja-JP" sz="2800" dirty="0" smtClean="0">
              <a:solidFill>
                <a:srgbClr val="FF0000"/>
              </a:solidFill>
            </a:endParaRPr>
          </a:p>
        </p:txBody>
      </p:sp>
      <p:sp>
        <p:nvSpPr>
          <p:cNvPr id="10"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1" name="正方形/長方形 10"/>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23</a:t>
            </a:fld>
            <a:endParaRPr lang="ja-JP" altLang="en-US"/>
          </a:p>
        </p:txBody>
      </p:sp>
    </p:spTree>
    <p:extLst>
      <p:ext uri="{BB962C8B-B14F-4D97-AF65-F5344CB8AC3E}">
        <p14:creationId xmlns:p14="http://schemas.microsoft.com/office/powerpoint/2010/main" val="80319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
          <p:cNvSpPr txBox="1">
            <a:spLocks/>
          </p:cNvSpPr>
          <p:nvPr/>
        </p:nvSpPr>
        <p:spPr bwMode="auto">
          <a:xfrm>
            <a:off x="900332" y="1116482"/>
            <a:ext cx="701759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endParaRPr lang="ja-JP" altLang="en-US" sz="2800" dirty="0" smtClean="0">
              <a:solidFill>
                <a:prstClr val="black"/>
              </a:solidFill>
            </a:endParaRPr>
          </a:p>
        </p:txBody>
      </p:sp>
      <p:sp>
        <p:nvSpPr>
          <p:cNvPr id="17" name="テキスト ボックス 16"/>
          <p:cNvSpPr txBox="1">
            <a:spLocks noChangeArrowheads="1"/>
          </p:cNvSpPr>
          <p:nvPr/>
        </p:nvSpPr>
        <p:spPr bwMode="auto">
          <a:xfrm>
            <a:off x="515274" y="5742643"/>
            <a:ext cx="7787709" cy="584775"/>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dirty="0" smtClean="0">
                <a:solidFill>
                  <a:srgbClr val="FF0000"/>
                </a:solidFill>
                <a:latin typeface="Arial" panose="020B0604020202020204" pitchFamily="34" charset="0"/>
              </a:rPr>
              <a:t>半分以上の人が</a:t>
            </a:r>
            <a:r>
              <a:rPr lang="ja-JP" altLang="en-US" dirty="0">
                <a:solidFill>
                  <a:srgbClr val="FF0000"/>
                </a:solidFill>
                <a:latin typeface="Arial" panose="020B0604020202020204" pitchFamily="34" charset="0"/>
              </a:rPr>
              <a:t>不正解</a:t>
            </a:r>
            <a:r>
              <a:rPr lang="ja-JP" altLang="en-US" dirty="0" smtClean="0">
                <a:solidFill>
                  <a:srgbClr val="FF0000"/>
                </a:solidFill>
                <a:latin typeface="Arial" panose="020B0604020202020204" pitchFamily="34" charset="0"/>
              </a:rPr>
              <a:t>の行動を選んでいる</a:t>
            </a:r>
            <a:endParaRPr lang="en-US" altLang="ja-JP" dirty="0" smtClean="0">
              <a:solidFill>
                <a:srgbClr val="FF0000"/>
              </a:solidFill>
              <a:latin typeface="Arial" panose="020B0604020202020204" pitchFamily="34" charset="0"/>
            </a:endParaRPr>
          </a:p>
        </p:txBody>
      </p:sp>
      <p:graphicFrame>
        <p:nvGraphicFramePr>
          <p:cNvPr id="22" name="グラフ 21"/>
          <p:cNvGraphicFramePr>
            <a:graphicFrameLocks/>
          </p:cNvGraphicFramePr>
          <p:nvPr>
            <p:extLst/>
          </p:nvPr>
        </p:nvGraphicFramePr>
        <p:xfrm>
          <a:off x="0" y="2030909"/>
          <a:ext cx="4594900" cy="3117859"/>
        </p:xfrm>
        <a:graphic>
          <a:graphicData uri="http://schemas.openxmlformats.org/drawingml/2006/chart">
            <c:chart xmlns:c="http://schemas.openxmlformats.org/drawingml/2006/chart" xmlns:r="http://schemas.openxmlformats.org/officeDocument/2006/relationships" r:id="rId3"/>
          </a:graphicData>
        </a:graphic>
      </p:graphicFrame>
      <p:sp>
        <p:nvSpPr>
          <p:cNvPr id="18" name="タイトル 1"/>
          <p:cNvSpPr txBox="1">
            <a:spLocks/>
          </p:cNvSpPr>
          <p:nvPr/>
        </p:nvSpPr>
        <p:spPr bwMode="auto">
          <a:xfrm>
            <a:off x="0" y="58758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地震発生時の</a:t>
            </a:r>
            <a:r>
              <a:rPr lang="ja-JP" altLang="en-US" dirty="0" smtClean="0">
                <a:latin typeface="ＭＳ Ｐゴシック" panose="020B0600070205080204" pitchFamily="50" charset="-128"/>
              </a:rPr>
              <a:t>行動</a:t>
            </a:r>
            <a:r>
              <a:rPr lang="ja-JP" altLang="en-US" dirty="0">
                <a:latin typeface="ＭＳ Ｐゴシック" panose="020B0600070205080204" pitchFamily="50" charset="-128"/>
              </a:rPr>
              <a:t>：</a:t>
            </a:r>
            <a:r>
              <a:rPr lang="ja-JP" altLang="en-US" dirty="0" smtClean="0">
                <a:latin typeface="ＭＳ Ｐゴシック" panose="020B0600070205080204" pitchFamily="50" charset="-128"/>
              </a:rPr>
              <a:t>個人的</a:t>
            </a:r>
            <a:r>
              <a:rPr lang="ja-JP" altLang="en-US" dirty="0">
                <a:latin typeface="ＭＳ Ｐゴシック" panose="020B0600070205080204" pitchFamily="50" charset="-128"/>
              </a:rPr>
              <a:t>に望ましい行動</a:t>
            </a:r>
          </a:p>
        </p:txBody>
      </p:sp>
      <p:sp>
        <p:nvSpPr>
          <p:cNvPr id="14" name="正方形/長方形 13"/>
          <p:cNvSpPr/>
          <p:nvPr/>
        </p:nvSpPr>
        <p:spPr>
          <a:xfrm>
            <a:off x="4482009" y="1965155"/>
            <a:ext cx="4286548" cy="1384995"/>
          </a:xfrm>
          <a:prstGeom prst="rect">
            <a:avLst/>
          </a:prstGeom>
        </p:spPr>
        <p:txBody>
          <a:bodyPr wrap="square">
            <a:spAutoFit/>
          </a:bodyPr>
          <a:lstStyle/>
          <a:p>
            <a:r>
              <a:rPr lang="ja-JP" altLang="en-US" sz="2800" dirty="0" smtClean="0">
                <a:solidFill>
                  <a:prstClr val="black"/>
                </a:solidFill>
              </a:rPr>
              <a:t>揺れが始まってから真っ先にすることという設問で</a:t>
            </a:r>
            <a:endParaRPr lang="en-US" altLang="ja-JP" sz="2800" dirty="0" smtClean="0">
              <a:solidFill>
                <a:prstClr val="black"/>
              </a:solidFill>
            </a:endParaRPr>
          </a:p>
          <a:p>
            <a:r>
              <a:rPr lang="en-US" altLang="ja-JP" sz="2800" dirty="0" smtClean="0">
                <a:solidFill>
                  <a:prstClr val="black"/>
                </a:solidFill>
              </a:rPr>
              <a:t>8</a:t>
            </a:r>
            <a:r>
              <a:rPr lang="ja-JP" altLang="en-US" sz="2800" dirty="0" smtClean="0">
                <a:solidFill>
                  <a:prstClr val="black"/>
                </a:solidFill>
              </a:rPr>
              <a:t>個の回答から選んでもらう</a:t>
            </a:r>
            <a:endParaRPr lang="en-US" altLang="ja-JP" sz="3200" dirty="0" smtClean="0">
              <a:solidFill>
                <a:prstClr val="black"/>
              </a:solidFill>
            </a:endParaRPr>
          </a:p>
        </p:txBody>
      </p:sp>
      <p:sp>
        <p:nvSpPr>
          <p:cNvPr id="19" name="テキスト ボックス 18"/>
          <p:cNvSpPr txBox="1">
            <a:spLocks noChangeArrowheads="1"/>
          </p:cNvSpPr>
          <p:nvPr/>
        </p:nvSpPr>
        <p:spPr bwMode="auto">
          <a:xfrm>
            <a:off x="4482009" y="3874567"/>
            <a:ext cx="462017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800" u="sng" dirty="0" smtClean="0">
                <a:solidFill>
                  <a:srgbClr val="000000"/>
                </a:solidFill>
                <a:latin typeface="Arial" panose="020B0604020202020204" pitchFamily="34" charset="0"/>
              </a:rPr>
              <a:t>自分の命を守るということが</a:t>
            </a:r>
            <a:endParaRPr lang="en-US" altLang="ja-JP" sz="2800" u="sng" dirty="0" smtClean="0">
              <a:solidFill>
                <a:srgbClr val="000000"/>
              </a:solidFill>
              <a:latin typeface="Arial" panose="020B0604020202020204" pitchFamily="34" charset="0"/>
            </a:endParaRPr>
          </a:p>
          <a:p>
            <a:pPr eaLnBrk="1" hangingPunct="1">
              <a:spcBef>
                <a:spcPct val="0"/>
              </a:spcBef>
              <a:buFontTx/>
              <a:buNone/>
            </a:pPr>
            <a:r>
              <a:rPr lang="ja-JP" altLang="en-US" sz="2800" u="sng" dirty="0" smtClean="0">
                <a:solidFill>
                  <a:srgbClr val="000000"/>
                </a:solidFill>
                <a:latin typeface="Arial" panose="020B0604020202020204" pitchFamily="34" charset="0"/>
              </a:rPr>
              <a:t>個人的</a:t>
            </a:r>
            <a:r>
              <a:rPr lang="ja-JP" altLang="en-US" sz="2800" u="sng" dirty="0">
                <a:solidFill>
                  <a:srgbClr val="000000"/>
                </a:solidFill>
                <a:latin typeface="Arial" panose="020B0604020202020204" pitchFamily="34" charset="0"/>
              </a:rPr>
              <a:t>に</a:t>
            </a:r>
            <a:r>
              <a:rPr lang="ja-JP" altLang="en-US" sz="2800" u="sng" dirty="0" smtClean="0">
                <a:solidFill>
                  <a:srgbClr val="000000"/>
                </a:solidFill>
                <a:latin typeface="Arial" panose="020B0604020202020204" pitchFamily="34" charset="0"/>
              </a:rPr>
              <a:t>望ましい行動なので</a:t>
            </a:r>
            <a:endParaRPr lang="en-US" altLang="ja-JP" sz="2800" u="sng" dirty="0" smtClean="0">
              <a:solidFill>
                <a:srgbClr val="000000"/>
              </a:solidFill>
              <a:latin typeface="Arial" panose="020B0604020202020204" pitchFamily="34" charset="0"/>
            </a:endParaRPr>
          </a:p>
          <a:p>
            <a:pPr eaLnBrk="1" hangingPunct="1">
              <a:spcBef>
                <a:spcPct val="0"/>
              </a:spcBef>
              <a:buFontTx/>
              <a:buNone/>
            </a:pPr>
            <a:r>
              <a:rPr lang="ja-JP" altLang="en-US" sz="2800" u="sng" dirty="0">
                <a:solidFill>
                  <a:srgbClr val="000000"/>
                </a:solidFill>
                <a:latin typeface="Arial" panose="020B0604020202020204" pitchFamily="34" charset="0"/>
              </a:rPr>
              <a:t>正解は「机の下に隠れる</a:t>
            </a:r>
            <a:r>
              <a:rPr lang="ja-JP" altLang="en-US" sz="2800" u="sng" dirty="0" smtClean="0">
                <a:solidFill>
                  <a:srgbClr val="000000"/>
                </a:solidFill>
                <a:latin typeface="Arial" panose="020B0604020202020204" pitchFamily="34" charset="0"/>
              </a:rPr>
              <a:t>」</a:t>
            </a:r>
            <a:endParaRPr lang="ja-JP" altLang="en-US" sz="2800" u="sng" dirty="0">
              <a:solidFill>
                <a:srgbClr val="000000"/>
              </a:solidFill>
              <a:latin typeface="Arial" panose="020B0604020202020204" pitchFamily="34" charset="0"/>
            </a:endParaRPr>
          </a:p>
        </p:txBody>
      </p:sp>
      <p:sp>
        <p:nvSpPr>
          <p:cNvPr id="11"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2" name="正方形/長方形 11"/>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24</a:t>
            </a:fld>
            <a:endParaRPr lang="ja-JP" altLang="en-US"/>
          </a:p>
        </p:txBody>
      </p:sp>
    </p:spTree>
    <p:extLst>
      <p:ext uri="{BB962C8B-B14F-4D97-AF65-F5344CB8AC3E}">
        <p14:creationId xmlns:p14="http://schemas.microsoft.com/office/powerpoint/2010/main" val="343783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
          <p:cNvSpPr txBox="1">
            <a:spLocks/>
          </p:cNvSpPr>
          <p:nvPr/>
        </p:nvSpPr>
        <p:spPr bwMode="auto">
          <a:xfrm>
            <a:off x="0" y="610877"/>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地震発生後の</a:t>
            </a:r>
            <a:r>
              <a:rPr lang="ja-JP" altLang="en-US" dirty="0" smtClean="0">
                <a:latin typeface="ＭＳ Ｐゴシック" panose="020B0600070205080204" pitchFamily="50" charset="-128"/>
              </a:rPr>
              <a:t>行動：社会的</a:t>
            </a:r>
            <a:r>
              <a:rPr lang="ja-JP" altLang="en-US" dirty="0">
                <a:latin typeface="ＭＳ Ｐゴシック" panose="020B0600070205080204" pitchFamily="50" charset="-128"/>
              </a:rPr>
              <a:t>に望ましい行動</a:t>
            </a:r>
          </a:p>
        </p:txBody>
      </p:sp>
      <p:graphicFrame>
        <p:nvGraphicFramePr>
          <p:cNvPr id="21" name="グラフ 20"/>
          <p:cNvGraphicFramePr>
            <a:graphicFrameLocks/>
          </p:cNvGraphicFramePr>
          <p:nvPr>
            <p:extLst/>
          </p:nvPr>
        </p:nvGraphicFramePr>
        <p:xfrm>
          <a:off x="435741" y="1923764"/>
          <a:ext cx="4241592" cy="3038379"/>
        </p:xfrm>
        <a:graphic>
          <a:graphicData uri="http://schemas.openxmlformats.org/drawingml/2006/chart">
            <c:chart xmlns:c="http://schemas.openxmlformats.org/drawingml/2006/chart" xmlns:r="http://schemas.openxmlformats.org/officeDocument/2006/relationships" r:id="rId3"/>
          </a:graphicData>
        </a:graphic>
      </p:graphicFrame>
      <p:sp>
        <p:nvSpPr>
          <p:cNvPr id="22" name="テキスト ボックス 21"/>
          <p:cNvSpPr txBox="1">
            <a:spLocks noChangeArrowheads="1"/>
          </p:cNvSpPr>
          <p:nvPr/>
        </p:nvSpPr>
        <p:spPr bwMode="auto">
          <a:xfrm>
            <a:off x="4677333" y="3869536"/>
            <a:ext cx="380613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800" u="sng" dirty="0">
                <a:solidFill>
                  <a:srgbClr val="000000"/>
                </a:solidFill>
                <a:latin typeface="Arial" panose="020B0604020202020204" pitchFamily="34" charset="0"/>
              </a:rPr>
              <a:t>避難する人の中でも</a:t>
            </a:r>
            <a:r>
              <a:rPr lang="ja-JP" altLang="en-US" sz="2800" u="sng" dirty="0" smtClean="0">
                <a:solidFill>
                  <a:srgbClr val="000000"/>
                </a:solidFill>
                <a:latin typeface="Arial" panose="020B0604020202020204" pitchFamily="34" charset="0"/>
              </a:rPr>
              <a:t>学校に</a:t>
            </a:r>
            <a:r>
              <a:rPr lang="ja-JP" altLang="en-US" sz="2800" u="sng" dirty="0">
                <a:solidFill>
                  <a:srgbClr val="000000"/>
                </a:solidFill>
                <a:latin typeface="Arial" panose="020B0604020202020204" pitchFamily="34" charset="0"/>
              </a:rPr>
              <a:t>行く人</a:t>
            </a:r>
            <a:r>
              <a:rPr lang="ja-JP" altLang="en-US" sz="2800" u="sng" dirty="0" smtClean="0">
                <a:solidFill>
                  <a:srgbClr val="000000"/>
                </a:solidFill>
                <a:latin typeface="Arial" panose="020B0604020202020204" pitchFamily="34" charset="0"/>
              </a:rPr>
              <a:t>が約</a:t>
            </a:r>
            <a:r>
              <a:rPr lang="en-US" altLang="ja-JP" sz="2800" u="sng" dirty="0" smtClean="0">
                <a:solidFill>
                  <a:srgbClr val="000000"/>
                </a:solidFill>
                <a:latin typeface="Arial" panose="020B0604020202020204" pitchFamily="34" charset="0"/>
              </a:rPr>
              <a:t>4</a:t>
            </a:r>
            <a:r>
              <a:rPr lang="ja-JP" altLang="en-US" sz="2800" u="sng" dirty="0" smtClean="0">
                <a:solidFill>
                  <a:srgbClr val="000000"/>
                </a:solidFill>
                <a:latin typeface="Arial" panose="020B0604020202020204" pitchFamily="34" charset="0"/>
              </a:rPr>
              <a:t>割を占めおり、学生は大学を頼っている</a:t>
            </a:r>
            <a:endParaRPr lang="en-US" altLang="ja-JP" sz="2800" u="sng" dirty="0">
              <a:solidFill>
                <a:srgbClr val="000000"/>
              </a:solidFill>
              <a:latin typeface="Arial" panose="020B0604020202020204" pitchFamily="34" charset="0"/>
            </a:endParaRPr>
          </a:p>
          <a:p>
            <a:pPr eaLnBrk="1" hangingPunct="1">
              <a:spcBef>
                <a:spcPct val="0"/>
              </a:spcBef>
              <a:buFontTx/>
              <a:buNone/>
            </a:pPr>
            <a:endParaRPr lang="en-US" altLang="ja-JP" sz="2400" u="sng" dirty="0">
              <a:solidFill>
                <a:srgbClr val="000000"/>
              </a:solidFill>
              <a:latin typeface="Arial" panose="020B0604020202020204" pitchFamily="34" charset="0"/>
            </a:endParaRPr>
          </a:p>
        </p:txBody>
      </p:sp>
      <p:sp>
        <p:nvSpPr>
          <p:cNvPr id="23" name="テキスト ボックス 22"/>
          <p:cNvSpPr txBox="1">
            <a:spLocks noChangeArrowheads="1"/>
          </p:cNvSpPr>
          <p:nvPr/>
        </p:nvSpPr>
        <p:spPr bwMode="auto">
          <a:xfrm>
            <a:off x="670762" y="5775616"/>
            <a:ext cx="7672502" cy="954107"/>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800" dirty="0" smtClean="0">
                <a:solidFill>
                  <a:srgbClr val="FF0000"/>
                </a:solidFill>
                <a:latin typeface="Arial" panose="020B0604020202020204" pitchFamily="34" charset="0"/>
              </a:rPr>
              <a:t>災害時、避難者をスムーズに受け入れるために</a:t>
            </a:r>
            <a:endParaRPr lang="en-US" altLang="ja-JP" sz="2800" dirty="0">
              <a:solidFill>
                <a:srgbClr val="FF0000"/>
              </a:solidFill>
              <a:latin typeface="Arial" panose="020B0604020202020204" pitchFamily="34" charset="0"/>
            </a:endParaRPr>
          </a:p>
          <a:p>
            <a:pPr algn="ctr" eaLnBrk="1" hangingPunct="1">
              <a:spcBef>
                <a:spcPct val="0"/>
              </a:spcBef>
              <a:buFontTx/>
              <a:buNone/>
            </a:pPr>
            <a:r>
              <a:rPr lang="ja-JP" altLang="en-US" sz="2800" dirty="0" smtClean="0">
                <a:solidFill>
                  <a:srgbClr val="FF0000"/>
                </a:solidFill>
                <a:latin typeface="Arial" panose="020B0604020202020204" pitchFamily="34" charset="0"/>
              </a:rPr>
              <a:t>大学は避難所運営の訓練をすべきである</a:t>
            </a:r>
            <a:endParaRPr lang="en-US" altLang="ja-JP" sz="2800" dirty="0">
              <a:solidFill>
                <a:srgbClr val="FF0000"/>
              </a:solidFill>
              <a:latin typeface="Arial" panose="020B0604020202020204" pitchFamily="34" charset="0"/>
            </a:endParaRPr>
          </a:p>
        </p:txBody>
      </p:sp>
      <p:sp>
        <p:nvSpPr>
          <p:cNvPr id="24" name="テキスト ボックス 23"/>
          <p:cNvSpPr txBox="1">
            <a:spLocks noChangeArrowheads="1"/>
          </p:cNvSpPr>
          <p:nvPr/>
        </p:nvSpPr>
        <p:spPr bwMode="auto">
          <a:xfrm>
            <a:off x="4677333" y="1625600"/>
            <a:ext cx="4172957"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800" dirty="0">
                <a:solidFill>
                  <a:srgbClr val="000000"/>
                </a:solidFill>
                <a:latin typeface="Arial" panose="020B0604020202020204" pitchFamily="34" charset="0"/>
              </a:rPr>
              <a:t>地震が発生</a:t>
            </a:r>
            <a:r>
              <a:rPr lang="ja-JP" altLang="en-US" sz="2800" dirty="0" smtClean="0">
                <a:solidFill>
                  <a:srgbClr val="000000"/>
                </a:solidFill>
                <a:latin typeface="Arial" panose="020B0604020202020204" pitchFamily="34" charset="0"/>
              </a:rPr>
              <a:t>して揺れが</a:t>
            </a:r>
            <a:endParaRPr lang="en-US" altLang="ja-JP" sz="2800" dirty="0" smtClean="0">
              <a:solidFill>
                <a:srgbClr val="000000"/>
              </a:solidFill>
              <a:latin typeface="Arial" panose="020B0604020202020204" pitchFamily="34" charset="0"/>
            </a:endParaRPr>
          </a:p>
          <a:p>
            <a:pPr eaLnBrk="1" hangingPunct="1">
              <a:spcBef>
                <a:spcPct val="0"/>
              </a:spcBef>
              <a:buFontTx/>
              <a:buNone/>
            </a:pPr>
            <a:r>
              <a:rPr lang="ja-JP" altLang="en-US" sz="2800" dirty="0" smtClean="0">
                <a:solidFill>
                  <a:srgbClr val="000000"/>
                </a:solidFill>
                <a:latin typeface="Arial" panose="020B0604020202020204" pitchFamily="34" charset="0"/>
              </a:rPr>
              <a:t>収まった後、どこに避難を</a:t>
            </a:r>
            <a:endParaRPr lang="en-US" altLang="ja-JP" sz="2800" dirty="0" smtClean="0">
              <a:solidFill>
                <a:srgbClr val="000000"/>
              </a:solidFill>
              <a:latin typeface="Arial" panose="020B0604020202020204" pitchFamily="34" charset="0"/>
            </a:endParaRPr>
          </a:p>
          <a:p>
            <a:pPr eaLnBrk="1" hangingPunct="1">
              <a:spcBef>
                <a:spcPct val="0"/>
              </a:spcBef>
              <a:buFontTx/>
              <a:buNone/>
            </a:pPr>
            <a:r>
              <a:rPr lang="ja-JP" altLang="en-US" sz="2800" dirty="0" smtClean="0">
                <a:solidFill>
                  <a:srgbClr val="000000"/>
                </a:solidFill>
                <a:latin typeface="Arial" panose="020B0604020202020204" pitchFamily="34" charset="0"/>
              </a:rPr>
              <a:t>するかを</a:t>
            </a:r>
            <a:r>
              <a:rPr lang="en-US" altLang="ja-JP" sz="2800" dirty="0" smtClean="0">
                <a:solidFill>
                  <a:srgbClr val="000000"/>
                </a:solidFill>
                <a:latin typeface="Arial" panose="020B0604020202020204" pitchFamily="34" charset="0"/>
              </a:rPr>
              <a:t>5</a:t>
            </a:r>
            <a:r>
              <a:rPr lang="ja-JP" altLang="en-US" sz="2800" dirty="0" smtClean="0">
                <a:solidFill>
                  <a:srgbClr val="000000"/>
                </a:solidFill>
                <a:latin typeface="Arial" panose="020B0604020202020204" pitchFamily="34" charset="0"/>
              </a:rPr>
              <a:t>択で集計</a:t>
            </a:r>
            <a:endParaRPr lang="en-US" altLang="ja-JP" sz="2800" dirty="0" smtClean="0">
              <a:solidFill>
                <a:srgbClr val="000000"/>
              </a:solidFill>
              <a:latin typeface="Arial" panose="020B0604020202020204" pitchFamily="34" charset="0"/>
            </a:endParaRPr>
          </a:p>
          <a:p>
            <a:pPr eaLnBrk="1" hangingPunct="1">
              <a:spcBef>
                <a:spcPct val="0"/>
              </a:spcBef>
              <a:buFontTx/>
              <a:buNone/>
            </a:pPr>
            <a:r>
              <a:rPr lang="en-US" altLang="ja-JP" sz="2800" dirty="0" smtClean="0">
                <a:solidFill>
                  <a:srgbClr val="000000"/>
                </a:solidFill>
                <a:latin typeface="Arial" panose="020B0604020202020204" pitchFamily="34" charset="0"/>
              </a:rPr>
              <a:t>(</a:t>
            </a:r>
            <a:r>
              <a:rPr lang="ja-JP" altLang="en-US" sz="2800" dirty="0" smtClean="0">
                <a:solidFill>
                  <a:srgbClr val="000000"/>
                </a:solidFill>
                <a:latin typeface="Arial" panose="020B0604020202020204" pitchFamily="34" charset="0"/>
              </a:rPr>
              <a:t>アパート、宿舎の</a:t>
            </a:r>
            <a:r>
              <a:rPr lang="ja-JP" altLang="en-US" sz="2800" dirty="0">
                <a:solidFill>
                  <a:srgbClr val="000000"/>
                </a:solidFill>
                <a:latin typeface="Arial" panose="020B0604020202020204" pitchFamily="34" charset="0"/>
              </a:rPr>
              <a:t>損壊</a:t>
            </a:r>
            <a:r>
              <a:rPr lang="ja-JP" altLang="en-US" sz="2800" dirty="0" smtClean="0">
                <a:solidFill>
                  <a:srgbClr val="000000"/>
                </a:solidFill>
                <a:latin typeface="Arial" panose="020B0604020202020204" pitchFamily="34" charset="0"/>
              </a:rPr>
              <a:t>はなし</a:t>
            </a:r>
            <a:r>
              <a:rPr lang="en-US" altLang="ja-JP" sz="2800" dirty="0" smtClean="0">
                <a:solidFill>
                  <a:srgbClr val="000000"/>
                </a:solidFill>
                <a:latin typeface="Arial" panose="020B0604020202020204" pitchFamily="34" charset="0"/>
              </a:rPr>
              <a:t>)</a:t>
            </a:r>
            <a:endParaRPr lang="en-US" altLang="ja-JP" sz="2800" dirty="0">
              <a:solidFill>
                <a:srgbClr val="000000"/>
              </a:solidFill>
              <a:latin typeface="Arial" panose="020B0604020202020204" pitchFamily="34" charset="0"/>
            </a:endParaRPr>
          </a:p>
        </p:txBody>
      </p:sp>
      <p:sp>
        <p:nvSpPr>
          <p:cNvPr id="11"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2" name="正方形/長方形 11"/>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25</a:t>
            </a:fld>
            <a:endParaRPr lang="ja-JP" altLang="en-US"/>
          </a:p>
        </p:txBody>
      </p:sp>
    </p:spTree>
    <p:extLst>
      <p:ext uri="{BB962C8B-B14F-4D97-AF65-F5344CB8AC3E}">
        <p14:creationId xmlns:p14="http://schemas.microsoft.com/office/powerpoint/2010/main" val="366021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
          <p:cNvSpPr txBox="1">
            <a:spLocks/>
          </p:cNvSpPr>
          <p:nvPr/>
        </p:nvSpPr>
        <p:spPr bwMode="auto">
          <a:xfrm>
            <a:off x="-43500" y="580472"/>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　地震</a:t>
            </a:r>
            <a:r>
              <a:rPr lang="ja-JP" altLang="en-US" dirty="0">
                <a:latin typeface="ＭＳ Ｐゴシック" panose="020B0600070205080204" pitchFamily="50" charset="-128"/>
              </a:rPr>
              <a:t>発生後の</a:t>
            </a:r>
            <a:r>
              <a:rPr lang="ja-JP" altLang="en-US" dirty="0" smtClean="0">
                <a:latin typeface="ＭＳ Ｐゴシック" panose="020B0600070205080204" pitchFamily="50" charset="-128"/>
              </a:rPr>
              <a:t>行動：社会的</a:t>
            </a:r>
            <a:r>
              <a:rPr lang="ja-JP" altLang="en-US" dirty="0">
                <a:latin typeface="ＭＳ Ｐゴシック" panose="020B0600070205080204" pitchFamily="50" charset="-128"/>
              </a:rPr>
              <a:t>に望ましい行動</a:t>
            </a:r>
          </a:p>
        </p:txBody>
      </p:sp>
      <p:graphicFrame>
        <p:nvGraphicFramePr>
          <p:cNvPr id="19" name="グラフ 18"/>
          <p:cNvGraphicFramePr>
            <a:graphicFrameLocks/>
          </p:cNvGraphicFramePr>
          <p:nvPr>
            <p:extLst>
              <p:ext uri="{D42A27DB-BD31-4B8C-83A1-F6EECF244321}">
                <p14:modId xmlns:p14="http://schemas.microsoft.com/office/powerpoint/2010/main" val="2060859416"/>
              </p:ext>
            </p:extLst>
          </p:nvPr>
        </p:nvGraphicFramePr>
        <p:xfrm>
          <a:off x="144906" y="1666921"/>
          <a:ext cx="4338766" cy="2979282"/>
        </p:xfrm>
        <a:graphic>
          <a:graphicData uri="http://schemas.openxmlformats.org/drawingml/2006/chart">
            <c:chart xmlns:c="http://schemas.openxmlformats.org/drawingml/2006/chart" xmlns:r="http://schemas.openxmlformats.org/officeDocument/2006/relationships" r:id="rId3"/>
          </a:graphicData>
        </a:graphic>
      </p:graphicFrame>
      <p:sp>
        <p:nvSpPr>
          <p:cNvPr id="20" name="テキスト ボックス 19"/>
          <p:cNvSpPr txBox="1">
            <a:spLocks noChangeArrowheads="1"/>
          </p:cNvSpPr>
          <p:nvPr/>
        </p:nvSpPr>
        <p:spPr bwMode="auto">
          <a:xfrm>
            <a:off x="4592938" y="1714396"/>
            <a:ext cx="388239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800" u="sng" dirty="0">
                <a:solidFill>
                  <a:srgbClr val="000000"/>
                </a:solidFill>
                <a:latin typeface="Arial" panose="020B0604020202020204" pitchFamily="34" charset="0"/>
              </a:rPr>
              <a:t>地震が発生</a:t>
            </a:r>
            <a:r>
              <a:rPr lang="ja-JP" altLang="en-US" sz="2800" u="sng" dirty="0" smtClean="0">
                <a:solidFill>
                  <a:srgbClr val="000000"/>
                </a:solidFill>
                <a:latin typeface="Arial" panose="020B0604020202020204" pitchFamily="34" charset="0"/>
              </a:rPr>
              <a:t>して揺れが収まった後、避難所に</a:t>
            </a:r>
            <a:endParaRPr lang="en-US" altLang="ja-JP" sz="2800" u="sng" dirty="0" smtClean="0">
              <a:solidFill>
                <a:srgbClr val="000000"/>
              </a:solidFill>
              <a:latin typeface="Arial" panose="020B0604020202020204" pitchFamily="34" charset="0"/>
            </a:endParaRPr>
          </a:p>
          <a:p>
            <a:pPr eaLnBrk="1" hangingPunct="1">
              <a:spcBef>
                <a:spcPct val="0"/>
              </a:spcBef>
              <a:buFontTx/>
              <a:buNone/>
            </a:pPr>
            <a:r>
              <a:rPr lang="ja-JP" altLang="en-US" sz="2800" u="sng" dirty="0" smtClean="0">
                <a:solidFill>
                  <a:srgbClr val="000000"/>
                </a:solidFill>
                <a:latin typeface="Arial" panose="020B0604020202020204" pitchFamily="34" charset="0"/>
              </a:rPr>
              <a:t>避難</a:t>
            </a:r>
            <a:r>
              <a:rPr lang="ja-JP" altLang="en-US" sz="2800" u="sng" dirty="0">
                <a:solidFill>
                  <a:srgbClr val="000000"/>
                </a:solidFill>
                <a:latin typeface="Arial" panose="020B0604020202020204" pitchFamily="34" charset="0"/>
              </a:rPr>
              <a:t>する人</a:t>
            </a:r>
            <a:r>
              <a:rPr lang="ja-JP" altLang="en-US" sz="2800" u="sng" dirty="0" smtClean="0">
                <a:solidFill>
                  <a:srgbClr val="000000"/>
                </a:solidFill>
                <a:latin typeface="Arial" panose="020B0604020202020204" pitchFamily="34" charset="0"/>
              </a:rPr>
              <a:t>が</a:t>
            </a:r>
            <a:r>
              <a:rPr lang="en-US" altLang="ja-JP" sz="2800" u="sng" dirty="0" smtClean="0">
                <a:solidFill>
                  <a:srgbClr val="000000"/>
                </a:solidFill>
                <a:latin typeface="Arial" panose="020B0604020202020204" pitchFamily="34" charset="0"/>
              </a:rPr>
              <a:t>3</a:t>
            </a:r>
            <a:r>
              <a:rPr lang="ja-JP" altLang="en-US" sz="2800" u="sng" dirty="0" smtClean="0">
                <a:solidFill>
                  <a:srgbClr val="000000"/>
                </a:solidFill>
                <a:latin typeface="Arial" panose="020B0604020202020204" pitchFamily="34" charset="0"/>
              </a:rPr>
              <a:t>割以上を占めて</a:t>
            </a:r>
            <a:r>
              <a:rPr lang="ja-JP" altLang="en-US" sz="2800" u="sng" dirty="0">
                <a:solidFill>
                  <a:srgbClr val="000000"/>
                </a:solidFill>
                <a:latin typeface="Arial" panose="020B0604020202020204" pitchFamily="34" charset="0"/>
              </a:rPr>
              <a:t>いる。</a:t>
            </a:r>
            <a:endParaRPr lang="en-US" altLang="ja-JP" sz="2800" u="sng" dirty="0">
              <a:solidFill>
                <a:srgbClr val="000000"/>
              </a:solidFill>
              <a:latin typeface="Arial" panose="020B0604020202020204" pitchFamily="34" charset="0"/>
            </a:endParaRPr>
          </a:p>
        </p:txBody>
      </p:sp>
      <p:sp>
        <p:nvSpPr>
          <p:cNvPr id="21" name="テキスト ボックス 20"/>
          <p:cNvSpPr txBox="1">
            <a:spLocks noChangeArrowheads="1"/>
          </p:cNvSpPr>
          <p:nvPr/>
        </p:nvSpPr>
        <p:spPr bwMode="auto">
          <a:xfrm>
            <a:off x="4856938" y="4596150"/>
            <a:ext cx="3737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800" dirty="0" smtClean="0">
                <a:solidFill>
                  <a:srgbClr val="000000"/>
                </a:solidFill>
                <a:latin typeface="Arial" panose="020B0604020202020204" pitchFamily="34" charset="0"/>
              </a:rPr>
              <a:t>アパート、宿舎が</a:t>
            </a:r>
            <a:endParaRPr lang="en-US" altLang="ja-JP" sz="2800" dirty="0" smtClean="0">
              <a:solidFill>
                <a:srgbClr val="000000"/>
              </a:solidFill>
              <a:latin typeface="Arial" panose="020B0604020202020204" pitchFamily="34" charset="0"/>
            </a:endParaRPr>
          </a:p>
          <a:p>
            <a:pPr algn="ctr" eaLnBrk="1" hangingPunct="1">
              <a:spcBef>
                <a:spcPct val="0"/>
              </a:spcBef>
              <a:buFontTx/>
              <a:buNone/>
            </a:pPr>
            <a:r>
              <a:rPr lang="ja-JP" altLang="en-US" sz="2800" dirty="0" smtClean="0">
                <a:solidFill>
                  <a:srgbClr val="000000"/>
                </a:solidFill>
                <a:latin typeface="Arial" panose="020B0604020202020204" pitchFamily="34" charset="0"/>
              </a:rPr>
              <a:t>損壊していない状態で</a:t>
            </a:r>
            <a:endParaRPr lang="en-US" altLang="ja-JP" sz="2800" dirty="0" smtClean="0">
              <a:solidFill>
                <a:srgbClr val="000000"/>
              </a:solidFill>
              <a:latin typeface="Arial" panose="020B0604020202020204" pitchFamily="34" charset="0"/>
            </a:endParaRPr>
          </a:p>
          <a:p>
            <a:pPr algn="ctr" eaLnBrk="1" hangingPunct="1">
              <a:spcBef>
                <a:spcPct val="0"/>
              </a:spcBef>
              <a:buFontTx/>
              <a:buNone/>
            </a:pPr>
            <a:r>
              <a:rPr lang="ja-JP" altLang="en-US" sz="2800" dirty="0" smtClean="0">
                <a:solidFill>
                  <a:srgbClr val="000000"/>
                </a:solidFill>
                <a:latin typeface="Arial" panose="020B0604020202020204" pitchFamily="34" charset="0"/>
              </a:rPr>
              <a:t>避難所に避難する</a:t>
            </a:r>
            <a:endParaRPr lang="en-US" altLang="ja-JP" sz="2800" dirty="0">
              <a:solidFill>
                <a:srgbClr val="000000"/>
              </a:solidFill>
              <a:latin typeface="Arial" panose="020B0604020202020204" pitchFamily="34" charset="0"/>
            </a:endParaRPr>
          </a:p>
        </p:txBody>
      </p:sp>
      <p:sp>
        <p:nvSpPr>
          <p:cNvPr id="12" name="テキスト ボックス 11"/>
          <p:cNvSpPr txBox="1">
            <a:spLocks noChangeArrowheads="1"/>
          </p:cNvSpPr>
          <p:nvPr/>
        </p:nvSpPr>
        <p:spPr bwMode="auto">
          <a:xfrm>
            <a:off x="833871" y="3156562"/>
            <a:ext cx="7592406" cy="1200329"/>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3600" dirty="0" smtClean="0">
                <a:solidFill>
                  <a:srgbClr val="FF0000"/>
                </a:solidFill>
                <a:latin typeface="Arial" panose="020B0604020202020204" pitchFamily="34" charset="0"/>
              </a:rPr>
              <a:t>多くの学生が望ましい行動を</a:t>
            </a:r>
            <a:endParaRPr lang="en-US" altLang="ja-JP" sz="3600" dirty="0" smtClean="0">
              <a:solidFill>
                <a:srgbClr val="FF0000"/>
              </a:solidFill>
              <a:latin typeface="Arial" panose="020B0604020202020204" pitchFamily="34" charset="0"/>
            </a:endParaRPr>
          </a:p>
          <a:p>
            <a:pPr algn="ctr" eaLnBrk="1" hangingPunct="1">
              <a:spcBef>
                <a:spcPct val="0"/>
              </a:spcBef>
              <a:buFontTx/>
              <a:buNone/>
            </a:pPr>
            <a:r>
              <a:rPr lang="ja-JP" altLang="en-US" sz="3600" dirty="0" smtClean="0">
                <a:solidFill>
                  <a:srgbClr val="FF0000"/>
                </a:solidFill>
                <a:latin typeface="Arial" panose="020B0604020202020204" pitchFamily="34" charset="0"/>
              </a:rPr>
              <a:t>取れるような対策を行う必要がある</a:t>
            </a:r>
            <a:endParaRPr lang="en-US" altLang="ja-JP" sz="3600" dirty="0">
              <a:solidFill>
                <a:srgbClr val="FF0000"/>
              </a:solidFill>
              <a:latin typeface="Arial" panose="020B0604020202020204" pitchFamily="34" charset="0"/>
            </a:endParaRPr>
          </a:p>
        </p:txBody>
      </p:sp>
      <p:sp>
        <p:nvSpPr>
          <p:cNvPr id="2" name="正方形/長方形 1"/>
          <p:cNvSpPr/>
          <p:nvPr/>
        </p:nvSpPr>
        <p:spPr>
          <a:xfrm>
            <a:off x="228835" y="4596150"/>
            <a:ext cx="3842465" cy="1384995"/>
          </a:xfrm>
          <a:prstGeom prst="rect">
            <a:avLst/>
          </a:prstGeom>
        </p:spPr>
        <p:txBody>
          <a:bodyPr wrap="square">
            <a:spAutoFit/>
          </a:bodyPr>
          <a:lstStyle/>
          <a:p>
            <a:pPr algn="ctr" eaLnBrk="1" hangingPunct="1"/>
            <a:r>
              <a:rPr lang="ja-JP" altLang="en-US" sz="2800" dirty="0">
                <a:solidFill>
                  <a:srgbClr val="000000"/>
                </a:solidFill>
              </a:rPr>
              <a:t>住宅が被災して</a:t>
            </a:r>
            <a:r>
              <a:rPr lang="ja-JP" altLang="en-US" sz="2800" dirty="0" smtClean="0">
                <a:solidFill>
                  <a:srgbClr val="000000"/>
                </a:solidFill>
              </a:rPr>
              <a:t>住む</a:t>
            </a:r>
            <a:endParaRPr lang="en-US" altLang="ja-JP" sz="2800" dirty="0" smtClean="0">
              <a:solidFill>
                <a:srgbClr val="000000"/>
              </a:solidFill>
            </a:endParaRPr>
          </a:p>
          <a:p>
            <a:pPr algn="ctr" eaLnBrk="1" hangingPunct="1"/>
            <a:r>
              <a:rPr lang="ja-JP" altLang="en-US" sz="2800" dirty="0" smtClean="0">
                <a:solidFill>
                  <a:srgbClr val="000000"/>
                </a:solidFill>
              </a:rPr>
              <a:t>場所</a:t>
            </a:r>
            <a:r>
              <a:rPr lang="ja-JP" altLang="en-US" sz="2800" dirty="0">
                <a:solidFill>
                  <a:srgbClr val="000000"/>
                </a:solidFill>
              </a:rPr>
              <a:t>がなくなった人</a:t>
            </a:r>
            <a:r>
              <a:rPr lang="ja-JP" altLang="en-US" sz="2800" dirty="0" smtClean="0">
                <a:solidFill>
                  <a:srgbClr val="000000"/>
                </a:solidFill>
              </a:rPr>
              <a:t>が</a:t>
            </a:r>
            <a:endParaRPr lang="en-US" altLang="ja-JP" sz="2800" dirty="0" smtClean="0">
              <a:solidFill>
                <a:srgbClr val="000000"/>
              </a:solidFill>
            </a:endParaRPr>
          </a:p>
          <a:p>
            <a:pPr algn="ctr" eaLnBrk="1" hangingPunct="1"/>
            <a:r>
              <a:rPr lang="ja-JP" altLang="en-US" sz="2800" dirty="0" smtClean="0">
                <a:solidFill>
                  <a:srgbClr val="000000"/>
                </a:solidFill>
              </a:rPr>
              <a:t>避難所を必要としている</a:t>
            </a:r>
            <a:endParaRPr lang="en-US" altLang="ja-JP" sz="2800" dirty="0">
              <a:solidFill>
                <a:srgbClr val="000000"/>
              </a:solidFill>
            </a:endParaRPr>
          </a:p>
        </p:txBody>
      </p:sp>
      <p:sp>
        <p:nvSpPr>
          <p:cNvPr id="3" name="加算記号 2"/>
          <p:cNvSpPr/>
          <p:nvPr/>
        </p:nvSpPr>
        <p:spPr>
          <a:xfrm>
            <a:off x="4110406" y="5021441"/>
            <a:ext cx="746532" cy="705517"/>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右矢印 3"/>
          <p:cNvSpPr/>
          <p:nvPr/>
        </p:nvSpPr>
        <p:spPr>
          <a:xfrm>
            <a:off x="515274" y="6104442"/>
            <a:ext cx="1309053" cy="3369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2150068" y="6011322"/>
            <a:ext cx="4960012" cy="523220"/>
          </a:xfrm>
          <a:prstGeom prst="rect">
            <a:avLst/>
          </a:prstGeom>
          <a:noFill/>
        </p:spPr>
        <p:txBody>
          <a:bodyPr wrap="none" rtlCol="0">
            <a:spAutoFit/>
          </a:bodyPr>
          <a:lstStyle/>
          <a:p>
            <a:r>
              <a:rPr kumimoji="1" lang="ja-JP" altLang="en-US" sz="2800" dirty="0" smtClean="0"/>
              <a:t>社会的に望ましい行動ではない</a:t>
            </a:r>
            <a:endParaRPr kumimoji="1" lang="ja-JP" altLang="en-US" sz="2800" dirty="0"/>
          </a:p>
        </p:txBody>
      </p:sp>
      <p:sp>
        <p:nvSpPr>
          <p:cNvPr id="14"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5" name="正方形/長方形 14"/>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6" name="スライド番号プレースホルダー 5"/>
          <p:cNvSpPr>
            <a:spLocks noGrp="1"/>
          </p:cNvSpPr>
          <p:nvPr>
            <p:ph type="sldNum" sz="quarter" idx="12"/>
          </p:nvPr>
        </p:nvSpPr>
        <p:spPr/>
        <p:txBody>
          <a:bodyPr/>
          <a:lstStyle/>
          <a:p>
            <a:pPr>
              <a:defRPr/>
            </a:pPr>
            <a:fld id="{3746A949-B006-465B-935D-84AAF885E53E}" type="slidenum">
              <a:rPr lang="ja-JP" altLang="en-US" smtClean="0"/>
              <a:pPr>
                <a:defRPr/>
              </a:pPr>
              <a:t>26</a:t>
            </a:fld>
            <a:endParaRPr lang="ja-JP" altLang="en-US"/>
          </a:p>
        </p:txBody>
      </p:sp>
    </p:spTree>
    <p:extLst>
      <p:ext uri="{BB962C8B-B14F-4D97-AF65-F5344CB8AC3E}">
        <p14:creationId xmlns:p14="http://schemas.microsoft.com/office/powerpoint/2010/main" val="396110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
          <p:cNvSpPr txBox="1">
            <a:spLocks/>
          </p:cNvSpPr>
          <p:nvPr/>
        </p:nvSpPr>
        <p:spPr bwMode="auto">
          <a:xfrm>
            <a:off x="237744" y="581380"/>
            <a:ext cx="863193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影響要因を構成する個別項目間の関係分析方法</a:t>
            </a:r>
            <a:endParaRPr lang="ja-JP" altLang="en-US" dirty="0">
              <a:latin typeface="ＭＳ Ｐゴシック" panose="020B0600070205080204" pitchFamily="50" charset="-128"/>
            </a:endParaRPr>
          </a:p>
        </p:txBody>
      </p:sp>
      <p:sp>
        <p:nvSpPr>
          <p:cNvPr id="19" name="正方形/長方形 18"/>
          <p:cNvSpPr>
            <a:spLocks noChangeArrowheads="1"/>
          </p:cNvSpPr>
          <p:nvPr/>
        </p:nvSpPr>
        <p:spPr bwMode="auto">
          <a:xfrm>
            <a:off x="4769680" y="1724380"/>
            <a:ext cx="3566551" cy="2100082"/>
          </a:xfrm>
          <a:prstGeom prst="rect">
            <a:avLst/>
          </a:prstGeom>
          <a:gradFill rotWithShape="1">
            <a:gsLst>
              <a:gs pos="0">
                <a:srgbClr val="F0EAF9"/>
              </a:gs>
              <a:gs pos="64999">
                <a:srgbClr val="D9CBEE"/>
              </a:gs>
              <a:gs pos="100000">
                <a:srgbClr val="C9B5E8"/>
              </a:gs>
            </a:gsLst>
            <a:lin ang="5400000" scaled="1"/>
          </a:gradFill>
          <a:ln w="9525">
            <a:solidFill>
              <a:srgbClr val="7D60A0"/>
            </a:solidFill>
            <a:miter lim="800000"/>
            <a:headEnd/>
            <a:tailEnd/>
          </a:ln>
          <a:effectLst>
            <a:outerShdw blurRad="40000" dist="20000" dir="5400000" rotWithShape="0">
              <a:srgbClr val="808080">
                <a:alpha val="37999"/>
              </a:srgbClr>
            </a:outerShdw>
          </a:effectLst>
        </p:spPr>
        <p:txBody>
          <a:bodyPr anchor="ctr"/>
          <a:lstStyle/>
          <a:p>
            <a:pPr eaLnBrk="1" hangingPunct="1">
              <a:defRPr/>
            </a:pPr>
            <a:r>
              <a:rPr lang="ja-JP" altLang="en-US" sz="2800" dirty="0">
                <a:solidFill>
                  <a:schemeClr val="dk1"/>
                </a:solidFill>
                <a:latin typeface="+mn-lt"/>
                <a:ea typeface="+mn-ea"/>
                <a:cs typeface="ＭＳ Ｐゴシック" charset="0"/>
              </a:rPr>
              <a:t>事前対策</a:t>
            </a:r>
            <a:endParaRPr lang="en-US" altLang="ja-JP" sz="28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備蓄ポイント</a:t>
            </a:r>
            <a:endParaRPr lang="en-US" altLang="ja-JP" sz="24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家具ポイント</a:t>
            </a:r>
            <a:endParaRPr lang="en-US" altLang="ja-JP" sz="24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家族ポイント</a:t>
            </a:r>
            <a:endParaRPr lang="en-US" altLang="ja-JP" sz="24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避難ポイント</a:t>
            </a:r>
            <a:endParaRPr lang="en-US" altLang="ja-JP" sz="2400" dirty="0">
              <a:solidFill>
                <a:schemeClr val="dk1"/>
              </a:solidFill>
              <a:latin typeface="+mn-lt"/>
              <a:ea typeface="+mn-ea"/>
              <a:cs typeface="ＭＳ Ｐゴシック" charset="0"/>
            </a:endParaRPr>
          </a:p>
        </p:txBody>
      </p:sp>
      <p:sp>
        <p:nvSpPr>
          <p:cNvPr id="7" name="正方形/長方形 6"/>
          <p:cNvSpPr>
            <a:spLocks noChangeArrowheads="1"/>
          </p:cNvSpPr>
          <p:nvPr/>
        </p:nvSpPr>
        <p:spPr bwMode="auto">
          <a:xfrm>
            <a:off x="817788" y="1724380"/>
            <a:ext cx="3566551" cy="2100081"/>
          </a:xfrm>
          <a:prstGeom prst="rect">
            <a:avLst/>
          </a:prstGeom>
          <a:gradFill rotWithShape="1">
            <a:gsLst>
              <a:gs pos="0">
                <a:srgbClr val="E4F9FF"/>
              </a:gs>
              <a:gs pos="64999">
                <a:srgbClr val="BBEFFF"/>
              </a:gs>
              <a:gs pos="100000">
                <a:srgbClr val="9EEAFF"/>
              </a:gs>
            </a:gsLst>
            <a:lin ang="5400000" scaled="1"/>
          </a:gradFill>
          <a:ln w="9525">
            <a:solidFill>
              <a:srgbClr val="46AAC5"/>
            </a:solidFill>
            <a:miter lim="800000"/>
            <a:headEnd/>
            <a:tailEnd/>
          </a:ln>
          <a:effectLst>
            <a:outerShdw blurRad="40000" dist="20000" dir="5400000" rotWithShape="0">
              <a:srgbClr val="808080">
                <a:alpha val="37999"/>
              </a:srgbClr>
            </a:outerShdw>
          </a:effectLst>
        </p:spPr>
        <p:txBody>
          <a:bodyPr anchor="ctr"/>
          <a:lstStyle/>
          <a:p>
            <a:pPr eaLnBrk="1" hangingPunct="1">
              <a:defRPr/>
            </a:pPr>
            <a:r>
              <a:rPr lang="ja-JP" altLang="en-US" sz="2800" dirty="0">
                <a:solidFill>
                  <a:schemeClr val="dk1"/>
                </a:solidFill>
                <a:latin typeface="+mn-lt"/>
                <a:ea typeface="+mn-ea"/>
                <a:cs typeface="ＭＳ Ｐゴシック" charset="0"/>
              </a:rPr>
              <a:t>個人の環境</a:t>
            </a:r>
            <a:endParaRPr lang="en-US" altLang="ja-JP" sz="28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・被害ポイント</a:t>
            </a:r>
            <a:endParaRPr lang="en-US" altLang="ja-JP" sz="24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訓練ポイント</a:t>
            </a:r>
            <a:endParaRPr lang="en-US" altLang="ja-JP" sz="24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授業ポイント</a:t>
            </a:r>
            <a:endParaRPr lang="ja-JP" altLang="en-US" sz="2400" dirty="0">
              <a:solidFill>
                <a:schemeClr val="dk1"/>
              </a:solidFill>
              <a:latin typeface="+mn-lt"/>
              <a:ea typeface="+mn-ea"/>
              <a:cs typeface="ＭＳ Ｐゴシック" charset="0"/>
            </a:endParaRPr>
          </a:p>
        </p:txBody>
      </p:sp>
      <p:sp>
        <p:nvSpPr>
          <p:cNvPr id="18" name="正方形/長方形 17"/>
          <p:cNvSpPr>
            <a:spLocks noChangeArrowheads="1"/>
          </p:cNvSpPr>
          <p:nvPr/>
        </p:nvSpPr>
        <p:spPr bwMode="auto">
          <a:xfrm>
            <a:off x="817788" y="4015065"/>
            <a:ext cx="3566551" cy="2130920"/>
          </a:xfrm>
          <a:prstGeom prst="rect">
            <a:avLst/>
          </a:prstGeom>
          <a:gradFill rotWithShape="1">
            <a:gsLst>
              <a:gs pos="0">
                <a:srgbClr val="FFEBDB"/>
              </a:gs>
              <a:gs pos="64999">
                <a:srgbClr val="FFD0AA"/>
              </a:gs>
              <a:gs pos="100000">
                <a:srgbClr val="FFBE86"/>
              </a:gs>
            </a:gsLst>
            <a:lin ang="5400000" scaled="1"/>
          </a:gradFill>
          <a:ln w="9525">
            <a:solidFill>
              <a:srgbClr val="F69240"/>
            </a:solidFill>
            <a:miter lim="800000"/>
            <a:headEnd/>
            <a:tailEnd/>
          </a:ln>
          <a:effectLst>
            <a:outerShdw blurRad="40000" dist="20000" dir="5400000" rotWithShape="0">
              <a:srgbClr val="808080">
                <a:alpha val="37999"/>
              </a:srgbClr>
            </a:outerShdw>
          </a:effectLst>
        </p:spPr>
        <p:txBody>
          <a:bodyPr anchor="ctr"/>
          <a:lstStyle/>
          <a:p>
            <a:pPr eaLnBrk="1" hangingPunct="1">
              <a:defRPr/>
            </a:pPr>
            <a:r>
              <a:rPr lang="ja-JP" altLang="en-US" sz="2800" dirty="0" smtClean="0">
                <a:solidFill>
                  <a:schemeClr val="dk1"/>
                </a:solidFill>
                <a:latin typeface="+mn-lt"/>
                <a:ea typeface="+mn-ea"/>
                <a:cs typeface="ＭＳ Ｐゴシック" charset="0"/>
              </a:rPr>
              <a:t>知識</a:t>
            </a:r>
            <a:endParaRPr lang="en-US" altLang="ja-JP" sz="2800" dirty="0" smtClean="0">
              <a:solidFill>
                <a:schemeClr val="dk1"/>
              </a:solidFill>
              <a:latin typeface="+mn-lt"/>
              <a:ea typeface="+mn-ea"/>
              <a:cs typeface="ＭＳ Ｐゴシック" charset="0"/>
            </a:endParaRPr>
          </a:p>
          <a:p>
            <a:pPr eaLnBrk="1" hangingPunct="1">
              <a:defRPr/>
            </a:pPr>
            <a:r>
              <a:rPr lang="ja-JP" altLang="en-US" sz="28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・知識ポイント</a:t>
            </a:r>
            <a:endParaRPr lang="en-US" altLang="ja-JP" sz="2800" dirty="0">
              <a:solidFill>
                <a:schemeClr val="dk1"/>
              </a:solidFill>
              <a:latin typeface="+mn-lt"/>
              <a:ea typeface="+mn-ea"/>
              <a:cs typeface="ＭＳ Ｐゴシック" charset="0"/>
            </a:endParaRPr>
          </a:p>
        </p:txBody>
      </p:sp>
      <p:sp>
        <p:nvSpPr>
          <p:cNvPr id="20" name="正方形/長方形 19"/>
          <p:cNvSpPr>
            <a:spLocks noChangeArrowheads="1"/>
          </p:cNvSpPr>
          <p:nvPr/>
        </p:nvSpPr>
        <p:spPr bwMode="auto">
          <a:xfrm>
            <a:off x="4769680" y="4015065"/>
            <a:ext cx="3566551" cy="2130920"/>
          </a:xfrm>
          <a:prstGeom prst="rect">
            <a:avLst/>
          </a:prstGeom>
          <a:gradFill rotWithShape="1">
            <a:gsLst>
              <a:gs pos="0">
                <a:srgbClr val="F5FFE6"/>
              </a:gs>
              <a:gs pos="64999">
                <a:srgbClr val="E4FDC2"/>
              </a:gs>
              <a:gs pos="100000">
                <a:srgbClr val="DAFDA7"/>
              </a:gs>
            </a:gsLst>
            <a:lin ang="5400000" scaled="1"/>
          </a:gradFill>
          <a:ln w="9525">
            <a:solidFill>
              <a:srgbClr val="98B954"/>
            </a:solidFill>
            <a:miter lim="800000"/>
            <a:headEnd/>
            <a:tailEnd/>
          </a:ln>
          <a:effectLst>
            <a:outerShdw blurRad="40000" dist="20000" dir="5400000" rotWithShape="0">
              <a:srgbClr val="808080">
                <a:alpha val="37999"/>
              </a:srgbClr>
            </a:outerShdw>
          </a:effectLst>
        </p:spPr>
        <p:txBody>
          <a:bodyPr anchor="ctr"/>
          <a:lstStyle/>
          <a:p>
            <a:pPr eaLnBrk="1" hangingPunct="1">
              <a:defRPr/>
            </a:pPr>
            <a:r>
              <a:rPr lang="ja-JP" altLang="en-US" sz="2800" dirty="0">
                <a:solidFill>
                  <a:schemeClr val="dk1"/>
                </a:solidFill>
                <a:latin typeface="+mn-lt"/>
                <a:ea typeface="+mn-ea"/>
                <a:cs typeface="ＭＳ Ｐゴシック" charset="0"/>
              </a:rPr>
              <a:t>行動</a:t>
            </a:r>
            <a:endParaRPr lang="en-US" altLang="ja-JP" sz="2800" dirty="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a:t>
            </a:r>
            <a:r>
              <a:rPr lang="ja-JP" altLang="en-US" sz="2400" dirty="0" smtClean="0">
                <a:solidFill>
                  <a:schemeClr val="dk1"/>
                </a:solidFill>
                <a:latin typeface="+mn-lt"/>
                <a:ea typeface="+mn-ea"/>
                <a:cs typeface="ＭＳ Ｐゴシック" charset="0"/>
              </a:rPr>
              <a:t>地震直前</a:t>
            </a:r>
            <a:r>
              <a:rPr lang="ja-JP" altLang="en-US" sz="2400" dirty="0">
                <a:solidFill>
                  <a:schemeClr val="dk1"/>
                </a:solidFill>
                <a:latin typeface="+mn-lt"/>
                <a:ea typeface="+mn-ea"/>
                <a:cs typeface="ＭＳ Ｐゴシック" charset="0"/>
              </a:rPr>
              <a:t>・最中</a:t>
            </a:r>
            <a:r>
              <a:rPr lang="ja-JP" altLang="en-US" sz="2400" dirty="0" smtClean="0">
                <a:solidFill>
                  <a:schemeClr val="dk1"/>
                </a:solidFill>
                <a:latin typeface="+mn-lt"/>
                <a:ea typeface="+mn-ea"/>
                <a:cs typeface="ＭＳ Ｐゴシック" charset="0"/>
              </a:rPr>
              <a:t>の</a:t>
            </a:r>
            <a:endParaRPr lang="en-US" altLang="ja-JP" sz="2400" dirty="0" smtClean="0">
              <a:solidFill>
                <a:schemeClr val="dk1"/>
              </a:solidFill>
              <a:latin typeface="+mn-lt"/>
              <a:ea typeface="+mn-ea"/>
              <a:cs typeface="ＭＳ Ｐゴシック" charset="0"/>
            </a:endParaRPr>
          </a:p>
          <a:p>
            <a:pPr eaLnBrk="1" hangingPunct="1">
              <a:defRPr/>
            </a:pPr>
            <a:r>
              <a:rPr lang="ja-JP" altLang="en-US" sz="2400" dirty="0" smtClean="0">
                <a:solidFill>
                  <a:schemeClr val="dk1"/>
                </a:solidFill>
                <a:latin typeface="+mn-lt"/>
                <a:ea typeface="+mn-ea"/>
                <a:cs typeface="ＭＳ Ｐゴシック" charset="0"/>
              </a:rPr>
              <a:t>　  行動ポイント</a:t>
            </a:r>
            <a:endParaRPr lang="en-US" altLang="ja-JP" sz="2400" dirty="0" smtClean="0">
              <a:solidFill>
                <a:schemeClr val="dk1"/>
              </a:solidFill>
              <a:latin typeface="+mn-lt"/>
              <a:ea typeface="+mn-ea"/>
              <a:cs typeface="ＭＳ Ｐゴシック" charset="0"/>
            </a:endParaRPr>
          </a:p>
          <a:p>
            <a:pPr eaLnBrk="1" hangingPunct="1">
              <a:defRPr/>
            </a:pPr>
            <a:r>
              <a:rPr lang="ja-JP" altLang="en-US" sz="2400" dirty="0">
                <a:solidFill>
                  <a:schemeClr val="dk1"/>
                </a:solidFill>
                <a:latin typeface="+mn-lt"/>
                <a:ea typeface="+mn-ea"/>
                <a:cs typeface="ＭＳ Ｐゴシック" charset="0"/>
              </a:rPr>
              <a:t>　・地震後の</a:t>
            </a:r>
            <a:r>
              <a:rPr lang="ja-JP" altLang="en-US" sz="2400" dirty="0" smtClean="0">
                <a:solidFill>
                  <a:schemeClr val="dk1"/>
                </a:solidFill>
                <a:latin typeface="+mn-lt"/>
                <a:ea typeface="+mn-ea"/>
                <a:cs typeface="ＭＳ Ｐゴシック" charset="0"/>
              </a:rPr>
              <a:t>行動ポイント</a:t>
            </a:r>
            <a:r>
              <a:rPr lang="ja-JP" altLang="en-US" sz="2400" dirty="0">
                <a:solidFill>
                  <a:schemeClr val="dk1"/>
                </a:solidFill>
                <a:latin typeface="+mn-lt"/>
                <a:ea typeface="+mn-ea"/>
                <a:cs typeface="ＭＳ Ｐゴシック" charset="0"/>
              </a:rPr>
              <a:t>　</a:t>
            </a:r>
            <a:endParaRPr lang="en-US" altLang="ja-JP" sz="2800" dirty="0">
              <a:solidFill>
                <a:schemeClr val="dk1"/>
              </a:solidFill>
              <a:latin typeface="+mn-lt"/>
              <a:ea typeface="+mn-ea"/>
              <a:cs typeface="ＭＳ Ｐゴシック" charset="0"/>
            </a:endParaRPr>
          </a:p>
          <a:p>
            <a:pPr algn="ctr" eaLnBrk="1" hangingPunct="1">
              <a:defRPr/>
            </a:pPr>
            <a:endParaRPr lang="ja-JP" altLang="en-US" dirty="0">
              <a:solidFill>
                <a:schemeClr val="dk1"/>
              </a:solidFill>
              <a:latin typeface="+mn-lt"/>
              <a:ea typeface="+mn-ea"/>
              <a:cs typeface="ＭＳ Ｐゴシック" charset="0"/>
            </a:endParaRPr>
          </a:p>
        </p:txBody>
      </p:sp>
      <p:sp>
        <p:nvSpPr>
          <p:cNvPr id="3" name="テキスト ボックス 2"/>
          <p:cNvSpPr txBox="1"/>
          <p:nvPr/>
        </p:nvSpPr>
        <p:spPr>
          <a:xfrm>
            <a:off x="689498" y="6214051"/>
            <a:ext cx="6726289" cy="461665"/>
          </a:xfrm>
          <a:prstGeom prst="rect">
            <a:avLst/>
          </a:prstGeom>
          <a:noFill/>
        </p:spPr>
        <p:txBody>
          <a:bodyPr wrap="square" rtlCol="0">
            <a:spAutoFit/>
          </a:bodyPr>
          <a:lstStyle/>
          <a:p>
            <a:r>
              <a:rPr kumimoji="1" lang="ja-JP" altLang="en-US" sz="2400" dirty="0" smtClean="0"/>
              <a:t>→個別項目間の関連性をカイ二乗検定により分析</a:t>
            </a:r>
            <a:endParaRPr kumimoji="1" lang="ja-JP" altLang="en-US" sz="2400" dirty="0"/>
          </a:p>
        </p:txBody>
      </p:sp>
      <p:sp>
        <p:nvSpPr>
          <p:cNvPr id="8"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9" name="正方形/長方形 8"/>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27</a:t>
            </a:fld>
            <a:endParaRPr lang="ja-JP" altLang="en-US"/>
          </a:p>
        </p:txBody>
      </p:sp>
    </p:spTree>
    <p:extLst>
      <p:ext uri="{BB962C8B-B14F-4D97-AF65-F5344CB8AC3E}">
        <p14:creationId xmlns:p14="http://schemas.microsoft.com/office/powerpoint/2010/main" val="282343962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左矢印 14"/>
          <p:cNvSpPr>
            <a:spLocks noChangeArrowheads="1"/>
          </p:cNvSpPr>
          <p:nvPr/>
        </p:nvSpPr>
        <p:spPr bwMode="auto">
          <a:xfrm rot="-5400000">
            <a:off x="3214432" y="4060031"/>
            <a:ext cx="2808287" cy="287337"/>
          </a:xfrm>
          <a:prstGeom prst="leftArrow">
            <a:avLst>
              <a:gd name="adj1" fmla="val 50000"/>
              <a:gd name="adj2" fmla="val 50134"/>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16" name="左矢印 15"/>
          <p:cNvSpPr>
            <a:spLocks noChangeArrowheads="1"/>
          </p:cNvSpPr>
          <p:nvPr/>
        </p:nvSpPr>
        <p:spPr bwMode="auto">
          <a:xfrm rot="-7849703">
            <a:off x="2237671" y="4969188"/>
            <a:ext cx="1177925" cy="541337"/>
          </a:xfrm>
          <a:prstGeom prst="leftArrow">
            <a:avLst>
              <a:gd name="adj1" fmla="val 50000"/>
              <a:gd name="adj2" fmla="val 4992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dirty="0">
              <a:solidFill>
                <a:schemeClr val="lt1"/>
              </a:solidFill>
              <a:latin typeface="+mn-lt"/>
              <a:ea typeface="+mn-ea"/>
              <a:cs typeface="ＭＳ Ｐゴシック" charset="0"/>
            </a:endParaRPr>
          </a:p>
        </p:txBody>
      </p:sp>
      <p:sp>
        <p:nvSpPr>
          <p:cNvPr id="18" name="爆発 1 17"/>
          <p:cNvSpPr/>
          <p:nvPr/>
        </p:nvSpPr>
        <p:spPr>
          <a:xfrm>
            <a:off x="3608270" y="2673350"/>
            <a:ext cx="2016125" cy="1530350"/>
          </a:xfrm>
          <a:prstGeom prst="irregularSeal1">
            <a:avLst/>
          </a:prstGeom>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r>
              <a:rPr lang="ja-JP" altLang="en-US" sz="2800" dirty="0"/>
              <a:t>訓練</a:t>
            </a:r>
          </a:p>
        </p:txBody>
      </p:sp>
      <p:sp>
        <p:nvSpPr>
          <p:cNvPr id="19" name="爆発 1 18"/>
          <p:cNvSpPr/>
          <p:nvPr/>
        </p:nvSpPr>
        <p:spPr>
          <a:xfrm>
            <a:off x="1024813" y="4933158"/>
            <a:ext cx="2016125" cy="1528763"/>
          </a:xfrm>
          <a:prstGeom prst="irregularSeal1">
            <a:avLst/>
          </a:prstGeom>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r>
              <a:rPr lang="ja-JP" altLang="en-US" sz="2800" dirty="0"/>
              <a:t>家族</a:t>
            </a:r>
          </a:p>
        </p:txBody>
      </p:sp>
      <p:sp>
        <p:nvSpPr>
          <p:cNvPr id="13" name="円/楕円 12"/>
          <p:cNvSpPr>
            <a:spLocks noChangeArrowheads="1"/>
          </p:cNvSpPr>
          <p:nvPr/>
        </p:nvSpPr>
        <p:spPr bwMode="auto">
          <a:xfrm>
            <a:off x="2760763" y="5697538"/>
            <a:ext cx="3736757" cy="1160462"/>
          </a:xfrm>
          <a:prstGeom prst="ellipse">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altLang="en-US" sz="2400" b="1" kern="100" dirty="0" smtClean="0">
                <a:solidFill>
                  <a:schemeClr val="dk1"/>
                </a:solidFill>
                <a:latin typeface="+mn-lt"/>
                <a:ea typeface="ＭＳ 明朝" panose="02020609040205080304" pitchFamily="17" charset="-128"/>
                <a:cs typeface="Times New Roman" panose="02020603050405020304" pitchFamily="18" charset="0"/>
              </a:rPr>
              <a:t>望ましい</a:t>
            </a:r>
            <a:r>
              <a:rPr lang="ja-JP" altLang="en-US" sz="2400" b="1" kern="100" dirty="0">
                <a:solidFill>
                  <a:schemeClr val="dk1"/>
                </a:solidFill>
                <a:latin typeface="+mn-lt"/>
                <a:ea typeface="ＭＳ 明朝" panose="02020609040205080304" pitchFamily="17" charset="-128"/>
                <a:cs typeface="Times New Roman" panose="02020603050405020304" pitchFamily="18" charset="0"/>
              </a:rPr>
              <a:t>行動</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14" name="円/楕円 13"/>
          <p:cNvSpPr>
            <a:spLocks noChangeArrowheads="1"/>
          </p:cNvSpPr>
          <p:nvPr/>
        </p:nvSpPr>
        <p:spPr bwMode="auto">
          <a:xfrm>
            <a:off x="3067313" y="1555751"/>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17" name="円/楕円 16"/>
          <p:cNvSpPr>
            <a:spLocks noChangeArrowheads="1"/>
          </p:cNvSpPr>
          <p:nvPr/>
        </p:nvSpPr>
        <p:spPr bwMode="auto">
          <a:xfrm>
            <a:off x="6173739" y="3571877"/>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20" name="円/楕円 19"/>
          <p:cNvSpPr>
            <a:spLocks noChangeArrowheads="1"/>
          </p:cNvSpPr>
          <p:nvPr/>
        </p:nvSpPr>
        <p:spPr bwMode="auto">
          <a:xfrm>
            <a:off x="410700" y="3552827"/>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23" name="タイトル 1"/>
          <p:cNvSpPr txBox="1">
            <a:spLocks/>
          </p:cNvSpPr>
          <p:nvPr/>
        </p:nvSpPr>
        <p:spPr bwMode="auto">
          <a:xfrm>
            <a:off x="515274" y="482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影響</a:t>
            </a:r>
            <a:r>
              <a:rPr lang="ja-JP" altLang="en-US" dirty="0">
                <a:latin typeface="ＭＳ Ｐゴシック" panose="020B0600070205080204" pitchFamily="50" charset="-128"/>
              </a:rPr>
              <a:t>要因</a:t>
            </a:r>
            <a:r>
              <a:rPr lang="ja-JP" altLang="en-US" dirty="0" smtClean="0">
                <a:latin typeface="ＭＳ Ｐゴシック" panose="020B0600070205080204" pitchFamily="50" charset="-128"/>
              </a:rPr>
              <a:t>を構成する個別項目間の関係分析</a:t>
            </a:r>
            <a:endParaRPr lang="ja-JP" altLang="en-US" dirty="0">
              <a:latin typeface="ＭＳ Ｐゴシック" panose="020B0600070205080204" pitchFamily="50" charset="-128"/>
            </a:endParaRPr>
          </a:p>
        </p:txBody>
      </p:sp>
      <p:sp>
        <p:nvSpPr>
          <p:cNvPr id="11"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2" name="正方形/長方形 11"/>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28</a:t>
            </a:fld>
            <a:endParaRPr lang="ja-JP" altLang="en-US"/>
          </a:p>
        </p:txBody>
      </p:sp>
    </p:spTree>
    <p:extLst>
      <p:ext uri="{BB962C8B-B14F-4D97-AF65-F5344CB8AC3E}">
        <p14:creationId xmlns:p14="http://schemas.microsoft.com/office/powerpoint/2010/main" val="1977432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95442" y="1402106"/>
            <a:ext cx="3588231" cy="338554"/>
          </a:xfrm>
          <a:prstGeom prst="rect">
            <a:avLst/>
          </a:prstGeom>
          <a:noFill/>
        </p:spPr>
        <p:txBody>
          <a:bodyPr wrap="square" rtlCol="0">
            <a:spAutoFit/>
          </a:bodyPr>
          <a:lstStyle/>
          <a:p>
            <a:r>
              <a:rPr lang="en-US" altLang="ja-JP" sz="1600" dirty="0">
                <a:latin typeface="ＭＳ ゴシック" panose="020B0609070205080204" pitchFamily="49" charset="-128"/>
                <a:ea typeface="ＭＳ ゴシック" panose="020B0609070205080204" pitchFamily="49" charset="-128"/>
              </a:rPr>
              <a:t>*10%</a:t>
            </a:r>
            <a:r>
              <a:rPr lang="ja-JP" altLang="ja-JP" sz="1600" dirty="0" smtClean="0">
                <a:latin typeface="ＭＳ ゴシック" panose="020B0609070205080204" pitchFamily="49" charset="-128"/>
                <a:ea typeface="ＭＳ ゴシック" panose="020B0609070205080204" pitchFamily="49" charset="-128"/>
              </a:rPr>
              <a:t>有意</a:t>
            </a:r>
            <a:r>
              <a:rPr lang="ja-JP" altLang="en-US" sz="1600" dirty="0">
                <a:latin typeface="ＭＳ ゴシック" panose="020B0609070205080204" pitchFamily="49" charset="-128"/>
                <a:ea typeface="ＭＳ ゴシック" panose="020B0609070205080204" pitchFamily="49" charset="-128"/>
              </a:rPr>
              <a:t> </a:t>
            </a:r>
            <a:r>
              <a:rPr lang="en-US" altLang="ja-JP" sz="1600" dirty="0" smtClean="0">
                <a:latin typeface="ＭＳ ゴシック" panose="020B0609070205080204" pitchFamily="49" charset="-128"/>
                <a:ea typeface="ＭＳ ゴシック" panose="020B0609070205080204" pitchFamily="49" charset="-128"/>
              </a:rPr>
              <a:t>**5%</a:t>
            </a:r>
            <a:r>
              <a:rPr lang="ja-JP" altLang="ja-JP" sz="1600" dirty="0" smtClean="0">
                <a:latin typeface="ＭＳ ゴシック" panose="020B0609070205080204" pitchFamily="49" charset="-128"/>
                <a:ea typeface="ＭＳ ゴシック" panose="020B0609070205080204" pitchFamily="49" charset="-128"/>
              </a:rPr>
              <a:t>有意</a:t>
            </a:r>
            <a:r>
              <a:rPr lang="en-US" altLang="ja-JP" sz="1600" dirty="0" smtClean="0">
                <a:latin typeface="ＭＳ ゴシック" panose="020B0609070205080204" pitchFamily="49" charset="-128"/>
                <a:ea typeface="ＭＳ ゴシック" panose="020B0609070205080204" pitchFamily="49" charset="-128"/>
              </a:rPr>
              <a:t> ***1</a:t>
            </a:r>
            <a:r>
              <a:rPr lang="en-US" altLang="ja-JP" sz="1600" dirty="0">
                <a:latin typeface="ＭＳ ゴシック" panose="020B0609070205080204" pitchFamily="49" charset="-128"/>
                <a:ea typeface="ＭＳ ゴシック" panose="020B0609070205080204" pitchFamily="49" charset="-128"/>
              </a:rPr>
              <a:t>%</a:t>
            </a:r>
            <a:r>
              <a:rPr lang="ja-JP" altLang="ja-JP" sz="1600" dirty="0" smtClean="0">
                <a:latin typeface="ＭＳ ゴシック" panose="020B0609070205080204" pitchFamily="49" charset="-128"/>
                <a:ea typeface="ＭＳ ゴシック" panose="020B0609070205080204" pitchFamily="49" charset="-128"/>
              </a:rPr>
              <a:t>有意</a:t>
            </a:r>
            <a:endParaRPr lang="ja-JP" altLang="ja-JP" sz="1600" dirty="0">
              <a:latin typeface="ＭＳ ゴシック" panose="020B0609070205080204" pitchFamily="49" charset="-128"/>
              <a:ea typeface="ＭＳ ゴシック" panose="020B0609070205080204" pitchFamily="49" charset="-128"/>
            </a:endParaRPr>
          </a:p>
        </p:txBody>
      </p:sp>
      <p:graphicFrame>
        <p:nvGraphicFramePr>
          <p:cNvPr id="13" name="グラフ 12"/>
          <p:cNvGraphicFramePr/>
          <p:nvPr>
            <p:extLst>
              <p:ext uri="{D42A27DB-BD31-4B8C-83A1-F6EECF244321}">
                <p14:modId xmlns:p14="http://schemas.microsoft.com/office/powerpoint/2010/main" val="1289650681"/>
              </p:ext>
            </p:extLst>
          </p:nvPr>
        </p:nvGraphicFramePr>
        <p:xfrm>
          <a:off x="295442" y="1786722"/>
          <a:ext cx="8640000" cy="5040000"/>
        </p:xfrm>
        <a:graphic>
          <a:graphicData uri="http://schemas.openxmlformats.org/drawingml/2006/chart">
            <c:chart xmlns:c="http://schemas.openxmlformats.org/drawingml/2006/chart" xmlns:r="http://schemas.openxmlformats.org/officeDocument/2006/relationships" r:id="rId3"/>
          </a:graphicData>
        </a:graphic>
      </p:graphicFrame>
      <p:sp>
        <p:nvSpPr>
          <p:cNvPr id="16" name="テキスト ボックス 19"/>
          <p:cNvSpPr txBox="1"/>
          <p:nvPr/>
        </p:nvSpPr>
        <p:spPr>
          <a:xfrm>
            <a:off x="6779661" y="2098363"/>
            <a:ext cx="1341119" cy="185867"/>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6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P</a:t>
            </a:r>
            <a:r>
              <a:rPr lang="ja-JP" sz="16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値</a:t>
            </a:r>
            <a:r>
              <a:rPr lang="en-US" sz="16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:0.004</a:t>
            </a:r>
            <a:r>
              <a:rPr lang="en-US" sz="1600" kern="100" baseline="300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endParaRPr lang="ja-JP" sz="16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p:txBody>
      </p:sp>
      <p:sp>
        <p:nvSpPr>
          <p:cNvPr id="12" name="タイトル 1"/>
          <p:cNvSpPr txBox="1">
            <a:spLocks/>
          </p:cNvSpPr>
          <p:nvPr/>
        </p:nvSpPr>
        <p:spPr bwMode="auto">
          <a:xfrm>
            <a:off x="515274" y="45310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訓練経験の有無と地震最中の行動</a:t>
            </a:r>
            <a:endParaRPr lang="ja-JP" altLang="en-US" dirty="0">
              <a:latin typeface="ＭＳ Ｐゴシック" panose="020B0600070205080204" pitchFamily="50" charset="-128"/>
            </a:endParaRPr>
          </a:p>
        </p:txBody>
      </p:sp>
      <p:pic>
        <p:nvPicPr>
          <p:cNvPr id="5" name="図 4"/>
          <p:cNvPicPr>
            <a:picLocks noChangeAspect="1"/>
          </p:cNvPicPr>
          <p:nvPr/>
        </p:nvPicPr>
        <p:blipFill>
          <a:blip r:embed="rId4"/>
          <a:stretch>
            <a:fillRect/>
          </a:stretch>
        </p:blipFill>
        <p:spPr>
          <a:xfrm>
            <a:off x="277858" y="3366694"/>
            <a:ext cx="4585375" cy="3395350"/>
          </a:xfrm>
          <a:prstGeom prst="rect">
            <a:avLst/>
          </a:prstGeom>
        </p:spPr>
      </p:pic>
      <p:sp>
        <p:nvSpPr>
          <p:cNvPr id="7"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8" name="正方形/長方形 7"/>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29</a:t>
            </a:fld>
            <a:endParaRPr lang="ja-JP" altLang="en-US"/>
          </a:p>
        </p:txBody>
      </p:sp>
    </p:spTree>
    <p:extLst>
      <p:ext uri="{BB962C8B-B14F-4D97-AF65-F5344CB8AC3E}">
        <p14:creationId xmlns:p14="http://schemas.microsoft.com/office/powerpoint/2010/main" val="38045656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p:cNvSpPr txBox="1">
            <a:spLocks/>
          </p:cNvSpPr>
          <p:nvPr/>
        </p:nvSpPr>
        <p:spPr bwMode="auto">
          <a:xfrm>
            <a:off x="-329877"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つくば市の被害と予想される大地震</a:t>
            </a:r>
            <a:endParaRPr lang="ja-JP" altLang="en-US" dirty="0">
              <a:latin typeface="ＭＳ Ｐゴシック" panose="020B0600070205080204" pitchFamily="50" charset="-128"/>
            </a:endParaRPr>
          </a:p>
        </p:txBody>
      </p:sp>
      <p:sp>
        <p:nvSpPr>
          <p:cNvPr id="16"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背景</a:t>
            </a:r>
            <a:endParaRPr lang="ja-JP" altLang="en-US" sz="2400" dirty="0"/>
          </a:p>
        </p:txBody>
      </p:sp>
      <p:sp>
        <p:nvSpPr>
          <p:cNvPr id="17" name="正方形/長方形 16"/>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8998" y="3720894"/>
            <a:ext cx="3260725"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テキスト ボックス 17"/>
          <p:cNvSpPr txBox="1">
            <a:spLocks noChangeArrowheads="1"/>
          </p:cNvSpPr>
          <p:nvPr/>
        </p:nvSpPr>
        <p:spPr bwMode="auto">
          <a:xfrm>
            <a:off x="4772678" y="6039618"/>
            <a:ext cx="33131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dirty="0">
                <a:latin typeface="Arial" panose="020B0604020202020204" pitchFamily="34" charset="0"/>
              </a:rPr>
              <a:t>図</a:t>
            </a:r>
            <a:r>
              <a:rPr lang="en-US" altLang="ja-JP" sz="1800" dirty="0">
                <a:latin typeface="Arial" panose="020B0604020202020204" pitchFamily="34" charset="0"/>
              </a:rPr>
              <a:t>2</a:t>
            </a:r>
            <a:r>
              <a:rPr lang="ja-JP" altLang="en-US" sz="1800" dirty="0">
                <a:latin typeface="Arial" panose="020B0604020202020204" pitchFamily="34" charset="0"/>
              </a:rPr>
              <a:t>：プレート境界茨城南部地震</a:t>
            </a:r>
            <a:endParaRPr lang="en-US" altLang="ja-JP" sz="1800" dirty="0">
              <a:latin typeface="Arial" panose="020B0604020202020204" pitchFamily="34" charset="0"/>
            </a:endParaRPr>
          </a:p>
          <a:p>
            <a:pPr eaLnBrk="1" hangingPunct="1">
              <a:spcBef>
                <a:spcPct val="0"/>
              </a:spcBef>
              <a:buFontTx/>
              <a:buNone/>
            </a:pPr>
            <a:r>
              <a:rPr lang="ja-JP" altLang="en-US" sz="1200" dirty="0">
                <a:latin typeface="Arial" panose="020B0604020202020204" pitchFamily="34" charset="0"/>
              </a:rPr>
              <a:t>出典：内閣府防災</a:t>
            </a:r>
            <a:r>
              <a:rPr lang="en-US" altLang="ja-JP" sz="1200" dirty="0">
                <a:latin typeface="Arial" panose="020B0604020202020204" pitchFamily="34" charset="0"/>
              </a:rPr>
              <a:t>HP</a:t>
            </a:r>
            <a:endParaRPr lang="ja-JP" altLang="en-US" sz="1200" dirty="0">
              <a:latin typeface="Arial" panose="020B0604020202020204" pitchFamily="34" charset="0"/>
            </a:endParaRPr>
          </a:p>
          <a:p>
            <a:pPr eaLnBrk="1" hangingPunct="1">
              <a:spcBef>
                <a:spcPct val="0"/>
              </a:spcBef>
              <a:buFontTx/>
              <a:buNone/>
            </a:pPr>
            <a:r>
              <a:rPr lang="ja-JP" altLang="en-US" sz="1200" dirty="0">
                <a:latin typeface="Arial" panose="020B0604020202020204" pitchFamily="34" charset="0"/>
              </a:rPr>
              <a:t>　　　首都直下地震の被害想定</a:t>
            </a:r>
          </a:p>
        </p:txBody>
      </p:sp>
      <p:graphicFrame>
        <p:nvGraphicFramePr>
          <p:cNvPr id="25" name="表 24"/>
          <p:cNvGraphicFramePr>
            <a:graphicFrameLocks noGrp="1"/>
          </p:cNvGraphicFramePr>
          <p:nvPr>
            <p:extLst>
              <p:ext uri="{D42A27DB-BD31-4B8C-83A1-F6EECF244321}">
                <p14:modId xmlns:p14="http://schemas.microsoft.com/office/powerpoint/2010/main" val="2054198329"/>
              </p:ext>
            </p:extLst>
          </p:nvPr>
        </p:nvGraphicFramePr>
        <p:xfrm>
          <a:off x="691737" y="1112820"/>
          <a:ext cx="7225790" cy="2560614"/>
        </p:xfrm>
        <a:graphic>
          <a:graphicData uri="http://schemas.openxmlformats.org/drawingml/2006/table">
            <a:tbl>
              <a:tblPr/>
              <a:tblGrid>
                <a:gridCol w="3612895"/>
                <a:gridCol w="3612895"/>
              </a:tblGrid>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000000"/>
                          </a:solidFill>
                          <a:effectLst/>
                          <a:latin typeface="ＭＳ Ｐゴシック" panose="020B0600070205080204" pitchFamily="50" charset="-128"/>
                          <a:ea typeface="ＭＳ Ｐゴシック" panose="020B0600070205080204" pitchFamily="50" charset="-128"/>
                        </a:rPr>
                        <a:t>☆</a:t>
                      </a:r>
                      <a:r>
                        <a:rPr kumimoji="1" lang="ja-JP" altLang="en-US" sz="1800" b="1" i="0" u="none" strike="noStrike" cap="none" normalizeH="0" baseline="0" dirty="0" smtClean="0">
                          <a:ln>
                            <a:noFill/>
                          </a:ln>
                          <a:solidFill>
                            <a:srgbClr val="000000"/>
                          </a:solidFill>
                          <a:effectLst/>
                          <a:latin typeface="ＭＳ Ｐゴシック" panose="020B0600070205080204" pitchFamily="50" charset="-128"/>
                          <a:ea typeface="ＭＳ Ｐゴシック" panose="020B0600070205080204" pitchFamily="50" charset="-128"/>
                        </a:rPr>
                        <a:t>首都直下地震</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rgbClr val="000000"/>
                          </a:solidFill>
                          <a:effectLst/>
                          <a:latin typeface="ＭＳ Ｐゴシック" panose="020B0600070205080204" pitchFamily="50" charset="-128"/>
                          <a:ea typeface="ＭＳ Ｐゴシック" panose="020B0600070205080204" pitchFamily="50" charset="-128"/>
                        </a:rPr>
                        <a:t>推定規模</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　東京湾北部地震</a:t>
                      </a:r>
                      <a:endParaRPr kumimoji="1" lang="en-US" altLang="ja-JP" sz="1800" b="1" i="0" u="none" strike="noStrike" cap="none" normalizeH="0" baseline="0" dirty="0" smtClean="0">
                        <a:ln>
                          <a:noFill/>
                        </a:ln>
                        <a:solidFill>
                          <a:srgbClr val="000000"/>
                        </a:solidFill>
                        <a:effectLst/>
                        <a:latin typeface="ＭＳ Ｐゴシック" panose="020B0600070205080204" pitchFamily="50" charset="-128"/>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M7.3</a:t>
                      </a:r>
                      <a:endParaRPr kumimoji="1" lang="en-US" altLang="ja-JP" sz="1800" b="1" i="0" u="none" strike="noStrike" cap="none" normalizeH="0" baseline="0" dirty="0" smtClean="0">
                        <a:ln>
                          <a:noFill/>
                        </a:ln>
                        <a:solidFill>
                          <a:srgbClr val="000000"/>
                        </a:solidFill>
                        <a:effectLst/>
                        <a:latin typeface="ＭＳ Ｐゴシック" panose="020B0600070205080204" pitchFamily="50" charset="-128"/>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　都心西部直下地震</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M6.9</a:t>
                      </a: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　都心東部直下地震</a:t>
                      </a: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M6.9</a:t>
                      </a: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　成田直下地震</a:t>
                      </a: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M6.9</a:t>
                      </a: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rgbClr val="FF0000"/>
                          </a:solidFill>
                          <a:effectLst/>
                          <a:latin typeface="ＭＳ Ｐゴシック" panose="020B0600070205080204" pitchFamily="50" charset="-128"/>
                          <a:ea typeface="ＭＳ Ｐゴシック" panose="020B0600070205080204" pitchFamily="50" charset="-128"/>
                        </a:rPr>
                        <a:t>　プレート境界茨城南部地震</a:t>
                      </a:r>
                      <a:endPar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M7.3</a:t>
                      </a: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299384">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rgbClr val="000000"/>
                          </a:solidFill>
                          <a:effectLst/>
                          <a:latin typeface="ＭＳ Ｐゴシック" panose="020B0600070205080204" pitchFamily="50" charset="-128"/>
                          <a:ea typeface="ＭＳ Ｐゴシック" panose="020B0600070205080204" pitchFamily="50" charset="-128"/>
                        </a:rPr>
                        <a:t>　　</a:t>
                      </a:r>
                      <a:endPar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1" lang="ja-JP" altLang="en-US" sz="1800" b="1" i="0" u="none" strike="noStrike" cap="none" normalizeH="0" baseline="0" dirty="0" smtClean="0">
                          <a:ln>
                            <a:noFill/>
                          </a:ln>
                          <a:solidFill>
                            <a:srgbClr val="FF0000"/>
                          </a:solidFill>
                          <a:effectLst/>
                          <a:latin typeface="ＭＳ Ｐゴシック" panose="020B0600070205080204" pitchFamily="50" charset="-128"/>
                          <a:ea typeface="ＭＳ Ｐゴシック" panose="020B0600070205080204" pitchFamily="50" charset="-128"/>
                        </a:rPr>
                        <a:t>つくば市　震度</a:t>
                      </a:r>
                      <a:r>
                        <a:rPr kumimoji="1" lang="en-US" altLang="ja-JP" sz="1800" b="1" i="0" u="none" strike="noStrike" cap="none" normalizeH="0" baseline="0" dirty="0" smtClean="0">
                          <a:ln>
                            <a:noFill/>
                          </a:ln>
                          <a:solidFill>
                            <a:srgbClr val="FF0000"/>
                          </a:solidFill>
                          <a:effectLst/>
                          <a:latin typeface="ＭＳ Ｐゴシック" panose="020B0600070205080204" pitchFamily="50" charset="-128"/>
                          <a:ea typeface="ＭＳ Ｐゴシック" panose="020B0600070205080204" pitchFamily="50" charset="-128"/>
                        </a:rPr>
                        <a:t>6</a:t>
                      </a:r>
                      <a:r>
                        <a:rPr kumimoji="1" lang="ja-JP" altLang="en-US" sz="1800" b="1" i="0" u="none" strike="noStrike" cap="none" normalizeH="0" baseline="0" dirty="0" smtClean="0">
                          <a:ln>
                            <a:noFill/>
                          </a:ln>
                          <a:solidFill>
                            <a:srgbClr val="FF0000"/>
                          </a:solidFill>
                          <a:effectLst/>
                          <a:latin typeface="ＭＳ Ｐゴシック" panose="020B0600070205080204" pitchFamily="50" charset="-128"/>
                          <a:ea typeface="ＭＳ Ｐゴシック" panose="020B0600070205080204" pitchFamily="50" charset="-128"/>
                        </a:rPr>
                        <a:t>弱</a:t>
                      </a:r>
                      <a:endParaRPr kumimoji="1" lang="en-US" altLang="ja-JP" sz="1800" b="1" i="0" u="none" strike="noStrike" cap="none" normalizeH="0" baseline="0" dirty="0" smtClean="0">
                        <a:ln>
                          <a:noFill/>
                        </a:ln>
                        <a:solidFill>
                          <a:srgbClr val="FF0000"/>
                        </a:solidFill>
                        <a:effectLst/>
                        <a:latin typeface="ＭＳ Ｐゴシック" panose="020B0600070205080204" pitchFamily="50" charset="-128"/>
                        <a:ea typeface="ＭＳ Ｐゴシック" panose="020B0600070205080204" pitchFamily="50" charset="-128"/>
                      </a:endParaRPr>
                    </a:p>
                  </a:txBody>
                  <a:tcPr marT="45741" marB="457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bl>
          </a:graphicData>
        </a:graphic>
      </p:graphicFrame>
      <p:graphicFrame>
        <p:nvGraphicFramePr>
          <p:cNvPr id="26" name="表 25"/>
          <p:cNvGraphicFramePr>
            <a:graphicFrameLocks noGrp="1"/>
          </p:cNvGraphicFramePr>
          <p:nvPr>
            <p:extLst>
              <p:ext uri="{D42A27DB-BD31-4B8C-83A1-F6EECF244321}">
                <p14:modId xmlns:p14="http://schemas.microsoft.com/office/powerpoint/2010/main" val="343793573"/>
              </p:ext>
            </p:extLst>
          </p:nvPr>
        </p:nvGraphicFramePr>
        <p:xfrm>
          <a:off x="777560" y="3759634"/>
          <a:ext cx="3603964" cy="3017088"/>
        </p:xfrm>
        <a:graphic>
          <a:graphicData uri="http://schemas.openxmlformats.org/drawingml/2006/table">
            <a:tbl>
              <a:tblPr/>
              <a:tblGrid>
                <a:gridCol w="2001360"/>
                <a:gridCol w="1602604"/>
              </a:tblGrid>
              <a:tr h="607333">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rPr>
                        <a:t>東日本大震災時</a:t>
                      </a:r>
                      <a:endParaRPr kumimoji="1" lang="en-US" altLang="ja-JP"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endParaRPr>
                    </a:p>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rPr>
                        <a:t>-</a:t>
                      </a:r>
                      <a:r>
                        <a:rPr kumimoji="1" lang="ja-JP" altLang="en-US"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rPr>
                        <a:t>つくば市の被害</a:t>
                      </a:r>
                      <a:r>
                        <a:rPr kumimoji="1" lang="en-US" altLang="ja-JP"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rPr>
                        <a:t>-</a:t>
                      </a:r>
                      <a:endParaRPr kumimoji="1" lang="ja-JP" altLang="en-US"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347018">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震度</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6</a:t>
                      </a: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弱</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607333">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電気</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3/12 </a:t>
                      </a: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夜間に市内全域で復旧</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607333">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上水道</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3/16</a:t>
                      </a: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夕方に市内全域で復旧</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47018">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死者</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1</a:t>
                      </a: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名</a:t>
                      </a:r>
                      <a:endPar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347018">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負傷者</a:t>
                      </a: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13</a:t>
                      </a:r>
                      <a:r>
                        <a:rPr kumimoji="1" lang="ja-JP" altLang="en-US" sz="18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名</a:t>
                      </a:r>
                    </a:p>
                  </a:txBody>
                  <a:tcPr marT="45684" marB="4568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bl>
          </a:graphicData>
        </a:graphic>
      </p:graphicFrame>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3</a:t>
            </a:fld>
            <a:endParaRPr lang="ja-JP" altLang="en-US"/>
          </a:p>
        </p:txBody>
      </p:sp>
    </p:spTree>
    <p:extLst>
      <p:ext uri="{BB962C8B-B14F-4D97-AF65-F5344CB8AC3E}">
        <p14:creationId xmlns:p14="http://schemas.microsoft.com/office/powerpoint/2010/main" val="151001529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グラフ 13"/>
          <p:cNvGraphicFramePr/>
          <p:nvPr>
            <p:extLst>
              <p:ext uri="{D42A27DB-BD31-4B8C-83A1-F6EECF244321}">
                <p14:modId xmlns:p14="http://schemas.microsoft.com/office/powerpoint/2010/main" val="4125852671"/>
              </p:ext>
            </p:extLst>
          </p:nvPr>
        </p:nvGraphicFramePr>
        <p:xfrm>
          <a:off x="234330" y="1777174"/>
          <a:ext cx="8640000" cy="5040000"/>
        </p:xfrm>
        <a:graphic>
          <a:graphicData uri="http://schemas.openxmlformats.org/drawingml/2006/chart">
            <c:chart xmlns:c="http://schemas.openxmlformats.org/drawingml/2006/chart" xmlns:r="http://schemas.openxmlformats.org/officeDocument/2006/relationships" r:id="rId3"/>
          </a:graphicData>
        </a:graphic>
      </p:graphicFrame>
      <p:sp>
        <p:nvSpPr>
          <p:cNvPr id="9" name="テキスト ボックス 1"/>
          <p:cNvSpPr txBox="1"/>
          <p:nvPr/>
        </p:nvSpPr>
        <p:spPr>
          <a:xfrm>
            <a:off x="6550464" y="2095357"/>
            <a:ext cx="1941121" cy="32697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1600" dirty="0" smtClean="0">
                <a:latin typeface="ＭＳ ゴシック" pitchFamily="49" charset="-128"/>
                <a:ea typeface="ＭＳ ゴシック" pitchFamily="49" charset="-128"/>
              </a:rPr>
              <a:t>P</a:t>
            </a:r>
            <a:r>
              <a:rPr lang="ja-JP" altLang="en-US" sz="1600" dirty="0" smtClean="0">
                <a:latin typeface="ＭＳ ゴシック" pitchFamily="49" charset="-128"/>
                <a:ea typeface="ＭＳ ゴシック" pitchFamily="49" charset="-128"/>
              </a:rPr>
              <a:t>値 </a:t>
            </a:r>
            <a:r>
              <a:rPr lang="en-US" altLang="ja-JP" sz="1600" dirty="0" smtClean="0">
                <a:latin typeface="ＭＳ ゴシック" pitchFamily="49" charset="-128"/>
                <a:ea typeface="ＭＳ ゴシック" pitchFamily="49" charset="-128"/>
              </a:rPr>
              <a:t>: 0.0001***</a:t>
            </a:r>
            <a:endParaRPr lang="ja-JP" altLang="en-US" sz="1600" dirty="0">
              <a:latin typeface="ＭＳ ゴシック" pitchFamily="49" charset="-128"/>
              <a:ea typeface="ＭＳ ゴシック" pitchFamily="49" charset="-128"/>
            </a:endParaRPr>
          </a:p>
        </p:txBody>
      </p:sp>
      <p:sp>
        <p:nvSpPr>
          <p:cNvPr id="12" name="タイトル 1"/>
          <p:cNvSpPr txBox="1">
            <a:spLocks/>
          </p:cNvSpPr>
          <p:nvPr/>
        </p:nvSpPr>
        <p:spPr bwMode="auto">
          <a:xfrm>
            <a:off x="295442" y="482600"/>
            <a:ext cx="84494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家族</a:t>
            </a:r>
            <a:r>
              <a:rPr lang="ja-JP" altLang="en-US" dirty="0" smtClean="0">
                <a:latin typeface="ＭＳ Ｐゴシック" panose="020B0600070205080204" pitchFamily="50" charset="-128"/>
              </a:rPr>
              <a:t>との話し合いの有無と災害用伝言板の利用</a:t>
            </a:r>
            <a:endParaRPr lang="ja-JP" altLang="en-US" dirty="0">
              <a:latin typeface="ＭＳ Ｐゴシック" panose="020B0600070205080204" pitchFamily="50" charset="-128"/>
            </a:endParaRPr>
          </a:p>
        </p:txBody>
      </p:sp>
      <p:sp>
        <p:nvSpPr>
          <p:cNvPr id="13" name="テキスト ボックス 12"/>
          <p:cNvSpPr txBox="1"/>
          <p:nvPr/>
        </p:nvSpPr>
        <p:spPr>
          <a:xfrm>
            <a:off x="295442" y="1402106"/>
            <a:ext cx="3588231" cy="338554"/>
          </a:xfrm>
          <a:prstGeom prst="rect">
            <a:avLst/>
          </a:prstGeom>
          <a:noFill/>
        </p:spPr>
        <p:txBody>
          <a:bodyPr wrap="square" rtlCol="0">
            <a:spAutoFit/>
          </a:bodyPr>
          <a:lstStyle/>
          <a:p>
            <a:r>
              <a:rPr lang="en-US" altLang="ja-JP" sz="1600" dirty="0">
                <a:latin typeface="ＭＳ ゴシック" panose="020B0609070205080204" pitchFamily="49" charset="-128"/>
                <a:ea typeface="ＭＳ ゴシック" panose="020B0609070205080204" pitchFamily="49" charset="-128"/>
              </a:rPr>
              <a:t>*10%</a:t>
            </a:r>
            <a:r>
              <a:rPr lang="ja-JP" altLang="ja-JP" sz="1600" dirty="0" smtClean="0">
                <a:latin typeface="ＭＳ ゴシック" panose="020B0609070205080204" pitchFamily="49" charset="-128"/>
                <a:ea typeface="ＭＳ ゴシック" panose="020B0609070205080204" pitchFamily="49" charset="-128"/>
              </a:rPr>
              <a:t>有意</a:t>
            </a:r>
            <a:r>
              <a:rPr lang="en-US" altLang="ja-JP" sz="1600" dirty="0" smtClean="0">
                <a:latin typeface="ＭＳ ゴシック" panose="020B0609070205080204" pitchFamily="49" charset="-128"/>
                <a:ea typeface="ＭＳ ゴシック" panose="020B0609070205080204" pitchFamily="49" charset="-128"/>
              </a:rPr>
              <a:t> **5%</a:t>
            </a:r>
            <a:r>
              <a:rPr lang="ja-JP" altLang="ja-JP" sz="1600" dirty="0" smtClean="0">
                <a:latin typeface="ＭＳ ゴシック" panose="020B0609070205080204" pitchFamily="49" charset="-128"/>
                <a:ea typeface="ＭＳ ゴシック" panose="020B0609070205080204" pitchFamily="49" charset="-128"/>
              </a:rPr>
              <a:t>有意</a:t>
            </a:r>
            <a:r>
              <a:rPr lang="en-US" altLang="ja-JP" sz="1600" dirty="0" smtClean="0">
                <a:latin typeface="ＭＳ ゴシック" panose="020B0609070205080204" pitchFamily="49" charset="-128"/>
                <a:ea typeface="ＭＳ ゴシック" panose="020B0609070205080204" pitchFamily="49" charset="-128"/>
              </a:rPr>
              <a:t> ***1</a:t>
            </a:r>
            <a:r>
              <a:rPr lang="en-US" altLang="ja-JP" sz="1600" dirty="0">
                <a:latin typeface="ＭＳ ゴシック" panose="020B0609070205080204" pitchFamily="49" charset="-128"/>
                <a:ea typeface="ＭＳ ゴシック" panose="020B0609070205080204" pitchFamily="49" charset="-128"/>
              </a:rPr>
              <a:t>%</a:t>
            </a:r>
            <a:r>
              <a:rPr lang="ja-JP" altLang="ja-JP" sz="1600" dirty="0" smtClean="0">
                <a:latin typeface="ＭＳ ゴシック" panose="020B0609070205080204" pitchFamily="49" charset="-128"/>
                <a:ea typeface="ＭＳ ゴシック" panose="020B0609070205080204" pitchFamily="49" charset="-128"/>
              </a:rPr>
              <a:t>有意</a:t>
            </a:r>
            <a:endParaRPr lang="ja-JP" altLang="ja-JP" sz="1600" dirty="0">
              <a:latin typeface="ＭＳ ゴシック" panose="020B0609070205080204" pitchFamily="49" charset="-128"/>
              <a:ea typeface="ＭＳ ゴシック" panose="020B0609070205080204" pitchFamily="49" charset="-128"/>
            </a:endParaRPr>
          </a:p>
        </p:txBody>
      </p:sp>
      <p:pic>
        <p:nvPicPr>
          <p:cNvPr id="5" name="図 4"/>
          <p:cNvPicPr>
            <a:picLocks noChangeAspect="1"/>
          </p:cNvPicPr>
          <p:nvPr/>
        </p:nvPicPr>
        <p:blipFill>
          <a:blip r:embed="rId4"/>
          <a:stretch>
            <a:fillRect/>
          </a:stretch>
        </p:blipFill>
        <p:spPr>
          <a:xfrm>
            <a:off x="242691" y="3459606"/>
            <a:ext cx="5661190" cy="3292890"/>
          </a:xfrm>
          <a:prstGeom prst="rect">
            <a:avLst/>
          </a:prstGeom>
        </p:spPr>
      </p:pic>
      <p:sp>
        <p:nvSpPr>
          <p:cNvPr id="7"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8" name="正方形/長方形 7"/>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30</a:t>
            </a:fld>
            <a:endParaRPr lang="ja-JP" altLang="en-US"/>
          </a:p>
        </p:txBody>
      </p:sp>
    </p:spTree>
    <p:extLst>
      <p:ext uri="{BB962C8B-B14F-4D97-AF65-F5344CB8AC3E}">
        <p14:creationId xmlns:p14="http://schemas.microsoft.com/office/powerpoint/2010/main" val="3423429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
          <p:cNvSpPr txBox="1">
            <a:spLocks/>
          </p:cNvSpPr>
          <p:nvPr/>
        </p:nvSpPr>
        <p:spPr bwMode="auto">
          <a:xfrm>
            <a:off x="515274" y="482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要因</a:t>
            </a:r>
            <a:r>
              <a:rPr lang="ja-JP" altLang="en-US" dirty="0" smtClean="0">
                <a:latin typeface="ＭＳ Ｐゴシック" panose="020B0600070205080204" pitchFamily="50" charset="-128"/>
              </a:rPr>
              <a:t>間</a:t>
            </a:r>
            <a:r>
              <a:rPr lang="ja-JP" altLang="en-US" dirty="0" smtClean="0">
                <a:latin typeface="ＭＳ Ｐゴシック" panose="020B0600070205080204" pitchFamily="50" charset="-128"/>
              </a:rPr>
              <a:t>の関連分析～ポイント付け</a:t>
            </a:r>
            <a:endParaRPr lang="ja-JP" altLang="en-US" dirty="0">
              <a:latin typeface="ＭＳ Ｐゴシック" panose="020B0600070205080204" pitchFamily="50" charset="-128"/>
            </a:endParaRPr>
          </a:p>
        </p:txBody>
      </p:sp>
      <p:sp>
        <p:nvSpPr>
          <p:cNvPr id="56323" name="テキスト ボックス 28"/>
          <p:cNvSpPr txBox="1">
            <a:spLocks noChangeArrowheads="1"/>
          </p:cNvSpPr>
          <p:nvPr/>
        </p:nvSpPr>
        <p:spPr bwMode="auto">
          <a:xfrm>
            <a:off x="1401974" y="3715929"/>
            <a:ext cx="71993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en-US" altLang="ja-JP" sz="2400" dirty="0">
                <a:latin typeface="Arial" panose="020B0604020202020204" pitchFamily="34" charset="0"/>
              </a:rPr>
              <a:t>10%</a:t>
            </a:r>
            <a:r>
              <a:rPr lang="ja-JP" altLang="en-US" sz="2400" dirty="0" smtClean="0">
                <a:latin typeface="Arial" panose="020B0604020202020204" pitchFamily="34" charset="0"/>
              </a:rPr>
              <a:t>検定で</a:t>
            </a:r>
            <a:r>
              <a:rPr lang="ja-JP" altLang="en-US" sz="2400" dirty="0">
                <a:latin typeface="Arial" panose="020B0604020202020204" pitchFamily="34" charset="0"/>
              </a:rPr>
              <a:t>正に有意なもの：</a:t>
            </a:r>
            <a:r>
              <a:rPr lang="en-US" altLang="ja-JP" sz="2400" dirty="0">
                <a:latin typeface="Arial" panose="020B0604020202020204" pitchFamily="34" charset="0"/>
              </a:rPr>
              <a:t>1point</a:t>
            </a:r>
          </a:p>
          <a:p>
            <a:pPr eaLnBrk="1" hangingPunct="1">
              <a:spcBef>
                <a:spcPct val="0"/>
              </a:spcBef>
              <a:buFontTx/>
              <a:buNone/>
            </a:pPr>
            <a:r>
              <a:rPr lang="ja-JP" altLang="en-US" sz="2400" dirty="0" smtClean="0">
                <a:latin typeface="Arial" panose="020B0604020202020204" pitchFamily="34" charset="0"/>
              </a:rPr>
              <a:t>　　　　　</a:t>
            </a:r>
            <a:r>
              <a:rPr lang="ja-JP" altLang="en-US" sz="2400" dirty="0">
                <a:latin typeface="Arial" panose="020B0604020202020204" pitchFamily="34" charset="0"/>
              </a:rPr>
              <a:t>　 </a:t>
            </a:r>
            <a:r>
              <a:rPr lang="ja-JP" altLang="en-US" sz="2400" dirty="0" smtClean="0">
                <a:latin typeface="Arial" panose="020B0604020202020204" pitchFamily="34" charset="0"/>
              </a:rPr>
              <a:t>  負</a:t>
            </a:r>
            <a:r>
              <a:rPr lang="ja-JP" altLang="en-US" sz="2400" dirty="0">
                <a:latin typeface="Arial" panose="020B0604020202020204" pitchFamily="34" charset="0"/>
              </a:rPr>
              <a:t>に有意なもの：</a:t>
            </a:r>
            <a:r>
              <a:rPr lang="en-US" altLang="ja-JP" sz="2400" dirty="0">
                <a:latin typeface="Arial" panose="020B0604020202020204" pitchFamily="34" charset="0"/>
              </a:rPr>
              <a:t>-1point</a:t>
            </a:r>
            <a:endParaRPr lang="ja-JP" altLang="en-US" sz="2400" dirty="0">
              <a:latin typeface="Arial" panose="020B0604020202020204" pitchFamily="34" charset="0"/>
            </a:endParaRPr>
          </a:p>
        </p:txBody>
      </p:sp>
      <p:sp>
        <p:nvSpPr>
          <p:cNvPr id="56325" name="テキスト ボックス 22"/>
          <p:cNvSpPr txBox="1">
            <a:spLocks noChangeArrowheads="1"/>
          </p:cNvSpPr>
          <p:nvPr/>
        </p:nvSpPr>
        <p:spPr bwMode="auto">
          <a:xfrm>
            <a:off x="547749" y="1909174"/>
            <a:ext cx="3036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Arial" panose="020B0604020202020204" pitchFamily="34" charset="0"/>
              </a:rPr>
              <a:t>例</a:t>
            </a:r>
            <a:r>
              <a:rPr lang="ja-JP" altLang="en-US" sz="2400" dirty="0" smtClean="0">
                <a:latin typeface="Arial" panose="020B0604020202020204" pitchFamily="34" charset="0"/>
              </a:rPr>
              <a:t>：</a:t>
            </a:r>
            <a:r>
              <a:rPr lang="ja-JP" altLang="en-US" sz="2400" dirty="0">
                <a:latin typeface="Arial" panose="020B0604020202020204" pitchFamily="34" charset="0"/>
              </a:rPr>
              <a:t>個人</a:t>
            </a:r>
            <a:r>
              <a:rPr lang="ja-JP" altLang="en-US" sz="2400" dirty="0" smtClean="0">
                <a:latin typeface="Arial" panose="020B0604020202020204" pitchFamily="34" charset="0"/>
              </a:rPr>
              <a:t>の</a:t>
            </a:r>
            <a:r>
              <a:rPr lang="ja-JP" altLang="en-US" sz="2400" dirty="0">
                <a:latin typeface="Arial" panose="020B0604020202020204" pitchFamily="34" charset="0"/>
              </a:rPr>
              <a:t>環境</a:t>
            </a:r>
            <a:r>
              <a:rPr lang="ja-JP" altLang="en-US" sz="2400" dirty="0" smtClean="0">
                <a:latin typeface="Arial" panose="020B0604020202020204" pitchFamily="34" charset="0"/>
              </a:rPr>
              <a:t>と</a:t>
            </a:r>
            <a:r>
              <a:rPr lang="ja-JP" altLang="en-US" sz="2400" dirty="0">
                <a:latin typeface="Arial" panose="020B0604020202020204" pitchFamily="34" charset="0"/>
              </a:rPr>
              <a:t>行動</a:t>
            </a:r>
          </a:p>
        </p:txBody>
      </p:sp>
      <p:sp>
        <p:nvSpPr>
          <p:cNvPr id="26" name="円/楕円 25"/>
          <p:cNvSpPr/>
          <p:nvPr/>
        </p:nvSpPr>
        <p:spPr>
          <a:xfrm>
            <a:off x="340859" y="4827272"/>
            <a:ext cx="8145462" cy="1584325"/>
          </a:xfrm>
          <a:prstGeom prst="ellipse">
            <a:avLst/>
          </a:prstGeom>
        </p:spPr>
        <p:style>
          <a:lnRef idx="2">
            <a:schemeClr val="accent5"/>
          </a:lnRef>
          <a:fillRef idx="1">
            <a:schemeClr val="lt1"/>
          </a:fillRef>
          <a:effectRef idx="0">
            <a:schemeClr val="accent5"/>
          </a:effectRef>
          <a:fontRef idx="minor">
            <a:schemeClr val="dk1"/>
          </a:fontRef>
        </p:style>
        <p:txBody>
          <a:bodyPr anchor="ctr"/>
          <a:lstStyle>
            <a:lvl1pPr>
              <a:defRPr kumimoji="1" sz="2400">
                <a:solidFill>
                  <a:schemeClr val="tx1"/>
                </a:solidFill>
                <a:latin typeface="Arial" panose="020B0604020202020204" pitchFamily="34" charset="0"/>
                <a:ea typeface="ＭＳ Ｐゴシック" panose="020B0600070205080204" pitchFamily="50" charset="-128"/>
              </a:defRPr>
            </a:lvl1pPr>
            <a:lvl2pPr marL="742950" indent="-285750">
              <a:defRPr kumimoji="1" sz="2400">
                <a:solidFill>
                  <a:schemeClr val="tx1"/>
                </a:solidFill>
                <a:latin typeface="Arial" panose="020B0604020202020204" pitchFamily="34" charset="0"/>
                <a:ea typeface="ＭＳ Ｐゴシック" panose="020B0600070205080204" pitchFamily="50" charset="-128"/>
              </a:defRPr>
            </a:lvl2pPr>
            <a:lvl3pPr marL="1143000" indent="-228600">
              <a:defRPr kumimoji="1" sz="2400">
                <a:solidFill>
                  <a:schemeClr val="tx1"/>
                </a:solidFill>
                <a:latin typeface="Arial" panose="020B0604020202020204" pitchFamily="34" charset="0"/>
                <a:ea typeface="ＭＳ Ｐゴシック" panose="020B0600070205080204" pitchFamily="50" charset="-128"/>
              </a:defRPr>
            </a:lvl3pPr>
            <a:lvl4pPr marL="1600200" indent="-228600">
              <a:defRPr kumimoji="1" sz="2400">
                <a:solidFill>
                  <a:schemeClr val="tx1"/>
                </a:solidFill>
                <a:latin typeface="Arial" panose="020B0604020202020204" pitchFamily="34" charset="0"/>
                <a:ea typeface="ＭＳ Ｐゴシック" panose="020B0600070205080204" pitchFamily="50" charset="-128"/>
              </a:defRPr>
            </a:lvl4pPr>
            <a:lvl5pPr marL="2057400" indent="-228600">
              <a:defRPr kumimoji="1" sz="2400">
                <a:solidFill>
                  <a:schemeClr val="tx1"/>
                </a:solidFill>
                <a:latin typeface="Arial" panose="020B0604020202020204" pitchFamily="34" charset="0"/>
                <a:ea typeface="ＭＳ Ｐゴシック" panose="020B0600070205080204" pitchFamily="50" charset="-128"/>
              </a:defRPr>
            </a:lvl5pPr>
            <a:lvl6pPr marL="2514600" indent="-228600" defTabSz="4572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6pPr>
            <a:lvl7pPr marL="2971800" indent="-228600" defTabSz="4572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7pPr>
            <a:lvl8pPr marL="3429000" indent="-228600" defTabSz="4572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8pPr>
            <a:lvl9pPr marL="3886200" indent="-228600" defTabSz="4572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9pPr>
          </a:lstStyle>
          <a:p>
            <a:pPr eaLnBrk="1" hangingPunct="1">
              <a:defRPr/>
            </a:pPr>
            <a:r>
              <a:rPr lang="ja-JP" altLang="en-US" sz="2000" smtClean="0">
                <a:solidFill>
                  <a:srgbClr val="FFFFFF"/>
                </a:solidFill>
                <a:latin typeface="Calibri" panose="020F0502020204030204" pitchFamily="34" charset="0"/>
              </a:rPr>
              <a:t>　　　</a:t>
            </a:r>
            <a:r>
              <a:rPr lang="ja-JP" altLang="en-US" sz="2000" smtClean="0">
                <a:latin typeface="Calibri" panose="020F0502020204030204" pitchFamily="34" charset="0"/>
              </a:rPr>
              <a:t>　</a:t>
            </a:r>
            <a:r>
              <a:rPr lang="en-US" altLang="ja-JP" smtClean="0">
                <a:latin typeface="Calibri" panose="020F0502020204030204" pitchFamily="34" charset="0"/>
              </a:rPr>
              <a:t>2</a:t>
            </a:r>
            <a:r>
              <a:rPr lang="ja-JP" altLang="en-US" smtClean="0">
                <a:latin typeface="Calibri" panose="020F0502020204030204" pitchFamily="34" charset="0"/>
              </a:rPr>
              <a:t>（</a:t>
            </a:r>
            <a:r>
              <a:rPr lang="en-US" altLang="ja-JP" smtClean="0">
                <a:latin typeface="Calibri" panose="020F0502020204030204" pitchFamily="34" charset="0"/>
              </a:rPr>
              <a:t>point</a:t>
            </a:r>
            <a:r>
              <a:rPr lang="ja-JP" altLang="en-US" smtClean="0">
                <a:latin typeface="Calibri" panose="020F0502020204030204" pitchFamily="34" charset="0"/>
              </a:rPr>
              <a:t>）</a:t>
            </a:r>
            <a:endParaRPr lang="en-US" altLang="ja-JP" smtClean="0">
              <a:latin typeface="Calibri" panose="020F0502020204030204" pitchFamily="34" charset="0"/>
            </a:endParaRPr>
          </a:p>
          <a:p>
            <a:pPr eaLnBrk="1" hangingPunct="1">
              <a:defRPr/>
            </a:pPr>
            <a:r>
              <a:rPr lang="ja-JP" altLang="en-US" sz="1400" smtClean="0">
                <a:latin typeface="Calibri" panose="020F0502020204030204" pitchFamily="34" charset="0"/>
              </a:rPr>
              <a:t>　　　　　　　　　　　　　　　　　　　　　　　　　　　</a:t>
            </a:r>
            <a:r>
              <a:rPr lang="en-US" altLang="ja-JP" smtClean="0">
                <a:latin typeface="Calibri" panose="020F0502020204030204" pitchFamily="34" charset="0"/>
              </a:rPr>
              <a:t>×100 = 13.3</a:t>
            </a:r>
            <a:r>
              <a:rPr lang="ja-JP" altLang="en-US" smtClean="0">
                <a:latin typeface="Calibri" panose="020F0502020204030204" pitchFamily="34" charset="0"/>
              </a:rPr>
              <a:t>（％）</a:t>
            </a:r>
            <a:r>
              <a:rPr lang="ja-JP" altLang="en-US" sz="1400" smtClean="0">
                <a:latin typeface="Calibri" panose="020F0502020204030204" pitchFamily="34" charset="0"/>
              </a:rPr>
              <a:t>　　　　　　　　　　　　　　　　　　　　　　　　　　　　　　　　　　　　　　　　　　　　　　　　　　　　　　　　　　　　　　　　　　　　　　　　　　　　　　　　　　　　　　　　　　　　　　　　　　　　　　　　　　　　　　　　　　　　　　　</a:t>
            </a:r>
            <a:endParaRPr lang="en-US" altLang="ja-JP" sz="1400" smtClean="0">
              <a:latin typeface="Calibri" panose="020F0502020204030204" pitchFamily="34" charset="0"/>
            </a:endParaRPr>
          </a:p>
          <a:p>
            <a:pPr eaLnBrk="1" hangingPunct="1">
              <a:defRPr/>
            </a:pPr>
            <a:r>
              <a:rPr lang="ja-JP" altLang="en-US" smtClean="0">
                <a:latin typeface="Calibri" panose="020F0502020204030204" pitchFamily="34" charset="0"/>
              </a:rPr>
              <a:t>　</a:t>
            </a:r>
            <a:r>
              <a:rPr lang="en-US" altLang="ja-JP" smtClean="0">
                <a:latin typeface="Calibri" panose="020F0502020204030204" pitchFamily="34" charset="0"/>
              </a:rPr>
              <a:t>15</a:t>
            </a:r>
            <a:r>
              <a:rPr lang="ja-JP" altLang="en-US" smtClean="0">
                <a:latin typeface="Calibri" panose="020F0502020204030204" pitchFamily="34" charset="0"/>
              </a:rPr>
              <a:t>（</a:t>
            </a:r>
            <a:r>
              <a:rPr lang="en-US" altLang="ja-JP" smtClean="0">
                <a:latin typeface="Calibri" panose="020F0502020204030204" pitchFamily="34" charset="0"/>
              </a:rPr>
              <a:t>Max</a:t>
            </a:r>
            <a:r>
              <a:rPr lang="ja-JP" altLang="en-US" smtClean="0">
                <a:latin typeface="Calibri" panose="020F0502020204030204" pitchFamily="34" charset="0"/>
              </a:rPr>
              <a:t>ポイント数）</a:t>
            </a:r>
          </a:p>
        </p:txBody>
      </p:sp>
      <p:cxnSp>
        <p:nvCxnSpPr>
          <p:cNvPr id="6" name="直線コネクタ 5"/>
          <p:cNvCxnSpPr>
            <a:cxnSpLocks noChangeShapeType="1"/>
          </p:cNvCxnSpPr>
          <p:nvPr/>
        </p:nvCxnSpPr>
        <p:spPr bwMode="auto">
          <a:xfrm>
            <a:off x="1401974" y="5619434"/>
            <a:ext cx="3095625" cy="0"/>
          </a:xfrm>
          <a:prstGeom prst="line">
            <a:avLst/>
          </a:prstGeom>
          <a:ln w="28575">
            <a:solidFill>
              <a:schemeClr val="tx1"/>
            </a:solidFill>
            <a:headEnd/>
            <a:tailEnd/>
          </a:ln>
          <a:extLst>
            <a:ext uri="{909E8E84-426E-40DD-AFC4-6F175D3DCCD1}">
              <a14:hiddenFill xmlns:a14="http://schemas.microsoft.com/office/drawing/2010/main">
                <a:noFill/>
              </a14:hiddenFill>
            </a:ext>
          </a:extLst>
        </p:spPr>
        <p:style>
          <a:lnRef idx="1">
            <a:schemeClr val="accent5"/>
          </a:lnRef>
          <a:fillRef idx="0">
            <a:schemeClr val="accent5"/>
          </a:fillRef>
          <a:effectRef idx="0">
            <a:schemeClr val="accent5"/>
          </a:effectRef>
          <a:fontRef idx="minor">
            <a:schemeClr val="tx1"/>
          </a:fontRef>
        </p:style>
      </p:cxnSp>
      <p:sp>
        <p:nvSpPr>
          <p:cNvPr id="9"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10" name="正方形/長方形 9"/>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31</a:t>
            </a:fld>
            <a:endParaRPr lang="ja-JP" altLang="en-US"/>
          </a:p>
        </p:txBody>
      </p:sp>
      <p:pic>
        <p:nvPicPr>
          <p:cNvPr id="3" name="図 2"/>
          <p:cNvPicPr>
            <a:picLocks noChangeAspect="1"/>
          </p:cNvPicPr>
          <p:nvPr/>
        </p:nvPicPr>
        <p:blipFill>
          <a:blip r:embed="rId3"/>
          <a:stretch>
            <a:fillRect/>
          </a:stretch>
        </p:blipFill>
        <p:spPr>
          <a:xfrm>
            <a:off x="13456" y="2399190"/>
            <a:ext cx="9009828" cy="985311"/>
          </a:xfrm>
          <a:prstGeom prst="rect">
            <a:avLst/>
          </a:prstGeom>
          <a:solidFill>
            <a:schemeClr val="bg1"/>
          </a:solidFill>
          <a:ln w="12700">
            <a:solidFill>
              <a:schemeClr val="tx1"/>
            </a:solidFill>
          </a:ln>
        </p:spPr>
      </p:pic>
    </p:spTree>
    <p:extLst>
      <p:ext uri="{BB962C8B-B14F-4D97-AF65-F5344CB8AC3E}">
        <p14:creationId xmlns:p14="http://schemas.microsoft.com/office/powerpoint/2010/main" val="417079514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タイトル 1"/>
          <p:cNvSpPr txBox="1">
            <a:spLocks/>
          </p:cNvSpPr>
          <p:nvPr/>
        </p:nvSpPr>
        <p:spPr bwMode="auto">
          <a:xfrm>
            <a:off x="515274" y="469772"/>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４</a:t>
            </a:r>
            <a:r>
              <a:rPr lang="ja-JP" altLang="en-US" dirty="0" smtClean="0">
                <a:latin typeface="ＭＳ Ｐゴシック" panose="020B0600070205080204" pitchFamily="50" charset="-128"/>
              </a:rPr>
              <a:t>要因間の関連の特徴～知識と行動</a:t>
            </a:r>
            <a:endParaRPr lang="ja-JP" altLang="en-US" dirty="0">
              <a:latin typeface="ＭＳ Ｐゴシック" panose="020B0600070205080204" pitchFamily="50" charset="-128"/>
            </a:endParaRPr>
          </a:p>
        </p:txBody>
      </p:sp>
      <p:sp>
        <p:nvSpPr>
          <p:cNvPr id="4" name="円/楕円 3"/>
          <p:cNvSpPr>
            <a:spLocks noChangeArrowheads="1"/>
          </p:cNvSpPr>
          <p:nvPr/>
        </p:nvSpPr>
        <p:spPr bwMode="auto">
          <a:xfrm>
            <a:off x="2690266" y="5697538"/>
            <a:ext cx="3470275" cy="1160462"/>
          </a:xfrm>
          <a:prstGeom prst="ellipse">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altLang="en-US" sz="2400" b="1" kern="100" dirty="0">
                <a:solidFill>
                  <a:schemeClr val="dk1"/>
                </a:solidFill>
                <a:latin typeface="+mn-lt"/>
                <a:ea typeface="ＭＳ 明朝" panose="02020609040205080304" pitchFamily="17" charset="-128"/>
                <a:cs typeface="Times New Roman" panose="02020603050405020304" pitchFamily="18" charset="0"/>
              </a:rPr>
              <a:t>望ましい行動</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5" name="円/楕円 4"/>
          <p:cNvSpPr>
            <a:spLocks noChangeArrowheads="1"/>
          </p:cNvSpPr>
          <p:nvPr/>
        </p:nvSpPr>
        <p:spPr bwMode="auto">
          <a:xfrm>
            <a:off x="2771227" y="1543052"/>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6" name="円/楕円 5"/>
          <p:cNvSpPr>
            <a:spLocks noChangeArrowheads="1"/>
          </p:cNvSpPr>
          <p:nvPr/>
        </p:nvSpPr>
        <p:spPr bwMode="auto">
          <a:xfrm>
            <a:off x="424903" y="3552825"/>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7" name="右矢印 6"/>
          <p:cNvSpPr>
            <a:spLocks noChangeArrowheads="1"/>
          </p:cNvSpPr>
          <p:nvPr/>
        </p:nvSpPr>
        <p:spPr bwMode="auto">
          <a:xfrm>
            <a:off x="6385966" y="6387107"/>
            <a:ext cx="936625" cy="288925"/>
          </a:xfrm>
          <a:prstGeom prst="rightArrow">
            <a:avLst>
              <a:gd name="adj1" fmla="val 50000"/>
              <a:gd name="adj2" fmla="val 49872"/>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a:solidFill>
                <a:schemeClr val="lt1"/>
              </a:solidFill>
              <a:latin typeface="+mn-lt"/>
              <a:ea typeface="+mn-ea"/>
              <a:cs typeface="ＭＳ Ｐゴシック" charset="0"/>
            </a:endParaRPr>
          </a:p>
        </p:txBody>
      </p:sp>
      <p:sp>
        <p:nvSpPr>
          <p:cNvPr id="62470" name="テキスト ボックス 12"/>
          <p:cNvSpPr txBox="1">
            <a:spLocks noChangeArrowheads="1"/>
          </p:cNvSpPr>
          <p:nvPr/>
        </p:nvSpPr>
        <p:spPr bwMode="auto">
          <a:xfrm>
            <a:off x="7322591" y="630670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dirty="0">
                <a:latin typeface="Arial" panose="020B0604020202020204" pitchFamily="34" charset="0"/>
              </a:rPr>
              <a:t>正の相関</a:t>
            </a:r>
            <a:endParaRPr lang="en-US" altLang="ja-JP" sz="1800" dirty="0">
              <a:latin typeface="Arial" panose="020B0604020202020204" pitchFamily="34" charset="0"/>
            </a:endParaRPr>
          </a:p>
        </p:txBody>
      </p:sp>
      <p:sp>
        <p:nvSpPr>
          <p:cNvPr id="9" name="左矢印 8"/>
          <p:cNvSpPr>
            <a:spLocks noChangeArrowheads="1"/>
          </p:cNvSpPr>
          <p:nvPr/>
        </p:nvSpPr>
        <p:spPr bwMode="auto">
          <a:xfrm rot="-5400000">
            <a:off x="3009353" y="4100514"/>
            <a:ext cx="2808287" cy="287338"/>
          </a:xfrm>
          <a:prstGeom prst="leftArrow">
            <a:avLst>
              <a:gd name="adj1" fmla="val 50000"/>
              <a:gd name="adj2" fmla="val 49908"/>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10" name="左矢印 9"/>
          <p:cNvSpPr>
            <a:spLocks noChangeArrowheads="1"/>
          </p:cNvSpPr>
          <p:nvPr/>
        </p:nvSpPr>
        <p:spPr bwMode="auto">
          <a:xfrm rot="-7849703">
            <a:off x="1636959" y="5145882"/>
            <a:ext cx="1177925" cy="541338"/>
          </a:xfrm>
          <a:prstGeom prst="leftArrow">
            <a:avLst>
              <a:gd name="adj1" fmla="val 50000"/>
              <a:gd name="adj2" fmla="val 4992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dirty="0">
              <a:solidFill>
                <a:schemeClr val="lt1"/>
              </a:solidFill>
              <a:latin typeface="+mn-lt"/>
              <a:ea typeface="+mn-ea"/>
              <a:cs typeface="ＭＳ Ｐゴシック" charset="0"/>
            </a:endParaRPr>
          </a:p>
        </p:txBody>
      </p:sp>
      <p:sp>
        <p:nvSpPr>
          <p:cNvPr id="11" name="左矢印 10"/>
          <p:cNvSpPr>
            <a:spLocks noChangeArrowheads="1"/>
          </p:cNvSpPr>
          <p:nvPr/>
        </p:nvSpPr>
        <p:spPr bwMode="auto">
          <a:xfrm>
            <a:off x="3258591" y="3475038"/>
            <a:ext cx="2406650" cy="1439862"/>
          </a:xfrm>
          <a:prstGeom prst="leftArrow">
            <a:avLst>
              <a:gd name="adj1" fmla="val 50000"/>
              <a:gd name="adj2" fmla="val 50004"/>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12" name="左矢印 11"/>
          <p:cNvSpPr>
            <a:spLocks noChangeArrowheads="1"/>
          </p:cNvSpPr>
          <p:nvPr/>
        </p:nvSpPr>
        <p:spPr bwMode="auto">
          <a:xfrm rot="-2913476">
            <a:off x="1798884" y="2736058"/>
            <a:ext cx="1109663" cy="539750"/>
          </a:xfrm>
          <a:prstGeom prst="leftArrow">
            <a:avLst>
              <a:gd name="adj1" fmla="val 50000"/>
              <a:gd name="adj2" fmla="val 5003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13" name="左矢印 12"/>
          <p:cNvSpPr>
            <a:spLocks noChangeArrowheads="1"/>
          </p:cNvSpPr>
          <p:nvPr/>
        </p:nvSpPr>
        <p:spPr bwMode="auto">
          <a:xfrm rot="-7837761">
            <a:off x="5445372" y="2494757"/>
            <a:ext cx="1109662" cy="1152525"/>
          </a:xfrm>
          <a:prstGeom prst="leftArrow">
            <a:avLst>
              <a:gd name="adj1" fmla="val 50000"/>
              <a:gd name="adj2" fmla="val 50000"/>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20" name="円/楕円 19"/>
          <p:cNvSpPr>
            <a:spLocks noChangeArrowheads="1"/>
          </p:cNvSpPr>
          <p:nvPr/>
        </p:nvSpPr>
        <p:spPr bwMode="auto">
          <a:xfrm>
            <a:off x="5746203" y="3571877"/>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23" name="正方形/長方形 22"/>
          <p:cNvSpPr/>
          <p:nvPr/>
        </p:nvSpPr>
        <p:spPr>
          <a:xfrm>
            <a:off x="3901805" y="394200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b="1" dirty="0" smtClean="0"/>
              <a:t>７５％</a:t>
            </a:r>
            <a:endParaRPr kumimoji="1" lang="ja-JP" altLang="en-US" sz="2800" b="1" dirty="0"/>
          </a:p>
        </p:txBody>
      </p:sp>
      <p:sp>
        <p:nvSpPr>
          <p:cNvPr id="24" name="正方形/長方形 23"/>
          <p:cNvSpPr/>
          <p:nvPr/>
        </p:nvSpPr>
        <p:spPr>
          <a:xfrm>
            <a:off x="6385966" y="242411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６７</a:t>
            </a:r>
            <a:r>
              <a:rPr kumimoji="1" lang="ja-JP" altLang="en-US" sz="2800" b="1" dirty="0" smtClean="0"/>
              <a:t>％</a:t>
            </a:r>
            <a:endParaRPr kumimoji="1" lang="ja-JP" altLang="en-US" sz="2800" b="1" dirty="0"/>
          </a:p>
        </p:txBody>
      </p:sp>
      <p:sp>
        <p:nvSpPr>
          <p:cNvPr id="25" name="正方形/長方形 24"/>
          <p:cNvSpPr/>
          <p:nvPr/>
        </p:nvSpPr>
        <p:spPr>
          <a:xfrm>
            <a:off x="4417459" y="4978571"/>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solidFill>
                  <a:schemeClr val="tx1"/>
                </a:solidFill>
              </a:rPr>
              <a:t>１３</a:t>
            </a:r>
            <a:r>
              <a:rPr kumimoji="1" lang="ja-JP" altLang="en-US" sz="2800" b="1" dirty="0" smtClean="0">
                <a:solidFill>
                  <a:schemeClr val="tx1"/>
                </a:solidFill>
              </a:rPr>
              <a:t>％</a:t>
            </a:r>
            <a:endParaRPr kumimoji="1" lang="ja-JP" altLang="en-US" sz="2800" b="1" dirty="0">
              <a:solidFill>
                <a:schemeClr val="tx1"/>
              </a:solidFill>
            </a:endParaRPr>
          </a:p>
        </p:txBody>
      </p:sp>
      <p:sp>
        <p:nvSpPr>
          <p:cNvPr id="26" name="正方形/長方形 25"/>
          <p:cNvSpPr/>
          <p:nvPr/>
        </p:nvSpPr>
        <p:spPr>
          <a:xfrm>
            <a:off x="1328190" y="2436187"/>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27" name="正方形/長方形 26"/>
          <p:cNvSpPr/>
          <p:nvPr/>
        </p:nvSpPr>
        <p:spPr>
          <a:xfrm>
            <a:off x="1145193" y="5340279"/>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28" name="正方形/長方形 27"/>
          <p:cNvSpPr/>
          <p:nvPr/>
        </p:nvSpPr>
        <p:spPr>
          <a:xfrm>
            <a:off x="6139501" y="507890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０</a:t>
            </a:r>
            <a:r>
              <a:rPr kumimoji="1" lang="ja-JP" altLang="en-US" sz="2800" b="1" dirty="0" smtClean="0"/>
              <a:t>％</a:t>
            </a:r>
            <a:endParaRPr kumimoji="1" lang="ja-JP" altLang="en-US" sz="2800" b="1" dirty="0"/>
          </a:p>
        </p:txBody>
      </p:sp>
      <p:cxnSp>
        <p:nvCxnSpPr>
          <p:cNvPr id="3" name="直線矢印コネクタ 2"/>
          <p:cNvCxnSpPr/>
          <p:nvPr/>
        </p:nvCxnSpPr>
        <p:spPr>
          <a:xfrm flipH="1">
            <a:off x="5859528" y="4817288"/>
            <a:ext cx="655610" cy="929995"/>
          </a:xfrm>
          <a:prstGeom prst="straightConnector1">
            <a:avLst/>
          </a:prstGeom>
          <a:ln w="76200">
            <a:solidFill>
              <a:srgbClr val="E26B69"/>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 name="円形吹き出し 1"/>
          <p:cNvSpPr/>
          <p:nvPr/>
        </p:nvSpPr>
        <p:spPr>
          <a:xfrm>
            <a:off x="258732" y="1017277"/>
            <a:ext cx="4599993" cy="3181944"/>
          </a:xfrm>
          <a:prstGeom prst="wedgeEllipseCallout">
            <a:avLst>
              <a:gd name="adj1" fmla="val 69006"/>
              <a:gd name="adj2" fmla="val 36705"/>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800" dirty="0" smtClean="0"/>
              <a:t>知識があるだけでは</a:t>
            </a:r>
            <a:endParaRPr kumimoji="1" lang="en-US" altLang="ja-JP" sz="2800" dirty="0" smtClean="0"/>
          </a:p>
          <a:p>
            <a:pPr algn="ctr"/>
            <a:r>
              <a:rPr lang="ja-JP" altLang="en-US" sz="2800" dirty="0" smtClean="0"/>
              <a:t>いざという</a:t>
            </a:r>
            <a:r>
              <a:rPr lang="ja-JP" altLang="en-US" sz="2800" dirty="0"/>
              <a:t>時</a:t>
            </a:r>
            <a:r>
              <a:rPr lang="ja-JP" altLang="en-US" sz="2800" dirty="0" smtClean="0"/>
              <a:t>の行動に結びつかない</a:t>
            </a:r>
            <a:endParaRPr kumimoji="1" lang="ja-JP" altLang="en-US" sz="2800" dirty="0"/>
          </a:p>
        </p:txBody>
      </p:sp>
      <p:sp>
        <p:nvSpPr>
          <p:cNvPr id="22"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30" name="正方形/長方形 29"/>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8" name="スライド番号プレースホルダー 7"/>
          <p:cNvSpPr>
            <a:spLocks noGrp="1"/>
          </p:cNvSpPr>
          <p:nvPr>
            <p:ph type="sldNum" sz="quarter" idx="12"/>
          </p:nvPr>
        </p:nvSpPr>
        <p:spPr/>
        <p:txBody>
          <a:bodyPr/>
          <a:lstStyle/>
          <a:p>
            <a:pPr>
              <a:defRPr/>
            </a:pPr>
            <a:fld id="{3746A949-B006-465B-935D-84AAF885E53E}" type="slidenum">
              <a:rPr lang="ja-JP" altLang="en-US" smtClean="0"/>
              <a:pPr>
                <a:defRPr/>
              </a:pPr>
              <a:t>32</a:t>
            </a:fld>
            <a:endParaRPr lang="ja-JP" altLang="en-US"/>
          </a:p>
        </p:txBody>
      </p:sp>
    </p:spTree>
    <p:extLst>
      <p:ext uri="{BB962C8B-B14F-4D97-AF65-F5344CB8AC3E}">
        <p14:creationId xmlns:p14="http://schemas.microsoft.com/office/powerpoint/2010/main" val="370811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5" presetClass="emph" presetSubtype="0" fill="hold" grpId="0" nodeType="clickEffect">
                                  <p:stCondLst>
                                    <p:cond delay="0"/>
                                  </p:stCondLst>
                                  <p:childTnLst>
                                    <p:animClr clrSpc="hsl" dir="cw">
                                      <p:cBhvr override="childStyle">
                                        <p:cTn id="20" dur="500" fill="hold"/>
                                        <p:tgtEl>
                                          <p:spTgt spid="5"/>
                                        </p:tgtEl>
                                        <p:attrNameLst>
                                          <p:attrName>style.color</p:attrName>
                                        </p:attrNameLst>
                                      </p:cBhvr>
                                      <p:by>
                                        <p:hsl h="0" s="-70588" l="0"/>
                                      </p:by>
                                    </p:animClr>
                                    <p:animClr clrSpc="hsl" dir="cw">
                                      <p:cBhvr>
                                        <p:cTn id="21" dur="500" fill="hold"/>
                                        <p:tgtEl>
                                          <p:spTgt spid="5"/>
                                        </p:tgtEl>
                                        <p:attrNameLst>
                                          <p:attrName>fillcolor</p:attrName>
                                        </p:attrNameLst>
                                      </p:cBhvr>
                                      <p:by>
                                        <p:hsl h="0" s="-70588" l="0"/>
                                      </p:by>
                                    </p:animClr>
                                    <p:animClr clrSpc="hsl" dir="cw">
                                      <p:cBhvr>
                                        <p:cTn id="22" dur="500" fill="hold"/>
                                        <p:tgtEl>
                                          <p:spTgt spid="5"/>
                                        </p:tgtEl>
                                        <p:attrNameLst>
                                          <p:attrName>stroke.color</p:attrName>
                                        </p:attrNameLst>
                                      </p:cBhvr>
                                      <p:by>
                                        <p:hsl h="0" s="-70588" l="0"/>
                                      </p:by>
                                    </p:animClr>
                                    <p:set>
                                      <p:cBhvr>
                                        <p:cTn id="23" dur="500" fill="hold"/>
                                        <p:tgtEl>
                                          <p:spTgt spid="5"/>
                                        </p:tgtEl>
                                        <p:attrNameLst>
                                          <p:attrName>fill.type</p:attrName>
                                        </p:attrNameLst>
                                      </p:cBhvr>
                                      <p:to>
                                        <p:strVal val="solid"/>
                                      </p:to>
                                    </p:set>
                                  </p:childTnLst>
                                </p:cTn>
                              </p:par>
                              <p:par>
                                <p:cTn id="24" presetID="25" presetClass="emph" presetSubtype="0" fill="hold" grpId="0" nodeType="withEffect">
                                  <p:stCondLst>
                                    <p:cond delay="0"/>
                                  </p:stCondLst>
                                  <p:childTnLst>
                                    <p:animClr clrSpc="hsl" dir="cw">
                                      <p:cBhvr override="childStyle">
                                        <p:cTn id="25" dur="500" fill="hold"/>
                                        <p:tgtEl>
                                          <p:spTgt spid="6"/>
                                        </p:tgtEl>
                                        <p:attrNameLst>
                                          <p:attrName>style.color</p:attrName>
                                        </p:attrNameLst>
                                      </p:cBhvr>
                                      <p:by>
                                        <p:hsl h="0" s="-70588" l="0"/>
                                      </p:by>
                                    </p:animClr>
                                    <p:animClr clrSpc="hsl" dir="cw">
                                      <p:cBhvr>
                                        <p:cTn id="26" dur="500" fill="hold"/>
                                        <p:tgtEl>
                                          <p:spTgt spid="6"/>
                                        </p:tgtEl>
                                        <p:attrNameLst>
                                          <p:attrName>fillcolor</p:attrName>
                                        </p:attrNameLst>
                                      </p:cBhvr>
                                      <p:by>
                                        <p:hsl h="0" s="-70588" l="0"/>
                                      </p:by>
                                    </p:animClr>
                                    <p:animClr clrSpc="hsl" dir="cw">
                                      <p:cBhvr>
                                        <p:cTn id="27" dur="500" fill="hold"/>
                                        <p:tgtEl>
                                          <p:spTgt spid="6"/>
                                        </p:tgtEl>
                                        <p:attrNameLst>
                                          <p:attrName>stroke.color</p:attrName>
                                        </p:attrNameLst>
                                      </p:cBhvr>
                                      <p:by>
                                        <p:hsl h="0" s="-70588" l="0"/>
                                      </p:by>
                                    </p:animClr>
                                    <p:set>
                                      <p:cBhvr>
                                        <p:cTn id="28" dur="500" fill="hold"/>
                                        <p:tgtEl>
                                          <p:spTgt spid="6"/>
                                        </p:tgtEl>
                                        <p:attrNameLst>
                                          <p:attrName>fill.type</p:attrName>
                                        </p:attrNameLst>
                                      </p:cBhvr>
                                      <p:to>
                                        <p:strVal val="solid"/>
                                      </p:to>
                                    </p:set>
                                  </p:childTnLst>
                                </p:cTn>
                              </p:par>
                              <p:par>
                                <p:cTn id="29" presetID="25" presetClass="emph" presetSubtype="0" fill="hold" grpId="0" nodeType="withEffect">
                                  <p:stCondLst>
                                    <p:cond delay="0"/>
                                  </p:stCondLst>
                                  <p:childTnLst>
                                    <p:animClr clrSpc="hsl" dir="cw">
                                      <p:cBhvr override="childStyle">
                                        <p:cTn id="30" dur="500" fill="hold"/>
                                        <p:tgtEl>
                                          <p:spTgt spid="12"/>
                                        </p:tgtEl>
                                        <p:attrNameLst>
                                          <p:attrName>style.color</p:attrName>
                                        </p:attrNameLst>
                                      </p:cBhvr>
                                      <p:by>
                                        <p:hsl h="0" s="-70588" l="0"/>
                                      </p:by>
                                    </p:animClr>
                                    <p:animClr clrSpc="hsl" dir="cw">
                                      <p:cBhvr>
                                        <p:cTn id="31" dur="500" fill="hold"/>
                                        <p:tgtEl>
                                          <p:spTgt spid="12"/>
                                        </p:tgtEl>
                                        <p:attrNameLst>
                                          <p:attrName>fillcolor</p:attrName>
                                        </p:attrNameLst>
                                      </p:cBhvr>
                                      <p:by>
                                        <p:hsl h="0" s="-70588" l="0"/>
                                      </p:by>
                                    </p:animClr>
                                    <p:animClr clrSpc="hsl" dir="cw">
                                      <p:cBhvr>
                                        <p:cTn id="32" dur="500" fill="hold"/>
                                        <p:tgtEl>
                                          <p:spTgt spid="12"/>
                                        </p:tgtEl>
                                        <p:attrNameLst>
                                          <p:attrName>stroke.color</p:attrName>
                                        </p:attrNameLst>
                                      </p:cBhvr>
                                      <p:by>
                                        <p:hsl h="0" s="-70588" l="0"/>
                                      </p:by>
                                    </p:animClr>
                                    <p:set>
                                      <p:cBhvr>
                                        <p:cTn id="33" dur="500" fill="hold"/>
                                        <p:tgtEl>
                                          <p:spTgt spid="12"/>
                                        </p:tgtEl>
                                        <p:attrNameLst>
                                          <p:attrName>fill.type</p:attrName>
                                        </p:attrNameLst>
                                      </p:cBhvr>
                                      <p:to>
                                        <p:strVal val="solid"/>
                                      </p:to>
                                    </p:set>
                                  </p:childTnLst>
                                </p:cTn>
                              </p:par>
                              <p:par>
                                <p:cTn id="34" presetID="25" presetClass="emph" presetSubtype="0" fill="hold" grpId="0" nodeType="withEffect">
                                  <p:stCondLst>
                                    <p:cond delay="0"/>
                                  </p:stCondLst>
                                  <p:childTnLst>
                                    <p:animClr clrSpc="hsl" dir="cw">
                                      <p:cBhvr override="childStyle">
                                        <p:cTn id="35" dur="500" fill="hold"/>
                                        <p:tgtEl>
                                          <p:spTgt spid="11"/>
                                        </p:tgtEl>
                                        <p:attrNameLst>
                                          <p:attrName>style.color</p:attrName>
                                        </p:attrNameLst>
                                      </p:cBhvr>
                                      <p:by>
                                        <p:hsl h="0" s="-70588" l="0"/>
                                      </p:by>
                                    </p:animClr>
                                    <p:animClr clrSpc="hsl" dir="cw">
                                      <p:cBhvr>
                                        <p:cTn id="36" dur="500" fill="hold"/>
                                        <p:tgtEl>
                                          <p:spTgt spid="11"/>
                                        </p:tgtEl>
                                        <p:attrNameLst>
                                          <p:attrName>fillcolor</p:attrName>
                                        </p:attrNameLst>
                                      </p:cBhvr>
                                      <p:by>
                                        <p:hsl h="0" s="-70588" l="0"/>
                                      </p:by>
                                    </p:animClr>
                                    <p:animClr clrSpc="hsl" dir="cw">
                                      <p:cBhvr>
                                        <p:cTn id="37" dur="500" fill="hold"/>
                                        <p:tgtEl>
                                          <p:spTgt spid="11"/>
                                        </p:tgtEl>
                                        <p:attrNameLst>
                                          <p:attrName>stroke.color</p:attrName>
                                        </p:attrNameLst>
                                      </p:cBhvr>
                                      <p:by>
                                        <p:hsl h="0" s="-70588" l="0"/>
                                      </p:by>
                                    </p:animClr>
                                    <p:set>
                                      <p:cBhvr>
                                        <p:cTn id="38" dur="500" fill="hold"/>
                                        <p:tgtEl>
                                          <p:spTgt spid="11"/>
                                        </p:tgtEl>
                                        <p:attrNameLst>
                                          <p:attrName>fill.type</p:attrName>
                                        </p:attrNameLst>
                                      </p:cBhvr>
                                      <p:to>
                                        <p:strVal val="solid"/>
                                      </p:to>
                                    </p:set>
                                  </p:childTnLst>
                                </p:cTn>
                              </p:par>
                              <p:par>
                                <p:cTn id="39" presetID="25" presetClass="emph" presetSubtype="0" fill="hold" grpId="0" nodeType="withEffect">
                                  <p:stCondLst>
                                    <p:cond delay="0"/>
                                  </p:stCondLst>
                                  <p:childTnLst>
                                    <p:animClr clrSpc="hsl" dir="cw">
                                      <p:cBhvr override="childStyle">
                                        <p:cTn id="40" dur="500" fill="hold"/>
                                        <p:tgtEl>
                                          <p:spTgt spid="9"/>
                                        </p:tgtEl>
                                        <p:attrNameLst>
                                          <p:attrName>style.color</p:attrName>
                                        </p:attrNameLst>
                                      </p:cBhvr>
                                      <p:by>
                                        <p:hsl h="0" s="-70588" l="0"/>
                                      </p:by>
                                    </p:animClr>
                                    <p:animClr clrSpc="hsl" dir="cw">
                                      <p:cBhvr>
                                        <p:cTn id="41" dur="500" fill="hold"/>
                                        <p:tgtEl>
                                          <p:spTgt spid="9"/>
                                        </p:tgtEl>
                                        <p:attrNameLst>
                                          <p:attrName>fillcolor</p:attrName>
                                        </p:attrNameLst>
                                      </p:cBhvr>
                                      <p:by>
                                        <p:hsl h="0" s="-70588" l="0"/>
                                      </p:by>
                                    </p:animClr>
                                    <p:animClr clrSpc="hsl" dir="cw">
                                      <p:cBhvr>
                                        <p:cTn id="42" dur="500" fill="hold"/>
                                        <p:tgtEl>
                                          <p:spTgt spid="9"/>
                                        </p:tgtEl>
                                        <p:attrNameLst>
                                          <p:attrName>stroke.color</p:attrName>
                                        </p:attrNameLst>
                                      </p:cBhvr>
                                      <p:by>
                                        <p:hsl h="0" s="-70588" l="0"/>
                                      </p:by>
                                    </p:animClr>
                                    <p:set>
                                      <p:cBhvr>
                                        <p:cTn id="43" dur="500" fill="hold"/>
                                        <p:tgtEl>
                                          <p:spTgt spid="9"/>
                                        </p:tgtEl>
                                        <p:attrNameLst>
                                          <p:attrName>fill.type</p:attrName>
                                        </p:attrNameLst>
                                      </p:cBhvr>
                                      <p:to>
                                        <p:strVal val="solid"/>
                                      </p:to>
                                    </p:set>
                                  </p:childTnLst>
                                </p:cTn>
                              </p:par>
                              <p:par>
                                <p:cTn id="44" presetID="25" presetClass="emph" presetSubtype="0" fill="hold" grpId="0" nodeType="withEffect">
                                  <p:stCondLst>
                                    <p:cond delay="0"/>
                                  </p:stCondLst>
                                  <p:childTnLst>
                                    <p:animClr clrSpc="hsl" dir="cw">
                                      <p:cBhvr override="childStyle">
                                        <p:cTn id="45" dur="500" fill="hold"/>
                                        <p:tgtEl>
                                          <p:spTgt spid="13"/>
                                        </p:tgtEl>
                                        <p:attrNameLst>
                                          <p:attrName>style.color</p:attrName>
                                        </p:attrNameLst>
                                      </p:cBhvr>
                                      <p:by>
                                        <p:hsl h="0" s="-70588" l="0"/>
                                      </p:by>
                                    </p:animClr>
                                    <p:animClr clrSpc="hsl" dir="cw">
                                      <p:cBhvr>
                                        <p:cTn id="46" dur="500" fill="hold"/>
                                        <p:tgtEl>
                                          <p:spTgt spid="13"/>
                                        </p:tgtEl>
                                        <p:attrNameLst>
                                          <p:attrName>fillcolor</p:attrName>
                                        </p:attrNameLst>
                                      </p:cBhvr>
                                      <p:by>
                                        <p:hsl h="0" s="-70588" l="0"/>
                                      </p:by>
                                    </p:animClr>
                                    <p:animClr clrSpc="hsl" dir="cw">
                                      <p:cBhvr>
                                        <p:cTn id="47" dur="500" fill="hold"/>
                                        <p:tgtEl>
                                          <p:spTgt spid="13"/>
                                        </p:tgtEl>
                                        <p:attrNameLst>
                                          <p:attrName>stroke.color</p:attrName>
                                        </p:attrNameLst>
                                      </p:cBhvr>
                                      <p:by>
                                        <p:hsl h="0" s="-70588" l="0"/>
                                      </p:by>
                                    </p:animClr>
                                    <p:set>
                                      <p:cBhvr>
                                        <p:cTn id="48" dur="500" fill="hold"/>
                                        <p:tgtEl>
                                          <p:spTgt spid="13"/>
                                        </p:tgtEl>
                                        <p:attrNameLst>
                                          <p:attrName>fill.type</p:attrName>
                                        </p:attrNameLst>
                                      </p:cBhvr>
                                      <p:to>
                                        <p:strVal val="solid"/>
                                      </p:to>
                                    </p:set>
                                  </p:childTnLst>
                                </p:cTn>
                              </p:par>
                              <p:par>
                                <p:cTn id="49" presetID="25" presetClass="emph" presetSubtype="0" fill="hold" grpId="0" nodeType="withEffect">
                                  <p:stCondLst>
                                    <p:cond delay="0"/>
                                  </p:stCondLst>
                                  <p:childTnLst>
                                    <p:animClr clrSpc="hsl" dir="cw">
                                      <p:cBhvr override="childStyle">
                                        <p:cTn id="50" dur="500" fill="hold"/>
                                        <p:tgtEl>
                                          <p:spTgt spid="10"/>
                                        </p:tgtEl>
                                        <p:attrNameLst>
                                          <p:attrName>style.color</p:attrName>
                                        </p:attrNameLst>
                                      </p:cBhvr>
                                      <p:by>
                                        <p:hsl h="0" s="-70588" l="0"/>
                                      </p:by>
                                    </p:animClr>
                                    <p:animClr clrSpc="hsl" dir="cw">
                                      <p:cBhvr>
                                        <p:cTn id="51" dur="500" fill="hold"/>
                                        <p:tgtEl>
                                          <p:spTgt spid="10"/>
                                        </p:tgtEl>
                                        <p:attrNameLst>
                                          <p:attrName>fillcolor</p:attrName>
                                        </p:attrNameLst>
                                      </p:cBhvr>
                                      <p:by>
                                        <p:hsl h="0" s="-70588" l="0"/>
                                      </p:by>
                                    </p:animClr>
                                    <p:animClr clrSpc="hsl" dir="cw">
                                      <p:cBhvr>
                                        <p:cTn id="52" dur="500" fill="hold"/>
                                        <p:tgtEl>
                                          <p:spTgt spid="10"/>
                                        </p:tgtEl>
                                        <p:attrNameLst>
                                          <p:attrName>stroke.color</p:attrName>
                                        </p:attrNameLst>
                                      </p:cBhvr>
                                      <p:by>
                                        <p:hsl h="0" s="-70588" l="0"/>
                                      </p:by>
                                    </p:animClr>
                                    <p:set>
                                      <p:cBhvr>
                                        <p:cTn id="53" dur="500" fill="hold"/>
                                        <p:tgtEl>
                                          <p:spTgt spid="10"/>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P spid="13" grpId="0" animBg="1"/>
      <p:bldP spid="23" grpId="0"/>
      <p:bldP spid="24" grpId="0"/>
      <p:bldP spid="25" grpId="0"/>
      <p:bldP spid="26" grpId="0"/>
      <p:bldP spid="27" grpId="0"/>
      <p:bldP spid="28" grpId="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タイトル 1"/>
          <p:cNvSpPr txBox="1">
            <a:spLocks/>
          </p:cNvSpPr>
          <p:nvPr/>
        </p:nvSpPr>
        <p:spPr bwMode="auto">
          <a:xfrm>
            <a:off x="515274" y="41503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４要因間の関連の特徴～強いところ</a:t>
            </a:r>
            <a:endParaRPr lang="ja-JP" altLang="en-US" dirty="0">
              <a:latin typeface="ＭＳ Ｐゴシック" panose="020B0600070205080204" pitchFamily="50" charset="-128"/>
            </a:endParaRPr>
          </a:p>
        </p:txBody>
      </p:sp>
      <p:sp>
        <p:nvSpPr>
          <p:cNvPr id="32" name="円/楕円 31"/>
          <p:cNvSpPr>
            <a:spLocks noChangeArrowheads="1"/>
          </p:cNvSpPr>
          <p:nvPr/>
        </p:nvSpPr>
        <p:spPr bwMode="auto">
          <a:xfrm>
            <a:off x="2726663" y="5660204"/>
            <a:ext cx="3470275" cy="1160462"/>
          </a:xfrm>
          <a:prstGeom prst="ellipse">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altLang="en-US" sz="2400" b="1" kern="100" dirty="0">
                <a:solidFill>
                  <a:schemeClr val="dk1"/>
                </a:solidFill>
                <a:latin typeface="+mn-lt"/>
                <a:ea typeface="ＭＳ 明朝" panose="02020609040205080304" pitchFamily="17" charset="-128"/>
                <a:cs typeface="Times New Roman" panose="02020603050405020304" pitchFamily="18" charset="0"/>
              </a:rPr>
              <a:t>望ましい行動</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3" name="円/楕円 32"/>
          <p:cNvSpPr>
            <a:spLocks noChangeArrowheads="1"/>
          </p:cNvSpPr>
          <p:nvPr/>
        </p:nvSpPr>
        <p:spPr bwMode="auto">
          <a:xfrm>
            <a:off x="2807624" y="1505718"/>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4" name="円/楕円 33"/>
          <p:cNvSpPr>
            <a:spLocks noChangeArrowheads="1"/>
          </p:cNvSpPr>
          <p:nvPr/>
        </p:nvSpPr>
        <p:spPr bwMode="auto">
          <a:xfrm>
            <a:off x="461300" y="3515491"/>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5" name="右矢印 34"/>
          <p:cNvSpPr>
            <a:spLocks noChangeArrowheads="1"/>
          </p:cNvSpPr>
          <p:nvPr/>
        </p:nvSpPr>
        <p:spPr bwMode="auto">
          <a:xfrm>
            <a:off x="6422363" y="6357118"/>
            <a:ext cx="936625" cy="288925"/>
          </a:xfrm>
          <a:prstGeom prst="rightArrow">
            <a:avLst>
              <a:gd name="adj1" fmla="val 50000"/>
              <a:gd name="adj2" fmla="val 49872"/>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a:solidFill>
                <a:schemeClr val="lt1"/>
              </a:solidFill>
              <a:latin typeface="+mn-lt"/>
              <a:ea typeface="+mn-ea"/>
              <a:cs typeface="ＭＳ Ｐゴシック" charset="0"/>
            </a:endParaRPr>
          </a:p>
        </p:txBody>
      </p:sp>
      <p:sp>
        <p:nvSpPr>
          <p:cNvPr id="36" name="テキスト ボックス 12"/>
          <p:cNvSpPr txBox="1">
            <a:spLocks noChangeArrowheads="1"/>
          </p:cNvSpPr>
          <p:nvPr/>
        </p:nvSpPr>
        <p:spPr bwMode="auto">
          <a:xfrm>
            <a:off x="7358987" y="628568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a:latin typeface="Arial" panose="020B0604020202020204" pitchFamily="34" charset="0"/>
              </a:rPr>
              <a:t>正の相関</a:t>
            </a:r>
            <a:endParaRPr lang="en-US" altLang="ja-JP" sz="1800">
              <a:latin typeface="Arial" panose="020B0604020202020204" pitchFamily="34" charset="0"/>
            </a:endParaRPr>
          </a:p>
        </p:txBody>
      </p:sp>
      <p:sp>
        <p:nvSpPr>
          <p:cNvPr id="37" name="左矢印 36"/>
          <p:cNvSpPr>
            <a:spLocks noChangeArrowheads="1"/>
          </p:cNvSpPr>
          <p:nvPr/>
        </p:nvSpPr>
        <p:spPr bwMode="auto">
          <a:xfrm rot="-5400000">
            <a:off x="3045750" y="4063180"/>
            <a:ext cx="2808287" cy="287338"/>
          </a:xfrm>
          <a:prstGeom prst="leftArrow">
            <a:avLst>
              <a:gd name="adj1" fmla="val 50000"/>
              <a:gd name="adj2" fmla="val 49908"/>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39" name="左矢印 38"/>
          <p:cNvSpPr>
            <a:spLocks noChangeArrowheads="1"/>
          </p:cNvSpPr>
          <p:nvPr/>
        </p:nvSpPr>
        <p:spPr bwMode="auto">
          <a:xfrm>
            <a:off x="3294988" y="3437704"/>
            <a:ext cx="2406650" cy="1439862"/>
          </a:xfrm>
          <a:prstGeom prst="leftArrow">
            <a:avLst>
              <a:gd name="adj1" fmla="val 50000"/>
              <a:gd name="adj2" fmla="val 50004"/>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38" name="左矢印 37"/>
          <p:cNvSpPr>
            <a:spLocks noChangeArrowheads="1"/>
          </p:cNvSpPr>
          <p:nvPr/>
        </p:nvSpPr>
        <p:spPr bwMode="auto">
          <a:xfrm rot="-7849703">
            <a:off x="1673356" y="5108548"/>
            <a:ext cx="1177925" cy="541338"/>
          </a:xfrm>
          <a:prstGeom prst="leftArrow">
            <a:avLst>
              <a:gd name="adj1" fmla="val 50000"/>
              <a:gd name="adj2" fmla="val 4992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dirty="0">
              <a:solidFill>
                <a:schemeClr val="lt1"/>
              </a:solidFill>
              <a:latin typeface="+mn-lt"/>
              <a:ea typeface="+mn-ea"/>
              <a:cs typeface="ＭＳ Ｐゴシック" charset="0"/>
            </a:endParaRPr>
          </a:p>
        </p:txBody>
      </p:sp>
      <p:sp>
        <p:nvSpPr>
          <p:cNvPr id="40" name="左矢印 39"/>
          <p:cNvSpPr>
            <a:spLocks noChangeArrowheads="1"/>
          </p:cNvSpPr>
          <p:nvPr/>
        </p:nvSpPr>
        <p:spPr bwMode="auto">
          <a:xfrm rot="-2913476">
            <a:off x="1835281" y="2698724"/>
            <a:ext cx="1109663" cy="539750"/>
          </a:xfrm>
          <a:prstGeom prst="leftArrow">
            <a:avLst>
              <a:gd name="adj1" fmla="val 50000"/>
              <a:gd name="adj2" fmla="val 5003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1" name="左矢印 40"/>
          <p:cNvSpPr>
            <a:spLocks noChangeArrowheads="1"/>
          </p:cNvSpPr>
          <p:nvPr/>
        </p:nvSpPr>
        <p:spPr bwMode="auto">
          <a:xfrm rot="-7837761">
            <a:off x="5481769" y="2457423"/>
            <a:ext cx="1109662" cy="1152525"/>
          </a:xfrm>
          <a:prstGeom prst="leftArrow">
            <a:avLst>
              <a:gd name="adj1" fmla="val 50000"/>
              <a:gd name="adj2" fmla="val 50000"/>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2" name="円/楕円 41"/>
          <p:cNvSpPr>
            <a:spLocks noChangeArrowheads="1"/>
          </p:cNvSpPr>
          <p:nvPr/>
        </p:nvSpPr>
        <p:spPr bwMode="auto">
          <a:xfrm>
            <a:off x="5782600" y="3534543"/>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44" name="正方形/長方形 43"/>
          <p:cNvSpPr/>
          <p:nvPr/>
        </p:nvSpPr>
        <p:spPr>
          <a:xfrm>
            <a:off x="6422363" y="238677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６７</a:t>
            </a:r>
            <a:r>
              <a:rPr kumimoji="1" lang="ja-JP" altLang="en-US" sz="2800" b="1" dirty="0" smtClean="0"/>
              <a:t>％</a:t>
            </a:r>
            <a:endParaRPr kumimoji="1" lang="ja-JP" altLang="en-US" sz="2800" b="1" dirty="0"/>
          </a:p>
        </p:txBody>
      </p:sp>
      <p:sp>
        <p:nvSpPr>
          <p:cNvPr id="45" name="正方形/長方形 44"/>
          <p:cNvSpPr/>
          <p:nvPr/>
        </p:nvSpPr>
        <p:spPr>
          <a:xfrm>
            <a:off x="4453856" y="4941237"/>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solidFill>
                  <a:schemeClr val="tx1"/>
                </a:solidFill>
              </a:rPr>
              <a:t>１３</a:t>
            </a:r>
            <a:r>
              <a:rPr kumimoji="1" lang="ja-JP" altLang="en-US" sz="2800" b="1" dirty="0" smtClean="0">
                <a:solidFill>
                  <a:schemeClr val="tx1"/>
                </a:solidFill>
              </a:rPr>
              <a:t>％</a:t>
            </a:r>
            <a:endParaRPr kumimoji="1" lang="ja-JP" altLang="en-US" sz="2800" b="1" dirty="0">
              <a:solidFill>
                <a:schemeClr val="tx1"/>
              </a:solidFill>
            </a:endParaRPr>
          </a:p>
        </p:txBody>
      </p:sp>
      <p:sp>
        <p:nvSpPr>
          <p:cNvPr id="46" name="正方形/長方形 45"/>
          <p:cNvSpPr/>
          <p:nvPr/>
        </p:nvSpPr>
        <p:spPr>
          <a:xfrm>
            <a:off x="1364587" y="2398853"/>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7" name="正方形/長方形 46"/>
          <p:cNvSpPr/>
          <p:nvPr/>
        </p:nvSpPr>
        <p:spPr>
          <a:xfrm>
            <a:off x="1181590" y="5302945"/>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8" name="正方形/長方形 47"/>
          <p:cNvSpPr/>
          <p:nvPr/>
        </p:nvSpPr>
        <p:spPr>
          <a:xfrm>
            <a:off x="6175898" y="504156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０</a:t>
            </a:r>
            <a:r>
              <a:rPr kumimoji="1" lang="ja-JP" altLang="en-US" sz="2800" b="1" dirty="0" smtClean="0"/>
              <a:t>％</a:t>
            </a:r>
            <a:endParaRPr kumimoji="1" lang="ja-JP" altLang="en-US" sz="2800" b="1" dirty="0"/>
          </a:p>
        </p:txBody>
      </p:sp>
      <p:cxnSp>
        <p:nvCxnSpPr>
          <p:cNvPr id="49" name="直線矢印コネクタ 48"/>
          <p:cNvCxnSpPr/>
          <p:nvPr/>
        </p:nvCxnSpPr>
        <p:spPr>
          <a:xfrm flipH="1">
            <a:off x="5895925" y="4779954"/>
            <a:ext cx="655610" cy="929995"/>
          </a:xfrm>
          <a:prstGeom prst="straightConnector1">
            <a:avLst/>
          </a:prstGeom>
          <a:ln w="76200">
            <a:solidFill>
              <a:srgbClr val="E26B69"/>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5" name="正方形/長方形 24"/>
          <p:cNvSpPr/>
          <p:nvPr/>
        </p:nvSpPr>
        <p:spPr>
          <a:xfrm>
            <a:off x="3901805" y="394200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b="1" dirty="0" smtClean="0"/>
              <a:t>７５％</a:t>
            </a:r>
            <a:endParaRPr kumimoji="1" lang="ja-JP" altLang="en-US" sz="2800" b="1" dirty="0"/>
          </a:p>
        </p:txBody>
      </p:sp>
      <p:sp>
        <p:nvSpPr>
          <p:cNvPr id="29" name="円形吹き出し 28"/>
          <p:cNvSpPr/>
          <p:nvPr/>
        </p:nvSpPr>
        <p:spPr>
          <a:xfrm>
            <a:off x="966095" y="2999926"/>
            <a:ext cx="3772185" cy="2278413"/>
          </a:xfrm>
          <a:prstGeom prst="wedgeEllipseCallout">
            <a:avLst>
              <a:gd name="adj1" fmla="val 64434"/>
              <a:gd name="adj2" fmla="val -42848"/>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800" dirty="0" smtClean="0"/>
              <a:t>訓練の際に得る</a:t>
            </a:r>
            <a:endParaRPr kumimoji="1" lang="en-US" altLang="ja-JP" sz="2800" dirty="0" smtClean="0"/>
          </a:p>
          <a:p>
            <a:pPr algn="ctr"/>
            <a:r>
              <a:rPr kumimoji="1" lang="ja-JP" altLang="en-US" sz="2800" dirty="0" smtClean="0"/>
              <a:t>知識など</a:t>
            </a:r>
            <a:endParaRPr kumimoji="1" lang="ja-JP" altLang="en-US" sz="2800" dirty="0"/>
          </a:p>
        </p:txBody>
      </p:sp>
      <p:sp>
        <p:nvSpPr>
          <p:cNvPr id="30" name="円形吹き出し 29"/>
          <p:cNvSpPr/>
          <p:nvPr/>
        </p:nvSpPr>
        <p:spPr>
          <a:xfrm>
            <a:off x="702980" y="1430140"/>
            <a:ext cx="3978157" cy="2278413"/>
          </a:xfrm>
          <a:prstGeom prst="wedgeEllipseCallout">
            <a:avLst>
              <a:gd name="adj1" fmla="val 45896"/>
              <a:gd name="adj2" fmla="val 50523"/>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800" dirty="0" smtClean="0"/>
              <a:t>知識がある人ほど何を対策すべきか分かっている</a:t>
            </a:r>
            <a:endParaRPr kumimoji="1" lang="ja-JP" altLang="en-US" sz="2800" dirty="0"/>
          </a:p>
        </p:txBody>
      </p:sp>
      <p:sp>
        <p:nvSpPr>
          <p:cNvPr id="23"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24" name="正方形/長方形 23"/>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33</a:t>
            </a:fld>
            <a:endParaRPr lang="ja-JP" altLang="en-US"/>
          </a:p>
        </p:txBody>
      </p:sp>
    </p:spTree>
    <p:extLst>
      <p:ext uri="{BB962C8B-B14F-4D97-AF65-F5344CB8AC3E}">
        <p14:creationId xmlns:p14="http://schemas.microsoft.com/office/powerpoint/2010/main" val="151679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37"/>
                                        </p:tgtEl>
                                        <p:attrNameLst>
                                          <p:attrName>style.color</p:attrName>
                                        </p:attrNameLst>
                                      </p:cBhvr>
                                      <p:by>
                                        <p:hsl h="0" s="-70588" l="0"/>
                                      </p:by>
                                    </p:animClr>
                                    <p:animClr clrSpc="hsl" dir="cw">
                                      <p:cBhvr>
                                        <p:cTn id="7" dur="500" fill="hold"/>
                                        <p:tgtEl>
                                          <p:spTgt spid="37"/>
                                        </p:tgtEl>
                                        <p:attrNameLst>
                                          <p:attrName>fillcolor</p:attrName>
                                        </p:attrNameLst>
                                      </p:cBhvr>
                                      <p:by>
                                        <p:hsl h="0" s="-70588" l="0"/>
                                      </p:by>
                                    </p:animClr>
                                    <p:animClr clrSpc="hsl" dir="cw">
                                      <p:cBhvr>
                                        <p:cTn id="8" dur="500" fill="hold"/>
                                        <p:tgtEl>
                                          <p:spTgt spid="37"/>
                                        </p:tgtEl>
                                        <p:attrNameLst>
                                          <p:attrName>stroke.color</p:attrName>
                                        </p:attrNameLst>
                                      </p:cBhvr>
                                      <p:by>
                                        <p:hsl h="0" s="-70588" l="0"/>
                                      </p:by>
                                    </p:animClr>
                                    <p:set>
                                      <p:cBhvr>
                                        <p:cTn id="9" dur="500" fill="hold"/>
                                        <p:tgtEl>
                                          <p:spTgt spid="37"/>
                                        </p:tgtEl>
                                        <p:attrNameLst>
                                          <p:attrName>fill.type</p:attrName>
                                        </p:attrNameLst>
                                      </p:cBhvr>
                                      <p:to>
                                        <p:strVal val="solid"/>
                                      </p:to>
                                    </p:set>
                                  </p:childTnLst>
                                </p:cTn>
                              </p:par>
                              <p:par>
                                <p:cTn id="10" presetID="25" presetClass="emph" presetSubtype="0" fill="hold" grpId="0" nodeType="withEffect">
                                  <p:stCondLst>
                                    <p:cond delay="0"/>
                                  </p:stCondLst>
                                  <p:childTnLst>
                                    <p:animClr clrSpc="hsl" dir="cw">
                                      <p:cBhvr override="childStyle">
                                        <p:cTn id="11" dur="500" fill="hold"/>
                                        <p:tgtEl>
                                          <p:spTgt spid="40"/>
                                        </p:tgtEl>
                                        <p:attrNameLst>
                                          <p:attrName>style.color</p:attrName>
                                        </p:attrNameLst>
                                      </p:cBhvr>
                                      <p:by>
                                        <p:hsl h="0" s="-70588" l="0"/>
                                      </p:by>
                                    </p:animClr>
                                    <p:animClr clrSpc="hsl" dir="cw">
                                      <p:cBhvr>
                                        <p:cTn id="12" dur="500" fill="hold"/>
                                        <p:tgtEl>
                                          <p:spTgt spid="40"/>
                                        </p:tgtEl>
                                        <p:attrNameLst>
                                          <p:attrName>fillcolor</p:attrName>
                                        </p:attrNameLst>
                                      </p:cBhvr>
                                      <p:by>
                                        <p:hsl h="0" s="-70588" l="0"/>
                                      </p:by>
                                    </p:animClr>
                                    <p:animClr clrSpc="hsl" dir="cw">
                                      <p:cBhvr>
                                        <p:cTn id="13" dur="500" fill="hold"/>
                                        <p:tgtEl>
                                          <p:spTgt spid="40"/>
                                        </p:tgtEl>
                                        <p:attrNameLst>
                                          <p:attrName>stroke.color</p:attrName>
                                        </p:attrNameLst>
                                      </p:cBhvr>
                                      <p:by>
                                        <p:hsl h="0" s="-70588" l="0"/>
                                      </p:by>
                                    </p:animClr>
                                    <p:set>
                                      <p:cBhvr>
                                        <p:cTn id="14" dur="500" fill="hold"/>
                                        <p:tgtEl>
                                          <p:spTgt spid="40"/>
                                        </p:tgtEl>
                                        <p:attrNameLst>
                                          <p:attrName>fill.type</p:attrName>
                                        </p:attrNameLst>
                                      </p:cBhvr>
                                      <p:to>
                                        <p:strVal val="solid"/>
                                      </p:to>
                                    </p:set>
                                  </p:childTnLst>
                                </p:cTn>
                              </p:par>
                              <p:par>
                                <p:cTn id="15" presetID="25" presetClass="emph" presetSubtype="0" fill="hold" grpId="0" nodeType="withEffect">
                                  <p:stCondLst>
                                    <p:cond delay="0"/>
                                  </p:stCondLst>
                                  <p:childTnLst>
                                    <p:animClr clrSpc="hsl" dir="cw">
                                      <p:cBhvr override="childStyle">
                                        <p:cTn id="16" dur="500" fill="hold"/>
                                        <p:tgtEl>
                                          <p:spTgt spid="38"/>
                                        </p:tgtEl>
                                        <p:attrNameLst>
                                          <p:attrName>style.color</p:attrName>
                                        </p:attrNameLst>
                                      </p:cBhvr>
                                      <p:by>
                                        <p:hsl h="0" s="-70588" l="0"/>
                                      </p:by>
                                    </p:animClr>
                                    <p:animClr clrSpc="hsl" dir="cw">
                                      <p:cBhvr>
                                        <p:cTn id="17" dur="500" fill="hold"/>
                                        <p:tgtEl>
                                          <p:spTgt spid="38"/>
                                        </p:tgtEl>
                                        <p:attrNameLst>
                                          <p:attrName>fillcolor</p:attrName>
                                        </p:attrNameLst>
                                      </p:cBhvr>
                                      <p:by>
                                        <p:hsl h="0" s="-70588" l="0"/>
                                      </p:by>
                                    </p:animClr>
                                    <p:animClr clrSpc="hsl" dir="cw">
                                      <p:cBhvr>
                                        <p:cTn id="18" dur="500" fill="hold"/>
                                        <p:tgtEl>
                                          <p:spTgt spid="38"/>
                                        </p:tgtEl>
                                        <p:attrNameLst>
                                          <p:attrName>stroke.color</p:attrName>
                                        </p:attrNameLst>
                                      </p:cBhvr>
                                      <p:by>
                                        <p:hsl h="0" s="-70588" l="0"/>
                                      </p:by>
                                    </p:animClr>
                                    <p:set>
                                      <p:cBhvr>
                                        <p:cTn id="19" dur="500" fill="hold"/>
                                        <p:tgtEl>
                                          <p:spTgt spid="38"/>
                                        </p:tgtEl>
                                        <p:attrNameLst>
                                          <p:attrName>fill.type</p:attrName>
                                        </p:attrNameLst>
                                      </p:cBhvr>
                                      <p:to>
                                        <p:strVal val="solid"/>
                                      </p:to>
                                    </p:set>
                                  </p:childTnLst>
                                </p:cTn>
                              </p:par>
                              <p:par>
                                <p:cTn id="20" presetID="25" presetClass="emph" presetSubtype="0" fill="hold" nodeType="withEffect">
                                  <p:stCondLst>
                                    <p:cond delay="0"/>
                                  </p:stCondLst>
                                  <p:childTnLst>
                                    <p:animClr clrSpc="hsl" dir="cw">
                                      <p:cBhvr override="childStyle">
                                        <p:cTn id="21" dur="500" fill="hold"/>
                                        <p:tgtEl>
                                          <p:spTgt spid="49"/>
                                        </p:tgtEl>
                                        <p:attrNameLst>
                                          <p:attrName>style.color</p:attrName>
                                        </p:attrNameLst>
                                      </p:cBhvr>
                                      <p:by>
                                        <p:hsl h="0" s="-70588" l="0"/>
                                      </p:by>
                                    </p:animClr>
                                    <p:animClr clrSpc="hsl" dir="cw">
                                      <p:cBhvr>
                                        <p:cTn id="22" dur="500" fill="hold"/>
                                        <p:tgtEl>
                                          <p:spTgt spid="49"/>
                                        </p:tgtEl>
                                        <p:attrNameLst>
                                          <p:attrName>fillcolor</p:attrName>
                                        </p:attrNameLst>
                                      </p:cBhvr>
                                      <p:by>
                                        <p:hsl h="0" s="-70588" l="0"/>
                                      </p:by>
                                    </p:animClr>
                                    <p:animClr clrSpc="hsl" dir="cw">
                                      <p:cBhvr>
                                        <p:cTn id="23" dur="500" fill="hold"/>
                                        <p:tgtEl>
                                          <p:spTgt spid="49"/>
                                        </p:tgtEl>
                                        <p:attrNameLst>
                                          <p:attrName>stroke.color</p:attrName>
                                        </p:attrNameLst>
                                      </p:cBhvr>
                                      <p:by>
                                        <p:hsl h="0" s="-70588" l="0"/>
                                      </p:by>
                                    </p:animClr>
                                    <p:set>
                                      <p:cBhvr>
                                        <p:cTn id="24" dur="500" fill="hold"/>
                                        <p:tgtEl>
                                          <p:spTgt spid="49"/>
                                        </p:tgtEl>
                                        <p:attrNameLst>
                                          <p:attrName>fill.type</p:attrName>
                                        </p:attrNameLst>
                                      </p:cBhvr>
                                      <p:to>
                                        <p:strVal val="solid"/>
                                      </p:to>
                                    </p:set>
                                  </p:childTnLst>
                                </p:cTn>
                              </p:par>
                              <p:par>
                                <p:cTn id="25" presetID="25" presetClass="emph" presetSubtype="0" fill="hold" grpId="0" nodeType="withEffect">
                                  <p:stCondLst>
                                    <p:cond delay="0"/>
                                  </p:stCondLst>
                                  <p:childTnLst>
                                    <p:animClr clrSpc="hsl" dir="cw">
                                      <p:cBhvr override="childStyle">
                                        <p:cTn id="26" dur="500" fill="hold"/>
                                        <p:tgtEl>
                                          <p:spTgt spid="32"/>
                                        </p:tgtEl>
                                        <p:attrNameLst>
                                          <p:attrName>style.color</p:attrName>
                                        </p:attrNameLst>
                                      </p:cBhvr>
                                      <p:by>
                                        <p:hsl h="0" s="-70588" l="0"/>
                                      </p:by>
                                    </p:animClr>
                                    <p:animClr clrSpc="hsl" dir="cw">
                                      <p:cBhvr>
                                        <p:cTn id="27" dur="500" fill="hold"/>
                                        <p:tgtEl>
                                          <p:spTgt spid="32"/>
                                        </p:tgtEl>
                                        <p:attrNameLst>
                                          <p:attrName>fillcolor</p:attrName>
                                        </p:attrNameLst>
                                      </p:cBhvr>
                                      <p:by>
                                        <p:hsl h="0" s="-70588" l="0"/>
                                      </p:by>
                                    </p:animClr>
                                    <p:animClr clrSpc="hsl" dir="cw">
                                      <p:cBhvr>
                                        <p:cTn id="28" dur="500" fill="hold"/>
                                        <p:tgtEl>
                                          <p:spTgt spid="32"/>
                                        </p:tgtEl>
                                        <p:attrNameLst>
                                          <p:attrName>stroke.color</p:attrName>
                                        </p:attrNameLst>
                                      </p:cBhvr>
                                      <p:by>
                                        <p:hsl h="0" s="-70588" l="0"/>
                                      </p:by>
                                    </p:animClr>
                                    <p:set>
                                      <p:cBhvr>
                                        <p:cTn id="29" dur="500" fill="hold"/>
                                        <p:tgtEl>
                                          <p:spTgt spid="32"/>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29"/>
                                        </p:tgtEl>
                                        <p:attrNameLst>
                                          <p:attrName>style.visibility</p:attrName>
                                        </p:attrNameLst>
                                      </p:cBhvr>
                                      <p:to>
                                        <p:strVal val="hidden"/>
                                      </p:to>
                                    </p:set>
                                  </p:childTnLst>
                                </p:cTn>
                              </p:par>
                              <p:par>
                                <p:cTn id="38" presetID="1"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P spid="38" grpId="0" animBg="1"/>
      <p:bldP spid="40" grpId="0" animBg="1"/>
      <p:bldP spid="29" grpId="0" animBg="1"/>
      <p:bldP spid="29" grpId="1" animBg="1"/>
      <p:bldP spid="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タイトル 1"/>
          <p:cNvSpPr txBox="1">
            <a:spLocks/>
          </p:cNvSpPr>
          <p:nvPr/>
        </p:nvSpPr>
        <p:spPr bwMode="auto">
          <a:xfrm>
            <a:off x="519493" y="409947"/>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地震直前・最中の望ましい行動との関連</a:t>
            </a:r>
            <a:endParaRPr lang="ja-JP" altLang="en-US" dirty="0">
              <a:latin typeface="ＭＳ Ｐゴシック" panose="020B0600070205080204" pitchFamily="50" charset="-128"/>
            </a:endParaRPr>
          </a:p>
        </p:txBody>
      </p:sp>
      <p:sp>
        <p:nvSpPr>
          <p:cNvPr id="19" name="左矢印 18"/>
          <p:cNvSpPr>
            <a:spLocks noChangeArrowheads="1"/>
          </p:cNvSpPr>
          <p:nvPr/>
        </p:nvSpPr>
        <p:spPr bwMode="auto">
          <a:xfrm rot="-5400000">
            <a:off x="3007299" y="3968123"/>
            <a:ext cx="2879336" cy="504825"/>
          </a:xfrm>
          <a:prstGeom prst="leftArrow">
            <a:avLst>
              <a:gd name="adj1" fmla="val 50000"/>
              <a:gd name="adj2" fmla="val 49912"/>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32" name="円/楕円 31"/>
          <p:cNvSpPr>
            <a:spLocks noChangeArrowheads="1"/>
          </p:cNvSpPr>
          <p:nvPr/>
        </p:nvSpPr>
        <p:spPr bwMode="auto">
          <a:xfrm>
            <a:off x="2726663" y="5660204"/>
            <a:ext cx="3470275" cy="1160462"/>
          </a:xfrm>
          <a:prstGeom prst="ellipse">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altLang="en-US" sz="2400" b="1" kern="100" dirty="0" smtClean="0">
                <a:solidFill>
                  <a:srgbClr val="FF0000"/>
                </a:solidFill>
                <a:latin typeface="+mn-lt"/>
                <a:ea typeface="ＭＳ 明朝" panose="02020609040205080304" pitchFamily="17" charset="-128"/>
                <a:cs typeface="Times New Roman" panose="02020603050405020304" pitchFamily="18" charset="0"/>
              </a:rPr>
              <a:t>地震直前・最中の望ましい行動</a:t>
            </a:r>
            <a:endParaRPr lang="ja-JP" sz="1200" b="1" kern="100" dirty="0">
              <a:solidFill>
                <a:srgbClr val="FF0000"/>
              </a:solidFill>
              <a:latin typeface="+mn-lt"/>
              <a:ea typeface="ＭＳ 明朝" panose="02020609040205080304" pitchFamily="17" charset="-128"/>
              <a:cs typeface="Times New Roman" panose="02020603050405020304" pitchFamily="18" charset="0"/>
            </a:endParaRPr>
          </a:p>
        </p:txBody>
      </p:sp>
      <p:sp>
        <p:nvSpPr>
          <p:cNvPr id="33" name="円/楕円 32"/>
          <p:cNvSpPr>
            <a:spLocks noChangeArrowheads="1"/>
          </p:cNvSpPr>
          <p:nvPr/>
        </p:nvSpPr>
        <p:spPr bwMode="auto">
          <a:xfrm>
            <a:off x="2807624" y="1505718"/>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4" name="円/楕円 33"/>
          <p:cNvSpPr>
            <a:spLocks noChangeArrowheads="1"/>
          </p:cNvSpPr>
          <p:nvPr/>
        </p:nvSpPr>
        <p:spPr bwMode="auto">
          <a:xfrm>
            <a:off x="461300" y="3515491"/>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5" name="右矢印 34"/>
          <p:cNvSpPr>
            <a:spLocks noChangeArrowheads="1"/>
          </p:cNvSpPr>
          <p:nvPr/>
        </p:nvSpPr>
        <p:spPr bwMode="auto">
          <a:xfrm>
            <a:off x="6422363" y="6357118"/>
            <a:ext cx="936625" cy="288925"/>
          </a:xfrm>
          <a:prstGeom prst="rightArrow">
            <a:avLst>
              <a:gd name="adj1" fmla="val 50000"/>
              <a:gd name="adj2" fmla="val 49872"/>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a:solidFill>
                <a:schemeClr val="lt1"/>
              </a:solidFill>
              <a:latin typeface="+mn-lt"/>
              <a:ea typeface="+mn-ea"/>
              <a:cs typeface="ＭＳ Ｐゴシック" charset="0"/>
            </a:endParaRPr>
          </a:p>
        </p:txBody>
      </p:sp>
      <p:sp>
        <p:nvSpPr>
          <p:cNvPr id="38" name="テキスト ボックス 12"/>
          <p:cNvSpPr txBox="1">
            <a:spLocks noChangeArrowheads="1"/>
          </p:cNvSpPr>
          <p:nvPr/>
        </p:nvSpPr>
        <p:spPr bwMode="auto">
          <a:xfrm>
            <a:off x="7358987" y="628568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a:latin typeface="Arial" panose="020B0604020202020204" pitchFamily="34" charset="0"/>
              </a:rPr>
              <a:t>正の相関</a:t>
            </a:r>
            <a:endParaRPr lang="en-US" altLang="ja-JP" sz="1800">
              <a:latin typeface="Arial" panose="020B0604020202020204" pitchFamily="34" charset="0"/>
            </a:endParaRPr>
          </a:p>
        </p:txBody>
      </p:sp>
      <p:sp>
        <p:nvSpPr>
          <p:cNvPr id="40" name="左矢印 39"/>
          <p:cNvSpPr>
            <a:spLocks noChangeArrowheads="1"/>
          </p:cNvSpPr>
          <p:nvPr/>
        </p:nvSpPr>
        <p:spPr bwMode="auto">
          <a:xfrm rot="-7849703">
            <a:off x="1673356" y="5108548"/>
            <a:ext cx="1177925" cy="541338"/>
          </a:xfrm>
          <a:prstGeom prst="leftArrow">
            <a:avLst>
              <a:gd name="adj1" fmla="val 50000"/>
              <a:gd name="adj2" fmla="val 4992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dirty="0">
              <a:solidFill>
                <a:schemeClr val="lt1"/>
              </a:solidFill>
              <a:latin typeface="+mn-lt"/>
              <a:ea typeface="+mn-ea"/>
              <a:cs typeface="ＭＳ Ｐゴシック" charset="0"/>
            </a:endParaRPr>
          </a:p>
        </p:txBody>
      </p:sp>
      <p:sp>
        <p:nvSpPr>
          <p:cNvPr id="41" name="左矢印 40"/>
          <p:cNvSpPr>
            <a:spLocks noChangeArrowheads="1"/>
          </p:cNvSpPr>
          <p:nvPr/>
        </p:nvSpPr>
        <p:spPr bwMode="auto">
          <a:xfrm>
            <a:off x="3294988" y="3437704"/>
            <a:ext cx="2406650" cy="1439862"/>
          </a:xfrm>
          <a:prstGeom prst="leftArrow">
            <a:avLst>
              <a:gd name="adj1" fmla="val 50000"/>
              <a:gd name="adj2" fmla="val 50004"/>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42" name="左矢印 41"/>
          <p:cNvSpPr>
            <a:spLocks noChangeArrowheads="1"/>
          </p:cNvSpPr>
          <p:nvPr/>
        </p:nvSpPr>
        <p:spPr bwMode="auto">
          <a:xfrm rot="-2913476">
            <a:off x="1835281" y="2698724"/>
            <a:ext cx="1109663" cy="539750"/>
          </a:xfrm>
          <a:prstGeom prst="leftArrow">
            <a:avLst>
              <a:gd name="adj1" fmla="val 50000"/>
              <a:gd name="adj2" fmla="val 5003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3" name="左矢印 42"/>
          <p:cNvSpPr>
            <a:spLocks noChangeArrowheads="1"/>
          </p:cNvSpPr>
          <p:nvPr/>
        </p:nvSpPr>
        <p:spPr bwMode="auto">
          <a:xfrm rot="-7837761">
            <a:off x="5481769" y="2457423"/>
            <a:ext cx="1109662" cy="1152525"/>
          </a:xfrm>
          <a:prstGeom prst="leftArrow">
            <a:avLst>
              <a:gd name="adj1" fmla="val 50000"/>
              <a:gd name="adj2" fmla="val 50000"/>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4" name="円/楕円 43"/>
          <p:cNvSpPr>
            <a:spLocks noChangeArrowheads="1"/>
          </p:cNvSpPr>
          <p:nvPr/>
        </p:nvSpPr>
        <p:spPr bwMode="auto">
          <a:xfrm>
            <a:off x="5782600" y="3534543"/>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46" name="正方形/長方形 45"/>
          <p:cNvSpPr/>
          <p:nvPr/>
        </p:nvSpPr>
        <p:spPr>
          <a:xfrm>
            <a:off x="6422363" y="238677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６７</a:t>
            </a:r>
            <a:r>
              <a:rPr kumimoji="1" lang="ja-JP" altLang="en-US" sz="2800" b="1" dirty="0" smtClean="0"/>
              <a:t>％</a:t>
            </a:r>
            <a:endParaRPr kumimoji="1" lang="ja-JP" altLang="en-US" sz="2800" b="1" dirty="0"/>
          </a:p>
        </p:txBody>
      </p:sp>
      <p:sp>
        <p:nvSpPr>
          <p:cNvPr id="47" name="正方形/長方形 46"/>
          <p:cNvSpPr/>
          <p:nvPr/>
        </p:nvSpPr>
        <p:spPr>
          <a:xfrm>
            <a:off x="4545605" y="4913923"/>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smtClean="0">
                <a:solidFill>
                  <a:schemeClr val="tx1"/>
                </a:solidFill>
              </a:rPr>
              <a:t>２</a:t>
            </a:r>
            <a:r>
              <a:rPr lang="ja-JP" altLang="en-US" sz="2800" b="1" dirty="0">
                <a:solidFill>
                  <a:schemeClr val="tx1"/>
                </a:solidFill>
              </a:rPr>
              <a:t>２</a:t>
            </a:r>
            <a:r>
              <a:rPr kumimoji="1" lang="ja-JP" altLang="en-US" sz="2800" b="1" dirty="0" smtClean="0">
                <a:solidFill>
                  <a:schemeClr val="tx1"/>
                </a:solidFill>
              </a:rPr>
              <a:t>％</a:t>
            </a:r>
            <a:endParaRPr kumimoji="1" lang="ja-JP" altLang="en-US" sz="2800" b="1" dirty="0">
              <a:solidFill>
                <a:schemeClr val="tx1"/>
              </a:solidFill>
            </a:endParaRPr>
          </a:p>
        </p:txBody>
      </p:sp>
      <p:sp>
        <p:nvSpPr>
          <p:cNvPr id="48" name="正方形/長方形 47"/>
          <p:cNvSpPr/>
          <p:nvPr/>
        </p:nvSpPr>
        <p:spPr>
          <a:xfrm>
            <a:off x="1364587" y="2398853"/>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9" name="正方形/長方形 48"/>
          <p:cNvSpPr/>
          <p:nvPr/>
        </p:nvSpPr>
        <p:spPr>
          <a:xfrm>
            <a:off x="1181590" y="5302945"/>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50" name="正方形/長方形 49"/>
          <p:cNvSpPr/>
          <p:nvPr/>
        </p:nvSpPr>
        <p:spPr>
          <a:xfrm>
            <a:off x="6175898" y="504156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０</a:t>
            </a:r>
            <a:r>
              <a:rPr kumimoji="1" lang="ja-JP" altLang="en-US" sz="2800" b="1" dirty="0" smtClean="0"/>
              <a:t>％</a:t>
            </a:r>
            <a:endParaRPr kumimoji="1" lang="ja-JP" altLang="en-US" sz="2800" b="1" dirty="0"/>
          </a:p>
        </p:txBody>
      </p:sp>
      <p:cxnSp>
        <p:nvCxnSpPr>
          <p:cNvPr id="51" name="直線矢印コネクタ 50"/>
          <p:cNvCxnSpPr/>
          <p:nvPr/>
        </p:nvCxnSpPr>
        <p:spPr>
          <a:xfrm flipH="1">
            <a:off x="5895925" y="4779954"/>
            <a:ext cx="655610" cy="929995"/>
          </a:xfrm>
          <a:prstGeom prst="straightConnector1">
            <a:avLst/>
          </a:prstGeom>
          <a:ln w="76200">
            <a:solidFill>
              <a:srgbClr val="E26B69"/>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2"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23" name="正方形/長方形 22"/>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34</a:t>
            </a:fld>
            <a:endParaRPr lang="ja-JP" altLang="en-US"/>
          </a:p>
        </p:txBody>
      </p:sp>
      <p:sp>
        <p:nvSpPr>
          <p:cNvPr id="24" name="正方形/長方形 23"/>
          <p:cNvSpPr/>
          <p:nvPr/>
        </p:nvSpPr>
        <p:spPr>
          <a:xfrm>
            <a:off x="3901805" y="394200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b="1" dirty="0" smtClean="0"/>
              <a:t>７５％</a:t>
            </a:r>
            <a:endParaRPr kumimoji="1" lang="ja-JP" altLang="en-US" sz="2800" b="1" dirty="0"/>
          </a:p>
        </p:txBody>
      </p:sp>
    </p:spTree>
    <p:extLst>
      <p:ext uri="{BB962C8B-B14F-4D97-AF65-F5344CB8AC3E}">
        <p14:creationId xmlns:p14="http://schemas.microsoft.com/office/powerpoint/2010/main" val="29918147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grpId="0" nodeType="clickEffect">
                                  <p:stCondLst>
                                    <p:cond delay="0"/>
                                  </p:stCondLst>
                                  <p:childTnLst>
                                    <p:animEffect transition="out" filter="fade">
                                      <p:cBhvr>
                                        <p:cTn id="6" dur="1000" tmFilter="0, 0; .2, .5; .8, .5; 1, 0"/>
                                        <p:tgtEl>
                                          <p:spTgt spid="19"/>
                                        </p:tgtEl>
                                      </p:cBhvr>
                                    </p:animEffect>
                                    <p:animScale>
                                      <p:cBhvr>
                                        <p:cTn id="7" dur="500" autoRev="1" fill="hold"/>
                                        <p:tgtEl>
                                          <p:spTgt spid="19"/>
                                        </p:tgtEl>
                                      </p:cBhvr>
                                      <p:by x="105000" y="105000"/>
                                    </p:animScale>
                                  </p:childTnLst>
                                </p:cTn>
                              </p:par>
                              <p:par>
                                <p:cTn id="8" presetID="25" presetClass="emph" presetSubtype="0" fill="hold" grpId="0" nodeType="withEffect">
                                  <p:stCondLst>
                                    <p:cond delay="0"/>
                                  </p:stCondLst>
                                  <p:childTnLst>
                                    <p:animClr clrSpc="hsl" dir="cw">
                                      <p:cBhvr override="childStyle">
                                        <p:cTn id="9" dur="500" fill="hold"/>
                                        <p:tgtEl>
                                          <p:spTgt spid="42"/>
                                        </p:tgtEl>
                                        <p:attrNameLst>
                                          <p:attrName>style.color</p:attrName>
                                        </p:attrNameLst>
                                      </p:cBhvr>
                                      <p:by>
                                        <p:hsl h="0" s="-70588" l="0"/>
                                      </p:by>
                                    </p:animClr>
                                    <p:animClr clrSpc="hsl" dir="cw">
                                      <p:cBhvr>
                                        <p:cTn id="10" dur="500" fill="hold"/>
                                        <p:tgtEl>
                                          <p:spTgt spid="42"/>
                                        </p:tgtEl>
                                        <p:attrNameLst>
                                          <p:attrName>fillcolor</p:attrName>
                                        </p:attrNameLst>
                                      </p:cBhvr>
                                      <p:by>
                                        <p:hsl h="0" s="-70588" l="0"/>
                                      </p:by>
                                    </p:animClr>
                                    <p:animClr clrSpc="hsl" dir="cw">
                                      <p:cBhvr>
                                        <p:cTn id="11" dur="500" fill="hold"/>
                                        <p:tgtEl>
                                          <p:spTgt spid="42"/>
                                        </p:tgtEl>
                                        <p:attrNameLst>
                                          <p:attrName>stroke.color</p:attrName>
                                        </p:attrNameLst>
                                      </p:cBhvr>
                                      <p:by>
                                        <p:hsl h="0" s="-70588" l="0"/>
                                      </p:by>
                                    </p:animClr>
                                    <p:set>
                                      <p:cBhvr>
                                        <p:cTn id="12" dur="500" fill="hold"/>
                                        <p:tgtEl>
                                          <p:spTgt spid="42"/>
                                        </p:tgtEl>
                                        <p:attrNameLst>
                                          <p:attrName>fill.type</p:attrName>
                                        </p:attrNameLst>
                                      </p:cBhvr>
                                      <p:to>
                                        <p:strVal val="solid"/>
                                      </p:to>
                                    </p:set>
                                  </p:childTnLst>
                                </p:cTn>
                              </p:par>
                              <p:par>
                                <p:cTn id="13" presetID="25" presetClass="emph" presetSubtype="0" fill="hold" grpId="0" nodeType="withEffect">
                                  <p:stCondLst>
                                    <p:cond delay="0"/>
                                  </p:stCondLst>
                                  <p:childTnLst>
                                    <p:animClr clrSpc="hsl" dir="cw">
                                      <p:cBhvr override="childStyle">
                                        <p:cTn id="14" dur="500" fill="hold"/>
                                        <p:tgtEl>
                                          <p:spTgt spid="34"/>
                                        </p:tgtEl>
                                        <p:attrNameLst>
                                          <p:attrName>style.color</p:attrName>
                                        </p:attrNameLst>
                                      </p:cBhvr>
                                      <p:by>
                                        <p:hsl h="0" s="-70588" l="0"/>
                                      </p:by>
                                    </p:animClr>
                                    <p:animClr clrSpc="hsl" dir="cw">
                                      <p:cBhvr>
                                        <p:cTn id="15" dur="500" fill="hold"/>
                                        <p:tgtEl>
                                          <p:spTgt spid="34"/>
                                        </p:tgtEl>
                                        <p:attrNameLst>
                                          <p:attrName>fillcolor</p:attrName>
                                        </p:attrNameLst>
                                      </p:cBhvr>
                                      <p:by>
                                        <p:hsl h="0" s="-70588" l="0"/>
                                      </p:by>
                                    </p:animClr>
                                    <p:animClr clrSpc="hsl" dir="cw">
                                      <p:cBhvr>
                                        <p:cTn id="16" dur="500" fill="hold"/>
                                        <p:tgtEl>
                                          <p:spTgt spid="34"/>
                                        </p:tgtEl>
                                        <p:attrNameLst>
                                          <p:attrName>stroke.color</p:attrName>
                                        </p:attrNameLst>
                                      </p:cBhvr>
                                      <p:by>
                                        <p:hsl h="0" s="-70588" l="0"/>
                                      </p:by>
                                    </p:animClr>
                                    <p:set>
                                      <p:cBhvr>
                                        <p:cTn id="17" dur="500" fill="hold"/>
                                        <p:tgtEl>
                                          <p:spTgt spid="34"/>
                                        </p:tgtEl>
                                        <p:attrNameLst>
                                          <p:attrName>fill.type</p:attrName>
                                        </p:attrNameLst>
                                      </p:cBhvr>
                                      <p:to>
                                        <p:strVal val="solid"/>
                                      </p:to>
                                    </p:set>
                                  </p:childTnLst>
                                </p:cTn>
                              </p:par>
                              <p:par>
                                <p:cTn id="18" presetID="25" presetClass="emph" presetSubtype="0" fill="hold" grpId="0" nodeType="withEffect">
                                  <p:stCondLst>
                                    <p:cond delay="0"/>
                                  </p:stCondLst>
                                  <p:childTnLst>
                                    <p:animClr clrSpc="hsl" dir="cw">
                                      <p:cBhvr override="childStyle">
                                        <p:cTn id="19" dur="500" fill="hold"/>
                                        <p:tgtEl>
                                          <p:spTgt spid="41"/>
                                        </p:tgtEl>
                                        <p:attrNameLst>
                                          <p:attrName>style.color</p:attrName>
                                        </p:attrNameLst>
                                      </p:cBhvr>
                                      <p:by>
                                        <p:hsl h="0" s="-70588" l="0"/>
                                      </p:by>
                                    </p:animClr>
                                    <p:animClr clrSpc="hsl" dir="cw">
                                      <p:cBhvr>
                                        <p:cTn id="20" dur="500" fill="hold"/>
                                        <p:tgtEl>
                                          <p:spTgt spid="41"/>
                                        </p:tgtEl>
                                        <p:attrNameLst>
                                          <p:attrName>fillcolor</p:attrName>
                                        </p:attrNameLst>
                                      </p:cBhvr>
                                      <p:by>
                                        <p:hsl h="0" s="-70588" l="0"/>
                                      </p:by>
                                    </p:animClr>
                                    <p:animClr clrSpc="hsl" dir="cw">
                                      <p:cBhvr>
                                        <p:cTn id="21" dur="500" fill="hold"/>
                                        <p:tgtEl>
                                          <p:spTgt spid="41"/>
                                        </p:tgtEl>
                                        <p:attrNameLst>
                                          <p:attrName>stroke.color</p:attrName>
                                        </p:attrNameLst>
                                      </p:cBhvr>
                                      <p:by>
                                        <p:hsl h="0" s="-70588" l="0"/>
                                      </p:by>
                                    </p:animClr>
                                    <p:set>
                                      <p:cBhvr>
                                        <p:cTn id="22" dur="500" fill="hold"/>
                                        <p:tgtEl>
                                          <p:spTgt spid="41"/>
                                        </p:tgtEl>
                                        <p:attrNameLst>
                                          <p:attrName>fill.type</p:attrName>
                                        </p:attrNameLst>
                                      </p:cBhvr>
                                      <p:to>
                                        <p:strVal val="solid"/>
                                      </p:to>
                                    </p:set>
                                  </p:childTnLst>
                                </p:cTn>
                              </p:par>
                              <p:par>
                                <p:cTn id="23" presetID="25" presetClass="emph" presetSubtype="0" fill="hold" grpId="0" nodeType="withEffect">
                                  <p:stCondLst>
                                    <p:cond delay="0"/>
                                  </p:stCondLst>
                                  <p:childTnLst>
                                    <p:animClr clrSpc="hsl" dir="cw">
                                      <p:cBhvr override="childStyle">
                                        <p:cTn id="24" dur="500" fill="hold"/>
                                        <p:tgtEl>
                                          <p:spTgt spid="43"/>
                                        </p:tgtEl>
                                        <p:attrNameLst>
                                          <p:attrName>style.color</p:attrName>
                                        </p:attrNameLst>
                                      </p:cBhvr>
                                      <p:by>
                                        <p:hsl h="0" s="-70588" l="0"/>
                                      </p:by>
                                    </p:animClr>
                                    <p:animClr clrSpc="hsl" dir="cw">
                                      <p:cBhvr>
                                        <p:cTn id="25" dur="500" fill="hold"/>
                                        <p:tgtEl>
                                          <p:spTgt spid="43"/>
                                        </p:tgtEl>
                                        <p:attrNameLst>
                                          <p:attrName>fillcolor</p:attrName>
                                        </p:attrNameLst>
                                      </p:cBhvr>
                                      <p:by>
                                        <p:hsl h="0" s="-70588" l="0"/>
                                      </p:by>
                                    </p:animClr>
                                    <p:animClr clrSpc="hsl" dir="cw">
                                      <p:cBhvr>
                                        <p:cTn id="26" dur="500" fill="hold"/>
                                        <p:tgtEl>
                                          <p:spTgt spid="43"/>
                                        </p:tgtEl>
                                        <p:attrNameLst>
                                          <p:attrName>stroke.color</p:attrName>
                                        </p:attrNameLst>
                                      </p:cBhvr>
                                      <p:by>
                                        <p:hsl h="0" s="-70588" l="0"/>
                                      </p:by>
                                    </p:animClr>
                                    <p:set>
                                      <p:cBhvr>
                                        <p:cTn id="27" dur="500" fill="hold"/>
                                        <p:tgtEl>
                                          <p:spTgt spid="43"/>
                                        </p:tgtEl>
                                        <p:attrNameLst>
                                          <p:attrName>fill.type</p:attrName>
                                        </p:attrNameLst>
                                      </p:cBhvr>
                                      <p:to>
                                        <p:strVal val="solid"/>
                                      </p:to>
                                    </p:set>
                                  </p:childTnLst>
                                </p:cTn>
                              </p:par>
                              <p:par>
                                <p:cTn id="28" presetID="25" presetClass="emph" presetSubtype="0" fill="hold" grpId="0" nodeType="withEffect">
                                  <p:stCondLst>
                                    <p:cond delay="0"/>
                                  </p:stCondLst>
                                  <p:childTnLst>
                                    <p:animClr clrSpc="hsl" dir="cw">
                                      <p:cBhvr override="childStyle">
                                        <p:cTn id="29" dur="500" fill="hold"/>
                                        <p:tgtEl>
                                          <p:spTgt spid="44"/>
                                        </p:tgtEl>
                                        <p:attrNameLst>
                                          <p:attrName>style.color</p:attrName>
                                        </p:attrNameLst>
                                      </p:cBhvr>
                                      <p:by>
                                        <p:hsl h="0" s="-70588" l="0"/>
                                      </p:by>
                                    </p:animClr>
                                    <p:animClr clrSpc="hsl" dir="cw">
                                      <p:cBhvr>
                                        <p:cTn id="30" dur="500" fill="hold"/>
                                        <p:tgtEl>
                                          <p:spTgt spid="44"/>
                                        </p:tgtEl>
                                        <p:attrNameLst>
                                          <p:attrName>fillcolor</p:attrName>
                                        </p:attrNameLst>
                                      </p:cBhvr>
                                      <p:by>
                                        <p:hsl h="0" s="-70588" l="0"/>
                                      </p:by>
                                    </p:animClr>
                                    <p:animClr clrSpc="hsl" dir="cw">
                                      <p:cBhvr>
                                        <p:cTn id="31" dur="500" fill="hold"/>
                                        <p:tgtEl>
                                          <p:spTgt spid="44"/>
                                        </p:tgtEl>
                                        <p:attrNameLst>
                                          <p:attrName>stroke.color</p:attrName>
                                        </p:attrNameLst>
                                      </p:cBhvr>
                                      <p:by>
                                        <p:hsl h="0" s="-70588" l="0"/>
                                      </p:by>
                                    </p:animClr>
                                    <p:set>
                                      <p:cBhvr>
                                        <p:cTn id="32" dur="500" fill="hold"/>
                                        <p:tgtEl>
                                          <p:spTgt spid="44"/>
                                        </p:tgtEl>
                                        <p:attrNameLst>
                                          <p:attrName>fill.type</p:attrName>
                                        </p:attrNameLst>
                                      </p:cBhvr>
                                      <p:to>
                                        <p:strVal val="solid"/>
                                      </p:to>
                                    </p:set>
                                  </p:childTnLst>
                                </p:cTn>
                              </p:par>
                              <p:par>
                                <p:cTn id="33" presetID="25" presetClass="emph" presetSubtype="0" fill="hold" nodeType="withEffect">
                                  <p:stCondLst>
                                    <p:cond delay="0"/>
                                  </p:stCondLst>
                                  <p:childTnLst>
                                    <p:animClr clrSpc="hsl" dir="cw">
                                      <p:cBhvr override="childStyle">
                                        <p:cTn id="34" dur="500" fill="hold"/>
                                        <p:tgtEl>
                                          <p:spTgt spid="51"/>
                                        </p:tgtEl>
                                        <p:attrNameLst>
                                          <p:attrName>style.color</p:attrName>
                                        </p:attrNameLst>
                                      </p:cBhvr>
                                      <p:by>
                                        <p:hsl h="0" s="-70588" l="0"/>
                                      </p:by>
                                    </p:animClr>
                                    <p:animClr clrSpc="hsl" dir="cw">
                                      <p:cBhvr>
                                        <p:cTn id="35" dur="500" fill="hold"/>
                                        <p:tgtEl>
                                          <p:spTgt spid="51"/>
                                        </p:tgtEl>
                                        <p:attrNameLst>
                                          <p:attrName>fillcolor</p:attrName>
                                        </p:attrNameLst>
                                      </p:cBhvr>
                                      <p:by>
                                        <p:hsl h="0" s="-70588" l="0"/>
                                      </p:by>
                                    </p:animClr>
                                    <p:animClr clrSpc="hsl" dir="cw">
                                      <p:cBhvr>
                                        <p:cTn id="36" dur="500" fill="hold"/>
                                        <p:tgtEl>
                                          <p:spTgt spid="51"/>
                                        </p:tgtEl>
                                        <p:attrNameLst>
                                          <p:attrName>stroke.color</p:attrName>
                                        </p:attrNameLst>
                                      </p:cBhvr>
                                      <p:by>
                                        <p:hsl h="0" s="-70588" l="0"/>
                                      </p:by>
                                    </p:animClr>
                                    <p:set>
                                      <p:cBhvr>
                                        <p:cTn id="37" dur="500" fill="hold"/>
                                        <p:tgtEl>
                                          <p:spTgt spid="51"/>
                                        </p:tgtEl>
                                        <p:attrNameLst>
                                          <p:attrName>fill.type</p:attrName>
                                        </p:attrNameLst>
                                      </p:cBhvr>
                                      <p:to>
                                        <p:strVal val="solid"/>
                                      </p:to>
                                    </p:set>
                                  </p:childTnLst>
                                </p:cTn>
                              </p:par>
                              <p:par>
                                <p:cTn id="38" presetID="25" presetClass="emph" presetSubtype="0" fill="hold" grpId="0" nodeType="withEffect">
                                  <p:stCondLst>
                                    <p:cond delay="0"/>
                                  </p:stCondLst>
                                  <p:childTnLst>
                                    <p:animClr clrSpc="hsl" dir="cw">
                                      <p:cBhvr override="childStyle">
                                        <p:cTn id="39" dur="500" fill="hold"/>
                                        <p:tgtEl>
                                          <p:spTgt spid="40"/>
                                        </p:tgtEl>
                                        <p:attrNameLst>
                                          <p:attrName>style.color</p:attrName>
                                        </p:attrNameLst>
                                      </p:cBhvr>
                                      <p:by>
                                        <p:hsl h="0" s="-70588" l="0"/>
                                      </p:by>
                                    </p:animClr>
                                    <p:animClr clrSpc="hsl" dir="cw">
                                      <p:cBhvr>
                                        <p:cTn id="40" dur="500" fill="hold"/>
                                        <p:tgtEl>
                                          <p:spTgt spid="40"/>
                                        </p:tgtEl>
                                        <p:attrNameLst>
                                          <p:attrName>fillcolor</p:attrName>
                                        </p:attrNameLst>
                                      </p:cBhvr>
                                      <p:by>
                                        <p:hsl h="0" s="-70588" l="0"/>
                                      </p:by>
                                    </p:animClr>
                                    <p:animClr clrSpc="hsl" dir="cw">
                                      <p:cBhvr>
                                        <p:cTn id="41" dur="500" fill="hold"/>
                                        <p:tgtEl>
                                          <p:spTgt spid="40"/>
                                        </p:tgtEl>
                                        <p:attrNameLst>
                                          <p:attrName>stroke.color</p:attrName>
                                        </p:attrNameLst>
                                      </p:cBhvr>
                                      <p:by>
                                        <p:hsl h="0" s="-70588" l="0"/>
                                      </p:by>
                                    </p:animClr>
                                    <p:set>
                                      <p:cBhvr>
                                        <p:cTn id="42" dur="500" fill="hold"/>
                                        <p:tgtEl>
                                          <p:spTgt spid="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4" grpId="0" animBg="1"/>
      <p:bldP spid="40" grpId="0" animBg="1"/>
      <p:bldP spid="41" grpId="0" animBg="1"/>
      <p:bldP spid="42" grpId="0" animBg="1"/>
      <p:bldP spid="43" grpId="0" animBg="1"/>
      <p:bldP spid="4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タイトル 1"/>
          <p:cNvSpPr txBox="1">
            <a:spLocks/>
          </p:cNvSpPr>
          <p:nvPr/>
        </p:nvSpPr>
        <p:spPr bwMode="auto">
          <a:xfrm>
            <a:off x="515274" y="38944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地震後の望ましい行動との関連</a:t>
            </a:r>
            <a:endParaRPr lang="ja-JP" altLang="en-US" dirty="0">
              <a:latin typeface="ＭＳ Ｐゴシック" panose="020B0600070205080204" pitchFamily="50" charset="-128"/>
            </a:endParaRPr>
          </a:p>
        </p:txBody>
      </p:sp>
      <p:cxnSp>
        <p:nvCxnSpPr>
          <p:cNvPr id="35" name="直線矢印コネクタ 34"/>
          <p:cNvCxnSpPr/>
          <p:nvPr/>
        </p:nvCxnSpPr>
        <p:spPr>
          <a:xfrm flipH="1">
            <a:off x="4475903" y="2802704"/>
            <a:ext cx="7944" cy="2780142"/>
          </a:xfrm>
          <a:prstGeom prst="straightConnector1">
            <a:avLst/>
          </a:prstGeom>
          <a:ln w="76200">
            <a:solidFill>
              <a:srgbClr val="E26B69"/>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31" name="正方形/長方形 30"/>
          <p:cNvSpPr/>
          <p:nvPr/>
        </p:nvSpPr>
        <p:spPr>
          <a:xfrm>
            <a:off x="4467786" y="4949023"/>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b="1" dirty="0" smtClean="0">
                <a:solidFill>
                  <a:schemeClr val="tx1"/>
                </a:solidFill>
              </a:rPr>
              <a:t>０％</a:t>
            </a:r>
            <a:endParaRPr kumimoji="1" lang="ja-JP" altLang="en-US" sz="2800" b="1" dirty="0">
              <a:solidFill>
                <a:schemeClr val="tx1"/>
              </a:solidFill>
            </a:endParaRPr>
          </a:p>
        </p:txBody>
      </p:sp>
      <p:sp>
        <p:nvSpPr>
          <p:cNvPr id="25" name="円/楕円 24"/>
          <p:cNvSpPr>
            <a:spLocks noChangeArrowheads="1"/>
          </p:cNvSpPr>
          <p:nvPr/>
        </p:nvSpPr>
        <p:spPr bwMode="auto">
          <a:xfrm>
            <a:off x="2726663" y="5660204"/>
            <a:ext cx="3470275" cy="1160462"/>
          </a:xfrm>
          <a:prstGeom prst="ellipse">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altLang="en-US" sz="2400" b="1" kern="100" dirty="0" smtClean="0">
                <a:solidFill>
                  <a:srgbClr val="FF0000"/>
                </a:solidFill>
                <a:latin typeface="+mn-lt"/>
                <a:ea typeface="ＭＳ 明朝" panose="02020609040205080304" pitchFamily="17" charset="-128"/>
                <a:cs typeface="Times New Roman" panose="02020603050405020304" pitchFamily="18" charset="0"/>
              </a:rPr>
              <a:t>地震後の</a:t>
            </a:r>
            <a:endParaRPr lang="en-US" altLang="ja-JP" sz="2400" b="1" kern="100" dirty="0" smtClean="0">
              <a:solidFill>
                <a:srgbClr val="FF0000"/>
              </a:solidFill>
              <a:latin typeface="+mn-lt"/>
              <a:ea typeface="ＭＳ 明朝" panose="02020609040205080304" pitchFamily="17" charset="-128"/>
              <a:cs typeface="Times New Roman" panose="02020603050405020304" pitchFamily="18" charset="0"/>
            </a:endParaRPr>
          </a:p>
          <a:p>
            <a:pPr algn="ctr" eaLnBrk="1" hangingPunct="1">
              <a:spcAft>
                <a:spcPts val="0"/>
              </a:spcAft>
              <a:defRPr/>
            </a:pPr>
            <a:r>
              <a:rPr lang="ja-JP" altLang="en-US" sz="2400" b="1" kern="100" dirty="0" smtClean="0">
                <a:solidFill>
                  <a:srgbClr val="FF0000"/>
                </a:solidFill>
                <a:latin typeface="+mn-lt"/>
                <a:ea typeface="ＭＳ 明朝" panose="02020609040205080304" pitchFamily="17" charset="-128"/>
                <a:cs typeface="Times New Roman" panose="02020603050405020304" pitchFamily="18" charset="0"/>
              </a:rPr>
              <a:t>望ましい</a:t>
            </a:r>
            <a:r>
              <a:rPr lang="ja-JP" altLang="en-US" sz="2400" b="1" kern="100" dirty="0">
                <a:solidFill>
                  <a:srgbClr val="FF0000"/>
                </a:solidFill>
                <a:latin typeface="+mn-lt"/>
                <a:ea typeface="ＭＳ 明朝" panose="02020609040205080304" pitchFamily="17" charset="-128"/>
                <a:cs typeface="Times New Roman" panose="02020603050405020304" pitchFamily="18" charset="0"/>
              </a:rPr>
              <a:t>行動</a:t>
            </a:r>
            <a:endParaRPr lang="ja-JP" sz="1200" b="1" kern="100" dirty="0">
              <a:solidFill>
                <a:srgbClr val="FF0000"/>
              </a:solidFill>
              <a:latin typeface="+mn-lt"/>
              <a:ea typeface="ＭＳ 明朝" panose="02020609040205080304" pitchFamily="17" charset="-128"/>
              <a:cs typeface="Times New Roman" panose="02020603050405020304" pitchFamily="18" charset="0"/>
            </a:endParaRPr>
          </a:p>
        </p:txBody>
      </p:sp>
      <p:sp>
        <p:nvSpPr>
          <p:cNvPr id="26" name="円/楕円 25"/>
          <p:cNvSpPr>
            <a:spLocks noChangeArrowheads="1"/>
          </p:cNvSpPr>
          <p:nvPr/>
        </p:nvSpPr>
        <p:spPr bwMode="auto">
          <a:xfrm>
            <a:off x="2807624" y="1505718"/>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27" name="円/楕円 26"/>
          <p:cNvSpPr>
            <a:spLocks noChangeArrowheads="1"/>
          </p:cNvSpPr>
          <p:nvPr/>
        </p:nvSpPr>
        <p:spPr bwMode="auto">
          <a:xfrm>
            <a:off x="461300" y="3515491"/>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0" name="右矢印 29"/>
          <p:cNvSpPr>
            <a:spLocks noChangeArrowheads="1"/>
          </p:cNvSpPr>
          <p:nvPr/>
        </p:nvSpPr>
        <p:spPr bwMode="auto">
          <a:xfrm>
            <a:off x="6422363" y="6357118"/>
            <a:ext cx="936625" cy="288925"/>
          </a:xfrm>
          <a:prstGeom prst="rightArrow">
            <a:avLst>
              <a:gd name="adj1" fmla="val 50000"/>
              <a:gd name="adj2" fmla="val 49872"/>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a:solidFill>
                <a:schemeClr val="lt1"/>
              </a:solidFill>
              <a:latin typeface="+mn-lt"/>
              <a:ea typeface="+mn-ea"/>
              <a:cs typeface="ＭＳ Ｐゴシック" charset="0"/>
            </a:endParaRPr>
          </a:p>
        </p:txBody>
      </p:sp>
      <p:sp>
        <p:nvSpPr>
          <p:cNvPr id="36" name="テキスト ボックス 12"/>
          <p:cNvSpPr txBox="1">
            <a:spLocks noChangeArrowheads="1"/>
          </p:cNvSpPr>
          <p:nvPr/>
        </p:nvSpPr>
        <p:spPr bwMode="auto">
          <a:xfrm>
            <a:off x="7358987" y="628568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a:latin typeface="Arial" panose="020B0604020202020204" pitchFamily="34" charset="0"/>
              </a:rPr>
              <a:t>正の相関</a:t>
            </a:r>
            <a:endParaRPr lang="en-US" altLang="ja-JP" sz="1800">
              <a:latin typeface="Arial" panose="020B0604020202020204" pitchFamily="34" charset="0"/>
            </a:endParaRPr>
          </a:p>
        </p:txBody>
      </p:sp>
      <p:sp>
        <p:nvSpPr>
          <p:cNvPr id="38" name="左矢印 37"/>
          <p:cNvSpPr>
            <a:spLocks noChangeArrowheads="1"/>
          </p:cNvSpPr>
          <p:nvPr/>
        </p:nvSpPr>
        <p:spPr bwMode="auto">
          <a:xfrm rot="-7849703">
            <a:off x="1673356" y="5108548"/>
            <a:ext cx="1177925" cy="541338"/>
          </a:xfrm>
          <a:prstGeom prst="leftArrow">
            <a:avLst>
              <a:gd name="adj1" fmla="val 50000"/>
              <a:gd name="adj2" fmla="val 4992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dirty="0">
              <a:solidFill>
                <a:schemeClr val="lt1"/>
              </a:solidFill>
              <a:latin typeface="+mn-lt"/>
              <a:ea typeface="+mn-ea"/>
              <a:cs typeface="ＭＳ Ｐゴシック" charset="0"/>
            </a:endParaRPr>
          </a:p>
        </p:txBody>
      </p:sp>
      <p:sp>
        <p:nvSpPr>
          <p:cNvPr id="39" name="左矢印 38"/>
          <p:cNvSpPr>
            <a:spLocks noChangeArrowheads="1"/>
          </p:cNvSpPr>
          <p:nvPr/>
        </p:nvSpPr>
        <p:spPr bwMode="auto">
          <a:xfrm>
            <a:off x="3294988" y="3437704"/>
            <a:ext cx="2406650" cy="1439862"/>
          </a:xfrm>
          <a:prstGeom prst="leftArrow">
            <a:avLst>
              <a:gd name="adj1" fmla="val 50000"/>
              <a:gd name="adj2" fmla="val 50004"/>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40" name="左矢印 39"/>
          <p:cNvSpPr>
            <a:spLocks noChangeArrowheads="1"/>
          </p:cNvSpPr>
          <p:nvPr/>
        </p:nvSpPr>
        <p:spPr bwMode="auto">
          <a:xfrm rot="-2913476">
            <a:off x="1835281" y="2698724"/>
            <a:ext cx="1109663" cy="539750"/>
          </a:xfrm>
          <a:prstGeom prst="leftArrow">
            <a:avLst>
              <a:gd name="adj1" fmla="val 50000"/>
              <a:gd name="adj2" fmla="val 5003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1" name="左矢印 40"/>
          <p:cNvSpPr>
            <a:spLocks noChangeArrowheads="1"/>
          </p:cNvSpPr>
          <p:nvPr/>
        </p:nvSpPr>
        <p:spPr bwMode="auto">
          <a:xfrm rot="-7837761">
            <a:off x="5481769" y="2457423"/>
            <a:ext cx="1109662" cy="1152525"/>
          </a:xfrm>
          <a:prstGeom prst="leftArrow">
            <a:avLst>
              <a:gd name="adj1" fmla="val 50000"/>
              <a:gd name="adj2" fmla="val 50000"/>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2" name="円/楕円 41"/>
          <p:cNvSpPr>
            <a:spLocks noChangeArrowheads="1"/>
          </p:cNvSpPr>
          <p:nvPr/>
        </p:nvSpPr>
        <p:spPr bwMode="auto">
          <a:xfrm>
            <a:off x="5782600" y="3534543"/>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44" name="正方形/長方形 43"/>
          <p:cNvSpPr/>
          <p:nvPr/>
        </p:nvSpPr>
        <p:spPr>
          <a:xfrm>
            <a:off x="6422363" y="238677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６７</a:t>
            </a:r>
            <a:r>
              <a:rPr kumimoji="1" lang="ja-JP" altLang="en-US" sz="2800" b="1" dirty="0" smtClean="0"/>
              <a:t>％</a:t>
            </a:r>
            <a:endParaRPr kumimoji="1" lang="ja-JP" altLang="en-US" sz="2800" b="1" dirty="0"/>
          </a:p>
        </p:txBody>
      </p:sp>
      <p:sp>
        <p:nvSpPr>
          <p:cNvPr id="46" name="正方形/長方形 45"/>
          <p:cNvSpPr/>
          <p:nvPr/>
        </p:nvSpPr>
        <p:spPr>
          <a:xfrm>
            <a:off x="1364587" y="2398853"/>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7" name="正方形/長方形 46"/>
          <p:cNvSpPr/>
          <p:nvPr/>
        </p:nvSpPr>
        <p:spPr>
          <a:xfrm>
            <a:off x="1181590" y="5302945"/>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8" name="正方形/長方形 47"/>
          <p:cNvSpPr/>
          <p:nvPr/>
        </p:nvSpPr>
        <p:spPr>
          <a:xfrm>
            <a:off x="6175898" y="504156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０</a:t>
            </a:r>
            <a:r>
              <a:rPr kumimoji="1" lang="ja-JP" altLang="en-US" sz="2800" b="1" dirty="0" smtClean="0"/>
              <a:t>％</a:t>
            </a:r>
            <a:endParaRPr kumimoji="1" lang="ja-JP" altLang="en-US" sz="2800" b="1" dirty="0"/>
          </a:p>
        </p:txBody>
      </p:sp>
      <p:cxnSp>
        <p:nvCxnSpPr>
          <p:cNvPr id="49" name="直線矢印コネクタ 48"/>
          <p:cNvCxnSpPr/>
          <p:nvPr/>
        </p:nvCxnSpPr>
        <p:spPr>
          <a:xfrm flipH="1">
            <a:off x="5895925" y="4779954"/>
            <a:ext cx="655610" cy="929995"/>
          </a:xfrm>
          <a:prstGeom prst="straightConnector1">
            <a:avLst/>
          </a:prstGeom>
          <a:ln w="76200">
            <a:solidFill>
              <a:srgbClr val="E26B69"/>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50" name="円形吹き出し 49"/>
          <p:cNvSpPr/>
          <p:nvPr/>
        </p:nvSpPr>
        <p:spPr>
          <a:xfrm>
            <a:off x="0" y="2520223"/>
            <a:ext cx="4102581" cy="2357343"/>
          </a:xfrm>
          <a:prstGeom prst="wedgeEllipseCallout">
            <a:avLst>
              <a:gd name="adj1" fmla="val 55185"/>
              <a:gd name="adj2" fmla="val 67613"/>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800" dirty="0" smtClean="0"/>
              <a:t>訓練は地震後の行動ではなく地震最中の行動を扱う</a:t>
            </a:r>
            <a:endParaRPr kumimoji="1" lang="ja-JP" altLang="en-US" sz="2800" dirty="0"/>
          </a:p>
        </p:txBody>
      </p:sp>
      <p:sp>
        <p:nvSpPr>
          <p:cNvPr id="23"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28" name="正方形/長方形 27"/>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35</a:t>
            </a:fld>
            <a:endParaRPr lang="ja-JP" altLang="en-US"/>
          </a:p>
        </p:txBody>
      </p:sp>
      <p:sp>
        <p:nvSpPr>
          <p:cNvPr id="29" name="正方形/長方形 28"/>
          <p:cNvSpPr/>
          <p:nvPr/>
        </p:nvSpPr>
        <p:spPr>
          <a:xfrm>
            <a:off x="3901805" y="394200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b="1" dirty="0" smtClean="0"/>
              <a:t>７５％</a:t>
            </a:r>
            <a:endParaRPr kumimoji="1" lang="ja-JP" altLang="en-US" sz="2800" b="1" dirty="0"/>
          </a:p>
        </p:txBody>
      </p:sp>
    </p:spTree>
    <p:extLst>
      <p:ext uri="{BB962C8B-B14F-4D97-AF65-F5344CB8AC3E}">
        <p14:creationId xmlns:p14="http://schemas.microsoft.com/office/powerpoint/2010/main" val="55937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withEffect">
                                  <p:stCondLst>
                                    <p:cond delay="0"/>
                                  </p:stCondLst>
                                  <p:childTnLst>
                                    <p:animClr clrSpc="hsl" dir="cw">
                                      <p:cBhvr override="childStyle">
                                        <p:cTn id="6" dur="500" fill="hold"/>
                                        <p:tgtEl>
                                          <p:spTgt spid="41"/>
                                        </p:tgtEl>
                                        <p:attrNameLst>
                                          <p:attrName>style.color</p:attrName>
                                        </p:attrNameLst>
                                      </p:cBhvr>
                                      <p:by>
                                        <p:hsl h="0" s="-70588" l="0"/>
                                      </p:by>
                                    </p:animClr>
                                    <p:animClr clrSpc="hsl" dir="cw">
                                      <p:cBhvr>
                                        <p:cTn id="7" dur="500" fill="hold"/>
                                        <p:tgtEl>
                                          <p:spTgt spid="41"/>
                                        </p:tgtEl>
                                        <p:attrNameLst>
                                          <p:attrName>fillcolor</p:attrName>
                                        </p:attrNameLst>
                                      </p:cBhvr>
                                      <p:by>
                                        <p:hsl h="0" s="-70588" l="0"/>
                                      </p:by>
                                    </p:animClr>
                                    <p:animClr clrSpc="hsl" dir="cw">
                                      <p:cBhvr>
                                        <p:cTn id="8" dur="500" fill="hold"/>
                                        <p:tgtEl>
                                          <p:spTgt spid="41"/>
                                        </p:tgtEl>
                                        <p:attrNameLst>
                                          <p:attrName>stroke.color</p:attrName>
                                        </p:attrNameLst>
                                      </p:cBhvr>
                                      <p:by>
                                        <p:hsl h="0" s="-70588" l="0"/>
                                      </p:by>
                                    </p:animClr>
                                    <p:set>
                                      <p:cBhvr>
                                        <p:cTn id="9" dur="500" fill="hold"/>
                                        <p:tgtEl>
                                          <p:spTgt spid="41"/>
                                        </p:tgtEl>
                                        <p:attrNameLst>
                                          <p:attrName>fill.type</p:attrName>
                                        </p:attrNameLst>
                                      </p:cBhvr>
                                      <p:to>
                                        <p:strVal val="solid"/>
                                      </p:to>
                                    </p:set>
                                  </p:childTnLst>
                                </p:cTn>
                              </p:par>
                              <p:par>
                                <p:cTn id="10" presetID="25" presetClass="emph" presetSubtype="0" fill="hold" grpId="0" nodeType="withEffect">
                                  <p:stCondLst>
                                    <p:cond delay="0"/>
                                  </p:stCondLst>
                                  <p:childTnLst>
                                    <p:animClr clrSpc="hsl" dir="cw">
                                      <p:cBhvr override="childStyle">
                                        <p:cTn id="11" dur="500" fill="hold"/>
                                        <p:tgtEl>
                                          <p:spTgt spid="40"/>
                                        </p:tgtEl>
                                        <p:attrNameLst>
                                          <p:attrName>style.color</p:attrName>
                                        </p:attrNameLst>
                                      </p:cBhvr>
                                      <p:by>
                                        <p:hsl h="0" s="-70588" l="0"/>
                                      </p:by>
                                    </p:animClr>
                                    <p:animClr clrSpc="hsl" dir="cw">
                                      <p:cBhvr>
                                        <p:cTn id="12" dur="500" fill="hold"/>
                                        <p:tgtEl>
                                          <p:spTgt spid="40"/>
                                        </p:tgtEl>
                                        <p:attrNameLst>
                                          <p:attrName>fillcolor</p:attrName>
                                        </p:attrNameLst>
                                      </p:cBhvr>
                                      <p:by>
                                        <p:hsl h="0" s="-70588" l="0"/>
                                      </p:by>
                                    </p:animClr>
                                    <p:animClr clrSpc="hsl" dir="cw">
                                      <p:cBhvr>
                                        <p:cTn id="13" dur="500" fill="hold"/>
                                        <p:tgtEl>
                                          <p:spTgt spid="40"/>
                                        </p:tgtEl>
                                        <p:attrNameLst>
                                          <p:attrName>stroke.color</p:attrName>
                                        </p:attrNameLst>
                                      </p:cBhvr>
                                      <p:by>
                                        <p:hsl h="0" s="-70588" l="0"/>
                                      </p:by>
                                    </p:animClr>
                                    <p:set>
                                      <p:cBhvr>
                                        <p:cTn id="14" dur="500" fill="hold"/>
                                        <p:tgtEl>
                                          <p:spTgt spid="40"/>
                                        </p:tgtEl>
                                        <p:attrNameLst>
                                          <p:attrName>fill.type</p:attrName>
                                        </p:attrNameLst>
                                      </p:cBhvr>
                                      <p:to>
                                        <p:strVal val="solid"/>
                                      </p:to>
                                    </p:set>
                                  </p:childTnLst>
                                </p:cTn>
                              </p:par>
                              <p:par>
                                <p:cTn id="15" presetID="25" presetClass="emph" presetSubtype="0" fill="hold" grpId="0" nodeType="withEffect">
                                  <p:stCondLst>
                                    <p:cond delay="0"/>
                                  </p:stCondLst>
                                  <p:childTnLst>
                                    <p:animClr clrSpc="hsl" dir="cw">
                                      <p:cBhvr override="childStyle">
                                        <p:cTn id="16" dur="500" fill="hold"/>
                                        <p:tgtEl>
                                          <p:spTgt spid="39"/>
                                        </p:tgtEl>
                                        <p:attrNameLst>
                                          <p:attrName>style.color</p:attrName>
                                        </p:attrNameLst>
                                      </p:cBhvr>
                                      <p:by>
                                        <p:hsl h="0" s="-70588" l="0"/>
                                      </p:by>
                                    </p:animClr>
                                    <p:animClr clrSpc="hsl" dir="cw">
                                      <p:cBhvr>
                                        <p:cTn id="17" dur="500" fill="hold"/>
                                        <p:tgtEl>
                                          <p:spTgt spid="39"/>
                                        </p:tgtEl>
                                        <p:attrNameLst>
                                          <p:attrName>fillcolor</p:attrName>
                                        </p:attrNameLst>
                                      </p:cBhvr>
                                      <p:by>
                                        <p:hsl h="0" s="-70588" l="0"/>
                                      </p:by>
                                    </p:animClr>
                                    <p:animClr clrSpc="hsl" dir="cw">
                                      <p:cBhvr>
                                        <p:cTn id="18" dur="500" fill="hold"/>
                                        <p:tgtEl>
                                          <p:spTgt spid="39"/>
                                        </p:tgtEl>
                                        <p:attrNameLst>
                                          <p:attrName>stroke.color</p:attrName>
                                        </p:attrNameLst>
                                      </p:cBhvr>
                                      <p:by>
                                        <p:hsl h="0" s="-70588" l="0"/>
                                      </p:by>
                                    </p:animClr>
                                    <p:set>
                                      <p:cBhvr>
                                        <p:cTn id="19" dur="500" fill="hold"/>
                                        <p:tgtEl>
                                          <p:spTgt spid="39"/>
                                        </p:tgtEl>
                                        <p:attrNameLst>
                                          <p:attrName>fill.type</p:attrName>
                                        </p:attrNameLst>
                                      </p:cBhvr>
                                      <p:to>
                                        <p:strVal val="solid"/>
                                      </p:to>
                                    </p:set>
                                  </p:childTnLst>
                                </p:cTn>
                              </p:par>
                              <p:par>
                                <p:cTn id="20" presetID="25" presetClass="emph" presetSubtype="0" fill="hold" grpId="0" nodeType="withEffect">
                                  <p:stCondLst>
                                    <p:cond delay="0"/>
                                  </p:stCondLst>
                                  <p:childTnLst>
                                    <p:animClr clrSpc="hsl" dir="cw">
                                      <p:cBhvr override="childStyle">
                                        <p:cTn id="21" dur="500" fill="hold"/>
                                        <p:tgtEl>
                                          <p:spTgt spid="42"/>
                                        </p:tgtEl>
                                        <p:attrNameLst>
                                          <p:attrName>style.color</p:attrName>
                                        </p:attrNameLst>
                                      </p:cBhvr>
                                      <p:by>
                                        <p:hsl h="0" s="-70588" l="0"/>
                                      </p:by>
                                    </p:animClr>
                                    <p:animClr clrSpc="hsl" dir="cw">
                                      <p:cBhvr>
                                        <p:cTn id="22" dur="500" fill="hold"/>
                                        <p:tgtEl>
                                          <p:spTgt spid="42"/>
                                        </p:tgtEl>
                                        <p:attrNameLst>
                                          <p:attrName>fillcolor</p:attrName>
                                        </p:attrNameLst>
                                      </p:cBhvr>
                                      <p:by>
                                        <p:hsl h="0" s="-70588" l="0"/>
                                      </p:by>
                                    </p:animClr>
                                    <p:animClr clrSpc="hsl" dir="cw">
                                      <p:cBhvr>
                                        <p:cTn id="23" dur="500" fill="hold"/>
                                        <p:tgtEl>
                                          <p:spTgt spid="42"/>
                                        </p:tgtEl>
                                        <p:attrNameLst>
                                          <p:attrName>stroke.color</p:attrName>
                                        </p:attrNameLst>
                                      </p:cBhvr>
                                      <p:by>
                                        <p:hsl h="0" s="-70588" l="0"/>
                                      </p:by>
                                    </p:animClr>
                                    <p:set>
                                      <p:cBhvr>
                                        <p:cTn id="24" dur="500" fill="hold"/>
                                        <p:tgtEl>
                                          <p:spTgt spid="42"/>
                                        </p:tgtEl>
                                        <p:attrNameLst>
                                          <p:attrName>fill.type</p:attrName>
                                        </p:attrNameLst>
                                      </p:cBhvr>
                                      <p:to>
                                        <p:strVal val="solid"/>
                                      </p:to>
                                    </p:set>
                                  </p:childTnLst>
                                </p:cTn>
                              </p:par>
                              <p:par>
                                <p:cTn id="25" presetID="25" presetClass="emph" presetSubtype="0" fill="hold" nodeType="withEffect">
                                  <p:stCondLst>
                                    <p:cond delay="0"/>
                                  </p:stCondLst>
                                  <p:childTnLst>
                                    <p:animClr clrSpc="hsl" dir="cw">
                                      <p:cBhvr override="childStyle">
                                        <p:cTn id="26" dur="500" fill="hold"/>
                                        <p:tgtEl>
                                          <p:spTgt spid="49"/>
                                        </p:tgtEl>
                                        <p:attrNameLst>
                                          <p:attrName>style.color</p:attrName>
                                        </p:attrNameLst>
                                      </p:cBhvr>
                                      <p:by>
                                        <p:hsl h="0" s="-70588" l="0"/>
                                      </p:by>
                                    </p:animClr>
                                    <p:animClr clrSpc="hsl" dir="cw">
                                      <p:cBhvr>
                                        <p:cTn id="27" dur="500" fill="hold"/>
                                        <p:tgtEl>
                                          <p:spTgt spid="49"/>
                                        </p:tgtEl>
                                        <p:attrNameLst>
                                          <p:attrName>fillcolor</p:attrName>
                                        </p:attrNameLst>
                                      </p:cBhvr>
                                      <p:by>
                                        <p:hsl h="0" s="-70588" l="0"/>
                                      </p:by>
                                    </p:animClr>
                                    <p:animClr clrSpc="hsl" dir="cw">
                                      <p:cBhvr>
                                        <p:cTn id="28" dur="500" fill="hold"/>
                                        <p:tgtEl>
                                          <p:spTgt spid="49"/>
                                        </p:tgtEl>
                                        <p:attrNameLst>
                                          <p:attrName>stroke.color</p:attrName>
                                        </p:attrNameLst>
                                      </p:cBhvr>
                                      <p:by>
                                        <p:hsl h="0" s="-70588" l="0"/>
                                      </p:by>
                                    </p:animClr>
                                    <p:set>
                                      <p:cBhvr>
                                        <p:cTn id="29" dur="500" fill="hold"/>
                                        <p:tgtEl>
                                          <p:spTgt spid="49"/>
                                        </p:tgtEl>
                                        <p:attrNameLst>
                                          <p:attrName>fill.type</p:attrName>
                                        </p:attrNameLst>
                                      </p:cBhvr>
                                      <p:to>
                                        <p:strVal val="solid"/>
                                      </p:to>
                                    </p:set>
                                  </p:childTnLst>
                                </p:cTn>
                              </p:par>
                              <p:par>
                                <p:cTn id="30" presetID="25" presetClass="emph" presetSubtype="0" fill="hold" grpId="0" nodeType="withEffect">
                                  <p:stCondLst>
                                    <p:cond delay="0"/>
                                  </p:stCondLst>
                                  <p:childTnLst>
                                    <p:animClr clrSpc="hsl" dir="cw">
                                      <p:cBhvr override="childStyle">
                                        <p:cTn id="31" dur="500" fill="hold"/>
                                        <p:tgtEl>
                                          <p:spTgt spid="38"/>
                                        </p:tgtEl>
                                        <p:attrNameLst>
                                          <p:attrName>style.color</p:attrName>
                                        </p:attrNameLst>
                                      </p:cBhvr>
                                      <p:by>
                                        <p:hsl h="0" s="-70588" l="0"/>
                                      </p:by>
                                    </p:animClr>
                                    <p:animClr clrSpc="hsl" dir="cw">
                                      <p:cBhvr>
                                        <p:cTn id="32" dur="500" fill="hold"/>
                                        <p:tgtEl>
                                          <p:spTgt spid="38"/>
                                        </p:tgtEl>
                                        <p:attrNameLst>
                                          <p:attrName>fillcolor</p:attrName>
                                        </p:attrNameLst>
                                      </p:cBhvr>
                                      <p:by>
                                        <p:hsl h="0" s="-70588" l="0"/>
                                      </p:by>
                                    </p:animClr>
                                    <p:animClr clrSpc="hsl" dir="cw">
                                      <p:cBhvr>
                                        <p:cTn id="33" dur="500" fill="hold"/>
                                        <p:tgtEl>
                                          <p:spTgt spid="38"/>
                                        </p:tgtEl>
                                        <p:attrNameLst>
                                          <p:attrName>stroke.color</p:attrName>
                                        </p:attrNameLst>
                                      </p:cBhvr>
                                      <p:by>
                                        <p:hsl h="0" s="-70588" l="0"/>
                                      </p:by>
                                    </p:animClr>
                                    <p:set>
                                      <p:cBhvr>
                                        <p:cTn id="34" dur="500" fill="hold"/>
                                        <p:tgtEl>
                                          <p:spTgt spid="38"/>
                                        </p:tgtEl>
                                        <p:attrNameLst>
                                          <p:attrName>fill.type</p:attrName>
                                        </p:attrNameLst>
                                      </p:cBhvr>
                                      <p:to>
                                        <p:strVal val="solid"/>
                                      </p:to>
                                    </p:set>
                                  </p:childTnLst>
                                </p:cTn>
                              </p:par>
                              <p:par>
                                <p:cTn id="35" presetID="25" presetClass="emph" presetSubtype="0" fill="hold" grpId="0" nodeType="withEffect">
                                  <p:stCondLst>
                                    <p:cond delay="0"/>
                                  </p:stCondLst>
                                  <p:childTnLst>
                                    <p:animClr clrSpc="hsl" dir="cw">
                                      <p:cBhvr override="childStyle">
                                        <p:cTn id="36" dur="500" fill="hold"/>
                                        <p:tgtEl>
                                          <p:spTgt spid="27"/>
                                        </p:tgtEl>
                                        <p:attrNameLst>
                                          <p:attrName>style.color</p:attrName>
                                        </p:attrNameLst>
                                      </p:cBhvr>
                                      <p:by>
                                        <p:hsl h="0" s="-70588" l="0"/>
                                      </p:by>
                                    </p:animClr>
                                    <p:animClr clrSpc="hsl" dir="cw">
                                      <p:cBhvr>
                                        <p:cTn id="37" dur="500" fill="hold"/>
                                        <p:tgtEl>
                                          <p:spTgt spid="27"/>
                                        </p:tgtEl>
                                        <p:attrNameLst>
                                          <p:attrName>fillcolor</p:attrName>
                                        </p:attrNameLst>
                                      </p:cBhvr>
                                      <p:by>
                                        <p:hsl h="0" s="-70588" l="0"/>
                                      </p:by>
                                    </p:animClr>
                                    <p:animClr clrSpc="hsl" dir="cw">
                                      <p:cBhvr>
                                        <p:cTn id="38" dur="500" fill="hold"/>
                                        <p:tgtEl>
                                          <p:spTgt spid="27"/>
                                        </p:tgtEl>
                                        <p:attrNameLst>
                                          <p:attrName>stroke.color</p:attrName>
                                        </p:attrNameLst>
                                      </p:cBhvr>
                                      <p:by>
                                        <p:hsl h="0" s="-70588" l="0"/>
                                      </p:by>
                                    </p:animClr>
                                    <p:set>
                                      <p:cBhvr>
                                        <p:cTn id="39" dur="500" fill="hold"/>
                                        <p:tgtEl>
                                          <p:spTgt spid="27"/>
                                        </p:tgtEl>
                                        <p:attrNameLst>
                                          <p:attrName>fill.type</p:attrName>
                                        </p:attrNameLst>
                                      </p:cBhvr>
                                      <p:to>
                                        <p:strVal val="solid"/>
                                      </p:to>
                                    </p:set>
                                  </p:childTnLst>
                                </p:cTn>
                              </p:par>
                              <p:par>
                                <p:cTn id="40" presetID="26" presetClass="emph" presetSubtype="0" repeatCount="indefinite" fill="hold" nodeType="withEffect">
                                  <p:stCondLst>
                                    <p:cond delay="0"/>
                                  </p:stCondLst>
                                  <p:childTnLst>
                                    <p:animEffect transition="out" filter="fade">
                                      <p:cBhvr>
                                        <p:cTn id="41" dur="1000" tmFilter="0, 0; .2, .5; .8, .5; 1, 0"/>
                                        <p:tgtEl>
                                          <p:spTgt spid="35"/>
                                        </p:tgtEl>
                                      </p:cBhvr>
                                    </p:animEffect>
                                    <p:animScale>
                                      <p:cBhvr>
                                        <p:cTn id="42" dur="500" autoRev="1" fill="hold"/>
                                        <p:tgtEl>
                                          <p:spTgt spid="35"/>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8" grpId="0" animBg="1"/>
      <p:bldP spid="39" grpId="0" animBg="1"/>
      <p:bldP spid="40" grpId="0" animBg="1"/>
      <p:bldP spid="41" grpId="0" animBg="1"/>
      <p:bldP spid="42" grpId="0" animBg="1"/>
      <p:bldP spid="5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タイトル 1"/>
          <p:cNvSpPr txBox="1">
            <a:spLocks/>
          </p:cNvSpPr>
          <p:nvPr/>
        </p:nvSpPr>
        <p:spPr bwMode="auto">
          <a:xfrm>
            <a:off x="515274" y="38944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要因間の流れ</a:t>
            </a:r>
            <a:endParaRPr lang="ja-JP" altLang="en-US" dirty="0">
              <a:latin typeface="ＭＳ Ｐゴシック" panose="020B0600070205080204" pitchFamily="50" charset="-128"/>
            </a:endParaRPr>
          </a:p>
        </p:txBody>
      </p:sp>
      <p:sp>
        <p:nvSpPr>
          <p:cNvPr id="30" name="円/楕円 29"/>
          <p:cNvSpPr>
            <a:spLocks noChangeArrowheads="1"/>
          </p:cNvSpPr>
          <p:nvPr/>
        </p:nvSpPr>
        <p:spPr bwMode="auto">
          <a:xfrm>
            <a:off x="2726663" y="5660204"/>
            <a:ext cx="3470275" cy="1160462"/>
          </a:xfrm>
          <a:prstGeom prst="ellipse">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altLang="en-US" sz="2400" b="1" kern="100" dirty="0">
                <a:solidFill>
                  <a:schemeClr val="dk1"/>
                </a:solidFill>
                <a:latin typeface="+mn-lt"/>
                <a:ea typeface="ＭＳ 明朝" panose="02020609040205080304" pitchFamily="17" charset="-128"/>
                <a:cs typeface="Times New Roman" panose="02020603050405020304" pitchFamily="18" charset="0"/>
              </a:rPr>
              <a:t>望ましい行動</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1" name="円/楕円 30"/>
          <p:cNvSpPr>
            <a:spLocks noChangeArrowheads="1"/>
          </p:cNvSpPr>
          <p:nvPr/>
        </p:nvSpPr>
        <p:spPr bwMode="auto">
          <a:xfrm>
            <a:off x="2807624" y="1505718"/>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2" name="円/楕円 31"/>
          <p:cNvSpPr>
            <a:spLocks noChangeArrowheads="1"/>
          </p:cNvSpPr>
          <p:nvPr/>
        </p:nvSpPr>
        <p:spPr bwMode="auto">
          <a:xfrm>
            <a:off x="461300" y="3515491"/>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3" name="右矢印 32"/>
          <p:cNvSpPr>
            <a:spLocks noChangeArrowheads="1"/>
          </p:cNvSpPr>
          <p:nvPr/>
        </p:nvSpPr>
        <p:spPr bwMode="auto">
          <a:xfrm>
            <a:off x="6422363" y="6357118"/>
            <a:ext cx="936625" cy="288925"/>
          </a:xfrm>
          <a:prstGeom prst="rightArrow">
            <a:avLst>
              <a:gd name="adj1" fmla="val 50000"/>
              <a:gd name="adj2" fmla="val 49872"/>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a:solidFill>
                <a:schemeClr val="lt1"/>
              </a:solidFill>
              <a:latin typeface="+mn-lt"/>
              <a:ea typeface="+mn-ea"/>
              <a:cs typeface="ＭＳ Ｐゴシック" charset="0"/>
            </a:endParaRPr>
          </a:p>
        </p:txBody>
      </p:sp>
      <p:sp>
        <p:nvSpPr>
          <p:cNvPr id="34" name="テキスト ボックス 12"/>
          <p:cNvSpPr txBox="1">
            <a:spLocks noChangeArrowheads="1"/>
          </p:cNvSpPr>
          <p:nvPr/>
        </p:nvSpPr>
        <p:spPr bwMode="auto">
          <a:xfrm>
            <a:off x="7358987" y="628568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a:latin typeface="Arial" panose="020B0604020202020204" pitchFamily="34" charset="0"/>
              </a:rPr>
              <a:t>正の相関</a:t>
            </a:r>
            <a:endParaRPr lang="en-US" altLang="ja-JP" sz="1800">
              <a:latin typeface="Arial" panose="020B0604020202020204" pitchFamily="34" charset="0"/>
            </a:endParaRPr>
          </a:p>
        </p:txBody>
      </p:sp>
      <p:sp>
        <p:nvSpPr>
          <p:cNvPr id="35" name="左矢印 34"/>
          <p:cNvSpPr>
            <a:spLocks noChangeArrowheads="1"/>
          </p:cNvSpPr>
          <p:nvPr/>
        </p:nvSpPr>
        <p:spPr bwMode="auto">
          <a:xfrm rot="-5400000">
            <a:off x="3045750" y="4063180"/>
            <a:ext cx="2808287" cy="287338"/>
          </a:xfrm>
          <a:prstGeom prst="leftArrow">
            <a:avLst>
              <a:gd name="adj1" fmla="val 50000"/>
              <a:gd name="adj2" fmla="val 49908"/>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36" name="左矢印 35"/>
          <p:cNvSpPr>
            <a:spLocks noChangeArrowheads="1"/>
          </p:cNvSpPr>
          <p:nvPr/>
        </p:nvSpPr>
        <p:spPr bwMode="auto">
          <a:xfrm rot="-7849703">
            <a:off x="1673356" y="5108548"/>
            <a:ext cx="1177925" cy="541338"/>
          </a:xfrm>
          <a:prstGeom prst="leftArrow">
            <a:avLst>
              <a:gd name="adj1" fmla="val 50000"/>
              <a:gd name="adj2" fmla="val 4992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ja-JP" altLang="en-US" dirty="0">
              <a:solidFill>
                <a:schemeClr val="lt1"/>
              </a:solidFill>
              <a:latin typeface="+mn-lt"/>
              <a:ea typeface="+mn-ea"/>
              <a:cs typeface="ＭＳ Ｐゴシック" charset="0"/>
            </a:endParaRPr>
          </a:p>
        </p:txBody>
      </p:sp>
      <p:sp>
        <p:nvSpPr>
          <p:cNvPr id="37" name="左矢印 36"/>
          <p:cNvSpPr>
            <a:spLocks noChangeArrowheads="1"/>
          </p:cNvSpPr>
          <p:nvPr/>
        </p:nvSpPr>
        <p:spPr bwMode="auto">
          <a:xfrm>
            <a:off x="3294988" y="3437704"/>
            <a:ext cx="2406650" cy="1439862"/>
          </a:xfrm>
          <a:prstGeom prst="leftArrow">
            <a:avLst>
              <a:gd name="adj1" fmla="val 50000"/>
              <a:gd name="adj2" fmla="val 50004"/>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dirty="0">
              <a:solidFill>
                <a:schemeClr val="lt1"/>
              </a:solidFill>
              <a:latin typeface="+mn-lt"/>
              <a:ea typeface="+mn-ea"/>
              <a:cs typeface="ＭＳ Ｐゴシック" charset="0"/>
            </a:endParaRPr>
          </a:p>
        </p:txBody>
      </p:sp>
      <p:sp>
        <p:nvSpPr>
          <p:cNvPr id="38" name="左矢印 37"/>
          <p:cNvSpPr>
            <a:spLocks noChangeArrowheads="1"/>
          </p:cNvSpPr>
          <p:nvPr/>
        </p:nvSpPr>
        <p:spPr bwMode="auto">
          <a:xfrm rot="-2913476">
            <a:off x="1835281" y="2698724"/>
            <a:ext cx="1109663" cy="539750"/>
          </a:xfrm>
          <a:prstGeom prst="leftArrow">
            <a:avLst>
              <a:gd name="adj1" fmla="val 50000"/>
              <a:gd name="adj2" fmla="val 50036"/>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39" name="左矢印 38"/>
          <p:cNvSpPr>
            <a:spLocks noChangeArrowheads="1"/>
          </p:cNvSpPr>
          <p:nvPr/>
        </p:nvSpPr>
        <p:spPr bwMode="auto">
          <a:xfrm rot="-7837761">
            <a:off x="5481769" y="2457423"/>
            <a:ext cx="1109662" cy="1152525"/>
          </a:xfrm>
          <a:prstGeom prst="leftArrow">
            <a:avLst>
              <a:gd name="adj1" fmla="val 50000"/>
              <a:gd name="adj2" fmla="val 50000"/>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8"/>
              </a:srgbClr>
            </a:outerShdw>
          </a:effectLst>
        </p:spPr>
        <p:txBody>
          <a:bodyPr anchor="ctr"/>
          <a:lstStyle/>
          <a:p>
            <a:pPr eaLnBrk="1" hangingPunct="1">
              <a:defRPr/>
            </a:pPr>
            <a:endParaRPr lang="ja-JP" altLang="en-US">
              <a:solidFill>
                <a:schemeClr val="lt1"/>
              </a:solidFill>
              <a:latin typeface="+mn-lt"/>
              <a:ea typeface="+mn-ea"/>
              <a:cs typeface="ＭＳ Ｐゴシック" charset="0"/>
            </a:endParaRPr>
          </a:p>
        </p:txBody>
      </p:sp>
      <p:sp>
        <p:nvSpPr>
          <p:cNvPr id="40" name="円/楕円 39"/>
          <p:cNvSpPr>
            <a:spLocks noChangeArrowheads="1"/>
          </p:cNvSpPr>
          <p:nvPr/>
        </p:nvSpPr>
        <p:spPr bwMode="auto">
          <a:xfrm>
            <a:off x="5782600" y="3534543"/>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42" name="正方形/長方形 41"/>
          <p:cNvSpPr/>
          <p:nvPr/>
        </p:nvSpPr>
        <p:spPr>
          <a:xfrm>
            <a:off x="6422363" y="238677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６７</a:t>
            </a:r>
            <a:r>
              <a:rPr kumimoji="1" lang="ja-JP" altLang="en-US" sz="2800" b="1" dirty="0" smtClean="0"/>
              <a:t>％</a:t>
            </a:r>
            <a:endParaRPr kumimoji="1" lang="ja-JP" altLang="en-US" sz="2800" b="1" dirty="0"/>
          </a:p>
        </p:txBody>
      </p:sp>
      <p:sp>
        <p:nvSpPr>
          <p:cNvPr id="43" name="正方形/長方形 42"/>
          <p:cNvSpPr/>
          <p:nvPr/>
        </p:nvSpPr>
        <p:spPr>
          <a:xfrm>
            <a:off x="4453856" y="4628334"/>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solidFill>
                  <a:schemeClr val="tx1"/>
                </a:solidFill>
              </a:rPr>
              <a:t>１３</a:t>
            </a:r>
            <a:r>
              <a:rPr kumimoji="1" lang="ja-JP" altLang="en-US" sz="2800" b="1" dirty="0" smtClean="0">
                <a:solidFill>
                  <a:schemeClr val="tx1"/>
                </a:solidFill>
              </a:rPr>
              <a:t>％</a:t>
            </a:r>
            <a:endParaRPr kumimoji="1" lang="ja-JP" altLang="en-US" sz="2800" b="1" dirty="0">
              <a:solidFill>
                <a:schemeClr val="tx1"/>
              </a:solidFill>
            </a:endParaRPr>
          </a:p>
        </p:txBody>
      </p:sp>
      <p:sp>
        <p:nvSpPr>
          <p:cNvPr id="44" name="正方形/長方形 43"/>
          <p:cNvSpPr/>
          <p:nvPr/>
        </p:nvSpPr>
        <p:spPr>
          <a:xfrm>
            <a:off x="1364587" y="2398853"/>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5" name="正方形/長方形 44"/>
          <p:cNvSpPr/>
          <p:nvPr/>
        </p:nvSpPr>
        <p:spPr>
          <a:xfrm>
            <a:off x="1181590" y="5302945"/>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２５</a:t>
            </a:r>
            <a:r>
              <a:rPr kumimoji="1" lang="ja-JP" altLang="en-US" sz="2800" b="1" dirty="0" smtClean="0"/>
              <a:t>％</a:t>
            </a:r>
            <a:endParaRPr kumimoji="1" lang="ja-JP" altLang="en-US" sz="2800" b="1" dirty="0"/>
          </a:p>
        </p:txBody>
      </p:sp>
      <p:sp>
        <p:nvSpPr>
          <p:cNvPr id="46" name="正方形/長方形 45"/>
          <p:cNvSpPr/>
          <p:nvPr/>
        </p:nvSpPr>
        <p:spPr>
          <a:xfrm>
            <a:off x="6175898" y="5041568"/>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b="1" dirty="0"/>
              <a:t>０</a:t>
            </a:r>
            <a:r>
              <a:rPr kumimoji="1" lang="ja-JP" altLang="en-US" sz="2800" b="1" dirty="0" smtClean="0"/>
              <a:t>％</a:t>
            </a:r>
            <a:endParaRPr kumimoji="1" lang="ja-JP" altLang="en-US" sz="2800" b="1" dirty="0"/>
          </a:p>
        </p:txBody>
      </p:sp>
      <p:cxnSp>
        <p:nvCxnSpPr>
          <p:cNvPr id="47" name="直線矢印コネクタ 46"/>
          <p:cNvCxnSpPr/>
          <p:nvPr/>
        </p:nvCxnSpPr>
        <p:spPr>
          <a:xfrm flipH="1">
            <a:off x="5895925" y="4779954"/>
            <a:ext cx="655610" cy="929995"/>
          </a:xfrm>
          <a:prstGeom prst="straightConnector1">
            <a:avLst/>
          </a:prstGeom>
          <a:ln w="76200">
            <a:solidFill>
              <a:srgbClr val="E26B69"/>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4" name="タイトル 6"/>
          <p:cNvSpPr txBox="1">
            <a:spLocks/>
          </p:cNvSpPr>
          <p:nvPr/>
        </p:nvSpPr>
        <p:spPr bwMode="auto">
          <a:xfrm>
            <a:off x="6684650"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結果・考察</a:t>
            </a:r>
            <a:endParaRPr lang="ja-JP" altLang="en-US" sz="2400" dirty="0"/>
          </a:p>
        </p:txBody>
      </p:sp>
      <p:sp>
        <p:nvSpPr>
          <p:cNvPr id="25" name="正方形/長方形 24"/>
          <p:cNvSpPr/>
          <p:nvPr/>
        </p:nvSpPr>
        <p:spPr>
          <a:xfrm>
            <a:off x="6684649" y="199878"/>
            <a:ext cx="2154657"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6" name="正方形/長方形 25"/>
          <p:cNvSpPr/>
          <p:nvPr/>
        </p:nvSpPr>
        <p:spPr>
          <a:xfrm>
            <a:off x="3901805" y="3942002"/>
            <a:ext cx="1058471" cy="51443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b="1" dirty="0" smtClean="0"/>
              <a:t>７５％</a:t>
            </a:r>
            <a:endParaRPr kumimoji="1" lang="ja-JP" altLang="en-US" sz="2800" b="1"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36</a:t>
            </a:fld>
            <a:endParaRPr lang="ja-JP" altLang="en-US"/>
          </a:p>
        </p:txBody>
      </p:sp>
      <p:sp>
        <p:nvSpPr>
          <p:cNvPr id="2" name="正方形/長方形 1"/>
          <p:cNvSpPr/>
          <p:nvPr/>
        </p:nvSpPr>
        <p:spPr>
          <a:xfrm>
            <a:off x="862991" y="2025087"/>
            <a:ext cx="7461143" cy="332853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3200" dirty="0" smtClean="0"/>
              <a:t>個人の環境・知識・事前対策の</a:t>
            </a:r>
            <a:endParaRPr kumimoji="1" lang="en-US" altLang="ja-JP" sz="3200" dirty="0" smtClean="0"/>
          </a:p>
          <a:p>
            <a:pPr algn="ctr"/>
            <a:r>
              <a:rPr kumimoji="1" lang="en-US" altLang="ja-JP" sz="3200" dirty="0" smtClean="0"/>
              <a:t>3</a:t>
            </a:r>
            <a:r>
              <a:rPr kumimoji="1" lang="ja-JP" altLang="en-US" sz="3200" dirty="0" err="1" smtClean="0"/>
              <a:t>つの</a:t>
            </a:r>
            <a:r>
              <a:rPr kumimoji="1" lang="ja-JP" altLang="en-US" sz="3200" dirty="0" smtClean="0"/>
              <a:t>要因を</a:t>
            </a:r>
            <a:r>
              <a:rPr lang="ja-JP" altLang="en-US" sz="3200" dirty="0" smtClean="0"/>
              <a:t>それぞれ高めていくことで</a:t>
            </a:r>
            <a:endParaRPr lang="en-US" altLang="ja-JP" sz="3200" dirty="0" smtClean="0"/>
          </a:p>
          <a:p>
            <a:pPr algn="ctr"/>
            <a:r>
              <a:rPr kumimoji="1" lang="ja-JP" altLang="en-US" sz="3200" dirty="0" smtClean="0"/>
              <a:t>望ましい</a:t>
            </a:r>
            <a:r>
              <a:rPr kumimoji="1" lang="ja-JP" altLang="en-US" sz="3200" dirty="0"/>
              <a:t>行動</a:t>
            </a:r>
            <a:r>
              <a:rPr kumimoji="1" lang="ja-JP" altLang="en-US" sz="3200" dirty="0" smtClean="0"/>
              <a:t>へのアプローチが可能！</a:t>
            </a:r>
            <a:endParaRPr kumimoji="1" lang="ja-JP" altLang="en-US" sz="3200" dirty="0"/>
          </a:p>
        </p:txBody>
      </p:sp>
    </p:spTree>
    <p:extLst>
      <p:ext uri="{BB962C8B-B14F-4D97-AF65-F5344CB8AC3E}">
        <p14:creationId xmlns:p14="http://schemas.microsoft.com/office/powerpoint/2010/main" val="3127303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1"/>
                                        </p:tgtEl>
                                      </p:cBhvr>
                                    </p:animEffect>
                                    <p:animScale>
                                      <p:cBhvr>
                                        <p:cTn id="7" dur="250" autoRev="1" fill="hold"/>
                                        <p:tgtEl>
                                          <p:spTgt spid="31"/>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9"/>
                                        </p:tgtEl>
                                      </p:cBhvr>
                                    </p:animEffect>
                                    <p:animScale>
                                      <p:cBhvr>
                                        <p:cTn id="11" dur="250" autoRev="1" fill="hold"/>
                                        <p:tgtEl>
                                          <p:spTgt spid="39"/>
                                        </p:tgtEl>
                                      </p:cBhvr>
                                      <p:by x="105000" y="105000"/>
                                    </p:animScale>
                                  </p:childTnLst>
                                </p:cTn>
                              </p:par>
                            </p:childTnLst>
                          </p:cTn>
                        </p:par>
                        <p:par>
                          <p:cTn id="12" fill="hold">
                            <p:stCondLst>
                              <p:cond delay="1000"/>
                            </p:stCondLst>
                            <p:childTnLst>
                              <p:par>
                                <p:cTn id="13" presetID="26" presetClass="emph" presetSubtype="0" fill="hold" grpId="0" nodeType="afterEffect">
                                  <p:stCondLst>
                                    <p:cond delay="0"/>
                                  </p:stCondLst>
                                  <p:childTnLst>
                                    <p:animEffect transition="out" filter="fade">
                                      <p:cBhvr>
                                        <p:cTn id="14" dur="500" tmFilter="0, 0; .2, .5; .8, .5; 1, 0"/>
                                        <p:tgtEl>
                                          <p:spTgt spid="40"/>
                                        </p:tgtEl>
                                      </p:cBhvr>
                                    </p:animEffect>
                                    <p:animScale>
                                      <p:cBhvr>
                                        <p:cTn id="15" dur="250" autoRev="1" fill="hold"/>
                                        <p:tgtEl>
                                          <p:spTgt spid="40"/>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grpId="1" nodeType="clickEffect">
                                  <p:stCondLst>
                                    <p:cond delay="0"/>
                                  </p:stCondLst>
                                  <p:childTnLst>
                                    <p:animEffect transition="out" filter="fade">
                                      <p:cBhvr>
                                        <p:cTn id="19" dur="500" tmFilter="0, 0; .2, .5; .8, .5; 1, 0"/>
                                        <p:tgtEl>
                                          <p:spTgt spid="40"/>
                                        </p:tgtEl>
                                      </p:cBhvr>
                                    </p:animEffect>
                                    <p:animScale>
                                      <p:cBhvr>
                                        <p:cTn id="20" dur="250" autoRev="1" fill="hold"/>
                                        <p:tgtEl>
                                          <p:spTgt spid="40"/>
                                        </p:tgtEl>
                                      </p:cBhvr>
                                      <p:by x="105000" y="105000"/>
                                    </p:animScale>
                                  </p:childTnLst>
                                </p:cTn>
                              </p:par>
                            </p:childTnLst>
                          </p:cTn>
                        </p:par>
                        <p:par>
                          <p:cTn id="21" fill="hold">
                            <p:stCondLst>
                              <p:cond delay="500"/>
                            </p:stCondLst>
                            <p:childTnLst>
                              <p:par>
                                <p:cTn id="22" presetID="26" presetClass="emph" presetSubtype="0" fill="hold" grpId="0" nodeType="afterEffect">
                                  <p:stCondLst>
                                    <p:cond delay="0"/>
                                  </p:stCondLst>
                                  <p:childTnLst>
                                    <p:animEffect transition="out" filter="fade">
                                      <p:cBhvr>
                                        <p:cTn id="23" dur="500" tmFilter="0, 0; .2, .5; .8, .5; 1, 0"/>
                                        <p:tgtEl>
                                          <p:spTgt spid="37"/>
                                        </p:tgtEl>
                                      </p:cBhvr>
                                    </p:animEffect>
                                    <p:animScale>
                                      <p:cBhvr>
                                        <p:cTn id="24" dur="250" autoRev="1" fill="hold"/>
                                        <p:tgtEl>
                                          <p:spTgt spid="37"/>
                                        </p:tgtEl>
                                      </p:cBhvr>
                                      <p:by x="105000" y="105000"/>
                                    </p:animScale>
                                  </p:childTnLst>
                                </p:cTn>
                              </p:par>
                            </p:childTnLst>
                          </p:cTn>
                        </p:par>
                        <p:par>
                          <p:cTn id="25" fill="hold">
                            <p:stCondLst>
                              <p:cond delay="1000"/>
                            </p:stCondLst>
                            <p:childTnLst>
                              <p:par>
                                <p:cTn id="26" presetID="26" presetClass="emph" presetSubtype="0" fill="hold" grpId="0" nodeType="afterEffect">
                                  <p:stCondLst>
                                    <p:cond delay="0"/>
                                  </p:stCondLst>
                                  <p:childTnLst>
                                    <p:animEffect transition="out" filter="fade">
                                      <p:cBhvr>
                                        <p:cTn id="27" dur="500" tmFilter="0, 0; .2, .5; .8, .5; 1, 0"/>
                                        <p:tgtEl>
                                          <p:spTgt spid="32"/>
                                        </p:tgtEl>
                                      </p:cBhvr>
                                    </p:animEffect>
                                    <p:animScale>
                                      <p:cBhvr>
                                        <p:cTn id="28" dur="250" autoRev="1" fill="hold"/>
                                        <p:tgtEl>
                                          <p:spTgt spid="32"/>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grpId="1" nodeType="clickEffect">
                                  <p:stCondLst>
                                    <p:cond delay="0"/>
                                  </p:stCondLst>
                                  <p:childTnLst>
                                    <p:animEffect transition="out" filter="fade">
                                      <p:cBhvr>
                                        <p:cTn id="32" dur="500" tmFilter="0, 0; .2, .5; .8, .5; 1, 0"/>
                                        <p:tgtEl>
                                          <p:spTgt spid="32"/>
                                        </p:tgtEl>
                                      </p:cBhvr>
                                    </p:animEffect>
                                    <p:animScale>
                                      <p:cBhvr>
                                        <p:cTn id="33" dur="250" autoRev="1" fill="hold"/>
                                        <p:tgtEl>
                                          <p:spTgt spid="32"/>
                                        </p:tgtEl>
                                      </p:cBhvr>
                                      <p:by x="105000" y="105000"/>
                                    </p:animScale>
                                  </p:childTnLst>
                                </p:cTn>
                              </p:par>
                            </p:childTnLst>
                          </p:cTn>
                        </p:par>
                        <p:par>
                          <p:cTn id="34" fill="hold">
                            <p:stCondLst>
                              <p:cond delay="500"/>
                            </p:stCondLst>
                            <p:childTnLst>
                              <p:par>
                                <p:cTn id="35" presetID="26" presetClass="emph" presetSubtype="0" fill="hold" grpId="0" nodeType="afterEffect">
                                  <p:stCondLst>
                                    <p:cond delay="0"/>
                                  </p:stCondLst>
                                  <p:childTnLst>
                                    <p:animEffect transition="out" filter="fade">
                                      <p:cBhvr>
                                        <p:cTn id="36" dur="500" tmFilter="0, 0; .2, .5; .8, .5; 1, 0"/>
                                        <p:tgtEl>
                                          <p:spTgt spid="36"/>
                                        </p:tgtEl>
                                      </p:cBhvr>
                                    </p:animEffect>
                                    <p:animScale>
                                      <p:cBhvr>
                                        <p:cTn id="37" dur="250" autoRev="1" fill="hold"/>
                                        <p:tgtEl>
                                          <p:spTgt spid="36"/>
                                        </p:tgtEl>
                                      </p:cBhvr>
                                      <p:by x="105000" y="105000"/>
                                    </p:animScale>
                                  </p:childTnLst>
                                </p:cTn>
                              </p:par>
                            </p:childTnLst>
                          </p:cTn>
                        </p:par>
                        <p:par>
                          <p:cTn id="38" fill="hold">
                            <p:stCondLst>
                              <p:cond delay="1000"/>
                            </p:stCondLst>
                            <p:childTnLst>
                              <p:par>
                                <p:cTn id="39" presetID="26" presetClass="emph" presetSubtype="0" fill="hold" grpId="0" nodeType="afterEffect">
                                  <p:stCondLst>
                                    <p:cond delay="0"/>
                                  </p:stCondLst>
                                  <p:childTnLst>
                                    <p:animEffect transition="out" filter="fade">
                                      <p:cBhvr>
                                        <p:cTn id="40" dur="500" tmFilter="0, 0; .2, .5; .8, .5; 1, 0"/>
                                        <p:tgtEl>
                                          <p:spTgt spid="30"/>
                                        </p:tgtEl>
                                      </p:cBhvr>
                                    </p:animEffect>
                                    <p:animScale>
                                      <p:cBhvr>
                                        <p:cTn id="41" dur="250" autoRev="1" fill="hold"/>
                                        <p:tgtEl>
                                          <p:spTgt spid="30"/>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6" grpId="0" animBg="1"/>
      <p:bldP spid="37" grpId="0" animBg="1"/>
      <p:bldP spid="39" grpId="0" animBg="1"/>
      <p:bldP spid="40" grpId="0" animBg="1"/>
      <p:bldP spid="40" grpId="1" animBg="1"/>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具体的なアプローチ</a:t>
            </a:r>
            <a:endParaRPr lang="ja-JP" altLang="en-US" dirty="0">
              <a:latin typeface="ＭＳ Ｐゴシック" panose="020B0600070205080204" pitchFamily="50" charset="-128"/>
            </a:endParaRPr>
          </a:p>
        </p:txBody>
      </p:sp>
      <p:sp>
        <p:nvSpPr>
          <p:cNvPr id="12" name="テキスト ボックス 11"/>
          <p:cNvSpPr txBox="1"/>
          <p:nvPr/>
        </p:nvSpPr>
        <p:spPr>
          <a:xfrm>
            <a:off x="269721" y="4393319"/>
            <a:ext cx="3711818" cy="2308324"/>
          </a:xfrm>
          <a:prstGeom prst="rect">
            <a:avLst/>
          </a:prstGeom>
          <a:noFill/>
        </p:spPr>
        <p:txBody>
          <a:bodyPr wrap="square" rtlCol="0">
            <a:spAutoFit/>
          </a:bodyPr>
          <a:lstStyle/>
          <a:p>
            <a:pPr marL="285750" indent="-285750">
              <a:buFont typeface="Arial" panose="020B0604020202020204" pitchFamily="34" charset="0"/>
              <a:buChar char="•"/>
            </a:pPr>
            <a:r>
              <a:rPr lang="ja-JP" altLang="en-US" sz="2400" u="sng" dirty="0" smtClean="0">
                <a:solidFill>
                  <a:srgbClr val="FF0000"/>
                </a:solidFill>
              </a:rPr>
              <a:t>家族との話し合い</a:t>
            </a:r>
            <a:endParaRPr lang="en-US" altLang="ja-JP" sz="2400" u="sng" dirty="0" smtClean="0">
              <a:solidFill>
                <a:srgbClr val="FF0000"/>
              </a:solidFill>
            </a:endParaRPr>
          </a:p>
          <a:p>
            <a:r>
              <a:rPr lang="ja-JP" altLang="en-US" sz="2400" dirty="0" smtClean="0"/>
              <a:t>　　→地震直前の行動</a:t>
            </a:r>
            <a:endParaRPr lang="en-US" altLang="ja-JP" sz="2400" dirty="0" smtClean="0"/>
          </a:p>
          <a:p>
            <a:r>
              <a:rPr lang="ja-JP" altLang="en-US" sz="2400" dirty="0" smtClean="0"/>
              <a:t>　</a:t>
            </a:r>
            <a:r>
              <a:rPr lang="ja-JP" altLang="en-US" sz="2400" dirty="0"/>
              <a:t>　</a:t>
            </a:r>
            <a:r>
              <a:rPr lang="ja-JP" altLang="en-US" sz="2400" dirty="0" smtClean="0"/>
              <a:t>→</a:t>
            </a:r>
            <a:r>
              <a:rPr kumimoji="1" lang="ja-JP" altLang="en-US" sz="2400" dirty="0" smtClean="0"/>
              <a:t>地震後の行動</a:t>
            </a:r>
            <a:endParaRPr kumimoji="1" lang="en-US" altLang="ja-JP" sz="2400" dirty="0" smtClean="0"/>
          </a:p>
          <a:p>
            <a:pPr marL="285750" indent="-285750">
              <a:buFont typeface="Arial" panose="020B0604020202020204" pitchFamily="34" charset="0"/>
              <a:buChar char="•"/>
            </a:pPr>
            <a:r>
              <a:rPr lang="ja-JP" altLang="en-US" sz="2400" u="sng" dirty="0" smtClean="0">
                <a:solidFill>
                  <a:srgbClr val="FF0000"/>
                </a:solidFill>
              </a:rPr>
              <a:t>備蓄</a:t>
            </a:r>
            <a:endParaRPr lang="en-US" altLang="ja-JP" sz="2400" u="sng" dirty="0" smtClean="0">
              <a:solidFill>
                <a:srgbClr val="FF0000"/>
              </a:solidFill>
            </a:endParaRPr>
          </a:p>
          <a:p>
            <a:r>
              <a:rPr lang="ja-JP" altLang="en-US" sz="2400" dirty="0" smtClean="0"/>
              <a:t>　</a:t>
            </a:r>
            <a:r>
              <a:rPr lang="ja-JP" altLang="en-US" sz="2400" dirty="0"/>
              <a:t>　</a:t>
            </a:r>
            <a:r>
              <a:rPr lang="ja-JP" altLang="en-US" sz="2400" dirty="0" smtClean="0"/>
              <a:t>→地震直前の行動</a:t>
            </a:r>
            <a:endParaRPr lang="en-US" altLang="ja-JP" sz="2400" dirty="0" smtClean="0"/>
          </a:p>
          <a:p>
            <a:r>
              <a:rPr lang="ja-JP" altLang="en-US" sz="2400" dirty="0"/>
              <a:t>　</a:t>
            </a:r>
            <a:r>
              <a:rPr lang="ja-JP" altLang="en-US" sz="2400" dirty="0" smtClean="0"/>
              <a:t>　</a:t>
            </a:r>
            <a:r>
              <a:rPr kumimoji="1" lang="ja-JP" altLang="en-US" sz="2400" dirty="0" smtClean="0"/>
              <a:t>→地震後の行動</a:t>
            </a:r>
            <a:endParaRPr kumimoji="1" lang="en-US" altLang="ja-JP" sz="2400" dirty="0" smtClean="0"/>
          </a:p>
        </p:txBody>
      </p:sp>
      <p:sp>
        <p:nvSpPr>
          <p:cNvPr id="2" name="テキスト ボックス 1"/>
          <p:cNvSpPr txBox="1"/>
          <p:nvPr/>
        </p:nvSpPr>
        <p:spPr>
          <a:xfrm>
            <a:off x="2985934" y="2352073"/>
            <a:ext cx="2999539" cy="1569660"/>
          </a:xfrm>
          <a:prstGeom prst="rect">
            <a:avLst/>
          </a:prstGeom>
          <a:noFill/>
        </p:spPr>
        <p:txBody>
          <a:bodyPr wrap="none" rtlCol="0">
            <a:spAutoFit/>
          </a:bodyPr>
          <a:lstStyle/>
          <a:p>
            <a:pPr marL="342900" indent="-342900">
              <a:buFont typeface="Arial" panose="020B0604020202020204" pitchFamily="34" charset="0"/>
              <a:buChar char="•"/>
            </a:pPr>
            <a:r>
              <a:rPr kumimoji="1" lang="ja-JP" altLang="en-US" sz="2400" u="sng" dirty="0" smtClean="0">
                <a:solidFill>
                  <a:srgbClr val="FF0000"/>
                </a:solidFill>
              </a:rPr>
              <a:t>防災訓練</a:t>
            </a:r>
            <a:endParaRPr kumimoji="1" lang="en-US" altLang="ja-JP" sz="2400" u="sng" dirty="0" smtClean="0">
              <a:solidFill>
                <a:srgbClr val="FF0000"/>
              </a:solidFill>
            </a:endParaRPr>
          </a:p>
          <a:p>
            <a:r>
              <a:rPr lang="ja-JP" altLang="en-US" sz="2400" dirty="0"/>
              <a:t>　</a:t>
            </a:r>
            <a:r>
              <a:rPr lang="ja-JP" altLang="en-US" sz="2400" dirty="0" smtClean="0"/>
              <a:t>→家族との話し合い</a:t>
            </a:r>
            <a:endParaRPr lang="en-US" altLang="ja-JP" sz="2400" dirty="0" smtClean="0"/>
          </a:p>
          <a:p>
            <a:r>
              <a:rPr kumimoji="1" lang="ja-JP" altLang="en-US" sz="2400" dirty="0"/>
              <a:t>　</a:t>
            </a:r>
            <a:r>
              <a:rPr kumimoji="1" lang="ja-JP" altLang="en-US" sz="2400" dirty="0" smtClean="0"/>
              <a:t>→知識</a:t>
            </a:r>
            <a:endParaRPr kumimoji="1" lang="en-US" altLang="ja-JP" sz="2400" dirty="0" smtClean="0"/>
          </a:p>
          <a:p>
            <a:r>
              <a:rPr lang="ja-JP" altLang="en-US" sz="2400" dirty="0"/>
              <a:t>　</a:t>
            </a:r>
            <a:r>
              <a:rPr lang="ja-JP" altLang="en-US" sz="2400" dirty="0" smtClean="0"/>
              <a:t>→地震直前の行動</a:t>
            </a:r>
            <a:endParaRPr kumimoji="1" lang="ja-JP" altLang="en-US" sz="2400" dirty="0"/>
          </a:p>
        </p:txBody>
      </p:sp>
      <p:sp>
        <p:nvSpPr>
          <p:cNvPr id="3" name="テキスト ボックス 2"/>
          <p:cNvSpPr txBox="1"/>
          <p:nvPr/>
        </p:nvSpPr>
        <p:spPr>
          <a:xfrm>
            <a:off x="5985473" y="4381054"/>
            <a:ext cx="2999539" cy="1569660"/>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2400" u="sng" dirty="0" smtClean="0">
                <a:solidFill>
                  <a:srgbClr val="FF0000"/>
                </a:solidFill>
              </a:rPr>
              <a:t>知識</a:t>
            </a:r>
            <a:endParaRPr kumimoji="1" lang="en-US" altLang="ja-JP" sz="2400" u="sng" dirty="0" smtClean="0">
              <a:solidFill>
                <a:srgbClr val="FF0000"/>
              </a:solidFill>
            </a:endParaRPr>
          </a:p>
          <a:p>
            <a:r>
              <a:rPr lang="ja-JP" altLang="en-US" sz="2400" dirty="0"/>
              <a:t>　→備蓄</a:t>
            </a:r>
            <a:endParaRPr lang="en-US" altLang="ja-JP" sz="2400" dirty="0"/>
          </a:p>
          <a:p>
            <a:r>
              <a:rPr lang="ja-JP" altLang="en-US" sz="2400" dirty="0" smtClean="0"/>
              <a:t>　→</a:t>
            </a:r>
            <a:r>
              <a:rPr lang="ja-JP" altLang="en-US" sz="2400" dirty="0"/>
              <a:t>家族との話し合い</a:t>
            </a:r>
            <a:endParaRPr lang="en-US" altLang="ja-JP" sz="2400" dirty="0"/>
          </a:p>
          <a:p>
            <a:r>
              <a:rPr lang="ja-JP" altLang="en-US" sz="2400" dirty="0"/>
              <a:t>　</a:t>
            </a:r>
            <a:r>
              <a:rPr lang="ja-JP" altLang="en-US" sz="2400" dirty="0" smtClean="0"/>
              <a:t>→避難について</a:t>
            </a:r>
            <a:endParaRPr kumimoji="1" lang="ja-JP" altLang="en-US" sz="2400" dirty="0"/>
          </a:p>
        </p:txBody>
      </p:sp>
      <p:sp>
        <p:nvSpPr>
          <p:cNvPr id="10" name="円/楕円 9"/>
          <p:cNvSpPr>
            <a:spLocks noChangeArrowheads="1"/>
          </p:cNvSpPr>
          <p:nvPr/>
        </p:nvSpPr>
        <p:spPr bwMode="auto">
          <a:xfrm>
            <a:off x="2807624" y="1192815"/>
            <a:ext cx="3113088" cy="1160463"/>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11" name="円/楕円 10"/>
          <p:cNvSpPr>
            <a:spLocks noChangeArrowheads="1"/>
          </p:cNvSpPr>
          <p:nvPr/>
        </p:nvSpPr>
        <p:spPr bwMode="auto">
          <a:xfrm>
            <a:off x="461300" y="3202588"/>
            <a:ext cx="2716213" cy="1160463"/>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14" name="円/楕円 13"/>
          <p:cNvSpPr>
            <a:spLocks noChangeArrowheads="1"/>
          </p:cNvSpPr>
          <p:nvPr/>
        </p:nvSpPr>
        <p:spPr bwMode="auto">
          <a:xfrm>
            <a:off x="5782600" y="3221640"/>
            <a:ext cx="2716213" cy="1158875"/>
          </a:xfrm>
          <a:prstGeom prst="ellipse">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知識</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4" name="スライド番号プレースホルダー 3"/>
          <p:cNvSpPr>
            <a:spLocks noGrp="1"/>
          </p:cNvSpPr>
          <p:nvPr>
            <p:ph type="sldNum" sz="quarter" idx="12"/>
          </p:nvPr>
        </p:nvSpPr>
        <p:spPr/>
        <p:txBody>
          <a:bodyPr/>
          <a:lstStyle/>
          <a:p>
            <a:pPr>
              <a:defRPr/>
            </a:pPr>
            <a:fld id="{3746A949-B006-465B-935D-84AAF885E53E}" type="slidenum">
              <a:rPr lang="ja-JP" altLang="en-US" smtClean="0"/>
              <a:pPr>
                <a:defRPr/>
              </a:pPr>
              <a:t>37</a:t>
            </a:fld>
            <a:endParaRPr lang="ja-JP" altLang="en-US"/>
          </a:p>
        </p:txBody>
      </p:sp>
    </p:spTree>
    <p:extLst>
      <p:ext uri="{BB962C8B-B14F-4D97-AF65-F5344CB8AC3E}">
        <p14:creationId xmlns:p14="http://schemas.microsoft.com/office/powerpoint/2010/main" val="28668558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39"/>
          <p:cNvGrpSpPr/>
          <p:nvPr/>
        </p:nvGrpSpPr>
        <p:grpSpPr>
          <a:xfrm>
            <a:off x="1296699" y="1472838"/>
            <a:ext cx="7677214" cy="475598"/>
            <a:chOff x="367112" y="237903"/>
            <a:chExt cx="7677214" cy="475598"/>
          </a:xfrm>
          <a:scene3d>
            <a:camera prst="orthographicFront"/>
            <a:lightRig rig="flat" dir="t"/>
          </a:scene3d>
        </p:grpSpPr>
        <p:sp>
          <p:nvSpPr>
            <p:cNvPr id="34" name="正方形/長方形 33"/>
            <p:cNvSpPr/>
            <p:nvPr/>
          </p:nvSpPr>
          <p:spPr>
            <a:xfrm>
              <a:off x="367112" y="237903"/>
              <a:ext cx="7677214"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5" name="正方形/長方形 34"/>
            <p:cNvSpPr/>
            <p:nvPr/>
          </p:nvSpPr>
          <p:spPr>
            <a:xfrm>
              <a:off x="367112" y="237903"/>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背景</a:t>
              </a:r>
            </a:p>
          </p:txBody>
        </p:sp>
      </p:grpSp>
      <p:sp>
        <p:nvSpPr>
          <p:cNvPr id="9" name="円/楕円 8"/>
          <p:cNvSpPr/>
          <p:nvPr/>
        </p:nvSpPr>
        <p:spPr>
          <a:xfrm>
            <a:off x="1000126" y="1412695"/>
            <a:ext cx="593725" cy="595313"/>
          </a:xfrm>
          <a:prstGeom prst="ellipse">
            <a:avLst/>
          </a:prstGeom>
        </p:spPr>
        <p:style>
          <a:lnRef idx="2">
            <a:schemeClr val="accent2"/>
          </a:lnRef>
          <a:fillRef idx="1">
            <a:schemeClr val="lt1"/>
          </a:fillRef>
          <a:effectRef idx="0">
            <a:schemeClr val="accent2"/>
          </a:effectRef>
          <a:fontRef idx="minor">
            <a:schemeClr val="dk1"/>
          </a:fontRef>
        </p:style>
        <p:txBody>
          <a:bodyPr/>
          <a:lstStyle/>
          <a:p>
            <a:endParaRPr lang="ja-JP" altLang="en-US" dirty="0"/>
          </a:p>
        </p:txBody>
      </p:sp>
      <p:grpSp>
        <p:nvGrpSpPr>
          <p:cNvPr id="10" name="グループ化 41"/>
          <p:cNvGrpSpPr/>
          <p:nvPr/>
        </p:nvGrpSpPr>
        <p:grpSpPr>
          <a:xfrm>
            <a:off x="1727396" y="2364310"/>
            <a:ext cx="7246517" cy="475598"/>
            <a:chOff x="797809" y="951719"/>
            <a:chExt cx="7246517" cy="475598"/>
          </a:xfrm>
          <a:scene3d>
            <a:camera prst="orthographicFront"/>
            <a:lightRig rig="flat" dir="t"/>
          </a:scene3d>
        </p:grpSpPr>
        <p:sp>
          <p:nvSpPr>
            <p:cNvPr id="32" name="正方形/長方形 31"/>
            <p:cNvSpPr/>
            <p:nvPr/>
          </p:nvSpPr>
          <p:spPr>
            <a:xfrm>
              <a:off x="797809" y="951719"/>
              <a:ext cx="7246517"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3" name="正方形/長方形 32"/>
            <p:cNvSpPr/>
            <p:nvPr/>
          </p:nvSpPr>
          <p:spPr>
            <a:xfrm>
              <a:off x="797809" y="951719"/>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58420" rIns="58420" bIns="58420" spcCol="1270" anchor="ctr"/>
            <a:lstStyle/>
            <a:p>
              <a:pPr defTabSz="1022350" eaLnBrk="1" hangingPunct="1">
                <a:lnSpc>
                  <a:spcPct val="90000"/>
                </a:lnSpc>
                <a:spcAft>
                  <a:spcPct val="35000"/>
                </a:spcAft>
                <a:defRPr/>
              </a:pPr>
              <a:r>
                <a:rPr lang="ja-JP" altLang="en-US" sz="2300" dirty="0" smtClean="0"/>
                <a:t>目的</a:t>
              </a:r>
              <a:endParaRPr lang="ja-JP" altLang="en-US" sz="2300" dirty="0"/>
            </a:p>
          </p:txBody>
        </p:sp>
      </p:grpSp>
      <p:sp>
        <p:nvSpPr>
          <p:cNvPr id="11" name="円/楕円 10"/>
          <p:cNvSpPr/>
          <p:nvPr/>
        </p:nvSpPr>
        <p:spPr>
          <a:xfrm>
            <a:off x="1351957" y="2304726"/>
            <a:ext cx="593725" cy="595313"/>
          </a:xfrm>
          <a:prstGeom prst="ellipse">
            <a:avLst/>
          </a:prstGeom>
        </p:spPr>
        <p:style>
          <a:lnRef idx="2">
            <a:schemeClr val="accent6"/>
          </a:lnRef>
          <a:fillRef idx="1">
            <a:schemeClr val="lt1"/>
          </a:fillRef>
          <a:effectRef idx="0">
            <a:schemeClr val="accent6"/>
          </a:effectRef>
          <a:fontRef idx="minor">
            <a:schemeClr val="dk1"/>
          </a:fontRef>
        </p:style>
      </p:sp>
      <p:grpSp>
        <p:nvGrpSpPr>
          <p:cNvPr id="12" name="グループ化 43"/>
          <p:cNvGrpSpPr/>
          <p:nvPr/>
        </p:nvGrpSpPr>
        <p:grpSpPr>
          <a:xfrm>
            <a:off x="1963438" y="3216337"/>
            <a:ext cx="7010497" cy="475598"/>
            <a:chOff x="1033829" y="1665012"/>
            <a:chExt cx="7010497" cy="475598"/>
          </a:xfrm>
          <a:scene3d>
            <a:camera prst="orthographicFront"/>
            <a:lightRig rig="flat" dir="t"/>
          </a:scene3d>
        </p:grpSpPr>
        <p:sp>
          <p:nvSpPr>
            <p:cNvPr id="30" name="正方形/長方形 29"/>
            <p:cNvSpPr/>
            <p:nvPr/>
          </p:nvSpPr>
          <p:spPr>
            <a:xfrm>
              <a:off x="1033829" y="1665012"/>
              <a:ext cx="7010497" cy="475598"/>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1" name="正方形/長方形 30"/>
            <p:cNvSpPr/>
            <p:nvPr/>
          </p:nvSpPr>
          <p:spPr>
            <a:xfrm>
              <a:off x="1033829" y="1665012"/>
              <a:ext cx="701049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仮説</a:t>
              </a:r>
            </a:p>
          </p:txBody>
        </p:sp>
      </p:grpSp>
      <p:sp>
        <p:nvSpPr>
          <p:cNvPr id="13" name="円/楕円 12"/>
          <p:cNvSpPr/>
          <p:nvPr/>
        </p:nvSpPr>
        <p:spPr>
          <a:xfrm>
            <a:off x="1648819" y="3156246"/>
            <a:ext cx="593725" cy="595312"/>
          </a:xfrm>
          <a:prstGeom prst="ellipse">
            <a:avLst/>
          </a:prstGeom>
        </p:spPr>
        <p:style>
          <a:lnRef idx="2">
            <a:schemeClr val="accent4"/>
          </a:lnRef>
          <a:fillRef idx="1">
            <a:schemeClr val="lt1"/>
          </a:fillRef>
          <a:effectRef idx="0">
            <a:schemeClr val="accent4"/>
          </a:effectRef>
          <a:fontRef idx="minor">
            <a:schemeClr val="dk1"/>
          </a:fontRef>
        </p:style>
      </p:sp>
      <p:grpSp>
        <p:nvGrpSpPr>
          <p:cNvPr id="14" name="グループ化 45"/>
          <p:cNvGrpSpPr/>
          <p:nvPr/>
        </p:nvGrpSpPr>
        <p:grpSpPr>
          <a:xfrm>
            <a:off x="2034036" y="4088748"/>
            <a:ext cx="6935138" cy="475598"/>
            <a:chOff x="1109188" y="2378827"/>
            <a:chExt cx="6935138" cy="475598"/>
          </a:xfrm>
          <a:scene3d>
            <a:camera prst="orthographicFront"/>
            <a:lightRig rig="flat" dir="t"/>
          </a:scene3d>
        </p:grpSpPr>
        <p:sp>
          <p:nvSpPr>
            <p:cNvPr id="28" name="正方形/長方形 27"/>
            <p:cNvSpPr/>
            <p:nvPr/>
          </p:nvSpPr>
          <p:spPr>
            <a:xfrm>
              <a:off x="1109188" y="2378827"/>
              <a:ext cx="6935138" cy="475598"/>
            </a:xfrm>
            <a:prstGeom prst="rect">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9" name="正方形/長方形 28"/>
            <p:cNvSpPr/>
            <p:nvPr/>
          </p:nvSpPr>
          <p:spPr>
            <a:xfrm>
              <a:off x="1109188" y="2378827"/>
              <a:ext cx="6935138"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調査</a:t>
              </a:r>
              <a:endParaRPr lang="en-US" altLang="ja-JP" sz="2400" dirty="0"/>
            </a:p>
          </p:txBody>
        </p:sp>
      </p:grpSp>
      <p:sp>
        <p:nvSpPr>
          <p:cNvPr id="15" name="円/楕円 14"/>
          <p:cNvSpPr/>
          <p:nvPr/>
        </p:nvSpPr>
        <p:spPr>
          <a:xfrm>
            <a:off x="1666875" y="4029217"/>
            <a:ext cx="595313" cy="595312"/>
          </a:xfrm>
          <a:prstGeom prst="ellipse">
            <a:avLst/>
          </a:prstGeom>
        </p:spPr>
        <p:style>
          <a:lnRef idx="2">
            <a:schemeClr val="accent5"/>
          </a:lnRef>
          <a:fillRef idx="1">
            <a:schemeClr val="lt1"/>
          </a:fillRef>
          <a:effectRef idx="0">
            <a:schemeClr val="accent5"/>
          </a:effectRef>
          <a:fontRef idx="minor">
            <a:schemeClr val="dk1"/>
          </a:fontRef>
        </p:style>
      </p:sp>
      <p:grpSp>
        <p:nvGrpSpPr>
          <p:cNvPr id="18" name="グループ化 49"/>
          <p:cNvGrpSpPr/>
          <p:nvPr/>
        </p:nvGrpSpPr>
        <p:grpSpPr>
          <a:xfrm>
            <a:off x="1727396" y="4921252"/>
            <a:ext cx="7246517" cy="475598"/>
            <a:chOff x="797809" y="3805936"/>
            <a:chExt cx="7246517" cy="475598"/>
          </a:xfrm>
          <a:scene3d>
            <a:camera prst="orthographicFront"/>
            <a:lightRig rig="flat" dir="t"/>
          </a:scene3d>
        </p:grpSpPr>
        <p:sp>
          <p:nvSpPr>
            <p:cNvPr id="24" name="正方形/長方形 23"/>
            <p:cNvSpPr/>
            <p:nvPr/>
          </p:nvSpPr>
          <p:spPr>
            <a:xfrm>
              <a:off x="797809" y="3805936"/>
              <a:ext cx="7246517"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5" name="正方形/長方形 24"/>
            <p:cNvSpPr/>
            <p:nvPr/>
          </p:nvSpPr>
          <p:spPr>
            <a:xfrm>
              <a:off x="797809" y="3805936"/>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結果・考察</a:t>
              </a:r>
            </a:p>
          </p:txBody>
        </p:sp>
      </p:grpSp>
      <p:sp>
        <p:nvSpPr>
          <p:cNvPr id="19" name="円/楕円 18"/>
          <p:cNvSpPr/>
          <p:nvPr/>
        </p:nvSpPr>
        <p:spPr>
          <a:xfrm>
            <a:off x="1370012" y="4861776"/>
            <a:ext cx="593725" cy="595313"/>
          </a:xfrm>
          <a:prstGeom prst="ellipse">
            <a:avLst/>
          </a:prstGeom>
        </p:spPr>
        <p:style>
          <a:lnRef idx="2">
            <a:schemeClr val="accent2"/>
          </a:lnRef>
          <a:fillRef idx="1">
            <a:schemeClr val="lt1"/>
          </a:fillRef>
          <a:effectRef idx="0">
            <a:schemeClr val="accent2"/>
          </a:effectRef>
          <a:fontRef idx="minor">
            <a:schemeClr val="dk1"/>
          </a:fontRef>
        </p:style>
      </p:sp>
      <p:grpSp>
        <p:nvGrpSpPr>
          <p:cNvPr id="20" name="グループ化 51"/>
          <p:cNvGrpSpPr/>
          <p:nvPr/>
        </p:nvGrpSpPr>
        <p:grpSpPr>
          <a:xfrm>
            <a:off x="1296721" y="5753461"/>
            <a:ext cx="7677214" cy="475598"/>
            <a:chOff x="367112" y="4519752"/>
            <a:chExt cx="7677214" cy="475598"/>
          </a:xfrm>
          <a:scene3d>
            <a:camera prst="orthographicFront"/>
            <a:lightRig rig="flat" dir="t"/>
          </a:scene3d>
        </p:grpSpPr>
        <p:sp>
          <p:nvSpPr>
            <p:cNvPr id="22" name="正方形/長方形 21"/>
            <p:cNvSpPr/>
            <p:nvPr/>
          </p:nvSpPr>
          <p:spPr>
            <a:xfrm>
              <a:off x="367112" y="4519752"/>
              <a:ext cx="7677214"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3" name="正方形/長方形 22"/>
            <p:cNvSpPr/>
            <p:nvPr/>
          </p:nvSpPr>
          <p:spPr>
            <a:xfrm>
              <a:off x="367112" y="4519752"/>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en-US" altLang="ja-JP" sz="2400" dirty="0" smtClean="0"/>
                <a:t> </a:t>
              </a:r>
              <a:r>
                <a:rPr lang="ja-JP" altLang="en-US" sz="2400" dirty="0" smtClean="0"/>
                <a:t>提案</a:t>
              </a:r>
              <a:endParaRPr lang="ja-JP" altLang="en-US" sz="2400" dirty="0"/>
            </a:p>
          </p:txBody>
        </p:sp>
      </p:grpSp>
      <p:sp>
        <p:nvSpPr>
          <p:cNvPr id="21" name="円/楕円 20"/>
          <p:cNvSpPr/>
          <p:nvPr/>
        </p:nvSpPr>
        <p:spPr>
          <a:xfrm>
            <a:off x="1000126" y="5694544"/>
            <a:ext cx="593725" cy="593725"/>
          </a:xfrm>
          <a:prstGeom prst="ellipse">
            <a:avLst/>
          </a:prstGeom>
        </p:spPr>
        <p:style>
          <a:lnRef idx="3">
            <a:schemeClr val="lt1"/>
          </a:lnRef>
          <a:fillRef idx="1">
            <a:schemeClr val="accent2"/>
          </a:fillRef>
          <a:effectRef idx="1">
            <a:schemeClr val="accent2"/>
          </a:effectRef>
          <a:fontRef idx="minor">
            <a:schemeClr val="lt1"/>
          </a:fontRef>
        </p:style>
        <p:txBody>
          <a:bodyPr/>
          <a:lstStyle/>
          <a:p>
            <a:endParaRPr lang="ja-JP" altLang="en-US" dirty="0"/>
          </a:p>
        </p:txBody>
      </p:sp>
      <p:sp>
        <p:nvSpPr>
          <p:cNvPr id="39" name="タイトル 6"/>
          <p:cNvSpPr txBox="1">
            <a:spLocks/>
          </p:cNvSpPr>
          <p:nvPr/>
        </p:nvSpPr>
        <p:spPr>
          <a:xfrm>
            <a:off x="7018208" y="-3716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sz="2400" dirty="0" smtClean="0"/>
              <a:t>発表の流れ</a:t>
            </a:r>
          </a:p>
        </p:txBody>
      </p:sp>
      <p:sp>
        <p:nvSpPr>
          <p:cNvPr id="38" name="正方形/長方形 37"/>
          <p:cNvSpPr/>
          <p:nvPr/>
        </p:nvSpPr>
        <p:spPr>
          <a:xfrm>
            <a:off x="6642009" y="199878"/>
            <a:ext cx="2353529"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38</a:t>
            </a:fld>
            <a:endParaRPr lang="ja-JP" altLang="en-US"/>
          </a:p>
        </p:txBody>
      </p:sp>
    </p:spTree>
    <p:extLst>
      <p:ext uri="{BB962C8B-B14F-4D97-AF65-F5344CB8AC3E}">
        <p14:creationId xmlns:p14="http://schemas.microsoft.com/office/powerpoint/2010/main" val="3551522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11"/>
                                        </p:tgtEl>
                                        <p:attrNameLst>
                                          <p:attrName>style.opacity</p:attrName>
                                        </p:attrNameLst>
                                      </p:cBhvr>
                                      <p:to>
                                        <p:strVal val="0.5"/>
                                      </p:to>
                                    </p:set>
                                    <p:animEffect filter="image" prLst="opacity: 0.5">
                                      <p:cBhvr rctx="IE">
                                        <p:cTn id="7" dur="indefinite"/>
                                        <p:tgtEl>
                                          <p:spTgt spid="11"/>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13"/>
                                        </p:tgtEl>
                                        <p:attrNameLst>
                                          <p:attrName>style.opacity</p:attrName>
                                        </p:attrNameLst>
                                      </p:cBhvr>
                                      <p:to>
                                        <p:strVal val="0.5"/>
                                      </p:to>
                                    </p:set>
                                    <p:animEffect filter="image" prLst="opacity: 0.5">
                                      <p:cBhvr rctx="IE">
                                        <p:cTn id="13" dur="indefinite"/>
                                        <p:tgtEl>
                                          <p:spTgt spid="13"/>
                                        </p:tgtEl>
                                      </p:cBhvr>
                                    </p:animEffect>
                                  </p:childTnLst>
                                </p:cTn>
                              </p:par>
                              <p:par>
                                <p:cTn id="14" presetID="9" presetClass="emph" presetSubtype="0" nodeType="withEffect">
                                  <p:stCondLst>
                                    <p:cond delay="0"/>
                                  </p:stCondLst>
                                  <p:childTnLst>
                                    <p:set>
                                      <p:cBhvr rctx="PPT">
                                        <p:cTn id="15" dur="indefinite"/>
                                        <p:tgtEl>
                                          <p:spTgt spid="12"/>
                                        </p:tgtEl>
                                        <p:attrNameLst>
                                          <p:attrName>style.opacity</p:attrName>
                                        </p:attrNameLst>
                                      </p:cBhvr>
                                      <p:to>
                                        <p:strVal val="0.5"/>
                                      </p:to>
                                    </p:set>
                                    <p:animEffect filter="image" prLst="opacity: 0.5">
                                      <p:cBhvr rctx="IE">
                                        <p:cTn id="16" dur="indefinite"/>
                                        <p:tgtEl>
                                          <p:spTgt spid="12"/>
                                        </p:tgtEl>
                                      </p:cBhvr>
                                    </p:animEffect>
                                  </p:childTnLst>
                                </p:cTn>
                              </p:par>
                              <p:par>
                                <p:cTn id="17" presetID="9" presetClass="emph" presetSubtype="0" nodeType="withEffect">
                                  <p:stCondLst>
                                    <p:cond delay="0"/>
                                  </p:stCondLst>
                                  <p:childTnLst>
                                    <p:set>
                                      <p:cBhvr rctx="PPT">
                                        <p:cTn id="18" dur="indefinite"/>
                                        <p:tgtEl>
                                          <p:spTgt spid="15"/>
                                        </p:tgtEl>
                                        <p:attrNameLst>
                                          <p:attrName>style.opacity</p:attrName>
                                        </p:attrNameLst>
                                      </p:cBhvr>
                                      <p:to>
                                        <p:strVal val="0.5"/>
                                      </p:to>
                                    </p:set>
                                    <p:animEffect filter="image" prLst="opacity: 0.5">
                                      <p:cBhvr rctx="IE">
                                        <p:cTn id="19" dur="indefinite"/>
                                        <p:tgtEl>
                                          <p:spTgt spid="15"/>
                                        </p:tgtEl>
                                      </p:cBhvr>
                                    </p:animEffect>
                                  </p:childTnLst>
                                </p:cTn>
                              </p:par>
                              <p:par>
                                <p:cTn id="20" presetID="9" presetClass="emph" presetSubtype="0" nodeType="withEffect">
                                  <p:stCondLst>
                                    <p:cond delay="0"/>
                                  </p:stCondLst>
                                  <p:childTnLst>
                                    <p:set>
                                      <p:cBhvr rctx="PPT">
                                        <p:cTn id="21" dur="indefinite"/>
                                        <p:tgtEl>
                                          <p:spTgt spid="14"/>
                                        </p:tgtEl>
                                        <p:attrNameLst>
                                          <p:attrName>style.opacity</p:attrName>
                                        </p:attrNameLst>
                                      </p:cBhvr>
                                      <p:to>
                                        <p:strVal val="0.5"/>
                                      </p:to>
                                    </p:set>
                                    <p:animEffect filter="image" prLst="opacity: 0.5">
                                      <p:cBhvr rctx="IE">
                                        <p:cTn id="22" dur="indefinite"/>
                                        <p:tgtEl>
                                          <p:spTgt spid="14"/>
                                        </p:tgtEl>
                                      </p:cBhvr>
                                    </p:animEffect>
                                  </p:childTnLst>
                                </p:cTn>
                              </p:par>
                              <p:par>
                                <p:cTn id="23" presetID="9" presetClass="emph" presetSubtype="0" nodeType="withEffect">
                                  <p:stCondLst>
                                    <p:cond delay="0"/>
                                  </p:stCondLst>
                                  <p:childTnLst>
                                    <p:set>
                                      <p:cBhvr rctx="PPT">
                                        <p:cTn id="24" dur="indefinite"/>
                                        <p:tgtEl>
                                          <p:spTgt spid="19"/>
                                        </p:tgtEl>
                                        <p:attrNameLst>
                                          <p:attrName>style.opacity</p:attrName>
                                        </p:attrNameLst>
                                      </p:cBhvr>
                                      <p:to>
                                        <p:strVal val="0.5"/>
                                      </p:to>
                                    </p:set>
                                    <p:animEffect filter="image" prLst="opacity: 0.5">
                                      <p:cBhvr rctx="IE">
                                        <p:cTn id="25" dur="indefinite"/>
                                        <p:tgtEl>
                                          <p:spTgt spid="19"/>
                                        </p:tgtEl>
                                      </p:cBhvr>
                                    </p:animEffect>
                                  </p:childTnLst>
                                </p:cTn>
                              </p:par>
                              <p:par>
                                <p:cTn id="26" presetID="9" presetClass="emph" presetSubtype="0" nodeType="withEffect">
                                  <p:stCondLst>
                                    <p:cond delay="0"/>
                                  </p:stCondLst>
                                  <p:childTnLst>
                                    <p:set>
                                      <p:cBhvr rctx="PPT">
                                        <p:cTn id="27" dur="indefinite"/>
                                        <p:tgtEl>
                                          <p:spTgt spid="18"/>
                                        </p:tgtEl>
                                        <p:attrNameLst>
                                          <p:attrName>style.opacity</p:attrName>
                                        </p:attrNameLst>
                                      </p:cBhvr>
                                      <p:to>
                                        <p:strVal val="0.5"/>
                                      </p:to>
                                    </p:set>
                                    <p:animEffect filter="image" prLst="opacity: 0.5">
                                      <p:cBhvr rctx="IE">
                                        <p:cTn id="28" dur="indefinite"/>
                                        <p:tgtEl>
                                          <p:spTgt spid="18"/>
                                        </p:tgtEl>
                                      </p:cBhvr>
                                    </p:animEffect>
                                  </p:childTnLst>
                                </p:cTn>
                              </p:par>
                              <p:par>
                                <p:cTn id="29" presetID="27" presetClass="emph" presetSubtype="0" repeatCount="indefinite" fill="remove" nodeType="withEffect">
                                  <p:stCondLst>
                                    <p:cond delay="0"/>
                                  </p:stCondLst>
                                  <p:childTnLst>
                                    <p:animClr clrSpc="rgb" dir="cw">
                                      <p:cBhvr override="childStyle">
                                        <p:cTn id="30" dur="500" autoRev="1" fill="remove"/>
                                        <p:tgtEl>
                                          <p:spTgt spid="9"/>
                                        </p:tgtEl>
                                        <p:attrNameLst>
                                          <p:attrName>style.color</p:attrName>
                                        </p:attrNameLst>
                                      </p:cBhvr>
                                      <p:to>
                                        <a:schemeClr val="bg1"/>
                                      </p:to>
                                    </p:animClr>
                                    <p:animClr clrSpc="rgb" dir="cw">
                                      <p:cBhvr>
                                        <p:cTn id="31" dur="500" autoRev="1" fill="remove"/>
                                        <p:tgtEl>
                                          <p:spTgt spid="9"/>
                                        </p:tgtEl>
                                        <p:attrNameLst>
                                          <p:attrName>fillcolor</p:attrName>
                                        </p:attrNameLst>
                                      </p:cBhvr>
                                      <p:to>
                                        <a:schemeClr val="bg1"/>
                                      </p:to>
                                    </p:animClr>
                                    <p:set>
                                      <p:cBhvr>
                                        <p:cTn id="32" dur="500" autoRev="1" fill="remove"/>
                                        <p:tgtEl>
                                          <p:spTgt spid="9"/>
                                        </p:tgtEl>
                                        <p:attrNameLst>
                                          <p:attrName>fill.type</p:attrName>
                                        </p:attrNameLst>
                                      </p:cBhvr>
                                      <p:to>
                                        <p:strVal val="solid"/>
                                      </p:to>
                                    </p:set>
                                    <p:set>
                                      <p:cBhvr>
                                        <p:cTn id="33" dur="500" autoRev="1" fill="remove"/>
                                        <p:tgtEl>
                                          <p:spTgt spid="9"/>
                                        </p:tgtEl>
                                        <p:attrNameLst>
                                          <p:attrName>fill.on</p:attrName>
                                        </p:attrNameLst>
                                      </p:cBhvr>
                                      <p:to>
                                        <p:strVal val="true"/>
                                      </p:to>
                                    </p:set>
                                  </p:childTnLst>
                                </p:cTn>
                              </p:par>
                              <p:par>
                                <p:cTn id="34" presetID="9" presetClass="emph" presetSubtype="0" grpId="0" nodeType="withEffect">
                                  <p:stCondLst>
                                    <p:cond delay="0"/>
                                  </p:stCondLst>
                                  <p:childTnLst>
                                    <p:set>
                                      <p:cBhvr rctx="PPT">
                                        <p:cTn id="35" dur="indefinite"/>
                                        <p:tgtEl>
                                          <p:spTgt spid="9"/>
                                        </p:tgtEl>
                                        <p:attrNameLst>
                                          <p:attrName>style.opacity</p:attrName>
                                        </p:attrNameLst>
                                      </p:cBhvr>
                                      <p:to>
                                        <p:strVal val="0.5"/>
                                      </p:to>
                                    </p:set>
                                    <p:animEffect filter="image" prLst="opacity: 0.5">
                                      <p:cBhvr rctx="IE">
                                        <p:cTn id="36" dur="indefinite"/>
                                        <p:tgtEl>
                                          <p:spTgt spid="9"/>
                                        </p:tgtEl>
                                      </p:cBhvr>
                                    </p:animEffect>
                                  </p:childTnLst>
                                </p:cTn>
                              </p:par>
                              <p:par>
                                <p:cTn id="37" presetID="9" presetClass="emph" presetSubtype="0" nodeType="withEffect">
                                  <p:stCondLst>
                                    <p:cond delay="0"/>
                                  </p:stCondLst>
                                  <p:childTnLst>
                                    <p:set>
                                      <p:cBhvr rctx="PPT">
                                        <p:cTn id="38" dur="indefinite"/>
                                        <p:tgtEl>
                                          <p:spTgt spid="8"/>
                                        </p:tgtEl>
                                        <p:attrNameLst>
                                          <p:attrName>style.opacity</p:attrName>
                                        </p:attrNameLst>
                                      </p:cBhvr>
                                      <p:to>
                                        <p:strVal val="0.5"/>
                                      </p:to>
                                    </p:set>
                                    <p:animEffect filter="image" prLst="opacity: 0.5">
                                      <p:cBhvr rctx="IE">
                                        <p:cTn id="39" dur="indefinite"/>
                                        <p:tgtEl>
                                          <p:spTgt spid="8"/>
                                        </p:tgtEl>
                                      </p:cBhvr>
                                    </p:animEffect>
                                  </p:childTnLst>
                                </p:cTn>
                              </p:par>
                              <p:par>
                                <p:cTn id="40" presetID="27" presetClass="emph" presetSubtype="0" repeatCount="indefinite" fill="remove" grpId="0" nodeType="withEffect">
                                  <p:stCondLst>
                                    <p:cond delay="0"/>
                                  </p:stCondLst>
                                  <p:childTnLst>
                                    <p:animClr clrSpc="rgb" dir="cw">
                                      <p:cBhvr override="childStyle">
                                        <p:cTn id="41" dur="500" autoRev="1" fill="remove"/>
                                        <p:tgtEl>
                                          <p:spTgt spid="21"/>
                                        </p:tgtEl>
                                        <p:attrNameLst>
                                          <p:attrName>style.color</p:attrName>
                                        </p:attrNameLst>
                                      </p:cBhvr>
                                      <p:to>
                                        <a:schemeClr val="bg1"/>
                                      </p:to>
                                    </p:animClr>
                                    <p:animClr clrSpc="rgb" dir="cw">
                                      <p:cBhvr>
                                        <p:cTn id="42" dur="500" autoRev="1" fill="remove"/>
                                        <p:tgtEl>
                                          <p:spTgt spid="21"/>
                                        </p:tgtEl>
                                        <p:attrNameLst>
                                          <p:attrName>fillcolor</p:attrName>
                                        </p:attrNameLst>
                                      </p:cBhvr>
                                      <p:to>
                                        <a:schemeClr val="bg1"/>
                                      </p:to>
                                    </p:animClr>
                                    <p:set>
                                      <p:cBhvr>
                                        <p:cTn id="43" dur="500" autoRev="1" fill="remove"/>
                                        <p:tgtEl>
                                          <p:spTgt spid="21"/>
                                        </p:tgtEl>
                                        <p:attrNameLst>
                                          <p:attrName>fill.type</p:attrName>
                                        </p:attrNameLst>
                                      </p:cBhvr>
                                      <p:to>
                                        <p:strVal val="solid"/>
                                      </p:to>
                                    </p:set>
                                    <p:set>
                                      <p:cBhvr>
                                        <p:cTn id="44" dur="500" autoRev="1" fill="remove"/>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39</a:t>
            </a:fld>
            <a:endParaRPr lang="ja-JP" altLang="en-US" dirty="0"/>
          </a:p>
        </p:txBody>
      </p:sp>
      <p:sp>
        <p:nvSpPr>
          <p:cNvPr id="12"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en-US" altLang="ja-JP" dirty="0" smtClean="0">
                <a:latin typeface="ＭＳ Ｐゴシック" panose="020B0600070205080204" pitchFamily="50" charset="-128"/>
              </a:rPr>
              <a:t>①</a:t>
            </a:r>
            <a:r>
              <a:rPr lang="ja-JP" altLang="en-US" dirty="0" smtClean="0">
                <a:latin typeface="ＭＳ Ｐゴシック" panose="020B0600070205080204" pitchFamily="50" charset="-128"/>
              </a:rPr>
              <a:t>大学の避難訓練</a:t>
            </a:r>
            <a:endParaRPr lang="ja-JP" altLang="en-US" dirty="0">
              <a:latin typeface="ＭＳ Ｐゴシック" panose="020B0600070205080204" pitchFamily="50" charset="-128"/>
            </a:endParaRPr>
          </a:p>
        </p:txBody>
      </p:sp>
      <p:sp>
        <p:nvSpPr>
          <p:cNvPr id="10" name="対角する 2 つの角を丸めた四角形 9"/>
          <p:cNvSpPr/>
          <p:nvPr/>
        </p:nvSpPr>
        <p:spPr>
          <a:xfrm>
            <a:off x="1061227" y="1490596"/>
            <a:ext cx="7107478" cy="977697"/>
          </a:xfrm>
          <a:prstGeom prst="round2DiagRect">
            <a:avLst>
              <a:gd name="adj1" fmla="val 16667"/>
              <a:gd name="adj2" fmla="val 6842"/>
            </a:avLst>
          </a:prstGeom>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endParaRPr lang="en-US" altLang="ja-JP" sz="2400" dirty="0" smtClean="0"/>
          </a:p>
          <a:p>
            <a:pPr algn="ctr" eaLnBrk="1" hangingPunct="1">
              <a:defRPr/>
            </a:pPr>
            <a:r>
              <a:rPr lang="ja-JP" altLang="en-US" sz="2400" dirty="0" smtClean="0"/>
              <a:t>もともと防災訓練が予定されている</a:t>
            </a:r>
            <a:r>
              <a:rPr lang="en-US" altLang="ja-JP" sz="2400" dirty="0" smtClean="0"/>
              <a:t>11</a:t>
            </a:r>
            <a:r>
              <a:rPr lang="ja-JP" altLang="en-US" sz="2400" dirty="0" smtClean="0"/>
              <a:t>月</a:t>
            </a:r>
            <a:r>
              <a:rPr lang="en-US" altLang="ja-JP" sz="2400" dirty="0" smtClean="0"/>
              <a:t>20</a:t>
            </a:r>
            <a:r>
              <a:rPr lang="ja-JP" altLang="en-US" sz="2400" dirty="0" smtClean="0"/>
              <a:t>日</a:t>
            </a:r>
            <a:r>
              <a:rPr lang="en-US" altLang="ja-JP" sz="2400" dirty="0" smtClean="0"/>
              <a:t>(</a:t>
            </a:r>
            <a:r>
              <a:rPr lang="ja-JP" altLang="en-US" sz="2400" dirty="0" smtClean="0"/>
              <a:t>水</a:t>
            </a:r>
            <a:r>
              <a:rPr lang="en-US" altLang="ja-JP" sz="2400" dirty="0" smtClean="0"/>
              <a:t>)</a:t>
            </a:r>
            <a:r>
              <a:rPr lang="ja-JP" altLang="en-US" sz="2400" dirty="0" smtClean="0"/>
              <a:t>の午後を休校にし、教員・学生全員参加必須にする</a:t>
            </a:r>
            <a:endParaRPr lang="en-US" altLang="ja-JP" sz="2400" dirty="0" smtClean="0"/>
          </a:p>
          <a:p>
            <a:pPr algn="ctr" eaLnBrk="1" hangingPunct="1">
              <a:defRPr/>
            </a:pPr>
            <a:endParaRPr lang="en-US" altLang="ja-JP" sz="2400" dirty="0"/>
          </a:p>
        </p:txBody>
      </p:sp>
      <p:sp>
        <p:nvSpPr>
          <p:cNvPr id="2" name="正方形/長方形 1"/>
          <p:cNvSpPr/>
          <p:nvPr/>
        </p:nvSpPr>
        <p:spPr>
          <a:xfrm>
            <a:off x="0" y="6212909"/>
            <a:ext cx="9180403" cy="546513"/>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t>→細かく状況を想定することで全員が意欲的に参加できる</a:t>
            </a:r>
            <a:endParaRPr kumimoji="1" lang="ja-JP" altLang="en-US" sz="2800" dirty="0"/>
          </a:p>
        </p:txBody>
      </p:sp>
      <p:graphicFrame>
        <p:nvGraphicFramePr>
          <p:cNvPr id="8" name="表 7"/>
          <p:cNvGraphicFramePr>
            <a:graphicFrameLocks noGrp="1"/>
          </p:cNvGraphicFramePr>
          <p:nvPr>
            <p:extLst>
              <p:ext uri="{D42A27DB-BD31-4B8C-83A1-F6EECF244321}">
                <p14:modId xmlns:p14="http://schemas.microsoft.com/office/powerpoint/2010/main" val="721129462"/>
              </p:ext>
            </p:extLst>
          </p:nvPr>
        </p:nvGraphicFramePr>
        <p:xfrm>
          <a:off x="991218" y="2774320"/>
          <a:ext cx="7197966" cy="2637205"/>
        </p:xfrm>
        <a:graphic>
          <a:graphicData uri="http://schemas.openxmlformats.org/drawingml/2006/table">
            <a:tbl>
              <a:tblPr firstRow="1" bandRow="1">
                <a:tableStyleId>{5940675A-B579-460E-94D1-54222C63F5DA}</a:tableStyleId>
              </a:tblPr>
              <a:tblGrid>
                <a:gridCol w="3598983"/>
                <a:gridCol w="3598983"/>
              </a:tblGrid>
              <a:tr h="381242">
                <a:tc>
                  <a:txBody>
                    <a:bodyPr/>
                    <a:lstStyle/>
                    <a:p>
                      <a:r>
                        <a:rPr kumimoji="1" lang="ja-JP" altLang="en-US" dirty="0" smtClean="0"/>
                        <a:t>　　</a:t>
                      </a:r>
                      <a:r>
                        <a:rPr kumimoji="1" lang="ja-JP" altLang="en-US" u="none" dirty="0" smtClean="0"/>
                        <a:t>　　　　</a:t>
                      </a:r>
                      <a:r>
                        <a:rPr kumimoji="1" lang="ja-JP" altLang="en-US" sz="2400" u="none" dirty="0" smtClean="0"/>
                        <a:t>　</a:t>
                      </a:r>
                      <a:r>
                        <a:rPr kumimoji="1" lang="ja-JP" altLang="en-US" sz="2400" b="1" u="none" dirty="0" smtClean="0"/>
                        <a:t>全体訓練</a:t>
                      </a:r>
                      <a:endParaRPr kumimoji="1" lang="ja-JP" altLang="en-US" sz="2400" b="1" u="none" dirty="0"/>
                    </a:p>
                  </a:txBody>
                  <a:tcPr/>
                </a:tc>
                <a:tc>
                  <a:txBody>
                    <a:bodyPr/>
                    <a:lstStyle/>
                    <a:p>
                      <a:r>
                        <a:rPr kumimoji="1" lang="ja-JP" altLang="en-US" dirty="0" smtClean="0"/>
                        <a:t>　　　　　　　　</a:t>
                      </a:r>
                      <a:r>
                        <a:rPr kumimoji="1" lang="ja-JP" altLang="en-US" sz="2400" b="1" dirty="0" smtClean="0"/>
                        <a:t>個別訓練</a:t>
                      </a:r>
                      <a:endParaRPr kumimoji="1" lang="ja-JP" altLang="en-US" sz="2400" b="1" dirty="0"/>
                    </a:p>
                  </a:txBody>
                  <a:tcPr/>
                </a:tc>
              </a:tr>
              <a:tr h="2180005">
                <a:tc>
                  <a:txBody>
                    <a:bodyPr/>
                    <a:lstStyle/>
                    <a:p>
                      <a:r>
                        <a:rPr kumimoji="1" lang="ja-JP" altLang="en-US" dirty="0" smtClean="0"/>
                        <a:t>　　　　　　　　</a:t>
                      </a:r>
                      <a:endParaRPr kumimoji="1" lang="en-US" altLang="ja-JP" dirty="0" smtClean="0"/>
                    </a:p>
                    <a:p>
                      <a:r>
                        <a:rPr kumimoji="1" lang="ja-JP" altLang="ja-JP" dirty="0" smtClean="0"/>
                        <a:t>　</a:t>
                      </a:r>
                      <a:r>
                        <a:rPr kumimoji="1" lang="ja-JP" altLang="en-US" dirty="0" smtClean="0"/>
                        <a:t>　　　　　　　対象：全員</a:t>
                      </a:r>
                      <a:endParaRPr kumimoji="1" lang="en-US" altLang="ja-JP" dirty="0" smtClean="0"/>
                    </a:p>
                    <a:p>
                      <a:r>
                        <a:rPr kumimoji="1" lang="ja-JP" altLang="en-US" dirty="0" smtClean="0"/>
                        <a:t>　</a:t>
                      </a:r>
                      <a:endParaRPr kumimoji="1" lang="en-US" altLang="ja-JP" dirty="0" smtClean="0"/>
                    </a:p>
                    <a:p>
                      <a:r>
                        <a:rPr kumimoji="1" lang="ja-JP" altLang="ja-JP" dirty="0" smtClean="0"/>
                        <a:t>　</a:t>
                      </a:r>
                      <a:r>
                        <a:rPr kumimoji="1" lang="ja-JP" altLang="en-US" dirty="0" smtClean="0"/>
                        <a:t>地震発生状況を細かいところ（火災発生状況等）まで想定し、学類ごとのエリア別に避難訓練を行う。　</a:t>
                      </a:r>
                      <a:endParaRPr kumimoji="1" lang="ja-JP" altLang="en-US" dirty="0"/>
                    </a:p>
                  </a:txBody>
                  <a:tcPr/>
                </a:tc>
                <a:tc>
                  <a:txBody>
                    <a:bodyPr/>
                    <a:lstStyle/>
                    <a:p>
                      <a:r>
                        <a:rPr kumimoji="1" lang="ja-JP" altLang="en-US" dirty="0" smtClean="0"/>
                        <a:t>　　　　　</a:t>
                      </a:r>
                      <a:endParaRPr kumimoji="1" lang="en-US" altLang="ja-JP" dirty="0" smtClean="0"/>
                    </a:p>
                    <a:p>
                      <a:r>
                        <a:rPr kumimoji="1" lang="ja-JP" altLang="en-US" dirty="0" smtClean="0"/>
                        <a:t>　　　　　　　対象：一年生</a:t>
                      </a:r>
                      <a:endParaRPr kumimoji="1" lang="en-US" altLang="ja-JP" dirty="0" smtClean="0"/>
                    </a:p>
                    <a:p>
                      <a:r>
                        <a:rPr kumimoji="1" lang="ja-JP" altLang="ja-JP" dirty="0" smtClean="0"/>
                        <a:t>　</a:t>
                      </a:r>
                      <a:endParaRPr kumimoji="1" lang="en-US" altLang="ja-JP" dirty="0" smtClean="0"/>
                    </a:p>
                    <a:p>
                      <a:r>
                        <a:rPr kumimoji="1" lang="ja-JP" altLang="en-US" dirty="0" smtClean="0"/>
                        <a:t>一年生は参加必須として、その他の学年の学生は希望者のみ参加してもらい、消化器使用体験や応急手当訓練などを行う。</a:t>
                      </a:r>
                      <a:endParaRPr kumimoji="1" lang="ja-JP" altLang="en-US" dirty="0"/>
                    </a:p>
                  </a:txBody>
                  <a:tcPr/>
                </a:tc>
              </a:tr>
            </a:tbl>
          </a:graphicData>
        </a:graphic>
      </p:graphicFrame>
      <p:pic>
        <p:nvPicPr>
          <p:cNvPr id="11" name="図 10" descr="避難訓練　東工大　パクリ.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54" y="788342"/>
            <a:ext cx="9159754" cy="5164108"/>
          </a:xfrm>
          <a:prstGeom prst="rect">
            <a:avLst/>
          </a:prstGeom>
        </p:spPr>
      </p:pic>
      <p:sp>
        <p:nvSpPr>
          <p:cNvPr id="9"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4" name="正方形/長方形 13"/>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15" name="円/楕円 14"/>
          <p:cNvSpPr>
            <a:spLocks noChangeArrowheads="1"/>
          </p:cNvSpPr>
          <p:nvPr/>
        </p:nvSpPr>
        <p:spPr bwMode="auto">
          <a:xfrm>
            <a:off x="0" y="0"/>
            <a:ext cx="2428960" cy="859838"/>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326232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20675" y="1268413"/>
            <a:ext cx="8332787" cy="1370012"/>
          </a:xfrm>
          <a:prstGeom prst="rect">
            <a:avLst/>
          </a:prstGeom>
          <a:noFill/>
        </p:spPr>
        <p:txBody>
          <a:bodyPr>
            <a:spAutoFit/>
          </a:bodyPr>
          <a:lstStyle/>
          <a:p>
            <a:pPr eaLnBrk="1" hangingPunct="1">
              <a:defRPr/>
            </a:pPr>
            <a:r>
              <a:rPr lang="ja-JP" altLang="en-US" sz="2800" dirty="0">
                <a:latin typeface="Arial" charset="0"/>
                <a:ea typeface="ＭＳ Ｐゴシック" charset="0"/>
                <a:cs typeface="ＭＳ Ｐゴシック" charset="0"/>
              </a:rPr>
              <a:t>東日本大震災の時ほしかった情報</a:t>
            </a:r>
            <a:endParaRPr lang="en-US" altLang="ja-JP" sz="2800" dirty="0">
              <a:latin typeface="Arial" charset="0"/>
              <a:ea typeface="ＭＳ Ｐゴシック" charset="0"/>
              <a:cs typeface="ＭＳ Ｐゴシック" charset="0"/>
            </a:endParaRPr>
          </a:p>
          <a:p>
            <a:pPr eaLnBrk="1" hangingPunct="1">
              <a:defRPr/>
            </a:pPr>
            <a:endParaRPr lang="en-US" altLang="ja-JP" sz="1100" dirty="0">
              <a:latin typeface="Arial" charset="0"/>
              <a:ea typeface="ＭＳ Ｐゴシック" charset="0"/>
              <a:cs typeface="ＭＳ Ｐゴシック" charset="0"/>
            </a:endParaRPr>
          </a:p>
          <a:p>
            <a:pPr eaLnBrk="1" hangingPunct="1">
              <a:defRPr/>
            </a:pPr>
            <a:r>
              <a:rPr lang="en-US" altLang="ja-JP" dirty="0">
                <a:latin typeface="Arial" charset="0"/>
                <a:ea typeface="ＭＳ Ｐゴシック" charset="0"/>
                <a:cs typeface="ＭＳ Ｐゴシック" charset="0"/>
              </a:rPr>
              <a:t>2011</a:t>
            </a:r>
            <a:r>
              <a:rPr lang="ja-JP" altLang="en-US" dirty="0">
                <a:latin typeface="Arial" charset="0"/>
                <a:ea typeface="ＭＳ Ｐゴシック" charset="0"/>
                <a:cs typeface="ＭＳ Ｐゴシック" charset="0"/>
              </a:rPr>
              <a:t>年　都市計画実習防災班</a:t>
            </a:r>
            <a:r>
              <a:rPr lang="ja-JP" altLang="en-US" sz="2000" dirty="0">
                <a:latin typeface="Arial" charset="0"/>
                <a:ea typeface="ＭＳ Ｐゴシック" charset="0"/>
                <a:cs typeface="ＭＳ Ｐゴシック" charset="0"/>
              </a:rPr>
              <a:t>　</a:t>
            </a:r>
            <a:endParaRPr lang="en-US" altLang="ja-JP" sz="2000" dirty="0">
              <a:solidFill>
                <a:schemeClr val="accent3"/>
              </a:solidFill>
              <a:latin typeface="Arial" charset="0"/>
              <a:ea typeface="ＭＳ Ｐゴシック" charset="0"/>
              <a:cs typeface="ＭＳ Ｐゴシック" charset="0"/>
            </a:endParaRPr>
          </a:p>
          <a:p>
            <a:pPr algn="ctr" eaLnBrk="1" hangingPunct="1">
              <a:defRPr/>
            </a:pPr>
            <a:r>
              <a:rPr lang="ja-JP" altLang="en-US" sz="2400" dirty="0">
                <a:solidFill>
                  <a:schemeClr val="accent3"/>
                </a:solidFill>
                <a:latin typeface="Arial" charset="0"/>
                <a:ea typeface="ＭＳ Ｐゴシック" charset="0"/>
                <a:cs typeface="ＭＳ Ｐゴシック" charset="0"/>
              </a:rPr>
              <a:t>　</a:t>
            </a:r>
          </a:p>
        </p:txBody>
      </p:sp>
      <p:sp>
        <p:nvSpPr>
          <p:cNvPr id="11268" name="タイトル 1"/>
          <p:cNvSpPr txBox="1">
            <a:spLocks/>
          </p:cNvSpPr>
          <p:nvPr/>
        </p:nvSpPr>
        <p:spPr bwMode="auto">
          <a:xfrm>
            <a:off x="457200" y="4857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endParaRPr lang="ja-JP" altLang="en-US" sz="4000"/>
          </a:p>
        </p:txBody>
      </p:sp>
      <p:graphicFrame>
        <p:nvGraphicFramePr>
          <p:cNvPr id="15" name="グラフ 14"/>
          <p:cNvGraphicFramePr>
            <a:graphicFrameLocks/>
          </p:cNvGraphicFramePr>
          <p:nvPr>
            <p:extLst>
              <p:ext uri="{D42A27DB-BD31-4B8C-83A1-F6EECF244321}">
                <p14:modId xmlns:p14="http://schemas.microsoft.com/office/powerpoint/2010/main" val="2776768636"/>
              </p:ext>
            </p:extLst>
          </p:nvPr>
        </p:nvGraphicFramePr>
        <p:xfrm>
          <a:off x="143631" y="2662513"/>
          <a:ext cx="8316788" cy="3693579"/>
        </p:xfrm>
        <a:graphic>
          <a:graphicData uri="http://schemas.openxmlformats.org/drawingml/2006/chart">
            <c:chart xmlns:c="http://schemas.openxmlformats.org/drawingml/2006/chart" xmlns:r="http://schemas.openxmlformats.org/officeDocument/2006/relationships" r:id="rId3"/>
          </a:graphicData>
        </a:graphic>
      </p:graphicFrame>
      <p:sp>
        <p:nvSpPr>
          <p:cNvPr id="4" name="正方形/長方形 3"/>
          <p:cNvSpPr/>
          <p:nvPr/>
        </p:nvSpPr>
        <p:spPr>
          <a:xfrm>
            <a:off x="311087" y="2790574"/>
            <a:ext cx="3903231" cy="662943"/>
          </a:xfrm>
          <a:prstGeom prst="rect">
            <a:avLst/>
          </a:prstGeom>
          <a:noFill/>
          <a:ln w="38100" cmpd="sng">
            <a:solidFill>
              <a:srgbClr val="FF6600"/>
            </a:solidFill>
          </a:ln>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ja-JP" altLang="en-US">
              <a:solidFill>
                <a:srgbClr val="FF0000"/>
              </a:solidFill>
            </a:endParaRPr>
          </a:p>
        </p:txBody>
      </p:sp>
      <p:sp>
        <p:nvSpPr>
          <p:cNvPr id="16" name="雲形吹き出し 15"/>
          <p:cNvSpPr/>
          <p:nvPr/>
        </p:nvSpPr>
        <p:spPr>
          <a:xfrm>
            <a:off x="4915020" y="3735498"/>
            <a:ext cx="4205288" cy="1779588"/>
          </a:xfrm>
          <a:prstGeom prst="cloudCallout">
            <a:avLst>
              <a:gd name="adj1" fmla="val -47667"/>
              <a:gd name="adj2" fmla="val -63651"/>
            </a:avLst>
          </a:prstGeom>
        </p:spPr>
        <p:style>
          <a:lnRef idx="1">
            <a:schemeClr val="accent2"/>
          </a:lnRef>
          <a:fillRef idx="2">
            <a:schemeClr val="accent2"/>
          </a:fillRef>
          <a:effectRef idx="1">
            <a:schemeClr val="accent2"/>
          </a:effectRef>
          <a:fontRef idx="minor">
            <a:schemeClr val="dk1"/>
          </a:fontRef>
        </p:style>
        <p:txBody>
          <a:bodyPr anchor="ctr"/>
          <a:lstStyle/>
          <a:p>
            <a:pPr algn="ctr" eaLnBrk="1" hangingPunct="1">
              <a:defRPr/>
            </a:pPr>
            <a:r>
              <a:rPr lang="ja-JP" altLang="en-US" sz="2800" dirty="0"/>
              <a:t>望ましい行動を</a:t>
            </a:r>
            <a:endParaRPr lang="en-US" altLang="ja-JP" sz="2800" dirty="0"/>
          </a:p>
          <a:p>
            <a:pPr algn="ctr" eaLnBrk="1" hangingPunct="1">
              <a:defRPr/>
            </a:pPr>
            <a:r>
              <a:rPr lang="ja-JP" altLang="en-US" sz="2800" dirty="0"/>
              <a:t>知りたがっている</a:t>
            </a:r>
          </a:p>
        </p:txBody>
      </p:sp>
      <p:sp>
        <p:nvSpPr>
          <p:cNvPr id="11" name="タイトル 1"/>
          <p:cNvSpPr txBox="1">
            <a:spLocks/>
          </p:cNvSpPr>
          <p:nvPr/>
        </p:nvSpPr>
        <p:spPr>
          <a:xfrm>
            <a:off x="827088" y="0"/>
            <a:ext cx="8229600" cy="1143000"/>
          </a:xfrm>
          <a:prstGeom prst="rect">
            <a:avLst/>
          </a:prstGeom>
        </p:spPr>
        <p:txBody>
          <a:bodyPr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defRPr/>
            </a:pPr>
            <a:endParaRPr lang="en-US" altLang="ja-JP" sz="3200" b="1" dirty="0">
              <a:latin typeface="+mn-ea"/>
            </a:endParaRPr>
          </a:p>
        </p:txBody>
      </p:sp>
      <p:sp>
        <p:nvSpPr>
          <p:cNvPr id="12" name="タイトル 1"/>
          <p:cNvSpPr txBox="1">
            <a:spLocks/>
          </p:cNvSpPr>
          <p:nvPr/>
        </p:nvSpPr>
        <p:spPr>
          <a:xfrm>
            <a:off x="979488" y="152400"/>
            <a:ext cx="8229600" cy="1143000"/>
          </a:xfrm>
          <a:prstGeom prst="rect">
            <a:avLst/>
          </a:prstGeom>
        </p:spPr>
        <p:txBody>
          <a:bodyPr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defRPr/>
            </a:pPr>
            <a:endParaRPr lang="en-US" altLang="ja-JP" sz="3200" b="1" dirty="0">
              <a:latin typeface="+mn-ea"/>
            </a:endParaRPr>
          </a:p>
        </p:txBody>
      </p:sp>
      <p:sp>
        <p:nvSpPr>
          <p:cNvPr id="11274"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a:latin typeface="ＭＳ Ｐゴシック" panose="020B0600070205080204" pitchFamily="50" charset="-128"/>
              </a:rPr>
              <a:t>既存研究</a:t>
            </a:r>
          </a:p>
        </p:txBody>
      </p:sp>
      <p:sp>
        <p:nvSpPr>
          <p:cNvPr id="2" name="正方形/長方形 1"/>
          <p:cNvSpPr/>
          <p:nvPr/>
        </p:nvSpPr>
        <p:spPr>
          <a:xfrm>
            <a:off x="4335400" y="2880856"/>
            <a:ext cx="3456619" cy="150920"/>
          </a:xfrm>
          <a:prstGeom prst="rect">
            <a:avLst/>
          </a:prstGeom>
          <a:solidFill>
            <a:srgbClr val="FF66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rgbClr val="FF0000"/>
              </a:solidFill>
            </a:endParaRPr>
          </a:p>
        </p:txBody>
      </p:sp>
      <p:sp>
        <p:nvSpPr>
          <p:cNvPr id="14" name="正方形/長方形 13"/>
          <p:cNvSpPr/>
          <p:nvPr/>
        </p:nvSpPr>
        <p:spPr>
          <a:xfrm>
            <a:off x="4344278" y="3220837"/>
            <a:ext cx="3296821" cy="150920"/>
          </a:xfrm>
          <a:prstGeom prst="rect">
            <a:avLst/>
          </a:prstGeom>
          <a:solidFill>
            <a:srgbClr val="FF66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rgbClr val="FF0000"/>
              </a:solidFill>
            </a:endParaRPr>
          </a:p>
        </p:txBody>
      </p:sp>
      <p:sp>
        <p:nvSpPr>
          <p:cNvPr id="3" name="テキスト ボックス 2"/>
          <p:cNvSpPr txBox="1"/>
          <p:nvPr/>
        </p:nvSpPr>
        <p:spPr>
          <a:xfrm>
            <a:off x="7874123" y="5509495"/>
            <a:ext cx="870751" cy="369332"/>
          </a:xfrm>
          <a:prstGeom prst="rect">
            <a:avLst/>
          </a:prstGeom>
          <a:noFill/>
        </p:spPr>
        <p:txBody>
          <a:bodyPr wrap="none" rtlCol="0">
            <a:spAutoFit/>
          </a:bodyPr>
          <a:lstStyle/>
          <a:p>
            <a:r>
              <a:rPr lang="en-US" altLang="ja-JP" dirty="0"/>
              <a:t>N=898</a:t>
            </a:r>
            <a:endParaRPr kumimoji="1" lang="ja-JP" altLang="en-US" dirty="0"/>
          </a:p>
        </p:txBody>
      </p:sp>
      <p:sp>
        <p:nvSpPr>
          <p:cNvPr id="18" name="タイトル 6"/>
          <p:cNvSpPr txBox="1">
            <a:spLocks/>
          </p:cNvSpPr>
          <p:nvPr/>
        </p:nvSpPr>
        <p:spPr bwMode="auto">
          <a:xfrm>
            <a:off x="7031038" y="-10172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背景</a:t>
            </a:r>
            <a:endParaRPr lang="ja-JP" altLang="en-US" sz="2400" dirty="0"/>
          </a:p>
        </p:txBody>
      </p:sp>
      <p:sp>
        <p:nvSpPr>
          <p:cNvPr id="19" name="正方形/長方形 18"/>
          <p:cNvSpPr/>
          <p:nvPr/>
        </p:nvSpPr>
        <p:spPr>
          <a:xfrm>
            <a:off x="7112000" y="187050"/>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5" name="スライド番号プレースホルダー 4"/>
          <p:cNvSpPr>
            <a:spLocks noGrp="1"/>
          </p:cNvSpPr>
          <p:nvPr>
            <p:ph type="sldNum" sz="quarter" idx="12"/>
          </p:nvPr>
        </p:nvSpPr>
        <p:spPr/>
        <p:txBody>
          <a:bodyPr/>
          <a:lstStyle/>
          <a:p>
            <a:pPr>
              <a:defRPr/>
            </a:pPr>
            <a:fld id="{3746A949-B006-465B-935D-84AAF885E53E}" type="slidenum">
              <a:rPr lang="ja-JP" altLang="en-US" smtClean="0"/>
              <a:pPr>
                <a:defRPr/>
              </a:pPr>
              <a:t>4</a:t>
            </a:fld>
            <a:endParaRPr lang="ja-JP" altLang="en-US"/>
          </a:p>
        </p:txBody>
      </p:sp>
    </p:spTree>
    <p:extLst>
      <p:ext uri="{BB962C8B-B14F-4D97-AF65-F5344CB8AC3E}">
        <p14:creationId xmlns:p14="http://schemas.microsoft.com/office/powerpoint/2010/main" val="4822997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2"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個別</a:t>
            </a:r>
            <a:r>
              <a:rPr lang="ja-JP" altLang="en-US" dirty="0">
                <a:latin typeface="ＭＳ Ｐゴシック" panose="020B0600070205080204" pitchFamily="50" charset="-128"/>
              </a:rPr>
              <a:t>訓練</a:t>
            </a:r>
            <a:r>
              <a:rPr lang="ja-JP" altLang="en-US" dirty="0" smtClean="0">
                <a:latin typeface="ＭＳ Ｐゴシック" panose="020B0600070205080204" pitchFamily="50" charset="-128"/>
              </a:rPr>
              <a:t>のイメージ</a:t>
            </a:r>
            <a:endParaRPr lang="ja-JP" altLang="en-US" dirty="0">
              <a:latin typeface="ＭＳ Ｐゴシック" panose="020B0600070205080204" pitchFamily="50" charset="-128"/>
            </a:endParaRPr>
          </a:p>
        </p:txBody>
      </p:sp>
      <p:pic>
        <p:nvPicPr>
          <p:cNvPr id="2" name="図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3460794"/>
            <a:ext cx="4572001" cy="3397206"/>
          </a:xfrm>
          <a:prstGeom prst="rect">
            <a:avLst/>
          </a:prstGeom>
        </p:spPr>
      </p:pic>
      <p:sp>
        <p:nvSpPr>
          <p:cNvPr id="4" name="テキスト ボックス 3"/>
          <p:cNvSpPr txBox="1"/>
          <p:nvPr/>
        </p:nvSpPr>
        <p:spPr>
          <a:xfrm>
            <a:off x="456106" y="2855454"/>
            <a:ext cx="3201493" cy="584775"/>
          </a:xfrm>
          <a:prstGeom prst="rect">
            <a:avLst/>
          </a:prstGeom>
          <a:noFill/>
        </p:spPr>
        <p:txBody>
          <a:bodyPr wrap="square" rtlCol="0">
            <a:spAutoFit/>
          </a:bodyPr>
          <a:lstStyle/>
          <a:p>
            <a:r>
              <a:rPr kumimoji="1" lang="ja-JP" altLang="en-US" sz="1200" dirty="0" smtClean="0"/>
              <a:t>地震体験車</a:t>
            </a:r>
            <a:r>
              <a:rPr lang="ja-JP" altLang="en-US" sz="1200" dirty="0"/>
              <a:t>　</a:t>
            </a:r>
            <a:r>
              <a:rPr kumimoji="1" lang="ja-JP" altLang="en-US" sz="1200" dirty="0" smtClean="0"/>
              <a:t>撮影日</a:t>
            </a:r>
            <a:r>
              <a:rPr kumimoji="1" lang="en-US" altLang="ja-JP" sz="1200" dirty="0" smtClean="0"/>
              <a:t>6</a:t>
            </a:r>
            <a:r>
              <a:rPr kumimoji="1" lang="ja-JP" altLang="en-US" sz="1200" dirty="0" smtClean="0"/>
              <a:t>月</a:t>
            </a:r>
            <a:r>
              <a:rPr kumimoji="1" lang="en-US" altLang="ja-JP" sz="1200" dirty="0" smtClean="0"/>
              <a:t>16</a:t>
            </a:r>
            <a:r>
              <a:rPr kumimoji="1" lang="ja-JP" altLang="en-US" sz="1200" dirty="0" smtClean="0"/>
              <a:t>日</a:t>
            </a:r>
            <a:endParaRPr kumimoji="1" lang="en-US" altLang="ja-JP" sz="1200" dirty="0" smtClean="0"/>
          </a:p>
          <a:p>
            <a:r>
              <a:rPr lang="en-US" altLang="ja-JP" sz="1000" dirty="0" smtClean="0">
                <a:hlinkClick r:id="rId4"/>
              </a:rPr>
              <a:t>http</a:t>
            </a:r>
            <a:r>
              <a:rPr lang="en-US" altLang="ja-JP" sz="1000" dirty="0">
                <a:hlinkClick r:id="rId4"/>
              </a:rPr>
              <a:t>://www.starts</a:t>
            </a:r>
            <a:r>
              <a:rPr lang="en-US" altLang="ja-JP" sz="1000" dirty="0" smtClean="0">
                <a:hlinkClick r:id="rId4"/>
              </a:rPr>
              <a:t>-cam.co.jp</a:t>
            </a:r>
            <a:r>
              <a:rPr lang="en-US" altLang="ja-JP" sz="1000" dirty="0">
                <a:hlinkClick r:id="rId4"/>
              </a:rPr>
              <a:t>/syouhin_syoukai/concept5_7.</a:t>
            </a:r>
            <a:r>
              <a:rPr lang="en-US" altLang="ja-JP" sz="1000" dirty="0" smtClean="0">
                <a:hlinkClick r:id="rId4"/>
              </a:rPr>
              <a:t>php</a:t>
            </a:r>
            <a:r>
              <a:rPr lang="ja-JP" altLang="en-US" sz="1000" dirty="0" smtClean="0"/>
              <a:t>より</a:t>
            </a:r>
            <a:endParaRPr kumimoji="1" lang="ja-JP" altLang="en-US" sz="1000" dirty="0"/>
          </a:p>
        </p:txBody>
      </p:sp>
      <p:pic>
        <p:nvPicPr>
          <p:cNvPr id="7" name="図 6" descr="消化器.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3459167"/>
            <a:ext cx="4572000" cy="3396918"/>
          </a:xfrm>
          <a:prstGeom prst="rect">
            <a:avLst/>
          </a:prstGeom>
        </p:spPr>
      </p:pic>
      <p:sp>
        <p:nvSpPr>
          <p:cNvPr id="9" name="テキスト ボックス 8"/>
          <p:cNvSpPr txBox="1"/>
          <p:nvPr/>
        </p:nvSpPr>
        <p:spPr>
          <a:xfrm>
            <a:off x="4630074" y="6452097"/>
            <a:ext cx="2864887" cy="400110"/>
          </a:xfrm>
          <a:prstGeom prst="rect">
            <a:avLst/>
          </a:prstGeom>
          <a:noFill/>
        </p:spPr>
        <p:txBody>
          <a:bodyPr wrap="none" rtlCol="0">
            <a:spAutoFit/>
          </a:bodyPr>
          <a:lstStyle/>
          <a:p>
            <a:r>
              <a:rPr lang="ja-JP" altLang="en-US" sz="1000" dirty="0" smtClean="0">
                <a:solidFill>
                  <a:srgbClr val="FFFFFF"/>
                </a:solidFill>
              </a:rPr>
              <a:t>知立機工株式会社　スタッフブログキノムクママニ</a:t>
            </a:r>
            <a:endParaRPr lang="en-US" altLang="ja-JP" sz="1000" dirty="0" smtClean="0">
              <a:solidFill>
                <a:srgbClr val="FFFFFF"/>
              </a:solidFill>
            </a:endParaRPr>
          </a:p>
          <a:p>
            <a:r>
              <a:rPr lang="en-US" altLang="ja-JP" sz="1000" dirty="0" smtClean="0">
                <a:solidFill>
                  <a:srgbClr val="FFFFFF"/>
                </a:solidFill>
              </a:rPr>
              <a:t>http</a:t>
            </a:r>
            <a:r>
              <a:rPr lang="en-US" altLang="ja-JP" sz="1000" dirty="0">
                <a:solidFill>
                  <a:srgbClr val="FFFFFF"/>
                </a:solidFill>
              </a:rPr>
              <a:t>://www.chiryukikou.co.jp/blog_staff/v/22</a:t>
            </a:r>
            <a:r>
              <a:rPr lang="en-US" altLang="ja-JP" sz="1000" dirty="0" smtClean="0">
                <a:solidFill>
                  <a:srgbClr val="FFFFFF"/>
                </a:solidFill>
              </a:rPr>
              <a:t>/</a:t>
            </a:r>
            <a:r>
              <a:rPr lang="ja-JP" altLang="en-US" sz="1000" dirty="0" smtClean="0">
                <a:solidFill>
                  <a:srgbClr val="FFFFFF"/>
                </a:solidFill>
              </a:rPr>
              <a:t>より</a:t>
            </a:r>
            <a:endParaRPr kumimoji="1" lang="ja-JP" altLang="en-US" sz="1000" dirty="0">
              <a:solidFill>
                <a:srgbClr val="FFFFFF"/>
              </a:solidFill>
            </a:endParaRPr>
          </a:p>
        </p:txBody>
      </p:sp>
      <p:pic>
        <p:nvPicPr>
          <p:cNvPr id="10" name="図 9" descr="kemuri_big.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1" y="947577"/>
            <a:ext cx="4572000" cy="2452767"/>
          </a:xfrm>
          <a:prstGeom prst="rect">
            <a:avLst/>
          </a:prstGeom>
        </p:spPr>
      </p:pic>
      <p:sp>
        <p:nvSpPr>
          <p:cNvPr id="11" name="テキスト ボックス 10"/>
          <p:cNvSpPr txBox="1"/>
          <p:nvPr/>
        </p:nvSpPr>
        <p:spPr>
          <a:xfrm>
            <a:off x="4630074" y="2971055"/>
            <a:ext cx="2440092" cy="400110"/>
          </a:xfrm>
          <a:prstGeom prst="rect">
            <a:avLst/>
          </a:prstGeom>
          <a:noFill/>
        </p:spPr>
        <p:txBody>
          <a:bodyPr wrap="none" rtlCol="0">
            <a:spAutoFit/>
          </a:bodyPr>
          <a:lstStyle/>
          <a:p>
            <a:r>
              <a:rPr lang="ja-JP" altLang="en-US" sz="1000" dirty="0" smtClean="0">
                <a:hlinkClick r:id="rId7"/>
              </a:rPr>
              <a:t>テント・防災用品販売のフジックス</a:t>
            </a:r>
            <a:endParaRPr lang="en-US" altLang="ja-JP" sz="1000" dirty="0">
              <a:hlinkClick r:id="rId7"/>
            </a:endParaRPr>
          </a:p>
          <a:p>
            <a:r>
              <a:rPr lang="en-US" altLang="ja-JP" sz="1000" dirty="0" smtClean="0">
                <a:hlinkClick r:id="rId7"/>
              </a:rPr>
              <a:t>http</a:t>
            </a:r>
            <a:r>
              <a:rPr lang="en-US" altLang="ja-JP" sz="1000" dirty="0">
                <a:hlinkClick r:id="rId7"/>
              </a:rPr>
              <a:t>://bousai.fx-net.co.jp/</a:t>
            </a:r>
            <a:r>
              <a:rPr lang="en-US" altLang="ja-JP" sz="1000" dirty="0" smtClean="0">
                <a:hlinkClick r:id="rId7"/>
              </a:rPr>
              <a:t>kemuri.html</a:t>
            </a:r>
            <a:r>
              <a:rPr lang="ja-JP" altLang="en-US" sz="1000" dirty="0" smtClean="0"/>
              <a:t>より</a:t>
            </a:r>
            <a:endParaRPr kumimoji="1" lang="ja-JP" altLang="en-US" sz="1000" dirty="0"/>
          </a:p>
        </p:txBody>
      </p:sp>
      <p:sp>
        <p:nvSpPr>
          <p:cNvPr id="5" name="テキスト ボックス 4"/>
          <p:cNvSpPr txBox="1"/>
          <p:nvPr/>
        </p:nvSpPr>
        <p:spPr>
          <a:xfrm>
            <a:off x="4681423" y="2756716"/>
            <a:ext cx="1233030" cy="307777"/>
          </a:xfrm>
          <a:prstGeom prst="rect">
            <a:avLst/>
          </a:prstGeom>
          <a:noFill/>
        </p:spPr>
        <p:txBody>
          <a:bodyPr wrap="none" rtlCol="0">
            <a:spAutoFit/>
          </a:bodyPr>
          <a:lstStyle/>
          <a:p>
            <a:r>
              <a:rPr kumimoji="1" lang="ja-JP" altLang="en-US" sz="1400" dirty="0" smtClean="0"/>
              <a:t>煙体験ハウス</a:t>
            </a:r>
            <a:endParaRPr kumimoji="1" lang="ja-JP" altLang="en-US" sz="1400" dirty="0"/>
          </a:p>
        </p:txBody>
      </p:sp>
      <p:sp>
        <p:nvSpPr>
          <p:cNvPr id="13"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5" name="正方形/長方形 14"/>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16" name="円/楕円 15"/>
          <p:cNvSpPr>
            <a:spLocks noChangeArrowheads="1"/>
          </p:cNvSpPr>
          <p:nvPr/>
        </p:nvSpPr>
        <p:spPr bwMode="auto">
          <a:xfrm>
            <a:off x="0" y="0"/>
            <a:ext cx="2428960" cy="859838"/>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40</a:t>
            </a:fld>
            <a:endParaRPr lang="ja-JP" altLang="en-US"/>
          </a:p>
        </p:txBody>
      </p:sp>
    </p:spTree>
    <p:extLst>
      <p:ext uri="{BB962C8B-B14F-4D97-AF65-F5344CB8AC3E}">
        <p14:creationId xmlns:p14="http://schemas.microsoft.com/office/powerpoint/2010/main" val="34199046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txBox="1">
            <a:spLocks/>
          </p:cNvSpPr>
          <p:nvPr/>
        </p:nvSpPr>
        <p:spPr bwMode="auto">
          <a:xfrm>
            <a:off x="515274" y="19987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ja-JP" dirty="0">
                <a:latin typeface="ＭＳ Ｐゴシック" panose="020B0600070205080204" pitchFamily="50" charset="-128"/>
              </a:rPr>
              <a:t>　</a:t>
            </a:r>
            <a:r>
              <a:rPr lang="ja-JP" altLang="en-US" dirty="0" smtClean="0">
                <a:latin typeface="ＭＳ Ｐゴシック" panose="020B0600070205080204" pitchFamily="50" charset="-128"/>
              </a:rPr>
              <a:t>　　避難訓練の概要とポスター</a:t>
            </a:r>
            <a:endParaRPr lang="ja-JP" altLang="en-US" dirty="0">
              <a:latin typeface="ＭＳ Ｐゴシック" panose="020B0600070205080204" pitchFamily="50" charset="-128"/>
            </a:endParaRPr>
          </a:p>
        </p:txBody>
      </p:sp>
      <p:sp>
        <p:nvSpPr>
          <p:cNvPr id="12" name="円/楕円 11"/>
          <p:cNvSpPr>
            <a:spLocks noChangeArrowheads="1"/>
          </p:cNvSpPr>
          <p:nvPr/>
        </p:nvSpPr>
        <p:spPr bwMode="auto">
          <a:xfrm>
            <a:off x="0" y="0"/>
            <a:ext cx="2428960" cy="859838"/>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pic>
        <p:nvPicPr>
          <p:cNvPr id="2" name="図 1" descr="避難訓練スケジュール.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924" y="1316288"/>
            <a:ext cx="3892165" cy="5507425"/>
          </a:xfrm>
          <a:prstGeom prst="rect">
            <a:avLst/>
          </a:prstGeom>
        </p:spPr>
      </p:pic>
      <p:pic>
        <p:nvPicPr>
          <p:cNvPr id="9" name="図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287" y="1463341"/>
            <a:ext cx="4225433" cy="5394659"/>
          </a:xfrm>
          <a:prstGeom prst="rect">
            <a:avLst/>
          </a:prstGeom>
        </p:spPr>
      </p:pic>
      <p:sp>
        <p:nvSpPr>
          <p:cNvPr id="8" name="対角する 2 つの角を丸めた四角形 7"/>
          <p:cNvSpPr/>
          <p:nvPr/>
        </p:nvSpPr>
        <p:spPr>
          <a:xfrm>
            <a:off x="2708861" y="2074609"/>
            <a:ext cx="3659717" cy="3732975"/>
          </a:xfrm>
          <a:prstGeom prst="round2DiagRect">
            <a:avLst>
              <a:gd name="adj1" fmla="val 9668"/>
              <a:gd name="adj2" fmla="val 0"/>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3200" dirty="0">
                <a:solidFill>
                  <a:prstClr val="black"/>
                </a:solidFill>
              </a:rPr>
              <a:t>周知の徹底</a:t>
            </a:r>
            <a:endParaRPr lang="en-US" altLang="ja-JP" sz="3200" dirty="0">
              <a:solidFill>
                <a:prstClr val="black"/>
              </a:solidFill>
            </a:endParaRPr>
          </a:p>
          <a:p>
            <a:pPr algn="ctr" eaLnBrk="1" hangingPunct="1">
              <a:defRPr/>
            </a:pPr>
            <a:endParaRPr lang="en-US" altLang="ja-JP" sz="3200" dirty="0">
              <a:solidFill>
                <a:prstClr val="black"/>
              </a:solidFill>
            </a:endParaRPr>
          </a:p>
          <a:p>
            <a:pPr algn="ctr" eaLnBrk="1" hangingPunct="1">
              <a:defRPr/>
            </a:pPr>
            <a:r>
              <a:rPr lang="ja-JP" altLang="en-US" sz="2800" dirty="0" smtClean="0">
                <a:solidFill>
                  <a:prstClr val="black"/>
                </a:solidFill>
              </a:rPr>
              <a:t>ポスター掲示・配布</a:t>
            </a:r>
            <a:endParaRPr lang="en-US" altLang="ja-JP" sz="2800" dirty="0">
              <a:solidFill>
                <a:prstClr val="black"/>
              </a:solidFill>
            </a:endParaRPr>
          </a:p>
          <a:p>
            <a:pPr algn="ctr" eaLnBrk="1" hangingPunct="1">
              <a:defRPr/>
            </a:pPr>
            <a:r>
              <a:rPr lang="ja-JP" altLang="en-US" sz="2800" dirty="0">
                <a:solidFill>
                  <a:prstClr val="black"/>
                </a:solidFill>
              </a:rPr>
              <a:t>全学メール</a:t>
            </a:r>
            <a:endParaRPr lang="en-US" altLang="ja-JP" sz="2800" dirty="0">
              <a:solidFill>
                <a:prstClr val="black"/>
              </a:solidFill>
            </a:endParaRPr>
          </a:p>
          <a:p>
            <a:pPr algn="ctr" eaLnBrk="1" hangingPunct="1">
              <a:defRPr/>
            </a:pPr>
            <a:r>
              <a:rPr lang="ja-JP" altLang="en-US" sz="2800" dirty="0">
                <a:solidFill>
                  <a:prstClr val="black"/>
                </a:solidFill>
              </a:rPr>
              <a:t>授業でのアナウンス</a:t>
            </a:r>
            <a:endParaRPr lang="en-US" altLang="ja-JP" sz="2800" dirty="0">
              <a:solidFill>
                <a:prstClr val="black"/>
              </a:solidFill>
            </a:endParaRPr>
          </a:p>
          <a:p>
            <a:pPr algn="ctr" eaLnBrk="1" hangingPunct="1">
              <a:defRPr/>
            </a:pPr>
            <a:endParaRPr lang="ja-JP" altLang="en-US" sz="3200" dirty="0">
              <a:solidFill>
                <a:prstClr val="black"/>
              </a:solidFill>
            </a:endParaRPr>
          </a:p>
        </p:txBody>
      </p:sp>
      <p:sp>
        <p:nvSpPr>
          <p:cNvPr id="13"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4" name="正方形/長方形 13"/>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41</a:t>
            </a:fld>
            <a:endParaRPr lang="ja-JP" altLang="en-US"/>
          </a:p>
        </p:txBody>
      </p:sp>
    </p:spTree>
    <p:extLst>
      <p:ext uri="{BB962C8B-B14F-4D97-AF65-F5344CB8AC3E}">
        <p14:creationId xmlns:p14="http://schemas.microsoft.com/office/powerpoint/2010/main" val="406859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515274" y="1634887"/>
            <a:ext cx="6884806" cy="1114388"/>
          </a:xfrm>
        </p:spPr>
        <p:txBody>
          <a:bodyPr>
            <a:normAutofit/>
          </a:bodyPr>
          <a:lstStyle/>
          <a:p>
            <a:pPr marL="0" indent="0">
              <a:buNone/>
            </a:pPr>
            <a:r>
              <a:rPr kumimoji="1" lang="ja-JP" altLang="en-US" sz="2400" b="0" dirty="0" smtClean="0"/>
              <a:t>筑波大学は災害時の避難先として</a:t>
            </a:r>
            <a:endParaRPr kumimoji="1" lang="en-US" altLang="ja-JP" sz="2400" b="0" dirty="0" smtClean="0"/>
          </a:p>
          <a:p>
            <a:pPr marL="0" indent="0">
              <a:buNone/>
            </a:pPr>
            <a:r>
              <a:rPr kumimoji="1" lang="ja-JP" altLang="en-US" sz="2400" b="0" dirty="0" smtClean="0"/>
              <a:t>学生や周辺住民、市から期待されて</a:t>
            </a:r>
            <a:r>
              <a:rPr lang="ja-JP" altLang="en-US" sz="2400" b="0" dirty="0"/>
              <a:t>いる</a:t>
            </a:r>
            <a:endParaRPr kumimoji="1" lang="en-US" altLang="ja-JP" sz="2400" b="0" dirty="0" smtClean="0"/>
          </a:p>
          <a:p>
            <a:pPr marL="0" indent="0">
              <a:buNone/>
            </a:pPr>
            <a:endParaRPr lang="en-US" altLang="ja-JP" sz="2400" b="0" dirty="0"/>
          </a:p>
          <a:p>
            <a:pPr marL="0" indent="0">
              <a:buNone/>
            </a:pPr>
            <a:endParaRPr lang="en-US" altLang="ja-JP" sz="2400" b="0" dirty="0"/>
          </a:p>
          <a:p>
            <a:pPr marL="0" indent="0">
              <a:buNone/>
            </a:pPr>
            <a:endParaRPr kumimoji="1" lang="en-US" altLang="ja-JP" sz="2400" b="0" dirty="0" smtClean="0"/>
          </a:p>
          <a:p>
            <a:pPr marL="0" indent="0">
              <a:buNone/>
            </a:pPr>
            <a:endParaRPr lang="en-US" altLang="ja-JP" sz="2400" b="0" dirty="0"/>
          </a:p>
          <a:p>
            <a:pPr marL="0" indent="0">
              <a:buNone/>
            </a:pPr>
            <a:endParaRPr kumimoji="1" lang="en-US" altLang="ja-JP" sz="2400" b="0" dirty="0" smtClean="0"/>
          </a:p>
          <a:p>
            <a:pPr marL="0" indent="0">
              <a:buNone/>
            </a:pPr>
            <a:endParaRPr lang="en-US" altLang="ja-JP" sz="2400" b="0" dirty="0"/>
          </a:p>
          <a:p>
            <a:pPr marL="0" indent="0">
              <a:buNone/>
            </a:pPr>
            <a:endParaRPr kumimoji="1" lang="ja-JP" altLang="en-US" sz="2400" b="0" dirty="0"/>
          </a:p>
        </p:txBody>
      </p:sp>
      <p:sp>
        <p:nvSpPr>
          <p:cNvPr id="7" name="正方形/長方形 6"/>
          <p:cNvSpPr/>
          <p:nvPr/>
        </p:nvSpPr>
        <p:spPr>
          <a:xfrm>
            <a:off x="956816" y="2973994"/>
            <a:ext cx="7346515" cy="92692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ja-JP" altLang="en-US" sz="3200" dirty="0" smtClean="0"/>
              <a:t>→避難所としての機能を持つべき</a:t>
            </a:r>
            <a:endParaRPr kumimoji="1" lang="ja-JP" altLang="en-US" sz="3200" dirty="0"/>
          </a:p>
        </p:txBody>
      </p:sp>
      <p:pic>
        <p:nvPicPr>
          <p:cNvPr id="6" name="図 5" descr="HU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1954" y="4139342"/>
            <a:ext cx="2886812" cy="2165109"/>
          </a:xfrm>
          <a:prstGeom prst="rect">
            <a:avLst/>
          </a:prstGeom>
        </p:spPr>
      </p:pic>
      <p:sp>
        <p:nvSpPr>
          <p:cNvPr id="8" name="テキスト ボックス 7"/>
          <p:cNvSpPr txBox="1"/>
          <p:nvPr/>
        </p:nvSpPr>
        <p:spPr>
          <a:xfrm>
            <a:off x="5820654" y="6464942"/>
            <a:ext cx="3323346" cy="400110"/>
          </a:xfrm>
          <a:prstGeom prst="rect">
            <a:avLst/>
          </a:prstGeom>
          <a:noFill/>
        </p:spPr>
        <p:txBody>
          <a:bodyPr wrap="none" rtlCol="0">
            <a:spAutoFit/>
          </a:bodyPr>
          <a:lstStyle/>
          <a:p>
            <a:r>
              <a:rPr lang="ja-JP" altLang="en-US" sz="1000" dirty="0" smtClean="0"/>
              <a:t>図　</a:t>
            </a:r>
            <a:r>
              <a:rPr lang="en-US" altLang="ja-JP" sz="1000" dirty="0" smtClean="0"/>
              <a:t>HUG</a:t>
            </a:r>
            <a:r>
              <a:rPr lang="ja-JP" altLang="en-US" sz="1000" dirty="0" smtClean="0"/>
              <a:t>の様子</a:t>
            </a:r>
            <a:endParaRPr lang="en-US" altLang="ja-JP" sz="1000" dirty="0" smtClean="0"/>
          </a:p>
          <a:p>
            <a:r>
              <a:rPr lang="ja-JP" altLang="en-US" sz="1000" dirty="0" smtClean="0"/>
              <a:t>出典：和歌山放送ニュース</a:t>
            </a:r>
            <a:r>
              <a:rPr lang="en-US" altLang="ja-JP" sz="1000" dirty="0" smtClean="0"/>
              <a:t>http</a:t>
            </a:r>
            <a:r>
              <a:rPr lang="en-US" altLang="ja-JP" sz="1000" dirty="0"/>
              <a:t>://wbs.co.jp/news/?</a:t>
            </a:r>
            <a:r>
              <a:rPr lang="en-US" altLang="ja-JP" sz="1000" dirty="0" smtClean="0"/>
              <a:t>p=7888</a:t>
            </a:r>
            <a:endParaRPr kumimoji="1" lang="ja-JP" altLang="en-US" sz="1000" dirty="0"/>
          </a:p>
        </p:txBody>
      </p:sp>
      <p:sp>
        <p:nvSpPr>
          <p:cNvPr id="5" name="テキスト ボックス 4"/>
          <p:cNvSpPr txBox="1"/>
          <p:nvPr/>
        </p:nvSpPr>
        <p:spPr>
          <a:xfrm>
            <a:off x="282576" y="4424009"/>
            <a:ext cx="5689378" cy="2677656"/>
          </a:xfrm>
          <a:prstGeom prst="rect">
            <a:avLst/>
          </a:prstGeom>
          <a:noFill/>
        </p:spPr>
        <p:txBody>
          <a:bodyPr wrap="none" rtlCol="0">
            <a:spAutoFit/>
          </a:bodyPr>
          <a:lstStyle/>
          <a:p>
            <a:pPr marL="0" indent="0">
              <a:buNone/>
            </a:pPr>
            <a:r>
              <a:rPr lang="ja-JP" altLang="en-US" sz="2800" dirty="0">
                <a:solidFill>
                  <a:schemeClr val="tx2"/>
                </a:solidFill>
              </a:rPr>
              <a:t>避難所運営訓練</a:t>
            </a:r>
            <a:r>
              <a:rPr lang="ja-JP" altLang="en-US" sz="2800" dirty="0"/>
              <a:t>を大学に要請</a:t>
            </a:r>
            <a:endParaRPr lang="en-US" altLang="ja-JP" sz="2800" dirty="0"/>
          </a:p>
          <a:p>
            <a:pPr marL="0" indent="0">
              <a:buNone/>
            </a:pPr>
            <a:endParaRPr lang="en-US" altLang="ja-JP" sz="2000" dirty="0" smtClean="0"/>
          </a:p>
          <a:p>
            <a:pPr marL="0" indent="0">
              <a:buNone/>
            </a:pPr>
            <a:r>
              <a:rPr lang="en-US" altLang="ja-JP" sz="2000" dirty="0" smtClean="0"/>
              <a:t>Ex</a:t>
            </a:r>
            <a:r>
              <a:rPr lang="en-US" altLang="ja-JP" sz="2000" dirty="0"/>
              <a:t>) HUG</a:t>
            </a:r>
            <a:r>
              <a:rPr lang="ja-JP" altLang="en-US" sz="2000" dirty="0"/>
              <a:t> 避難所運営ゲーム</a:t>
            </a:r>
            <a:endParaRPr lang="en-US" altLang="ja-JP" sz="2000" dirty="0"/>
          </a:p>
          <a:p>
            <a:pPr marL="0" indent="0">
              <a:buNone/>
            </a:pPr>
            <a:r>
              <a:rPr lang="ja-JP" altLang="en-US" sz="2000" dirty="0" smtClean="0"/>
              <a:t>　避難者</a:t>
            </a:r>
            <a:r>
              <a:rPr lang="ja-JP" altLang="en-US" sz="2000" dirty="0"/>
              <a:t>の年齢や性別や国籍、それぞれが抱える</a:t>
            </a:r>
            <a:endParaRPr lang="en-US" altLang="ja-JP" sz="2000" dirty="0"/>
          </a:p>
          <a:p>
            <a:pPr marL="0" indent="0">
              <a:buNone/>
            </a:pPr>
            <a:r>
              <a:rPr lang="ja-JP" altLang="en-US" sz="2000" dirty="0"/>
              <a:t>事情（ペットもいる等）が書かれたカードを避難所</a:t>
            </a:r>
            <a:endParaRPr lang="en-US" altLang="ja-JP" sz="2000" dirty="0"/>
          </a:p>
          <a:p>
            <a:pPr marL="0" indent="0">
              <a:buNone/>
            </a:pPr>
            <a:r>
              <a:rPr lang="ja-JP" altLang="en-US" sz="2000" dirty="0"/>
              <a:t>の体育館や教室に見立てた平面図にどれだけ適切</a:t>
            </a:r>
            <a:endParaRPr lang="en-US" altLang="ja-JP" sz="2000" dirty="0"/>
          </a:p>
          <a:p>
            <a:pPr marL="0" indent="0">
              <a:buNone/>
            </a:pPr>
            <a:r>
              <a:rPr lang="ja-JP" altLang="en-US" sz="2000" dirty="0"/>
              <a:t>に配置できるかといったゲーム。</a:t>
            </a:r>
            <a:endParaRPr lang="en-US" altLang="ja-JP" sz="2000" dirty="0"/>
          </a:p>
          <a:p>
            <a:endParaRPr kumimoji="1" lang="ja-JP" altLang="en-US" sz="2000" dirty="0"/>
          </a:p>
        </p:txBody>
      </p:sp>
      <p:sp>
        <p:nvSpPr>
          <p:cNvPr id="9"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en-US" altLang="ja-JP" dirty="0" smtClean="0">
                <a:latin typeface="ＭＳ Ｐゴシック" panose="020B0600070205080204" pitchFamily="50" charset="-128"/>
              </a:rPr>
              <a:t>②</a:t>
            </a:r>
            <a:r>
              <a:rPr lang="ja-JP" altLang="en-US" dirty="0" smtClean="0">
                <a:latin typeface="ＭＳ Ｐゴシック" panose="020B0600070205080204" pitchFamily="50" charset="-128"/>
              </a:rPr>
              <a:t>避難所運営訓練</a:t>
            </a:r>
            <a:endParaRPr lang="ja-JP" altLang="en-US" dirty="0">
              <a:latin typeface="ＭＳ Ｐゴシック" panose="020B0600070205080204" pitchFamily="50" charset="-128"/>
            </a:endParaRPr>
          </a:p>
        </p:txBody>
      </p:sp>
      <p:sp>
        <p:nvSpPr>
          <p:cNvPr id="11"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2" name="正方形/長方形 11"/>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13" name="円/楕円 12"/>
          <p:cNvSpPr>
            <a:spLocks noChangeArrowheads="1"/>
          </p:cNvSpPr>
          <p:nvPr/>
        </p:nvSpPr>
        <p:spPr bwMode="auto">
          <a:xfrm>
            <a:off x="0" y="0"/>
            <a:ext cx="2428960" cy="859838"/>
          </a:xfrm>
          <a:prstGeom prst="ellipse">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個人の環境</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42</a:t>
            </a:fld>
            <a:endParaRPr lang="ja-JP" altLang="en-US"/>
          </a:p>
        </p:txBody>
      </p:sp>
    </p:spTree>
    <p:extLst>
      <p:ext uri="{BB962C8B-B14F-4D97-AF65-F5344CB8AC3E}">
        <p14:creationId xmlns:p14="http://schemas.microsoft.com/office/powerpoint/2010/main" val="31747426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5906"/>
            <a:ext cx="2354893" cy="1057403"/>
          </a:xfrm>
          <a:prstGeom prst="rect">
            <a:avLst/>
          </a:prstGeom>
        </p:spPr>
      </p:pic>
      <p:sp>
        <p:nvSpPr>
          <p:cNvPr id="10"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en-US" altLang="ja-JP" dirty="0" smtClean="0">
                <a:latin typeface="ＭＳ Ｐゴシック" panose="020B0600070205080204" pitchFamily="50" charset="-128"/>
              </a:rPr>
              <a:t>①</a:t>
            </a:r>
            <a:r>
              <a:rPr lang="ja-JP" altLang="en-US" dirty="0" smtClean="0">
                <a:latin typeface="ＭＳ Ｐゴシック" panose="020B0600070205080204" pitchFamily="50" charset="-128"/>
              </a:rPr>
              <a:t>ポスター</a:t>
            </a:r>
            <a:endParaRPr lang="ja-JP" altLang="en-US" dirty="0">
              <a:latin typeface="ＭＳ Ｐゴシック" panose="020B0600070205080204" pitchFamily="50" charset="-128"/>
            </a:endParaRPr>
          </a:p>
        </p:txBody>
      </p:sp>
      <p:pic>
        <p:nvPicPr>
          <p:cNvPr id="79878" name="コンテンツ プレースホルダー 3"/>
          <p:cNvPicPr>
            <a:picLocks noGrp="1" noChangeAspect="1"/>
          </p:cNvPicPr>
          <p:nvPr>
            <p:ph idx="1"/>
          </p:nvPr>
        </p:nvPicPr>
        <p:blipFill>
          <a:blip r:embed="rId3">
            <a:extLst>
              <a:ext uri="{28A0092B-C50C-407E-A947-70E740481C1C}">
                <a14:useLocalDpi xmlns:a14="http://schemas.microsoft.com/office/drawing/2010/main" val="0"/>
              </a:ext>
            </a:extLst>
          </a:blip>
          <a:srcRect t="1891" b="1891"/>
          <a:stretch>
            <a:fillRect/>
          </a:stretch>
        </p:blipFill>
        <p:spPr>
          <a:xfrm>
            <a:off x="515274" y="1490596"/>
            <a:ext cx="8140331" cy="5211935"/>
          </a:xfrm>
          <a:ln>
            <a:solidFill>
              <a:schemeClr val="tx1"/>
            </a:solidFill>
          </a:ln>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7291" y="983922"/>
            <a:ext cx="1099124" cy="1099124"/>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39" y="983922"/>
            <a:ext cx="1099124" cy="1099124"/>
          </a:xfrm>
          <a:prstGeom prst="rect">
            <a:avLst/>
          </a:prstGeom>
        </p:spPr>
      </p:pic>
      <p:sp>
        <p:nvSpPr>
          <p:cNvPr id="9"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1" name="正方形/長方形 1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43</a:t>
            </a:fld>
            <a:endParaRPr lang="ja-JP" altLang="en-US"/>
          </a:p>
        </p:txBody>
      </p:sp>
    </p:spTree>
    <p:extLst>
      <p:ext uri="{BB962C8B-B14F-4D97-AF65-F5344CB8AC3E}">
        <p14:creationId xmlns:p14="http://schemas.microsoft.com/office/powerpoint/2010/main" val="37932980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コンテンツ プレースホルダー 8"/>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72720" y="1433004"/>
            <a:ext cx="4462535" cy="3346901"/>
          </a:xfrm>
        </p:spPr>
      </p:pic>
      <p:pic>
        <p:nvPicPr>
          <p:cNvPr id="10" name="図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5132" y="3374507"/>
            <a:ext cx="4471792" cy="3353844"/>
          </a:xfrm>
          <a:prstGeom prst="rect">
            <a:avLst/>
          </a:prstGeom>
        </p:spPr>
      </p:pic>
      <p:sp>
        <p:nvSpPr>
          <p:cNvPr id="11" name="円形吹き出し 10"/>
          <p:cNvSpPr/>
          <p:nvPr/>
        </p:nvSpPr>
        <p:spPr>
          <a:xfrm>
            <a:off x="4492402" y="1524403"/>
            <a:ext cx="3751546" cy="1115708"/>
          </a:xfrm>
          <a:prstGeom prst="wedgeEllipseCallout">
            <a:avLst>
              <a:gd name="adj1" fmla="val -56225"/>
              <a:gd name="adj2" fmla="val 63623"/>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ja-JP" altLang="en-US" sz="2800" dirty="0" smtClean="0">
                <a:solidFill>
                  <a:schemeClr val="tx1"/>
                </a:solidFill>
              </a:rPr>
              <a:t>１階に問題</a:t>
            </a:r>
            <a:endParaRPr kumimoji="1" lang="ja-JP" altLang="en-US" sz="2800" dirty="0">
              <a:solidFill>
                <a:schemeClr val="tx1"/>
              </a:solidFill>
            </a:endParaRPr>
          </a:p>
        </p:txBody>
      </p:sp>
      <p:sp>
        <p:nvSpPr>
          <p:cNvPr id="14" name="円形吹き出し 13"/>
          <p:cNvSpPr/>
          <p:nvPr/>
        </p:nvSpPr>
        <p:spPr>
          <a:xfrm>
            <a:off x="740856" y="4940561"/>
            <a:ext cx="3751546" cy="1115708"/>
          </a:xfrm>
          <a:prstGeom prst="wedgeEllipseCallout">
            <a:avLst>
              <a:gd name="adj1" fmla="val 61972"/>
              <a:gd name="adj2" fmla="val 51273"/>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2800" dirty="0">
                <a:solidFill>
                  <a:schemeClr val="tx1"/>
                </a:solidFill>
              </a:rPr>
              <a:t>２</a:t>
            </a:r>
            <a:r>
              <a:rPr kumimoji="1" lang="ja-JP" altLang="en-US" sz="2800" dirty="0" smtClean="0">
                <a:solidFill>
                  <a:schemeClr val="tx1"/>
                </a:solidFill>
              </a:rPr>
              <a:t>階に答え</a:t>
            </a:r>
            <a:endParaRPr kumimoji="1" lang="ja-JP" altLang="en-US" sz="2800" dirty="0">
              <a:solidFill>
                <a:schemeClr val="tx1"/>
              </a:solidFill>
            </a:endParaRPr>
          </a:p>
        </p:txBody>
      </p:sp>
      <p:sp>
        <p:nvSpPr>
          <p:cNvPr id="2" name="テキスト ボックス 1"/>
          <p:cNvSpPr txBox="1"/>
          <p:nvPr/>
        </p:nvSpPr>
        <p:spPr>
          <a:xfrm>
            <a:off x="835974" y="6402748"/>
            <a:ext cx="3313753" cy="369332"/>
          </a:xfrm>
          <a:prstGeom prst="rect">
            <a:avLst/>
          </a:prstGeom>
          <a:noFill/>
        </p:spPr>
        <p:txBody>
          <a:bodyPr wrap="none" rtlCol="0">
            <a:spAutoFit/>
          </a:bodyPr>
          <a:lstStyle/>
          <a:p>
            <a:r>
              <a:rPr lang="en-US" altLang="ja-JP" dirty="0" smtClean="0"/>
              <a:t>3A</a:t>
            </a:r>
            <a:r>
              <a:rPr lang="ja-JP" altLang="en-US" dirty="0" smtClean="0"/>
              <a:t>階段の踊場　</a:t>
            </a:r>
            <a:r>
              <a:rPr kumimoji="1" lang="ja-JP" altLang="en-US" dirty="0" smtClean="0"/>
              <a:t>撮影日</a:t>
            </a:r>
            <a:r>
              <a:rPr kumimoji="1" lang="en-US" altLang="ja-JP" dirty="0" smtClean="0"/>
              <a:t>6</a:t>
            </a:r>
            <a:r>
              <a:rPr kumimoji="1" lang="ja-JP" altLang="en-US" dirty="0" smtClean="0"/>
              <a:t>月</a:t>
            </a:r>
            <a:r>
              <a:rPr kumimoji="1" lang="en-US" altLang="ja-JP" dirty="0" smtClean="0"/>
              <a:t>16</a:t>
            </a:r>
            <a:r>
              <a:rPr kumimoji="1" lang="ja-JP" altLang="en-US" dirty="0" smtClean="0"/>
              <a:t>日</a:t>
            </a:r>
            <a:endParaRPr kumimoji="1" lang="ja-JP" altLang="en-US" dirty="0"/>
          </a:p>
        </p:txBody>
      </p:sp>
      <p:sp>
        <p:nvSpPr>
          <p:cNvPr id="13"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ポスター　</a:t>
            </a:r>
            <a:r>
              <a:rPr lang="en-US" altLang="ja-JP" dirty="0" smtClean="0">
                <a:latin typeface="ＭＳ Ｐゴシック" panose="020B0600070205080204" pitchFamily="50" charset="-128"/>
              </a:rPr>
              <a:t>Q&amp;A</a:t>
            </a:r>
            <a:endParaRPr lang="ja-JP" altLang="en-US" dirty="0">
              <a:latin typeface="ＭＳ Ｐゴシック" panose="020B0600070205080204" pitchFamily="50" charset="-128"/>
            </a:endParaRPr>
          </a:p>
        </p:txBody>
      </p:sp>
      <p:sp>
        <p:nvSpPr>
          <p:cNvPr id="12"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5" name="正方形/長方形 14"/>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pic>
        <p:nvPicPr>
          <p:cNvPr id="16" name="図 15"/>
          <p:cNvPicPr>
            <a:picLocks noChangeAspect="1"/>
          </p:cNvPicPr>
          <p:nvPr/>
        </p:nvPicPr>
        <p:blipFill>
          <a:blip r:embed="rId4"/>
          <a:stretch>
            <a:fillRect/>
          </a:stretch>
        </p:blipFill>
        <p:spPr>
          <a:xfrm>
            <a:off x="0" y="5906"/>
            <a:ext cx="2354893" cy="1057403"/>
          </a:xfrm>
          <a:prstGeom prst="rect">
            <a:avLst/>
          </a:prstGeom>
        </p:spPr>
      </p:pic>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44</a:t>
            </a:fld>
            <a:endParaRPr lang="ja-JP" altLang="en-US"/>
          </a:p>
        </p:txBody>
      </p:sp>
    </p:spTree>
    <p:extLst>
      <p:ext uri="{BB962C8B-B14F-4D97-AF65-F5344CB8AC3E}">
        <p14:creationId xmlns:p14="http://schemas.microsoft.com/office/powerpoint/2010/main" val="5077360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en-US" altLang="ja-JP" dirty="0" smtClean="0">
                <a:latin typeface="ＭＳ Ｐゴシック" panose="020B0600070205080204" pitchFamily="50" charset="-128"/>
              </a:rPr>
              <a:t>②</a:t>
            </a:r>
            <a:r>
              <a:rPr lang="ja-JP" altLang="en-US" dirty="0" smtClean="0">
                <a:latin typeface="ＭＳ Ｐゴシック" panose="020B0600070205080204" pitchFamily="50" charset="-128"/>
              </a:rPr>
              <a:t>三角柱ポップ</a:t>
            </a:r>
            <a:endParaRPr lang="ja-JP" altLang="en-US" dirty="0">
              <a:latin typeface="ＭＳ Ｐゴシック" panose="020B0600070205080204" pitchFamily="50" charset="-128"/>
            </a:endParaRPr>
          </a:p>
        </p:txBody>
      </p:sp>
      <p:sp>
        <p:nvSpPr>
          <p:cNvPr id="3" name="テキスト ボックス 2"/>
          <p:cNvSpPr txBox="1"/>
          <p:nvPr/>
        </p:nvSpPr>
        <p:spPr>
          <a:xfrm>
            <a:off x="880242" y="6479646"/>
            <a:ext cx="2829621" cy="369332"/>
          </a:xfrm>
          <a:prstGeom prst="rect">
            <a:avLst/>
          </a:prstGeom>
          <a:noFill/>
        </p:spPr>
        <p:txBody>
          <a:bodyPr wrap="none" rtlCol="0">
            <a:spAutoFit/>
          </a:bodyPr>
          <a:lstStyle/>
          <a:p>
            <a:r>
              <a:rPr lang="ja-JP" altLang="en-US" dirty="0"/>
              <a:t>三</a:t>
            </a:r>
            <a:r>
              <a:rPr kumimoji="1" lang="ja-JP" altLang="en-US" dirty="0" smtClean="0"/>
              <a:t>学食堂　撮影日</a:t>
            </a:r>
            <a:r>
              <a:rPr kumimoji="1" lang="en-US" altLang="ja-JP" dirty="0" smtClean="0"/>
              <a:t>6</a:t>
            </a:r>
            <a:r>
              <a:rPr kumimoji="1" lang="ja-JP" altLang="en-US" dirty="0" smtClean="0"/>
              <a:t>月</a:t>
            </a:r>
            <a:r>
              <a:rPr kumimoji="1" lang="en-US" altLang="ja-JP" dirty="0" smtClean="0"/>
              <a:t>16</a:t>
            </a:r>
            <a:r>
              <a:rPr kumimoji="1" lang="ja-JP" altLang="en-US" dirty="0" smtClean="0"/>
              <a:t>日</a:t>
            </a:r>
            <a:endParaRPr kumimoji="1" lang="ja-JP" altLang="en-US" dirty="0"/>
          </a:p>
        </p:txBody>
      </p:sp>
      <p:pic>
        <p:nvPicPr>
          <p:cNvPr id="12" name="図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123" y="3196273"/>
            <a:ext cx="4209861" cy="3157395"/>
          </a:xfrm>
          <a:prstGeom prst="rect">
            <a:avLst/>
          </a:prstGeom>
        </p:spPr>
      </p:pic>
      <p:sp>
        <p:nvSpPr>
          <p:cNvPr id="14" name="角丸四角形 13"/>
          <p:cNvSpPr/>
          <p:nvPr/>
        </p:nvSpPr>
        <p:spPr>
          <a:xfrm>
            <a:off x="248196" y="1149908"/>
            <a:ext cx="8496678" cy="196898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ja-JP" altLang="en-US" sz="2800" dirty="0"/>
              <a:t>防災に関する知識や事前対策のすすめをまとめて掲載し、三角柱</a:t>
            </a:r>
            <a:r>
              <a:rPr lang="en-US" altLang="ja-JP" sz="2800" dirty="0"/>
              <a:t>POP</a:t>
            </a:r>
            <a:r>
              <a:rPr lang="ja-JP" altLang="en-US" sz="2800" dirty="0"/>
              <a:t>を学食のテーブルやフリースペースに設置する。</a:t>
            </a: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074" y="3196273"/>
            <a:ext cx="4209860" cy="3157395"/>
          </a:xfrm>
          <a:prstGeom prst="rect">
            <a:avLst/>
          </a:prstGeom>
        </p:spPr>
      </p:pic>
      <p:sp>
        <p:nvSpPr>
          <p:cNvPr id="4" name="テキスト ボックス 3"/>
          <p:cNvSpPr txBox="1"/>
          <p:nvPr/>
        </p:nvSpPr>
        <p:spPr>
          <a:xfrm>
            <a:off x="5153481" y="6470345"/>
            <a:ext cx="3163045" cy="369332"/>
          </a:xfrm>
          <a:prstGeom prst="rect">
            <a:avLst/>
          </a:prstGeom>
          <a:noFill/>
        </p:spPr>
        <p:txBody>
          <a:bodyPr wrap="none" rtlCol="0">
            <a:spAutoFit/>
          </a:bodyPr>
          <a:lstStyle/>
          <a:p>
            <a:r>
              <a:rPr kumimoji="1" lang="ja-JP" altLang="en-US" dirty="0" smtClean="0"/>
              <a:t>三角柱ポップ　撮影日</a:t>
            </a:r>
            <a:r>
              <a:rPr kumimoji="1" lang="en-US" altLang="ja-JP" dirty="0" smtClean="0"/>
              <a:t>6</a:t>
            </a:r>
            <a:r>
              <a:rPr kumimoji="1" lang="ja-JP" altLang="en-US" dirty="0" smtClean="0"/>
              <a:t>月</a:t>
            </a:r>
            <a:r>
              <a:rPr kumimoji="1" lang="en-US" altLang="ja-JP" dirty="0" smtClean="0"/>
              <a:t>19</a:t>
            </a:r>
            <a:r>
              <a:rPr kumimoji="1" lang="ja-JP" altLang="en-US" dirty="0" smtClean="0"/>
              <a:t>日</a:t>
            </a:r>
            <a:endParaRPr kumimoji="1" lang="ja-JP" altLang="en-US" dirty="0"/>
          </a:p>
        </p:txBody>
      </p:sp>
      <p:sp>
        <p:nvSpPr>
          <p:cNvPr id="10"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1" name="正方形/長方形 1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pic>
        <p:nvPicPr>
          <p:cNvPr id="13" name="図 12"/>
          <p:cNvPicPr>
            <a:picLocks noChangeAspect="1"/>
          </p:cNvPicPr>
          <p:nvPr/>
        </p:nvPicPr>
        <p:blipFill>
          <a:blip r:embed="rId4"/>
          <a:stretch>
            <a:fillRect/>
          </a:stretch>
        </p:blipFill>
        <p:spPr>
          <a:xfrm>
            <a:off x="0" y="5906"/>
            <a:ext cx="2354893" cy="1057403"/>
          </a:xfrm>
          <a:prstGeom prst="rect">
            <a:avLst/>
          </a:prstGeom>
        </p:spPr>
      </p:pic>
      <p:sp>
        <p:nvSpPr>
          <p:cNvPr id="5" name="スライド番号プレースホルダー 4"/>
          <p:cNvSpPr>
            <a:spLocks noGrp="1"/>
          </p:cNvSpPr>
          <p:nvPr>
            <p:ph type="sldNum" sz="quarter" idx="12"/>
          </p:nvPr>
        </p:nvSpPr>
        <p:spPr/>
        <p:txBody>
          <a:bodyPr/>
          <a:lstStyle/>
          <a:p>
            <a:pPr>
              <a:defRPr/>
            </a:pPr>
            <a:fld id="{3746A949-B006-465B-935D-84AAF885E53E}" type="slidenum">
              <a:rPr lang="ja-JP" altLang="en-US" smtClean="0"/>
              <a:pPr>
                <a:defRPr/>
              </a:pPr>
              <a:t>45</a:t>
            </a:fld>
            <a:endParaRPr lang="ja-JP" altLang="en-US"/>
          </a:p>
        </p:txBody>
      </p:sp>
    </p:spTree>
    <p:extLst>
      <p:ext uri="{BB962C8B-B14F-4D97-AF65-F5344CB8AC3E}">
        <p14:creationId xmlns:p14="http://schemas.microsoft.com/office/powerpoint/2010/main" val="157171280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1513450"/>
            <a:ext cx="7447085" cy="4601845"/>
          </a:xfrm>
        </p:spPr>
        <p:txBody>
          <a:bodyPr>
            <a:normAutofit/>
          </a:bodyPr>
          <a:lstStyle/>
          <a:p>
            <a:r>
              <a:rPr kumimoji="1" lang="ja-JP" altLang="en-US" sz="2800" b="0" dirty="0" smtClean="0"/>
              <a:t>内容については</a:t>
            </a:r>
            <a:endParaRPr kumimoji="1" lang="en-US" altLang="ja-JP" sz="2800" b="0" dirty="0" smtClean="0"/>
          </a:p>
          <a:p>
            <a:r>
              <a:rPr kumimoji="1" lang="ja-JP" altLang="en-US" sz="2800" b="0" dirty="0" smtClean="0">
                <a:solidFill>
                  <a:srgbClr val="FF0000"/>
                </a:solidFill>
              </a:rPr>
              <a:t>・</a:t>
            </a:r>
            <a:r>
              <a:rPr kumimoji="1" lang="ja-JP" altLang="en-US" sz="2800" b="0" u="sng" dirty="0" smtClean="0">
                <a:solidFill>
                  <a:srgbClr val="FF0000"/>
                </a:solidFill>
              </a:rPr>
              <a:t>総務省消防庁発行の「防災マニュアル」</a:t>
            </a:r>
            <a:endParaRPr lang="en-US" altLang="ja-JP" sz="2800" b="0" u="sng" dirty="0">
              <a:solidFill>
                <a:srgbClr val="FF0000"/>
              </a:solidFill>
            </a:endParaRPr>
          </a:p>
          <a:p>
            <a:r>
              <a:rPr lang="ja-JP" altLang="en-US" sz="2800" b="0" dirty="0" smtClean="0">
                <a:solidFill>
                  <a:srgbClr val="FF0000"/>
                </a:solidFill>
              </a:rPr>
              <a:t>・</a:t>
            </a:r>
            <a:r>
              <a:rPr lang="ja-JP" altLang="en-US" sz="2800" b="0" u="sng" dirty="0" smtClean="0">
                <a:solidFill>
                  <a:srgbClr val="FF0000"/>
                </a:solidFill>
              </a:rPr>
              <a:t>今回の</a:t>
            </a:r>
            <a:r>
              <a:rPr kumimoji="1" lang="ja-JP" altLang="en-US" sz="2800" b="0" u="sng" dirty="0" smtClean="0">
                <a:solidFill>
                  <a:srgbClr val="FF0000"/>
                </a:solidFill>
              </a:rPr>
              <a:t>アンケートの質問項目の中にあった</a:t>
            </a:r>
            <a:endParaRPr kumimoji="1" lang="en-US" altLang="ja-JP" sz="2800" b="0" u="sng" dirty="0" smtClean="0">
              <a:solidFill>
                <a:srgbClr val="FF0000"/>
              </a:solidFill>
            </a:endParaRPr>
          </a:p>
          <a:p>
            <a:r>
              <a:rPr kumimoji="1" lang="ja-JP" altLang="en-US" sz="2800" b="0" u="sng" dirty="0" smtClean="0">
                <a:solidFill>
                  <a:srgbClr val="FF0000"/>
                </a:solidFill>
              </a:rPr>
              <a:t>「筑波大生の地震が起きた後に買出しに行く物」</a:t>
            </a:r>
            <a:endParaRPr kumimoji="1" lang="en-US" altLang="ja-JP" sz="2800" b="0" u="sng" dirty="0" smtClean="0">
              <a:solidFill>
                <a:srgbClr val="FF0000"/>
              </a:solidFill>
            </a:endParaRPr>
          </a:p>
          <a:p>
            <a:r>
              <a:rPr lang="ja-JP" altLang="en-US" sz="2800" b="0" dirty="0"/>
              <a:t>　</a:t>
            </a:r>
            <a:r>
              <a:rPr lang="ja-JP" altLang="en-US" sz="2800" b="0" dirty="0" smtClean="0"/>
              <a:t>　　　　　　　　　　　　　　　　</a:t>
            </a:r>
            <a:r>
              <a:rPr lang="ja-JP" altLang="en-US" sz="2800" b="0" dirty="0"/>
              <a:t>　</a:t>
            </a:r>
            <a:r>
              <a:rPr lang="ja-JP" altLang="en-US" sz="2800" b="0" dirty="0" smtClean="0"/>
              <a:t>　　　</a:t>
            </a:r>
            <a:r>
              <a:rPr kumimoji="1" lang="ja-JP" altLang="en-US" sz="2800" b="0" dirty="0" smtClean="0"/>
              <a:t>を参考に作成</a:t>
            </a:r>
            <a:endParaRPr kumimoji="1" lang="en-US" altLang="ja-JP" sz="2800" b="0" dirty="0" smtClean="0"/>
          </a:p>
          <a:p>
            <a:endParaRPr kumimoji="1" lang="en-US" altLang="ja-JP" sz="2800" b="0" dirty="0" smtClean="0"/>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670" y="3825240"/>
            <a:ext cx="4484076" cy="2875085"/>
          </a:xfrm>
          <a:prstGeom prst="rect">
            <a:avLst/>
          </a:prstGeom>
        </p:spPr>
      </p:pic>
      <p:sp>
        <p:nvSpPr>
          <p:cNvPr id="6" name="テキスト ボックス 5"/>
          <p:cNvSpPr txBox="1"/>
          <p:nvPr/>
        </p:nvSpPr>
        <p:spPr>
          <a:xfrm>
            <a:off x="5183990" y="6188258"/>
            <a:ext cx="3560884" cy="369332"/>
          </a:xfrm>
          <a:prstGeom prst="rect">
            <a:avLst/>
          </a:prstGeom>
          <a:noFill/>
        </p:spPr>
        <p:txBody>
          <a:bodyPr wrap="square" rtlCol="0">
            <a:spAutoFit/>
          </a:bodyPr>
          <a:lstStyle/>
          <a:p>
            <a:r>
              <a:rPr kumimoji="1" lang="ja-JP" altLang="en-US" dirty="0" smtClean="0"/>
              <a:t>写真：防災班が提案する備蓄セット</a:t>
            </a:r>
            <a:endParaRPr kumimoji="1" lang="en-US" altLang="ja-JP" dirty="0" smtClean="0"/>
          </a:p>
        </p:txBody>
      </p:sp>
      <p:sp>
        <p:nvSpPr>
          <p:cNvPr id="7"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en-US" altLang="ja-JP" dirty="0" smtClean="0">
                <a:latin typeface="ＭＳ Ｐゴシック" panose="020B0600070205080204" pitchFamily="50" charset="-128"/>
              </a:rPr>
              <a:t>①</a:t>
            </a:r>
            <a:r>
              <a:rPr lang="ja-JP" altLang="en-US" dirty="0" smtClean="0">
                <a:latin typeface="ＭＳ Ｐゴシック" panose="020B0600070205080204" pitchFamily="50" charset="-128"/>
              </a:rPr>
              <a:t>備蓄セット</a:t>
            </a:r>
            <a:endParaRPr lang="ja-JP" altLang="en-US" dirty="0">
              <a:latin typeface="ＭＳ Ｐゴシック" panose="020B0600070205080204" pitchFamily="50" charset="-128"/>
            </a:endParaRPr>
          </a:p>
        </p:txBody>
      </p:sp>
      <p:sp>
        <p:nvSpPr>
          <p:cNvPr id="8"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0" name="正方形/長方形 9"/>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11" name="円/楕円 10"/>
          <p:cNvSpPr>
            <a:spLocks noChangeArrowheads="1"/>
          </p:cNvSpPr>
          <p:nvPr/>
        </p:nvSpPr>
        <p:spPr bwMode="auto">
          <a:xfrm>
            <a:off x="0" y="0"/>
            <a:ext cx="2392471" cy="997184"/>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46</a:t>
            </a:fld>
            <a:endParaRPr lang="ja-JP" altLang="en-US"/>
          </a:p>
        </p:txBody>
      </p:sp>
    </p:spTree>
    <p:extLst>
      <p:ext uri="{BB962C8B-B14F-4D97-AF65-F5344CB8AC3E}">
        <p14:creationId xmlns:p14="http://schemas.microsoft.com/office/powerpoint/2010/main" val="34763613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①備蓄セット内容</a:t>
            </a:r>
            <a:endParaRPr lang="ja-JP" altLang="en-US" dirty="0">
              <a:latin typeface="ＭＳ Ｐゴシック" panose="020B0600070205080204" pitchFamily="50" charset="-128"/>
            </a:endParaRPr>
          </a:p>
        </p:txBody>
      </p:sp>
      <p:graphicFrame>
        <p:nvGraphicFramePr>
          <p:cNvPr id="11" name="表 10"/>
          <p:cNvGraphicFramePr>
            <a:graphicFrameLocks noGrp="1"/>
          </p:cNvGraphicFramePr>
          <p:nvPr>
            <p:extLst/>
          </p:nvPr>
        </p:nvGraphicFramePr>
        <p:xfrm>
          <a:off x="746913" y="1131667"/>
          <a:ext cx="7401702" cy="5128571"/>
        </p:xfrm>
        <a:graphic>
          <a:graphicData uri="http://schemas.openxmlformats.org/drawingml/2006/table">
            <a:tbl>
              <a:tblPr firstRow="1" bandRow="1">
                <a:tableStyleId>{C4B1156A-380E-4F78-BDF5-A606A8083BF9}</a:tableStyleId>
              </a:tblPr>
              <a:tblGrid>
                <a:gridCol w="6148915"/>
                <a:gridCol w="1252787"/>
              </a:tblGrid>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内容</a:t>
                      </a:r>
                      <a:endParaRPr kumimoji="1" lang="ja-JP" altLang="en-US" sz="24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価格</a:t>
                      </a:r>
                      <a:endParaRPr kumimoji="1" lang="ja-JP" altLang="en-US" sz="2400" b="1" i="0" u="none" strike="noStrike" cap="none" normalizeH="0" baseline="0" dirty="0" smtClean="0">
                        <a:ln>
                          <a:noFill/>
                        </a:ln>
                        <a:solidFill>
                          <a:srgbClr val="FFFFFF"/>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飲料水</a:t>
                      </a:r>
                      <a:r>
                        <a:rPr kumimoji="1" lang="en-US" altLang="ja-JP" sz="2400" u="none" strike="noStrike" cap="none" normalizeH="0" baseline="0" dirty="0" smtClean="0">
                          <a:ln>
                            <a:noFill/>
                          </a:ln>
                          <a:effectLst/>
                        </a:rPr>
                        <a:t>(500ml)×3</a:t>
                      </a:r>
                      <a:endParaRPr kumimoji="1" lang="en-US" altLang="ja-JP"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dirty="0" smtClean="0">
                          <a:ln>
                            <a:noFill/>
                          </a:ln>
                          <a:effectLst/>
                        </a:rPr>
                        <a:t>180</a:t>
                      </a:r>
                      <a:r>
                        <a:rPr kumimoji="1" lang="ja-JP" altLang="en-US" sz="2400" u="none" strike="noStrike" cap="none" normalizeH="0" baseline="0" dirty="0" smtClean="0">
                          <a:ln>
                            <a:noFill/>
                          </a:ln>
                          <a:effectLst/>
                        </a:rPr>
                        <a:t>円</a:t>
                      </a:r>
                      <a:endParaRPr kumimoji="1" lang="ja-JP" altLang="en-US"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smtClean="0">
                          <a:ln>
                            <a:noFill/>
                          </a:ln>
                          <a:effectLst/>
                        </a:rPr>
                        <a:t>乾パン（</a:t>
                      </a:r>
                      <a:r>
                        <a:rPr kumimoji="1" lang="en-US" altLang="ja-JP" sz="2400" u="none" strike="noStrike" cap="none" normalizeH="0" baseline="0" smtClean="0">
                          <a:ln>
                            <a:noFill/>
                          </a:ln>
                          <a:effectLst/>
                        </a:rPr>
                        <a:t>100</a:t>
                      </a:r>
                      <a:r>
                        <a:rPr kumimoji="1" lang="ja-JP" altLang="en-US" sz="2400" u="none" strike="noStrike" cap="none" normalizeH="0" baseline="0" smtClean="0">
                          <a:ln>
                            <a:noFill/>
                          </a:ln>
                          <a:effectLst/>
                        </a:rPr>
                        <a:t>ｇ）</a:t>
                      </a:r>
                      <a:r>
                        <a:rPr kumimoji="1" lang="en-US" altLang="ja-JP" sz="2400" u="none" strike="noStrike" cap="none" normalizeH="0" baseline="0" smtClean="0">
                          <a:ln>
                            <a:noFill/>
                          </a:ln>
                          <a:effectLst/>
                        </a:rPr>
                        <a:t>×2</a:t>
                      </a:r>
                      <a:endParaRPr kumimoji="1" lang="en-US" altLang="ja-JP" sz="2400" b="0" i="0" u="none" strike="noStrike" cap="none" normalizeH="0" baseline="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dirty="0" smtClean="0">
                          <a:ln>
                            <a:noFill/>
                          </a:ln>
                          <a:effectLst/>
                        </a:rPr>
                        <a:t>400</a:t>
                      </a:r>
                      <a:r>
                        <a:rPr kumimoji="1" lang="ja-JP" altLang="en-US" sz="2400" u="none" strike="noStrike" cap="none" normalizeH="0" baseline="0" dirty="0" smtClean="0">
                          <a:ln>
                            <a:noFill/>
                          </a:ln>
                          <a:effectLst/>
                        </a:rPr>
                        <a:t>円</a:t>
                      </a:r>
                      <a:endParaRPr kumimoji="1" lang="ja-JP" altLang="en-US"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9420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手動発電機付き多機能ラジオ（ライト・ラジオ・携帯電話充電機能付き）</a:t>
                      </a:r>
                      <a:endParaRPr kumimoji="1" lang="en-US" altLang="ja-JP"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smtClean="0">
                          <a:ln>
                            <a:noFill/>
                          </a:ln>
                          <a:effectLst/>
                        </a:rPr>
                        <a:t>980</a:t>
                      </a:r>
                      <a:r>
                        <a:rPr kumimoji="1" lang="ja-JP" altLang="en-US" sz="2400" u="none" strike="noStrike" cap="none" normalizeH="0" baseline="0" smtClean="0">
                          <a:ln>
                            <a:noFill/>
                          </a:ln>
                          <a:effectLst/>
                        </a:rPr>
                        <a:t>円</a:t>
                      </a:r>
                      <a:endParaRPr kumimoji="1" lang="ja-JP" altLang="en-US" sz="2400" b="0" i="0" u="none" strike="noStrike" cap="none" normalizeH="0" baseline="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給水バック（</a:t>
                      </a:r>
                      <a:r>
                        <a:rPr kumimoji="1" lang="en-US" altLang="ja-JP" sz="2400" u="none" strike="noStrike" cap="none" normalizeH="0" baseline="0" dirty="0" smtClean="0">
                          <a:ln>
                            <a:noFill/>
                          </a:ln>
                          <a:effectLst/>
                        </a:rPr>
                        <a:t>3ℓ</a:t>
                      </a:r>
                      <a:r>
                        <a:rPr kumimoji="1" lang="ja-JP" altLang="en-US" sz="2400" u="none" strike="noStrike" cap="none" normalizeH="0" baseline="0" dirty="0" smtClean="0">
                          <a:ln>
                            <a:noFill/>
                          </a:ln>
                          <a:effectLst/>
                        </a:rPr>
                        <a:t>用）</a:t>
                      </a:r>
                      <a:endParaRPr kumimoji="1" lang="en-US" altLang="ja-JP"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dirty="0" smtClean="0">
                          <a:ln>
                            <a:noFill/>
                          </a:ln>
                          <a:effectLst/>
                        </a:rPr>
                        <a:t>105</a:t>
                      </a:r>
                      <a:r>
                        <a:rPr kumimoji="1" lang="ja-JP" altLang="en-US" sz="2400" u="none" strike="noStrike" cap="none" normalizeH="0" baseline="0" dirty="0" smtClean="0">
                          <a:ln>
                            <a:noFill/>
                          </a:ln>
                          <a:effectLst/>
                        </a:rPr>
                        <a:t>円</a:t>
                      </a:r>
                      <a:endParaRPr kumimoji="1" lang="ja-JP" altLang="en-US"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簡易トイレ</a:t>
                      </a:r>
                      <a:r>
                        <a:rPr kumimoji="1" lang="en-US" altLang="ja-JP" sz="2400" u="none" strike="noStrike" cap="none" normalizeH="0" baseline="0" dirty="0" smtClean="0">
                          <a:ln>
                            <a:noFill/>
                          </a:ln>
                          <a:effectLst/>
                        </a:rPr>
                        <a:t>×2</a:t>
                      </a:r>
                      <a:endParaRPr kumimoji="1" lang="en-US" altLang="ja-JP"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smtClean="0">
                          <a:ln>
                            <a:noFill/>
                          </a:ln>
                          <a:effectLst/>
                        </a:rPr>
                        <a:t>210</a:t>
                      </a:r>
                      <a:r>
                        <a:rPr kumimoji="1" lang="ja-JP" altLang="en-US" sz="2400" u="none" strike="noStrike" cap="none" normalizeH="0" baseline="0" smtClean="0">
                          <a:ln>
                            <a:noFill/>
                          </a:ln>
                          <a:effectLst/>
                        </a:rPr>
                        <a:t>円</a:t>
                      </a:r>
                      <a:endParaRPr kumimoji="1" lang="ja-JP" altLang="en-US" sz="2400" b="0" i="0" u="none" strike="noStrike" cap="none" normalizeH="0" baseline="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非常持ち出し袋（防水製）</a:t>
                      </a:r>
                      <a:endParaRPr kumimoji="1" lang="en-US" altLang="ja-JP" sz="2400" u="none" strike="noStrike" cap="none" normalizeH="0" baseline="0" dirty="0" smtClean="0">
                        <a:ln>
                          <a:noFill/>
                        </a:ln>
                        <a:effectLst/>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dirty="0" smtClean="0">
                          <a:ln>
                            <a:noFill/>
                          </a:ln>
                          <a:effectLst/>
                        </a:rPr>
                        <a:t>105</a:t>
                      </a:r>
                      <a:r>
                        <a:rPr kumimoji="1" lang="ja-JP" altLang="en-US" sz="2400" u="none" strike="noStrike" cap="none" normalizeH="0" baseline="0" dirty="0" smtClean="0">
                          <a:ln>
                            <a:noFill/>
                          </a:ln>
                          <a:effectLst/>
                        </a:rPr>
                        <a:t>円</a:t>
                      </a:r>
                      <a:endParaRPr kumimoji="1" lang="ja-JP" altLang="en-US"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r h="5233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筑波大生向け防災マニュアル</a:t>
                      </a:r>
                      <a:endParaRPr kumimoji="1" lang="en-US" altLang="ja-JP" sz="2400" u="none" strike="noStrike" cap="none" normalizeH="0" baseline="0" dirty="0" smtClean="0">
                        <a:ln>
                          <a:noFill/>
                        </a:ln>
                        <a:effectLst/>
                      </a:endParaRPr>
                    </a:p>
                  </a:txBody>
                  <a:tcPr marL="68580" marR="68580" marT="45695" marB="45695"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rPr>
                        <a:t>－</a:t>
                      </a:r>
                    </a:p>
                  </a:txBody>
                  <a:tcPr marL="68580" marR="68580" marT="45695" marB="45695" horzOverflow="overflow"/>
                </a:tc>
              </a:tr>
              <a:tr h="523319">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400" u="none" strike="noStrike" cap="none" normalizeH="0" baseline="0" dirty="0" smtClean="0">
                          <a:ln>
                            <a:noFill/>
                          </a:ln>
                          <a:effectLst/>
                        </a:rPr>
                        <a:t>合計</a:t>
                      </a:r>
                      <a:endParaRPr kumimoji="1" lang="en-US" altLang="ja-JP"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c>
                  <a:txBody>
                    <a:bodyPr/>
                    <a:lstStyle>
                      <a:lvl1pPr eaLnBrk="0" hangingPunct="0">
                        <a:spcBef>
                          <a:spcPct val="20000"/>
                        </a:spcBef>
                        <a:buFont typeface="Arial" panose="020B0604020202020204" pitchFamily="34" charset="0"/>
                        <a:defRPr kumimoji="1" sz="2800">
                          <a:solidFill>
                            <a:schemeClr val="tx1"/>
                          </a:solidFill>
                          <a:latin typeface="Calibri" panose="020F0502020204030204" pitchFamily="34" charset="0"/>
                          <a:ea typeface="ＭＳ Ｐゴシック" panose="020B0600070205080204" pitchFamily="50" charset="-128"/>
                        </a:defRPr>
                      </a:lvl1pPr>
                      <a:lvl2pPr marL="742950" indent="-285750" eaLnBrk="0" hangingPunct="0">
                        <a:spcBef>
                          <a:spcPct val="20000"/>
                        </a:spcBef>
                        <a:buFont typeface="Arial" panose="020B0604020202020204" pitchFamily="34" charse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spcBef>
                          <a:spcPct val="20000"/>
                        </a:spcBef>
                        <a:buFont typeface="Arial" panose="020B0604020202020204" pitchFamily="34" charset="0"/>
                        <a:defRPr kumimoji="1" sz="2000">
                          <a:solidFill>
                            <a:schemeClr val="tx1"/>
                          </a:solidFill>
                          <a:latin typeface="Calibri" panose="020F0502020204030204" pitchFamily="34" charset="0"/>
                          <a:ea typeface="ＭＳ Ｐゴシック" panose="020B0600070205080204" pitchFamily="50" charset="-128"/>
                        </a:defRPr>
                      </a:lvl3pPr>
                      <a:lvl4pPr marL="16002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4pPr>
                      <a:lvl5pPr marL="2057400" indent="-228600" eaLnBrk="0" hangingPunct="0">
                        <a:spcBef>
                          <a:spcPct val="20000"/>
                        </a:spcBef>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en-US" altLang="ja-JP" sz="2400" u="none" strike="noStrike" cap="none" normalizeH="0" baseline="0" dirty="0" smtClean="0">
                          <a:ln>
                            <a:noFill/>
                          </a:ln>
                          <a:effectLst/>
                        </a:rPr>
                        <a:t>1980</a:t>
                      </a:r>
                      <a:r>
                        <a:rPr kumimoji="1" lang="ja-JP" altLang="en-US" sz="2400" u="none" strike="noStrike" cap="none" normalizeH="0" baseline="0" dirty="0" smtClean="0">
                          <a:ln>
                            <a:noFill/>
                          </a:ln>
                          <a:effectLst/>
                        </a:rPr>
                        <a:t>円</a:t>
                      </a:r>
                      <a:endParaRPr kumimoji="1" lang="ja-JP" altLang="en-US" sz="2400" b="0" i="0" u="none" strike="noStrike" cap="none" normalizeH="0" baseline="0" dirty="0" smtClean="0">
                        <a:ln>
                          <a:noFill/>
                        </a:ln>
                        <a:solidFill>
                          <a:srgbClr val="000000"/>
                        </a:solidFill>
                        <a:effectLst/>
                        <a:latin typeface="Calibri" panose="020F0502020204030204" pitchFamily="34" charset="0"/>
                        <a:ea typeface="ＭＳ Ｐゴシック" panose="020B0600070205080204" pitchFamily="50" charset="-128"/>
                      </a:endParaRPr>
                    </a:p>
                  </a:txBody>
                  <a:tcPr marL="68580" marR="68580" marT="45695" marB="45695" horzOverflow="overflow"/>
                </a:tc>
              </a:tr>
            </a:tbl>
          </a:graphicData>
        </a:graphic>
      </p:graphicFrame>
      <p:sp>
        <p:nvSpPr>
          <p:cNvPr id="87076" name="テキスト ボックス 4"/>
          <p:cNvSpPr txBox="1">
            <a:spLocks noChangeArrowheads="1"/>
          </p:cNvSpPr>
          <p:nvPr/>
        </p:nvSpPr>
        <p:spPr bwMode="auto">
          <a:xfrm>
            <a:off x="6649778" y="6243043"/>
            <a:ext cx="1612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600" dirty="0">
                <a:latin typeface="Arial" panose="020B0604020202020204" pitchFamily="34" charset="0"/>
              </a:rPr>
              <a:t>参考：価格</a:t>
            </a:r>
            <a:r>
              <a:rPr lang="en-US" altLang="ja-JP" sz="1600" dirty="0">
                <a:latin typeface="Arial" panose="020B0604020202020204" pitchFamily="34" charset="0"/>
              </a:rPr>
              <a:t>.com</a:t>
            </a:r>
            <a:endParaRPr lang="ja-JP" altLang="en-US" sz="1600" dirty="0">
              <a:latin typeface="Arial" panose="020B0604020202020204" pitchFamily="34" charset="0"/>
            </a:endParaRPr>
          </a:p>
        </p:txBody>
      </p:sp>
      <p:sp>
        <p:nvSpPr>
          <p:cNvPr id="4" name="正方形/長方形 3"/>
          <p:cNvSpPr/>
          <p:nvPr/>
        </p:nvSpPr>
        <p:spPr>
          <a:xfrm>
            <a:off x="761792" y="1782323"/>
            <a:ext cx="7386823" cy="1722437"/>
          </a:xfrm>
          <a:prstGeom prst="rect">
            <a:avLst/>
          </a:prstGeom>
          <a:solidFill>
            <a:srgbClr val="92D050"/>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ja-JP" altLang="en-US" sz="2800" dirty="0" smtClean="0"/>
              <a:t>①入学式時に強制的に購入してもらう</a:t>
            </a:r>
            <a:endParaRPr lang="en-US" altLang="ja-JP" sz="2800" dirty="0" smtClean="0"/>
          </a:p>
          <a:p>
            <a:pPr algn="ctr" eaLnBrk="1" hangingPunct="1">
              <a:defRPr/>
            </a:pPr>
            <a:r>
              <a:rPr lang="ja-JP" altLang="en-US" sz="2800" dirty="0" smtClean="0"/>
              <a:t>　　　→</a:t>
            </a:r>
            <a:r>
              <a:rPr lang="ja-JP" altLang="en-US" sz="2800" dirty="0"/>
              <a:t>対策しない理由上位の「面倒さ」を</a:t>
            </a:r>
            <a:r>
              <a:rPr lang="ja-JP" altLang="en-US" sz="2800" dirty="0" smtClean="0"/>
              <a:t>解消</a:t>
            </a:r>
            <a:endParaRPr lang="ja-JP" altLang="en-US" sz="2800" dirty="0"/>
          </a:p>
        </p:txBody>
      </p:sp>
      <p:sp>
        <p:nvSpPr>
          <p:cNvPr id="5" name="正方形/長方形 4"/>
          <p:cNvSpPr/>
          <p:nvPr/>
        </p:nvSpPr>
        <p:spPr>
          <a:xfrm>
            <a:off x="761793" y="3814635"/>
            <a:ext cx="7386822" cy="1915555"/>
          </a:xfrm>
          <a:prstGeom prst="rect">
            <a:avLst/>
          </a:prstGeom>
          <a:solidFill>
            <a:srgbClr val="00B0F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ja-JP" altLang="en-US" sz="2800" dirty="0" smtClean="0"/>
              <a:t>②この内容で</a:t>
            </a:r>
            <a:r>
              <a:rPr lang="en-US" altLang="ja-JP" sz="2800" dirty="0" smtClean="0"/>
              <a:t>3</a:t>
            </a:r>
            <a:r>
              <a:rPr lang="ja-JP" altLang="en-US" sz="2800" dirty="0" smtClean="0"/>
              <a:t>日間生きられるわけでない</a:t>
            </a:r>
            <a:endParaRPr lang="en-US" altLang="ja-JP" sz="2800" dirty="0"/>
          </a:p>
          <a:p>
            <a:pPr algn="ctr" eaLnBrk="1" hangingPunct="1">
              <a:defRPr/>
            </a:pPr>
            <a:r>
              <a:rPr lang="ja-JP" altLang="en-US" sz="2800" dirty="0" smtClean="0"/>
              <a:t>→その他必要なものは自分で買い足してもらうことで防災について考える機会を与える</a:t>
            </a:r>
            <a:endParaRPr lang="ja-JP" altLang="en-US" sz="2800" dirty="0"/>
          </a:p>
        </p:txBody>
      </p:sp>
      <p:sp>
        <p:nvSpPr>
          <p:cNvPr id="7" name="円/楕円 6"/>
          <p:cNvSpPr>
            <a:spLocks noChangeArrowheads="1"/>
          </p:cNvSpPr>
          <p:nvPr/>
        </p:nvSpPr>
        <p:spPr bwMode="auto">
          <a:xfrm>
            <a:off x="0" y="0"/>
            <a:ext cx="2392471" cy="997184"/>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8"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9" name="正方形/長方形 8"/>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47</a:t>
            </a:fld>
            <a:endParaRPr lang="ja-JP" altLang="en-US"/>
          </a:p>
        </p:txBody>
      </p:sp>
    </p:spTree>
    <p:extLst>
      <p:ext uri="{BB962C8B-B14F-4D97-AF65-F5344CB8AC3E}">
        <p14:creationId xmlns:p14="http://schemas.microsoft.com/office/powerpoint/2010/main" val="32250869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en-US" altLang="ja-JP" dirty="0" smtClean="0">
                <a:latin typeface="ＭＳ Ｐゴシック" panose="020B0600070205080204" pitchFamily="50" charset="-128"/>
              </a:rPr>
              <a:t>②</a:t>
            </a:r>
            <a:r>
              <a:rPr lang="ja-JP" altLang="en-US" dirty="0" smtClean="0">
                <a:latin typeface="ＭＳ Ｐゴシック" panose="020B0600070205080204" pitchFamily="50" charset="-128"/>
              </a:rPr>
              <a:t>家族への働きかけ</a:t>
            </a:r>
            <a:endParaRPr lang="ja-JP" altLang="en-US" dirty="0">
              <a:latin typeface="ＭＳ Ｐゴシック" panose="020B0600070205080204" pitchFamily="50" charset="-128"/>
            </a:endParaRPr>
          </a:p>
        </p:txBody>
      </p:sp>
      <p:sp>
        <p:nvSpPr>
          <p:cNvPr id="3" name="コンテンツ プレースホルダー 2"/>
          <p:cNvSpPr>
            <a:spLocks noGrp="1"/>
          </p:cNvSpPr>
          <p:nvPr>
            <p:ph idx="1"/>
          </p:nvPr>
        </p:nvSpPr>
        <p:spPr>
          <a:xfrm>
            <a:off x="515274" y="1265780"/>
            <a:ext cx="8229600" cy="5374096"/>
          </a:xfrm>
        </p:spPr>
        <p:txBody>
          <a:bodyPr>
            <a:normAutofit/>
          </a:bodyPr>
          <a:lstStyle/>
          <a:p>
            <a:pPr>
              <a:buFont typeface="Arial" charset="0"/>
              <a:buChar char="•"/>
              <a:defRPr/>
            </a:pPr>
            <a:r>
              <a:rPr lang="ja-JP" altLang="en-US" sz="2800" b="0" dirty="0" smtClean="0"/>
              <a:t>年</a:t>
            </a:r>
            <a:r>
              <a:rPr lang="en-US" altLang="ja-JP" sz="2800" b="0" dirty="0" smtClean="0"/>
              <a:t>5</a:t>
            </a:r>
            <a:r>
              <a:rPr lang="ja-JP" altLang="en-US" sz="2800" b="0" dirty="0" smtClean="0"/>
              <a:t>回の発行の</a:t>
            </a:r>
            <a:r>
              <a:rPr lang="ja-JP" altLang="en-US" sz="3200" b="0" dirty="0" smtClean="0"/>
              <a:t>「紫峰会報」</a:t>
            </a:r>
            <a:r>
              <a:rPr lang="ja-JP" altLang="en-US" sz="2800" b="0" dirty="0" smtClean="0"/>
              <a:t>に掲載</a:t>
            </a:r>
            <a:endParaRPr lang="en-US" altLang="ja-JP" sz="2800" b="0" dirty="0" smtClean="0"/>
          </a:p>
          <a:p>
            <a:pPr>
              <a:buFont typeface="Arial" charset="0"/>
              <a:buChar char="•"/>
              <a:defRPr/>
            </a:pPr>
            <a:r>
              <a:rPr lang="ja-JP" altLang="en-US" sz="2800" b="0" dirty="0"/>
              <a:t>入会</a:t>
            </a:r>
            <a:r>
              <a:rPr lang="ja-JP" altLang="en-US" sz="2800" b="0" dirty="0" smtClean="0"/>
              <a:t>率は平均６５％</a:t>
            </a:r>
            <a:endParaRPr lang="en-US" altLang="ja-JP" sz="2800" b="0" dirty="0" smtClean="0"/>
          </a:p>
          <a:p>
            <a:pPr marL="0" indent="0">
              <a:buFont typeface="Arial" panose="020B0604020202020204" pitchFamily="34" charset="0"/>
              <a:buNone/>
              <a:defRPr/>
            </a:pPr>
            <a:r>
              <a:rPr lang="ja-JP" altLang="en-US" sz="2800" b="0" dirty="0"/>
              <a:t>　</a:t>
            </a:r>
          </a:p>
        </p:txBody>
      </p:sp>
      <p:sp>
        <p:nvSpPr>
          <p:cNvPr id="2" name="正方形/長方形 1"/>
          <p:cNvSpPr/>
          <p:nvPr/>
        </p:nvSpPr>
        <p:spPr>
          <a:xfrm>
            <a:off x="681322" y="2408780"/>
            <a:ext cx="7653337" cy="3898556"/>
          </a:xfrm>
          <a:prstGeom prst="rect">
            <a:avLst/>
          </a:prstGeom>
        </p:spPr>
        <p:style>
          <a:lnRef idx="2">
            <a:schemeClr val="accent4"/>
          </a:lnRef>
          <a:fillRef idx="1">
            <a:schemeClr val="lt1"/>
          </a:fillRef>
          <a:effectRef idx="0">
            <a:schemeClr val="accent4"/>
          </a:effectRef>
          <a:fontRef idx="minor">
            <a:schemeClr val="dk1"/>
          </a:fontRef>
        </p:style>
        <p:txBody>
          <a:bodyPr anchor="ctr"/>
          <a:lstStyle/>
          <a:p>
            <a:pPr algn="ctr" eaLnBrk="1" hangingPunct="1">
              <a:defRPr/>
            </a:pPr>
            <a:endParaRPr lang="ja-JP" altLang="en-US" dirty="0"/>
          </a:p>
        </p:txBody>
      </p:sp>
      <p:pic>
        <p:nvPicPr>
          <p:cNvPr id="81929" name="図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82727" y="3017521"/>
            <a:ext cx="643695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1" name="テキスト ボックス 10"/>
          <p:cNvSpPr txBox="1">
            <a:spLocks noChangeArrowheads="1"/>
          </p:cNvSpPr>
          <p:nvPr/>
        </p:nvSpPr>
        <p:spPr bwMode="auto">
          <a:xfrm>
            <a:off x="713071" y="2481945"/>
            <a:ext cx="76215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Arial" panose="020B0604020202020204" pitchFamily="34" charset="0"/>
              </a:rPr>
              <a:t>アンケート結果を載せ、家族の話し合いの重要性を訴える</a:t>
            </a:r>
          </a:p>
        </p:txBody>
      </p:sp>
      <p:sp>
        <p:nvSpPr>
          <p:cNvPr id="6" name="テキスト ボックス 5"/>
          <p:cNvSpPr txBox="1"/>
          <p:nvPr/>
        </p:nvSpPr>
        <p:spPr>
          <a:xfrm>
            <a:off x="1939798" y="6445396"/>
            <a:ext cx="6484467" cy="307777"/>
          </a:xfrm>
          <a:prstGeom prst="rect">
            <a:avLst/>
          </a:prstGeom>
          <a:noFill/>
        </p:spPr>
        <p:txBody>
          <a:bodyPr wrap="none" rtlCol="0">
            <a:spAutoFit/>
          </a:bodyPr>
          <a:lstStyle/>
          <a:p>
            <a:r>
              <a:rPr kumimoji="1" lang="ja-JP" altLang="en-US" sz="1400" dirty="0" smtClean="0"/>
              <a:t>入会率参照：平成</a:t>
            </a:r>
            <a:r>
              <a:rPr kumimoji="1" lang="en-US" altLang="ja-JP" sz="1400" dirty="0" smtClean="0"/>
              <a:t>15</a:t>
            </a:r>
            <a:r>
              <a:rPr kumimoji="1" lang="ja-JP" altLang="en-US" sz="1400" dirty="0" smtClean="0"/>
              <a:t>～</a:t>
            </a:r>
            <a:r>
              <a:rPr kumimoji="1" lang="en-US" altLang="ja-JP" sz="1400" dirty="0" smtClean="0"/>
              <a:t>23</a:t>
            </a:r>
            <a:r>
              <a:rPr kumimoji="1" lang="ja-JP" altLang="en-US" sz="1400" dirty="0" smtClean="0"/>
              <a:t>年度事業報告書（</a:t>
            </a:r>
            <a:r>
              <a:rPr lang="ja-JP" altLang="en-US" sz="1400" dirty="0" smtClean="0"/>
              <a:t>学群</a:t>
            </a:r>
            <a:r>
              <a:rPr lang="en-US" altLang="ja-JP" sz="1400" dirty="0"/>
              <a:t>1 </a:t>
            </a:r>
            <a:r>
              <a:rPr lang="ja-JP" altLang="en-US" sz="1400" dirty="0"/>
              <a:t>年生保護者の</a:t>
            </a:r>
            <a:r>
              <a:rPr lang="ja-JP" altLang="en-US" sz="1400" dirty="0" smtClean="0"/>
              <a:t>入会率を平均した）</a:t>
            </a:r>
            <a:endParaRPr kumimoji="1" lang="en-US" altLang="ja-JP" sz="1400" dirty="0" smtClean="0"/>
          </a:p>
        </p:txBody>
      </p:sp>
      <p:sp>
        <p:nvSpPr>
          <p:cNvPr id="9"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提案</a:t>
            </a:r>
            <a:endParaRPr lang="ja-JP" altLang="en-US" sz="2400" dirty="0"/>
          </a:p>
        </p:txBody>
      </p:sp>
      <p:sp>
        <p:nvSpPr>
          <p:cNvPr id="11" name="正方形/長方形 10"/>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12" name="円/楕円 11"/>
          <p:cNvSpPr>
            <a:spLocks noChangeArrowheads="1"/>
          </p:cNvSpPr>
          <p:nvPr/>
        </p:nvSpPr>
        <p:spPr bwMode="auto">
          <a:xfrm>
            <a:off x="0" y="0"/>
            <a:ext cx="2392471" cy="997184"/>
          </a:xfrm>
          <a:prstGeom prst="ellipse">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p>
            <a:pPr algn="ctr" eaLnBrk="1" hangingPunct="1">
              <a:spcAft>
                <a:spcPts val="0"/>
              </a:spcAft>
              <a:defRPr/>
            </a:pPr>
            <a:r>
              <a:rPr lang="ja-JP" sz="2400" b="1" kern="100" dirty="0">
                <a:solidFill>
                  <a:schemeClr val="dk1"/>
                </a:solidFill>
                <a:latin typeface="+mn-lt"/>
                <a:ea typeface="ＭＳ 明朝" panose="02020609040205080304" pitchFamily="17" charset="-128"/>
                <a:cs typeface="Times New Roman" panose="02020603050405020304" pitchFamily="18" charset="0"/>
              </a:rPr>
              <a:t>事前対策</a:t>
            </a:r>
            <a:endParaRPr lang="ja-JP" sz="1200" b="1" kern="100" dirty="0">
              <a:solidFill>
                <a:schemeClr val="dk1"/>
              </a:solidFill>
              <a:latin typeface="+mn-lt"/>
              <a:ea typeface="ＭＳ 明朝" panose="02020609040205080304" pitchFamily="17" charset="-128"/>
              <a:cs typeface="Times New Roman" panose="02020603050405020304" pitchFamily="18" charset="0"/>
            </a:endParaRPr>
          </a:p>
        </p:txBody>
      </p:sp>
      <p:sp>
        <p:nvSpPr>
          <p:cNvPr id="4" name="スライド番号プレースホルダー 3"/>
          <p:cNvSpPr>
            <a:spLocks noGrp="1"/>
          </p:cNvSpPr>
          <p:nvPr>
            <p:ph type="sldNum" sz="quarter" idx="12"/>
          </p:nvPr>
        </p:nvSpPr>
        <p:spPr/>
        <p:txBody>
          <a:bodyPr/>
          <a:lstStyle/>
          <a:p>
            <a:pPr>
              <a:defRPr/>
            </a:pPr>
            <a:fld id="{3746A949-B006-465B-935D-84AAF885E53E}" type="slidenum">
              <a:rPr lang="ja-JP" altLang="en-US" smtClean="0"/>
              <a:pPr>
                <a:defRPr/>
              </a:pPr>
              <a:t>48</a:t>
            </a:fld>
            <a:endParaRPr lang="ja-JP" altLang="en-US"/>
          </a:p>
        </p:txBody>
      </p:sp>
    </p:spTree>
    <p:extLst>
      <p:ext uri="{BB962C8B-B14F-4D97-AF65-F5344CB8AC3E}">
        <p14:creationId xmlns:p14="http://schemas.microsoft.com/office/powerpoint/2010/main" val="31185000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99913" y="1066911"/>
            <a:ext cx="4562856" cy="2633819"/>
          </a:xfrm>
        </p:spPr>
        <p:style>
          <a:lnRef idx="2">
            <a:schemeClr val="accent5"/>
          </a:lnRef>
          <a:fillRef idx="1">
            <a:schemeClr val="lt1"/>
          </a:fillRef>
          <a:effectRef idx="0">
            <a:schemeClr val="accent5"/>
          </a:effectRef>
          <a:fontRef idx="minor">
            <a:schemeClr val="dk1"/>
          </a:fontRef>
        </p:style>
        <p:txBody>
          <a:bodyPr/>
          <a:lstStyle/>
          <a:p>
            <a:r>
              <a:rPr lang="ja-JP" altLang="en-US" sz="2800" b="0" dirty="0" smtClean="0">
                <a:solidFill>
                  <a:srgbClr val="FF0000"/>
                </a:solidFill>
              </a:rPr>
              <a:t>望ましい行動をとれる人</a:t>
            </a:r>
            <a:r>
              <a:rPr lang="ja-JP" altLang="en-US" sz="2400" b="0" dirty="0" smtClean="0"/>
              <a:t>とは</a:t>
            </a:r>
            <a:endParaRPr lang="en-US" altLang="ja-JP" sz="2400" b="0" dirty="0" smtClean="0"/>
          </a:p>
          <a:p>
            <a:pPr marL="342900" indent="-342900">
              <a:buFont typeface="Arial" panose="020B0604020202020204" pitchFamily="34" charset="0"/>
              <a:buChar char="•"/>
            </a:pPr>
            <a:r>
              <a:rPr lang="ja-JP" altLang="en-US" sz="2400" b="0" dirty="0" smtClean="0"/>
              <a:t>防災</a:t>
            </a:r>
            <a:r>
              <a:rPr lang="ja-JP" altLang="en-US" sz="2400" b="0" dirty="0"/>
              <a:t>訓練</a:t>
            </a:r>
            <a:r>
              <a:rPr lang="ja-JP" altLang="en-US" sz="2400" b="0" dirty="0" smtClean="0"/>
              <a:t>を経験している</a:t>
            </a:r>
            <a:endParaRPr lang="en-US" altLang="ja-JP" sz="2400" b="0" dirty="0" smtClean="0"/>
          </a:p>
          <a:p>
            <a:pPr marL="342900" indent="-342900">
              <a:buFont typeface="Arial" panose="020B0604020202020204" pitchFamily="34" charset="0"/>
              <a:buChar char="•"/>
            </a:pPr>
            <a:r>
              <a:rPr lang="ja-JP" altLang="en-US" sz="2400" b="0" dirty="0"/>
              <a:t>防災</a:t>
            </a:r>
            <a:r>
              <a:rPr lang="ja-JP" altLang="en-US" sz="2400" b="0" dirty="0" smtClean="0"/>
              <a:t>に関する知識があ</a:t>
            </a:r>
            <a:r>
              <a:rPr lang="ja-JP" altLang="en-US" sz="2400" b="0" dirty="0"/>
              <a:t>る</a:t>
            </a:r>
            <a:endParaRPr lang="en-US" altLang="ja-JP" sz="2400" b="0" dirty="0" smtClean="0"/>
          </a:p>
          <a:p>
            <a:pPr marL="342900" indent="-342900">
              <a:buFont typeface="Arial" panose="020B0604020202020204" pitchFamily="34" charset="0"/>
              <a:buChar char="•"/>
            </a:pPr>
            <a:r>
              <a:rPr lang="ja-JP" altLang="en-US" sz="2400" b="0" dirty="0" smtClean="0"/>
              <a:t>備蓄をしている</a:t>
            </a:r>
            <a:endParaRPr lang="en-US" altLang="ja-JP" sz="2400" b="0" dirty="0" smtClean="0"/>
          </a:p>
          <a:p>
            <a:pPr marL="342900" indent="-342900">
              <a:buFont typeface="Arial" panose="020B0604020202020204" pitchFamily="34" charset="0"/>
              <a:buChar char="•"/>
            </a:pPr>
            <a:r>
              <a:rPr lang="ja-JP" altLang="en-US" sz="2400" b="0" dirty="0"/>
              <a:t>家族</a:t>
            </a:r>
            <a:r>
              <a:rPr lang="ja-JP" altLang="en-US" sz="2400" b="0" dirty="0" smtClean="0"/>
              <a:t>との</a:t>
            </a:r>
            <a:r>
              <a:rPr lang="ja-JP" altLang="en-US" sz="2400" b="0" dirty="0"/>
              <a:t>話し合</a:t>
            </a:r>
            <a:r>
              <a:rPr lang="ja-JP" altLang="en-US" sz="2400" b="0" dirty="0" smtClean="0"/>
              <a:t>いをしている</a:t>
            </a:r>
            <a:endParaRPr lang="en-US" altLang="ja-JP" sz="2400" b="0" dirty="0" smtClean="0"/>
          </a:p>
        </p:txBody>
      </p:sp>
      <p:sp>
        <p:nvSpPr>
          <p:cNvPr id="4"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研究のまとめ</a:t>
            </a:r>
            <a:endParaRPr lang="ja-JP" altLang="en-US" dirty="0">
              <a:latin typeface="ＭＳ Ｐゴシック" panose="020B0600070205080204" pitchFamily="50" charset="-128"/>
            </a:endParaRPr>
          </a:p>
        </p:txBody>
      </p:sp>
      <p:sp>
        <p:nvSpPr>
          <p:cNvPr id="5" name="コンテンツ プレースホルダー 2"/>
          <p:cNvSpPr txBox="1">
            <a:spLocks/>
          </p:cNvSpPr>
          <p:nvPr/>
        </p:nvSpPr>
        <p:spPr>
          <a:xfrm>
            <a:off x="2098881" y="3827918"/>
            <a:ext cx="6292457" cy="2766241"/>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a:lstStyle>
          <a:p>
            <a:pPr fontAlgn="auto"/>
            <a:r>
              <a:rPr lang="ja-JP" altLang="en-US" sz="2800" b="0" dirty="0" smtClean="0">
                <a:solidFill>
                  <a:srgbClr val="FF0000"/>
                </a:solidFill>
              </a:rPr>
              <a:t>望ましい行動をとれる人</a:t>
            </a:r>
            <a:r>
              <a:rPr lang="ja-JP" altLang="en-US" sz="2400" b="0" dirty="0" smtClean="0"/>
              <a:t>を増やすために</a:t>
            </a:r>
            <a:endParaRPr lang="en-US" altLang="ja-JP" sz="2400" b="0" dirty="0" smtClean="0"/>
          </a:p>
          <a:p>
            <a:pPr marL="342900" indent="-342900" fontAlgn="auto">
              <a:buFont typeface="Arial" pitchFamily="34" charset="0"/>
              <a:buChar char="•"/>
            </a:pPr>
            <a:r>
              <a:rPr lang="ja-JP" altLang="en-US" sz="2400" b="0" dirty="0" smtClean="0"/>
              <a:t>大学の防災訓練体制の工夫</a:t>
            </a:r>
            <a:endParaRPr lang="en-US" altLang="ja-JP" sz="2400" b="0" dirty="0" smtClean="0"/>
          </a:p>
          <a:p>
            <a:pPr marL="342900" indent="-342900" fontAlgn="auto">
              <a:buFont typeface="Arial" pitchFamily="34" charset="0"/>
              <a:buChar char="•"/>
            </a:pPr>
            <a:r>
              <a:rPr lang="ja-JP" altLang="en-US" sz="2400" b="0" dirty="0" smtClean="0"/>
              <a:t>防災知識の</a:t>
            </a:r>
            <a:r>
              <a:rPr lang="ja-JP" altLang="en-US" sz="2400" b="0" dirty="0"/>
              <a:t>拡散</a:t>
            </a:r>
            <a:endParaRPr lang="en-US" altLang="ja-JP" sz="2400" b="0" dirty="0" smtClean="0"/>
          </a:p>
          <a:p>
            <a:pPr marL="342900" indent="-342900" fontAlgn="auto">
              <a:buFont typeface="Arial" pitchFamily="34" charset="0"/>
              <a:buChar char="•"/>
            </a:pPr>
            <a:r>
              <a:rPr lang="ja-JP" altLang="en-US" sz="2400" b="0" dirty="0" smtClean="0"/>
              <a:t>強制的に備蓄させる環境づくり</a:t>
            </a:r>
            <a:endParaRPr lang="en-US" altLang="ja-JP" sz="2400" b="0" dirty="0" smtClean="0"/>
          </a:p>
          <a:p>
            <a:pPr marL="342900" indent="-342900" fontAlgn="auto">
              <a:buFont typeface="Arial" pitchFamily="34" charset="0"/>
              <a:buChar char="•"/>
            </a:pPr>
            <a:r>
              <a:rPr lang="ja-JP" altLang="en-US" sz="2400" b="0" dirty="0"/>
              <a:t>家族</a:t>
            </a:r>
            <a:r>
              <a:rPr lang="ja-JP" altLang="en-US" sz="2400" b="0" dirty="0" smtClean="0"/>
              <a:t>と話し合うことの重要性の呼びかけ</a:t>
            </a:r>
            <a:endParaRPr lang="ja-JP" altLang="en-US" sz="2400" b="0" dirty="0"/>
          </a:p>
        </p:txBody>
      </p:sp>
      <p:sp>
        <p:nvSpPr>
          <p:cNvPr id="2" name="屈折矢印 1"/>
          <p:cNvSpPr/>
          <p:nvPr/>
        </p:nvSpPr>
        <p:spPr>
          <a:xfrm rot="5400000">
            <a:off x="506130" y="3975353"/>
            <a:ext cx="1344168" cy="1325880"/>
          </a:xfrm>
          <a:prstGeom prst="bentUp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5110" y="1945058"/>
            <a:ext cx="3102695" cy="1829057"/>
          </a:xfrm>
          <a:prstGeom prst="rect">
            <a:avLst/>
          </a:prstGeom>
        </p:spPr>
      </p:pic>
      <p:sp>
        <p:nvSpPr>
          <p:cNvPr id="7"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smtClean="0"/>
              <a:t>　　まと</a:t>
            </a:r>
            <a:r>
              <a:rPr lang="ja-JP" altLang="en-US" sz="2400" dirty="0"/>
              <a:t>め</a:t>
            </a:r>
          </a:p>
        </p:txBody>
      </p:sp>
      <p:sp>
        <p:nvSpPr>
          <p:cNvPr id="8" name="正方形/長方形 7"/>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9" name="スライド番号プレースホルダー 8"/>
          <p:cNvSpPr>
            <a:spLocks noGrp="1"/>
          </p:cNvSpPr>
          <p:nvPr>
            <p:ph type="sldNum" sz="quarter" idx="12"/>
          </p:nvPr>
        </p:nvSpPr>
        <p:spPr/>
        <p:txBody>
          <a:bodyPr/>
          <a:lstStyle/>
          <a:p>
            <a:pPr>
              <a:defRPr/>
            </a:pPr>
            <a:fld id="{3746A949-B006-465B-935D-84AAF885E53E}" type="slidenum">
              <a:rPr lang="ja-JP" altLang="en-US" smtClean="0"/>
              <a:pPr>
                <a:defRPr/>
              </a:pPr>
              <a:t>49</a:t>
            </a:fld>
            <a:endParaRPr lang="ja-JP" altLang="en-US"/>
          </a:p>
        </p:txBody>
      </p:sp>
    </p:spTree>
    <p:extLst>
      <p:ext uri="{BB962C8B-B14F-4D97-AF65-F5344CB8AC3E}">
        <p14:creationId xmlns:p14="http://schemas.microsoft.com/office/powerpoint/2010/main" val="12161027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39"/>
          <p:cNvGrpSpPr/>
          <p:nvPr/>
        </p:nvGrpSpPr>
        <p:grpSpPr>
          <a:xfrm>
            <a:off x="1296699" y="1472838"/>
            <a:ext cx="7677214" cy="475598"/>
            <a:chOff x="367112" y="237903"/>
            <a:chExt cx="7677214" cy="475598"/>
          </a:xfrm>
          <a:scene3d>
            <a:camera prst="orthographicFront"/>
            <a:lightRig rig="flat" dir="t"/>
          </a:scene3d>
        </p:grpSpPr>
        <p:sp>
          <p:nvSpPr>
            <p:cNvPr id="34" name="正方形/長方形 33"/>
            <p:cNvSpPr/>
            <p:nvPr/>
          </p:nvSpPr>
          <p:spPr>
            <a:xfrm>
              <a:off x="367112" y="237903"/>
              <a:ext cx="7677214"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5" name="正方形/長方形 34"/>
            <p:cNvSpPr/>
            <p:nvPr/>
          </p:nvSpPr>
          <p:spPr>
            <a:xfrm>
              <a:off x="367112" y="237903"/>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背景</a:t>
              </a:r>
            </a:p>
          </p:txBody>
        </p:sp>
      </p:grpSp>
      <p:sp>
        <p:nvSpPr>
          <p:cNvPr id="9" name="円/楕円 8"/>
          <p:cNvSpPr/>
          <p:nvPr/>
        </p:nvSpPr>
        <p:spPr>
          <a:xfrm>
            <a:off x="1000126" y="1412695"/>
            <a:ext cx="593725" cy="595313"/>
          </a:xfrm>
          <a:prstGeom prst="ellipse">
            <a:avLst/>
          </a:prstGeom>
        </p:spPr>
        <p:style>
          <a:lnRef idx="2">
            <a:schemeClr val="accent2"/>
          </a:lnRef>
          <a:fillRef idx="1">
            <a:schemeClr val="lt1"/>
          </a:fillRef>
          <a:effectRef idx="0">
            <a:schemeClr val="accent2"/>
          </a:effectRef>
          <a:fontRef idx="minor">
            <a:schemeClr val="dk1"/>
          </a:fontRef>
        </p:style>
        <p:txBody>
          <a:bodyPr/>
          <a:lstStyle/>
          <a:p>
            <a:endParaRPr lang="ja-JP" altLang="en-US" dirty="0"/>
          </a:p>
        </p:txBody>
      </p:sp>
      <p:grpSp>
        <p:nvGrpSpPr>
          <p:cNvPr id="10" name="グループ化 41"/>
          <p:cNvGrpSpPr/>
          <p:nvPr/>
        </p:nvGrpSpPr>
        <p:grpSpPr>
          <a:xfrm>
            <a:off x="1727396" y="2364310"/>
            <a:ext cx="7246517" cy="475598"/>
            <a:chOff x="797809" y="951719"/>
            <a:chExt cx="7246517" cy="475598"/>
          </a:xfrm>
          <a:scene3d>
            <a:camera prst="orthographicFront"/>
            <a:lightRig rig="flat" dir="t"/>
          </a:scene3d>
        </p:grpSpPr>
        <p:sp>
          <p:nvSpPr>
            <p:cNvPr id="32" name="正方形/長方形 31"/>
            <p:cNvSpPr/>
            <p:nvPr/>
          </p:nvSpPr>
          <p:spPr>
            <a:xfrm>
              <a:off x="797809" y="951719"/>
              <a:ext cx="7246517"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3" name="正方形/長方形 32"/>
            <p:cNvSpPr/>
            <p:nvPr/>
          </p:nvSpPr>
          <p:spPr>
            <a:xfrm>
              <a:off x="797809" y="951719"/>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58420" rIns="58420" bIns="58420" spcCol="1270" anchor="ctr"/>
            <a:lstStyle/>
            <a:p>
              <a:pPr defTabSz="1022350" eaLnBrk="1" hangingPunct="1">
                <a:lnSpc>
                  <a:spcPct val="90000"/>
                </a:lnSpc>
                <a:spcAft>
                  <a:spcPct val="35000"/>
                </a:spcAft>
                <a:defRPr/>
              </a:pPr>
              <a:r>
                <a:rPr lang="ja-JP" altLang="en-US" sz="2300" dirty="0" smtClean="0"/>
                <a:t>目的</a:t>
              </a:r>
              <a:endParaRPr lang="ja-JP" altLang="en-US" sz="2300" dirty="0"/>
            </a:p>
          </p:txBody>
        </p:sp>
      </p:grpSp>
      <p:sp>
        <p:nvSpPr>
          <p:cNvPr id="11" name="円/楕円 10"/>
          <p:cNvSpPr/>
          <p:nvPr/>
        </p:nvSpPr>
        <p:spPr>
          <a:xfrm>
            <a:off x="1351957" y="2304726"/>
            <a:ext cx="593725" cy="595313"/>
          </a:xfrm>
          <a:prstGeom prst="ellipse">
            <a:avLst/>
          </a:prstGeom>
        </p:spPr>
        <p:style>
          <a:lnRef idx="3">
            <a:schemeClr val="lt1"/>
          </a:lnRef>
          <a:fillRef idx="1">
            <a:schemeClr val="accent2"/>
          </a:fillRef>
          <a:effectRef idx="1">
            <a:schemeClr val="accent2"/>
          </a:effectRef>
          <a:fontRef idx="minor">
            <a:schemeClr val="lt1"/>
          </a:fontRef>
        </p:style>
        <p:txBody>
          <a:bodyPr/>
          <a:lstStyle/>
          <a:p>
            <a:endParaRPr lang="ja-JP" altLang="en-US" dirty="0"/>
          </a:p>
        </p:txBody>
      </p:sp>
      <p:grpSp>
        <p:nvGrpSpPr>
          <p:cNvPr id="12" name="グループ化 43"/>
          <p:cNvGrpSpPr/>
          <p:nvPr/>
        </p:nvGrpSpPr>
        <p:grpSpPr>
          <a:xfrm>
            <a:off x="1963438" y="3216337"/>
            <a:ext cx="7010497" cy="475598"/>
            <a:chOff x="1033829" y="1665012"/>
            <a:chExt cx="7010497" cy="475598"/>
          </a:xfrm>
          <a:scene3d>
            <a:camera prst="orthographicFront"/>
            <a:lightRig rig="flat" dir="t"/>
          </a:scene3d>
        </p:grpSpPr>
        <p:sp>
          <p:nvSpPr>
            <p:cNvPr id="30" name="正方形/長方形 29"/>
            <p:cNvSpPr/>
            <p:nvPr/>
          </p:nvSpPr>
          <p:spPr>
            <a:xfrm>
              <a:off x="1033829" y="1665012"/>
              <a:ext cx="7010497" cy="475598"/>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1" name="正方形/長方形 30"/>
            <p:cNvSpPr/>
            <p:nvPr/>
          </p:nvSpPr>
          <p:spPr>
            <a:xfrm>
              <a:off x="1033829" y="1665012"/>
              <a:ext cx="701049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仮説</a:t>
              </a:r>
            </a:p>
          </p:txBody>
        </p:sp>
      </p:grpSp>
      <p:sp>
        <p:nvSpPr>
          <p:cNvPr id="13" name="円/楕円 12"/>
          <p:cNvSpPr/>
          <p:nvPr/>
        </p:nvSpPr>
        <p:spPr>
          <a:xfrm>
            <a:off x="1648819" y="3156246"/>
            <a:ext cx="593725" cy="595312"/>
          </a:xfrm>
          <a:prstGeom prst="ellipse">
            <a:avLst/>
          </a:prstGeom>
        </p:spPr>
        <p:style>
          <a:lnRef idx="2">
            <a:schemeClr val="accent4"/>
          </a:lnRef>
          <a:fillRef idx="1">
            <a:schemeClr val="lt1"/>
          </a:fillRef>
          <a:effectRef idx="0">
            <a:schemeClr val="accent4"/>
          </a:effectRef>
          <a:fontRef idx="minor">
            <a:schemeClr val="dk1"/>
          </a:fontRef>
        </p:style>
      </p:sp>
      <p:grpSp>
        <p:nvGrpSpPr>
          <p:cNvPr id="14" name="グループ化 45"/>
          <p:cNvGrpSpPr/>
          <p:nvPr/>
        </p:nvGrpSpPr>
        <p:grpSpPr>
          <a:xfrm>
            <a:off x="2034036" y="4088748"/>
            <a:ext cx="6935138" cy="475598"/>
            <a:chOff x="1109188" y="2378827"/>
            <a:chExt cx="6935138" cy="475598"/>
          </a:xfrm>
          <a:scene3d>
            <a:camera prst="orthographicFront"/>
            <a:lightRig rig="flat" dir="t"/>
          </a:scene3d>
        </p:grpSpPr>
        <p:sp>
          <p:nvSpPr>
            <p:cNvPr id="28" name="正方形/長方形 27"/>
            <p:cNvSpPr/>
            <p:nvPr/>
          </p:nvSpPr>
          <p:spPr>
            <a:xfrm>
              <a:off x="1109188" y="2378827"/>
              <a:ext cx="6935138" cy="475598"/>
            </a:xfrm>
            <a:prstGeom prst="rect">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9" name="正方形/長方形 28"/>
            <p:cNvSpPr/>
            <p:nvPr/>
          </p:nvSpPr>
          <p:spPr>
            <a:xfrm>
              <a:off x="1109188" y="2378827"/>
              <a:ext cx="6935138"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調査</a:t>
              </a:r>
              <a:endParaRPr lang="en-US" altLang="ja-JP" sz="2400" dirty="0"/>
            </a:p>
          </p:txBody>
        </p:sp>
      </p:grpSp>
      <p:sp>
        <p:nvSpPr>
          <p:cNvPr id="15" name="円/楕円 14"/>
          <p:cNvSpPr/>
          <p:nvPr/>
        </p:nvSpPr>
        <p:spPr>
          <a:xfrm>
            <a:off x="1666875" y="4029217"/>
            <a:ext cx="595313" cy="595312"/>
          </a:xfrm>
          <a:prstGeom prst="ellipse">
            <a:avLst/>
          </a:prstGeom>
        </p:spPr>
        <p:style>
          <a:lnRef idx="2">
            <a:schemeClr val="accent5"/>
          </a:lnRef>
          <a:fillRef idx="1">
            <a:schemeClr val="lt1"/>
          </a:fillRef>
          <a:effectRef idx="0">
            <a:schemeClr val="accent5"/>
          </a:effectRef>
          <a:fontRef idx="minor">
            <a:schemeClr val="dk1"/>
          </a:fontRef>
        </p:style>
      </p:sp>
      <p:grpSp>
        <p:nvGrpSpPr>
          <p:cNvPr id="18" name="グループ化 49"/>
          <p:cNvGrpSpPr/>
          <p:nvPr/>
        </p:nvGrpSpPr>
        <p:grpSpPr>
          <a:xfrm>
            <a:off x="1727396" y="4921252"/>
            <a:ext cx="7246517" cy="475598"/>
            <a:chOff x="797809" y="3805936"/>
            <a:chExt cx="7246517" cy="475598"/>
          </a:xfrm>
          <a:scene3d>
            <a:camera prst="orthographicFront"/>
            <a:lightRig rig="flat" dir="t"/>
          </a:scene3d>
        </p:grpSpPr>
        <p:sp>
          <p:nvSpPr>
            <p:cNvPr id="24" name="正方形/長方形 23"/>
            <p:cNvSpPr/>
            <p:nvPr/>
          </p:nvSpPr>
          <p:spPr>
            <a:xfrm>
              <a:off x="797809" y="3805936"/>
              <a:ext cx="7246517"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5" name="正方形/長方形 24"/>
            <p:cNvSpPr/>
            <p:nvPr/>
          </p:nvSpPr>
          <p:spPr>
            <a:xfrm>
              <a:off x="797809" y="3805936"/>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結果・考察</a:t>
              </a:r>
            </a:p>
          </p:txBody>
        </p:sp>
      </p:grpSp>
      <p:sp>
        <p:nvSpPr>
          <p:cNvPr id="19" name="円/楕円 18"/>
          <p:cNvSpPr/>
          <p:nvPr/>
        </p:nvSpPr>
        <p:spPr>
          <a:xfrm>
            <a:off x="1370012" y="4861776"/>
            <a:ext cx="593725" cy="595313"/>
          </a:xfrm>
          <a:prstGeom prst="ellipse">
            <a:avLst/>
          </a:prstGeom>
        </p:spPr>
        <p:style>
          <a:lnRef idx="2">
            <a:schemeClr val="accent2"/>
          </a:lnRef>
          <a:fillRef idx="1">
            <a:schemeClr val="lt1"/>
          </a:fillRef>
          <a:effectRef idx="0">
            <a:schemeClr val="accent2"/>
          </a:effectRef>
          <a:fontRef idx="minor">
            <a:schemeClr val="dk1"/>
          </a:fontRef>
        </p:style>
      </p:sp>
      <p:grpSp>
        <p:nvGrpSpPr>
          <p:cNvPr id="20" name="グループ化 51"/>
          <p:cNvGrpSpPr/>
          <p:nvPr/>
        </p:nvGrpSpPr>
        <p:grpSpPr>
          <a:xfrm>
            <a:off x="1296721" y="5753461"/>
            <a:ext cx="7677214" cy="475598"/>
            <a:chOff x="367112" y="4519752"/>
            <a:chExt cx="7677214" cy="475598"/>
          </a:xfrm>
          <a:scene3d>
            <a:camera prst="orthographicFront"/>
            <a:lightRig rig="flat" dir="t"/>
          </a:scene3d>
        </p:grpSpPr>
        <p:sp>
          <p:nvSpPr>
            <p:cNvPr id="22" name="正方形/長方形 21"/>
            <p:cNvSpPr/>
            <p:nvPr/>
          </p:nvSpPr>
          <p:spPr>
            <a:xfrm>
              <a:off x="367112" y="4519752"/>
              <a:ext cx="7677214"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3" name="正方形/長方形 22"/>
            <p:cNvSpPr/>
            <p:nvPr/>
          </p:nvSpPr>
          <p:spPr>
            <a:xfrm>
              <a:off x="367112" y="4519752"/>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en-US" altLang="ja-JP" sz="2400" dirty="0" smtClean="0"/>
                <a:t> </a:t>
              </a:r>
              <a:r>
                <a:rPr lang="ja-JP" altLang="en-US" sz="2400" dirty="0" smtClean="0"/>
                <a:t>提案</a:t>
              </a:r>
              <a:endParaRPr lang="ja-JP" altLang="en-US" sz="2400" dirty="0"/>
            </a:p>
          </p:txBody>
        </p:sp>
      </p:grpSp>
      <p:sp>
        <p:nvSpPr>
          <p:cNvPr id="21" name="円/楕円 20"/>
          <p:cNvSpPr/>
          <p:nvPr/>
        </p:nvSpPr>
        <p:spPr>
          <a:xfrm>
            <a:off x="1000126" y="5694544"/>
            <a:ext cx="593725" cy="593725"/>
          </a:xfrm>
          <a:prstGeom prst="ellipse">
            <a:avLst/>
          </a:prstGeom>
        </p:spPr>
        <p:style>
          <a:lnRef idx="2">
            <a:schemeClr val="accent3"/>
          </a:lnRef>
          <a:fillRef idx="1">
            <a:schemeClr val="lt1"/>
          </a:fillRef>
          <a:effectRef idx="0">
            <a:schemeClr val="accent3"/>
          </a:effectRef>
          <a:fontRef idx="minor">
            <a:schemeClr val="dk1"/>
          </a:fontRef>
        </p:style>
      </p:sp>
      <p:sp>
        <p:nvSpPr>
          <p:cNvPr id="2" name="タイトル 1"/>
          <p:cNvSpPr>
            <a:spLocks noGrp="1"/>
          </p:cNvSpPr>
          <p:nvPr>
            <p:ph type="title"/>
          </p:nvPr>
        </p:nvSpPr>
        <p:spPr/>
        <p:txBody>
          <a:bodyPr/>
          <a:lstStyle/>
          <a:p>
            <a:endParaRPr kumimoji="1" lang="ja-JP" altLang="en-US" dirty="0"/>
          </a:p>
        </p:txBody>
      </p:sp>
      <p:sp>
        <p:nvSpPr>
          <p:cNvPr id="37" name="タイトル 6"/>
          <p:cNvSpPr txBox="1">
            <a:spLocks/>
          </p:cNvSpPr>
          <p:nvPr/>
        </p:nvSpPr>
        <p:spPr>
          <a:xfrm>
            <a:off x="7018208" y="-3716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sz="2400" smtClean="0"/>
              <a:t>発表の流れ</a:t>
            </a:r>
            <a:endParaRPr lang="ja-JP" altLang="en-US" sz="2400" dirty="0" smtClean="0"/>
          </a:p>
        </p:txBody>
      </p:sp>
      <p:sp>
        <p:nvSpPr>
          <p:cNvPr id="36" name="正方形/長方形 35"/>
          <p:cNvSpPr/>
          <p:nvPr/>
        </p:nvSpPr>
        <p:spPr>
          <a:xfrm>
            <a:off x="6642009" y="199878"/>
            <a:ext cx="2353529"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5</a:t>
            </a:fld>
            <a:endParaRPr lang="ja-JP" altLang="en-US"/>
          </a:p>
        </p:txBody>
      </p:sp>
    </p:spTree>
    <p:extLst>
      <p:ext uri="{BB962C8B-B14F-4D97-AF65-F5344CB8AC3E}">
        <p14:creationId xmlns:p14="http://schemas.microsoft.com/office/powerpoint/2010/main" val="21147569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grpId="0" nodeType="click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3"/>
                                        </p:tgtEl>
                                        <p:attrNameLst>
                                          <p:attrName>style.opacity</p:attrName>
                                        </p:attrNameLst>
                                      </p:cBhvr>
                                      <p:to>
                                        <p:strVal val="0.5"/>
                                      </p:to>
                                    </p:set>
                                    <p:animEffect filter="image" prLst="opacity: 0.5">
                                      <p:cBhvr rctx="IE">
                                        <p:cTn id="10" dur="indefinite"/>
                                        <p:tgtEl>
                                          <p:spTgt spid="13"/>
                                        </p:tgtEl>
                                      </p:cBhvr>
                                    </p:animEffect>
                                  </p:childTnLst>
                                </p:cTn>
                              </p:par>
                              <p:par>
                                <p:cTn id="11" presetID="9" presetClass="emph" presetSubtype="0" nodeType="withEffect">
                                  <p:stCondLst>
                                    <p:cond delay="0"/>
                                  </p:stCondLst>
                                  <p:childTnLst>
                                    <p:set>
                                      <p:cBhvr rctx="PPT">
                                        <p:cTn id="12" dur="indefinite"/>
                                        <p:tgtEl>
                                          <p:spTgt spid="12"/>
                                        </p:tgtEl>
                                        <p:attrNameLst>
                                          <p:attrName>style.opacity</p:attrName>
                                        </p:attrNameLst>
                                      </p:cBhvr>
                                      <p:to>
                                        <p:strVal val="0.5"/>
                                      </p:to>
                                    </p:set>
                                    <p:animEffect filter="image" prLst="opacity: 0.5">
                                      <p:cBhvr rctx="IE">
                                        <p:cTn id="13" dur="indefinite"/>
                                        <p:tgtEl>
                                          <p:spTgt spid="12"/>
                                        </p:tgtEl>
                                      </p:cBhvr>
                                    </p:animEffect>
                                  </p:childTnLst>
                                </p:cTn>
                              </p:par>
                              <p:par>
                                <p:cTn id="14" presetID="9" presetClass="emph" presetSubtype="0" nodeType="withEffect">
                                  <p:stCondLst>
                                    <p:cond delay="0"/>
                                  </p:stCondLst>
                                  <p:childTnLst>
                                    <p:set>
                                      <p:cBhvr rctx="PPT">
                                        <p:cTn id="15" dur="indefinite"/>
                                        <p:tgtEl>
                                          <p:spTgt spid="15"/>
                                        </p:tgtEl>
                                        <p:attrNameLst>
                                          <p:attrName>style.opacity</p:attrName>
                                        </p:attrNameLst>
                                      </p:cBhvr>
                                      <p:to>
                                        <p:strVal val="0.5"/>
                                      </p:to>
                                    </p:set>
                                    <p:animEffect filter="image" prLst="opacity: 0.5">
                                      <p:cBhvr rctx="IE">
                                        <p:cTn id="16" dur="indefinite"/>
                                        <p:tgtEl>
                                          <p:spTgt spid="15"/>
                                        </p:tgtEl>
                                      </p:cBhvr>
                                    </p:animEffect>
                                  </p:childTnLst>
                                </p:cTn>
                              </p:par>
                              <p:par>
                                <p:cTn id="17" presetID="9" presetClass="emph" presetSubtype="0" nodeType="withEffect">
                                  <p:stCondLst>
                                    <p:cond delay="0"/>
                                  </p:stCondLst>
                                  <p:childTnLst>
                                    <p:set>
                                      <p:cBhvr rctx="PPT">
                                        <p:cTn id="18" dur="indefinite"/>
                                        <p:tgtEl>
                                          <p:spTgt spid="14"/>
                                        </p:tgtEl>
                                        <p:attrNameLst>
                                          <p:attrName>style.opacity</p:attrName>
                                        </p:attrNameLst>
                                      </p:cBhvr>
                                      <p:to>
                                        <p:strVal val="0.5"/>
                                      </p:to>
                                    </p:set>
                                    <p:animEffect filter="image" prLst="opacity: 0.5">
                                      <p:cBhvr rctx="IE">
                                        <p:cTn id="19" dur="indefinite"/>
                                        <p:tgtEl>
                                          <p:spTgt spid="14"/>
                                        </p:tgtEl>
                                      </p:cBhvr>
                                    </p:animEffect>
                                  </p:childTnLst>
                                </p:cTn>
                              </p:par>
                              <p:par>
                                <p:cTn id="20" presetID="9" presetClass="emph" presetSubtype="0" nodeType="withEffect">
                                  <p:stCondLst>
                                    <p:cond delay="0"/>
                                  </p:stCondLst>
                                  <p:childTnLst>
                                    <p:set>
                                      <p:cBhvr rctx="PPT">
                                        <p:cTn id="21" dur="indefinite"/>
                                        <p:tgtEl>
                                          <p:spTgt spid="19"/>
                                        </p:tgtEl>
                                        <p:attrNameLst>
                                          <p:attrName>style.opacity</p:attrName>
                                        </p:attrNameLst>
                                      </p:cBhvr>
                                      <p:to>
                                        <p:strVal val="0.5"/>
                                      </p:to>
                                    </p:set>
                                    <p:animEffect filter="image" prLst="opacity: 0.5">
                                      <p:cBhvr rctx="IE">
                                        <p:cTn id="22" dur="indefinite"/>
                                        <p:tgtEl>
                                          <p:spTgt spid="19"/>
                                        </p:tgtEl>
                                      </p:cBhvr>
                                    </p:animEffect>
                                  </p:childTnLst>
                                </p:cTn>
                              </p:par>
                              <p:par>
                                <p:cTn id="23" presetID="9" presetClass="emph" presetSubtype="0" nodeType="withEffect">
                                  <p:stCondLst>
                                    <p:cond delay="0"/>
                                  </p:stCondLst>
                                  <p:childTnLst>
                                    <p:set>
                                      <p:cBhvr rctx="PPT">
                                        <p:cTn id="24" dur="indefinite"/>
                                        <p:tgtEl>
                                          <p:spTgt spid="18"/>
                                        </p:tgtEl>
                                        <p:attrNameLst>
                                          <p:attrName>style.opacity</p:attrName>
                                        </p:attrNameLst>
                                      </p:cBhvr>
                                      <p:to>
                                        <p:strVal val="0.5"/>
                                      </p:to>
                                    </p:set>
                                    <p:animEffect filter="image" prLst="opacity: 0.5">
                                      <p:cBhvr rctx="IE">
                                        <p:cTn id="25" dur="indefinite"/>
                                        <p:tgtEl>
                                          <p:spTgt spid="18"/>
                                        </p:tgtEl>
                                      </p:cBhvr>
                                    </p:animEffect>
                                  </p:childTnLst>
                                </p:cTn>
                              </p:par>
                              <p:par>
                                <p:cTn id="26" presetID="9" presetClass="emph" presetSubtype="0" nodeType="withEffect">
                                  <p:stCondLst>
                                    <p:cond delay="0"/>
                                  </p:stCondLst>
                                  <p:childTnLst>
                                    <p:set>
                                      <p:cBhvr rctx="PPT">
                                        <p:cTn id="27" dur="indefinite"/>
                                        <p:tgtEl>
                                          <p:spTgt spid="21"/>
                                        </p:tgtEl>
                                        <p:attrNameLst>
                                          <p:attrName>style.opacity</p:attrName>
                                        </p:attrNameLst>
                                      </p:cBhvr>
                                      <p:to>
                                        <p:strVal val="0.5"/>
                                      </p:to>
                                    </p:set>
                                    <p:animEffect filter="image" prLst="opacity: 0.5">
                                      <p:cBhvr rctx="IE">
                                        <p:cTn id="28" dur="indefinite"/>
                                        <p:tgtEl>
                                          <p:spTgt spid="21"/>
                                        </p:tgtEl>
                                      </p:cBhvr>
                                    </p:animEffect>
                                  </p:childTnLst>
                                </p:cTn>
                              </p:par>
                              <p:par>
                                <p:cTn id="29" presetID="9" presetClass="emph" presetSubtype="0" nodeType="withEffect">
                                  <p:stCondLst>
                                    <p:cond delay="0"/>
                                  </p:stCondLst>
                                  <p:childTnLst>
                                    <p:set>
                                      <p:cBhvr rctx="PPT">
                                        <p:cTn id="30" dur="indefinite"/>
                                        <p:tgtEl>
                                          <p:spTgt spid="20"/>
                                        </p:tgtEl>
                                        <p:attrNameLst>
                                          <p:attrName>style.opacity</p:attrName>
                                        </p:attrNameLst>
                                      </p:cBhvr>
                                      <p:to>
                                        <p:strVal val="0.5"/>
                                      </p:to>
                                    </p:set>
                                    <p:animEffect filter="image" prLst="opacity: 0.5">
                                      <p:cBhvr rctx="IE">
                                        <p:cTn id="31" dur="indefinite"/>
                                        <p:tgtEl>
                                          <p:spTgt spid="20"/>
                                        </p:tgtEl>
                                      </p:cBhvr>
                                    </p:animEffect>
                                  </p:childTnLst>
                                </p:cTn>
                              </p:par>
                              <p:par>
                                <p:cTn id="32" presetID="27" presetClass="emph" presetSubtype="0" repeatCount="indefinite" fill="remove" nodeType="withEffect">
                                  <p:stCondLst>
                                    <p:cond delay="0"/>
                                  </p:stCondLst>
                                  <p:childTnLst>
                                    <p:animClr clrSpc="rgb" dir="cw">
                                      <p:cBhvr override="childStyle">
                                        <p:cTn id="33" dur="500" autoRev="1" fill="remove"/>
                                        <p:tgtEl>
                                          <p:spTgt spid="9"/>
                                        </p:tgtEl>
                                        <p:attrNameLst>
                                          <p:attrName>style.color</p:attrName>
                                        </p:attrNameLst>
                                      </p:cBhvr>
                                      <p:to>
                                        <a:schemeClr val="bg1"/>
                                      </p:to>
                                    </p:animClr>
                                    <p:animClr clrSpc="rgb" dir="cw">
                                      <p:cBhvr>
                                        <p:cTn id="34" dur="500" autoRev="1" fill="remove"/>
                                        <p:tgtEl>
                                          <p:spTgt spid="9"/>
                                        </p:tgtEl>
                                        <p:attrNameLst>
                                          <p:attrName>fillcolor</p:attrName>
                                        </p:attrNameLst>
                                      </p:cBhvr>
                                      <p:to>
                                        <a:schemeClr val="bg1"/>
                                      </p:to>
                                    </p:animClr>
                                    <p:set>
                                      <p:cBhvr>
                                        <p:cTn id="35" dur="500" autoRev="1" fill="remove"/>
                                        <p:tgtEl>
                                          <p:spTgt spid="9"/>
                                        </p:tgtEl>
                                        <p:attrNameLst>
                                          <p:attrName>fill.type</p:attrName>
                                        </p:attrNameLst>
                                      </p:cBhvr>
                                      <p:to>
                                        <p:strVal val="solid"/>
                                      </p:to>
                                    </p:set>
                                    <p:set>
                                      <p:cBhvr>
                                        <p:cTn id="36" dur="500" autoRev="1" fill="remove"/>
                                        <p:tgtEl>
                                          <p:spTgt spid="9"/>
                                        </p:tgtEl>
                                        <p:attrNameLst>
                                          <p:attrName>fill.on</p:attrName>
                                        </p:attrNameLst>
                                      </p:cBhvr>
                                      <p:to>
                                        <p:strVal val="true"/>
                                      </p:to>
                                    </p:set>
                                  </p:childTnLst>
                                </p:cTn>
                              </p:par>
                              <p:par>
                                <p:cTn id="37" presetID="27" presetClass="emph" presetSubtype="0" repeatCount="indefinite" fill="remove" grpId="0" nodeType="withEffect">
                                  <p:stCondLst>
                                    <p:cond delay="0"/>
                                  </p:stCondLst>
                                  <p:childTnLst>
                                    <p:animClr clrSpc="rgb" dir="cw">
                                      <p:cBhvr override="childStyle">
                                        <p:cTn id="38" dur="500" autoRev="1" fill="remove"/>
                                        <p:tgtEl>
                                          <p:spTgt spid="11"/>
                                        </p:tgtEl>
                                        <p:attrNameLst>
                                          <p:attrName>style.color</p:attrName>
                                        </p:attrNameLst>
                                      </p:cBhvr>
                                      <p:to>
                                        <a:schemeClr val="bg1"/>
                                      </p:to>
                                    </p:animClr>
                                    <p:animClr clrSpc="rgb" dir="cw">
                                      <p:cBhvr>
                                        <p:cTn id="39" dur="500" autoRev="1" fill="remove"/>
                                        <p:tgtEl>
                                          <p:spTgt spid="11"/>
                                        </p:tgtEl>
                                        <p:attrNameLst>
                                          <p:attrName>fillcolor</p:attrName>
                                        </p:attrNameLst>
                                      </p:cBhvr>
                                      <p:to>
                                        <a:schemeClr val="bg1"/>
                                      </p:to>
                                    </p:animClr>
                                    <p:set>
                                      <p:cBhvr>
                                        <p:cTn id="40" dur="500" autoRev="1" fill="remove"/>
                                        <p:tgtEl>
                                          <p:spTgt spid="11"/>
                                        </p:tgtEl>
                                        <p:attrNameLst>
                                          <p:attrName>fill.type</p:attrName>
                                        </p:attrNameLst>
                                      </p:cBhvr>
                                      <p:to>
                                        <p:strVal val="solid"/>
                                      </p:to>
                                    </p:set>
                                    <p:set>
                                      <p:cBhvr>
                                        <p:cTn id="41" dur="500" autoRev="1" fill="remove"/>
                                        <p:tgtEl>
                                          <p:spTgt spid="11"/>
                                        </p:tgtEl>
                                        <p:attrNameLst>
                                          <p:attrName>fill.on</p:attrName>
                                        </p:attrNameLst>
                                      </p:cBhvr>
                                      <p:to>
                                        <p:strVal val="true"/>
                                      </p:to>
                                    </p:set>
                                  </p:childTnLst>
                                </p:cTn>
                              </p:par>
                              <p:par>
                                <p:cTn id="42" presetID="9" presetClass="emph" presetSubtype="0" nodeType="withEffect">
                                  <p:stCondLst>
                                    <p:cond delay="0"/>
                                  </p:stCondLst>
                                  <p:childTnLst>
                                    <p:set>
                                      <p:cBhvr rctx="PPT">
                                        <p:cTn id="43" dur="indefinite"/>
                                        <p:tgtEl>
                                          <p:spTgt spid="8"/>
                                        </p:tgtEl>
                                        <p:attrNameLst>
                                          <p:attrName>style.opacity</p:attrName>
                                        </p:attrNameLst>
                                      </p:cBhvr>
                                      <p:to>
                                        <p:strVal val="0.5"/>
                                      </p:to>
                                    </p:set>
                                    <p:animEffect filter="image" prLst="opacity: 0.5">
                                      <p:cBhvr rctx="IE">
                                        <p:cTn id="44"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タイトル 1"/>
          <p:cNvSpPr>
            <a:spLocks noGrp="1"/>
          </p:cNvSpPr>
          <p:nvPr>
            <p:ph type="title"/>
          </p:nvPr>
        </p:nvSpPr>
        <p:spPr>
          <a:xfrm>
            <a:off x="457200" y="147638"/>
            <a:ext cx="8229600" cy="1143000"/>
          </a:xfrm>
        </p:spPr>
        <p:txBody>
          <a:bodyPr/>
          <a:lstStyle/>
          <a:p>
            <a:r>
              <a:rPr lang="ja-JP" altLang="en-US" dirty="0" smtClean="0"/>
              <a:t>アンケート協力者</a:t>
            </a:r>
          </a:p>
        </p:txBody>
      </p:sp>
      <p:sp>
        <p:nvSpPr>
          <p:cNvPr id="92163" name="コンテンツ プレースホルダー 2"/>
          <p:cNvSpPr>
            <a:spLocks noGrp="1"/>
          </p:cNvSpPr>
          <p:nvPr>
            <p:ph idx="1"/>
          </p:nvPr>
        </p:nvSpPr>
        <p:spPr>
          <a:xfrm>
            <a:off x="1016000" y="1555752"/>
            <a:ext cx="8229600" cy="4613275"/>
          </a:xfrm>
        </p:spPr>
        <p:txBody>
          <a:bodyPr>
            <a:normAutofit fontScale="92500" lnSpcReduction="20000"/>
          </a:bodyPr>
          <a:lstStyle/>
          <a:p>
            <a:r>
              <a:rPr lang="ja-JP" altLang="en-US" sz="2000" dirty="0" smtClean="0"/>
              <a:t>日本語・日本文化　　日本語の文法と意味</a:t>
            </a:r>
            <a:r>
              <a:rPr lang="en-US" altLang="ja-JP" sz="2000" dirty="0" smtClean="0"/>
              <a:t>Ⅱ</a:t>
            </a:r>
            <a:r>
              <a:rPr lang="ja-JP" altLang="en-US" sz="2000" dirty="0" smtClean="0"/>
              <a:t>（杉本武先生）　　</a:t>
            </a:r>
            <a:r>
              <a:rPr lang="en-US" altLang="ja-JP" sz="2000" dirty="0" smtClean="0"/>
              <a:t>30</a:t>
            </a:r>
            <a:r>
              <a:rPr lang="ja-JP" altLang="en-US" sz="2000" dirty="0" smtClean="0"/>
              <a:t>人</a:t>
            </a:r>
            <a:endParaRPr lang="en-US" altLang="ja-JP" sz="2000" dirty="0" smtClean="0"/>
          </a:p>
          <a:p>
            <a:r>
              <a:rPr lang="ja-JP" altLang="en-US" sz="2000" dirty="0" smtClean="0"/>
              <a:t>国際総合　　水環境論（白川直樹先生）　　</a:t>
            </a:r>
            <a:r>
              <a:rPr lang="en-US" altLang="ja-JP" sz="2000" dirty="0" smtClean="0"/>
              <a:t>37</a:t>
            </a:r>
            <a:r>
              <a:rPr lang="ja-JP" altLang="en-US" sz="2000" dirty="0" smtClean="0"/>
              <a:t>人</a:t>
            </a:r>
            <a:endParaRPr lang="en-US" altLang="ja-JP" sz="2000" dirty="0" smtClean="0"/>
          </a:p>
          <a:p>
            <a:r>
              <a:rPr lang="ja-JP" altLang="en-US" sz="2000" dirty="0" smtClean="0"/>
              <a:t>障害科学　　障害科学統計法入門（大六一志先生）　　</a:t>
            </a:r>
            <a:r>
              <a:rPr lang="en-US" altLang="ja-JP" sz="2000" dirty="0" smtClean="0"/>
              <a:t>76</a:t>
            </a:r>
            <a:r>
              <a:rPr lang="ja-JP" altLang="en-US" sz="2000" dirty="0" smtClean="0"/>
              <a:t>人</a:t>
            </a:r>
            <a:endParaRPr lang="en-US" altLang="ja-JP" sz="2000" dirty="0" smtClean="0"/>
          </a:p>
          <a:p>
            <a:r>
              <a:rPr lang="ja-JP" altLang="en-US" sz="2000" dirty="0" smtClean="0"/>
              <a:t>生物資源　　生化学（深水昭吉先生）　　</a:t>
            </a:r>
            <a:r>
              <a:rPr lang="en-US" altLang="ja-JP" sz="2000" dirty="0" smtClean="0"/>
              <a:t>34</a:t>
            </a:r>
            <a:r>
              <a:rPr lang="ja-JP" altLang="en-US" sz="2000" dirty="0" smtClean="0"/>
              <a:t>人</a:t>
            </a:r>
            <a:endParaRPr lang="en-US" altLang="ja-JP" sz="2000" dirty="0" smtClean="0"/>
          </a:p>
          <a:p>
            <a:r>
              <a:rPr lang="ja-JP" altLang="en-US" sz="2000" dirty="0" smtClean="0"/>
              <a:t>地球　　気圏水文学（浅沼順先生）　　</a:t>
            </a:r>
            <a:r>
              <a:rPr lang="en-US" altLang="ja-JP" sz="2000" dirty="0" smtClean="0"/>
              <a:t>22</a:t>
            </a:r>
            <a:r>
              <a:rPr lang="ja-JP" altLang="en-US" sz="2000" dirty="0" smtClean="0"/>
              <a:t>人</a:t>
            </a:r>
            <a:endParaRPr lang="en-US" altLang="ja-JP" sz="2000" dirty="0" smtClean="0"/>
          </a:p>
          <a:p>
            <a:r>
              <a:rPr lang="ja-JP" altLang="en-US" sz="2000" dirty="0" smtClean="0"/>
              <a:t>数学　　数理統計学</a:t>
            </a:r>
            <a:r>
              <a:rPr lang="en-US" altLang="ja-JP" sz="2000" dirty="0" smtClean="0"/>
              <a:t>Ⅰ</a:t>
            </a:r>
            <a:r>
              <a:rPr lang="ja-JP" altLang="en-US" sz="2000" dirty="0" smtClean="0"/>
              <a:t>（青嶋誠先生）　　</a:t>
            </a:r>
            <a:r>
              <a:rPr lang="en-US" altLang="ja-JP" sz="2000" dirty="0" smtClean="0"/>
              <a:t>10</a:t>
            </a:r>
            <a:r>
              <a:rPr lang="ja-JP" altLang="en-US" sz="2000" dirty="0" smtClean="0"/>
              <a:t>人　　</a:t>
            </a:r>
            <a:endParaRPr lang="en-US" altLang="ja-JP" sz="2000" dirty="0" smtClean="0"/>
          </a:p>
          <a:p>
            <a:r>
              <a:rPr lang="ja-JP" altLang="en-US" sz="2000" dirty="0" smtClean="0"/>
              <a:t>化学　　無機化学</a:t>
            </a:r>
            <a:r>
              <a:rPr lang="en-US" altLang="ja-JP" sz="2000" dirty="0" smtClean="0"/>
              <a:t>Ⅲ</a:t>
            </a:r>
            <a:r>
              <a:rPr lang="ja-JP" altLang="en-US" sz="2000" dirty="0" smtClean="0"/>
              <a:t>（二瓶雅之先生）　　</a:t>
            </a:r>
            <a:r>
              <a:rPr lang="en-US" altLang="ja-JP" sz="2000" dirty="0" smtClean="0"/>
              <a:t>21</a:t>
            </a:r>
            <a:r>
              <a:rPr lang="ja-JP" altLang="en-US" sz="2000" dirty="0" smtClean="0"/>
              <a:t>人</a:t>
            </a:r>
            <a:endParaRPr lang="en-US" altLang="ja-JP" sz="2000" dirty="0" smtClean="0"/>
          </a:p>
          <a:p>
            <a:r>
              <a:rPr lang="ja-JP" altLang="en-US" sz="2000" dirty="0" smtClean="0"/>
              <a:t>工学システム　　材料力学</a:t>
            </a:r>
            <a:r>
              <a:rPr lang="en-US" altLang="ja-JP" sz="2000" dirty="0" smtClean="0"/>
              <a:t>Ⅰ</a:t>
            </a:r>
            <a:r>
              <a:rPr lang="ja-JP" altLang="en-US" sz="2000" dirty="0" smtClean="0"/>
              <a:t>（金久保利之先生）　　</a:t>
            </a:r>
            <a:r>
              <a:rPr lang="en-US" altLang="ja-JP" sz="2000" dirty="0" smtClean="0"/>
              <a:t>71</a:t>
            </a:r>
            <a:r>
              <a:rPr lang="ja-JP" altLang="en-US" sz="2000" dirty="0" smtClean="0"/>
              <a:t>人</a:t>
            </a:r>
            <a:endParaRPr lang="en-US" altLang="ja-JP" sz="2000" dirty="0" smtClean="0"/>
          </a:p>
          <a:p>
            <a:r>
              <a:rPr lang="ja-JP" altLang="en-US" sz="2000" dirty="0" smtClean="0"/>
              <a:t>社会工学　　経済行動論（上市秀雄先生）　　</a:t>
            </a:r>
            <a:r>
              <a:rPr lang="en-US" altLang="ja-JP" sz="2000" dirty="0" smtClean="0"/>
              <a:t>124</a:t>
            </a:r>
            <a:r>
              <a:rPr lang="ja-JP" altLang="en-US" sz="2000" dirty="0" smtClean="0"/>
              <a:t>人</a:t>
            </a:r>
            <a:endParaRPr lang="en-US" altLang="ja-JP" sz="2000" dirty="0" smtClean="0"/>
          </a:p>
          <a:p>
            <a:r>
              <a:rPr lang="ja-JP" altLang="en-US" sz="2000" dirty="0" smtClean="0"/>
              <a:t>知識情報・図書館　　知識資源組織化論（緑川信之先生）　　</a:t>
            </a:r>
            <a:r>
              <a:rPr lang="en-US" altLang="ja-JP" sz="2000" dirty="0" smtClean="0"/>
              <a:t>114</a:t>
            </a:r>
            <a:r>
              <a:rPr lang="ja-JP" altLang="en-US" sz="2000" dirty="0" smtClean="0"/>
              <a:t>人</a:t>
            </a:r>
            <a:endParaRPr lang="en-US" altLang="ja-JP" sz="2000" dirty="0" smtClean="0"/>
          </a:p>
          <a:p>
            <a:r>
              <a:rPr lang="ja-JP" altLang="en-US" sz="2000" dirty="0" smtClean="0"/>
              <a:t>医療科学　　生化学成分検査学（中川嘉先生）　　</a:t>
            </a:r>
            <a:r>
              <a:rPr lang="en-US" altLang="ja-JP" sz="2000" dirty="0" smtClean="0"/>
              <a:t>39</a:t>
            </a:r>
            <a:r>
              <a:rPr lang="ja-JP" altLang="en-US" sz="2000" dirty="0" smtClean="0"/>
              <a:t>人</a:t>
            </a:r>
            <a:endParaRPr lang="en-US" altLang="ja-JP" sz="2000" dirty="0" smtClean="0"/>
          </a:p>
          <a:p>
            <a:r>
              <a:rPr lang="ja-JP" altLang="en-US" sz="2000" dirty="0" smtClean="0"/>
              <a:t>体育専門　　体育・スポーツ経営学演習</a:t>
            </a:r>
            <a:r>
              <a:rPr lang="en-US" altLang="ja-JP" sz="2000" dirty="0" smtClean="0"/>
              <a:t>Ⅰ</a:t>
            </a:r>
            <a:r>
              <a:rPr lang="ja-JP" altLang="en-US" sz="2000" dirty="0" smtClean="0"/>
              <a:t>（柳沢和雄先生）　　</a:t>
            </a:r>
            <a:r>
              <a:rPr lang="en-US" altLang="ja-JP" sz="2000" dirty="0" smtClean="0"/>
              <a:t>11</a:t>
            </a:r>
            <a:r>
              <a:rPr lang="ja-JP" altLang="en-US" sz="2000" dirty="0" smtClean="0"/>
              <a:t>人</a:t>
            </a:r>
            <a:endParaRPr lang="en-US" altLang="ja-JP" sz="2000" dirty="0" smtClean="0"/>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50</a:t>
            </a:fld>
            <a:endParaRPr lang="ja-JP"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lnSpcReduction="10000"/>
          </a:bodyPr>
          <a:lstStyle/>
          <a:p>
            <a:pPr>
              <a:buFont typeface="Arial" charset="0"/>
              <a:buChar char="•"/>
              <a:defRPr/>
            </a:pPr>
            <a:r>
              <a:rPr lang="ja-JP" altLang="en-US" sz="2800" dirty="0" smtClean="0"/>
              <a:t>筑波大学　総務部　総務課</a:t>
            </a:r>
            <a:endParaRPr lang="ja-JP" altLang="en-US" sz="2800" dirty="0"/>
          </a:p>
          <a:p>
            <a:pPr>
              <a:defRPr/>
            </a:pPr>
            <a:r>
              <a:rPr lang="ja-JP" altLang="en-US" sz="2800" dirty="0"/>
              <a:t>黒岩直行</a:t>
            </a:r>
            <a:r>
              <a:rPr lang="ja-JP" altLang="en-US" sz="2800" dirty="0" smtClean="0"/>
              <a:t>様</a:t>
            </a:r>
            <a:endParaRPr lang="en-US" altLang="ja-JP" sz="2800" dirty="0" smtClean="0"/>
          </a:p>
          <a:p>
            <a:pPr>
              <a:defRPr/>
            </a:pPr>
            <a:endParaRPr lang="en-US" altLang="ja-JP" sz="2800" dirty="0"/>
          </a:p>
          <a:p>
            <a:pPr>
              <a:buFont typeface="Arial" charset="0"/>
              <a:buChar char="•"/>
              <a:defRPr/>
            </a:pPr>
            <a:r>
              <a:rPr lang="ja-JP" altLang="en-US" sz="2800" dirty="0" smtClean="0"/>
              <a:t>筑波大学　学生部　学生</a:t>
            </a:r>
            <a:r>
              <a:rPr lang="ja-JP" altLang="en-US" sz="2800" dirty="0"/>
              <a:t>生活課</a:t>
            </a:r>
          </a:p>
          <a:p>
            <a:pPr>
              <a:defRPr/>
            </a:pPr>
            <a:r>
              <a:rPr lang="ja-JP" altLang="en-US" sz="2800" dirty="0"/>
              <a:t>大手</a:t>
            </a:r>
            <a:r>
              <a:rPr lang="ja-JP" altLang="en-US" sz="2800" dirty="0" smtClean="0"/>
              <a:t>昇一様</a:t>
            </a:r>
            <a:endParaRPr lang="en-US" altLang="ja-JP" sz="2800" dirty="0" smtClean="0"/>
          </a:p>
          <a:p>
            <a:pPr>
              <a:defRPr/>
            </a:pPr>
            <a:endParaRPr lang="en-US" altLang="ja-JP" sz="2800" dirty="0" smtClean="0"/>
          </a:p>
          <a:p>
            <a:pPr marL="457200" indent="-457200">
              <a:buFont typeface="Arial" panose="020B0604020202020204" pitchFamily="34" charset="0"/>
              <a:buChar char="•"/>
              <a:defRPr/>
            </a:pPr>
            <a:r>
              <a:rPr lang="ja-JP" altLang="en-US" sz="2800" dirty="0" smtClean="0"/>
              <a:t>つくば</a:t>
            </a:r>
            <a:r>
              <a:rPr lang="ja-JP" altLang="en-US" sz="2800" dirty="0"/>
              <a:t>市</a:t>
            </a:r>
            <a:r>
              <a:rPr lang="ja-JP" altLang="en-US" sz="2800" dirty="0" smtClean="0"/>
              <a:t>役所</a:t>
            </a:r>
            <a:endParaRPr lang="en-US" altLang="ja-JP" sz="2800" dirty="0" smtClean="0"/>
          </a:p>
          <a:p>
            <a:pPr>
              <a:defRPr/>
            </a:pPr>
            <a:r>
              <a:rPr lang="ja-JP" altLang="en-US" sz="2800" dirty="0" smtClean="0"/>
              <a:t>大橋様</a:t>
            </a:r>
            <a:endParaRPr lang="ja-JP" altLang="en-US" sz="2800" dirty="0"/>
          </a:p>
        </p:txBody>
      </p:sp>
      <p:sp>
        <p:nvSpPr>
          <p:cNvPr id="5" name="タイトル 1"/>
          <p:cNvSpPr>
            <a:spLocks noGrp="1"/>
          </p:cNvSpPr>
          <p:nvPr>
            <p:ph type="title"/>
          </p:nvPr>
        </p:nvSpPr>
        <p:spPr>
          <a:xfrm>
            <a:off x="457200" y="147638"/>
            <a:ext cx="8229600" cy="1143000"/>
          </a:xfrm>
        </p:spPr>
        <p:txBody>
          <a:bodyPr>
            <a:normAutofit/>
          </a:bodyPr>
          <a:lstStyle/>
          <a:p>
            <a:r>
              <a:rPr lang="ja-JP" altLang="en-US" dirty="0" smtClean="0"/>
              <a:t>インタビュー協力者</a:t>
            </a:r>
          </a:p>
        </p:txBody>
      </p:sp>
      <p:pic>
        <p:nvPicPr>
          <p:cNvPr id="4" name="コンテンツ プレースホルダー 3"/>
          <p:cNvPicPr>
            <a:picLocks noChangeAspect="1"/>
          </p:cNvPicPr>
          <p:nvPr/>
        </p:nvPicPr>
        <p:blipFill>
          <a:blip r:embed="rId2">
            <a:extLst>
              <a:ext uri="{28A0092B-C50C-407E-A947-70E740481C1C}">
                <a14:useLocalDpi xmlns:a14="http://schemas.microsoft.com/office/drawing/2010/main" val="0"/>
              </a:ext>
            </a:extLst>
          </a:blip>
          <a:srcRect t="11736" b="11736"/>
          <a:stretch>
            <a:fillRect/>
          </a:stretch>
        </p:blipFill>
        <p:spPr>
          <a:xfrm>
            <a:off x="4471916" y="4366136"/>
            <a:ext cx="3871348" cy="2221993"/>
          </a:xfrm>
          <a:prstGeom prst="rect">
            <a:avLst/>
          </a:prstGeom>
        </p:spPr>
      </p:pic>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51</a:t>
            </a:fld>
            <a:endParaRPr lang="ja-JP"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fontScale="62500" lnSpcReduction="20000"/>
          </a:bodyPr>
          <a:lstStyle/>
          <a:p>
            <a:pPr marL="342900" indent="-342900">
              <a:spcBef>
                <a:spcPct val="0"/>
              </a:spcBef>
              <a:buFont typeface="Arial" panose="020B0604020202020204" pitchFamily="34" charset="0"/>
              <a:buChar char="•"/>
            </a:pPr>
            <a:r>
              <a:rPr lang="ja-JP" altLang="en-US" b="0" dirty="0">
                <a:latin typeface="Arial" panose="020B0604020202020204" pitchFamily="34" charset="0"/>
              </a:rPr>
              <a:t>内閣府防災</a:t>
            </a:r>
            <a:r>
              <a:rPr lang="en-US" altLang="ja-JP" b="0" dirty="0" smtClean="0">
                <a:latin typeface="Arial" panose="020B0604020202020204" pitchFamily="34" charset="0"/>
              </a:rPr>
              <a:t>HP</a:t>
            </a:r>
            <a:r>
              <a:rPr lang="ja-JP" altLang="en-US" b="0" dirty="0" smtClean="0">
                <a:latin typeface="Arial" panose="020B0604020202020204" pitchFamily="34" charset="0"/>
              </a:rPr>
              <a:t>　首都</a:t>
            </a:r>
            <a:r>
              <a:rPr lang="ja-JP" altLang="en-US" b="0" dirty="0">
                <a:latin typeface="Arial" panose="020B0604020202020204" pitchFamily="34" charset="0"/>
              </a:rPr>
              <a:t>直下地震の被害</a:t>
            </a:r>
            <a:r>
              <a:rPr lang="ja-JP" altLang="en-US" b="0" dirty="0" smtClean="0">
                <a:latin typeface="Arial" panose="020B0604020202020204" pitchFamily="34" charset="0"/>
              </a:rPr>
              <a:t>想定　</a:t>
            </a:r>
            <a:r>
              <a:rPr lang="en-US" altLang="ja-JP" b="0" dirty="0">
                <a:latin typeface="Arial" panose="020B0604020202020204" pitchFamily="34" charset="0"/>
                <a:hlinkClick r:id="rId2"/>
              </a:rPr>
              <a:t>http://</a:t>
            </a:r>
            <a:r>
              <a:rPr lang="en-US" altLang="ja-JP" b="0" dirty="0" smtClean="0">
                <a:latin typeface="Arial" panose="020B0604020202020204" pitchFamily="34" charset="0"/>
                <a:hlinkClick r:id="rId2"/>
              </a:rPr>
              <a:t>www.bousai.go.jp/jishin/syuto/index.html</a:t>
            </a:r>
            <a:r>
              <a:rPr lang="ja-JP" altLang="en-US" b="0" dirty="0" smtClean="0">
                <a:latin typeface="Arial" panose="020B0604020202020204" pitchFamily="34" charset="0"/>
              </a:rPr>
              <a:t>　（最終閲覧日　</a:t>
            </a:r>
            <a:r>
              <a:rPr lang="en-US" altLang="ja-JP" b="0" dirty="0" smtClean="0">
                <a:latin typeface="Arial" panose="020B0604020202020204" pitchFamily="34" charset="0"/>
              </a:rPr>
              <a:t>2013/6/1</a:t>
            </a:r>
            <a:r>
              <a:rPr lang="ja-JP" altLang="en-US" b="0" dirty="0" smtClean="0">
                <a:latin typeface="Arial" panose="020B0604020202020204" pitchFamily="34" charset="0"/>
              </a:rPr>
              <a:t>）　</a:t>
            </a:r>
            <a:endParaRPr lang="en-US" altLang="ja-JP" sz="2000" b="0" dirty="0" smtClean="0"/>
          </a:p>
          <a:p>
            <a:pPr marL="342900" indent="-342900">
              <a:buFont typeface="Arial" panose="020B0604020202020204" pitchFamily="34" charset="0"/>
              <a:buChar char="•"/>
            </a:pPr>
            <a:r>
              <a:rPr lang="en-US" altLang="ja-JP" sz="2000" b="0" dirty="0" smtClean="0"/>
              <a:t>2011</a:t>
            </a:r>
            <a:r>
              <a:rPr lang="ja-JP" altLang="en-US" sz="2000" b="0" dirty="0"/>
              <a:t>年度　都市計画実習防災</a:t>
            </a:r>
            <a:r>
              <a:rPr lang="ja-JP" altLang="en-US" sz="2000" b="0" dirty="0" smtClean="0"/>
              <a:t>班</a:t>
            </a:r>
            <a:r>
              <a:rPr lang="en-US" altLang="ja-JP" sz="2000" b="0" dirty="0" smtClean="0">
                <a:hlinkClick r:id="rId3"/>
              </a:rPr>
              <a:t>http</a:t>
            </a:r>
            <a:r>
              <a:rPr lang="en-US" altLang="ja-JP" sz="2000" b="0" dirty="0">
                <a:hlinkClick r:id="rId3"/>
              </a:rPr>
              <a:t>://toshisv.sk.tsukuba.ac.jp/jisshu/jisshu1/report/2011/g1_bosai</a:t>
            </a:r>
            <a:r>
              <a:rPr lang="en-US" altLang="ja-JP" sz="2000" b="0" dirty="0" smtClean="0">
                <a:hlinkClick r:id="rId3"/>
              </a:rPr>
              <a:t>/</a:t>
            </a:r>
            <a:r>
              <a:rPr lang="ja-JP" altLang="en-US" sz="2000" b="0" dirty="0" smtClean="0"/>
              <a:t>　（</a:t>
            </a:r>
            <a:r>
              <a:rPr lang="ja-JP" altLang="en-US" sz="2000" b="0" dirty="0"/>
              <a:t>最終閲覧日　</a:t>
            </a:r>
            <a:r>
              <a:rPr lang="en-US" altLang="ja-JP" sz="2000" b="0" dirty="0"/>
              <a:t>2013/6/17</a:t>
            </a:r>
            <a:r>
              <a:rPr lang="ja-JP" altLang="en-US" sz="2000" b="0" dirty="0"/>
              <a:t>）</a:t>
            </a:r>
          </a:p>
          <a:p>
            <a:pPr marL="342900" indent="-342900">
              <a:buFont typeface="Arial" panose="020B0604020202020204" pitchFamily="34" charset="0"/>
              <a:buChar char="•"/>
            </a:pPr>
            <a:r>
              <a:rPr lang="en-US" altLang="ja-JP" sz="2000" b="0" dirty="0" smtClean="0"/>
              <a:t> </a:t>
            </a:r>
            <a:r>
              <a:rPr lang="ja-JP" altLang="en-US" sz="2000" b="0" dirty="0"/>
              <a:t>伊能沙知（</a:t>
            </a:r>
            <a:r>
              <a:rPr lang="en-US" altLang="ja-JP" sz="2000" b="0" dirty="0"/>
              <a:t>2013</a:t>
            </a:r>
            <a:r>
              <a:rPr lang="ja-JP" altLang="en-US" sz="2000" b="0" dirty="0"/>
              <a:t>）：津波ハザードマップの理解と</a:t>
            </a:r>
            <a:r>
              <a:rPr lang="ja-JP" altLang="en-US" sz="2000" b="0" dirty="0" smtClean="0"/>
              <a:t>避難行動</a:t>
            </a:r>
            <a:r>
              <a:rPr lang="ja-JP" altLang="en-US" sz="2000" b="0" dirty="0"/>
              <a:t>意向</a:t>
            </a:r>
            <a:r>
              <a:rPr lang="en-US" altLang="ja-JP" sz="2000" b="0" dirty="0"/>
              <a:t>—</a:t>
            </a:r>
            <a:r>
              <a:rPr lang="ja-JP" altLang="en-US" sz="2000" b="0" dirty="0"/>
              <a:t>神栖市を対象として．</a:t>
            </a:r>
            <a:r>
              <a:rPr lang="en-US" altLang="ja-JP" sz="2000" b="0" dirty="0"/>
              <a:t>2012</a:t>
            </a:r>
            <a:r>
              <a:rPr lang="ja-JP" altLang="en-US" sz="2000" b="0" dirty="0"/>
              <a:t>年度筑波大学</a:t>
            </a:r>
            <a:r>
              <a:rPr lang="ja-JP" altLang="en-US" sz="2000" b="0" dirty="0" smtClean="0"/>
              <a:t>理工学群</a:t>
            </a:r>
            <a:r>
              <a:rPr lang="ja-JP" altLang="en-US" sz="2000" b="0" dirty="0"/>
              <a:t>社会工学類卒業論文．</a:t>
            </a:r>
          </a:p>
          <a:p>
            <a:pPr marL="342900" indent="-342900">
              <a:buFont typeface="Arial" panose="020B0604020202020204" pitchFamily="34" charset="0"/>
              <a:buChar char="•"/>
            </a:pPr>
            <a:r>
              <a:rPr lang="en-US" altLang="ja-JP" sz="2000" b="0" dirty="0" smtClean="0"/>
              <a:t> </a:t>
            </a:r>
            <a:r>
              <a:rPr lang="ja-JP" altLang="en-US" sz="2000" b="0" dirty="0"/>
              <a:t>及川 康，片田 敏孝：河川洪水時の避難行動における洪水経験の影響構造に関する研究，自然災害科学 </a:t>
            </a:r>
            <a:r>
              <a:rPr lang="en-US" altLang="ja-JP" sz="2000" b="0" dirty="0"/>
              <a:t>18(1), 103-116, </a:t>
            </a:r>
            <a:r>
              <a:rPr lang="en-US" altLang="ja-JP" sz="2000" b="0" dirty="0" smtClean="0"/>
              <a:t>1999-05-31</a:t>
            </a:r>
          </a:p>
          <a:p>
            <a:pPr marL="342900" indent="-342900">
              <a:buFont typeface="Arial" panose="020B0604020202020204" pitchFamily="34" charset="0"/>
              <a:buChar char="•"/>
            </a:pPr>
            <a:r>
              <a:rPr lang="ja-JP" altLang="en-US" b="0" dirty="0" smtClean="0"/>
              <a:t>平成</a:t>
            </a:r>
            <a:r>
              <a:rPr lang="en-US" altLang="ja-JP" b="0" dirty="0" smtClean="0"/>
              <a:t>24</a:t>
            </a:r>
            <a:r>
              <a:rPr lang="ja-JP" altLang="en-US" b="0" dirty="0" smtClean="0"/>
              <a:t>年度東京工業大学防災訓練</a:t>
            </a:r>
            <a:r>
              <a:rPr lang="en-US" altLang="ja-JP" b="0" dirty="0" smtClean="0">
                <a:hlinkClick r:id="rId4"/>
              </a:rPr>
              <a:t>http</a:t>
            </a:r>
            <a:r>
              <a:rPr lang="en-US" altLang="ja-JP" b="0" dirty="0">
                <a:hlinkClick r:id="rId4"/>
              </a:rPr>
              <a:t>://</a:t>
            </a:r>
            <a:r>
              <a:rPr lang="en-US" altLang="ja-JP" b="0" dirty="0" smtClean="0">
                <a:hlinkClick r:id="rId4"/>
              </a:rPr>
              <a:t>www.gsmc.titech.ac.jp/bousai/bousaikunren/H24/h24o-tsuchi.pdf</a:t>
            </a:r>
            <a:r>
              <a:rPr lang="ja-JP" altLang="en-US" b="0" dirty="0" smtClean="0"/>
              <a:t>　（最終閲覧日 </a:t>
            </a:r>
            <a:r>
              <a:rPr lang="en-US" altLang="ja-JP" b="0" dirty="0" smtClean="0"/>
              <a:t>2013/6/18</a:t>
            </a:r>
            <a:r>
              <a:rPr lang="ja-JP" altLang="en-US" b="0" dirty="0" smtClean="0"/>
              <a:t>）</a:t>
            </a:r>
            <a:endParaRPr lang="en-US" altLang="ja-JP" b="0" dirty="0" smtClean="0"/>
          </a:p>
          <a:p>
            <a:pPr marL="342900" indent="-342900">
              <a:buFont typeface="Arial" panose="020B0604020202020204" pitchFamily="34" charset="0"/>
              <a:buChar char="•"/>
            </a:pPr>
            <a:r>
              <a:rPr lang="ja-JP" altLang="en-US" b="0" dirty="0" smtClean="0"/>
              <a:t>和歌山放送ニュース「</a:t>
            </a:r>
            <a:r>
              <a:rPr lang="en-US" altLang="ja-JP" b="0" dirty="0" smtClean="0"/>
              <a:t>HUG</a:t>
            </a:r>
            <a:r>
              <a:rPr lang="ja-JP" altLang="en-US" b="0" dirty="0" smtClean="0"/>
              <a:t>（ハグ）と呼ばれる避難所運営ゲーム」　</a:t>
            </a:r>
            <a:r>
              <a:rPr lang="en-US" altLang="ja-JP" b="0" dirty="0" smtClean="0">
                <a:hlinkClick r:id="rId5"/>
              </a:rPr>
              <a:t>http</a:t>
            </a:r>
            <a:r>
              <a:rPr lang="en-US" altLang="ja-JP" b="0" dirty="0">
                <a:hlinkClick r:id="rId5"/>
              </a:rPr>
              <a:t>://wbs.co.jp/news/?</a:t>
            </a:r>
            <a:r>
              <a:rPr lang="en-US" altLang="ja-JP" b="0" dirty="0" smtClean="0">
                <a:hlinkClick r:id="rId5"/>
              </a:rPr>
              <a:t>p=7888</a:t>
            </a:r>
            <a:r>
              <a:rPr lang="ja-JP" altLang="en-US" b="0" dirty="0" smtClean="0"/>
              <a:t>　（最終閲覧日　</a:t>
            </a:r>
            <a:r>
              <a:rPr lang="en-US" altLang="ja-JP" b="0" dirty="0" smtClean="0"/>
              <a:t>2013/6/19</a:t>
            </a:r>
            <a:r>
              <a:rPr lang="ja-JP" altLang="en-US" b="0" dirty="0" smtClean="0"/>
              <a:t>）</a:t>
            </a:r>
            <a:endParaRPr lang="en-US" altLang="ja-JP" b="0" dirty="0" smtClean="0"/>
          </a:p>
          <a:p>
            <a:pPr marL="342900" indent="-342900">
              <a:buFont typeface="Arial" panose="020B0604020202020204" pitchFamily="34" charset="0"/>
              <a:buChar char="•"/>
            </a:pPr>
            <a:r>
              <a:rPr lang="ja-JP" altLang="en-US" b="0" dirty="0" smtClean="0"/>
              <a:t>機工</a:t>
            </a:r>
            <a:r>
              <a:rPr lang="ja-JP" altLang="en-US" b="0" dirty="0"/>
              <a:t>株式会社　</a:t>
            </a:r>
            <a:r>
              <a:rPr lang="ja-JP" altLang="en-US" b="0" dirty="0" smtClean="0"/>
              <a:t>スタッフブログキノムクママニ　</a:t>
            </a:r>
            <a:r>
              <a:rPr lang="en-US" altLang="ja-JP" b="0" dirty="0" smtClean="0">
                <a:hlinkClick r:id="rId6"/>
              </a:rPr>
              <a:t>http</a:t>
            </a:r>
            <a:r>
              <a:rPr lang="en-US" altLang="ja-JP" b="0" dirty="0">
                <a:hlinkClick r:id="rId6"/>
              </a:rPr>
              <a:t>://www.chiryukikou.co.jp/blog_staff/v/22</a:t>
            </a:r>
            <a:r>
              <a:rPr lang="en-US" altLang="ja-JP" b="0" dirty="0" smtClean="0">
                <a:hlinkClick r:id="rId6"/>
              </a:rPr>
              <a:t>/</a:t>
            </a:r>
            <a:r>
              <a:rPr lang="ja-JP" altLang="en-US" b="0" dirty="0" smtClean="0"/>
              <a:t>　（最終閲覧日</a:t>
            </a:r>
            <a:r>
              <a:rPr lang="en-US" altLang="ja-JP" b="0" dirty="0" smtClean="0"/>
              <a:t>2013/6/19</a:t>
            </a:r>
            <a:r>
              <a:rPr lang="ja-JP" altLang="en-US" b="0" dirty="0" smtClean="0"/>
              <a:t>）</a:t>
            </a:r>
            <a:endParaRPr lang="en-US" altLang="ja-JP" b="0" dirty="0"/>
          </a:p>
          <a:p>
            <a:pPr marL="342900" indent="-342900">
              <a:buFont typeface="Arial" panose="020B0604020202020204" pitchFamily="34" charset="0"/>
              <a:buChar char="•"/>
            </a:pPr>
            <a:r>
              <a:rPr lang="ja-JP" altLang="en-US" b="0" dirty="0" smtClean="0"/>
              <a:t>テント・防災用品販売のフジックス　</a:t>
            </a:r>
            <a:r>
              <a:rPr lang="en-US" altLang="ja-JP" b="0" dirty="0">
                <a:hlinkClick r:id="rId7"/>
              </a:rPr>
              <a:t> http://</a:t>
            </a:r>
            <a:r>
              <a:rPr lang="en-US" altLang="ja-JP" b="0" dirty="0" smtClean="0">
                <a:hlinkClick r:id="rId7"/>
              </a:rPr>
              <a:t>bousai.fx-net.co.jp/kemuri.html</a:t>
            </a:r>
            <a:r>
              <a:rPr lang="ja-JP" altLang="en-US" b="0" dirty="0" smtClean="0"/>
              <a:t>　</a:t>
            </a:r>
            <a:r>
              <a:rPr lang="ja-JP" altLang="en-US" b="0" dirty="0"/>
              <a:t> （最終閲覧日</a:t>
            </a:r>
            <a:r>
              <a:rPr lang="en-US" altLang="ja-JP" b="0" dirty="0"/>
              <a:t>2013/6/19</a:t>
            </a:r>
            <a:r>
              <a:rPr lang="ja-JP" altLang="en-US" b="0" dirty="0"/>
              <a:t>）</a:t>
            </a:r>
            <a:endParaRPr lang="en-US" altLang="ja-JP" b="0" dirty="0" smtClean="0"/>
          </a:p>
          <a:p>
            <a:pPr marL="342900" indent="-342900">
              <a:buFont typeface="Arial" panose="020B0604020202020204" pitchFamily="34" charset="0"/>
              <a:buChar char="•"/>
            </a:pPr>
            <a:r>
              <a:rPr lang="ja-JP" altLang="en-US" b="0" dirty="0" smtClean="0"/>
              <a:t>スターツ</a:t>
            </a:r>
            <a:r>
              <a:rPr lang="en-US" altLang="ja-JP" b="0" dirty="0" smtClean="0"/>
              <a:t>CAM</a:t>
            </a:r>
            <a:r>
              <a:rPr lang="ja-JP" altLang="en-US" b="0" dirty="0" smtClean="0"/>
              <a:t>株式会社　</a:t>
            </a:r>
            <a:r>
              <a:rPr lang="en-US" altLang="ja-JP" b="0" dirty="0" smtClean="0"/>
              <a:t>07</a:t>
            </a:r>
            <a:r>
              <a:rPr lang="ja-JP" altLang="en-US" b="0" dirty="0" smtClean="0"/>
              <a:t>地震・免震体験車</a:t>
            </a:r>
            <a:r>
              <a:rPr lang="ja-JP" altLang="en-US" b="0" dirty="0"/>
              <a:t>　</a:t>
            </a:r>
            <a:r>
              <a:rPr lang="en-US" altLang="ja-JP" b="0" dirty="0" smtClean="0">
                <a:hlinkClick r:id="rId8"/>
              </a:rPr>
              <a:t>http</a:t>
            </a:r>
            <a:r>
              <a:rPr lang="en-US" altLang="ja-JP" b="0" dirty="0">
                <a:hlinkClick r:id="rId8"/>
              </a:rPr>
              <a:t>://</a:t>
            </a:r>
            <a:r>
              <a:rPr lang="en-US" altLang="ja-JP" b="0" dirty="0" smtClean="0">
                <a:hlinkClick r:id="rId8"/>
              </a:rPr>
              <a:t>www.starts-cam.co.jp/syouhin_syoukai/concept5_7.php</a:t>
            </a:r>
            <a:r>
              <a:rPr lang="ja-JP" altLang="en-US" b="0" dirty="0" smtClean="0"/>
              <a:t>　（最終閲覧日　</a:t>
            </a:r>
            <a:r>
              <a:rPr lang="en-US" altLang="ja-JP" b="0" dirty="0" smtClean="0"/>
              <a:t>2013/6/19</a:t>
            </a:r>
            <a:r>
              <a:rPr lang="ja-JP" altLang="en-US" b="0" dirty="0" smtClean="0"/>
              <a:t>）</a:t>
            </a:r>
            <a:endParaRPr lang="en-US" altLang="ja-JP" b="0" dirty="0" smtClean="0"/>
          </a:p>
          <a:p>
            <a:pPr marL="342900" indent="-342900">
              <a:buFont typeface="Arial" panose="020B0604020202020204" pitchFamily="34" charset="0"/>
              <a:buChar char="•"/>
            </a:pPr>
            <a:r>
              <a:rPr lang="ja-JP" altLang="en-US" b="0" dirty="0" smtClean="0"/>
              <a:t>消防庁防災マニュアル　</a:t>
            </a:r>
            <a:r>
              <a:rPr lang="en-US" altLang="ja-JP" b="0" dirty="0" smtClean="0">
                <a:hlinkClick r:id="rId9"/>
              </a:rPr>
              <a:t>http</a:t>
            </a:r>
            <a:r>
              <a:rPr lang="en-US" altLang="ja-JP" b="0" dirty="0">
                <a:hlinkClick r:id="rId9"/>
              </a:rPr>
              <a:t>://www.fdma.go.jp/bousai_manual</a:t>
            </a:r>
            <a:r>
              <a:rPr lang="en-US" altLang="ja-JP" b="0" dirty="0" smtClean="0">
                <a:hlinkClick r:id="rId9"/>
              </a:rPr>
              <a:t>/</a:t>
            </a:r>
            <a:r>
              <a:rPr lang="ja-JP" altLang="en-US" b="0" dirty="0" smtClean="0"/>
              <a:t>　（最終閲覧日</a:t>
            </a:r>
            <a:r>
              <a:rPr lang="en-US" altLang="ja-JP" b="0" dirty="0" smtClean="0"/>
              <a:t>2013/6/19</a:t>
            </a:r>
            <a:r>
              <a:rPr lang="ja-JP" altLang="en-US" b="0" dirty="0" smtClean="0"/>
              <a:t>）</a:t>
            </a:r>
            <a:endParaRPr lang="ja-JP" altLang="en-US" sz="2000" b="0" dirty="0"/>
          </a:p>
          <a:p>
            <a:pPr marL="342900" indent="-342900">
              <a:buFont typeface="Arial" panose="020B0604020202020204" pitchFamily="34" charset="0"/>
              <a:buChar char="•"/>
            </a:pPr>
            <a:r>
              <a:rPr kumimoji="1" lang="ja-JP" altLang="en-US" b="0" dirty="0" smtClean="0"/>
              <a:t>紫峰会平成</a:t>
            </a:r>
            <a:r>
              <a:rPr kumimoji="1" lang="en-US" altLang="ja-JP" b="0" dirty="0" smtClean="0"/>
              <a:t>15</a:t>
            </a:r>
            <a:r>
              <a:rPr kumimoji="1" lang="ja-JP" altLang="en-US" b="0" dirty="0" smtClean="0"/>
              <a:t>～</a:t>
            </a:r>
            <a:r>
              <a:rPr kumimoji="1" lang="en-US" altLang="ja-JP" b="0" dirty="0" smtClean="0"/>
              <a:t>23</a:t>
            </a:r>
            <a:r>
              <a:rPr kumimoji="1" lang="ja-JP" altLang="en-US" b="0" dirty="0" smtClean="0"/>
              <a:t>年度事業報告書</a:t>
            </a:r>
            <a:endParaRPr kumimoji="1" lang="en-US" altLang="ja-JP" b="0" dirty="0" smtClean="0"/>
          </a:p>
          <a:p>
            <a:pPr marL="342900" indent="-342900">
              <a:buFont typeface="Arial" panose="020B0604020202020204" pitchFamily="34" charset="0"/>
              <a:buChar char="•"/>
            </a:pPr>
            <a:endParaRPr kumimoji="1" lang="ja-JP" altLang="en-US" b="0" dirty="0"/>
          </a:p>
        </p:txBody>
      </p:sp>
      <p:sp>
        <p:nvSpPr>
          <p:cNvPr id="5" name="タイトル 1"/>
          <p:cNvSpPr>
            <a:spLocks noGrp="1"/>
          </p:cNvSpPr>
          <p:nvPr>
            <p:ph type="title"/>
          </p:nvPr>
        </p:nvSpPr>
        <p:spPr>
          <a:xfrm>
            <a:off x="457200" y="147638"/>
            <a:ext cx="8229600" cy="1143000"/>
          </a:xfrm>
        </p:spPr>
        <p:txBody>
          <a:bodyPr/>
          <a:lstStyle/>
          <a:p>
            <a:r>
              <a:rPr lang="ja-JP" altLang="en-US" dirty="0" smtClean="0"/>
              <a:t>参考文献</a:t>
            </a:r>
          </a:p>
        </p:txBody>
      </p:sp>
      <p:sp>
        <p:nvSpPr>
          <p:cNvPr id="2" name="スライド番号プレースホルダー 1"/>
          <p:cNvSpPr>
            <a:spLocks noGrp="1"/>
          </p:cNvSpPr>
          <p:nvPr>
            <p:ph type="sldNum" sz="quarter" idx="12"/>
          </p:nvPr>
        </p:nvSpPr>
        <p:spPr/>
        <p:txBody>
          <a:bodyPr/>
          <a:lstStyle/>
          <a:p>
            <a:pPr>
              <a:defRPr/>
            </a:pPr>
            <a:fld id="{3746A949-B006-465B-935D-84AAF885E53E}" type="slidenum">
              <a:rPr lang="ja-JP" altLang="en-US" smtClean="0"/>
              <a:pPr>
                <a:defRPr/>
              </a:pPr>
              <a:t>52</a:t>
            </a:fld>
            <a:endParaRPr lang="ja-JP" altLang="en-US"/>
          </a:p>
        </p:txBody>
      </p:sp>
    </p:spTree>
    <p:extLst>
      <p:ext uri="{BB962C8B-B14F-4D97-AF65-F5344CB8AC3E}">
        <p14:creationId xmlns:p14="http://schemas.microsoft.com/office/powerpoint/2010/main" val="24420448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8238744" cy="1371600"/>
          </a:xfrm>
        </p:spPr>
        <p:txBody>
          <a:bodyPr/>
          <a:lstStyle/>
          <a:p>
            <a:r>
              <a:rPr kumimoji="1" lang="ja-JP" altLang="en-US" dirty="0" smtClean="0"/>
              <a:t>備蓄をしてもらっている人と地震時の行動</a:t>
            </a:r>
            <a:endParaRPr kumimoji="1" lang="ja-JP" altLang="en-US"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820160505"/>
              </p:ext>
            </p:extLst>
          </p:nvPr>
        </p:nvGraphicFramePr>
        <p:xfrm>
          <a:off x="594986" y="1752600"/>
          <a:ext cx="7620000" cy="4373563"/>
        </p:xfrm>
        <a:graphic>
          <a:graphicData uri="http://schemas.openxmlformats.org/drawingml/2006/chart">
            <c:chart xmlns:c="http://schemas.openxmlformats.org/drawingml/2006/chart" xmlns:r="http://schemas.openxmlformats.org/officeDocument/2006/relationships" r:id="rId2"/>
          </a:graphicData>
        </a:graphic>
      </p:graphicFrame>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53</a:t>
            </a:fld>
            <a:endParaRPr lang="ja-JP" altLang="en-US"/>
          </a:p>
        </p:txBody>
      </p:sp>
      <p:sp>
        <p:nvSpPr>
          <p:cNvPr id="5"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Tree>
    <p:extLst>
      <p:ext uri="{BB962C8B-B14F-4D97-AF65-F5344CB8AC3E}">
        <p14:creationId xmlns:p14="http://schemas.microsoft.com/office/powerpoint/2010/main" val="37856029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95195" y="437476"/>
            <a:ext cx="8229600" cy="1143000"/>
          </a:xfrm>
        </p:spPr>
        <p:txBody>
          <a:bodyPr/>
          <a:lstStyle/>
          <a:p>
            <a:r>
              <a:rPr kumimoji="1" lang="ja-JP" altLang="en-US" sz="3200" dirty="0" smtClean="0"/>
              <a:t>大学の避難訓練は行動に有意でない</a:t>
            </a:r>
            <a:endParaRPr kumimoji="1" lang="ja-JP" altLang="en-US" sz="3200"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2995313608"/>
              </p:ext>
            </p:extLst>
          </p:nvPr>
        </p:nvGraphicFramePr>
        <p:xfrm>
          <a:off x="424007" y="1580476"/>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
        <p:nvSpPr>
          <p:cNvPr id="6" name="テキスト ボックス 5"/>
          <p:cNvSpPr txBox="1"/>
          <p:nvPr/>
        </p:nvSpPr>
        <p:spPr>
          <a:xfrm>
            <a:off x="1996984" y="3021997"/>
            <a:ext cx="761747" cy="369332"/>
          </a:xfrm>
          <a:prstGeom prst="rect">
            <a:avLst/>
          </a:prstGeom>
          <a:noFill/>
        </p:spPr>
        <p:txBody>
          <a:bodyPr wrap="none" rtlCol="0">
            <a:spAutoFit/>
          </a:bodyPr>
          <a:lstStyle/>
          <a:p>
            <a:r>
              <a:rPr kumimoji="1" lang="en-US" altLang="ja-JP" dirty="0" smtClean="0">
                <a:latin typeface="ＭＳ ゴシック" panose="020B0609070205080204" pitchFamily="49" charset="-128"/>
                <a:ea typeface="ＭＳ ゴシック" panose="020B0609070205080204" pitchFamily="49" charset="-128"/>
              </a:rPr>
              <a:t>N=226</a:t>
            </a:r>
          </a:p>
        </p:txBody>
      </p:sp>
      <p:sp>
        <p:nvSpPr>
          <p:cNvPr id="7" name="テキスト ボックス 6"/>
          <p:cNvSpPr txBox="1"/>
          <p:nvPr/>
        </p:nvSpPr>
        <p:spPr>
          <a:xfrm>
            <a:off x="1996984" y="4463518"/>
            <a:ext cx="761747" cy="369332"/>
          </a:xfrm>
          <a:prstGeom prst="rect">
            <a:avLst/>
          </a:prstGeom>
          <a:noFill/>
        </p:spPr>
        <p:txBody>
          <a:bodyPr wrap="none" rtlCol="0">
            <a:spAutoFit/>
          </a:bodyPr>
          <a:lstStyle/>
          <a:p>
            <a:r>
              <a:rPr kumimoji="1" lang="en-US" altLang="ja-JP" dirty="0" smtClean="0">
                <a:latin typeface="ＭＳ ゴシック" panose="020B0609070205080204" pitchFamily="49" charset="-128"/>
                <a:ea typeface="ＭＳ ゴシック" panose="020B0609070205080204" pitchFamily="49" charset="-128"/>
              </a:rPr>
              <a:t>N=</a:t>
            </a:r>
            <a:r>
              <a:rPr lang="en-US" altLang="ja-JP" dirty="0" smtClean="0">
                <a:latin typeface="ＭＳ ゴシック" panose="020B0609070205080204" pitchFamily="49" charset="-128"/>
                <a:ea typeface="ＭＳ ゴシック" panose="020B0609070205080204" pitchFamily="49" charset="-128"/>
              </a:rPr>
              <a:t>361</a:t>
            </a:r>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54</a:t>
            </a:fld>
            <a:endParaRPr lang="ja-JP" altLang="en-US"/>
          </a:p>
        </p:txBody>
      </p:sp>
    </p:spTree>
    <p:extLst>
      <p:ext uri="{BB962C8B-B14F-4D97-AF65-F5344CB8AC3E}">
        <p14:creationId xmlns:p14="http://schemas.microsoft.com/office/powerpoint/2010/main" val="25948839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家族の話し合いと備蓄の関係</a:t>
            </a:r>
            <a:endParaRPr kumimoji="1" lang="ja-JP" altLang="en-US"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53124302"/>
              </p:ext>
            </p:extLst>
          </p:nvPr>
        </p:nvGraphicFramePr>
        <p:xfrm>
          <a:off x="457200" y="1725462"/>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雲形吹き出し 4"/>
          <p:cNvSpPr/>
          <p:nvPr/>
        </p:nvSpPr>
        <p:spPr>
          <a:xfrm>
            <a:off x="-638826" y="4446742"/>
            <a:ext cx="5862180" cy="2592887"/>
          </a:xfrm>
          <a:prstGeom prst="cloudCallout">
            <a:avLst>
              <a:gd name="adj1" fmla="val 64917"/>
              <a:gd name="adj2" fmla="val -52476"/>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2800" dirty="0" smtClean="0"/>
              <a:t>家族との話し合いをしている人ほど備蓄している</a:t>
            </a:r>
            <a:endParaRPr kumimoji="1" lang="ja-JP" altLang="en-US" sz="2800"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55</a:t>
            </a:fld>
            <a:endParaRPr lang="ja-JP" altLang="en-US"/>
          </a:p>
        </p:txBody>
      </p:sp>
      <p:sp>
        <p:nvSpPr>
          <p:cNvPr id="6"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Tree>
    <p:extLst>
      <p:ext uri="{BB962C8B-B14F-4D97-AF65-F5344CB8AC3E}">
        <p14:creationId xmlns:p14="http://schemas.microsoft.com/office/powerpoint/2010/main" val="130329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6318504" cy="1371600"/>
          </a:xfrm>
        </p:spPr>
        <p:txBody>
          <a:bodyPr/>
          <a:lstStyle/>
          <a:p>
            <a:r>
              <a:rPr kumimoji="1" lang="ja-JP" altLang="en-US" dirty="0" smtClean="0"/>
              <a:t>自宅通学者と一人暮らしの比較</a:t>
            </a:r>
            <a:endParaRPr kumimoji="1" lang="ja-JP" altLang="en-US" dirty="0"/>
          </a:p>
        </p:txBody>
      </p:sp>
      <p:sp>
        <p:nvSpPr>
          <p:cNvPr id="3" name="コンテンツ プレースホルダー 2"/>
          <p:cNvSpPr>
            <a:spLocks noGrp="1"/>
          </p:cNvSpPr>
          <p:nvPr>
            <p:ph idx="1"/>
          </p:nvPr>
        </p:nvSpPr>
        <p:spPr>
          <a:xfrm>
            <a:off x="820455" y="1439561"/>
            <a:ext cx="8423753" cy="4525963"/>
          </a:xfrm>
        </p:spPr>
        <p:txBody>
          <a:bodyPr/>
          <a:lstStyle/>
          <a:p>
            <a:pPr marL="0" indent="0">
              <a:buNone/>
            </a:pPr>
            <a:r>
              <a:rPr lang="ja-JP" altLang="en-US" dirty="0" smtClean="0"/>
              <a:t>一人</a:t>
            </a:r>
            <a:r>
              <a:rPr lang="ja-JP" altLang="en-US" dirty="0"/>
              <a:t>暮</a:t>
            </a:r>
            <a:r>
              <a:rPr lang="ja-JP" altLang="en-US" dirty="0" smtClean="0"/>
              <a:t>らしの学生より、実家から通学している学生のほうが事前対策はできていることがわかる</a:t>
            </a:r>
            <a:endParaRPr lang="en-US" altLang="ja-JP" dirty="0" smtClean="0"/>
          </a:p>
          <a:p>
            <a:pPr marL="0" indent="0">
              <a:buNone/>
            </a:pPr>
            <a:r>
              <a:rPr kumimoji="1" lang="ja-JP" altLang="en-US" dirty="0" smtClean="0"/>
              <a:t>→家族がやってくれているという人も多い</a:t>
            </a:r>
            <a:endParaRPr kumimoji="1" lang="ja-JP" altLang="en-US" dirty="0"/>
          </a:p>
        </p:txBody>
      </p:sp>
      <p:graphicFrame>
        <p:nvGraphicFramePr>
          <p:cNvPr id="4" name="グラフ 3"/>
          <p:cNvGraphicFramePr>
            <a:graphicFrameLocks/>
          </p:cNvGraphicFramePr>
          <p:nvPr>
            <p:extLst>
              <p:ext uri="{D42A27DB-BD31-4B8C-83A1-F6EECF244321}">
                <p14:modId xmlns:p14="http://schemas.microsoft.com/office/powerpoint/2010/main" val="3894444040"/>
              </p:ext>
            </p:extLst>
          </p:nvPr>
        </p:nvGraphicFramePr>
        <p:xfrm>
          <a:off x="1164920" y="3174089"/>
          <a:ext cx="7290149" cy="3547997"/>
        </p:xfrm>
        <a:graphic>
          <a:graphicData uri="http://schemas.openxmlformats.org/drawingml/2006/chart">
            <c:chart xmlns:c="http://schemas.openxmlformats.org/drawingml/2006/chart" xmlns:r="http://schemas.openxmlformats.org/officeDocument/2006/relationships" r:id="rId2"/>
          </a:graphicData>
        </a:graphic>
      </p:graphicFrame>
      <p:sp>
        <p:nvSpPr>
          <p:cNvPr id="5" name="スライド番号プレースホルダー 4"/>
          <p:cNvSpPr>
            <a:spLocks noGrp="1"/>
          </p:cNvSpPr>
          <p:nvPr>
            <p:ph type="sldNum" sz="quarter" idx="12"/>
          </p:nvPr>
        </p:nvSpPr>
        <p:spPr/>
        <p:txBody>
          <a:bodyPr/>
          <a:lstStyle/>
          <a:p>
            <a:pPr>
              <a:defRPr/>
            </a:pPr>
            <a:fld id="{3746A949-B006-465B-935D-84AAF885E53E}" type="slidenum">
              <a:rPr lang="ja-JP" altLang="en-US" smtClean="0"/>
              <a:pPr>
                <a:defRPr/>
              </a:pPr>
              <a:t>56</a:t>
            </a:fld>
            <a:endParaRPr lang="ja-JP" altLang="en-US"/>
          </a:p>
        </p:txBody>
      </p:sp>
      <p:sp>
        <p:nvSpPr>
          <p:cNvPr id="6"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Tree>
    <p:extLst>
      <p:ext uri="{BB962C8B-B14F-4D97-AF65-F5344CB8AC3E}">
        <p14:creationId xmlns:p14="http://schemas.microsoft.com/office/powerpoint/2010/main" val="68335914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718"/>
            <a:ext cx="7620000" cy="1371600"/>
          </a:xfrm>
        </p:spPr>
        <p:txBody>
          <a:bodyPr/>
          <a:lstStyle/>
          <a:p>
            <a:r>
              <a:rPr kumimoji="1" lang="ja-JP" altLang="en-US" dirty="0" smtClean="0"/>
              <a:t>一人暮らし限定　家族</a:t>
            </a:r>
            <a:endParaRPr kumimoji="1" lang="ja-JP" altLang="en-US" dirty="0"/>
          </a:p>
        </p:txBody>
      </p:sp>
      <p:sp>
        <p:nvSpPr>
          <p:cNvPr id="3" name="コンテンツ プレースホルダー 2"/>
          <p:cNvSpPr>
            <a:spLocks noGrp="1"/>
          </p:cNvSpPr>
          <p:nvPr>
            <p:ph idx="1"/>
          </p:nvPr>
        </p:nvSpPr>
        <p:spPr/>
        <p:txBody>
          <a:bodyPr/>
          <a:lstStyle/>
          <a:p>
            <a:endParaRPr kumimoji="1" lang="ja-JP" altLang="en-US"/>
          </a:p>
        </p:txBody>
      </p:sp>
      <p:graphicFrame>
        <p:nvGraphicFramePr>
          <p:cNvPr id="4" name="グラフ 3"/>
          <p:cNvGraphicFramePr>
            <a:graphicFrameLocks/>
          </p:cNvGraphicFramePr>
          <p:nvPr>
            <p:extLst>
              <p:ext uri="{D42A27DB-BD31-4B8C-83A1-F6EECF244321}">
                <p14:modId xmlns:p14="http://schemas.microsoft.com/office/powerpoint/2010/main" val="2383505677"/>
              </p:ext>
            </p:extLst>
          </p:nvPr>
        </p:nvGraphicFramePr>
        <p:xfrm>
          <a:off x="958240" y="1600202"/>
          <a:ext cx="7496828" cy="4030251"/>
        </p:xfrm>
        <a:graphic>
          <a:graphicData uri="http://schemas.openxmlformats.org/drawingml/2006/chart">
            <c:chart xmlns:c="http://schemas.openxmlformats.org/drawingml/2006/chart" xmlns:r="http://schemas.openxmlformats.org/officeDocument/2006/relationships" r:id="rId2"/>
          </a:graphicData>
        </a:graphic>
      </p:graphicFrame>
      <p:sp>
        <p:nvSpPr>
          <p:cNvPr id="6" name="テキスト ボックス 5"/>
          <p:cNvSpPr txBox="1"/>
          <p:nvPr/>
        </p:nvSpPr>
        <p:spPr>
          <a:xfrm>
            <a:off x="1415442" y="2689520"/>
            <a:ext cx="530915" cy="369332"/>
          </a:xfrm>
          <a:prstGeom prst="rect">
            <a:avLst/>
          </a:prstGeom>
          <a:noFill/>
        </p:spPr>
        <p:txBody>
          <a:bodyPr wrap="none" rtlCol="0">
            <a:spAutoFit/>
          </a:bodyPr>
          <a:lstStyle/>
          <a:p>
            <a:r>
              <a:rPr kumimoji="1" lang="en-US" altLang="ja-JP" dirty="0" smtClean="0">
                <a:latin typeface="ＭＳ ゴシック" panose="020B0609070205080204" pitchFamily="49" charset="-128"/>
                <a:ea typeface="ＭＳ ゴシック" panose="020B0609070205080204" pitchFamily="49" charset="-128"/>
              </a:rPr>
              <a:t>N=7</a:t>
            </a:r>
          </a:p>
        </p:txBody>
      </p:sp>
      <p:sp>
        <p:nvSpPr>
          <p:cNvPr id="7" name="テキスト ボックス 6"/>
          <p:cNvSpPr txBox="1"/>
          <p:nvPr/>
        </p:nvSpPr>
        <p:spPr>
          <a:xfrm>
            <a:off x="1371846" y="3384096"/>
            <a:ext cx="646331" cy="369332"/>
          </a:xfrm>
          <a:prstGeom prst="rect">
            <a:avLst/>
          </a:prstGeom>
          <a:noFill/>
        </p:spPr>
        <p:txBody>
          <a:bodyPr wrap="none" rtlCol="0">
            <a:spAutoFit/>
          </a:bodyPr>
          <a:lstStyle/>
          <a:p>
            <a:r>
              <a:rPr kumimoji="1" lang="en-US" altLang="ja-JP" dirty="0" smtClean="0">
                <a:latin typeface="ＭＳ ゴシック" panose="020B0609070205080204" pitchFamily="49" charset="-128"/>
                <a:ea typeface="ＭＳ ゴシック" panose="020B0609070205080204" pitchFamily="49" charset="-128"/>
              </a:rPr>
              <a:t>N=29</a:t>
            </a:r>
            <a:endParaRPr kumimoji="1" lang="ja-JP" altLang="en-US" dirty="0">
              <a:latin typeface="ＭＳ ゴシック" panose="020B0609070205080204" pitchFamily="49" charset="-128"/>
              <a:ea typeface="ＭＳ ゴシック" panose="020B0609070205080204" pitchFamily="49" charset="-128"/>
            </a:endParaRPr>
          </a:p>
        </p:txBody>
      </p:sp>
      <p:sp>
        <p:nvSpPr>
          <p:cNvPr id="9" name="テキスト ボックス 8"/>
          <p:cNvSpPr txBox="1"/>
          <p:nvPr/>
        </p:nvSpPr>
        <p:spPr>
          <a:xfrm>
            <a:off x="1287200" y="4012568"/>
            <a:ext cx="761747" cy="369332"/>
          </a:xfrm>
          <a:prstGeom prst="rect">
            <a:avLst/>
          </a:prstGeom>
          <a:noFill/>
        </p:spPr>
        <p:txBody>
          <a:bodyPr wrap="none" rtlCol="0">
            <a:spAutoFit/>
          </a:bodyPr>
          <a:lstStyle/>
          <a:p>
            <a:r>
              <a:rPr kumimoji="1" lang="en-US" altLang="ja-JP" dirty="0" smtClean="0">
                <a:latin typeface="ＭＳ ゴシック" panose="020B0609070205080204" pitchFamily="49" charset="-128"/>
                <a:ea typeface="ＭＳ ゴシック" panose="020B0609070205080204" pitchFamily="49" charset="-128"/>
              </a:rPr>
              <a:t>N=136</a:t>
            </a:r>
            <a:endParaRPr kumimoji="1" lang="ja-JP" altLang="en-US" dirty="0">
              <a:latin typeface="ＭＳ ゴシック" panose="020B0609070205080204" pitchFamily="49" charset="-128"/>
              <a:ea typeface="ＭＳ ゴシック" panose="020B0609070205080204" pitchFamily="49" charset="-128"/>
            </a:endParaRPr>
          </a:p>
        </p:txBody>
      </p:sp>
      <p:sp>
        <p:nvSpPr>
          <p:cNvPr id="10" name="テキスト ボックス 9"/>
          <p:cNvSpPr txBox="1"/>
          <p:nvPr/>
        </p:nvSpPr>
        <p:spPr>
          <a:xfrm>
            <a:off x="1287200" y="4651801"/>
            <a:ext cx="761747" cy="369332"/>
          </a:xfrm>
          <a:prstGeom prst="rect">
            <a:avLst/>
          </a:prstGeom>
          <a:noFill/>
        </p:spPr>
        <p:txBody>
          <a:bodyPr wrap="none" rtlCol="0">
            <a:spAutoFit/>
          </a:bodyPr>
          <a:lstStyle/>
          <a:p>
            <a:r>
              <a:rPr kumimoji="1" lang="en-US" altLang="ja-JP" dirty="0" smtClean="0">
                <a:latin typeface="ＭＳ ゴシック" panose="020B0609070205080204" pitchFamily="49" charset="-128"/>
                <a:ea typeface="ＭＳ ゴシック" panose="020B0609070205080204" pitchFamily="49" charset="-128"/>
              </a:rPr>
              <a:t>N=290</a:t>
            </a:r>
            <a:endParaRPr kumimoji="1" lang="ja-JP" altLang="en-US" dirty="0">
              <a:latin typeface="ＭＳ ゴシック" panose="020B0609070205080204" pitchFamily="49" charset="-128"/>
              <a:ea typeface="ＭＳ ゴシック" panose="020B0609070205080204" pitchFamily="49" charset="-128"/>
            </a:endParaRPr>
          </a:p>
        </p:txBody>
      </p:sp>
      <p:sp>
        <p:nvSpPr>
          <p:cNvPr id="8" name="スライド番号プレースホルダー 7"/>
          <p:cNvSpPr>
            <a:spLocks noGrp="1"/>
          </p:cNvSpPr>
          <p:nvPr>
            <p:ph type="sldNum" sz="quarter" idx="12"/>
          </p:nvPr>
        </p:nvSpPr>
        <p:spPr/>
        <p:txBody>
          <a:bodyPr/>
          <a:lstStyle/>
          <a:p>
            <a:pPr>
              <a:defRPr/>
            </a:pPr>
            <a:fld id="{3746A949-B006-465B-935D-84AAF885E53E}" type="slidenum">
              <a:rPr lang="ja-JP" altLang="en-US" smtClean="0"/>
              <a:pPr>
                <a:defRPr/>
              </a:pPr>
              <a:t>57</a:t>
            </a:fld>
            <a:endParaRPr lang="ja-JP" altLang="en-US"/>
          </a:p>
        </p:txBody>
      </p:sp>
      <p:sp>
        <p:nvSpPr>
          <p:cNvPr id="11"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
        <p:nvSpPr>
          <p:cNvPr id="5" name="雲形吹き出し 4"/>
          <p:cNvSpPr/>
          <p:nvPr/>
        </p:nvSpPr>
        <p:spPr>
          <a:xfrm>
            <a:off x="0" y="4060303"/>
            <a:ext cx="5536505" cy="2855934"/>
          </a:xfrm>
          <a:prstGeom prst="cloudCallout">
            <a:avLst>
              <a:gd name="adj1" fmla="val 64461"/>
              <a:gd name="adj2" fmla="val -39254"/>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800" dirty="0" smtClean="0"/>
              <a:t>家族と一緒に住んでいなくても、やはり家族との話し合いは重要</a:t>
            </a:r>
            <a:endParaRPr kumimoji="1" lang="ja-JP" altLang="en-US" sz="2800" dirty="0"/>
          </a:p>
        </p:txBody>
      </p:sp>
    </p:spTree>
    <p:extLst>
      <p:ext uri="{BB962C8B-B14F-4D97-AF65-F5344CB8AC3E}">
        <p14:creationId xmlns:p14="http://schemas.microsoft.com/office/powerpoint/2010/main" val="56021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ja-JP" altLang="en-US" dirty="0" smtClean="0"/>
              <a:t>要因の関連</a:t>
            </a:r>
            <a:endParaRPr kumimoji="1" lang="ja-JP" altLang="en-US" dirty="0"/>
          </a:p>
        </p:txBody>
      </p:sp>
      <p:pic>
        <p:nvPicPr>
          <p:cNvPr id="5" name="図 4"/>
          <p:cNvPicPr>
            <a:picLocks noChangeAspect="1"/>
          </p:cNvPicPr>
          <p:nvPr/>
        </p:nvPicPr>
        <p:blipFill>
          <a:blip r:embed="rId2"/>
          <a:stretch>
            <a:fillRect/>
          </a:stretch>
        </p:blipFill>
        <p:spPr>
          <a:xfrm>
            <a:off x="613274" y="2144908"/>
            <a:ext cx="7463926" cy="939800"/>
          </a:xfrm>
          <a:prstGeom prst="rect">
            <a:avLst/>
          </a:prstGeom>
          <a:solidFill>
            <a:schemeClr val="bg1"/>
          </a:solidFill>
          <a:ln w="12700">
            <a:solidFill>
              <a:schemeClr val="tx1"/>
            </a:solidFill>
          </a:ln>
        </p:spPr>
      </p:pic>
      <p:pic>
        <p:nvPicPr>
          <p:cNvPr id="6" name="図 5"/>
          <p:cNvPicPr>
            <a:picLocks noChangeAspect="1"/>
          </p:cNvPicPr>
          <p:nvPr/>
        </p:nvPicPr>
        <p:blipFill>
          <a:blip r:embed="rId3"/>
          <a:stretch>
            <a:fillRect/>
          </a:stretch>
        </p:blipFill>
        <p:spPr>
          <a:xfrm>
            <a:off x="613274" y="3429000"/>
            <a:ext cx="3985838" cy="939800"/>
          </a:xfrm>
          <a:prstGeom prst="rect">
            <a:avLst/>
          </a:prstGeom>
          <a:solidFill>
            <a:schemeClr val="bg1"/>
          </a:solidFill>
          <a:ln w="12700">
            <a:solidFill>
              <a:schemeClr val="tx1"/>
            </a:solidFill>
          </a:ln>
        </p:spPr>
      </p:pic>
      <p:pic>
        <p:nvPicPr>
          <p:cNvPr id="7" name="図 6"/>
          <p:cNvPicPr>
            <a:picLocks noChangeAspect="1"/>
          </p:cNvPicPr>
          <p:nvPr/>
        </p:nvPicPr>
        <p:blipFill>
          <a:blip r:embed="rId4"/>
          <a:stretch>
            <a:fillRect/>
          </a:stretch>
        </p:blipFill>
        <p:spPr>
          <a:xfrm>
            <a:off x="613274" y="4713092"/>
            <a:ext cx="3985838" cy="1168400"/>
          </a:xfrm>
          <a:prstGeom prst="rect">
            <a:avLst/>
          </a:prstGeom>
          <a:solidFill>
            <a:schemeClr val="bg1"/>
          </a:solidFill>
          <a:ln w="12700">
            <a:solidFill>
              <a:schemeClr val="tx1"/>
            </a:solidFill>
          </a:ln>
        </p:spPr>
      </p:pic>
      <p:sp>
        <p:nvSpPr>
          <p:cNvPr id="8"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
        <p:nvSpPr>
          <p:cNvPr id="4" name="スライド番号プレースホルダー 3"/>
          <p:cNvSpPr>
            <a:spLocks noGrp="1"/>
          </p:cNvSpPr>
          <p:nvPr>
            <p:ph type="sldNum" sz="quarter" idx="12"/>
          </p:nvPr>
        </p:nvSpPr>
        <p:spPr/>
        <p:txBody>
          <a:bodyPr/>
          <a:lstStyle/>
          <a:p>
            <a:pPr>
              <a:defRPr/>
            </a:pPr>
            <a:fld id="{3746A949-B006-465B-935D-84AAF885E53E}" type="slidenum">
              <a:rPr lang="ja-JP" altLang="en-US" smtClean="0"/>
              <a:pPr>
                <a:defRPr/>
              </a:pPr>
              <a:t>58</a:t>
            </a:fld>
            <a:endParaRPr lang="ja-JP" altLang="en-US"/>
          </a:p>
        </p:txBody>
      </p:sp>
    </p:spTree>
    <p:extLst>
      <p:ext uri="{BB962C8B-B14F-4D97-AF65-F5344CB8AC3E}">
        <p14:creationId xmlns:p14="http://schemas.microsoft.com/office/powerpoint/2010/main" val="14904380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ja-JP" altLang="en-US" dirty="0" smtClean="0"/>
              <a:t>要因の関連</a:t>
            </a:r>
            <a:endParaRPr kumimoji="1" lang="ja-JP" altLang="en-US" dirty="0"/>
          </a:p>
        </p:txBody>
      </p:sp>
      <p:pic>
        <p:nvPicPr>
          <p:cNvPr id="5" name="図 4"/>
          <p:cNvPicPr>
            <a:picLocks noChangeAspect="1"/>
          </p:cNvPicPr>
          <p:nvPr/>
        </p:nvPicPr>
        <p:blipFill>
          <a:blip r:embed="rId2"/>
          <a:stretch>
            <a:fillRect/>
          </a:stretch>
        </p:blipFill>
        <p:spPr>
          <a:xfrm>
            <a:off x="281512" y="2030608"/>
            <a:ext cx="8580976" cy="1168400"/>
          </a:xfrm>
          <a:prstGeom prst="rect">
            <a:avLst/>
          </a:prstGeom>
          <a:solidFill>
            <a:schemeClr val="bg1"/>
          </a:solidFill>
          <a:ln w="12700">
            <a:solidFill>
              <a:schemeClr val="tx1"/>
            </a:solidFill>
          </a:ln>
        </p:spPr>
      </p:pic>
      <p:pic>
        <p:nvPicPr>
          <p:cNvPr id="6" name="図 5"/>
          <p:cNvPicPr>
            <a:picLocks noChangeAspect="1"/>
          </p:cNvPicPr>
          <p:nvPr/>
        </p:nvPicPr>
        <p:blipFill>
          <a:blip r:embed="rId3"/>
          <a:stretch>
            <a:fillRect/>
          </a:stretch>
        </p:blipFill>
        <p:spPr>
          <a:xfrm>
            <a:off x="281512" y="3705298"/>
            <a:ext cx="8580976" cy="482600"/>
          </a:xfrm>
          <a:prstGeom prst="rect">
            <a:avLst/>
          </a:prstGeom>
          <a:solidFill>
            <a:schemeClr val="bg1"/>
          </a:solidFill>
          <a:ln w="12700">
            <a:solidFill>
              <a:schemeClr val="tx1"/>
            </a:solidFill>
          </a:ln>
        </p:spPr>
      </p:pic>
      <p:sp>
        <p:nvSpPr>
          <p:cNvPr id="7" name="タイトル 1"/>
          <p:cNvSpPr txBox="1">
            <a:spLocks/>
          </p:cNvSpPr>
          <p:nvPr/>
        </p:nvSpPr>
        <p:spPr bwMode="auto">
          <a:xfrm>
            <a:off x="144051" y="0"/>
            <a:ext cx="2699359"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kumimoji="1" sz="4400" kern="1200">
                <a:solidFill>
                  <a:schemeClr val="tx1"/>
                </a:solidFill>
                <a:latin typeface="+mj-lt"/>
                <a:ea typeface="+mj-ea"/>
                <a:cs typeface="ＭＳ Ｐゴシック" charset="-128"/>
              </a:defRPr>
            </a:lvl1pPr>
            <a:lvl2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kumimoji="1" sz="4400">
                <a:solidFill>
                  <a:schemeClr val="tx1"/>
                </a:solidFill>
                <a:latin typeface="Calibri" charset="0"/>
                <a:ea typeface="ＭＳ Ｐゴシック" charset="-128"/>
                <a:cs typeface="ＭＳ Ｐゴシック" charset="-128"/>
              </a:defRPr>
            </a:lvl9pPr>
          </a:lstStyle>
          <a:p>
            <a:r>
              <a:rPr lang="ja-JP" altLang="en-US" smtClean="0"/>
              <a:t>補足</a:t>
            </a:r>
            <a:endParaRPr lang="ja-JP" altLang="en-US" dirty="0"/>
          </a:p>
        </p:txBody>
      </p:sp>
      <p:sp>
        <p:nvSpPr>
          <p:cNvPr id="4" name="スライド番号プレースホルダー 3"/>
          <p:cNvSpPr>
            <a:spLocks noGrp="1"/>
          </p:cNvSpPr>
          <p:nvPr>
            <p:ph type="sldNum" sz="quarter" idx="12"/>
          </p:nvPr>
        </p:nvSpPr>
        <p:spPr/>
        <p:txBody>
          <a:bodyPr/>
          <a:lstStyle/>
          <a:p>
            <a:pPr>
              <a:defRPr/>
            </a:pPr>
            <a:fld id="{3746A949-B006-465B-935D-84AAF885E53E}" type="slidenum">
              <a:rPr lang="ja-JP" altLang="en-US" smtClean="0"/>
              <a:pPr>
                <a:defRPr/>
              </a:pPr>
              <a:t>59</a:t>
            </a:fld>
            <a:endParaRPr lang="ja-JP" altLang="en-US"/>
          </a:p>
        </p:txBody>
      </p:sp>
    </p:spTree>
    <p:extLst>
      <p:ext uri="{BB962C8B-B14F-4D97-AF65-F5344CB8AC3E}">
        <p14:creationId xmlns:p14="http://schemas.microsoft.com/office/powerpoint/2010/main" val="3834419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sz="3600" dirty="0" smtClean="0">
                <a:latin typeface="ＭＳ Ｐゴシック" panose="020B0600070205080204" pitchFamily="50" charset="-128"/>
              </a:rPr>
              <a:t>目的</a:t>
            </a:r>
            <a:endParaRPr lang="ja-JP" altLang="en-US" sz="3600" dirty="0">
              <a:latin typeface="ＭＳ Ｐゴシック" panose="020B0600070205080204" pitchFamily="50" charset="-128"/>
            </a:endParaRPr>
          </a:p>
        </p:txBody>
      </p:sp>
      <p:sp>
        <p:nvSpPr>
          <p:cNvPr id="9"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目的</a:t>
            </a:r>
            <a:endParaRPr lang="ja-JP" altLang="en-US" sz="2400" dirty="0"/>
          </a:p>
        </p:txBody>
      </p:sp>
      <p:sp>
        <p:nvSpPr>
          <p:cNvPr id="10" name="正方形/長方形 9"/>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23558" name="コンテンツ プレースホルダー 2"/>
          <p:cNvSpPr>
            <a:spLocks noGrp="1"/>
          </p:cNvSpPr>
          <p:nvPr>
            <p:ph idx="1"/>
          </p:nvPr>
        </p:nvSpPr>
        <p:spPr>
          <a:xfrm>
            <a:off x="794168" y="2058234"/>
            <a:ext cx="7763548" cy="2928186"/>
          </a:xfrm>
        </p:spPr>
        <p:txBody>
          <a:bodyPr>
            <a:normAutofit fontScale="85000" lnSpcReduction="20000"/>
          </a:bodyPr>
          <a:lstStyle/>
          <a:p>
            <a:pPr algn="ctr"/>
            <a:r>
              <a:rPr lang="ja-JP" altLang="en-US" sz="4800" dirty="0" smtClean="0"/>
              <a:t>震災時、筑波大生に</a:t>
            </a:r>
            <a:endParaRPr lang="en-US" altLang="ja-JP" sz="4800" dirty="0" smtClean="0"/>
          </a:p>
          <a:p>
            <a:pPr algn="ctr"/>
            <a:r>
              <a:rPr lang="ja-JP" altLang="en-US" sz="4800" dirty="0" smtClean="0">
                <a:solidFill>
                  <a:srgbClr val="00B0F0"/>
                </a:solidFill>
                <a:latin typeface="Arial" panose="020B0604020202020204" pitchFamily="34" charset="0"/>
              </a:rPr>
              <a:t>望ましい</a:t>
            </a:r>
            <a:r>
              <a:rPr lang="ja-JP" altLang="en-US" sz="4800" dirty="0" smtClean="0"/>
              <a:t>行動を促すための</a:t>
            </a:r>
            <a:endParaRPr lang="en-US" altLang="ja-JP" sz="4800" dirty="0" smtClean="0"/>
          </a:p>
          <a:p>
            <a:pPr algn="ctr"/>
            <a:r>
              <a:rPr lang="ja-JP" altLang="en-US" sz="4800" dirty="0" smtClean="0"/>
              <a:t>諸要因やプロセスを明らかにし</a:t>
            </a:r>
            <a:endParaRPr lang="en-US" altLang="ja-JP" sz="4800" dirty="0" smtClean="0"/>
          </a:p>
          <a:p>
            <a:pPr algn="ctr"/>
            <a:r>
              <a:rPr lang="ja-JP" altLang="en-US" sz="4800" dirty="0" smtClean="0"/>
              <a:t>提案を行う</a:t>
            </a:r>
            <a:endParaRPr lang="en-US" altLang="ja-JP" sz="4800" dirty="0" smtClean="0"/>
          </a:p>
        </p:txBody>
      </p:sp>
      <p:sp>
        <p:nvSpPr>
          <p:cNvPr id="2" name="タイトル 1"/>
          <p:cNvSpPr>
            <a:spLocks noGrp="1"/>
          </p:cNvSpPr>
          <p:nvPr>
            <p:ph type="title"/>
          </p:nvPr>
        </p:nvSpPr>
        <p:spPr/>
        <p:txBody>
          <a:bodyPr/>
          <a:lstStyle/>
          <a:p>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6</a:t>
            </a:fld>
            <a:endParaRPr lang="ja-JP" altLang="en-US"/>
          </a:p>
        </p:txBody>
      </p:sp>
    </p:spTree>
    <p:extLst>
      <p:ext uri="{BB962C8B-B14F-4D97-AF65-F5344CB8AC3E}">
        <p14:creationId xmlns:p14="http://schemas.microsoft.com/office/powerpoint/2010/main" val="412714834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dirty="0" smtClean="0">
                <a:solidFill>
                  <a:srgbClr val="000000"/>
                </a:solidFill>
                <a:latin typeface="Arial" panose="020B0604020202020204" pitchFamily="34" charset="0"/>
              </a:rPr>
              <a:t>望ましい</a:t>
            </a:r>
            <a:r>
              <a:rPr lang="ja-JP" altLang="en-US" dirty="0" smtClean="0">
                <a:latin typeface="Arial" panose="020B0604020202020204" pitchFamily="34" charset="0"/>
              </a:rPr>
              <a:t>行動とは</a:t>
            </a:r>
            <a:endParaRPr lang="en-US" altLang="ja-JP" dirty="0">
              <a:latin typeface="Arial" panose="020B0604020202020204" pitchFamily="34" charset="0"/>
            </a:endParaRPr>
          </a:p>
        </p:txBody>
      </p:sp>
      <p:grpSp>
        <p:nvGrpSpPr>
          <p:cNvPr id="25608" name="図形グループ 14"/>
          <p:cNvGrpSpPr>
            <a:grpSpLocks/>
          </p:cNvGrpSpPr>
          <p:nvPr/>
        </p:nvGrpSpPr>
        <p:grpSpPr bwMode="auto">
          <a:xfrm>
            <a:off x="-3369849" y="2130425"/>
            <a:ext cx="12081734" cy="4281882"/>
            <a:chOff x="-4383605" y="2390613"/>
            <a:chExt cx="12082196" cy="4281259"/>
          </a:xfrm>
        </p:grpSpPr>
        <p:sp>
          <p:nvSpPr>
            <p:cNvPr id="25611" name="テキスト ボックス 16"/>
            <p:cNvSpPr txBox="1">
              <a:spLocks noChangeArrowheads="1"/>
            </p:cNvSpPr>
            <p:nvPr/>
          </p:nvSpPr>
          <p:spPr bwMode="auto">
            <a:xfrm>
              <a:off x="-556409" y="2390613"/>
              <a:ext cx="8255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4000" dirty="0" smtClean="0">
                  <a:latin typeface="Arial" panose="020B0604020202020204" pitchFamily="34" charset="0"/>
                </a:rPr>
                <a:t>個人的に</a:t>
              </a:r>
              <a:r>
                <a:rPr lang="ja-JP" altLang="en-US" sz="4000" dirty="0" smtClean="0">
                  <a:solidFill>
                    <a:srgbClr val="00B0F0"/>
                  </a:solidFill>
                  <a:latin typeface="Arial" panose="020B0604020202020204" pitchFamily="34" charset="0"/>
                </a:rPr>
                <a:t>望ましい</a:t>
              </a:r>
              <a:endParaRPr lang="en-US" altLang="ja-JP" sz="4000" dirty="0" smtClean="0">
                <a:solidFill>
                  <a:srgbClr val="00B0F0"/>
                </a:solidFill>
                <a:latin typeface="Arial" panose="020B0604020202020204" pitchFamily="34" charset="0"/>
              </a:endParaRPr>
            </a:p>
            <a:p>
              <a:pPr eaLnBrk="1" hangingPunct="1">
                <a:spcBef>
                  <a:spcPct val="0"/>
                </a:spcBef>
                <a:buFontTx/>
                <a:buNone/>
              </a:pPr>
              <a:r>
                <a:rPr lang="ja-JP" altLang="en-US" sz="4000" dirty="0">
                  <a:solidFill>
                    <a:srgbClr val="FFC000"/>
                  </a:solidFill>
                  <a:latin typeface="Arial" panose="020B0604020202020204" pitchFamily="34" charset="0"/>
                </a:rPr>
                <a:t>　</a:t>
              </a:r>
              <a:r>
                <a:rPr lang="en-US" altLang="ja-JP" sz="4000" dirty="0">
                  <a:latin typeface="Arial" panose="020B0604020202020204" pitchFamily="34" charset="0"/>
                </a:rPr>
                <a:t>→</a:t>
              </a:r>
              <a:r>
                <a:rPr lang="ja-JP" altLang="en-US" sz="4000" dirty="0">
                  <a:latin typeface="Arial" panose="020B0604020202020204" pitchFamily="34" charset="0"/>
                </a:rPr>
                <a:t>自分の命を守る行動</a:t>
              </a:r>
              <a:endParaRPr lang="en-US" altLang="ja-JP" sz="4000" dirty="0">
                <a:latin typeface="Arial" panose="020B0604020202020204" pitchFamily="34" charset="0"/>
              </a:endParaRPr>
            </a:p>
          </p:txBody>
        </p:sp>
        <p:sp>
          <p:nvSpPr>
            <p:cNvPr id="25612" name="テキスト ボックス 17"/>
            <p:cNvSpPr txBox="1">
              <a:spLocks noChangeArrowheads="1"/>
            </p:cNvSpPr>
            <p:nvPr/>
          </p:nvSpPr>
          <p:spPr bwMode="auto">
            <a:xfrm>
              <a:off x="-4383605" y="4733109"/>
              <a:ext cx="11718483" cy="193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4000" dirty="0">
                  <a:latin typeface="Arial" panose="020B0604020202020204" pitchFamily="34" charset="0"/>
                </a:rPr>
                <a:t>社会的に</a:t>
              </a:r>
              <a:r>
                <a:rPr lang="ja-JP" altLang="en-US" sz="4000" dirty="0">
                  <a:solidFill>
                    <a:srgbClr val="00B0F0"/>
                  </a:solidFill>
                  <a:latin typeface="Arial" panose="020B0604020202020204" pitchFamily="34" charset="0"/>
                </a:rPr>
                <a:t>望ましい</a:t>
              </a:r>
              <a:endParaRPr lang="en-US" altLang="ja-JP" sz="4000" dirty="0">
                <a:solidFill>
                  <a:srgbClr val="00B0F0"/>
                </a:solidFill>
                <a:latin typeface="Arial" panose="020B0604020202020204" pitchFamily="34" charset="0"/>
              </a:endParaRPr>
            </a:p>
            <a:p>
              <a:pPr algn="ctr" eaLnBrk="1" hangingPunct="1">
                <a:spcBef>
                  <a:spcPct val="0"/>
                </a:spcBef>
                <a:buFontTx/>
                <a:buNone/>
              </a:pPr>
              <a:r>
                <a:rPr lang="ja-JP" altLang="en-US" sz="4000" dirty="0">
                  <a:latin typeface="Arial" panose="020B0604020202020204" pitchFamily="34" charset="0"/>
                </a:rPr>
                <a:t>　　　　　　　　　　　　</a:t>
              </a:r>
              <a:r>
                <a:rPr lang="en-US" altLang="ja-JP" sz="4000" dirty="0">
                  <a:latin typeface="Arial" panose="020B0604020202020204" pitchFamily="34" charset="0"/>
                </a:rPr>
                <a:t>→</a:t>
              </a:r>
              <a:r>
                <a:rPr lang="ja-JP" altLang="en-US" sz="4000" dirty="0">
                  <a:latin typeface="Arial" panose="020B0604020202020204" pitchFamily="34" charset="0"/>
                </a:rPr>
                <a:t>利己的でなく、その行動によって</a:t>
              </a:r>
              <a:endParaRPr lang="en-US" altLang="ja-JP" sz="4000" dirty="0">
                <a:latin typeface="Arial" panose="020B0604020202020204" pitchFamily="34" charset="0"/>
              </a:endParaRPr>
            </a:p>
            <a:p>
              <a:pPr algn="ctr" eaLnBrk="1" hangingPunct="1">
                <a:spcBef>
                  <a:spcPct val="0"/>
                </a:spcBef>
                <a:buFontTx/>
                <a:buNone/>
              </a:pPr>
              <a:r>
                <a:rPr lang="ja-JP" altLang="en-US" sz="4000" dirty="0">
                  <a:latin typeface="Arial" panose="020B0604020202020204" pitchFamily="34" charset="0"/>
                </a:rPr>
                <a:t>　　　　　　　　　　　　困窮する人がいないような行動</a:t>
              </a:r>
              <a:endParaRPr lang="en-US" altLang="ja-JP" sz="4000" dirty="0">
                <a:latin typeface="Arial" panose="020B0604020202020204" pitchFamily="34" charset="0"/>
              </a:endParaRPr>
            </a:p>
          </p:txBody>
        </p:sp>
      </p:grpSp>
      <p:sp>
        <p:nvSpPr>
          <p:cNvPr id="16" name="角丸四角形 15"/>
          <p:cNvSpPr>
            <a:spLocks noChangeArrowheads="1"/>
          </p:cNvSpPr>
          <p:nvPr/>
        </p:nvSpPr>
        <p:spPr bwMode="auto">
          <a:xfrm>
            <a:off x="394342" y="1147763"/>
            <a:ext cx="6680200" cy="982662"/>
          </a:xfrm>
          <a:prstGeom prst="roundRect">
            <a:avLst>
              <a:gd name="adj" fmla="val 16667"/>
            </a:avLst>
          </a:prstGeom>
          <a:gradFill rotWithShape="1">
            <a:gsLst>
              <a:gs pos="0">
                <a:srgbClr val="FFEBDB"/>
              </a:gs>
              <a:gs pos="64999">
                <a:srgbClr val="FFD0AA"/>
              </a:gs>
              <a:gs pos="100000">
                <a:srgbClr val="FFBE86"/>
              </a:gs>
            </a:gsLst>
            <a:lin ang="5400000" scaled="1"/>
          </a:gradFill>
          <a:ln w="9525">
            <a:solidFill>
              <a:srgbClr val="F69240"/>
            </a:solidFill>
            <a:round/>
            <a:headEnd/>
            <a:tailEnd/>
          </a:ln>
          <a:effectLst>
            <a:outerShdw blurRad="40000" dist="20000" dir="5400000" rotWithShape="0">
              <a:srgbClr val="808080">
                <a:alpha val="37999"/>
              </a:srgbClr>
            </a:outerShdw>
          </a:effectLst>
        </p:spPr>
        <p:txBody>
          <a:bodyPr anchor="ctr"/>
          <a:lstStyle/>
          <a:p>
            <a:pPr algn="ctr" eaLnBrk="1" hangingPunct="1">
              <a:defRPr/>
            </a:pPr>
            <a:r>
              <a:rPr lang="ja-JP" altLang="en-US" sz="3600" dirty="0">
                <a:solidFill>
                  <a:srgbClr val="FF0000"/>
                </a:solidFill>
                <a:latin typeface="+mn-lt"/>
                <a:ea typeface="+mn-ea"/>
              </a:rPr>
              <a:t>地震発生</a:t>
            </a:r>
            <a:r>
              <a:rPr lang="en-US" altLang="ja-JP" sz="3600" dirty="0">
                <a:solidFill>
                  <a:srgbClr val="FF0000"/>
                </a:solidFill>
                <a:latin typeface="+mn-lt"/>
                <a:ea typeface="+mn-ea"/>
              </a:rPr>
              <a:t>〜</a:t>
            </a:r>
            <a:r>
              <a:rPr lang="ja-JP" altLang="en-US" sz="3600" dirty="0">
                <a:solidFill>
                  <a:srgbClr val="FF0000"/>
                </a:solidFill>
                <a:latin typeface="+mn-lt"/>
                <a:ea typeface="+mn-ea"/>
              </a:rPr>
              <a:t>揺れが収まるまで</a:t>
            </a:r>
          </a:p>
        </p:txBody>
      </p:sp>
      <p:sp>
        <p:nvSpPr>
          <p:cNvPr id="19" name="角丸四角形 18"/>
          <p:cNvSpPr>
            <a:spLocks noChangeArrowheads="1"/>
          </p:cNvSpPr>
          <p:nvPr/>
        </p:nvSpPr>
        <p:spPr bwMode="auto">
          <a:xfrm>
            <a:off x="394342" y="3530600"/>
            <a:ext cx="6680200" cy="984250"/>
          </a:xfrm>
          <a:prstGeom prst="roundRect">
            <a:avLst>
              <a:gd name="adj" fmla="val 16667"/>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p>
            <a:pPr algn="ctr" eaLnBrk="1" hangingPunct="1">
              <a:defRPr/>
            </a:pPr>
            <a:r>
              <a:rPr lang="ja-JP" altLang="en-US" sz="3600" dirty="0">
                <a:solidFill>
                  <a:schemeClr val="accent3">
                    <a:lumMod val="75000"/>
                  </a:schemeClr>
                </a:solidFill>
                <a:latin typeface="+mn-lt"/>
                <a:ea typeface="+mn-ea"/>
              </a:rPr>
              <a:t>揺れが収まった後</a:t>
            </a:r>
          </a:p>
        </p:txBody>
      </p:sp>
      <p:sp>
        <p:nvSpPr>
          <p:cNvPr id="2" name="タイトル 1"/>
          <p:cNvSpPr>
            <a:spLocks noGrp="1"/>
          </p:cNvSpPr>
          <p:nvPr>
            <p:ph type="title"/>
          </p:nvPr>
        </p:nvSpPr>
        <p:spPr/>
        <p:txBody>
          <a:bodyPr/>
          <a:lstStyle/>
          <a:p>
            <a:endParaRPr kumimoji="1" lang="ja-JP" altLang="en-US" dirty="0"/>
          </a:p>
        </p:txBody>
      </p:sp>
      <p:sp>
        <p:nvSpPr>
          <p:cNvPr id="12"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a:t>
            </a:r>
            <a:r>
              <a:rPr lang="ja-JP" altLang="en-US" sz="2400" dirty="0" smtClean="0"/>
              <a:t>目的</a:t>
            </a:r>
            <a:endParaRPr lang="ja-JP" altLang="en-US" sz="2400" dirty="0"/>
          </a:p>
        </p:txBody>
      </p:sp>
      <p:sp>
        <p:nvSpPr>
          <p:cNvPr id="13" name="正方形/長方形 12"/>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dirty="0"/>
          </a:p>
        </p:txBody>
      </p:sp>
      <p:sp>
        <p:nvSpPr>
          <p:cNvPr id="3" name="コンテンツ プレースホルダー 2"/>
          <p:cNvSpPr>
            <a:spLocks noGrp="1"/>
          </p:cNvSpPr>
          <p:nvPr>
            <p:ph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3746A949-B006-465B-935D-84AAF885E53E}" type="slidenum">
              <a:rPr lang="ja-JP" altLang="en-US" smtClean="0"/>
              <a:pPr>
                <a:defRPr/>
              </a:pPr>
              <a:t>7</a:t>
            </a:fld>
            <a:endParaRPr lang="ja-JP" altLang="en-US"/>
          </a:p>
        </p:txBody>
      </p:sp>
    </p:spTree>
    <p:extLst>
      <p:ext uri="{BB962C8B-B14F-4D97-AF65-F5344CB8AC3E}">
        <p14:creationId xmlns:p14="http://schemas.microsoft.com/office/powerpoint/2010/main" val="285098224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39"/>
          <p:cNvGrpSpPr/>
          <p:nvPr/>
        </p:nvGrpSpPr>
        <p:grpSpPr>
          <a:xfrm>
            <a:off x="1296699" y="1472838"/>
            <a:ext cx="7677214" cy="475598"/>
            <a:chOff x="367112" y="237903"/>
            <a:chExt cx="7677214" cy="475598"/>
          </a:xfrm>
          <a:scene3d>
            <a:camera prst="orthographicFront"/>
            <a:lightRig rig="flat" dir="t"/>
          </a:scene3d>
        </p:grpSpPr>
        <p:sp>
          <p:nvSpPr>
            <p:cNvPr id="34" name="正方形/長方形 33"/>
            <p:cNvSpPr/>
            <p:nvPr/>
          </p:nvSpPr>
          <p:spPr>
            <a:xfrm>
              <a:off x="367112" y="237903"/>
              <a:ext cx="7677214"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5" name="正方形/長方形 34"/>
            <p:cNvSpPr/>
            <p:nvPr/>
          </p:nvSpPr>
          <p:spPr>
            <a:xfrm>
              <a:off x="367112" y="237903"/>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背景</a:t>
              </a:r>
            </a:p>
          </p:txBody>
        </p:sp>
      </p:grpSp>
      <p:sp>
        <p:nvSpPr>
          <p:cNvPr id="9" name="円/楕円 8"/>
          <p:cNvSpPr/>
          <p:nvPr/>
        </p:nvSpPr>
        <p:spPr>
          <a:xfrm>
            <a:off x="1000126" y="1412695"/>
            <a:ext cx="593725" cy="595313"/>
          </a:xfrm>
          <a:prstGeom prst="ellipse">
            <a:avLst/>
          </a:prstGeom>
        </p:spPr>
        <p:style>
          <a:lnRef idx="2">
            <a:schemeClr val="accent2"/>
          </a:lnRef>
          <a:fillRef idx="1">
            <a:schemeClr val="lt1"/>
          </a:fillRef>
          <a:effectRef idx="0">
            <a:schemeClr val="accent2"/>
          </a:effectRef>
          <a:fontRef idx="minor">
            <a:schemeClr val="dk1"/>
          </a:fontRef>
        </p:style>
        <p:txBody>
          <a:bodyPr/>
          <a:lstStyle/>
          <a:p>
            <a:endParaRPr lang="ja-JP" altLang="en-US" dirty="0"/>
          </a:p>
        </p:txBody>
      </p:sp>
      <p:grpSp>
        <p:nvGrpSpPr>
          <p:cNvPr id="10" name="グループ化 41"/>
          <p:cNvGrpSpPr/>
          <p:nvPr/>
        </p:nvGrpSpPr>
        <p:grpSpPr>
          <a:xfrm>
            <a:off x="1727396" y="2364310"/>
            <a:ext cx="7246517" cy="475598"/>
            <a:chOff x="797809" y="951719"/>
            <a:chExt cx="7246517" cy="475598"/>
          </a:xfrm>
          <a:scene3d>
            <a:camera prst="orthographicFront"/>
            <a:lightRig rig="flat" dir="t"/>
          </a:scene3d>
        </p:grpSpPr>
        <p:sp>
          <p:nvSpPr>
            <p:cNvPr id="32" name="正方形/長方形 31"/>
            <p:cNvSpPr/>
            <p:nvPr/>
          </p:nvSpPr>
          <p:spPr>
            <a:xfrm>
              <a:off x="797809" y="951719"/>
              <a:ext cx="7246517"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3" name="正方形/長方形 32"/>
            <p:cNvSpPr/>
            <p:nvPr/>
          </p:nvSpPr>
          <p:spPr>
            <a:xfrm>
              <a:off x="797809" y="951719"/>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58420" rIns="58420" bIns="58420" spcCol="1270" anchor="ctr"/>
            <a:lstStyle/>
            <a:p>
              <a:pPr defTabSz="1022350" eaLnBrk="1" hangingPunct="1">
                <a:lnSpc>
                  <a:spcPct val="90000"/>
                </a:lnSpc>
                <a:spcAft>
                  <a:spcPct val="35000"/>
                </a:spcAft>
                <a:defRPr/>
              </a:pPr>
              <a:r>
                <a:rPr lang="ja-JP" altLang="en-US" sz="2300" dirty="0" smtClean="0"/>
                <a:t>目的</a:t>
              </a:r>
              <a:endParaRPr lang="ja-JP" altLang="en-US" sz="2300" dirty="0"/>
            </a:p>
          </p:txBody>
        </p:sp>
      </p:grpSp>
      <p:sp>
        <p:nvSpPr>
          <p:cNvPr id="11" name="円/楕円 10"/>
          <p:cNvSpPr/>
          <p:nvPr/>
        </p:nvSpPr>
        <p:spPr>
          <a:xfrm>
            <a:off x="1351957" y="2304726"/>
            <a:ext cx="593725" cy="595313"/>
          </a:xfrm>
          <a:prstGeom prst="ellipse">
            <a:avLst/>
          </a:prstGeom>
        </p:spPr>
        <p:style>
          <a:lnRef idx="2">
            <a:schemeClr val="accent6"/>
          </a:lnRef>
          <a:fillRef idx="1">
            <a:schemeClr val="lt1"/>
          </a:fillRef>
          <a:effectRef idx="0">
            <a:schemeClr val="accent6"/>
          </a:effectRef>
          <a:fontRef idx="minor">
            <a:schemeClr val="dk1"/>
          </a:fontRef>
        </p:style>
      </p:sp>
      <p:grpSp>
        <p:nvGrpSpPr>
          <p:cNvPr id="12" name="グループ化 43"/>
          <p:cNvGrpSpPr/>
          <p:nvPr/>
        </p:nvGrpSpPr>
        <p:grpSpPr>
          <a:xfrm>
            <a:off x="1963438" y="3216337"/>
            <a:ext cx="7010497" cy="475598"/>
            <a:chOff x="1033829" y="1665012"/>
            <a:chExt cx="7010497" cy="475598"/>
          </a:xfrm>
          <a:scene3d>
            <a:camera prst="orthographicFront"/>
            <a:lightRig rig="flat" dir="t"/>
          </a:scene3d>
        </p:grpSpPr>
        <p:sp>
          <p:nvSpPr>
            <p:cNvPr id="30" name="正方形/長方形 29"/>
            <p:cNvSpPr/>
            <p:nvPr/>
          </p:nvSpPr>
          <p:spPr>
            <a:xfrm>
              <a:off x="1033829" y="1665012"/>
              <a:ext cx="7010497" cy="475598"/>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1" name="正方形/長方形 30"/>
            <p:cNvSpPr/>
            <p:nvPr/>
          </p:nvSpPr>
          <p:spPr>
            <a:xfrm>
              <a:off x="1033829" y="1665012"/>
              <a:ext cx="701049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仮説</a:t>
              </a:r>
            </a:p>
          </p:txBody>
        </p:sp>
      </p:grpSp>
      <p:sp>
        <p:nvSpPr>
          <p:cNvPr id="13" name="円/楕円 12"/>
          <p:cNvSpPr/>
          <p:nvPr/>
        </p:nvSpPr>
        <p:spPr>
          <a:xfrm>
            <a:off x="1648819" y="3156246"/>
            <a:ext cx="593725" cy="595312"/>
          </a:xfrm>
          <a:prstGeom prst="ellipse">
            <a:avLst/>
          </a:prstGeom>
        </p:spPr>
        <p:style>
          <a:lnRef idx="3">
            <a:schemeClr val="lt1"/>
          </a:lnRef>
          <a:fillRef idx="1">
            <a:schemeClr val="accent2"/>
          </a:fillRef>
          <a:effectRef idx="1">
            <a:schemeClr val="accent2"/>
          </a:effectRef>
          <a:fontRef idx="minor">
            <a:schemeClr val="lt1"/>
          </a:fontRef>
        </p:style>
        <p:txBody>
          <a:bodyPr/>
          <a:lstStyle/>
          <a:p>
            <a:endParaRPr lang="ja-JP" altLang="en-US" dirty="0"/>
          </a:p>
        </p:txBody>
      </p:sp>
      <p:grpSp>
        <p:nvGrpSpPr>
          <p:cNvPr id="14" name="グループ化 45"/>
          <p:cNvGrpSpPr/>
          <p:nvPr/>
        </p:nvGrpSpPr>
        <p:grpSpPr>
          <a:xfrm>
            <a:off x="2034036" y="4088748"/>
            <a:ext cx="6935138" cy="475598"/>
            <a:chOff x="1109188" y="2378827"/>
            <a:chExt cx="6935138" cy="475598"/>
          </a:xfrm>
          <a:scene3d>
            <a:camera prst="orthographicFront"/>
            <a:lightRig rig="flat" dir="t"/>
          </a:scene3d>
        </p:grpSpPr>
        <p:sp>
          <p:nvSpPr>
            <p:cNvPr id="28" name="正方形/長方形 27"/>
            <p:cNvSpPr/>
            <p:nvPr/>
          </p:nvSpPr>
          <p:spPr>
            <a:xfrm>
              <a:off x="1109188" y="2378827"/>
              <a:ext cx="6935138" cy="475598"/>
            </a:xfrm>
            <a:prstGeom prst="rect">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29" name="正方形/長方形 28"/>
            <p:cNvSpPr/>
            <p:nvPr/>
          </p:nvSpPr>
          <p:spPr>
            <a:xfrm>
              <a:off x="1109188" y="2378827"/>
              <a:ext cx="6935138"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調査</a:t>
              </a:r>
              <a:endParaRPr lang="en-US" altLang="ja-JP" sz="2400" dirty="0"/>
            </a:p>
          </p:txBody>
        </p:sp>
      </p:grpSp>
      <p:sp>
        <p:nvSpPr>
          <p:cNvPr id="15" name="円/楕円 14"/>
          <p:cNvSpPr/>
          <p:nvPr/>
        </p:nvSpPr>
        <p:spPr>
          <a:xfrm>
            <a:off x="1666875" y="4029217"/>
            <a:ext cx="595313" cy="595312"/>
          </a:xfrm>
          <a:prstGeom prst="ellipse">
            <a:avLst/>
          </a:prstGeom>
        </p:spPr>
        <p:style>
          <a:lnRef idx="2">
            <a:schemeClr val="accent5"/>
          </a:lnRef>
          <a:fillRef idx="1">
            <a:schemeClr val="lt1"/>
          </a:fillRef>
          <a:effectRef idx="0">
            <a:schemeClr val="accent5"/>
          </a:effectRef>
          <a:fontRef idx="minor">
            <a:schemeClr val="dk1"/>
          </a:fontRef>
        </p:style>
      </p:sp>
      <p:grpSp>
        <p:nvGrpSpPr>
          <p:cNvPr id="18" name="グループ化 49"/>
          <p:cNvGrpSpPr/>
          <p:nvPr/>
        </p:nvGrpSpPr>
        <p:grpSpPr>
          <a:xfrm>
            <a:off x="1727396" y="4921252"/>
            <a:ext cx="7246517" cy="475598"/>
            <a:chOff x="797809" y="3805936"/>
            <a:chExt cx="7246517" cy="475598"/>
          </a:xfrm>
          <a:scene3d>
            <a:camera prst="orthographicFront"/>
            <a:lightRig rig="flat" dir="t"/>
          </a:scene3d>
        </p:grpSpPr>
        <p:sp>
          <p:nvSpPr>
            <p:cNvPr id="24" name="正方形/長方形 23"/>
            <p:cNvSpPr/>
            <p:nvPr/>
          </p:nvSpPr>
          <p:spPr>
            <a:xfrm>
              <a:off x="797809" y="3805936"/>
              <a:ext cx="7246517" cy="475598"/>
            </a:xfrm>
            <a:prstGeom prst="rect">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5" name="正方形/長方形 24"/>
            <p:cNvSpPr/>
            <p:nvPr/>
          </p:nvSpPr>
          <p:spPr>
            <a:xfrm>
              <a:off x="797809" y="3805936"/>
              <a:ext cx="7246517"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ja-JP" altLang="en-US" sz="2400" dirty="0"/>
                <a:t>結果・考察</a:t>
              </a:r>
            </a:p>
          </p:txBody>
        </p:sp>
      </p:grpSp>
      <p:sp>
        <p:nvSpPr>
          <p:cNvPr id="19" name="円/楕円 18"/>
          <p:cNvSpPr/>
          <p:nvPr/>
        </p:nvSpPr>
        <p:spPr>
          <a:xfrm>
            <a:off x="1370012" y="4861776"/>
            <a:ext cx="593725" cy="595313"/>
          </a:xfrm>
          <a:prstGeom prst="ellipse">
            <a:avLst/>
          </a:prstGeom>
        </p:spPr>
        <p:style>
          <a:lnRef idx="2">
            <a:schemeClr val="accent2"/>
          </a:lnRef>
          <a:fillRef idx="1">
            <a:schemeClr val="lt1"/>
          </a:fillRef>
          <a:effectRef idx="0">
            <a:schemeClr val="accent2"/>
          </a:effectRef>
          <a:fontRef idx="minor">
            <a:schemeClr val="dk1"/>
          </a:fontRef>
        </p:style>
      </p:sp>
      <p:grpSp>
        <p:nvGrpSpPr>
          <p:cNvPr id="20" name="グループ化 51"/>
          <p:cNvGrpSpPr/>
          <p:nvPr/>
        </p:nvGrpSpPr>
        <p:grpSpPr>
          <a:xfrm>
            <a:off x="1296721" y="5753461"/>
            <a:ext cx="7677214" cy="475598"/>
            <a:chOff x="367112" y="4519752"/>
            <a:chExt cx="7677214" cy="475598"/>
          </a:xfrm>
          <a:scene3d>
            <a:camera prst="orthographicFront"/>
            <a:lightRig rig="flat" dir="t"/>
          </a:scene3d>
        </p:grpSpPr>
        <p:sp>
          <p:nvSpPr>
            <p:cNvPr id="22" name="正方形/長方形 21"/>
            <p:cNvSpPr/>
            <p:nvPr/>
          </p:nvSpPr>
          <p:spPr>
            <a:xfrm>
              <a:off x="367112" y="4519752"/>
              <a:ext cx="7677214" cy="475598"/>
            </a:xfrm>
            <a:prstGeom prst="rect">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23" name="正方形/長方形 22"/>
            <p:cNvSpPr/>
            <p:nvPr/>
          </p:nvSpPr>
          <p:spPr>
            <a:xfrm>
              <a:off x="367112" y="4519752"/>
              <a:ext cx="7677214" cy="475598"/>
            </a:xfrm>
            <a:prstGeom prst="rect">
              <a:avLst/>
            </a:prstGeom>
            <a:sp3d/>
          </p:spPr>
          <p:style>
            <a:lnRef idx="0">
              <a:scrgbClr r="0" g="0" b="0"/>
            </a:lnRef>
            <a:fillRef idx="0">
              <a:scrgbClr r="0" g="0" b="0"/>
            </a:fillRef>
            <a:effectRef idx="0">
              <a:scrgbClr r="0" g="0" b="0"/>
            </a:effectRef>
            <a:fontRef idx="minor">
              <a:schemeClr val="dk1"/>
            </a:fontRef>
          </p:style>
          <p:txBody>
            <a:bodyPr lIns="377506" tIns="60960" rIns="60960" bIns="60960" spcCol="1270" anchor="ctr"/>
            <a:lstStyle/>
            <a:p>
              <a:pPr defTabSz="1066800" eaLnBrk="1" hangingPunct="1">
                <a:lnSpc>
                  <a:spcPct val="90000"/>
                </a:lnSpc>
                <a:spcAft>
                  <a:spcPct val="35000"/>
                </a:spcAft>
                <a:defRPr/>
              </a:pPr>
              <a:r>
                <a:rPr lang="en-US" altLang="ja-JP" sz="2400" dirty="0" smtClean="0"/>
                <a:t> </a:t>
              </a:r>
              <a:r>
                <a:rPr lang="ja-JP" altLang="en-US" sz="2400" dirty="0" smtClean="0"/>
                <a:t>提案</a:t>
              </a:r>
              <a:endParaRPr lang="ja-JP" altLang="en-US" sz="2400" dirty="0"/>
            </a:p>
          </p:txBody>
        </p:sp>
      </p:grpSp>
      <p:sp>
        <p:nvSpPr>
          <p:cNvPr id="21" name="円/楕円 20"/>
          <p:cNvSpPr/>
          <p:nvPr/>
        </p:nvSpPr>
        <p:spPr>
          <a:xfrm>
            <a:off x="1000126" y="5694544"/>
            <a:ext cx="593725" cy="593725"/>
          </a:xfrm>
          <a:prstGeom prst="ellipse">
            <a:avLst/>
          </a:prstGeom>
        </p:spPr>
        <p:style>
          <a:lnRef idx="2">
            <a:schemeClr val="accent3"/>
          </a:lnRef>
          <a:fillRef idx="1">
            <a:schemeClr val="lt1"/>
          </a:fillRef>
          <a:effectRef idx="0">
            <a:schemeClr val="accent3"/>
          </a:effectRef>
          <a:fontRef idx="minor">
            <a:schemeClr val="dk1"/>
          </a:fontRef>
        </p:style>
      </p:sp>
      <p:sp>
        <p:nvSpPr>
          <p:cNvPr id="2" name="タイトル 1"/>
          <p:cNvSpPr>
            <a:spLocks noGrp="1"/>
          </p:cNvSpPr>
          <p:nvPr>
            <p:ph type="title"/>
          </p:nvPr>
        </p:nvSpPr>
        <p:spPr/>
        <p:txBody>
          <a:bodyPr/>
          <a:lstStyle/>
          <a:p>
            <a:endParaRPr kumimoji="1" lang="ja-JP" altLang="en-US" dirty="0"/>
          </a:p>
        </p:txBody>
      </p:sp>
      <p:sp>
        <p:nvSpPr>
          <p:cNvPr id="37" name="タイトル 6"/>
          <p:cNvSpPr txBox="1">
            <a:spLocks/>
          </p:cNvSpPr>
          <p:nvPr/>
        </p:nvSpPr>
        <p:spPr>
          <a:xfrm>
            <a:off x="7018208" y="-371622"/>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sz="2400" smtClean="0"/>
              <a:t>発表の流れ</a:t>
            </a:r>
            <a:endParaRPr lang="ja-JP" altLang="en-US" sz="2400" dirty="0" smtClean="0"/>
          </a:p>
        </p:txBody>
      </p:sp>
      <p:sp>
        <p:nvSpPr>
          <p:cNvPr id="36" name="正方形/長方形 35"/>
          <p:cNvSpPr/>
          <p:nvPr/>
        </p:nvSpPr>
        <p:spPr>
          <a:xfrm>
            <a:off x="6642009" y="251190"/>
            <a:ext cx="2353529"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sp>
        <p:nvSpPr>
          <p:cNvPr id="3" name="スライド番号プレースホルダー 2"/>
          <p:cNvSpPr>
            <a:spLocks noGrp="1"/>
          </p:cNvSpPr>
          <p:nvPr>
            <p:ph type="sldNum" sz="quarter" idx="12"/>
          </p:nvPr>
        </p:nvSpPr>
        <p:spPr/>
        <p:txBody>
          <a:bodyPr/>
          <a:lstStyle/>
          <a:p>
            <a:pPr>
              <a:defRPr/>
            </a:pPr>
            <a:fld id="{3746A949-B006-465B-935D-84AAF885E53E}" type="slidenum">
              <a:rPr lang="ja-JP" altLang="en-US" smtClean="0"/>
              <a:pPr>
                <a:defRPr/>
              </a:pPr>
              <a:t>8</a:t>
            </a:fld>
            <a:endParaRPr lang="ja-JP" altLang="en-US"/>
          </a:p>
        </p:txBody>
      </p:sp>
    </p:spTree>
    <p:extLst>
      <p:ext uri="{BB962C8B-B14F-4D97-AF65-F5344CB8AC3E}">
        <p14:creationId xmlns:p14="http://schemas.microsoft.com/office/powerpoint/2010/main" val="3551522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mph" presetSubtype="0" repeatCount="indefinite" fill="remove" grpId="0" nodeType="clickEffect">
                                  <p:stCondLst>
                                    <p:cond delay="0"/>
                                  </p:stCondLst>
                                  <p:childTnLst>
                                    <p:animClr clrSpc="rgb" dir="cw">
                                      <p:cBhvr override="childStyle">
                                        <p:cTn id="6" dur="500" autoRev="1" fill="remove"/>
                                        <p:tgtEl>
                                          <p:spTgt spid="13"/>
                                        </p:tgtEl>
                                        <p:attrNameLst>
                                          <p:attrName>style.color</p:attrName>
                                        </p:attrNameLst>
                                      </p:cBhvr>
                                      <p:to>
                                        <a:schemeClr val="bg1"/>
                                      </p:to>
                                    </p:animClr>
                                    <p:animClr clrSpc="rgb" dir="cw">
                                      <p:cBhvr>
                                        <p:cTn id="7" dur="500" autoRev="1" fill="remove"/>
                                        <p:tgtEl>
                                          <p:spTgt spid="13"/>
                                        </p:tgtEl>
                                        <p:attrNameLst>
                                          <p:attrName>fillcolor</p:attrName>
                                        </p:attrNameLst>
                                      </p:cBhvr>
                                      <p:to>
                                        <a:schemeClr val="bg1"/>
                                      </p:to>
                                    </p:animClr>
                                    <p:set>
                                      <p:cBhvr>
                                        <p:cTn id="8" dur="500" autoRev="1" fill="remove"/>
                                        <p:tgtEl>
                                          <p:spTgt spid="13"/>
                                        </p:tgtEl>
                                        <p:attrNameLst>
                                          <p:attrName>fill.type</p:attrName>
                                        </p:attrNameLst>
                                      </p:cBhvr>
                                      <p:to>
                                        <p:strVal val="solid"/>
                                      </p:to>
                                    </p:set>
                                    <p:set>
                                      <p:cBhvr>
                                        <p:cTn id="9" dur="500" autoRev="1" fill="remove"/>
                                        <p:tgtEl>
                                          <p:spTgt spid="13"/>
                                        </p:tgtEl>
                                        <p:attrNameLst>
                                          <p:attrName>fill.on</p:attrName>
                                        </p:attrNameLst>
                                      </p:cBhvr>
                                      <p:to>
                                        <p:strVal val="true"/>
                                      </p:to>
                                    </p:set>
                                  </p:childTnLst>
                                </p:cTn>
                              </p:par>
                              <p:par>
                                <p:cTn id="10" presetID="9" presetClass="emph" presetSubtype="0" nodeType="withEffect">
                                  <p:stCondLst>
                                    <p:cond delay="0"/>
                                  </p:stCondLst>
                                  <p:childTnLst>
                                    <p:set>
                                      <p:cBhvr rctx="PPT">
                                        <p:cTn id="11" dur="indefinite"/>
                                        <p:tgtEl>
                                          <p:spTgt spid="11"/>
                                        </p:tgtEl>
                                        <p:attrNameLst>
                                          <p:attrName>style.opacity</p:attrName>
                                        </p:attrNameLst>
                                      </p:cBhvr>
                                      <p:to>
                                        <p:strVal val="0.5"/>
                                      </p:to>
                                    </p:set>
                                    <p:animEffect filter="image" prLst="opacity: 0.5">
                                      <p:cBhvr rctx="IE">
                                        <p:cTn id="12" dur="indefinite"/>
                                        <p:tgtEl>
                                          <p:spTgt spid="11"/>
                                        </p:tgtEl>
                                      </p:cBhvr>
                                    </p:animEffect>
                                  </p:childTnLst>
                                </p:cTn>
                              </p:par>
                              <p:par>
                                <p:cTn id="13" presetID="9" presetClass="emph" presetSubtype="0" nodeType="withEffect">
                                  <p:stCondLst>
                                    <p:cond delay="0"/>
                                  </p:stCondLst>
                                  <p:childTnLst>
                                    <p:set>
                                      <p:cBhvr rctx="PPT">
                                        <p:cTn id="14" dur="indefinite"/>
                                        <p:tgtEl>
                                          <p:spTgt spid="10"/>
                                        </p:tgtEl>
                                        <p:attrNameLst>
                                          <p:attrName>style.opacity</p:attrName>
                                        </p:attrNameLst>
                                      </p:cBhvr>
                                      <p:to>
                                        <p:strVal val="0.5"/>
                                      </p:to>
                                    </p:set>
                                    <p:animEffect filter="image" prLst="opacity: 0.5">
                                      <p:cBhvr rctx="IE">
                                        <p:cTn id="15" dur="indefinite"/>
                                        <p:tgtEl>
                                          <p:spTgt spid="10"/>
                                        </p:tgtEl>
                                      </p:cBhvr>
                                    </p:animEffect>
                                  </p:childTnLst>
                                </p:cTn>
                              </p:par>
                              <p:par>
                                <p:cTn id="16" presetID="9" presetClass="emph" presetSubtype="0" nodeType="withEffect">
                                  <p:stCondLst>
                                    <p:cond delay="0"/>
                                  </p:stCondLst>
                                  <p:childTnLst>
                                    <p:set>
                                      <p:cBhvr rctx="PPT">
                                        <p:cTn id="17" dur="indefinite"/>
                                        <p:tgtEl>
                                          <p:spTgt spid="15"/>
                                        </p:tgtEl>
                                        <p:attrNameLst>
                                          <p:attrName>style.opacity</p:attrName>
                                        </p:attrNameLst>
                                      </p:cBhvr>
                                      <p:to>
                                        <p:strVal val="0.5"/>
                                      </p:to>
                                    </p:set>
                                    <p:animEffect filter="image" prLst="opacity: 0.5">
                                      <p:cBhvr rctx="IE">
                                        <p:cTn id="18" dur="indefinite"/>
                                        <p:tgtEl>
                                          <p:spTgt spid="15"/>
                                        </p:tgtEl>
                                      </p:cBhvr>
                                    </p:animEffect>
                                  </p:childTnLst>
                                </p:cTn>
                              </p:par>
                              <p:par>
                                <p:cTn id="19" presetID="9" presetClass="emph" presetSubtype="0" nodeType="withEffect">
                                  <p:stCondLst>
                                    <p:cond delay="0"/>
                                  </p:stCondLst>
                                  <p:childTnLst>
                                    <p:set>
                                      <p:cBhvr rctx="PPT">
                                        <p:cTn id="20" dur="indefinite"/>
                                        <p:tgtEl>
                                          <p:spTgt spid="14"/>
                                        </p:tgtEl>
                                        <p:attrNameLst>
                                          <p:attrName>style.opacity</p:attrName>
                                        </p:attrNameLst>
                                      </p:cBhvr>
                                      <p:to>
                                        <p:strVal val="0.5"/>
                                      </p:to>
                                    </p:set>
                                    <p:animEffect filter="image" prLst="opacity: 0.5">
                                      <p:cBhvr rctx="IE">
                                        <p:cTn id="21" dur="indefinite"/>
                                        <p:tgtEl>
                                          <p:spTgt spid="14"/>
                                        </p:tgtEl>
                                      </p:cBhvr>
                                    </p:animEffect>
                                  </p:childTnLst>
                                </p:cTn>
                              </p:par>
                              <p:par>
                                <p:cTn id="22" presetID="9" presetClass="emph" presetSubtype="0" nodeType="withEffect">
                                  <p:stCondLst>
                                    <p:cond delay="0"/>
                                  </p:stCondLst>
                                  <p:childTnLst>
                                    <p:set>
                                      <p:cBhvr rctx="PPT">
                                        <p:cTn id="23" dur="indefinite"/>
                                        <p:tgtEl>
                                          <p:spTgt spid="19"/>
                                        </p:tgtEl>
                                        <p:attrNameLst>
                                          <p:attrName>style.opacity</p:attrName>
                                        </p:attrNameLst>
                                      </p:cBhvr>
                                      <p:to>
                                        <p:strVal val="0.5"/>
                                      </p:to>
                                    </p:set>
                                    <p:animEffect filter="image" prLst="opacity: 0.5">
                                      <p:cBhvr rctx="IE">
                                        <p:cTn id="24" dur="indefinite"/>
                                        <p:tgtEl>
                                          <p:spTgt spid="19"/>
                                        </p:tgtEl>
                                      </p:cBhvr>
                                    </p:animEffect>
                                  </p:childTnLst>
                                </p:cTn>
                              </p:par>
                              <p:par>
                                <p:cTn id="25" presetID="9" presetClass="emph" presetSubtype="0" nodeType="withEffect">
                                  <p:stCondLst>
                                    <p:cond delay="0"/>
                                  </p:stCondLst>
                                  <p:childTnLst>
                                    <p:set>
                                      <p:cBhvr rctx="PPT">
                                        <p:cTn id="26" dur="indefinite"/>
                                        <p:tgtEl>
                                          <p:spTgt spid="18"/>
                                        </p:tgtEl>
                                        <p:attrNameLst>
                                          <p:attrName>style.opacity</p:attrName>
                                        </p:attrNameLst>
                                      </p:cBhvr>
                                      <p:to>
                                        <p:strVal val="0.5"/>
                                      </p:to>
                                    </p:set>
                                    <p:animEffect filter="image" prLst="opacity: 0.5">
                                      <p:cBhvr rctx="IE">
                                        <p:cTn id="27" dur="indefinite"/>
                                        <p:tgtEl>
                                          <p:spTgt spid="18"/>
                                        </p:tgtEl>
                                      </p:cBhvr>
                                    </p:animEffect>
                                  </p:childTnLst>
                                </p:cTn>
                              </p:par>
                              <p:par>
                                <p:cTn id="28" presetID="9" presetClass="emph" presetSubtype="0" nodeType="withEffect">
                                  <p:stCondLst>
                                    <p:cond delay="0"/>
                                  </p:stCondLst>
                                  <p:childTnLst>
                                    <p:set>
                                      <p:cBhvr rctx="PPT">
                                        <p:cTn id="29" dur="indefinite"/>
                                        <p:tgtEl>
                                          <p:spTgt spid="21"/>
                                        </p:tgtEl>
                                        <p:attrNameLst>
                                          <p:attrName>style.opacity</p:attrName>
                                        </p:attrNameLst>
                                      </p:cBhvr>
                                      <p:to>
                                        <p:strVal val="0.5"/>
                                      </p:to>
                                    </p:set>
                                    <p:animEffect filter="image" prLst="opacity: 0.5">
                                      <p:cBhvr rctx="IE">
                                        <p:cTn id="30" dur="indefinite"/>
                                        <p:tgtEl>
                                          <p:spTgt spid="21"/>
                                        </p:tgtEl>
                                      </p:cBhvr>
                                    </p:animEffect>
                                  </p:childTnLst>
                                </p:cTn>
                              </p:par>
                              <p:par>
                                <p:cTn id="31" presetID="9" presetClass="emph" presetSubtype="0" nodeType="withEffect">
                                  <p:stCondLst>
                                    <p:cond delay="0"/>
                                  </p:stCondLst>
                                  <p:childTnLst>
                                    <p:set>
                                      <p:cBhvr rctx="PPT">
                                        <p:cTn id="32" dur="indefinite"/>
                                        <p:tgtEl>
                                          <p:spTgt spid="20"/>
                                        </p:tgtEl>
                                        <p:attrNameLst>
                                          <p:attrName>style.opacity</p:attrName>
                                        </p:attrNameLst>
                                      </p:cBhvr>
                                      <p:to>
                                        <p:strVal val="0.5"/>
                                      </p:to>
                                    </p:set>
                                    <p:animEffect filter="image" prLst="opacity: 0.5">
                                      <p:cBhvr rctx="IE">
                                        <p:cTn id="33" dur="indefinite"/>
                                        <p:tgtEl>
                                          <p:spTgt spid="20"/>
                                        </p:tgtEl>
                                      </p:cBhvr>
                                    </p:animEffect>
                                  </p:childTnLst>
                                </p:cTn>
                              </p:par>
                              <p:par>
                                <p:cTn id="34" presetID="27" presetClass="emph" presetSubtype="0" repeatCount="indefinite" fill="remove" nodeType="withEffect">
                                  <p:stCondLst>
                                    <p:cond delay="0"/>
                                  </p:stCondLst>
                                  <p:childTnLst>
                                    <p:animClr clrSpc="rgb" dir="cw">
                                      <p:cBhvr override="childStyle">
                                        <p:cTn id="35" dur="500" autoRev="1" fill="remove"/>
                                        <p:tgtEl>
                                          <p:spTgt spid="9"/>
                                        </p:tgtEl>
                                        <p:attrNameLst>
                                          <p:attrName>style.color</p:attrName>
                                        </p:attrNameLst>
                                      </p:cBhvr>
                                      <p:to>
                                        <a:schemeClr val="bg1"/>
                                      </p:to>
                                    </p:animClr>
                                    <p:animClr clrSpc="rgb" dir="cw">
                                      <p:cBhvr>
                                        <p:cTn id="36" dur="500" autoRev="1" fill="remove"/>
                                        <p:tgtEl>
                                          <p:spTgt spid="9"/>
                                        </p:tgtEl>
                                        <p:attrNameLst>
                                          <p:attrName>fillcolor</p:attrName>
                                        </p:attrNameLst>
                                      </p:cBhvr>
                                      <p:to>
                                        <a:schemeClr val="bg1"/>
                                      </p:to>
                                    </p:animClr>
                                    <p:set>
                                      <p:cBhvr>
                                        <p:cTn id="37" dur="500" autoRev="1" fill="remove"/>
                                        <p:tgtEl>
                                          <p:spTgt spid="9"/>
                                        </p:tgtEl>
                                        <p:attrNameLst>
                                          <p:attrName>fill.type</p:attrName>
                                        </p:attrNameLst>
                                      </p:cBhvr>
                                      <p:to>
                                        <p:strVal val="solid"/>
                                      </p:to>
                                    </p:set>
                                    <p:set>
                                      <p:cBhvr>
                                        <p:cTn id="38" dur="500" autoRev="1" fill="remove"/>
                                        <p:tgtEl>
                                          <p:spTgt spid="9"/>
                                        </p:tgtEl>
                                        <p:attrNameLst>
                                          <p:attrName>fill.on</p:attrName>
                                        </p:attrNameLst>
                                      </p:cBhvr>
                                      <p:to>
                                        <p:strVal val="true"/>
                                      </p:to>
                                    </p:set>
                                  </p:childTnLst>
                                </p:cTn>
                              </p:par>
                              <p:par>
                                <p:cTn id="39" presetID="9" presetClass="emph" presetSubtype="0" nodeType="withEffect">
                                  <p:stCondLst>
                                    <p:cond delay="0"/>
                                  </p:stCondLst>
                                  <p:childTnLst>
                                    <p:set>
                                      <p:cBhvr rctx="PPT">
                                        <p:cTn id="40" dur="indefinite"/>
                                        <p:tgtEl>
                                          <p:spTgt spid="8"/>
                                        </p:tgtEl>
                                        <p:attrNameLst>
                                          <p:attrName>style.opacity</p:attrName>
                                        </p:attrNameLst>
                                      </p:cBhvr>
                                      <p:to>
                                        <p:strVal val="0.5"/>
                                      </p:to>
                                    </p:set>
                                    <p:animEffect filter="image" prLst="opacity: 0.5">
                                      <p:cBhvr rctx="IE">
                                        <p:cTn id="41" dur="indefinite"/>
                                        <p:tgtEl>
                                          <p:spTgt spid="8"/>
                                        </p:tgtEl>
                                      </p:cBhvr>
                                    </p:animEffect>
                                  </p:childTnLst>
                                </p:cTn>
                              </p:par>
                              <p:par>
                                <p:cTn id="42" presetID="9" presetClass="emph" presetSubtype="0" grpId="0" nodeType="withEffect">
                                  <p:stCondLst>
                                    <p:cond delay="0"/>
                                  </p:stCondLst>
                                  <p:childTnLst>
                                    <p:set>
                                      <p:cBhvr rctx="PPT">
                                        <p:cTn id="43" dur="indefinite"/>
                                        <p:tgtEl>
                                          <p:spTgt spid="9"/>
                                        </p:tgtEl>
                                        <p:attrNameLst>
                                          <p:attrName>style.opacity</p:attrName>
                                        </p:attrNameLst>
                                      </p:cBhvr>
                                      <p:to>
                                        <p:strVal val="0.5"/>
                                      </p:to>
                                    </p:set>
                                    <p:animEffect filter="image" prLst="opacity: 0.5">
                                      <p:cBhvr rctx="IE">
                                        <p:cTn id="44" dur="indefinite"/>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txBox="1">
            <a:spLocks/>
          </p:cNvSpPr>
          <p:nvPr/>
        </p:nvSpPr>
        <p:spPr bwMode="auto">
          <a:xfrm>
            <a:off x="515274" y="12934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defTabSz="914400" eaLnBrk="1" hangingPunct="1">
              <a:spcBef>
                <a:spcPct val="0"/>
              </a:spcBef>
              <a:buFontTx/>
              <a:buNone/>
            </a:pPr>
            <a:r>
              <a:rPr lang="ja-JP" altLang="en-US" dirty="0" smtClean="0">
                <a:latin typeface="ＭＳ Ｐゴシック" panose="020B0600070205080204" pitchFamily="50" charset="-128"/>
              </a:rPr>
              <a:t>ブレインストーミング</a:t>
            </a:r>
            <a:endParaRPr lang="en-US" altLang="ja-JP" dirty="0" smtClean="0">
              <a:latin typeface="ＭＳ Ｐゴシック" panose="020B0600070205080204" pitchFamily="50" charset="-128"/>
            </a:endParaRPr>
          </a:p>
        </p:txBody>
      </p:sp>
      <p:pic>
        <p:nvPicPr>
          <p:cNvPr id="29700" name="図 2" descr="CIMG156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89039"/>
            <a:ext cx="9144000" cy="566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図形グループ 4"/>
          <p:cNvGrpSpPr/>
          <p:nvPr/>
        </p:nvGrpSpPr>
        <p:grpSpPr>
          <a:xfrm>
            <a:off x="7031038" y="-88900"/>
            <a:ext cx="8229600" cy="1143000"/>
            <a:chOff x="7031038" y="-88900"/>
            <a:chExt cx="8229600" cy="1143000"/>
          </a:xfrm>
        </p:grpSpPr>
        <p:sp>
          <p:nvSpPr>
            <p:cNvPr id="29707" name="タイトル 6"/>
            <p:cNvSpPr txBox="1">
              <a:spLocks/>
            </p:cNvSpPr>
            <p:nvPr/>
          </p:nvSpPr>
          <p:spPr bwMode="auto">
            <a:xfrm>
              <a:off x="7031038" y="-889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t>　　仮説</a:t>
              </a:r>
            </a:p>
          </p:txBody>
        </p:sp>
        <p:sp>
          <p:nvSpPr>
            <p:cNvPr id="13" name="正方形/長方形 12"/>
            <p:cNvSpPr/>
            <p:nvPr/>
          </p:nvSpPr>
          <p:spPr>
            <a:xfrm>
              <a:off x="7112000" y="199878"/>
              <a:ext cx="1490870" cy="648072"/>
            </a:xfrm>
            <a:prstGeom prst="rect">
              <a:avLst/>
            </a:prstGeom>
            <a:effectLst>
              <a:softEdge rad="3175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ja-JP" altLang="en-US"/>
            </a:p>
          </p:txBody>
        </p:sp>
      </p:grpSp>
      <p:sp>
        <p:nvSpPr>
          <p:cNvPr id="2" name="四角形吹き出し 1"/>
          <p:cNvSpPr/>
          <p:nvPr/>
        </p:nvSpPr>
        <p:spPr>
          <a:xfrm>
            <a:off x="353910" y="4295914"/>
            <a:ext cx="2707344" cy="1690997"/>
          </a:xfrm>
          <a:prstGeom prst="wedgeRectCallout">
            <a:avLst>
              <a:gd name="adj1" fmla="val -22945"/>
              <a:gd name="adj2" fmla="val -69218"/>
            </a:avLst>
          </a:prstGeom>
        </p:spPr>
        <p:style>
          <a:lnRef idx="1">
            <a:schemeClr val="accent5"/>
          </a:lnRef>
          <a:fillRef idx="2">
            <a:schemeClr val="accent5"/>
          </a:fillRef>
          <a:effectRef idx="1">
            <a:schemeClr val="accent5"/>
          </a:effectRef>
          <a:fontRef idx="minor">
            <a:schemeClr val="dk1"/>
          </a:fontRef>
        </p:style>
        <p:txBody>
          <a:bodyPr rtlCol="0" anchor="ctr"/>
          <a:lstStyle/>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防災訓練</a:t>
            </a:r>
            <a:endParaRPr lang="en-US" altLang="ja-JP" sz="2400" dirty="0">
              <a:solidFill>
                <a:srgbClr val="000000"/>
              </a:solidFill>
              <a:latin typeface="Calibri" panose="020F0502020204030204" pitchFamily="34" charset="0"/>
            </a:endParaRPr>
          </a:p>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被災経験</a:t>
            </a:r>
            <a:endParaRPr lang="en-US" altLang="ja-JP" sz="2400" dirty="0">
              <a:solidFill>
                <a:srgbClr val="000000"/>
              </a:solidFill>
              <a:latin typeface="Calibri" panose="020F0502020204030204" pitchFamily="34" charset="0"/>
            </a:endParaRPr>
          </a:p>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防災に関する授業</a:t>
            </a:r>
          </a:p>
        </p:txBody>
      </p:sp>
      <p:sp>
        <p:nvSpPr>
          <p:cNvPr id="3" name="四角形吹き出し 2"/>
          <p:cNvSpPr/>
          <p:nvPr/>
        </p:nvSpPr>
        <p:spPr>
          <a:xfrm>
            <a:off x="3360034" y="4295912"/>
            <a:ext cx="2621114" cy="1690996"/>
          </a:xfrm>
          <a:prstGeom prst="wedgeRectCallout">
            <a:avLst>
              <a:gd name="adj1" fmla="val -22652"/>
              <a:gd name="adj2" fmla="val -70019"/>
            </a:avLst>
          </a:prstGeom>
        </p:spPr>
        <p:style>
          <a:lnRef idx="1">
            <a:schemeClr val="accent4"/>
          </a:lnRef>
          <a:fillRef idx="2">
            <a:schemeClr val="accent4"/>
          </a:fillRef>
          <a:effectRef idx="1">
            <a:schemeClr val="accent4"/>
          </a:effectRef>
          <a:fontRef idx="minor">
            <a:schemeClr val="dk1"/>
          </a:fontRef>
        </p:style>
        <p:txBody>
          <a:bodyPr rtlCol="0" anchor="ctr"/>
          <a:lstStyle/>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備蓄</a:t>
            </a:r>
            <a:endParaRPr lang="en-US" altLang="ja-JP" sz="2400" dirty="0">
              <a:solidFill>
                <a:srgbClr val="000000"/>
              </a:solidFill>
              <a:latin typeface="Calibri" panose="020F0502020204030204" pitchFamily="34" charset="0"/>
            </a:endParaRPr>
          </a:p>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家具の固定</a:t>
            </a:r>
            <a:endParaRPr lang="en-US" altLang="ja-JP" sz="2400" dirty="0">
              <a:solidFill>
                <a:srgbClr val="000000"/>
              </a:solidFill>
              <a:latin typeface="Calibri" panose="020F0502020204030204" pitchFamily="34" charset="0"/>
            </a:endParaRPr>
          </a:p>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避難経路の確認</a:t>
            </a:r>
            <a:endParaRPr lang="en-US" altLang="ja-JP" sz="2400" dirty="0">
              <a:solidFill>
                <a:srgbClr val="000000"/>
              </a:solidFill>
              <a:latin typeface="Calibri" panose="020F0502020204030204" pitchFamily="34" charset="0"/>
            </a:endParaRPr>
          </a:p>
        </p:txBody>
      </p:sp>
      <p:sp>
        <p:nvSpPr>
          <p:cNvPr id="4" name="四角形吹き出し 3"/>
          <p:cNvSpPr/>
          <p:nvPr/>
        </p:nvSpPr>
        <p:spPr>
          <a:xfrm>
            <a:off x="6302863" y="4295913"/>
            <a:ext cx="2613642" cy="1690996"/>
          </a:xfrm>
          <a:prstGeom prst="wedgeRectCallout">
            <a:avLst>
              <a:gd name="adj1" fmla="val -22734"/>
              <a:gd name="adj2" fmla="val -67775"/>
            </a:avLst>
          </a:prstGeom>
        </p:spPr>
        <p:style>
          <a:lnRef idx="1">
            <a:schemeClr val="accent6"/>
          </a:lnRef>
          <a:fillRef idx="2">
            <a:schemeClr val="accent6"/>
          </a:fillRef>
          <a:effectRef idx="1">
            <a:schemeClr val="accent6"/>
          </a:effectRef>
          <a:fontRef idx="minor">
            <a:schemeClr val="dk1"/>
          </a:fontRef>
        </p:style>
        <p:txBody>
          <a:bodyPr rtlCol="0" anchor="ctr"/>
          <a:lstStyle/>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災害用伝言板</a:t>
            </a:r>
            <a:endParaRPr lang="en-US" altLang="ja-JP" sz="2400" dirty="0">
              <a:solidFill>
                <a:srgbClr val="000000"/>
              </a:solidFill>
              <a:latin typeface="Calibri" panose="020F0502020204030204" pitchFamily="34" charset="0"/>
            </a:endParaRPr>
          </a:p>
          <a:p>
            <a:pPr eaLnBrk="1" hangingPunct="1">
              <a:defRPr/>
            </a:pPr>
            <a:r>
              <a:rPr lang="en-US" altLang="ja-JP" sz="2400" dirty="0">
                <a:solidFill>
                  <a:srgbClr val="000000"/>
                </a:solidFill>
                <a:latin typeface="Calibri" panose="020F0502020204030204" pitchFamily="34" charset="0"/>
              </a:rPr>
              <a:t>•</a:t>
            </a:r>
            <a:r>
              <a:rPr lang="ja-JP" altLang="en-US" sz="2400" dirty="0">
                <a:solidFill>
                  <a:srgbClr val="000000"/>
                </a:solidFill>
                <a:latin typeface="Calibri" panose="020F0502020204030204" pitchFamily="34" charset="0"/>
              </a:rPr>
              <a:t>震度６弱の揺れの程度</a:t>
            </a:r>
          </a:p>
        </p:txBody>
      </p:sp>
      <p:sp>
        <p:nvSpPr>
          <p:cNvPr id="6" name="スライド番号プレースホルダー 5"/>
          <p:cNvSpPr>
            <a:spLocks noGrp="1"/>
          </p:cNvSpPr>
          <p:nvPr>
            <p:ph type="sldNum" sz="quarter" idx="12"/>
          </p:nvPr>
        </p:nvSpPr>
        <p:spPr/>
        <p:txBody>
          <a:bodyPr/>
          <a:lstStyle/>
          <a:p>
            <a:pPr>
              <a:defRPr/>
            </a:pPr>
            <a:fld id="{3746A949-B006-465B-935D-84AAF885E53E}" type="slidenum">
              <a:rPr lang="ja-JP" altLang="en-US" smtClean="0"/>
              <a:pPr>
                <a:defRPr/>
              </a:pPr>
              <a:t>9</a:t>
            </a:fld>
            <a:endParaRPr lang="ja-JP" altLang="en-US"/>
          </a:p>
        </p:txBody>
      </p:sp>
    </p:spTree>
    <p:extLst>
      <p:ext uri="{BB962C8B-B14F-4D97-AF65-F5344CB8AC3E}">
        <p14:creationId xmlns:p14="http://schemas.microsoft.com/office/powerpoint/2010/main" val="18747287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エッセンシャル">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エッセンシャル">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エッセンシャル">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パースペクティブ">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ユーザー定義 2">
    <a:majorFont>
      <a:latin typeface="Rockwell"/>
      <a:ea typeface="HGP明朝E"/>
      <a:cs typeface=""/>
    </a:majorFont>
    <a:minorFont>
      <a:latin typeface="Rockwell"/>
      <a:ea typeface="HGP明朝E"/>
      <a:cs typeface=""/>
    </a:minorFont>
  </a:fontScheme>
  <a:fmtScheme name="パースペクティブ">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2829</TotalTime>
  <Words>3259</Words>
  <Application>Microsoft Office PowerPoint</Application>
  <PresentationFormat>画面に合わせる (4:3)</PresentationFormat>
  <Paragraphs>866</Paragraphs>
  <Slides>59</Slides>
  <Notes>41</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59</vt:i4>
      </vt:variant>
    </vt:vector>
  </HeadingPairs>
  <TitlesOfParts>
    <vt:vector size="61" baseType="lpstr">
      <vt:lpstr>エッセンシャル</vt:lpstr>
      <vt:lpstr>ワークシート</vt:lpstr>
      <vt:lpstr>その時どう動く 〜もしも地震が起きたなら〜</vt:lpstr>
      <vt:lpstr>発表の流れ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アンケート協力者</vt:lpstr>
      <vt:lpstr>インタビュー協力者</vt:lpstr>
      <vt:lpstr>参考文献</vt:lpstr>
      <vt:lpstr>備蓄をしてもらっている人と地震時の行動</vt:lpstr>
      <vt:lpstr>大学の避難訓練は行動に有意でない</vt:lpstr>
      <vt:lpstr>家族の話し合いと備蓄の関係</vt:lpstr>
      <vt:lpstr>自宅通学者と一人暮らしの比較</vt:lpstr>
      <vt:lpstr>一人暮らし限定　家族</vt:lpstr>
      <vt:lpstr>要因の関連</vt:lpstr>
      <vt:lpstr>要因の関連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クリックしてタイトルを入力</dc:title>
  <dc:creator>P-ralay.com</dc:creator>
  <cp:lastModifiedBy>FJ-USER</cp:lastModifiedBy>
  <cp:revision>286</cp:revision>
  <dcterms:modified xsi:type="dcterms:W3CDTF">2013-06-20T18:18:06Z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TC024770329991</vt:lpwstr>
  </property>
</Properties>
</file>