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8"/>
  </p:notesMasterIdLst>
  <p:handoutMasterIdLst>
    <p:handoutMasterId r:id="rId59"/>
  </p:handoutMasterIdLst>
  <p:sldIdLst>
    <p:sldId id="256" r:id="rId2"/>
    <p:sldId id="397" r:id="rId3"/>
    <p:sldId id="308" r:id="rId4"/>
    <p:sldId id="277" r:id="rId5"/>
    <p:sldId id="309" r:id="rId6"/>
    <p:sldId id="310" r:id="rId7"/>
    <p:sldId id="386" r:id="rId8"/>
    <p:sldId id="311" r:id="rId9"/>
    <p:sldId id="357" r:id="rId10"/>
    <p:sldId id="358" r:id="rId11"/>
    <p:sldId id="360" r:id="rId12"/>
    <p:sldId id="359" r:id="rId13"/>
    <p:sldId id="395" r:id="rId14"/>
    <p:sldId id="356" r:id="rId15"/>
    <p:sldId id="354" r:id="rId16"/>
    <p:sldId id="398" r:id="rId17"/>
    <p:sldId id="352" r:id="rId18"/>
    <p:sldId id="353" r:id="rId19"/>
    <p:sldId id="351" r:id="rId20"/>
    <p:sldId id="379" r:id="rId21"/>
    <p:sldId id="387" r:id="rId22"/>
    <p:sldId id="388" r:id="rId23"/>
    <p:sldId id="389" r:id="rId24"/>
    <p:sldId id="336" r:id="rId25"/>
    <p:sldId id="390" r:id="rId26"/>
    <p:sldId id="391" r:id="rId27"/>
    <p:sldId id="337" r:id="rId28"/>
    <p:sldId id="299" r:id="rId29"/>
    <p:sldId id="380" r:id="rId30"/>
    <p:sldId id="381" r:id="rId31"/>
    <p:sldId id="382" r:id="rId32"/>
    <p:sldId id="383" r:id="rId33"/>
    <p:sldId id="384" r:id="rId34"/>
    <p:sldId id="385" r:id="rId35"/>
    <p:sldId id="322" r:id="rId36"/>
    <p:sldId id="374" r:id="rId37"/>
    <p:sldId id="347" r:id="rId38"/>
    <p:sldId id="348" r:id="rId39"/>
    <p:sldId id="343" r:id="rId40"/>
    <p:sldId id="392" r:id="rId41"/>
    <p:sldId id="339" r:id="rId42"/>
    <p:sldId id="369" r:id="rId43"/>
    <p:sldId id="370" r:id="rId44"/>
    <p:sldId id="306" r:id="rId45"/>
    <p:sldId id="330" r:id="rId46"/>
    <p:sldId id="406" r:id="rId47"/>
    <p:sldId id="407" r:id="rId48"/>
    <p:sldId id="399" r:id="rId49"/>
    <p:sldId id="400" r:id="rId50"/>
    <p:sldId id="276" r:id="rId51"/>
    <p:sldId id="313" r:id="rId52"/>
    <p:sldId id="401" r:id="rId53"/>
    <p:sldId id="403" r:id="rId54"/>
    <p:sldId id="404" r:id="rId55"/>
    <p:sldId id="405" r:id="rId56"/>
    <p:sldId id="396" r:id="rId5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7A7CB"/>
    <a:srgbClr val="FF9999"/>
    <a:srgbClr val="BC91E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0" autoAdjust="0"/>
    <p:restoredTop sz="88902" autoAdjust="0"/>
  </p:normalViewPr>
  <p:slideViewPr>
    <p:cSldViewPr>
      <p:cViewPr>
        <p:scale>
          <a:sx n="90" d="100"/>
          <a:sy n="90" d="100"/>
        </p:scale>
        <p:origin x="-324" y="-456"/>
      </p:cViewPr>
      <p:guideLst>
        <p:guide orient="horz" pos="2160"/>
        <p:guide pos="2880"/>
      </p:guideLst>
    </p:cSldViewPr>
  </p:slideViewPr>
  <p:outlineViewPr>
    <p:cViewPr>
      <p:scale>
        <a:sx n="33" d="100"/>
        <a:sy n="33" d="100"/>
      </p:scale>
      <p:origin x="0" y="105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25480;&#26989;\&#37117;&#24066;&#35336;&#30011;&#23455;&#32722;\&#39376;&#36650;&#21488;&#25968;&#35519;&#26619;00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1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kurai00\Desktop\&#33258;&#36578;&#36554;&#35519;&#26619;.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______12.xlsx"/><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H:\&#12450;&#12531;&#12465;&#12540;&#12488;&#38598;&#35336;&#12288;&#39376;&#36650;&#22580;%20(&#33258;&#21205;&#20445;&#23384;&#28168;&#12415;).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H:\&#12450;&#12531;&#12465;&#12540;&#12488;&#38598;&#35336;&#12288;&#39376;&#36650;&#22580;%20(&#33258;&#21205;&#20445;&#23384;&#28168;&#12415;).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H:\&#12450;&#12531;&#12465;&#12540;&#12488;&#38598;&#35336;&#12288;&#39376;&#36650;&#22580;%20(&#33258;&#21205;&#20445;&#23384;&#28168;&#12415;).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H:\&#12450;&#12531;&#12465;&#12540;&#12488;&#38598;&#35336;&#12288;&#39376;&#36650;&#22580;%20(&#33258;&#21205;&#20445;&#23384;&#28168;&#12415;).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oleObject" Target="home:shakoug:iimura00:Downloads:&#12450;&#12531;&#12465;&#12540;&#12488;&#38598;&#35336;(&#34920;)0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25480;&#26989;\&#37117;&#24066;&#35336;&#30011;&#23455;&#32722;\&#12450;&#12531;&#12465;&#12540;&#12488;(PT&#35519;&#26619;)\&#12450;&#12531;&#12465;&#12540;&#12488;&#38598;&#35336;(&#34920;)0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グラフとか!$C$28</c:f>
              <c:strCache>
                <c:ptCount val="1"/>
                <c:pt idx="0">
                  <c:v>第一エリア</c:v>
                </c:pt>
              </c:strCache>
            </c:strRef>
          </c:tx>
          <c:spPr>
            <a:solidFill>
              <a:srgbClr val="FFC000"/>
            </a:solidFill>
          </c:spPr>
          <c:invertIfNegative val="0"/>
          <c:cat>
            <c:multiLvlStrRef>
              <c:f>グラフとか!$D$25:$G$27</c:f>
              <c:multiLvlStrCache>
                <c:ptCount val="4"/>
                <c:lvl>
                  <c:pt idx="0">
                    <c:v>5:30～</c:v>
                  </c:pt>
                  <c:pt idx="1">
                    <c:v>7:30～</c:v>
                  </c:pt>
                  <c:pt idx="2">
                    <c:v>12:15～</c:v>
                  </c:pt>
                  <c:pt idx="3">
                    <c:v>18:30～</c:v>
                  </c:pt>
                </c:lvl>
                <c:lvl>
                  <c:pt idx="0">
                    <c:v>4月28日</c:v>
                  </c:pt>
                  <c:pt idx="1">
                    <c:v>5月11日</c:v>
                  </c:pt>
                </c:lvl>
              </c:multiLvlStrCache>
            </c:multiLvlStrRef>
          </c:cat>
          <c:val>
            <c:numRef>
              <c:f>グラフとか!$D$28:$G$28</c:f>
              <c:numCache>
                <c:formatCode>General</c:formatCode>
                <c:ptCount val="4"/>
                <c:pt idx="0">
                  <c:v>248</c:v>
                </c:pt>
                <c:pt idx="1">
                  <c:v>223</c:v>
                </c:pt>
                <c:pt idx="2">
                  <c:v>1150</c:v>
                </c:pt>
                <c:pt idx="3">
                  <c:v>572</c:v>
                </c:pt>
              </c:numCache>
            </c:numRef>
          </c:val>
        </c:ser>
        <c:ser>
          <c:idx val="1"/>
          <c:order val="1"/>
          <c:tx>
            <c:strRef>
              <c:f>グラフとか!$C$29</c:f>
              <c:strCache>
                <c:ptCount val="1"/>
                <c:pt idx="0">
                  <c:v>第三エリア</c:v>
                </c:pt>
              </c:strCache>
            </c:strRef>
          </c:tx>
          <c:spPr>
            <a:solidFill>
              <a:srgbClr val="0070C0"/>
            </a:solidFill>
          </c:spPr>
          <c:invertIfNegative val="0"/>
          <c:cat>
            <c:multiLvlStrRef>
              <c:f>グラフとか!$D$25:$G$27</c:f>
              <c:multiLvlStrCache>
                <c:ptCount val="4"/>
                <c:lvl>
                  <c:pt idx="0">
                    <c:v>5:30～</c:v>
                  </c:pt>
                  <c:pt idx="1">
                    <c:v>7:30～</c:v>
                  </c:pt>
                  <c:pt idx="2">
                    <c:v>12:15～</c:v>
                  </c:pt>
                  <c:pt idx="3">
                    <c:v>18:30～</c:v>
                  </c:pt>
                </c:lvl>
                <c:lvl>
                  <c:pt idx="0">
                    <c:v>4月28日</c:v>
                  </c:pt>
                  <c:pt idx="1">
                    <c:v>5月11日</c:v>
                  </c:pt>
                </c:lvl>
              </c:multiLvlStrCache>
            </c:multiLvlStrRef>
          </c:cat>
          <c:val>
            <c:numRef>
              <c:f>グラフとか!$D$29:$G$29</c:f>
              <c:numCache>
                <c:formatCode>General</c:formatCode>
                <c:ptCount val="4"/>
                <c:pt idx="0">
                  <c:v>558</c:v>
                </c:pt>
                <c:pt idx="1">
                  <c:v>655</c:v>
                </c:pt>
                <c:pt idx="2">
                  <c:v>1622</c:v>
                </c:pt>
                <c:pt idx="3">
                  <c:v>1075</c:v>
                </c:pt>
              </c:numCache>
            </c:numRef>
          </c:val>
        </c:ser>
        <c:dLbls>
          <c:showLegendKey val="0"/>
          <c:showVal val="0"/>
          <c:showCatName val="0"/>
          <c:showSerName val="0"/>
          <c:showPercent val="0"/>
          <c:showBubbleSize val="0"/>
        </c:dLbls>
        <c:gapWidth val="150"/>
        <c:axId val="88691072"/>
        <c:axId val="88692608"/>
      </c:barChart>
      <c:catAx>
        <c:axId val="88691072"/>
        <c:scaling>
          <c:orientation val="minMax"/>
        </c:scaling>
        <c:delete val="0"/>
        <c:axPos val="b"/>
        <c:majorTickMark val="out"/>
        <c:minorTickMark val="none"/>
        <c:tickLblPos val="nextTo"/>
        <c:crossAx val="88692608"/>
        <c:crosses val="autoZero"/>
        <c:auto val="1"/>
        <c:lblAlgn val="ctr"/>
        <c:lblOffset val="100"/>
        <c:noMultiLvlLbl val="0"/>
      </c:catAx>
      <c:valAx>
        <c:axId val="88692608"/>
        <c:scaling>
          <c:orientation val="minMax"/>
        </c:scaling>
        <c:delete val="0"/>
        <c:axPos val="l"/>
        <c:majorGridlines/>
        <c:numFmt formatCode="General" sourceLinked="1"/>
        <c:majorTickMark val="out"/>
        <c:minorTickMark val="none"/>
        <c:tickLblPos val="nextTo"/>
        <c:crossAx val="88691072"/>
        <c:crosses val="autoZero"/>
        <c:crossBetween val="between"/>
      </c:valAx>
    </c:plotArea>
    <c:legend>
      <c:legendPos val="r"/>
      <c:layout>
        <c:manualLayout>
          <c:xMode val="edge"/>
          <c:yMode val="edge"/>
          <c:x val="0.80238319833621741"/>
          <c:y val="0.58644476010601954"/>
          <c:w val="0.19267186823478574"/>
          <c:h val="0.15745296378003873"/>
        </c:manualLayout>
      </c:layout>
      <c:overlay val="0"/>
    </c:legend>
    <c:plotVisOnly val="1"/>
    <c:dispBlanksAs val="gap"/>
    <c:showDLblsOverMax val="0"/>
  </c:chart>
  <c:txPr>
    <a:bodyPr/>
    <a:lstStyle/>
    <a:p>
      <a:pPr>
        <a:defRPr sz="20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ja-JP" altLang="en-US" sz="2800" dirty="0" smtClean="0"/>
              <a:t>第三エリアが</a:t>
            </a:r>
            <a:r>
              <a:rPr lang="ja-JP" altLang="en-US" sz="2800" dirty="0"/>
              <a:t>発着点となる移動</a:t>
            </a:r>
          </a:p>
        </c:rich>
      </c:tx>
      <c:layout>
        <c:manualLayout>
          <c:xMode val="edge"/>
          <c:yMode val="edge"/>
          <c:x val="3.31470295565892E-2"/>
          <c:y val="1.47468680810927E-3"/>
        </c:manualLayout>
      </c:layout>
      <c:overlay val="0"/>
    </c:title>
    <c:autoTitleDeleted val="0"/>
    <c:plotArea>
      <c:layout>
        <c:manualLayout>
          <c:layoutTarget val="inner"/>
          <c:xMode val="edge"/>
          <c:yMode val="edge"/>
          <c:x val="5.3330903081559203E-2"/>
          <c:y val="0.125114870200567"/>
          <c:w val="0.93870042286380995"/>
          <c:h val="0.78648316509067095"/>
        </c:manualLayout>
      </c:layout>
      <c:barChart>
        <c:barDir val="col"/>
        <c:grouping val="clustered"/>
        <c:varyColors val="0"/>
        <c:ser>
          <c:idx val="0"/>
          <c:order val="0"/>
          <c:tx>
            <c:v>徒歩</c:v>
          </c:tx>
          <c:invertIfNegative val="0"/>
          <c:dLbls>
            <c:txPr>
              <a:bodyPr/>
              <a:lstStyle/>
              <a:p>
                <a:pPr>
                  <a:defRPr sz="2000"/>
                </a:pPr>
                <a:endParaRPr lang="ja-JP"/>
              </a:p>
            </c:txPr>
            <c:showLegendKey val="0"/>
            <c:showVal val="1"/>
            <c:showCatName val="0"/>
            <c:showSerName val="0"/>
            <c:showPercent val="0"/>
            <c:showBubbleSize val="0"/>
            <c:showLeaderLines val="0"/>
          </c:dLbls>
          <c:cat>
            <c:strRef>
              <c:f>Sheet3!$U$25:$U$33</c:f>
              <c:strCache>
                <c:ptCount val="9"/>
                <c:pt idx="0">
                  <c:v>3学</c:v>
                </c:pt>
                <c:pt idx="1">
                  <c:v>2学</c:v>
                </c:pt>
                <c:pt idx="2">
                  <c:v>図書館</c:v>
                </c:pt>
                <c:pt idx="3">
                  <c:v>１学</c:v>
                </c:pt>
                <c:pt idx="4">
                  <c:v>外セン</c:v>
                </c:pt>
                <c:pt idx="5">
                  <c:v>体芸専</c:v>
                </c:pt>
                <c:pt idx="6">
                  <c:v>体育施設</c:v>
                </c:pt>
                <c:pt idx="7">
                  <c:v>学外</c:v>
                </c:pt>
                <c:pt idx="8">
                  <c:v>その他</c:v>
                </c:pt>
              </c:strCache>
            </c:strRef>
          </c:cat>
          <c:val>
            <c:numRef>
              <c:f>Sheet3!$V$25:$V$33</c:f>
              <c:numCache>
                <c:formatCode>General</c:formatCode>
                <c:ptCount val="9"/>
                <c:pt idx="0">
                  <c:v>51</c:v>
                </c:pt>
                <c:pt idx="1">
                  <c:v>8</c:v>
                </c:pt>
                <c:pt idx="2">
                  <c:v>1</c:v>
                </c:pt>
                <c:pt idx="3">
                  <c:v>1</c:v>
                </c:pt>
                <c:pt idx="4">
                  <c:v>1</c:v>
                </c:pt>
                <c:pt idx="5">
                  <c:v>0</c:v>
                </c:pt>
                <c:pt idx="6">
                  <c:v>0</c:v>
                </c:pt>
                <c:pt idx="7">
                  <c:v>0</c:v>
                </c:pt>
                <c:pt idx="8">
                  <c:v>0</c:v>
                </c:pt>
              </c:numCache>
            </c:numRef>
          </c:val>
        </c:ser>
        <c:ser>
          <c:idx val="1"/>
          <c:order val="1"/>
          <c:tx>
            <c:v>自転車</c:v>
          </c:tx>
          <c:spPr>
            <a:solidFill>
              <a:srgbClr val="FF6600"/>
            </a:solidFill>
          </c:spPr>
          <c:invertIfNegative val="0"/>
          <c:dLbls>
            <c:txPr>
              <a:bodyPr/>
              <a:lstStyle/>
              <a:p>
                <a:pPr>
                  <a:defRPr sz="2000"/>
                </a:pPr>
                <a:endParaRPr lang="ja-JP"/>
              </a:p>
            </c:txPr>
            <c:showLegendKey val="0"/>
            <c:showVal val="1"/>
            <c:showCatName val="0"/>
            <c:showSerName val="0"/>
            <c:showPercent val="0"/>
            <c:showBubbleSize val="0"/>
            <c:showLeaderLines val="0"/>
          </c:dLbls>
          <c:cat>
            <c:strRef>
              <c:f>Sheet3!$U$25:$U$33</c:f>
              <c:strCache>
                <c:ptCount val="9"/>
                <c:pt idx="0">
                  <c:v>3学</c:v>
                </c:pt>
                <c:pt idx="1">
                  <c:v>2学</c:v>
                </c:pt>
                <c:pt idx="2">
                  <c:v>図書館</c:v>
                </c:pt>
                <c:pt idx="3">
                  <c:v>１学</c:v>
                </c:pt>
                <c:pt idx="4">
                  <c:v>外セン</c:v>
                </c:pt>
                <c:pt idx="5">
                  <c:v>体芸専</c:v>
                </c:pt>
                <c:pt idx="6">
                  <c:v>体育施設</c:v>
                </c:pt>
                <c:pt idx="7">
                  <c:v>学外</c:v>
                </c:pt>
                <c:pt idx="8">
                  <c:v>その他</c:v>
                </c:pt>
              </c:strCache>
            </c:strRef>
          </c:cat>
          <c:val>
            <c:numRef>
              <c:f>Sheet3!$W$25:$W$33</c:f>
              <c:numCache>
                <c:formatCode>General</c:formatCode>
                <c:ptCount val="9"/>
                <c:pt idx="0">
                  <c:v>0</c:v>
                </c:pt>
                <c:pt idx="1">
                  <c:v>0</c:v>
                </c:pt>
                <c:pt idx="2">
                  <c:v>0</c:v>
                </c:pt>
                <c:pt idx="3">
                  <c:v>13</c:v>
                </c:pt>
                <c:pt idx="4">
                  <c:v>0</c:v>
                </c:pt>
                <c:pt idx="5">
                  <c:v>4</c:v>
                </c:pt>
                <c:pt idx="6">
                  <c:v>10</c:v>
                </c:pt>
                <c:pt idx="7">
                  <c:v>2</c:v>
                </c:pt>
                <c:pt idx="8">
                  <c:v>4</c:v>
                </c:pt>
              </c:numCache>
            </c:numRef>
          </c:val>
        </c:ser>
        <c:dLbls>
          <c:showLegendKey val="0"/>
          <c:showVal val="0"/>
          <c:showCatName val="0"/>
          <c:showSerName val="0"/>
          <c:showPercent val="0"/>
          <c:showBubbleSize val="0"/>
        </c:dLbls>
        <c:gapWidth val="75"/>
        <c:overlap val="-25"/>
        <c:axId val="111805184"/>
        <c:axId val="111806720"/>
      </c:barChart>
      <c:catAx>
        <c:axId val="111805184"/>
        <c:scaling>
          <c:orientation val="minMax"/>
        </c:scaling>
        <c:delete val="0"/>
        <c:axPos val="b"/>
        <c:majorTickMark val="none"/>
        <c:minorTickMark val="none"/>
        <c:tickLblPos val="nextTo"/>
        <c:txPr>
          <a:bodyPr/>
          <a:lstStyle/>
          <a:p>
            <a:pPr>
              <a:defRPr sz="2000"/>
            </a:pPr>
            <a:endParaRPr lang="ja-JP"/>
          </a:p>
        </c:txPr>
        <c:crossAx val="111806720"/>
        <c:crosses val="autoZero"/>
        <c:auto val="1"/>
        <c:lblAlgn val="ctr"/>
        <c:lblOffset val="100"/>
        <c:noMultiLvlLbl val="0"/>
      </c:catAx>
      <c:valAx>
        <c:axId val="111806720"/>
        <c:scaling>
          <c:orientation val="minMax"/>
        </c:scaling>
        <c:delete val="0"/>
        <c:axPos val="l"/>
        <c:majorGridlines/>
        <c:numFmt formatCode="General" sourceLinked="1"/>
        <c:majorTickMark val="none"/>
        <c:minorTickMark val="none"/>
        <c:tickLblPos val="nextTo"/>
        <c:spPr>
          <a:ln w="9525">
            <a:noFill/>
          </a:ln>
        </c:spPr>
        <c:txPr>
          <a:bodyPr/>
          <a:lstStyle/>
          <a:p>
            <a:pPr>
              <a:defRPr sz="2000"/>
            </a:pPr>
            <a:endParaRPr lang="ja-JP"/>
          </a:p>
        </c:txPr>
        <c:crossAx val="111805184"/>
        <c:crosses val="autoZero"/>
        <c:crossBetween val="between"/>
      </c:valAx>
    </c:plotArea>
    <c:legend>
      <c:legendPos val="b"/>
      <c:layout>
        <c:manualLayout>
          <c:xMode val="edge"/>
          <c:yMode val="edge"/>
          <c:x val="0.61619130941965605"/>
          <c:y val="0.164536660116405"/>
          <c:w val="0.233666642364149"/>
          <c:h val="6.8983838736256506E-2"/>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ja-JP" altLang="en-US" sz="2800" dirty="0" smtClean="0"/>
              <a:t>第三エリアが</a:t>
            </a:r>
            <a:r>
              <a:rPr lang="ja-JP" altLang="en-US" sz="2800" dirty="0"/>
              <a:t>発着点となる移動</a:t>
            </a:r>
          </a:p>
        </c:rich>
      </c:tx>
      <c:layout>
        <c:manualLayout>
          <c:xMode val="edge"/>
          <c:yMode val="edge"/>
          <c:x val="3.8906452235468264E-2"/>
          <c:y val="0"/>
        </c:manualLayout>
      </c:layout>
      <c:overlay val="0"/>
    </c:title>
    <c:autoTitleDeleted val="0"/>
    <c:plotArea>
      <c:layout>
        <c:manualLayout>
          <c:layoutTarget val="inner"/>
          <c:xMode val="edge"/>
          <c:yMode val="edge"/>
          <c:x val="5.3330903081559203E-2"/>
          <c:y val="0.125114870200567"/>
          <c:w val="0.93870042286380995"/>
          <c:h val="0.78648316509067095"/>
        </c:manualLayout>
      </c:layout>
      <c:barChart>
        <c:barDir val="col"/>
        <c:grouping val="clustered"/>
        <c:varyColors val="0"/>
        <c:ser>
          <c:idx val="0"/>
          <c:order val="0"/>
          <c:tx>
            <c:v>徒歩</c:v>
          </c:tx>
          <c:invertIfNegative val="0"/>
          <c:dLbls>
            <c:txPr>
              <a:bodyPr/>
              <a:lstStyle/>
              <a:p>
                <a:pPr>
                  <a:defRPr sz="2000"/>
                </a:pPr>
                <a:endParaRPr lang="ja-JP"/>
              </a:p>
            </c:txPr>
            <c:showLegendKey val="0"/>
            <c:showVal val="1"/>
            <c:showCatName val="0"/>
            <c:showSerName val="0"/>
            <c:showPercent val="0"/>
            <c:showBubbleSize val="0"/>
            <c:showLeaderLines val="0"/>
          </c:dLbls>
          <c:cat>
            <c:strRef>
              <c:f>Sheet3!$U$25:$U$33</c:f>
              <c:strCache>
                <c:ptCount val="9"/>
                <c:pt idx="0">
                  <c:v>3学</c:v>
                </c:pt>
                <c:pt idx="1">
                  <c:v>2学</c:v>
                </c:pt>
                <c:pt idx="2">
                  <c:v>図書館</c:v>
                </c:pt>
                <c:pt idx="3">
                  <c:v>１学</c:v>
                </c:pt>
                <c:pt idx="4">
                  <c:v>外セン</c:v>
                </c:pt>
                <c:pt idx="5">
                  <c:v>体芸専</c:v>
                </c:pt>
                <c:pt idx="6">
                  <c:v>体育施設</c:v>
                </c:pt>
                <c:pt idx="7">
                  <c:v>学外</c:v>
                </c:pt>
                <c:pt idx="8">
                  <c:v>その他</c:v>
                </c:pt>
              </c:strCache>
            </c:strRef>
          </c:cat>
          <c:val>
            <c:numRef>
              <c:f>Sheet3!$V$25:$V$33</c:f>
              <c:numCache>
                <c:formatCode>General</c:formatCode>
                <c:ptCount val="9"/>
                <c:pt idx="0">
                  <c:v>51</c:v>
                </c:pt>
                <c:pt idx="1">
                  <c:v>8</c:v>
                </c:pt>
                <c:pt idx="2">
                  <c:v>1</c:v>
                </c:pt>
                <c:pt idx="3">
                  <c:v>1</c:v>
                </c:pt>
                <c:pt idx="4">
                  <c:v>1</c:v>
                </c:pt>
                <c:pt idx="5">
                  <c:v>0</c:v>
                </c:pt>
                <c:pt idx="6">
                  <c:v>0</c:v>
                </c:pt>
                <c:pt idx="7">
                  <c:v>0</c:v>
                </c:pt>
                <c:pt idx="8">
                  <c:v>0</c:v>
                </c:pt>
              </c:numCache>
            </c:numRef>
          </c:val>
        </c:ser>
        <c:ser>
          <c:idx val="1"/>
          <c:order val="1"/>
          <c:tx>
            <c:v>自転車</c:v>
          </c:tx>
          <c:spPr>
            <a:solidFill>
              <a:srgbClr val="FF6600"/>
            </a:solidFill>
          </c:spPr>
          <c:invertIfNegative val="0"/>
          <c:dLbls>
            <c:txPr>
              <a:bodyPr/>
              <a:lstStyle/>
              <a:p>
                <a:pPr>
                  <a:defRPr sz="2000"/>
                </a:pPr>
                <a:endParaRPr lang="ja-JP"/>
              </a:p>
            </c:txPr>
            <c:showLegendKey val="0"/>
            <c:showVal val="1"/>
            <c:showCatName val="0"/>
            <c:showSerName val="0"/>
            <c:showPercent val="0"/>
            <c:showBubbleSize val="0"/>
            <c:showLeaderLines val="0"/>
          </c:dLbls>
          <c:cat>
            <c:strRef>
              <c:f>Sheet3!$U$25:$U$33</c:f>
              <c:strCache>
                <c:ptCount val="9"/>
                <c:pt idx="0">
                  <c:v>3学</c:v>
                </c:pt>
                <c:pt idx="1">
                  <c:v>2学</c:v>
                </c:pt>
                <c:pt idx="2">
                  <c:v>図書館</c:v>
                </c:pt>
                <c:pt idx="3">
                  <c:v>１学</c:v>
                </c:pt>
                <c:pt idx="4">
                  <c:v>外セン</c:v>
                </c:pt>
                <c:pt idx="5">
                  <c:v>体芸専</c:v>
                </c:pt>
                <c:pt idx="6">
                  <c:v>体育施設</c:v>
                </c:pt>
                <c:pt idx="7">
                  <c:v>学外</c:v>
                </c:pt>
                <c:pt idx="8">
                  <c:v>その他</c:v>
                </c:pt>
              </c:strCache>
            </c:strRef>
          </c:cat>
          <c:val>
            <c:numRef>
              <c:f>Sheet3!$W$25:$W$33</c:f>
              <c:numCache>
                <c:formatCode>General</c:formatCode>
                <c:ptCount val="9"/>
                <c:pt idx="0">
                  <c:v>0</c:v>
                </c:pt>
                <c:pt idx="1">
                  <c:v>0</c:v>
                </c:pt>
                <c:pt idx="2">
                  <c:v>0</c:v>
                </c:pt>
                <c:pt idx="3">
                  <c:v>13</c:v>
                </c:pt>
                <c:pt idx="4">
                  <c:v>0</c:v>
                </c:pt>
                <c:pt idx="5">
                  <c:v>4</c:v>
                </c:pt>
                <c:pt idx="6">
                  <c:v>10</c:v>
                </c:pt>
                <c:pt idx="7">
                  <c:v>2</c:v>
                </c:pt>
                <c:pt idx="8">
                  <c:v>4</c:v>
                </c:pt>
              </c:numCache>
            </c:numRef>
          </c:val>
        </c:ser>
        <c:dLbls>
          <c:showLegendKey val="0"/>
          <c:showVal val="0"/>
          <c:showCatName val="0"/>
          <c:showSerName val="0"/>
          <c:showPercent val="0"/>
          <c:showBubbleSize val="0"/>
        </c:dLbls>
        <c:gapWidth val="75"/>
        <c:overlap val="-25"/>
        <c:axId val="41212928"/>
        <c:axId val="111932160"/>
      </c:barChart>
      <c:catAx>
        <c:axId val="41212928"/>
        <c:scaling>
          <c:orientation val="minMax"/>
        </c:scaling>
        <c:delete val="0"/>
        <c:axPos val="b"/>
        <c:majorTickMark val="none"/>
        <c:minorTickMark val="none"/>
        <c:tickLblPos val="nextTo"/>
        <c:txPr>
          <a:bodyPr/>
          <a:lstStyle/>
          <a:p>
            <a:pPr>
              <a:defRPr sz="2000"/>
            </a:pPr>
            <a:endParaRPr lang="ja-JP"/>
          </a:p>
        </c:txPr>
        <c:crossAx val="111932160"/>
        <c:crosses val="autoZero"/>
        <c:auto val="1"/>
        <c:lblAlgn val="ctr"/>
        <c:lblOffset val="100"/>
        <c:noMultiLvlLbl val="0"/>
      </c:catAx>
      <c:valAx>
        <c:axId val="111932160"/>
        <c:scaling>
          <c:orientation val="minMax"/>
        </c:scaling>
        <c:delete val="0"/>
        <c:axPos val="l"/>
        <c:majorGridlines/>
        <c:numFmt formatCode="General" sourceLinked="1"/>
        <c:majorTickMark val="none"/>
        <c:minorTickMark val="none"/>
        <c:tickLblPos val="nextTo"/>
        <c:spPr>
          <a:ln w="9525">
            <a:noFill/>
          </a:ln>
        </c:spPr>
        <c:txPr>
          <a:bodyPr/>
          <a:lstStyle/>
          <a:p>
            <a:pPr>
              <a:defRPr sz="2000"/>
            </a:pPr>
            <a:endParaRPr lang="ja-JP"/>
          </a:p>
        </c:txPr>
        <c:crossAx val="41212928"/>
        <c:crosses val="autoZero"/>
        <c:crossBetween val="between"/>
      </c:valAx>
    </c:plotArea>
    <c:legend>
      <c:legendPos val="b"/>
      <c:layout>
        <c:manualLayout>
          <c:xMode val="edge"/>
          <c:yMode val="edge"/>
          <c:x val="0.61619130941965605"/>
          <c:y val="0.164536660116405"/>
          <c:w val="0.233666642364149"/>
          <c:h val="6.8983838736256506E-2"/>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ja-JP" sz="2000"/>
              <a:t>【</a:t>
            </a:r>
            <a:r>
              <a:rPr lang="ja-JP" altLang="en-US" sz="2000"/>
              <a:t>事後</a:t>
            </a:r>
            <a:r>
              <a:rPr lang="en-US" altLang="ja-JP" sz="2000"/>
              <a:t>】</a:t>
            </a:r>
            <a:r>
              <a:rPr lang="ja-JP" altLang="en-US" sz="2000"/>
              <a:t>学内移動手段として有効だと思うか</a:t>
            </a:r>
          </a:p>
        </c:rich>
      </c:tx>
      <c:layout/>
      <c:overlay val="0"/>
    </c:title>
    <c:autoTitleDeleted val="0"/>
    <c:plotArea>
      <c:layout/>
      <c:pieChart>
        <c:varyColors val="1"/>
        <c:ser>
          <c:idx val="0"/>
          <c:order val="0"/>
          <c:tx>
            <c:v>事後　有効だと思うか</c:v>
          </c:tx>
          <c:dPt>
            <c:idx val="0"/>
            <c:bubble3D val="0"/>
            <c:spPr>
              <a:solidFill>
                <a:srgbClr val="FF99CC"/>
              </a:solidFill>
            </c:spPr>
          </c:dPt>
          <c:dLbls>
            <c:dLbl>
              <c:idx val="2"/>
              <c:layout>
                <c:manualLayout>
                  <c:x val="-0.14076183082270111"/>
                  <c:y val="0.105127704624898"/>
                </c:manualLayout>
              </c:layout>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Sheet1!$M$25:$M$27</c:f>
              <c:strCache>
                <c:ptCount val="3"/>
                <c:pt idx="0">
                  <c:v>はい</c:v>
                </c:pt>
                <c:pt idx="1">
                  <c:v>いいえ</c:v>
                </c:pt>
                <c:pt idx="2">
                  <c:v>未回答</c:v>
                </c:pt>
              </c:strCache>
            </c:strRef>
          </c:cat>
          <c:val>
            <c:numRef>
              <c:f>Sheet1!$N$25:$N$27</c:f>
              <c:numCache>
                <c:formatCode>General</c:formatCode>
                <c:ptCount val="3"/>
                <c:pt idx="0">
                  <c:v>12</c:v>
                </c:pt>
                <c:pt idx="1">
                  <c:v>2</c:v>
                </c:pt>
                <c:pt idx="2">
                  <c:v>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ja-JP" sz="2000"/>
              <a:t>【</a:t>
            </a:r>
            <a:r>
              <a:rPr lang="ja-JP" altLang="en-US" sz="2000"/>
              <a:t>事前</a:t>
            </a:r>
            <a:r>
              <a:rPr lang="en-US" altLang="ja-JP" sz="2000"/>
              <a:t>】</a:t>
            </a:r>
            <a:r>
              <a:rPr lang="ja-JP" altLang="en-US" sz="2000"/>
              <a:t>　学内移動手段として有効だと思うか</a:t>
            </a:r>
          </a:p>
        </c:rich>
      </c:tx>
      <c:layout/>
      <c:overlay val="0"/>
    </c:title>
    <c:autoTitleDeleted val="0"/>
    <c:plotArea>
      <c:layout/>
      <c:pieChart>
        <c:varyColors val="1"/>
        <c:ser>
          <c:idx val="0"/>
          <c:order val="0"/>
          <c:tx>
            <c:v>事前　有効な手段だと思うか</c:v>
          </c:tx>
          <c:dPt>
            <c:idx val="0"/>
            <c:bubble3D val="0"/>
            <c:spPr>
              <a:solidFill>
                <a:srgbClr val="FF99CC"/>
              </a:solidFill>
            </c:spPr>
          </c:dPt>
          <c:dLbls>
            <c:txPr>
              <a:bodyPr/>
              <a:lstStyle/>
              <a:p>
                <a:pPr>
                  <a:defRPr sz="2400"/>
                </a:pPr>
                <a:endParaRPr lang="ja-JP"/>
              </a:p>
            </c:txPr>
            <c:showLegendKey val="0"/>
            <c:showVal val="0"/>
            <c:showCatName val="1"/>
            <c:showSerName val="0"/>
            <c:showPercent val="1"/>
            <c:showBubbleSize val="0"/>
            <c:showLeaderLines val="1"/>
          </c:dLbls>
          <c:cat>
            <c:strRef>
              <c:f>Sheet1!$K$27:$K$29</c:f>
              <c:strCache>
                <c:ptCount val="3"/>
                <c:pt idx="0">
                  <c:v>はい</c:v>
                </c:pt>
                <c:pt idx="1">
                  <c:v>いいえ</c:v>
                </c:pt>
                <c:pt idx="2">
                  <c:v>未回答</c:v>
                </c:pt>
              </c:strCache>
            </c:strRef>
          </c:cat>
          <c:val>
            <c:numRef>
              <c:f>Sheet1!$L$27:$L$29</c:f>
              <c:numCache>
                <c:formatCode>General</c:formatCode>
                <c:ptCount val="3"/>
                <c:pt idx="0">
                  <c:v>9</c:v>
                </c:pt>
                <c:pt idx="1">
                  <c:v>5</c:v>
                </c:pt>
                <c:pt idx="2">
                  <c:v>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altLang="ja-JP" sz="2400" b="0" dirty="0"/>
              <a:t>【</a:t>
            </a:r>
            <a:r>
              <a:rPr lang="ja-JP" altLang="en-US" sz="2400" b="0" dirty="0"/>
              <a:t>事前</a:t>
            </a:r>
            <a:r>
              <a:rPr lang="en-US" altLang="ja-JP" sz="2400" b="0" dirty="0"/>
              <a:t>】</a:t>
            </a:r>
            <a:r>
              <a:rPr lang="ja-JP" altLang="en-US" sz="2400" b="0" dirty="0"/>
              <a:t>　学内</a:t>
            </a:r>
            <a:r>
              <a:rPr lang="ja-JP" altLang="en-US" sz="2400" b="0" dirty="0" smtClean="0"/>
              <a:t>で</a:t>
            </a:r>
            <a:endParaRPr lang="en-US" altLang="ja-JP" sz="2400" b="0" dirty="0" smtClean="0"/>
          </a:p>
          <a:p>
            <a:pPr>
              <a:defRPr sz="2400"/>
            </a:pPr>
            <a:r>
              <a:rPr lang="ja-JP" altLang="en-US" sz="2400" b="0" dirty="0" smtClean="0"/>
              <a:t>　　　　使ってみたいと</a:t>
            </a:r>
            <a:r>
              <a:rPr lang="ja-JP" altLang="en-US" sz="2400" b="0" dirty="0"/>
              <a:t>思う</a:t>
            </a:r>
            <a:r>
              <a:rPr lang="ja-JP" altLang="en-US" sz="2400" b="0" dirty="0" smtClean="0"/>
              <a:t>か</a:t>
            </a:r>
            <a:endParaRPr lang="en-US" altLang="ja-JP" sz="2400" b="0" dirty="0" smtClean="0"/>
          </a:p>
        </c:rich>
      </c:tx>
      <c:layout>
        <c:manualLayout>
          <c:xMode val="edge"/>
          <c:yMode val="edge"/>
          <c:x val="2.4669230437569162E-2"/>
          <c:y val="1.8565188663247943E-2"/>
        </c:manualLayout>
      </c:layout>
      <c:overlay val="0"/>
    </c:title>
    <c:autoTitleDeleted val="0"/>
    <c:plotArea>
      <c:layout/>
      <c:pieChart>
        <c:varyColors val="1"/>
        <c:ser>
          <c:idx val="0"/>
          <c:order val="0"/>
          <c:tx>
            <c:v>事前　使ってみたいと思うか</c:v>
          </c:tx>
          <c:dPt>
            <c:idx val="0"/>
            <c:bubble3D val="0"/>
            <c:spPr>
              <a:solidFill>
                <a:srgbClr val="FF99CC"/>
              </a:solidFill>
            </c:spPr>
          </c:dPt>
          <c:dLbls>
            <c:dLbl>
              <c:idx val="2"/>
              <c:layout>
                <c:manualLayout>
                  <c:x val="-0.17925365980969385"/>
                  <c:y val="0.21921979429186231"/>
                </c:manualLayout>
              </c:layout>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Sheet1!$L$30:$L$32</c:f>
              <c:strCache>
                <c:ptCount val="3"/>
                <c:pt idx="0">
                  <c:v>はい</c:v>
                </c:pt>
                <c:pt idx="1">
                  <c:v>いいえ</c:v>
                </c:pt>
                <c:pt idx="2">
                  <c:v>未回答</c:v>
                </c:pt>
              </c:strCache>
            </c:strRef>
          </c:cat>
          <c:val>
            <c:numRef>
              <c:f>Sheet1!$M$30:$M$32</c:f>
              <c:numCache>
                <c:formatCode>General</c:formatCode>
                <c:ptCount val="3"/>
                <c:pt idx="0">
                  <c:v>8</c:v>
                </c:pt>
                <c:pt idx="1">
                  <c:v>8</c:v>
                </c:pt>
                <c:pt idx="2">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pPr>
            <a:r>
              <a:rPr lang="en-US" altLang="ja-JP" sz="2400" b="0" dirty="0"/>
              <a:t>【</a:t>
            </a:r>
            <a:r>
              <a:rPr lang="ja-JP" altLang="en-US" sz="2400" b="0" dirty="0"/>
              <a:t>事後</a:t>
            </a:r>
            <a:r>
              <a:rPr lang="en-US" altLang="ja-JP" sz="2400" b="0" dirty="0"/>
              <a:t>】</a:t>
            </a:r>
            <a:r>
              <a:rPr lang="ja-JP" altLang="en-US" sz="2400" b="0" dirty="0"/>
              <a:t>　学内</a:t>
            </a:r>
            <a:r>
              <a:rPr lang="ja-JP" altLang="en-US" sz="2400" b="0" dirty="0" smtClean="0"/>
              <a:t>で</a:t>
            </a:r>
            <a:endParaRPr lang="en-US" altLang="ja-JP" sz="2400" b="0" dirty="0" smtClean="0"/>
          </a:p>
          <a:p>
            <a:pPr>
              <a:defRPr sz="2400" b="0"/>
            </a:pPr>
            <a:r>
              <a:rPr lang="ja-JP" altLang="en-US" sz="2400" b="0" dirty="0" smtClean="0"/>
              <a:t>　　　使ってみたい</a:t>
            </a:r>
            <a:r>
              <a:rPr lang="ja-JP" altLang="en-US" sz="2400" b="0" dirty="0"/>
              <a:t>と思うか</a:t>
            </a:r>
          </a:p>
        </c:rich>
      </c:tx>
      <c:layout>
        <c:manualLayout>
          <c:xMode val="edge"/>
          <c:yMode val="edge"/>
          <c:x val="0.11401649299246977"/>
          <c:y val="1.6797075457224329E-2"/>
        </c:manualLayout>
      </c:layout>
      <c:overlay val="0"/>
    </c:title>
    <c:autoTitleDeleted val="0"/>
    <c:plotArea>
      <c:layout/>
      <c:pieChart>
        <c:varyColors val="1"/>
        <c:ser>
          <c:idx val="0"/>
          <c:order val="0"/>
          <c:tx>
            <c:v>事後　使ってみたいと思うか</c:v>
          </c:tx>
          <c:dPt>
            <c:idx val="0"/>
            <c:bubble3D val="0"/>
            <c:spPr>
              <a:solidFill>
                <a:srgbClr val="FF99CC"/>
              </a:solidFill>
            </c:spPr>
          </c:dPt>
          <c:dLbls>
            <c:dLbl>
              <c:idx val="2"/>
              <c:layout>
                <c:manualLayout>
                  <c:x val="-0.24760050788521851"/>
                  <c:y val="0.14657696763851635"/>
                </c:manualLayout>
              </c:layout>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Sheet1!$N$28:$N$30</c:f>
              <c:strCache>
                <c:ptCount val="3"/>
                <c:pt idx="0">
                  <c:v>はい</c:v>
                </c:pt>
                <c:pt idx="1">
                  <c:v>いいえ</c:v>
                </c:pt>
                <c:pt idx="2">
                  <c:v>未回答</c:v>
                </c:pt>
              </c:strCache>
            </c:strRef>
          </c:cat>
          <c:val>
            <c:numRef>
              <c:f>Sheet1!$O$28:$O$30</c:f>
              <c:numCache>
                <c:formatCode>General</c:formatCode>
                <c:ptCount val="3"/>
                <c:pt idx="0">
                  <c:v>9</c:v>
                </c:pt>
                <c:pt idx="1">
                  <c:v>7</c:v>
                </c:pt>
                <c:pt idx="2">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ja-JP" altLang="en-US" sz="2000" dirty="0" smtClean="0"/>
              <a:t>キックボードを実家などで保有しているか</a:t>
            </a:r>
            <a:endParaRPr lang="en-US" altLang="ja-JP" sz="2000" dirty="0"/>
          </a:p>
        </c:rich>
      </c:tx>
      <c:layout/>
      <c:overlay val="0"/>
    </c:title>
    <c:autoTitleDeleted val="0"/>
    <c:plotArea>
      <c:layout/>
      <c:pieChart>
        <c:varyColors val="1"/>
        <c:ser>
          <c:idx val="0"/>
          <c:order val="0"/>
          <c:tx>
            <c:v>キックボード所有について</c:v>
          </c:tx>
          <c:dPt>
            <c:idx val="0"/>
            <c:bubble3D val="0"/>
            <c:spPr>
              <a:solidFill>
                <a:srgbClr val="FF99CC"/>
              </a:solidFill>
            </c:spPr>
          </c:dPt>
          <c:dLbls>
            <c:dLbl>
              <c:idx val="0"/>
              <c:layout/>
              <c:tx>
                <c:rich>
                  <a:bodyPr/>
                  <a:lstStyle/>
                  <a:p>
                    <a:r>
                      <a:rPr lang="ja-JP" altLang="en-US" smtClean="0"/>
                      <a:t>はい</a:t>
                    </a:r>
                    <a:r>
                      <a:rPr lang="ja-JP" altLang="en-US" dirty="0"/>
                      <a:t>
</a:t>
                    </a:r>
                    <a:r>
                      <a:rPr lang="en-US" altLang="ja-JP" dirty="0"/>
                      <a:t>29%</a:t>
                    </a:r>
                  </a:p>
                </c:rich>
              </c:tx>
              <c:showLegendKey val="0"/>
              <c:showVal val="0"/>
              <c:showCatName val="1"/>
              <c:showSerName val="0"/>
              <c:showPercent val="1"/>
              <c:showBubbleSize val="0"/>
            </c:dLbl>
            <c:dLbl>
              <c:idx val="1"/>
              <c:layout/>
              <c:tx>
                <c:rich>
                  <a:bodyPr/>
                  <a:lstStyle/>
                  <a:p>
                    <a:r>
                      <a:rPr lang="ja-JP" altLang="en-US" smtClean="0"/>
                      <a:t>いいえ</a:t>
                    </a:r>
                    <a:r>
                      <a:rPr lang="ja-JP" altLang="en-US" dirty="0"/>
                      <a:t>
</a:t>
                    </a:r>
                    <a:r>
                      <a:rPr lang="en-US" altLang="ja-JP" dirty="0"/>
                      <a:t>71%</a:t>
                    </a:r>
                  </a:p>
                </c:rich>
              </c:tx>
              <c:showLegendKey val="0"/>
              <c:showVal val="0"/>
              <c:showCatName val="1"/>
              <c:showSerName val="0"/>
              <c:showPercent val="1"/>
              <c:showBubbleSize val="0"/>
            </c:dLbl>
            <c:txPr>
              <a:bodyPr/>
              <a:lstStyle/>
              <a:p>
                <a:pPr>
                  <a:defRPr sz="1600"/>
                </a:pPr>
                <a:endParaRPr lang="ja-JP"/>
              </a:p>
            </c:txPr>
            <c:showLegendKey val="0"/>
            <c:showVal val="0"/>
            <c:showCatName val="1"/>
            <c:showSerName val="0"/>
            <c:showPercent val="1"/>
            <c:showBubbleSize val="0"/>
            <c:showLeaderLines val="1"/>
          </c:dLbls>
          <c:cat>
            <c:strRef>
              <c:f>Sheet1!$I$27:$I$28</c:f>
              <c:strCache>
                <c:ptCount val="2"/>
                <c:pt idx="0">
                  <c:v>ある</c:v>
                </c:pt>
                <c:pt idx="1">
                  <c:v>ない</c:v>
                </c:pt>
              </c:strCache>
            </c:strRef>
          </c:cat>
          <c:val>
            <c:numRef>
              <c:f>Sheet1!$J$27:$J$28</c:f>
              <c:numCache>
                <c:formatCode>General</c:formatCode>
                <c:ptCount val="2"/>
                <c:pt idx="0">
                  <c:v>5</c:v>
                </c:pt>
                <c:pt idx="1">
                  <c:v>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ja-JP" altLang="en-US" dirty="0" smtClean="0"/>
              <a:t>キックボード利用</a:t>
            </a:r>
            <a:r>
              <a:rPr lang="ja-JP" altLang="en-US" dirty="0"/>
              <a:t>経験</a:t>
            </a:r>
          </a:p>
        </c:rich>
      </c:tx>
      <c:layout/>
      <c:overlay val="0"/>
    </c:title>
    <c:autoTitleDeleted val="0"/>
    <c:plotArea>
      <c:layout/>
      <c:pieChart>
        <c:varyColors val="1"/>
        <c:ser>
          <c:idx val="0"/>
          <c:order val="0"/>
          <c:tx>
            <c:v>キックボード利用経験</c:v>
          </c:tx>
          <c:dPt>
            <c:idx val="0"/>
            <c:bubble3D val="0"/>
            <c:spPr>
              <a:solidFill>
                <a:srgbClr val="FF99CC"/>
              </a:solidFill>
            </c:spPr>
          </c:dPt>
          <c:dLbls>
            <c:txPr>
              <a:bodyPr/>
              <a:lstStyle/>
              <a:p>
                <a:pPr>
                  <a:defRPr sz="1600"/>
                </a:pPr>
                <a:endParaRPr lang="ja-JP"/>
              </a:p>
            </c:txPr>
            <c:showLegendKey val="0"/>
            <c:showVal val="0"/>
            <c:showCatName val="1"/>
            <c:showSerName val="0"/>
            <c:showPercent val="1"/>
            <c:showBubbleSize val="0"/>
            <c:showLeaderLines val="1"/>
          </c:dLbls>
          <c:cat>
            <c:strRef>
              <c:f>Sheet1!$J$25:$J$26</c:f>
              <c:strCache>
                <c:ptCount val="2"/>
                <c:pt idx="0">
                  <c:v>ある</c:v>
                </c:pt>
                <c:pt idx="1">
                  <c:v>ない</c:v>
                </c:pt>
              </c:strCache>
            </c:strRef>
          </c:cat>
          <c:val>
            <c:numRef>
              <c:f>Sheet1!$K$25:$K$26</c:f>
              <c:numCache>
                <c:formatCode>General</c:formatCode>
                <c:ptCount val="2"/>
                <c:pt idx="0">
                  <c:v>13</c:v>
                </c:pt>
                <c:pt idx="1">
                  <c:v>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1</a:t>
            </a:r>
            <a:r>
              <a:rPr lang="ja-JP" altLang="en-US"/>
              <a:t>週間で利用する主な駐輪場</a:t>
            </a:r>
          </a:p>
        </c:rich>
      </c:tx>
      <c:layout/>
      <c:overlay val="0"/>
    </c:title>
    <c:autoTitleDeleted val="0"/>
    <c:plotArea>
      <c:layout/>
      <c:barChart>
        <c:barDir val="col"/>
        <c:grouping val="clustered"/>
        <c:varyColors val="0"/>
        <c:ser>
          <c:idx val="0"/>
          <c:order val="0"/>
          <c:invertIfNegative val="0"/>
          <c:val>
            <c:numRef>
              <c:f>Sheet1!$B$101:$V$101</c:f>
              <c:numCache>
                <c:formatCode>General</c:formatCode>
                <c:ptCount val="21"/>
                <c:pt idx="0">
                  <c:v>1</c:v>
                </c:pt>
                <c:pt idx="1">
                  <c:v>6</c:v>
                </c:pt>
                <c:pt idx="2">
                  <c:v>5</c:v>
                </c:pt>
                <c:pt idx="3">
                  <c:v>3</c:v>
                </c:pt>
                <c:pt idx="4">
                  <c:v>3</c:v>
                </c:pt>
                <c:pt idx="5">
                  <c:v>4</c:v>
                </c:pt>
                <c:pt idx="6">
                  <c:v>4</c:v>
                </c:pt>
                <c:pt idx="7">
                  <c:v>2</c:v>
                </c:pt>
                <c:pt idx="8">
                  <c:v>5</c:v>
                </c:pt>
                <c:pt idx="9">
                  <c:v>10</c:v>
                </c:pt>
                <c:pt idx="10">
                  <c:v>13</c:v>
                </c:pt>
                <c:pt idx="11">
                  <c:v>17</c:v>
                </c:pt>
                <c:pt idx="12">
                  <c:v>2</c:v>
                </c:pt>
                <c:pt idx="13">
                  <c:v>7</c:v>
                </c:pt>
                <c:pt idx="14">
                  <c:v>1</c:v>
                </c:pt>
                <c:pt idx="15">
                  <c:v>1</c:v>
                </c:pt>
                <c:pt idx="16">
                  <c:v>6</c:v>
                </c:pt>
                <c:pt idx="17">
                  <c:v>11</c:v>
                </c:pt>
                <c:pt idx="18">
                  <c:v>20</c:v>
                </c:pt>
                <c:pt idx="19">
                  <c:v>1</c:v>
                </c:pt>
                <c:pt idx="20">
                  <c:v>30</c:v>
                </c:pt>
              </c:numCache>
            </c:numRef>
          </c:val>
        </c:ser>
        <c:dLbls>
          <c:showLegendKey val="0"/>
          <c:showVal val="0"/>
          <c:showCatName val="0"/>
          <c:showSerName val="0"/>
          <c:showPercent val="0"/>
          <c:showBubbleSize val="0"/>
        </c:dLbls>
        <c:gapWidth val="150"/>
        <c:axId val="114508160"/>
        <c:axId val="114510080"/>
      </c:barChart>
      <c:catAx>
        <c:axId val="114508160"/>
        <c:scaling>
          <c:orientation val="minMax"/>
        </c:scaling>
        <c:delete val="0"/>
        <c:axPos val="b"/>
        <c:title>
          <c:tx>
            <c:rich>
              <a:bodyPr/>
              <a:lstStyle/>
              <a:p>
                <a:pPr>
                  <a:defRPr sz="2000"/>
                </a:pPr>
                <a:r>
                  <a:rPr lang="ja-JP" altLang="en-US" sz="2000"/>
                  <a:t>駐輪場番号</a:t>
                </a:r>
              </a:p>
            </c:rich>
          </c:tx>
          <c:layout>
            <c:manualLayout>
              <c:xMode val="edge"/>
              <c:yMode val="edge"/>
              <c:x val="0.4744038813330152"/>
              <c:y val="0.90575916230366493"/>
            </c:manualLayout>
          </c:layout>
          <c:overlay val="0"/>
        </c:title>
        <c:majorTickMark val="none"/>
        <c:minorTickMark val="none"/>
        <c:tickLblPos val="nextTo"/>
        <c:txPr>
          <a:bodyPr/>
          <a:lstStyle/>
          <a:p>
            <a:pPr>
              <a:defRPr sz="2000"/>
            </a:pPr>
            <a:endParaRPr lang="ja-JP"/>
          </a:p>
        </c:txPr>
        <c:crossAx val="114510080"/>
        <c:crosses val="autoZero"/>
        <c:auto val="1"/>
        <c:lblAlgn val="ctr"/>
        <c:lblOffset val="100"/>
        <c:noMultiLvlLbl val="0"/>
      </c:catAx>
      <c:valAx>
        <c:axId val="114510080"/>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114508160"/>
        <c:crosses val="autoZero"/>
        <c:crossBetween val="between"/>
      </c:valAx>
    </c:plotArea>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大学に自転車を置いて帰るときに利用する駐輪場</a:t>
            </a:r>
          </a:p>
        </c:rich>
      </c:tx>
      <c:layout/>
      <c:overlay val="0"/>
    </c:title>
    <c:autoTitleDeleted val="0"/>
    <c:plotArea>
      <c:layout/>
      <c:barChart>
        <c:barDir val="col"/>
        <c:grouping val="clustered"/>
        <c:varyColors val="0"/>
        <c:ser>
          <c:idx val="0"/>
          <c:order val="0"/>
          <c:spPr>
            <a:solidFill>
              <a:schemeClr val="accent3">
                <a:lumMod val="75000"/>
              </a:schemeClr>
            </a:solidFill>
          </c:spPr>
          <c:invertIfNegative val="0"/>
          <c:val>
            <c:numRef>
              <c:f>Sheet1!$B$102:$V$102</c:f>
              <c:numCache>
                <c:formatCode>General</c:formatCode>
                <c:ptCount val="21"/>
                <c:pt idx="0">
                  <c:v>2</c:v>
                </c:pt>
                <c:pt idx="1">
                  <c:v>0</c:v>
                </c:pt>
                <c:pt idx="2">
                  <c:v>0</c:v>
                </c:pt>
                <c:pt idx="3">
                  <c:v>0</c:v>
                </c:pt>
                <c:pt idx="4">
                  <c:v>0</c:v>
                </c:pt>
                <c:pt idx="5">
                  <c:v>1</c:v>
                </c:pt>
                <c:pt idx="6">
                  <c:v>0</c:v>
                </c:pt>
                <c:pt idx="7">
                  <c:v>0</c:v>
                </c:pt>
                <c:pt idx="8">
                  <c:v>0</c:v>
                </c:pt>
                <c:pt idx="9">
                  <c:v>0</c:v>
                </c:pt>
                <c:pt idx="10">
                  <c:v>0</c:v>
                </c:pt>
                <c:pt idx="11">
                  <c:v>0</c:v>
                </c:pt>
                <c:pt idx="12">
                  <c:v>0</c:v>
                </c:pt>
                <c:pt idx="13">
                  <c:v>2</c:v>
                </c:pt>
                <c:pt idx="14">
                  <c:v>0</c:v>
                </c:pt>
                <c:pt idx="15">
                  <c:v>0</c:v>
                </c:pt>
                <c:pt idx="16">
                  <c:v>0</c:v>
                </c:pt>
                <c:pt idx="17">
                  <c:v>0</c:v>
                </c:pt>
                <c:pt idx="18">
                  <c:v>1</c:v>
                </c:pt>
                <c:pt idx="19">
                  <c:v>0</c:v>
                </c:pt>
                <c:pt idx="20">
                  <c:v>3</c:v>
                </c:pt>
              </c:numCache>
            </c:numRef>
          </c:val>
        </c:ser>
        <c:dLbls>
          <c:showLegendKey val="0"/>
          <c:showVal val="0"/>
          <c:showCatName val="0"/>
          <c:showSerName val="0"/>
          <c:showPercent val="0"/>
          <c:showBubbleSize val="0"/>
        </c:dLbls>
        <c:gapWidth val="150"/>
        <c:axId val="114580864"/>
        <c:axId val="114587136"/>
      </c:barChart>
      <c:catAx>
        <c:axId val="114580864"/>
        <c:scaling>
          <c:orientation val="minMax"/>
        </c:scaling>
        <c:delete val="0"/>
        <c:axPos val="b"/>
        <c:title>
          <c:tx>
            <c:rich>
              <a:bodyPr/>
              <a:lstStyle/>
              <a:p>
                <a:pPr>
                  <a:defRPr sz="2000"/>
                </a:pPr>
                <a:r>
                  <a:rPr lang="ja-JP" altLang="en-US" sz="2000"/>
                  <a:t>駐輪場番号</a:t>
                </a:r>
              </a:p>
            </c:rich>
          </c:tx>
          <c:layout/>
          <c:overlay val="0"/>
        </c:title>
        <c:majorTickMark val="none"/>
        <c:minorTickMark val="none"/>
        <c:tickLblPos val="nextTo"/>
        <c:txPr>
          <a:bodyPr/>
          <a:lstStyle/>
          <a:p>
            <a:pPr>
              <a:defRPr sz="1800"/>
            </a:pPr>
            <a:endParaRPr lang="ja-JP"/>
          </a:p>
        </c:txPr>
        <c:crossAx val="114587136"/>
        <c:crosses val="autoZero"/>
        <c:auto val="1"/>
        <c:lblAlgn val="ctr"/>
        <c:lblOffset val="100"/>
        <c:noMultiLvlLbl val="0"/>
      </c:catAx>
      <c:valAx>
        <c:axId val="114587136"/>
        <c:scaling>
          <c:orientation val="minMax"/>
        </c:scaling>
        <c:delete val="0"/>
        <c:axPos val="l"/>
        <c:majorGridlines/>
        <c:title>
          <c:layout/>
          <c:overlay val="0"/>
        </c:title>
        <c:numFmt formatCode="General" sourceLinked="1"/>
        <c:majorTickMark val="out"/>
        <c:minorTickMark val="none"/>
        <c:tickLblPos val="nextTo"/>
        <c:txPr>
          <a:bodyPr/>
          <a:lstStyle/>
          <a:p>
            <a:pPr>
              <a:defRPr sz="1800"/>
            </a:pPr>
            <a:endParaRPr lang="ja-JP"/>
          </a:p>
        </c:txPr>
        <c:crossAx val="1145808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dirty="0">
                <a:latin typeface="HGSｺﾞｼｯｸM" pitchFamily="50" charset="-128"/>
                <a:ea typeface="HGSｺﾞｼｯｸM" pitchFamily="50" charset="-128"/>
              </a:rPr>
              <a:t>エリア別の自転車総数（早朝時）</a:t>
            </a:r>
            <a:r>
              <a:rPr lang="ja-JP" altLang="en-US" sz="2000" dirty="0" smtClean="0">
                <a:latin typeface="HGSｺﾞｼｯｸM" pitchFamily="50" charset="-128"/>
                <a:ea typeface="HGSｺﾞｼｯｸM" pitchFamily="50" charset="-128"/>
              </a:rPr>
              <a:t>と駐輪容量</a:t>
            </a:r>
            <a:endParaRPr lang="ja-JP" altLang="en-US" sz="2000" dirty="0">
              <a:latin typeface="HGSｺﾞｼｯｸM" pitchFamily="50" charset="-128"/>
              <a:ea typeface="HGSｺﾞｼｯｸM" pitchFamily="50" charset="-128"/>
            </a:endParaRPr>
          </a:p>
        </c:rich>
      </c:tx>
      <c:layout/>
      <c:overlay val="0"/>
    </c:title>
    <c:autoTitleDeleted val="0"/>
    <c:plotArea>
      <c:layout>
        <c:manualLayout>
          <c:layoutTarget val="inner"/>
          <c:xMode val="edge"/>
          <c:yMode val="edge"/>
          <c:x val="7.4145393766078385E-2"/>
          <c:y val="0.1005568203864579"/>
          <c:w val="0.92585460623392157"/>
          <c:h val="0.77150984053181493"/>
        </c:manualLayout>
      </c:layout>
      <c:barChart>
        <c:barDir val="col"/>
        <c:grouping val="clustered"/>
        <c:varyColors val="0"/>
        <c:ser>
          <c:idx val="0"/>
          <c:order val="0"/>
          <c:tx>
            <c:strRef>
              <c:f>全学!$C$21</c:f>
              <c:strCache>
                <c:ptCount val="1"/>
                <c:pt idx="0">
                  <c:v>朝（晴）</c:v>
                </c:pt>
              </c:strCache>
            </c:strRef>
          </c:tx>
          <c:spPr>
            <a:solidFill>
              <a:srgbClr val="FFC000"/>
            </a:solidFill>
          </c:spPr>
          <c:invertIfNegative val="0"/>
          <c:cat>
            <c:strRef>
              <c:f>全学!$B$22:$B$25</c:f>
              <c:strCache>
                <c:ptCount val="4"/>
                <c:pt idx="0">
                  <c:v>一学</c:v>
                </c:pt>
                <c:pt idx="1">
                  <c:v>二学</c:v>
                </c:pt>
                <c:pt idx="2">
                  <c:v>三学</c:v>
                </c:pt>
                <c:pt idx="3">
                  <c:v>体・芸専</c:v>
                </c:pt>
              </c:strCache>
            </c:strRef>
          </c:cat>
          <c:val>
            <c:numRef>
              <c:f>全学!$C$22:$C$25</c:f>
              <c:numCache>
                <c:formatCode>General</c:formatCode>
                <c:ptCount val="4"/>
                <c:pt idx="0">
                  <c:v>354</c:v>
                </c:pt>
                <c:pt idx="1">
                  <c:v>757</c:v>
                </c:pt>
                <c:pt idx="2">
                  <c:v>848</c:v>
                </c:pt>
                <c:pt idx="3">
                  <c:v>270</c:v>
                </c:pt>
              </c:numCache>
            </c:numRef>
          </c:val>
        </c:ser>
        <c:dLbls>
          <c:showLegendKey val="0"/>
          <c:showVal val="0"/>
          <c:showCatName val="0"/>
          <c:showSerName val="0"/>
          <c:showPercent val="0"/>
          <c:showBubbleSize val="0"/>
        </c:dLbls>
        <c:gapWidth val="75"/>
        <c:overlap val="-25"/>
        <c:axId val="87405696"/>
        <c:axId val="87407232"/>
      </c:barChart>
      <c:catAx>
        <c:axId val="87405696"/>
        <c:scaling>
          <c:orientation val="minMax"/>
        </c:scaling>
        <c:delete val="1"/>
        <c:axPos val="b"/>
        <c:majorTickMark val="none"/>
        <c:minorTickMark val="none"/>
        <c:tickLblPos val="nextTo"/>
        <c:crossAx val="87407232"/>
        <c:crosses val="autoZero"/>
        <c:auto val="1"/>
        <c:lblAlgn val="ctr"/>
        <c:lblOffset val="100"/>
        <c:noMultiLvlLbl val="0"/>
      </c:catAx>
      <c:valAx>
        <c:axId val="87407232"/>
        <c:scaling>
          <c:orientation val="minMax"/>
          <c:max val="2200"/>
        </c:scaling>
        <c:delete val="0"/>
        <c:axPos val="l"/>
        <c:majorGridlines/>
        <c:numFmt formatCode="General" sourceLinked="1"/>
        <c:majorTickMark val="none"/>
        <c:minorTickMark val="none"/>
        <c:tickLblPos val="nextTo"/>
        <c:spPr>
          <a:ln w="9525">
            <a:noFill/>
          </a:ln>
        </c:spPr>
        <c:txPr>
          <a:bodyPr/>
          <a:lstStyle/>
          <a:p>
            <a:pPr>
              <a:defRPr sz="2000"/>
            </a:pPr>
            <a:endParaRPr lang="ja-JP"/>
          </a:p>
        </c:txPr>
        <c:crossAx val="87405696"/>
        <c:crosses val="autoZero"/>
        <c:crossBetween val="between"/>
        <c:majorUnit val="200"/>
      </c:valAx>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Sheet1!$B$6:$B$14</c:f>
              <c:strCache>
                <c:ptCount val="9"/>
                <c:pt idx="0">
                  <c:v>徒歩</c:v>
                </c:pt>
                <c:pt idx="1">
                  <c:v>自転車</c:v>
                </c:pt>
                <c:pt idx="2">
                  <c:v>バイク</c:v>
                </c:pt>
                <c:pt idx="3">
                  <c:v>自家用車</c:v>
                </c:pt>
                <c:pt idx="4">
                  <c:v>学内バス</c:v>
                </c:pt>
                <c:pt idx="5">
                  <c:v>路線バス</c:v>
                </c:pt>
                <c:pt idx="6">
                  <c:v>TX</c:v>
                </c:pt>
                <c:pt idx="7">
                  <c:v>常磐線</c:v>
                </c:pt>
                <c:pt idx="8">
                  <c:v>その他</c:v>
                </c:pt>
              </c:strCache>
            </c:strRef>
          </c:cat>
          <c:val>
            <c:numRef>
              <c:f>Sheet1!$C$6:$C$14</c:f>
              <c:numCache>
                <c:formatCode>General</c:formatCode>
                <c:ptCount val="9"/>
                <c:pt idx="0">
                  <c:v>1.5</c:v>
                </c:pt>
                <c:pt idx="1">
                  <c:v>63.7</c:v>
                </c:pt>
                <c:pt idx="2">
                  <c:v>5.3</c:v>
                </c:pt>
                <c:pt idx="3">
                  <c:v>7.2</c:v>
                </c:pt>
                <c:pt idx="4">
                  <c:v>8.8000000000000007</c:v>
                </c:pt>
                <c:pt idx="5">
                  <c:v>0.5</c:v>
                </c:pt>
                <c:pt idx="6">
                  <c:v>9.4</c:v>
                </c:pt>
                <c:pt idx="7">
                  <c:v>0.60000000000000042</c:v>
                </c:pt>
                <c:pt idx="8">
                  <c:v>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400"/>
          </a:pPr>
          <a:endParaRPr lang="ja-JP"/>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ja-JP" altLang="en-US" sz="2400" dirty="0"/>
              <a:t>目印</a:t>
            </a:r>
            <a:r>
              <a:rPr lang="ja-JP" altLang="en-US" sz="2400" dirty="0" smtClean="0"/>
              <a:t>を取り付けた自転車台数</a:t>
            </a:r>
            <a:endParaRPr lang="ja-JP" altLang="en-US" sz="2400" dirty="0"/>
          </a:p>
        </c:rich>
      </c:tx>
      <c:layout>
        <c:manualLayout>
          <c:xMode val="edge"/>
          <c:yMode val="edge"/>
          <c:x val="0.31842566273124101"/>
          <c:y val="3.5338448658799197E-2"/>
        </c:manualLayout>
      </c:layout>
      <c:overlay val="0"/>
    </c:title>
    <c:autoTitleDeleted val="0"/>
    <c:plotArea>
      <c:layout/>
      <c:barChart>
        <c:barDir val="col"/>
        <c:grouping val="stacked"/>
        <c:varyColors val="0"/>
        <c:ser>
          <c:idx val="0"/>
          <c:order val="0"/>
          <c:spPr>
            <a:solidFill>
              <a:srgbClr val="C00000"/>
            </a:solidFill>
          </c:spPr>
          <c:invertIfNegative val="0"/>
          <c:val>
            <c:numRef>
              <c:f>★ねじりっこ★!$C$8:$C$28</c:f>
              <c:numCache>
                <c:formatCode>General</c:formatCode>
                <c:ptCount val="21"/>
                <c:pt idx="0">
                  <c:v>18</c:v>
                </c:pt>
                <c:pt idx="1">
                  <c:v>24</c:v>
                </c:pt>
                <c:pt idx="2">
                  <c:v>10</c:v>
                </c:pt>
                <c:pt idx="3">
                  <c:v>15</c:v>
                </c:pt>
                <c:pt idx="4">
                  <c:v>16</c:v>
                </c:pt>
                <c:pt idx="5">
                  <c:v>8</c:v>
                </c:pt>
                <c:pt idx="6">
                  <c:v>5</c:v>
                </c:pt>
                <c:pt idx="7">
                  <c:v>5</c:v>
                </c:pt>
                <c:pt idx="8">
                  <c:v>4</c:v>
                </c:pt>
                <c:pt idx="9">
                  <c:v>8</c:v>
                </c:pt>
                <c:pt idx="10">
                  <c:v>5</c:v>
                </c:pt>
                <c:pt idx="11">
                  <c:v>45</c:v>
                </c:pt>
                <c:pt idx="12">
                  <c:v>31</c:v>
                </c:pt>
                <c:pt idx="13">
                  <c:v>24</c:v>
                </c:pt>
                <c:pt idx="14">
                  <c:v>102</c:v>
                </c:pt>
                <c:pt idx="15">
                  <c:v>25</c:v>
                </c:pt>
                <c:pt idx="16">
                  <c:v>22</c:v>
                </c:pt>
                <c:pt idx="17">
                  <c:v>27</c:v>
                </c:pt>
                <c:pt idx="18">
                  <c:v>19</c:v>
                </c:pt>
                <c:pt idx="19">
                  <c:v>62</c:v>
                </c:pt>
                <c:pt idx="20">
                  <c:v>30</c:v>
                </c:pt>
              </c:numCache>
            </c:numRef>
          </c:val>
        </c:ser>
        <c:ser>
          <c:idx val="1"/>
          <c:order val="1"/>
          <c:spPr>
            <a:solidFill>
              <a:srgbClr val="92D050"/>
            </a:solidFill>
          </c:spPr>
          <c:invertIfNegative val="0"/>
          <c:val>
            <c:numRef>
              <c:f>★ねじりっこ★!$D$8:$D$28</c:f>
              <c:numCache>
                <c:formatCode>General</c:formatCode>
                <c:ptCount val="21"/>
                <c:pt idx="0">
                  <c:v>19</c:v>
                </c:pt>
                <c:pt idx="1">
                  <c:v>35</c:v>
                </c:pt>
                <c:pt idx="2">
                  <c:v>11</c:v>
                </c:pt>
                <c:pt idx="3">
                  <c:v>9</c:v>
                </c:pt>
                <c:pt idx="4">
                  <c:v>33</c:v>
                </c:pt>
                <c:pt idx="5">
                  <c:v>10</c:v>
                </c:pt>
                <c:pt idx="6">
                  <c:v>0</c:v>
                </c:pt>
                <c:pt idx="7">
                  <c:v>3</c:v>
                </c:pt>
                <c:pt idx="8">
                  <c:v>1</c:v>
                </c:pt>
                <c:pt idx="9">
                  <c:v>2</c:v>
                </c:pt>
                <c:pt idx="10">
                  <c:v>1</c:v>
                </c:pt>
                <c:pt idx="11">
                  <c:v>26</c:v>
                </c:pt>
                <c:pt idx="12">
                  <c:v>7</c:v>
                </c:pt>
                <c:pt idx="13">
                  <c:v>48</c:v>
                </c:pt>
                <c:pt idx="14">
                  <c:v>22</c:v>
                </c:pt>
                <c:pt idx="15">
                  <c:v>16</c:v>
                </c:pt>
                <c:pt idx="16">
                  <c:v>11</c:v>
                </c:pt>
                <c:pt idx="17">
                  <c:v>24</c:v>
                </c:pt>
                <c:pt idx="18">
                  <c:v>36</c:v>
                </c:pt>
                <c:pt idx="19">
                  <c:v>13</c:v>
                </c:pt>
                <c:pt idx="20">
                  <c:v>39</c:v>
                </c:pt>
              </c:numCache>
            </c:numRef>
          </c:val>
        </c:ser>
        <c:dLbls>
          <c:showLegendKey val="0"/>
          <c:showVal val="0"/>
          <c:showCatName val="0"/>
          <c:showSerName val="0"/>
          <c:showPercent val="0"/>
          <c:showBubbleSize val="0"/>
        </c:dLbls>
        <c:gapWidth val="55"/>
        <c:overlap val="100"/>
        <c:axId val="108819584"/>
        <c:axId val="108821504"/>
      </c:barChart>
      <c:catAx>
        <c:axId val="108819584"/>
        <c:scaling>
          <c:orientation val="minMax"/>
        </c:scaling>
        <c:delete val="0"/>
        <c:axPos val="b"/>
        <c:title>
          <c:tx>
            <c:rich>
              <a:bodyPr/>
              <a:lstStyle/>
              <a:p>
                <a:pPr>
                  <a:defRPr/>
                </a:pPr>
                <a:r>
                  <a:rPr lang="ja-JP" altLang="en-US" sz="2000"/>
                  <a:t>駐輪場番号</a:t>
                </a:r>
              </a:p>
            </c:rich>
          </c:tx>
          <c:layout/>
          <c:overlay val="0"/>
        </c:title>
        <c:majorTickMark val="none"/>
        <c:minorTickMark val="none"/>
        <c:tickLblPos val="nextTo"/>
        <c:txPr>
          <a:bodyPr/>
          <a:lstStyle/>
          <a:p>
            <a:pPr>
              <a:defRPr sz="2000"/>
            </a:pPr>
            <a:endParaRPr lang="ja-JP"/>
          </a:p>
        </c:txPr>
        <c:crossAx val="108821504"/>
        <c:crosses val="autoZero"/>
        <c:auto val="1"/>
        <c:lblAlgn val="ctr"/>
        <c:lblOffset val="100"/>
        <c:noMultiLvlLbl val="0"/>
      </c:catAx>
      <c:valAx>
        <c:axId val="108821504"/>
        <c:scaling>
          <c:orientation val="minMax"/>
        </c:scaling>
        <c:delete val="0"/>
        <c:axPos val="l"/>
        <c:majorGridlines/>
        <c:numFmt formatCode="General" sourceLinked="1"/>
        <c:majorTickMark val="none"/>
        <c:minorTickMark val="none"/>
        <c:tickLblPos val="nextTo"/>
        <c:txPr>
          <a:bodyPr/>
          <a:lstStyle/>
          <a:p>
            <a:pPr>
              <a:defRPr sz="2000"/>
            </a:pPr>
            <a:endParaRPr lang="ja-JP"/>
          </a:p>
        </c:txPr>
        <c:crossAx val="108819584"/>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ja-JP" altLang="ja-JP" sz="1800" b="1" i="0" baseline="0" dirty="0" smtClean="0">
                <a:effectLst/>
              </a:rPr>
              <a:t>目印を取り付けた自転車台数</a:t>
            </a:r>
            <a:endParaRPr lang="ja-JP" altLang="ja-JP" sz="2400" dirty="0">
              <a:effectLst/>
            </a:endParaRPr>
          </a:p>
        </c:rich>
      </c:tx>
      <c:layout/>
      <c:overlay val="0"/>
    </c:title>
    <c:autoTitleDeleted val="0"/>
    <c:plotArea>
      <c:layout/>
      <c:barChart>
        <c:barDir val="col"/>
        <c:grouping val="stacked"/>
        <c:varyColors val="0"/>
        <c:ser>
          <c:idx val="0"/>
          <c:order val="0"/>
          <c:spPr>
            <a:solidFill>
              <a:srgbClr val="C00000"/>
            </a:solidFill>
          </c:spPr>
          <c:invertIfNegative val="0"/>
          <c:dLbls>
            <c:delete val="1"/>
          </c:dLbls>
          <c:cat>
            <c:numRef>
              <c:f>★ねじりっこ★!$A$70:$A$82</c:f>
              <c:numCache>
                <c:formatCode>General</c:formatCode>
                <c:ptCount val="13"/>
                <c:pt idx="0">
                  <c:v>4</c:v>
                </c:pt>
                <c:pt idx="1">
                  <c:v>7</c:v>
                </c:pt>
                <c:pt idx="2">
                  <c:v>8</c:v>
                </c:pt>
                <c:pt idx="3">
                  <c:v>9</c:v>
                </c:pt>
                <c:pt idx="4">
                  <c:v>10</c:v>
                </c:pt>
                <c:pt idx="5">
                  <c:v>11</c:v>
                </c:pt>
                <c:pt idx="6">
                  <c:v>12</c:v>
                </c:pt>
                <c:pt idx="7">
                  <c:v>13</c:v>
                </c:pt>
                <c:pt idx="8">
                  <c:v>15</c:v>
                </c:pt>
                <c:pt idx="9">
                  <c:v>16</c:v>
                </c:pt>
                <c:pt idx="10">
                  <c:v>17</c:v>
                </c:pt>
                <c:pt idx="11">
                  <c:v>18</c:v>
                </c:pt>
                <c:pt idx="12">
                  <c:v>20</c:v>
                </c:pt>
              </c:numCache>
            </c:numRef>
          </c:cat>
          <c:val>
            <c:numRef>
              <c:f>★ねじりっこ★!$C$70:$C$82</c:f>
              <c:numCache>
                <c:formatCode>General</c:formatCode>
                <c:ptCount val="13"/>
                <c:pt idx="0">
                  <c:v>15</c:v>
                </c:pt>
                <c:pt idx="1">
                  <c:v>5</c:v>
                </c:pt>
                <c:pt idx="2">
                  <c:v>5</c:v>
                </c:pt>
                <c:pt idx="3">
                  <c:v>4</c:v>
                </c:pt>
                <c:pt idx="4">
                  <c:v>8</c:v>
                </c:pt>
                <c:pt idx="5">
                  <c:v>5</c:v>
                </c:pt>
                <c:pt idx="6">
                  <c:v>45</c:v>
                </c:pt>
                <c:pt idx="7">
                  <c:v>31</c:v>
                </c:pt>
                <c:pt idx="8">
                  <c:v>102</c:v>
                </c:pt>
                <c:pt idx="9">
                  <c:v>25</c:v>
                </c:pt>
                <c:pt idx="10">
                  <c:v>22</c:v>
                </c:pt>
                <c:pt idx="11">
                  <c:v>27</c:v>
                </c:pt>
                <c:pt idx="12">
                  <c:v>62</c:v>
                </c:pt>
              </c:numCache>
            </c:numRef>
          </c:val>
        </c:ser>
        <c:ser>
          <c:idx val="1"/>
          <c:order val="1"/>
          <c:spPr>
            <a:solidFill>
              <a:srgbClr val="92D050"/>
            </a:solidFill>
          </c:spPr>
          <c:invertIfNegative val="0"/>
          <c:dLbls>
            <c:delete val="1"/>
          </c:dLbls>
          <c:cat>
            <c:numRef>
              <c:f>★ねじりっこ★!$A$70:$A$82</c:f>
              <c:numCache>
                <c:formatCode>General</c:formatCode>
                <c:ptCount val="13"/>
                <c:pt idx="0">
                  <c:v>4</c:v>
                </c:pt>
                <c:pt idx="1">
                  <c:v>7</c:v>
                </c:pt>
                <c:pt idx="2">
                  <c:v>8</c:v>
                </c:pt>
                <c:pt idx="3">
                  <c:v>9</c:v>
                </c:pt>
                <c:pt idx="4">
                  <c:v>10</c:v>
                </c:pt>
                <c:pt idx="5">
                  <c:v>11</c:v>
                </c:pt>
                <c:pt idx="6">
                  <c:v>12</c:v>
                </c:pt>
                <c:pt idx="7">
                  <c:v>13</c:v>
                </c:pt>
                <c:pt idx="8">
                  <c:v>15</c:v>
                </c:pt>
                <c:pt idx="9">
                  <c:v>16</c:v>
                </c:pt>
                <c:pt idx="10">
                  <c:v>17</c:v>
                </c:pt>
                <c:pt idx="11">
                  <c:v>18</c:v>
                </c:pt>
                <c:pt idx="12">
                  <c:v>20</c:v>
                </c:pt>
              </c:numCache>
            </c:numRef>
          </c:cat>
          <c:val>
            <c:numRef>
              <c:f>★ねじりっこ★!$D$70:$D$82</c:f>
              <c:numCache>
                <c:formatCode>General</c:formatCode>
                <c:ptCount val="13"/>
                <c:pt idx="0">
                  <c:v>9</c:v>
                </c:pt>
                <c:pt idx="1">
                  <c:v>0</c:v>
                </c:pt>
                <c:pt idx="2">
                  <c:v>3</c:v>
                </c:pt>
                <c:pt idx="3">
                  <c:v>1</c:v>
                </c:pt>
                <c:pt idx="4">
                  <c:v>2</c:v>
                </c:pt>
                <c:pt idx="5">
                  <c:v>1</c:v>
                </c:pt>
                <c:pt idx="6">
                  <c:v>26</c:v>
                </c:pt>
                <c:pt idx="7">
                  <c:v>7</c:v>
                </c:pt>
                <c:pt idx="8">
                  <c:v>22</c:v>
                </c:pt>
                <c:pt idx="9">
                  <c:v>16</c:v>
                </c:pt>
                <c:pt idx="10">
                  <c:v>11</c:v>
                </c:pt>
                <c:pt idx="11">
                  <c:v>24</c:v>
                </c:pt>
                <c:pt idx="12">
                  <c:v>13</c:v>
                </c:pt>
              </c:numCache>
            </c:numRef>
          </c:val>
        </c:ser>
        <c:dLbls>
          <c:showLegendKey val="0"/>
          <c:showVal val="1"/>
          <c:showCatName val="0"/>
          <c:showSerName val="0"/>
          <c:showPercent val="0"/>
          <c:showBubbleSize val="0"/>
        </c:dLbls>
        <c:gapWidth val="55"/>
        <c:overlap val="100"/>
        <c:axId val="87617536"/>
        <c:axId val="87619456"/>
      </c:barChart>
      <c:catAx>
        <c:axId val="87617536"/>
        <c:scaling>
          <c:orientation val="minMax"/>
        </c:scaling>
        <c:delete val="0"/>
        <c:axPos val="b"/>
        <c:title>
          <c:tx>
            <c:rich>
              <a:bodyPr/>
              <a:lstStyle/>
              <a:p>
                <a:pPr>
                  <a:defRPr b="0"/>
                </a:pPr>
                <a:r>
                  <a:rPr lang="ja-JP" altLang="en-US" sz="2000" b="0"/>
                  <a:t>駐輪場番号</a:t>
                </a:r>
                <a:endParaRPr lang="en-US" altLang="ja-JP" sz="2000" b="0"/>
              </a:p>
            </c:rich>
          </c:tx>
          <c:layout/>
          <c:overlay val="0"/>
        </c:title>
        <c:numFmt formatCode="General" sourceLinked="1"/>
        <c:majorTickMark val="none"/>
        <c:minorTickMark val="none"/>
        <c:tickLblPos val="nextTo"/>
        <c:txPr>
          <a:bodyPr/>
          <a:lstStyle/>
          <a:p>
            <a:pPr>
              <a:defRPr sz="2000"/>
            </a:pPr>
            <a:endParaRPr lang="ja-JP"/>
          </a:p>
        </c:txPr>
        <c:crossAx val="87619456"/>
        <c:crosses val="autoZero"/>
        <c:auto val="1"/>
        <c:lblAlgn val="ctr"/>
        <c:lblOffset val="100"/>
        <c:noMultiLvlLbl val="0"/>
      </c:catAx>
      <c:valAx>
        <c:axId val="87619456"/>
        <c:scaling>
          <c:orientation val="minMax"/>
        </c:scaling>
        <c:delete val="0"/>
        <c:axPos val="l"/>
        <c:majorGridlines/>
        <c:numFmt formatCode="General" sourceLinked="1"/>
        <c:majorTickMark val="none"/>
        <c:minorTickMark val="none"/>
        <c:tickLblPos val="nextTo"/>
        <c:txPr>
          <a:bodyPr/>
          <a:lstStyle/>
          <a:p>
            <a:pPr>
              <a:defRPr sz="2000"/>
            </a:pPr>
            <a:endParaRPr lang="ja-JP"/>
          </a:p>
        </c:txPr>
        <c:crossAx val="8761753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ja-JP" altLang="ja-JP" sz="1800" b="0" i="0" baseline="0" dirty="0" smtClean="0">
                <a:effectLst/>
              </a:rPr>
              <a:t>目印を取り付けた自転車台数</a:t>
            </a:r>
            <a:endParaRPr lang="ja-JP" altLang="ja-JP" sz="2400" b="0" dirty="0">
              <a:effectLst/>
            </a:endParaRPr>
          </a:p>
        </c:rich>
      </c:tx>
      <c:layout/>
      <c:overlay val="0"/>
    </c:title>
    <c:autoTitleDeleted val="0"/>
    <c:plotArea>
      <c:layout/>
      <c:barChart>
        <c:barDir val="col"/>
        <c:grouping val="stacked"/>
        <c:varyColors val="0"/>
        <c:ser>
          <c:idx val="0"/>
          <c:order val="0"/>
          <c:spPr>
            <a:solidFill>
              <a:srgbClr val="C00000"/>
            </a:solidFill>
          </c:spPr>
          <c:invertIfNegative val="0"/>
          <c:dLbls>
            <c:delete val="1"/>
          </c:dLbls>
          <c:cat>
            <c:numRef>
              <c:f>★ねじりっこ★!$A$70:$A$82</c:f>
              <c:numCache>
                <c:formatCode>General</c:formatCode>
                <c:ptCount val="13"/>
                <c:pt idx="0">
                  <c:v>4</c:v>
                </c:pt>
                <c:pt idx="1">
                  <c:v>7</c:v>
                </c:pt>
                <c:pt idx="2">
                  <c:v>8</c:v>
                </c:pt>
                <c:pt idx="3">
                  <c:v>9</c:v>
                </c:pt>
                <c:pt idx="4">
                  <c:v>10</c:v>
                </c:pt>
                <c:pt idx="5">
                  <c:v>11</c:v>
                </c:pt>
                <c:pt idx="6">
                  <c:v>12</c:v>
                </c:pt>
                <c:pt idx="7">
                  <c:v>13</c:v>
                </c:pt>
                <c:pt idx="8">
                  <c:v>15</c:v>
                </c:pt>
                <c:pt idx="9">
                  <c:v>16</c:v>
                </c:pt>
                <c:pt idx="10">
                  <c:v>17</c:v>
                </c:pt>
                <c:pt idx="11">
                  <c:v>18</c:v>
                </c:pt>
                <c:pt idx="12">
                  <c:v>20</c:v>
                </c:pt>
              </c:numCache>
            </c:numRef>
          </c:cat>
          <c:val>
            <c:numRef>
              <c:f>★ねじりっこ★!$C$70:$C$82</c:f>
              <c:numCache>
                <c:formatCode>General</c:formatCode>
                <c:ptCount val="13"/>
                <c:pt idx="0">
                  <c:v>15</c:v>
                </c:pt>
                <c:pt idx="1">
                  <c:v>5</c:v>
                </c:pt>
                <c:pt idx="2">
                  <c:v>5</c:v>
                </c:pt>
                <c:pt idx="3">
                  <c:v>4</c:v>
                </c:pt>
                <c:pt idx="4">
                  <c:v>8</c:v>
                </c:pt>
                <c:pt idx="5">
                  <c:v>5</c:v>
                </c:pt>
                <c:pt idx="6">
                  <c:v>45</c:v>
                </c:pt>
                <c:pt idx="7">
                  <c:v>31</c:v>
                </c:pt>
                <c:pt idx="8">
                  <c:v>102</c:v>
                </c:pt>
                <c:pt idx="9">
                  <c:v>25</c:v>
                </c:pt>
                <c:pt idx="10">
                  <c:v>22</c:v>
                </c:pt>
                <c:pt idx="11">
                  <c:v>27</c:v>
                </c:pt>
                <c:pt idx="12">
                  <c:v>62</c:v>
                </c:pt>
              </c:numCache>
            </c:numRef>
          </c:val>
        </c:ser>
        <c:ser>
          <c:idx val="1"/>
          <c:order val="1"/>
          <c:spPr>
            <a:solidFill>
              <a:srgbClr val="92D050"/>
            </a:solidFill>
          </c:spPr>
          <c:invertIfNegative val="0"/>
          <c:dLbls>
            <c:delete val="1"/>
          </c:dLbls>
          <c:cat>
            <c:numRef>
              <c:f>★ねじりっこ★!$A$70:$A$82</c:f>
              <c:numCache>
                <c:formatCode>General</c:formatCode>
                <c:ptCount val="13"/>
                <c:pt idx="0">
                  <c:v>4</c:v>
                </c:pt>
                <c:pt idx="1">
                  <c:v>7</c:v>
                </c:pt>
                <c:pt idx="2">
                  <c:v>8</c:v>
                </c:pt>
                <c:pt idx="3">
                  <c:v>9</c:v>
                </c:pt>
                <c:pt idx="4">
                  <c:v>10</c:v>
                </c:pt>
                <c:pt idx="5">
                  <c:v>11</c:v>
                </c:pt>
                <c:pt idx="6">
                  <c:v>12</c:v>
                </c:pt>
                <c:pt idx="7">
                  <c:v>13</c:v>
                </c:pt>
                <c:pt idx="8">
                  <c:v>15</c:v>
                </c:pt>
                <c:pt idx="9">
                  <c:v>16</c:v>
                </c:pt>
                <c:pt idx="10">
                  <c:v>17</c:v>
                </c:pt>
                <c:pt idx="11">
                  <c:v>18</c:v>
                </c:pt>
                <c:pt idx="12">
                  <c:v>20</c:v>
                </c:pt>
              </c:numCache>
            </c:numRef>
          </c:cat>
          <c:val>
            <c:numRef>
              <c:f>★ねじりっこ★!$D$70:$D$82</c:f>
              <c:numCache>
                <c:formatCode>General</c:formatCode>
                <c:ptCount val="13"/>
                <c:pt idx="0">
                  <c:v>9</c:v>
                </c:pt>
                <c:pt idx="1">
                  <c:v>0</c:v>
                </c:pt>
                <c:pt idx="2">
                  <c:v>3</c:v>
                </c:pt>
                <c:pt idx="3">
                  <c:v>1</c:v>
                </c:pt>
                <c:pt idx="4">
                  <c:v>2</c:v>
                </c:pt>
                <c:pt idx="5">
                  <c:v>1</c:v>
                </c:pt>
                <c:pt idx="6">
                  <c:v>26</c:v>
                </c:pt>
                <c:pt idx="7">
                  <c:v>7</c:v>
                </c:pt>
                <c:pt idx="8">
                  <c:v>22</c:v>
                </c:pt>
                <c:pt idx="9">
                  <c:v>16</c:v>
                </c:pt>
                <c:pt idx="10">
                  <c:v>11</c:v>
                </c:pt>
                <c:pt idx="11">
                  <c:v>24</c:v>
                </c:pt>
                <c:pt idx="12">
                  <c:v>13</c:v>
                </c:pt>
              </c:numCache>
            </c:numRef>
          </c:val>
        </c:ser>
        <c:dLbls>
          <c:showLegendKey val="0"/>
          <c:showVal val="1"/>
          <c:showCatName val="0"/>
          <c:showSerName val="0"/>
          <c:showPercent val="0"/>
          <c:showBubbleSize val="0"/>
        </c:dLbls>
        <c:gapWidth val="55"/>
        <c:overlap val="100"/>
        <c:axId val="96543488"/>
        <c:axId val="96545408"/>
      </c:barChart>
      <c:catAx>
        <c:axId val="96543488"/>
        <c:scaling>
          <c:orientation val="minMax"/>
        </c:scaling>
        <c:delete val="0"/>
        <c:axPos val="b"/>
        <c:title>
          <c:tx>
            <c:rich>
              <a:bodyPr/>
              <a:lstStyle/>
              <a:p>
                <a:pPr>
                  <a:defRPr b="0"/>
                </a:pPr>
                <a:r>
                  <a:rPr lang="ja-JP" altLang="en-US" sz="2000" b="0"/>
                  <a:t>駐輪場番号</a:t>
                </a:r>
                <a:endParaRPr lang="en-US" altLang="ja-JP" sz="2000" b="0"/>
              </a:p>
            </c:rich>
          </c:tx>
          <c:layout/>
          <c:overlay val="0"/>
        </c:title>
        <c:numFmt formatCode="General" sourceLinked="1"/>
        <c:majorTickMark val="none"/>
        <c:minorTickMark val="none"/>
        <c:tickLblPos val="nextTo"/>
        <c:txPr>
          <a:bodyPr/>
          <a:lstStyle/>
          <a:p>
            <a:pPr>
              <a:defRPr sz="2000"/>
            </a:pPr>
            <a:endParaRPr lang="ja-JP"/>
          </a:p>
        </c:txPr>
        <c:crossAx val="96545408"/>
        <c:crosses val="autoZero"/>
        <c:auto val="1"/>
        <c:lblAlgn val="ctr"/>
        <c:lblOffset val="100"/>
        <c:noMultiLvlLbl val="0"/>
      </c:catAx>
      <c:valAx>
        <c:axId val="96545408"/>
        <c:scaling>
          <c:orientation val="minMax"/>
        </c:scaling>
        <c:delete val="0"/>
        <c:axPos val="l"/>
        <c:majorGridlines/>
        <c:numFmt formatCode="General" sourceLinked="1"/>
        <c:majorTickMark val="none"/>
        <c:minorTickMark val="none"/>
        <c:tickLblPos val="nextTo"/>
        <c:txPr>
          <a:bodyPr/>
          <a:lstStyle/>
          <a:p>
            <a:pPr>
              <a:defRPr sz="2000"/>
            </a:pPr>
            <a:endParaRPr lang="ja-JP"/>
          </a:p>
        </c:txPr>
        <c:crossAx val="9654348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ja-JP" sz="1800" b="1" i="0" baseline="0" dirty="0" smtClean="0">
                <a:effectLst/>
              </a:rPr>
              <a:t>目印を取り付けた自転車台数</a:t>
            </a:r>
            <a:endParaRPr lang="ja-JP" altLang="ja-JP" dirty="0">
              <a:effectLst/>
            </a:endParaRPr>
          </a:p>
        </c:rich>
      </c:tx>
      <c:layout/>
      <c:overlay val="0"/>
    </c:title>
    <c:autoTitleDeleted val="0"/>
    <c:plotArea>
      <c:layout/>
      <c:barChart>
        <c:barDir val="col"/>
        <c:grouping val="stacked"/>
        <c:varyColors val="0"/>
        <c:ser>
          <c:idx val="0"/>
          <c:order val="0"/>
          <c:spPr>
            <a:solidFill>
              <a:srgbClr val="C00000"/>
            </a:solidFill>
          </c:spPr>
          <c:invertIfNegative val="0"/>
          <c:cat>
            <c:numRef>
              <c:f>★ねじりっこ★!$A$89:$A$96</c:f>
              <c:numCache>
                <c:formatCode>General</c:formatCode>
                <c:ptCount val="8"/>
                <c:pt idx="0">
                  <c:v>1</c:v>
                </c:pt>
                <c:pt idx="1">
                  <c:v>2</c:v>
                </c:pt>
                <c:pt idx="2">
                  <c:v>3</c:v>
                </c:pt>
                <c:pt idx="3">
                  <c:v>5</c:v>
                </c:pt>
                <c:pt idx="4">
                  <c:v>6</c:v>
                </c:pt>
                <c:pt idx="5">
                  <c:v>14</c:v>
                </c:pt>
                <c:pt idx="6">
                  <c:v>19</c:v>
                </c:pt>
                <c:pt idx="7">
                  <c:v>21</c:v>
                </c:pt>
              </c:numCache>
            </c:numRef>
          </c:cat>
          <c:val>
            <c:numRef>
              <c:f>★ねじりっこ★!$C$89:$C$96</c:f>
              <c:numCache>
                <c:formatCode>General</c:formatCode>
                <c:ptCount val="8"/>
                <c:pt idx="0">
                  <c:v>18</c:v>
                </c:pt>
                <c:pt idx="1">
                  <c:v>24</c:v>
                </c:pt>
                <c:pt idx="2">
                  <c:v>10</c:v>
                </c:pt>
                <c:pt idx="3">
                  <c:v>16</c:v>
                </c:pt>
                <c:pt idx="4">
                  <c:v>8</c:v>
                </c:pt>
                <c:pt idx="5">
                  <c:v>24</c:v>
                </c:pt>
                <c:pt idx="6">
                  <c:v>19</c:v>
                </c:pt>
                <c:pt idx="7">
                  <c:v>30</c:v>
                </c:pt>
              </c:numCache>
            </c:numRef>
          </c:val>
        </c:ser>
        <c:ser>
          <c:idx val="1"/>
          <c:order val="1"/>
          <c:spPr>
            <a:solidFill>
              <a:srgbClr val="92D050"/>
            </a:solidFill>
          </c:spPr>
          <c:invertIfNegative val="0"/>
          <c:cat>
            <c:numRef>
              <c:f>★ねじりっこ★!$A$89:$A$96</c:f>
              <c:numCache>
                <c:formatCode>General</c:formatCode>
                <c:ptCount val="8"/>
                <c:pt idx="0">
                  <c:v>1</c:v>
                </c:pt>
                <c:pt idx="1">
                  <c:v>2</c:v>
                </c:pt>
                <c:pt idx="2">
                  <c:v>3</c:v>
                </c:pt>
                <c:pt idx="3">
                  <c:v>5</c:v>
                </c:pt>
                <c:pt idx="4">
                  <c:v>6</c:v>
                </c:pt>
                <c:pt idx="5">
                  <c:v>14</c:v>
                </c:pt>
                <c:pt idx="6">
                  <c:v>19</c:v>
                </c:pt>
                <c:pt idx="7">
                  <c:v>21</c:v>
                </c:pt>
              </c:numCache>
            </c:numRef>
          </c:cat>
          <c:val>
            <c:numRef>
              <c:f>★ねじりっこ★!$D$89:$D$96</c:f>
              <c:numCache>
                <c:formatCode>General</c:formatCode>
                <c:ptCount val="8"/>
                <c:pt idx="0">
                  <c:v>19</c:v>
                </c:pt>
                <c:pt idx="1">
                  <c:v>35</c:v>
                </c:pt>
                <c:pt idx="2">
                  <c:v>11</c:v>
                </c:pt>
                <c:pt idx="3">
                  <c:v>33</c:v>
                </c:pt>
                <c:pt idx="4">
                  <c:v>10</c:v>
                </c:pt>
                <c:pt idx="5">
                  <c:v>48</c:v>
                </c:pt>
                <c:pt idx="6">
                  <c:v>36</c:v>
                </c:pt>
                <c:pt idx="7">
                  <c:v>39</c:v>
                </c:pt>
              </c:numCache>
            </c:numRef>
          </c:val>
        </c:ser>
        <c:dLbls>
          <c:showLegendKey val="0"/>
          <c:showVal val="0"/>
          <c:showCatName val="0"/>
          <c:showSerName val="0"/>
          <c:showPercent val="0"/>
          <c:showBubbleSize val="0"/>
        </c:dLbls>
        <c:gapWidth val="55"/>
        <c:overlap val="100"/>
        <c:axId val="96248192"/>
        <c:axId val="96250112"/>
      </c:barChart>
      <c:catAx>
        <c:axId val="96248192"/>
        <c:scaling>
          <c:orientation val="minMax"/>
        </c:scaling>
        <c:delete val="0"/>
        <c:axPos val="b"/>
        <c:title>
          <c:tx>
            <c:rich>
              <a:bodyPr/>
              <a:lstStyle/>
              <a:p>
                <a:pPr>
                  <a:defRPr b="0"/>
                </a:pPr>
                <a:r>
                  <a:rPr lang="ja-JP" altLang="en-US" sz="2000" b="0"/>
                  <a:t>駐輪場番号</a:t>
                </a:r>
              </a:p>
            </c:rich>
          </c:tx>
          <c:layout/>
          <c:overlay val="0"/>
        </c:title>
        <c:numFmt formatCode="General" sourceLinked="1"/>
        <c:majorTickMark val="none"/>
        <c:minorTickMark val="none"/>
        <c:tickLblPos val="nextTo"/>
        <c:txPr>
          <a:bodyPr/>
          <a:lstStyle/>
          <a:p>
            <a:pPr>
              <a:defRPr sz="2000"/>
            </a:pPr>
            <a:endParaRPr lang="ja-JP"/>
          </a:p>
        </c:txPr>
        <c:crossAx val="96250112"/>
        <c:crosses val="autoZero"/>
        <c:auto val="1"/>
        <c:lblAlgn val="ctr"/>
        <c:lblOffset val="100"/>
        <c:noMultiLvlLbl val="0"/>
      </c:catAx>
      <c:valAx>
        <c:axId val="96250112"/>
        <c:scaling>
          <c:orientation val="minMax"/>
          <c:max val="140"/>
          <c:min val="0"/>
        </c:scaling>
        <c:delete val="0"/>
        <c:axPos val="l"/>
        <c:majorGridlines/>
        <c:numFmt formatCode="General" sourceLinked="1"/>
        <c:majorTickMark val="none"/>
        <c:minorTickMark val="none"/>
        <c:tickLblPos val="nextTo"/>
        <c:txPr>
          <a:bodyPr/>
          <a:lstStyle/>
          <a:p>
            <a:pPr>
              <a:defRPr sz="2000"/>
            </a:pPr>
            <a:endParaRPr lang="ja-JP"/>
          </a:p>
        </c:txPr>
        <c:crossAx val="96248192"/>
        <c:crosses val="autoZero"/>
        <c:crossBetween val="between"/>
        <c:majorUnit val="20"/>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ja-JP" altLang="ja-JP" sz="1800" b="0" i="0" baseline="0" dirty="0" smtClean="0">
                <a:effectLst/>
              </a:rPr>
              <a:t>目印を取り付けた自転車台数</a:t>
            </a:r>
            <a:endParaRPr lang="ja-JP" altLang="ja-JP" b="0" dirty="0">
              <a:effectLst/>
            </a:endParaRPr>
          </a:p>
        </c:rich>
      </c:tx>
      <c:layout/>
      <c:overlay val="0"/>
    </c:title>
    <c:autoTitleDeleted val="0"/>
    <c:plotArea>
      <c:layout/>
      <c:barChart>
        <c:barDir val="col"/>
        <c:grouping val="stacked"/>
        <c:varyColors val="0"/>
        <c:ser>
          <c:idx val="0"/>
          <c:order val="0"/>
          <c:spPr>
            <a:solidFill>
              <a:srgbClr val="C00000"/>
            </a:solidFill>
          </c:spPr>
          <c:invertIfNegative val="0"/>
          <c:cat>
            <c:numRef>
              <c:f>★ねじりっこ★!$A$89:$A$96</c:f>
              <c:numCache>
                <c:formatCode>General</c:formatCode>
                <c:ptCount val="8"/>
                <c:pt idx="0">
                  <c:v>1</c:v>
                </c:pt>
                <c:pt idx="1">
                  <c:v>2</c:v>
                </c:pt>
                <c:pt idx="2">
                  <c:v>3</c:v>
                </c:pt>
                <c:pt idx="3">
                  <c:v>5</c:v>
                </c:pt>
                <c:pt idx="4">
                  <c:v>6</c:v>
                </c:pt>
                <c:pt idx="5">
                  <c:v>14</c:v>
                </c:pt>
                <c:pt idx="6">
                  <c:v>19</c:v>
                </c:pt>
                <c:pt idx="7">
                  <c:v>21</c:v>
                </c:pt>
              </c:numCache>
            </c:numRef>
          </c:cat>
          <c:val>
            <c:numRef>
              <c:f>★ねじりっこ★!$C$89:$C$96</c:f>
              <c:numCache>
                <c:formatCode>General</c:formatCode>
                <c:ptCount val="8"/>
                <c:pt idx="0">
                  <c:v>18</c:v>
                </c:pt>
                <c:pt idx="1">
                  <c:v>24</c:v>
                </c:pt>
                <c:pt idx="2">
                  <c:v>10</c:v>
                </c:pt>
                <c:pt idx="3">
                  <c:v>16</c:v>
                </c:pt>
                <c:pt idx="4">
                  <c:v>8</c:v>
                </c:pt>
                <c:pt idx="5">
                  <c:v>24</c:v>
                </c:pt>
                <c:pt idx="6">
                  <c:v>19</c:v>
                </c:pt>
                <c:pt idx="7">
                  <c:v>30</c:v>
                </c:pt>
              </c:numCache>
            </c:numRef>
          </c:val>
        </c:ser>
        <c:ser>
          <c:idx val="1"/>
          <c:order val="1"/>
          <c:spPr>
            <a:solidFill>
              <a:srgbClr val="92D050"/>
            </a:solidFill>
          </c:spPr>
          <c:invertIfNegative val="0"/>
          <c:cat>
            <c:numRef>
              <c:f>★ねじりっこ★!$A$89:$A$96</c:f>
              <c:numCache>
                <c:formatCode>General</c:formatCode>
                <c:ptCount val="8"/>
                <c:pt idx="0">
                  <c:v>1</c:v>
                </c:pt>
                <c:pt idx="1">
                  <c:v>2</c:v>
                </c:pt>
                <c:pt idx="2">
                  <c:v>3</c:v>
                </c:pt>
                <c:pt idx="3">
                  <c:v>5</c:v>
                </c:pt>
                <c:pt idx="4">
                  <c:v>6</c:v>
                </c:pt>
                <c:pt idx="5">
                  <c:v>14</c:v>
                </c:pt>
                <c:pt idx="6">
                  <c:v>19</c:v>
                </c:pt>
                <c:pt idx="7">
                  <c:v>21</c:v>
                </c:pt>
              </c:numCache>
            </c:numRef>
          </c:cat>
          <c:val>
            <c:numRef>
              <c:f>★ねじりっこ★!$D$89:$D$96</c:f>
              <c:numCache>
                <c:formatCode>General</c:formatCode>
                <c:ptCount val="8"/>
                <c:pt idx="0">
                  <c:v>19</c:v>
                </c:pt>
                <c:pt idx="1">
                  <c:v>35</c:v>
                </c:pt>
                <c:pt idx="2">
                  <c:v>11</c:v>
                </c:pt>
                <c:pt idx="3">
                  <c:v>33</c:v>
                </c:pt>
                <c:pt idx="4">
                  <c:v>10</c:v>
                </c:pt>
                <c:pt idx="5">
                  <c:v>48</c:v>
                </c:pt>
                <c:pt idx="6">
                  <c:v>36</c:v>
                </c:pt>
                <c:pt idx="7">
                  <c:v>39</c:v>
                </c:pt>
              </c:numCache>
            </c:numRef>
          </c:val>
        </c:ser>
        <c:dLbls>
          <c:showLegendKey val="0"/>
          <c:showVal val="0"/>
          <c:showCatName val="0"/>
          <c:showSerName val="0"/>
          <c:showPercent val="0"/>
          <c:showBubbleSize val="0"/>
        </c:dLbls>
        <c:gapWidth val="55"/>
        <c:overlap val="100"/>
        <c:axId val="108261760"/>
        <c:axId val="108263680"/>
      </c:barChart>
      <c:catAx>
        <c:axId val="108261760"/>
        <c:scaling>
          <c:orientation val="minMax"/>
        </c:scaling>
        <c:delete val="0"/>
        <c:axPos val="b"/>
        <c:title>
          <c:tx>
            <c:rich>
              <a:bodyPr/>
              <a:lstStyle/>
              <a:p>
                <a:pPr>
                  <a:defRPr b="0"/>
                </a:pPr>
                <a:r>
                  <a:rPr lang="ja-JP" altLang="en-US" sz="2000" b="0"/>
                  <a:t>駐輪場番号</a:t>
                </a:r>
              </a:p>
            </c:rich>
          </c:tx>
          <c:layout/>
          <c:overlay val="0"/>
        </c:title>
        <c:numFmt formatCode="General" sourceLinked="1"/>
        <c:majorTickMark val="none"/>
        <c:minorTickMark val="none"/>
        <c:tickLblPos val="nextTo"/>
        <c:txPr>
          <a:bodyPr/>
          <a:lstStyle/>
          <a:p>
            <a:pPr>
              <a:defRPr sz="2000"/>
            </a:pPr>
            <a:endParaRPr lang="ja-JP"/>
          </a:p>
        </c:txPr>
        <c:crossAx val="108263680"/>
        <c:crosses val="autoZero"/>
        <c:auto val="1"/>
        <c:lblAlgn val="ctr"/>
        <c:lblOffset val="100"/>
        <c:noMultiLvlLbl val="0"/>
      </c:catAx>
      <c:valAx>
        <c:axId val="108263680"/>
        <c:scaling>
          <c:orientation val="minMax"/>
          <c:max val="140"/>
          <c:min val="0"/>
        </c:scaling>
        <c:delete val="0"/>
        <c:axPos val="l"/>
        <c:majorGridlines/>
        <c:numFmt formatCode="General" sourceLinked="1"/>
        <c:majorTickMark val="none"/>
        <c:minorTickMark val="none"/>
        <c:tickLblPos val="nextTo"/>
        <c:txPr>
          <a:bodyPr/>
          <a:lstStyle/>
          <a:p>
            <a:pPr>
              <a:defRPr sz="2000"/>
            </a:pPr>
            <a:endParaRPr lang="ja-JP"/>
          </a:p>
        </c:txPr>
        <c:crossAx val="108261760"/>
        <c:crosses val="autoZero"/>
        <c:crossBetween val="between"/>
        <c:majorUnit val="20"/>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836158301252"/>
          <c:y val="5.6154415678523299E-2"/>
          <c:w val="0.64744255648090898"/>
          <c:h val="0.85836332512761604"/>
        </c:manualLayout>
      </c:layout>
      <c:barChart>
        <c:barDir val="bar"/>
        <c:grouping val="clustered"/>
        <c:varyColors val="0"/>
        <c:ser>
          <c:idx val="3"/>
          <c:order val="0"/>
          <c:tx>
            <c:strRef>
              <c:f>'通学手段別　まとめ (2)'!$AH$22</c:f>
              <c:strCache>
                <c:ptCount val="1"/>
                <c:pt idx="0">
                  <c:v>バス</c:v>
                </c:pt>
              </c:strCache>
            </c:strRef>
          </c:tx>
          <c:spPr>
            <a:solidFill>
              <a:schemeClr val="accent3">
                <a:lumMod val="75000"/>
              </a:schemeClr>
            </a:solidFill>
          </c:spPr>
          <c:invertIfNegative val="0"/>
          <c:cat>
            <c:strRef>
              <c:f>'通学手段別　まとめ (2)'!$AD$23:$AD$31</c:f>
              <c:strCache>
                <c:ptCount val="9"/>
                <c:pt idx="0">
                  <c:v>環境に優しい</c:v>
                </c:pt>
                <c:pt idx="1">
                  <c:v>快適である</c:v>
                </c:pt>
                <c:pt idx="2">
                  <c:v>荷物が載せられる</c:v>
                </c:pt>
                <c:pt idx="3">
                  <c:v>移動が容易である</c:v>
                </c:pt>
                <c:pt idx="4">
                  <c:v>時間が自由・確実</c:v>
                </c:pt>
                <c:pt idx="5">
                  <c:v>費用がかからない</c:v>
                </c:pt>
                <c:pt idx="6">
                  <c:v>早く移動が出来る</c:v>
                </c:pt>
                <c:pt idx="7">
                  <c:v>運動の為</c:v>
                </c:pt>
                <c:pt idx="8">
                  <c:v>場所をとらない</c:v>
                </c:pt>
              </c:strCache>
            </c:strRef>
          </c:cat>
          <c:val>
            <c:numRef>
              <c:f>'通学手段別　まとめ (2)'!$AH$23:$AH$31</c:f>
              <c:numCache>
                <c:formatCode>General</c:formatCode>
                <c:ptCount val="9"/>
                <c:pt idx="0">
                  <c:v>27.272727272727192</c:v>
                </c:pt>
                <c:pt idx="1">
                  <c:v>9.0909090909090988</c:v>
                </c:pt>
                <c:pt idx="2">
                  <c:v>18.181818181818208</c:v>
                </c:pt>
                <c:pt idx="3">
                  <c:v>63.636363636363633</c:v>
                </c:pt>
                <c:pt idx="4">
                  <c:v>54.54545454545454</c:v>
                </c:pt>
                <c:pt idx="5">
                  <c:v>54.54545454545454</c:v>
                </c:pt>
                <c:pt idx="6">
                  <c:v>63.636363636363633</c:v>
                </c:pt>
                <c:pt idx="7">
                  <c:v>9.0909090909090988</c:v>
                </c:pt>
                <c:pt idx="8">
                  <c:v>9.0909090909090988</c:v>
                </c:pt>
              </c:numCache>
            </c:numRef>
          </c:val>
        </c:ser>
        <c:ser>
          <c:idx val="2"/>
          <c:order val="1"/>
          <c:tx>
            <c:strRef>
              <c:f>'通学手段別　まとめ (2)'!$AG$22</c:f>
              <c:strCache>
                <c:ptCount val="1"/>
                <c:pt idx="0">
                  <c:v>クルマ</c:v>
                </c:pt>
              </c:strCache>
            </c:strRef>
          </c:tx>
          <c:spPr>
            <a:solidFill>
              <a:srgbClr val="FF6600"/>
            </a:solidFill>
          </c:spPr>
          <c:invertIfNegative val="0"/>
          <c:cat>
            <c:strRef>
              <c:f>'通学手段別　まとめ (2)'!$AD$23:$AD$31</c:f>
              <c:strCache>
                <c:ptCount val="9"/>
                <c:pt idx="0">
                  <c:v>環境に優しい</c:v>
                </c:pt>
                <c:pt idx="1">
                  <c:v>快適である</c:v>
                </c:pt>
                <c:pt idx="2">
                  <c:v>荷物が載せられる</c:v>
                </c:pt>
                <c:pt idx="3">
                  <c:v>移動が容易である</c:v>
                </c:pt>
                <c:pt idx="4">
                  <c:v>時間が自由・確実</c:v>
                </c:pt>
                <c:pt idx="5">
                  <c:v>費用がかからない</c:v>
                </c:pt>
                <c:pt idx="6">
                  <c:v>早く移動が出来る</c:v>
                </c:pt>
                <c:pt idx="7">
                  <c:v>運動の為</c:v>
                </c:pt>
                <c:pt idx="8">
                  <c:v>場所をとらない</c:v>
                </c:pt>
              </c:strCache>
            </c:strRef>
          </c:cat>
          <c:val>
            <c:numRef>
              <c:f>'通学手段別　まとめ (2)'!$AG$23:$AG$31</c:f>
              <c:numCache>
                <c:formatCode>General</c:formatCode>
                <c:ptCount val="9"/>
                <c:pt idx="0">
                  <c:v>6.25</c:v>
                </c:pt>
                <c:pt idx="1">
                  <c:v>18.75</c:v>
                </c:pt>
                <c:pt idx="2">
                  <c:v>6.25</c:v>
                </c:pt>
                <c:pt idx="3">
                  <c:v>43.75</c:v>
                </c:pt>
                <c:pt idx="4">
                  <c:v>25</c:v>
                </c:pt>
                <c:pt idx="5">
                  <c:v>18.75</c:v>
                </c:pt>
                <c:pt idx="6">
                  <c:v>31.25</c:v>
                </c:pt>
                <c:pt idx="7">
                  <c:v>18.75</c:v>
                </c:pt>
                <c:pt idx="8">
                  <c:v>6.25</c:v>
                </c:pt>
              </c:numCache>
            </c:numRef>
          </c:val>
        </c:ser>
        <c:ser>
          <c:idx val="0"/>
          <c:order val="2"/>
          <c:tx>
            <c:strRef>
              <c:f>'通学手段別　まとめ (2)'!$AE$22</c:f>
              <c:strCache>
                <c:ptCount val="1"/>
                <c:pt idx="0">
                  <c:v>徒歩＋自転車</c:v>
                </c:pt>
              </c:strCache>
            </c:strRef>
          </c:tx>
          <c:spPr>
            <a:solidFill>
              <a:schemeClr val="bg2">
                <a:lumMod val="50000"/>
              </a:schemeClr>
            </a:solidFill>
          </c:spPr>
          <c:invertIfNegative val="0"/>
          <c:cat>
            <c:strRef>
              <c:f>'通学手段別　まとめ (2)'!$AD$23:$AD$31</c:f>
              <c:strCache>
                <c:ptCount val="9"/>
                <c:pt idx="0">
                  <c:v>環境に優しい</c:v>
                </c:pt>
                <c:pt idx="1">
                  <c:v>快適である</c:v>
                </c:pt>
                <c:pt idx="2">
                  <c:v>荷物が載せられる</c:v>
                </c:pt>
                <c:pt idx="3">
                  <c:v>移動が容易である</c:v>
                </c:pt>
                <c:pt idx="4">
                  <c:v>時間が自由・確実</c:v>
                </c:pt>
                <c:pt idx="5">
                  <c:v>費用がかからない</c:v>
                </c:pt>
                <c:pt idx="6">
                  <c:v>早く移動が出来る</c:v>
                </c:pt>
                <c:pt idx="7">
                  <c:v>運動の為</c:v>
                </c:pt>
                <c:pt idx="8">
                  <c:v>場所をとらない</c:v>
                </c:pt>
              </c:strCache>
            </c:strRef>
          </c:cat>
          <c:val>
            <c:numRef>
              <c:f>'通学手段別　まとめ (2)'!$AE$23:$AE$31</c:f>
              <c:numCache>
                <c:formatCode>General</c:formatCode>
                <c:ptCount val="9"/>
                <c:pt idx="0">
                  <c:v>13.33333333333333</c:v>
                </c:pt>
                <c:pt idx="1">
                  <c:v>26.666666666666671</c:v>
                </c:pt>
                <c:pt idx="2">
                  <c:v>6.666666666666667</c:v>
                </c:pt>
                <c:pt idx="3">
                  <c:v>76.666666666666671</c:v>
                </c:pt>
                <c:pt idx="4">
                  <c:v>50</c:v>
                </c:pt>
                <c:pt idx="5">
                  <c:v>56.666666666666558</c:v>
                </c:pt>
                <c:pt idx="6">
                  <c:v>53.333333333333343</c:v>
                </c:pt>
                <c:pt idx="7">
                  <c:v>25</c:v>
                </c:pt>
                <c:pt idx="8">
                  <c:v>6.666666666666667</c:v>
                </c:pt>
              </c:numCache>
            </c:numRef>
          </c:val>
        </c:ser>
        <c:dLbls>
          <c:showLegendKey val="0"/>
          <c:showVal val="0"/>
          <c:showCatName val="0"/>
          <c:showSerName val="0"/>
          <c:showPercent val="0"/>
          <c:showBubbleSize val="0"/>
        </c:dLbls>
        <c:gapWidth val="150"/>
        <c:axId val="95409280"/>
        <c:axId val="95410816"/>
      </c:barChart>
      <c:catAx>
        <c:axId val="95409280"/>
        <c:scaling>
          <c:orientation val="minMax"/>
        </c:scaling>
        <c:delete val="0"/>
        <c:axPos val="l"/>
        <c:majorTickMark val="none"/>
        <c:minorTickMark val="none"/>
        <c:tickLblPos val="nextTo"/>
        <c:txPr>
          <a:bodyPr/>
          <a:lstStyle/>
          <a:p>
            <a:pPr>
              <a:defRPr sz="1800"/>
            </a:pPr>
            <a:endParaRPr lang="ja-JP"/>
          </a:p>
        </c:txPr>
        <c:crossAx val="95410816"/>
        <c:crosses val="autoZero"/>
        <c:auto val="1"/>
        <c:lblAlgn val="ctr"/>
        <c:lblOffset val="100"/>
        <c:noMultiLvlLbl val="0"/>
      </c:catAx>
      <c:valAx>
        <c:axId val="95410816"/>
        <c:scaling>
          <c:orientation val="minMax"/>
          <c:max val="100"/>
          <c:min val="0"/>
        </c:scaling>
        <c:delete val="0"/>
        <c:axPos val="b"/>
        <c:majorGridlines/>
        <c:title>
          <c:tx>
            <c:rich>
              <a:bodyPr/>
              <a:lstStyle/>
              <a:p>
                <a:pPr>
                  <a:defRPr sz="1800"/>
                </a:pPr>
                <a:r>
                  <a:rPr lang="ja-JP" altLang="en-US" sz="1800" dirty="0"/>
                  <a:t>％</a:t>
                </a:r>
              </a:p>
            </c:rich>
          </c:tx>
          <c:layout>
            <c:manualLayout>
              <c:xMode val="edge"/>
              <c:yMode val="edge"/>
              <c:x val="0.93576414214845682"/>
              <c:y val="0.90944621410224735"/>
            </c:manualLayout>
          </c:layout>
          <c:overlay val="0"/>
        </c:title>
        <c:numFmt formatCode="General" sourceLinked="0"/>
        <c:majorTickMark val="out"/>
        <c:minorTickMark val="none"/>
        <c:tickLblPos val="nextTo"/>
        <c:txPr>
          <a:bodyPr/>
          <a:lstStyle/>
          <a:p>
            <a:pPr>
              <a:defRPr sz="1800"/>
            </a:pPr>
            <a:endParaRPr lang="ja-JP"/>
          </a:p>
        </c:txPr>
        <c:crossAx val="95409280"/>
        <c:crosses val="autoZero"/>
        <c:crossBetween val="between"/>
        <c:majorUnit val="20"/>
      </c:valAx>
    </c:plotArea>
    <c:legend>
      <c:legendPos val="r"/>
      <c:legendEntry>
        <c:idx val="0"/>
        <c:txPr>
          <a:bodyPr/>
          <a:lstStyle/>
          <a:p>
            <a:pPr>
              <a:defRPr sz="1800" b="1"/>
            </a:pPr>
            <a:endParaRPr lang="ja-JP"/>
          </a:p>
        </c:txPr>
      </c:legendEntry>
      <c:layout>
        <c:manualLayout>
          <c:xMode val="edge"/>
          <c:yMode val="edge"/>
          <c:x val="0.73777358071325405"/>
          <c:y val="0.200024002308201"/>
          <c:w val="0.25609177956261903"/>
          <c:h val="0.212465837129208"/>
        </c:manualLayout>
      </c:layout>
      <c:overlay val="0"/>
      <c:spPr>
        <a:solidFill>
          <a:schemeClr val="bg1"/>
        </a:solidFill>
      </c:spPr>
      <c:txPr>
        <a:bodyPr/>
        <a:lstStyle/>
        <a:p>
          <a:pPr>
            <a:defRPr sz="20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63274673741301"/>
          <c:y val="2.89560948987229E-2"/>
          <c:w val="0.615396221639534"/>
          <c:h val="0.78711071904116803"/>
        </c:manualLayout>
      </c:layout>
      <c:barChart>
        <c:barDir val="bar"/>
        <c:grouping val="clustered"/>
        <c:varyColors val="0"/>
        <c:ser>
          <c:idx val="0"/>
          <c:order val="0"/>
          <c:tx>
            <c:strRef>
              <c:f>'通学手段別　まとめ (2)'!$BP$36</c:f>
              <c:strCache>
                <c:ptCount val="1"/>
                <c:pt idx="0">
                  <c:v>クルマ</c:v>
                </c:pt>
              </c:strCache>
            </c:strRef>
          </c:tx>
          <c:spPr>
            <a:solidFill>
              <a:srgbClr val="FF6600"/>
            </a:solidFill>
          </c:spPr>
          <c:invertIfNegative val="0"/>
          <c:cat>
            <c:multiLvlStrRef>
              <c:f>'通学手段別　まとめ (2)'!$BN$37:$BO$44</c:f>
              <c:multiLvlStrCache>
                <c:ptCount val="8"/>
                <c:lvl>
                  <c:pt idx="0">
                    <c:v>その他</c:v>
                  </c:pt>
                  <c:pt idx="1">
                    <c:v>運動</c:v>
                  </c:pt>
                  <c:pt idx="2">
                    <c:v>買い物</c:v>
                  </c:pt>
                  <c:pt idx="3">
                    <c:v>飲み会</c:v>
                  </c:pt>
                  <c:pt idx="4">
                    <c:v>外食</c:v>
                  </c:pt>
                  <c:pt idx="5">
                    <c:v>娯楽</c:v>
                  </c:pt>
                  <c:pt idx="6">
                    <c:v>部活・サークル等</c:v>
                  </c:pt>
                  <c:pt idx="7">
                    <c:v>授業間移動</c:v>
                  </c:pt>
                </c:lvl>
                <c:lvl>
                  <c:pt idx="0">
                    <c:v>学外</c:v>
                  </c:pt>
                  <c:pt idx="6">
                    <c:v>学内</c:v>
                  </c:pt>
                </c:lvl>
              </c:multiLvlStrCache>
            </c:multiLvlStrRef>
          </c:cat>
          <c:val>
            <c:numRef>
              <c:f>'通学手段別　まとめ (2)'!$BP$37:$BP$44</c:f>
              <c:numCache>
                <c:formatCode>General</c:formatCode>
                <c:ptCount val="8"/>
                <c:pt idx="0">
                  <c:v>1</c:v>
                </c:pt>
                <c:pt idx="3">
                  <c:v>3</c:v>
                </c:pt>
                <c:pt idx="4">
                  <c:v>2</c:v>
                </c:pt>
                <c:pt idx="5">
                  <c:v>1</c:v>
                </c:pt>
                <c:pt idx="6">
                  <c:v>3</c:v>
                </c:pt>
                <c:pt idx="7">
                  <c:v>5</c:v>
                </c:pt>
              </c:numCache>
            </c:numRef>
          </c:val>
        </c:ser>
        <c:ser>
          <c:idx val="1"/>
          <c:order val="1"/>
          <c:tx>
            <c:strRef>
              <c:f>'通学手段別　まとめ (2)'!$BQ$36</c:f>
              <c:strCache>
                <c:ptCount val="1"/>
                <c:pt idx="0">
                  <c:v>バス</c:v>
                </c:pt>
              </c:strCache>
            </c:strRef>
          </c:tx>
          <c:invertIfNegative val="0"/>
          <c:cat>
            <c:multiLvlStrRef>
              <c:f>'通学手段別　まとめ (2)'!$BN$37:$BO$44</c:f>
              <c:multiLvlStrCache>
                <c:ptCount val="8"/>
                <c:lvl>
                  <c:pt idx="0">
                    <c:v>その他</c:v>
                  </c:pt>
                  <c:pt idx="1">
                    <c:v>運動</c:v>
                  </c:pt>
                  <c:pt idx="2">
                    <c:v>買い物</c:v>
                  </c:pt>
                  <c:pt idx="3">
                    <c:v>飲み会</c:v>
                  </c:pt>
                  <c:pt idx="4">
                    <c:v>外食</c:v>
                  </c:pt>
                  <c:pt idx="5">
                    <c:v>娯楽</c:v>
                  </c:pt>
                  <c:pt idx="6">
                    <c:v>部活・サークル等</c:v>
                  </c:pt>
                  <c:pt idx="7">
                    <c:v>授業間移動</c:v>
                  </c:pt>
                </c:lvl>
                <c:lvl>
                  <c:pt idx="0">
                    <c:v>学外</c:v>
                  </c:pt>
                  <c:pt idx="6">
                    <c:v>学内</c:v>
                  </c:pt>
                </c:lvl>
              </c:multiLvlStrCache>
            </c:multiLvlStrRef>
          </c:cat>
          <c:val>
            <c:numRef>
              <c:f>'通学手段別　まとめ (2)'!$BQ$37:$BQ$44</c:f>
              <c:numCache>
                <c:formatCode>General</c:formatCode>
                <c:ptCount val="8"/>
                <c:pt idx="1">
                  <c:v>1</c:v>
                </c:pt>
                <c:pt idx="2">
                  <c:v>3</c:v>
                </c:pt>
                <c:pt idx="3">
                  <c:v>3</c:v>
                </c:pt>
                <c:pt idx="4">
                  <c:v>5</c:v>
                </c:pt>
                <c:pt idx="5">
                  <c:v>2</c:v>
                </c:pt>
                <c:pt idx="6">
                  <c:v>3</c:v>
                </c:pt>
                <c:pt idx="7">
                  <c:v>6</c:v>
                </c:pt>
              </c:numCache>
            </c:numRef>
          </c:val>
        </c:ser>
        <c:dLbls>
          <c:showLegendKey val="0"/>
          <c:showVal val="0"/>
          <c:showCatName val="0"/>
          <c:showSerName val="0"/>
          <c:showPercent val="0"/>
          <c:showBubbleSize val="0"/>
        </c:dLbls>
        <c:gapWidth val="150"/>
        <c:axId val="95469568"/>
        <c:axId val="95471488"/>
      </c:barChart>
      <c:catAx>
        <c:axId val="95469568"/>
        <c:scaling>
          <c:orientation val="minMax"/>
        </c:scaling>
        <c:delete val="0"/>
        <c:axPos val="l"/>
        <c:title>
          <c:tx>
            <c:rich>
              <a:bodyPr rot="0" vert="eaVert"/>
              <a:lstStyle/>
              <a:p>
                <a:pPr>
                  <a:defRPr sz="1800"/>
                </a:pPr>
                <a:r>
                  <a:rPr lang="ja-JP" sz="1800" dirty="0"/>
                  <a:t>移動目的</a:t>
                </a:r>
                <a:endParaRPr lang="en-US" sz="1800" dirty="0"/>
              </a:p>
            </c:rich>
          </c:tx>
          <c:layout>
            <c:manualLayout>
              <c:xMode val="edge"/>
              <c:yMode val="edge"/>
              <c:x val="3.7203073437129502E-2"/>
              <c:y val="0.34279337950841299"/>
            </c:manualLayout>
          </c:layout>
          <c:overlay val="0"/>
        </c:title>
        <c:majorTickMark val="none"/>
        <c:minorTickMark val="none"/>
        <c:tickLblPos val="nextTo"/>
        <c:txPr>
          <a:bodyPr rot="0" vert="horz"/>
          <a:lstStyle/>
          <a:p>
            <a:pPr>
              <a:defRPr sz="1800"/>
            </a:pPr>
            <a:endParaRPr lang="ja-JP"/>
          </a:p>
        </c:txPr>
        <c:crossAx val="95471488"/>
        <c:crosses val="autoZero"/>
        <c:auto val="1"/>
        <c:lblAlgn val="ctr"/>
        <c:lblOffset val="100"/>
        <c:noMultiLvlLbl val="0"/>
      </c:catAx>
      <c:valAx>
        <c:axId val="95471488"/>
        <c:scaling>
          <c:orientation val="minMax"/>
        </c:scaling>
        <c:delete val="0"/>
        <c:axPos val="b"/>
        <c:majorGridlines/>
        <c:title>
          <c:tx>
            <c:rich>
              <a:bodyPr/>
              <a:lstStyle/>
              <a:p>
                <a:pPr>
                  <a:defRPr sz="1800"/>
                </a:pPr>
                <a:r>
                  <a:rPr lang="ja-JP" sz="1800" dirty="0"/>
                  <a:t>人数</a:t>
                </a:r>
                <a:endParaRPr lang="en-US" sz="1800" dirty="0"/>
              </a:p>
            </c:rich>
          </c:tx>
          <c:layout>
            <c:manualLayout>
              <c:xMode val="edge"/>
              <c:yMode val="edge"/>
              <c:x val="0.90297830316263905"/>
              <c:y val="0.88854470698814503"/>
            </c:manualLayout>
          </c:layout>
          <c:overlay val="0"/>
        </c:title>
        <c:numFmt formatCode="General" sourceLinked="1"/>
        <c:majorTickMark val="out"/>
        <c:minorTickMark val="none"/>
        <c:tickLblPos val="nextTo"/>
        <c:txPr>
          <a:bodyPr/>
          <a:lstStyle/>
          <a:p>
            <a:pPr>
              <a:defRPr sz="1800"/>
            </a:pPr>
            <a:endParaRPr lang="ja-JP"/>
          </a:p>
        </c:txPr>
        <c:crossAx val="95469568"/>
        <c:crosses val="autoZero"/>
        <c:crossBetween val="between"/>
      </c:valAx>
    </c:plotArea>
    <c:legend>
      <c:legendPos val="r"/>
      <c:layout>
        <c:manualLayout>
          <c:xMode val="edge"/>
          <c:yMode val="edge"/>
          <c:x val="0.80996816978564601"/>
          <c:y val="0.19922280805621001"/>
          <c:w val="0.13057905846718801"/>
          <c:h val="0.16424045752793601"/>
        </c:manualLayout>
      </c:layout>
      <c:overlay val="0"/>
      <c:spPr>
        <a:solidFill>
          <a:schemeClr val="bg1"/>
        </a:solidFill>
      </c:spPr>
      <c:txPr>
        <a:bodyPr/>
        <a:lstStyle/>
        <a:p>
          <a:pPr>
            <a:defRPr sz="1800"/>
          </a:pPr>
          <a:endParaRPr lang="ja-JP"/>
        </a:p>
      </c:txPr>
    </c:legend>
    <c:plotVisOnly val="1"/>
    <c:dispBlanksAs val="gap"/>
    <c:showDLblsOverMax val="0"/>
  </c:chart>
  <c:txPr>
    <a:bodyPr/>
    <a:lstStyle/>
    <a:p>
      <a:pPr>
        <a:defRPr sz="12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55132-ACDA-4CF9-BF5B-3708B44D278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kumimoji="1" lang="ja-JP" altLang="en-US"/>
        </a:p>
      </dgm:t>
    </dgm:pt>
    <dgm:pt modelId="{D1F6DB7F-31B3-4676-B77C-B41FD3D458B3}">
      <dgm:prSet phldrT="[テキスト]"/>
      <dgm:spPr/>
      <dgm:t>
        <a:bodyPr/>
        <a:lstStyle/>
        <a:p>
          <a:r>
            <a:rPr lang="ja-JP" altLang="en-US" dirty="0" smtClean="0"/>
            <a:t>学内の移動手段として、自転車を利用</a:t>
          </a:r>
          <a:endParaRPr kumimoji="1" lang="ja-JP" altLang="en-US" dirty="0"/>
        </a:p>
      </dgm:t>
    </dgm:pt>
    <dgm:pt modelId="{92340E33-D245-467C-887C-1656A970A21B}" type="parTrans" cxnId="{933203B9-98DE-4052-A67F-31B0915B1858}">
      <dgm:prSet/>
      <dgm:spPr/>
      <dgm:t>
        <a:bodyPr/>
        <a:lstStyle/>
        <a:p>
          <a:endParaRPr kumimoji="1" lang="ja-JP" altLang="en-US"/>
        </a:p>
      </dgm:t>
    </dgm:pt>
    <dgm:pt modelId="{0DA8382B-F3F4-4B3C-934D-D1EDA7C629AD}" type="sibTrans" cxnId="{933203B9-98DE-4052-A67F-31B0915B1858}">
      <dgm:prSet/>
      <dgm:spPr/>
      <dgm:t>
        <a:bodyPr/>
        <a:lstStyle/>
        <a:p>
          <a:endParaRPr kumimoji="1" lang="ja-JP" altLang="en-US"/>
        </a:p>
      </dgm:t>
    </dgm:pt>
    <dgm:pt modelId="{DAD28ABC-FFBF-4585-87BD-F5242AC16270}" type="pres">
      <dgm:prSet presAssocID="{CF055132-ACDA-4CF9-BF5B-3708B44D278B}" presName="diagram" presStyleCnt="0">
        <dgm:presLayoutVars>
          <dgm:dir/>
          <dgm:resizeHandles val="exact"/>
        </dgm:presLayoutVars>
      </dgm:prSet>
      <dgm:spPr/>
      <dgm:t>
        <a:bodyPr/>
        <a:lstStyle/>
        <a:p>
          <a:endParaRPr kumimoji="1" lang="ja-JP" altLang="en-US"/>
        </a:p>
      </dgm:t>
    </dgm:pt>
    <dgm:pt modelId="{11B00AA6-5B04-4209-9B03-CE06C04C226C}" type="pres">
      <dgm:prSet presAssocID="{D1F6DB7F-31B3-4676-B77C-B41FD3D458B3}" presName="node" presStyleLbl="node1" presStyleIdx="0" presStyleCnt="1" custScaleX="107215" custScaleY="19529" custLinFactNeighborX="-2112" custLinFactNeighborY="62750">
        <dgm:presLayoutVars>
          <dgm:bulletEnabled val="1"/>
        </dgm:presLayoutVars>
      </dgm:prSet>
      <dgm:spPr/>
      <dgm:t>
        <a:bodyPr/>
        <a:lstStyle/>
        <a:p>
          <a:endParaRPr kumimoji="1" lang="ja-JP" altLang="en-US"/>
        </a:p>
      </dgm:t>
    </dgm:pt>
  </dgm:ptLst>
  <dgm:cxnLst>
    <dgm:cxn modelId="{39BE6243-8A57-0447-B580-1A2716100A85}" type="presOf" srcId="{CF055132-ACDA-4CF9-BF5B-3708B44D278B}" destId="{DAD28ABC-FFBF-4585-87BD-F5242AC16270}" srcOrd="0" destOrd="0" presId="urn:microsoft.com/office/officeart/2005/8/layout/default#1"/>
    <dgm:cxn modelId="{A0A1339C-9BB2-1643-8175-9435169050A2}" type="presOf" srcId="{D1F6DB7F-31B3-4676-B77C-B41FD3D458B3}" destId="{11B00AA6-5B04-4209-9B03-CE06C04C226C}" srcOrd="0" destOrd="0" presId="urn:microsoft.com/office/officeart/2005/8/layout/default#1"/>
    <dgm:cxn modelId="{933203B9-98DE-4052-A67F-31B0915B1858}" srcId="{CF055132-ACDA-4CF9-BF5B-3708B44D278B}" destId="{D1F6DB7F-31B3-4676-B77C-B41FD3D458B3}" srcOrd="0" destOrd="0" parTransId="{92340E33-D245-467C-887C-1656A970A21B}" sibTransId="{0DA8382B-F3F4-4B3C-934D-D1EDA7C629AD}"/>
    <dgm:cxn modelId="{9076D69E-881C-5349-A7CC-B1C9D9F73F01}" type="presParOf" srcId="{DAD28ABC-FFBF-4585-87BD-F5242AC16270}" destId="{11B00AA6-5B04-4209-9B03-CE06C04C226C}"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4C3D5-B235-4F58-A9CE-87AD2705A3A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kumimoji="1" lang="ja-JP" altLang="en-US"/>
        </a:p>
      </dgm:t>
    </dgm:pt>
    <dgm:pt modelId="{2CD2CAED-B180-46FB-83EF-35EB0DAA32B8}">
      <dgm:prSet phldrT="[テキスト]" custT="1"/>
      <dgm:spPr/>
      <dgm:t>
        <a:bodyPr/>
        <a:lstStyle/>
        <a:p>
          <a:r>
            <a:rPr lang="ja-JP" altLang="en-US" sz="2800" dirty="0" smtClean="0"/>
            <a:t>南北</a:t>
          </a:r>
          <a:r>
            <a:rPr lang="en-US" altLang="ja-JP" sz="2800" dirty="0" smtClean="0"/>
            <a:t>4km</a:t>
          </a:r>
          <a:r>
            <a:rPr lang="ja-JP" altLang="en-US" sz="2800" dirty="0" smtClean="0"/>
            <a:t>・東西</a:t>
          </a:r>
          <a:r>
            <a:rPr lang="en-US" altLang="ja-JP" sz="2800" dirty="0" smtClean="0"/>
            <a:t>1km</a:t>
          </a:r>
          <a:r>
            <a:rPr lang="ja-JP" altLang="en-US" sz="2800" dirty="0" smtClean="0"/>
            <a:t>（約</a:t>
          </a:r>
          <a:r>
            <a:rPr lang="en-US" altLang="ja-JP" sz="2800" dirty="0" smtClean="0"/>
            <a:t>260ha</a:t>
          </a:r>
          <a:r>
            <a:rPr lang="ja-JP" altLang="en-US" sz="2800" dirty="0" smtClean="0"/>
            <a:t>）</a:t>
          </a:r>
          <a:endParaRPr kumimoji="1" lang="ja-JP" altLang="en-US" sz="2800" dirty="0"/>
        </a:p>
      </dgm:t>
    </dgm:pt>
    <dgm:pt modelId="{5AD824B9-D7E5-4CD1-BE88-6DF169685549}" type="parTrans" cxnId="{B36D30C2-09A0-4436-BA68-7C95DA951CCA}">
      <dgm:prSet/>
      <dgm:spPr/>
      <dgm:t>
        <a:bodyPr/>
        <a:lstStyle/>
        <a:p>
          <a:endParaRPr kumimoji="1" lang="ja-JP" altLang="en-US"/>
        </a:p>
      </dgm:t>
    </dgm:pt>
    <dgm:pt modelId="{EF75766E-9C76-4DB3-BF4C-C5FE5029B9E7}" type="sibTrans" cxnId="{B36D30C2-09A0-4436-BA68-7C95DA951CCA}">
      <dgm:prSet/>
      <dgm:spPr/>
      <dgm:t>
        <a:bodyPr/>
        <a:lstStyle/>
        <a:p>
          <a:endParaRPr kumimoji="1" lang="ja-JP" altLang="en-US"/>
        </a:p>
      </dgm:t>
    </dgm:pt>
    <dgm:pt modelId="{9B87BF46-96DB-49BC-A949-96B4A03DC44C}">
      <dgm:prSet phldrT="[テキスト]"/>
      <dgm:spPr/>
      <dgm:t>
        <a:bodyPr/>
        <a:lstStyle/>
        <a:p>
          <a:r>
            <a:rPr lang="ja-JP" altLang="en-US" dirty="0" smtClean="0"/>
            <a:t>授業間・学内移動に自転車は</a:t>
          </a:r>
          <a:endParaRPr lang="en-US" altLang="ja-JP" dirty="0" smtClean="0"/>
        </a:p>
        <a:p>
          <a:r>
            <a:rPr lang="ja-JP" altLang="en-US" dirty="0" smtClean="0"/>
            <a:t>必須と言われている</a:t>
          </a:r>
          <a:endParaRPr kumimoji="1" lang="ja-JP" altLang="en-US" dirty="0"/>
        </a:p>
      </dgm:t>
    </dgm:pt>
    <dgm:pt modelId="{47E90DF2-4117-407D-A0D6-1A0C665F42C9}" type="parTrans" cxnId="{5F66EAC9-5CE7-479C-9722-5AD58B465641}">
      <dgm:prSet/>
      <dgm:spPr/>
      <dgm:t>
        <a:bodyPr/>
        <a:lstStyle/>
        <a:p>
          <a:endParaRPr kumimoji="1" lang="ja-JP" altLang="en-US"/>
        </a:p>
      </dgm:t>
    </dgm:pt>
    <dgm:pt modelId="{C21ACFA7-3DE8-498D-91F2-A74A5CF43C2C}" type="sibTrans" cxnId="{5F66EAC9-5CE7-479C-9722-5AD58B465641}">
      <dgm:prSet/>
      <dgm:spPr/>
      <dgm:t>
        <a:bodyPr/>
        <a:lstStyle/>
        <a:p>
          <a:endParaRPr kumimoji="1" lang="ja-JP" altLang="en-US"/>
        </a:p>
      </dgm:t>
    </dgm:pt>
    <dgm:pt modelId="{7D7B3444-A68C-4CD7-AB10-56F1892D987D}" type="pres">
      <dgm:prSet presAssocID="{AD04C3D5-B235-4F58-A9CE-87AD2705A3AA}" presName="Name0" presStyleCnt="0">
        <dgm:presLayoutVars>
          <dgm:dir/>
          <dgm:animLvl val="lvl"/>
          <dgm:resizeHandles val="exact"/>
        </dgm:presLayoutVars>
      </dgm:prSet>
      <dgm:spPr/>
      <dgm:t>
        <a:bodyPr/>
        <a:lstStyle/>
        <a:p>
          <a:endParaRPr kumimoji="1" lang="ja-JP" altLang="en-US"/>
        </a:p>
      </dgm:t>
    </dgm:pt>
    <dgm:pt modelId="{2246C35E-945F-4E30-8CD9-4436706E32AB}" type="pres">
      <dgm:prSet presAssocID="{9B87BF46-96DB-49BC-A949-96B4A03DC44C}" presName="boxAndChildren" presStyleCnt="0"/>
      <dgm:spPr/>
    </dgm:pt>
    <dgm:pt modelId="{1D98C340-7F81-4E30-9DF7-EB00C76A339A}" type="pres">
      <dgm:prSet presAssocID="{9B87BF46-96DB-49BC-A949-96B4A03DC44C}" presName="parentTextBox" presStyleLbl="node1" presStyleIdx="0" presStyleCnt="2" custLinFactNeighborY="-583"/>
      <dgm:spPr/>
      <dgm:t>
        <a:bodyPr/>
        <a:lstStyle/>
        <a:p>
          <a:endParaRPr kumimoji="1" lang="ja-JP" altLang="en-US"/>
        </a:p>
      </dgm:t>
    </dgm:pt>
    <dgm:pt modelId="{0B9E2FB6-C29D-4E89-A562-735F516D8743}" type="pres">
      <dgm:prSet presAssocID="{EF75766E-9C76-4DB3-BF4C-C5FE5029B9E7}" presName="sp" presStyleCnt="0"/>
      <dgm:spPr/>
    </dgm:pt>
    <dgm:pt modelId="{BFE5E53E-4836-4C7E-B9E0-0344B5589F83}" type="pres">
      <dgm:prSet presAssocID="{2CD2CAED-B180-46FB-83EF-35EB0DAA32B8}" presName="arrowAndChildren" presStyleCnt="0"/>
      <dgm:spPr/>
    </dgm:pt>
    <dgm:pt modelId="{AB9F1A26-BA77-4AF0-A799-2803C9058A4B}" type="pres">
      <dgm:prSet presAssocID="{2CD2CAED-B180-46FB-83EF-35EB0DAA32B8}" presName="parentTextArrow" presStyleLbl="node1" presStyleIdx="1" presStyleCnt="2" custLinFactNeighborY="-24"/>
      <dgm:spPr/>
      <dgm:t>
        <a:bodyPr/>
        <a:lstStyle/>
        <a:p>
          <a:endParaRPr kumimoji="1" lang="ja-JP" altLang="en-US"/>
        </a:p>
      </dgm:t>
    </dgm:pt>
  </dgm:ptLst>
  <dgm:cxnLst>
    <dgm:cxn modelId="{5F66EAC9-5CE7-479C-9722-5AD58B465641}" srcId="{AD04C3D5-B235-4F58-A9CE-87AD2705A3AA}" destId="{9B87BF46-96DB-49BC-A949-96B4A03DC44C}" srcOrd="1" destOrd="0" parTransId="{47E90DF2-4117-407D-A0D6-1A0C665F42C9}" sibTransId="{C21ACFA7-3DE8-498D-91F2-A74A5CF43C2C}"/>
    <dgm:cxn modelId="{5A9685ED-9695-4EB3-AAEF-0F766E029A6D}" type="presOf" srcId="{AD04C3D5-B235-4F58-A9CE-87AD2705A3AA}" destId="{7D7B3444-A68C-4CD7-AB10-56F1892D987D}" srcOrd="0" destOrd="0" presId="urn:microsoft.com/office/officeart/2005/8/layout/process4"/>
    <dgm:cxn modelId="{E519065D-6A8E-4862-B153-8F242DD26C62}" type="presOf" srcId="{2CD2CAED-B180-46FB-83EF-35EB0DAA32B8}" destId="{AB9F1A26-BA77-4AF0-A799-2803C9058A4B}" srcOrd="0" destOrd="0" presId="urn:microsoft.com/office/officeart/2005/8/layout/process4"/>
    <dgm:cxn modelId="{E514FA41-879B-4714-B437-A7D6C735E382}" type="presOf" srcId="{9B87BF46-96DB-49BC-A949-96B4A03DC44C}" destId="{1D98C340-7F81-4E30-9DF7-EB00C76A339A}" srcOrd="0" destOrd="0" presId="urn:microsoft.com/office/officeart/2005/8/layout/process4"/>
    <dgm:cxn modelId="{B36D30C2-09A0-4436-BA68-7C95DA951CCA}" srcId="{AD04C3D5-B235-4F58-A9CE-87AD2705A3AA}" destId="{2CD2CAED-B180-46FB-83EF-35EB0DAA32B8}" srcOrd="0" destOrd="0" parTransId="{5AD824B9-D7E5-4CD1-BE88-6DF169685549}" sibTransId="{EF75766E-9C76-4DB3-BF4C-C5FE5029B9E7}"/>
    <dgm:cxn modelId="{44FCA6F9-7B1E-4654-922C-374EC4B54D7D}" type="presParOf" srcId="{7D7B3444-A68C-4CD7-AB10-56F1892D987D}" destId="{2246C35E-945F-4E30-8CD9-4436706E32AB}" srcOrd="0" destOrd="0" presId="urn:microsoft.com/office/officeart/2005/8/layout/process4"/>
    <dgm:cxn modelId="{5244673F-ADF2-433B-8232-1E62FF2557D7}" type="presParOf" srcId="{2246C35E-945F-4E30-8CD9-4436706E32AB}" destId="{1D98C340-7F81-4E30-9DF7-EB00C76A339A}" srcOrd="0" destOrd="0" presId="urn:microsoft.com/office/officeart/2005/8/layout/process4"/>
    <dgm:cxn modelId="{8CF38ABD-3030-43DF-AD01-5523D424CAC9}" type="presParOf" srcId="{7D7B3444-A68C-4CD7-AB10-56F1892D987D}" destId="{0B9E2FB6-C29D-4E89-A562-735F516D8743}" srcOrd="1" destOrd="0" presId="urn:microsoft.com/office/officeart/2005/8/layout/process4"/>
    <dgm:cxn modelId="{D0BC282A-9EFD-4FA0-AE02-11D8D789611D}" type="presParOf" srcId="{7D7B3444-A68C-4CD7-AB10-56F1892D987D}" destId="{BFE5E53E-4836-4C7E-B9E0-0344B5589F83}" srcOrd="2" destOrd="0" presId="urn:microsoft.com/office/officeart/2005/8/layout/process4"/>
    <dgm:cxn modelId="{91EA430A-27A8-47B6-A5BA-BA5625E9EF0D}" type="presParOf" srcId="{BFE5E53E-4836-4C7E-B9E0-0344B5589F83}" destId="{AB9F1A26-BA77-4AF0-A799-2803C9058A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76179-39C9-4130-AEC1-6F43AF54EE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4300E9EC-A6FE-421E-843F-414EE2337348}">
      <dgm:prSet phldrT="[テキスト]"/>
      <dgm:spPr/>
      <dgm:t>
        <a:bodyPr/>
        <a:lstStyle/>
        <a:p>
          <a:r>
            <a:rPr kumimoji="1" lang="ja-JP" altLang="en-US" dirty="0" smtClean="0"/>
            <a:t>個人利益の優先・違反駐輪</a:t>
          </a:r>
          <a:endParaRPr kumimoji="1" lang="ja-JP" altLang="en-US" dirty="0"/>
        </a:p>
      </dgm:t>
    </dgm:pt>
    <dgm:pt modelId="{F390325D-DA9E-43C2-BE45-090EA2D01E25}" type="parTrans" cxnId="{066E3034-D077-423C-BC3A-023D8ECAC52B}">
      <dgm:prSet/>
      <dgm:spPr/>
      <dgm:t>
        <a:bodyPr/>
        <a:lstStyle/>
        <a:p>
          <a:endParaRPr kumimoji="1" lang="ja-JP" altLang="en-US"/>
        </a:p>
      </dgm:t>
    </dgm:pt>
    <dgm:pt modelId="{A4352786-BF3F-47CE-BAA7-8FA57CFBEAEF}" type="sibTrans" cxnId="{066E3034-D077-423C-BC3A-023D8ECAC52B}">
      <dgm:prSet/>
      <dgm:spPr/>
      <dgm:t>
        <a:bodyPr/>
        <a:lstStyle/>
        <a:p>
          <a:endParaRPr kumimoji="1" lang="ja-JP" altLang="en-US"/>
        </a:p>
      </dgm:t>
    </dgm:pt>
    <dgm:pt modelId="{BD0FF4FE-389D-4878-AD3A-B0F5B0C2F041}">
      <dgm:prSet phldrT="[テキスト]">
        <dgm:style>
          <a:lnRef idx="3">
            <a:schemeClr val="lt1"/>
          </a:lnRef>
          <a:fillRef idx="1">
            <a:schemeClr val="accent1"/>
          </a:fillRef>
          <a:effectRef idx="1">
            <a:schemeClr val="accent1"/>
          </a:effectRef>
          <a:fontRef idx="minor">
            <a:schemeClr val="lt1"/>
          </a:fontRef>
        </dgm:style>
      </dgm:prSet>
      <dgm:spPr/>
      <dgm:t>
        <a:bodyPr/>
        <a:lstStyle/>
        <a:p>
          <a:r>
            <a:rPr kumimoji="1" lang="ja-JP" altLang="en-US" dirty="0" smtClean="0"/>
            <a:t>駐輪可能台数の</a:t>
          </a:r>
          <a:r>
            <a:rPr kumimoji="1" lang="ja-JP" altLang="en-US" smtClean="0"/>
            <a:t>　不足等</a:t>
          </a:r>
          <a:endParaRPr kumimoji="1" lang="ja-JP" altLang="en-US" dirty="0"/>
        </a:p>
      </dgm:t>
    </dgm:pt>
    <dgm:pt modelId="{E5ADEF3B-7A8F-43B4-A5DB-B4065DE937F8}" type="parTrans" cxnId="{01DF56C0-D575-46F2-B28B-09C4E4699543}">
      <dgm:prSet/>
      <dgm:spPr/>
      <dgm:t>
        <a:bodyPr/>
        <a:lstStyle/>
        <a:p>
          <a:endParaRPr kumimoji="1" lang="ja-JP" altLang="en-US"/>
        </a:p>
      </dgm:t>
    </dgm:pt>
    <dgm:pt modelId="{450DF3BC-ECD1-449E-8B31-BA906EC049D8}" type="sibTrans" cxnId="{01DF56C0-D575-46F2-B28B-09C4E4699543}">
      <dgm:prSet/>
      <dgm:spPr/>
      <dgm:t>
        <a:bodyPr/>
        <a:lstStyle/>
        <a:p>
          <a:endParaRPr kumimoji="1" lang="ja-JP" altLang="en-US"/>
        </a:p>
      </dgm:t>
    </dgm:pt>
    <dgm:pt modelId="{B6BAB2A5-2C5B-4605-AD91-C0F1DE35CE44}">
      <dgm:prSet phldrT="[テキスト]"/>
      <dgm:spPr/>
      <dgm:t>
        <a:bodyPr/>
        <a:lstStyle/>
        <a:p>
          <a:r>
            <a:rPr kumimoji="1" lang="ja-JP" altLang="en-US" dirty="0" smtClean="0"/>
            <a:t>縦置き駐輪場・料金改定→駐輪場改善</a:t>
          </a:r>
          <a:endParaRPr kumimoji="1" lang="ja-JP" altLang="en-US" dirty="0"/>
        </a:p>
      </dgm:t>
    </dgm:pt>
    <dgm:pt modelId="{605B7EAE-9BE5-4493-9A40-CFE90CEF3E24}" type="parTrans" cxnId="{7546A8B0-E75D-444A-8F80-D77D55FFBE77}">
      <dgm:prSet/>
      <dgm:spPr/>
      <dgm:t>
        <a:bodyPr/>
        <a:lstStyle/>
        <a:p>
          <a:endParaRPr kumimoji="1" lang="ja-JP" altLang="en-US"/>
        </a:p>
      </dgm:t>
    </dgm:pt>
    <dgm:pt modelId="{7040E303-1CF1-4E69-AC6A-3B9977E08F9B}" type="sibTrans" cxnId="{7546A8B0-E75D-444A-8F80-D77D55FFBE77}">
      <dgm:prSet/>
      <dgm:spPr/>
      <dgm:t>
        <a:bodyPr/>
        <a:lstStyle/>
        <a:p>
          <a:endParaRPr kumimoji="1" lang="ja-JP" altLang="en-US"/>
        </a:p>
      </dgm:t>
    </dgm:pt>
    <dgm:pt modelId="{8E82238C-A91D-406F-9DBC-1AE7B3987130}">
      <dgm:prSet phldrT="[テキスト]"/>
      <dgm:spPr/>
      <dgm:t>
        <a:bodyPr/>
        <a:lstStyle/>
        <a:p>
          <a:r>
            <a:rPr kumimoji="1" lang="ja-JP" altLang="en-US" dirty="0" smtClean="0"/>
            <a:t>交通容量の超過・学生数の大幅増加</a:t>
          </a:r>
          <a:endParaRPr kumimoji="1" lang="ja-JP" altLang="en-US" dirty="0"/>
        </a:p>
      </dgm:t>
    </dgm:pt>
    <dgm:pt modelId="{C54F6CE5-12A9-44EF-8FC9-8D8D8AEA4780}" type="parTrans" cxnId="{A53C2CBD-BB60-4827-B834-D9A062E6D09C}">
      <dgm:prSet/>
      <dgm:spPr/>
      <dgm:t>
        <a:bodyPr/>
        <a:lstStyle/>
        <a:p>
          <a:endParaRPr kumimoji="1" lang="ja-JP" altLang="en-US"/>
        </a:p>
      </dgm:t>
    </dgm:pt>
    <dgm:pt modelId="{B8E154D9-C475-4875-98E4-6201B1D2E647}" type="sibTrans" cxnId="{A53C2CBD-BB60-4827-B834-D9A062E6D09C}">
      <dgm:prSet/>
      <dgm:spPr/>
      <dgm:t>
        <a:bodyPr/>
        <a:lstStyle/>
        <a:p>
          <a:endParaRPr kumimoji="1" lang="ja-JP" altLang="en-US"/>
        </a:p>
      </dgm:t>
    </dgm:pt>
    <dgm:pt modelId="{AF08BDA5-4CB6-40F1-AC41-BCBBF4A31FB1}">
      <dgm:prSet phldrT="[テキスト]">
        <dgm:style>
          <a:lnRef idx="3">
            <a:schemeClr val="lt1"/>
          </a:lnRef>
          <a:fillRef idx="1">
            <a:schemeClr val="accent1"/>
          </a:fillRef>
          <a:effectRef idx="1">
            <a:schemeClr val="accent1"/>
          </a:effectRef>
          <a:fontRef idx="minor">
            <a:schemeClr val="lt1"/>
          </a:fontRef>
        </dgm:style>
      </dgm:prSet>
      <dgm:spPr/>
      <dgm:t>
        <a:bodyPr/>
        <a:lstStyle/>
        <a:p>
          <a:r>
            <a:rPr kumimoji="1" lang="ja-JP" altLang="en-US" dirty="0" smtClean="0"/>
            <a:t>盗難の発生</a:t>
          </a:r>
          <a:endParaRPr kumimoji="1" lang="ja-JP" altLang="en-US" dirty="0"/>
        </a:p>
      </dgm:t>
    </dgm:pt>
    <dgm:pt modelId="{63F0B837-0307-4177-ADD5-AD0DB250794F}" type="parTrans" cxnId="{EF72B624-6568-44F3-BFDB-301C692857FD}">
      <dgm:prSet/>
      <dgm:spPr/>
      <dgm:t>
        <a:bodyPr/>
        <a:lstStyle/>
        <a:p>
          <a:endParaRPr kumimoji="1" lang="ja-JP" altLang="en-US"/>
        </a:p>
      </dgm:t>
    </dgm:pt>
    <dgm:pt modelId="{046ABCC0-C8F8-472C-833C-87BB364F61AC}" type="sibTrans" cxnId="{EF72B624-6568-44F3-BFDB-301C692857FD}">
      <dgm:prSet/>
      <dgm:spPr/>
      <dgm:t>
        <a:bodyPr/>
        <a:lstStyle/>
        <a:p>
          <a:endParaRPr kumimoji="1" lang="ja-JP" altLang="en-US"/>
        </a:p>
      </dgm:t>
    </dgm:pt>
    <dgm:pt modelId="{4BB75CC1-3308-489B-883B-A422C53E5E7F}">
      <dgm:prSet phldrT="[テキスト]"/>
      <dgm:spPr/>
      <dgm:t>
        <a:bodyPr/>
        <a:lstStyle/>
        <a:p>
          <a:r>
            <a:rPr kumimoji="1" lang="ja-JP" altLang="en-US" dirty="0" smtClean="0"/>
            <a:t>意識改革・駐輪場明確化→自転車混雑緩和</a:t>
          </a:r>
          <a:endParaRPr kumimoji="1" lang="ja-JP" altLang="en-US" dirty="0"/>
        </a:p>
      </dgm:t>
    </dgm:pt>
    <dgm:pt modelId="{E1A3F578-A2FF-4238-BD09-DC720FB55FA4}" type="parTrans" cxnId="{8672CC81-0A07-4C5E-89A3-4CC4B21362D8}">
      <dgm:prSet/>
      <dgm:spPr/>
      <dgm:t>
        <a:bodyPr/>
        <a:lstStyle/>
        <a:p>
          <a:endParaRPr kumimoji="1" lang="ja-JP" altLang="en-US"/>
        </a:p>
      </dgm:t>
    </dgm:pt>
    <dgm:pt modelId="{682C95B8-0749-43B6-9D09-E7D7B0DC6CB5}" type="sibTrans" cxnId="{8672CC81-0A07-4C5E-89A3-4CC4B21362D8}">
      <dgm:prSet/>
      <dgm:spPr/>
      <dgm:t>
        <a:bodyPr/>
        <a:lstStyle/>
        <a:p>
          <a:endParaRPr kumimoji="1" lang="ja-JP" altLang="en-US"/>
        </a:p>
      </dgm:t>
    </dgm:pt>
    <dgm:pt modelId="{3BC6D442-3C05-4F9A-9025-48CCAD83B969}">
      <dgm:prSet phldrT="[テキスト]"/>
      <dgm:spPr/>
      <dgm:t>
        <a:bodyPr/>
        <a:lstStyle/>
        <a:p>
          <a:r>
            <a:rPr kumimoji="1" lang="ja-JP" altLang="en-US" dirty="0" smtClean="0"/>
            <a:t>自転車専用道→混雑・集中緩和</a:t>
          </a:r>
          <a:endParaRPr kumimoji="1" lang="ja-JP" altLang="en-US" dirty="0"/>
        </a:p>
      </dgm:t>
    </dgm:pt>
    <dgm:pt modelId="{36736DEF-0A03-4E08-94FA-B1F522901A8C}" type="parTrans" cxnId="{ED17FBF8-DA2D-4092-B8A4-24C9B5AB30DD}">
      <dgm:prSet/>
      <dgm:spPr/>
      <dgm:t>
        <a:bodyPr/>
        <a:lstStyle/>
        <a:p>
          <a:endParaRPr kumimoji="1" lang="ja-JP" altLang="en-US"/>
        </a:p>
      </dgm:t>
    </dgm:pt>
    <dgm:pt modelId="{BA527C87-ABC5-4856-A8ED-5979C7DDBF0C}" type="sibTrans" cxnId="{ED17FBF8-DA2D-4092-B8A4-24C9B5AB30DD}">
      <dgm:prSet/>
      <dgm:spPr/>
      <dgm:t>
        <a:bodyPr/>
        <a:lstStyle/>
        <a:p>
          <a:endParaRPr kumimoji="1" lang="ja-JP" altLang="en-US"/>
        </a:p>
      </dgm:t>
    </dgm:pt>
    <dgm:pt modelId="{0F1AC5FE-2411-47FE-ABF4-241ACB860D5E}">
      <dgm:prSet phldrT="[テキスト]"/>
      <dgm:spPr/>
      <dgm:t>
        <a:bodyPr/>
        <a:lstStyle/>
        <a:p>
          <a:r>
            <a:rPr kumimoji="1" lang="ja-JP" altLang="en-US" dirty="0" smtClean="0"/>
            <a:t>ステッカー制度・駐輪パイプ→盗難防止</a:t>
          </a:r>
          <a:endParaRPr kumimoji="1" lang="ja-JP" altLang="en-US" dirty="0"/>
        </a:p>
      </dgm:t>
    </dgm:pt>
    <dgm:pt modelId="{AD78C712-2DAB-4F7C-82CC-76010DAB24D5}" type="parTrans" cxnId="{33EAE226-65DE-432D-9325-70B65E112298}">
      <dgm:prSet/>
      <dgm:spPr/>
      <dgm:t>
        <a:bodyPr/>
        <a:lstStyle/>
        <a:p>
          <a:endParaRPr kumimoji="1" lang="ja-JP" altLang="en-US"/>
        </a:p>
      </dgm:t>
    </dgm:pt>
    <dgm:pt modelId="{14CFE18C-DEF7-4D7A-A699-87690A52359C}" type="sibTrans" cxnId="{33EAE226-65DE-432D-9325-70B65E112298}">
      <dgm:prSet/>
      <dgm:spPr/>
      <dgm:t>
        <a:bodyPr/>
        <a:lstStyle/>
        <a:p>
          <a:endParaRPr kumimoji="1" lang="ja-JP" altLang="en-US"/>
        </a:p>
      </dgm:t>
    </dgm:pt>
    <dgm:pt modelId="{EFB9AD26-ECCF-418C-81C3-FDAF9D262054}">
      <dgm:prSet phldrT="[テキスト]"/>
      <dgm:spPr/>
      <dgm:t>
        <a:bodyPr/>
        <a:lstStyle/>
        <a:p>
          <a:r>
            <a:rPr kumimoji="1" lang="ja-JP" altLang="en-US" dirty="0" smtClean="0"/>
            <a:t>路面ペイント→枠内駐輪→安全面改善</a:t>
          </a:r>
          <a:endParaRPr kumimoji="1" lang="ja-JP" altLang="en-US" dirty="0"/>
        </a:p>
      </dgm:t>
    </dgm:pt>
    <dgm:pt modelId="{8579A52E-C274-4ECA-92DB-BF382194D6A3}" type="parTrans" cxnId="{D107DE5E-E2E3-4DCE-91DF-ADA58066061A}">
      <dgm:prSet/>
      <dgm:spPr/>
      <dgm:t>
        <a:bodyPr/>
        <a:lstStyle/>
        <a:p>
          <a:endParaRPr kumimoji="1" lang="ja-JP" altLang="en-US"/>
        </a:p>
      </dgm:t>
    </dgm:pt>
    <dgm:pt modelId="{8464FB05-34E1-4503-B07B-65DF3C5AD507}" type="sibTrans" cxnId="{D107DE5E-E2E3-4DCE-91DF-ADA58066061A}">
      <dgm:prSet/>
      <dgm:spPr/>
      <dgm:t>
        <a:bodyPr/>
        <a:lstStyle/>
        <a:p>
          <a:endParaRPr kumimoji="1" lang="ja-JP" altLang="en-US"/>
        </a:p>
      </dgm:t>
    </dgm:pt>
    <dgm:pt modelId="{2A28A262-5A8E-4A7E-B101-CA9876B2466A}">
      <dgm:prSet phldrT="[テキスト]"/>
      <dgm:spPr/>
      <dgm:t>
        <a:bodyPr/>
        <a:lstStyle/>
        <a:p>
          <a:r>
            <a:rPr kumimoji="1" lang="en-US" altLang="ja-JP" dirty="0" smtClean="0"/>
            <a:t>MAP</a:t>
          </a:r>
          <a:r>
            <a:rPr kumimoji="1" lang="ja-JP" altLang="en-US" dirty="0" smtClean="0"/>
            <a:t>作成・登録制→スマートキャンパス</a:t>
          </a:r>
          <a:endParaRPr kumimoji="1" lang="ja-JP" altLang="en-US" dirty="0"/>
        </a:p>
      </dgm:t>
    </dgm:pt>
    <dgm:pt modelId="{7870C906-2793-44DD-8736-4049E428519F}" type="parTrans" cxnId="{EC3CBECF-8764-40FC-AFA1-16F94A84CCD8}">
      <dgm:prSet/>
      <dgm:spPr/>
      <dgm:t>
        <a:bodyPr/>
        <a:lstStyle/>
        <a:p>
          <a:endParaRPr kumimoji="1" lang="ja-JP" altLang="en-US"/>
        </a:p>
      </dgm:t>
    </dgm:pt>
    <dgm:pt modelId="{0A6E95C8-2782-4019-A67F-51D0CE5F163A}" type="sibTrans" cxnId="{EC3CBECF-8764-40FC-AFA1-16F94A84CCD8}">
      <dgm:prSet/>
      <dgm:spPr/>
      <dgm:t>
        <a:bodyPr/>
        <a:lstStyle/>
        <a:p>
          <a:endParaRPr kumimoji="1" lang="ja-JP" altLang="en-US"/>
        </a:p>
      </dgm:t>
    </dgm:pt>
    <dgm:pt modelId="{0581FD93-638A-4925-B8A2-AFD54B1887A6}" type="pres">
      <dgm:prSet presAssocID="{15E76179-39C9-4130-AEC1-6F43AF54EE54}" presName="Name0" presStyleCnt="0">
        <dgm:presLayoutVars>
          <dgm:dir/>
          <dgm:animLvl val="lvl"/>
          <dgm:resizeHandles val="exact"/>
        </dgm:presLayoutVars>
      </dgm:prSet>
      <dgm:spPr/>
      <dgm:t>
        <a:bodyPr/>
        <a:lstStyle/>
        <a:p>
          <a:endParaRPr kumimoji="1" lang="ja-JP" altLang="en-US"/>
        </a:p>
      </dgm:t>
    </dgm:pt>
    <dgm:pt modelId="{958F422F-2BCD-4F75-A6A6-C7787567E10F}" type="pres">
      <dgm:prSet presAssocID="{4300E9EC-A6FE-421E-843F-414EE2337348}" presName="linNode" presStyleCnt="0"/>
      <dgm:spPr/>
    </dgm:pt>
    <dgm:pt modelId="{E90A5FF8-0E37-4C1A-A155-03E0F4AF18A1}" type="pres">
      <dgm:prSet presAssocID="{4300E9EC-A6FE-421E-843F-414EE2337348}" presName="parentText" presStyleLbl="node1" presStyleIdx="0" presStyleCnt="4">
        <dgm:presLayoutVars>
          <dgm:chMax val="1"/>
          <dgm:bulletEnabled val="1"/>
        </dgm:presLayoutVars>
      </dgm:prSet>
      <dgm:spPr/>
      <dgm:t>
        <a:bodyPr/>
        <a:lstStyle/>
        <a:p>
          <a:endParaRPr kumimoji="1" lang="ja-JP" altLang="en-US"/>
        </a:p>
      </dgm:t>
    </dgm:pt>
    <dgm:pt modelId="{3CF03B22-BBF5-4A87-BF9F-4CFCB917C769}" type="pres">
      <dgm:prSet presAssocID="{4300E9EC-A6FE-421E-843F-414EE2337348}" presName="descendantText" presStyleLbl="alignAccFollowNode1" presStyleIdx="0" presStyleCnt="4">
        <dgm:presLayoutVars>
          <dgm:bulletEnabled val="1"/>
        </dgm:presLayoutVars>
      </dgm:prSet>
      <dgm:spPr/>
      <dgm:t>
        <a:bodyPr/>
        <a:lstStyle/>
        <a:p>
          <a:endParaRPr kumimoji="1" lang="ja-JP" altLang="en-US"/>
        </a:p>
      </dgm:t>
    </dgm:pt>
    <dgm:pt modelId="{BCF4F740-E40E-4A91-AD9A-2BC0E8276850}" type="pres">
      <dgm:prSet presAssocID="{A4352786-BF3F-47CE-BAA7-8FA57CFBEAEF}" presName="sp" presStyleCnt="0"/>
      <dgm:spPr/>
    </dgm:pt>
    <dgm:pt modelId="{BDEB02B3-4A42-48F0-B52A-661222CDEF6D}" type="pres">
      <dgm:prSet presAssocID="{8E82238C-A91D-406F-9DBC-1AE7B3987130}" presName="linNode" presStyleCnt="0"/>
      <dgm:spPr/>
    </dgm:pt>
    <dgm:pt modelId="{70BCACE5-4A9E-4D07-B3CE-C983A28BA395}" type="pres">
      <dgm:prSet presAssocID="{8E82238C-A91D-406F-9DBC-1AE7B3987130}" presName="parentText" presStyleLbl="node1" presStyleIdx="1" presStyleCnt="4">
        <dgm:presLayoutVars>
          <dgm:chMax val="1"/>
          <dgm:bulletEnabled val="1"/>
        </dgm:presLayoutVars>
      </dgm:prSet>
      <dgm:spPr/>
      <dgm:t>
        <a:bodyPr/>
        <a:lstStyle/>
        <a:p>
          <a:endParaRPr kumimoji="1" lang="ja-JP" altLang="en-US"/>
        </a:p>
      </dgm:t>
    </dgm:pt>
    <dgm:pt modelId="{FB7D854C-282A-4ACF-8680-E4F1F8C0E341}" type="pres">
      <dgm:prSet presAssocID="{8E82238C-A91D-406F-9DBC-1AE7B3987130}" presName="descendantText" presStyleLbl="alignAccFollowNode1" presStyleIdx="1" presStyleCnt="4">
        <dgm:presLayoutVars>
          <dgm:bulletEnabled val="1"/>
        </dgm:presLayoutVars>
      </dgm:prSet>
      <dgm:spPr/>
      <dgm:t>
        <a:bodyPr/>
        <a:lstStyle/>
        <a:p>
          <a:endParaRPr kumimoji="1" lang="ja-JP" altLang="en-US"/>
        </a:p>
      </dgm:t>
    </dgm:pt>
    <dgm:pt modelId="{5FFFEA3D-77CA-4E28-941A-9032619F58F6}" type="pres">
      <dgm:prSet presAssocID="{B8E154D9-C475-4875-98E4-6201B1D2E647}" presName="sp" presStyleCnt="0"/>
      <dgm:spPr/>
    </dgm:pt>
    <dgm:pt modelId="{FBE0385D-C27E-4AC1-8BFD-75F3BCFA1777}" type="pres">
      <dgm:prSet presAssocID="{BD0FF4FE-389D-4878-AD3A-B0F5B0C2F041}" presName="linNode" presStyleCnt="0"/>
      <dgm:spPr/>
    </dgm:pt>
    <dgm:pt modelId="{D7879F69-B5E0-47EA-9F14-50C0FA133D80}" type="pres">
      <dgm:prSet presAssocID="{BD0FF4FE-389D-4878-AD3A-B0F5B0C2F041}" presName="parentText" presStyleLbl="node1" presStyleIdx="2" presStyleCnt="4">
        <dgm:presLayoutVars>
          <dgm:chMax val="1"/>
          <dgm:bulletEnabled val="1"/>
        </dgm:presLayoutVars>
      </dgm:prSet>
      <dgm:spPr/>
      <dgm:t>
        <a:bodyPr/>
        <a:lstStyle/>
        <a:p>
          <a:endParaRPr kumimoji="1" lang="ja-JP" altLang="en-US"/>
        </a:p>
      </dgm:t>
    </dgm:pt>
    <dgm:pt modelId="{BA33509F-07C9-4E79-8976-C8F463FB8655}" type="pres">
      <dgm:prSet presAssocID="{BD0FF4FE-389D-4878-AD3A-B0F5B0C2F041}" presName="descendantText" presStyleLbl="alignAccFollowNode1" presStyleIdx="2" presStyleCnt="4">
        <dgm:presLayoutVars>
          <dgm:bulletEnabled val="1"/>
        </dgm:presLayoutVars>
      </dgm:prSet>
      <dgm:spPr/>
      <dgm:t>
        <a:bodyPr/>
        <a:lstStyle/>
        <a:p>
          <a:endParaRPr kumimoji="1" lang="ja-JP" altLang="en-US"/>
        </a:p>
      </dgm:t>
    </dgm:pt>
    <dgm:pt modelId="{F6DF5434-C1B0-48C0-AB7B-94CF9E05184A}" type="pres">
      <dgm:prSet presAssocID="{450DF3BC-ECD1-449E-8B31-BA906EC049D8}" presName="sp" presStyleCnt="0"/>
      <dgm:spPr/>
    </dgm:pt>
    <dgm:pt modelId="{3F149FFB-B6AA-464C-B5AA-C2E998510AF4}" type="pres">
      <dgm:prSet presAssocID="{AF08BDA5-4CB6-40F1-AC41-BCBBF4A31FB1}" presName="linNode" presStyleCnt="0"/>
      <dgm:spPr/>
    </dgm:pt>
    <dgm:pt modelId="{5C864D3B-2003-4684-8697-20A6E3ADBB05}" type="pres">
      <dgm:prSet presAssocID="{AF08BDA5-4CB6-40F1-AC41-BCBBF4A31FB1}" presName="parentText" presStyleLbl="node1" presStyleIdx="3" presStyleCnt="4" custLinFactNeighborY="-6065">
        <dgm:presLayoutVars>
          <dgm:chMax val="1"/>
          <dgm:bulletEnabled val="1"/>
        </dgm:presLayoutVars>
      </dgm:prSet>
      <dgm:spPr/>
      <dgm:t>
        <a:bodyPr/>
        <a:lstStyle/>
        <a:p>
          <a:endParaRPr kumimoji="1" lang="ja-JP" altLang="en-US"/>
        </a:p>
      </dgm:t>
    </dgm:pt>
    <dgm:pt modelId="{C0716C23-17C8-4AAE-AFEF-68AFB0987E3F}" type="pres">
      <dgm:prSet presAssocID="{AF08BDA5-4CB6-40F1-AC41-BCBBF4A31FB1}" presName="descendantText" presStyleLbl="alignAccFollowNode1" presStyleIdx="3" presStyleCnt="4">
        <dgm:presLayoutVars>
          <dgm:bulletEnabled val="1"/>
        </dgm:presLayoutVars>
      </dgm:prSet>
      <dgm:spPr/>
      <dgm:t>
        <a:bodyPr/>
        <a:lstStyle/>
        <a:p>
          <a:endParaRPr kumimoji="1" lang="ja-JP" altLang="en-US"/>
        </a:p>
      </dgm:t>
    </dgm:pt>
  </dgm:ptLst>
  <dgm:cxnLst>
    <dgm:cxn modelId="{51D19976-2565-A94B-A762-277AD0094FA7}" type="presOf" srcId="{BD0FF4FE-389D-4878-AD3A-B0F5B0C2F041}" destId="{D7879F69-B5E0-47EA-9F14-50C0FA133D80}" srcOrd="0" destOrd="0" presId="urn:microsoft.com/office/officeart/2005/8/layout/vList5"/>
    <dgm:cxn modelId="{D1838424-2E90-AE4D-BA26-2A73F81F4E20}" type="presOf" srcId="{4BB75CC1-3308-489B-883B-A422C53E5E7F}" destId="{3CF03B22-BBF5-4A87-BF9F-4CFCB917C769}" srcOrd="0" destOrd="0" presId="urn:microsoft.com/office/officeart/2005/8/layout/vList5"/>
    <dgm:cxn modelId="{7546A8B0-E75D-444A-8F80-D77D55FFBE77}" srcId="{BD0FF4FE-389D-4878-AD3A-B0F5B0C2F041}" destId="{B6BAB2A5-2C5B-4605-AD91-C0F1DE35CE44}" srcOrd="0" destOrd="0" parTransId="{605B7EAE-9BE5-4493-9A40-CFE90CEF3E24}" sibTransId="{7040E303-1CF1-4E69-AC6A-3B9977E08F9B}"/>
    <dgm:cxn modelId="{01DF56C0-D575-46F2-B28B-09C4E4699543}" srcId="{15E76179-39C9-4130-AEC1-6F43AF54EE54}" destId="{BD0FF4FE-389D-4878-AD3A-B0F5B0C2F041}" srcOrd="2" destOrd="0" parTransId="{E5ADEF3B-7A8F-43B4-A5DB-B4065DE937F8}" sibTransId="{450DF3BC-ECD1-449E-8B31-BA906EC049D8}"/>
    <dgm:cxn modelId="{79CDBB08-9C12-D04E-BBC4-EFE29A24CF2C}" type="presOf" srcId="{0F1AC5FE-2411-47FE-ABF4-241ACB860D5E}" destId="{C0716C23-17C8-4AAE-AFEF-68AFB0987E3F}" srcOrd="0" destOrd="0" presId="urn:microsoft.com/office/officeart/2005/8/layout/vList5"/>
    <dgm:cxn modelId="{066E3034-D077-423C-BC3A-023D8ECAC52B}" srcId="{15E76179-39C9-4130-AEC1-6F43AF54EE54}" destId="{4300E9EC-A6FE-421E-843F-414EE2337348}" srcOrd="0" destOrd="0" parTransId="{F390325D-DA9E-43C2-BE45-090EA2D01E25}" sibTransId="{A4352786-BF3F-47CE-BAA7-8FA57CFBEAEF}"/>
    <dgm:cxn modelId="{4330D8B2-6362-AF49-B6F9-51D93B68A74D}" type="presOf" srcId="{AF08BDA5-4CB6-40F1-AC41-BCBBF4A31FB1}" destId="{5C864D3B-2003-4684-8697-20A6E3ADBB05}" srcOrd="0" destOrd="0" presId="urn:microsoft.com/office/officeart/2005/8/layout/vList5"/>
    <dgm:cxn modelId="{ED17FBF8-DA2D-4092-B8A4-24C9B5AB30DD}" srcId="{8E82238C-A91D-406F-9DBC-1AE7B3987130}" destId="{3BC6D442-3C05-4F9A-9025-48CCAD83B969}" srcOrd="0" destOrd="0" parTransId="{36736DEF-0A03-4E08-94FA-B1F522901A8C}" sibTransId="{BA527C87-ABC5-4856-A8ED-5979C7DDBF0C}"/>
    <dgm:cxn modelId="{8672CC81-0A07-4C5E-89A3-4CC4B21362D8}" srcId="{4300E9EC-A6FE-421E-843F-414EE2337348}" destId="{4BB75CC1-3308-489B-883B-A422C53E5E7F}" srcOrd="0" destOrd="0" parTransId="{E1A3F578-A2FF-4238-BD09-DC720FB55FA4}" sibTransId="{682C95B8-0749-43B6-9D09-E7D7B0DC6CB5}"/>
    <dgm:cxn modelId="{A53C2CBD-BB60-4827-B834-D9A062E6D09C}" srcId="{15E76179-39C9-4130-AEC1-6F43AF54EE54}" destId="{8E82238C-A91D-406F-9DBC-1AE7B3987130}" srcOrd="1" destOrd="0" parTransId="{C54F6CE5-12A9-44EF-8FC9-8D8D8AEA4780}" sibTransId="{B8E154D9-C475-4875-98E4-6201B1D2E647}"/>
    <dgm:cxn modelId="{0A752580-63F0-434B-8D0F-BAF657295926}" type="presOf" srcId="{3BC6D442-3C05-4F9A-9025-48CCAD83B969}" destId="{FB7D854C-282A-4ACF-8680-E4F1F8C0E341}" srcOrd="0" destOrd="0" presId="urn:microsoft.com/office/officeart/2005/8/layout/vList5"/>
    <dgm:cxn modelId="{BE2A1981-0F13-FA4D-AB5C-E46B7787EC32}" type="presOf" srcId="{B6BAB2A5-2C5B-4605-AD91-C0F1DE35CE44}" destId="{BA33509F-07C9-4E79-8976-C8F463FB8655}" srcOrd="0" destOrd="0" presId="urn:microsoft.com/office/officeart/2005/8/layout/vList5"/>
    <dgm:cxn modelId="{EC4745FF-1443-E64E-8F46-76EE00CDDDB5}" type="presOf" srcId="{4300E9EC-A6FE-421E-843F-414EE2337348}" destId="{E90A5FF8-0E37-4C1A-A155-03E0F4AF18A1}" srcOrd="0" destOrd="0" presId="urn:microsoft.com/office/officeart/2005/8/layout/vList5"/>
    <dgm:cxn modelId="{EF72B624-6568-44F3-BFDB-301C692857FD}" srcId="{15E76179-39C9-4130-AEC1-6F43AF54EE54}" destId="{AF08BDA5-4CB6-40F1-AC41-BCBBF4A31FB1}" srcOrd="3" destOrd="0" parTransId="{63F0B837-0307-4177-ADD5-AD0DB250794F}" sibTransId="{046ABCC0-C8F8-472C-833C-87BB364F61AC}"/>
    <dgm:cxn modelId="{D107DE5E-E2E3-4DCE-91DF-ADA58066061A}" srcId="{8E82238C-A91D-406F-9DBC-1AE7B3987130}" destId="{EFB9AD26-ECCF-418C-81C3-FDAF9D262054}" srcOrd="1" destOrd="0" parTransId="{8579A52E-C274-4ECA-92DB-BF382194D6A3}" sibTransId="{8464FB05-34E1-4503-B07B-65DF3C5AD507}"/>
    <dgm:cxn modelId="{33EAE226-65DE-432D-9325-70B65E112298}" srcId="{AF08BDA5-4CB6-40F1-AC41-BCBBF4A31FB1}" destId="{0F1AC5FE-2411-47FE-ABF4-241ACB860D5E}" srcOrd="0" destOrd="0" parTransId="{AD78C712-2DAB-4F7C-82CC-76010DAB24D5}" sibTransId="{14CFE18C-DEF7-4D7A-A699-87690A52359C}"/>
    <dgm:cxn modelId="{EC3CBECF-8764-40FC-AFA1-16F94A84CCD8}" srcId="{BD0FF4FE-389D-4878-AD3A-B0F5B0C2F041}" destId="{2A28A262-5A8E-4A7E-B101-CA9876B2466A}" srcOrd="1" destOrd="0" parTransId="{7870C906-2793-44DD-8736-4049E428519F}" sibTransId="{0A6E95C8-2782-4019-A67F-51D0CE5F163A}"/>
    <dgm:cxn modelId="{2AB7D236-D8F2-3D48-BAB1-CFFE235467A1}" type="presOf" srcId="{2A28A262-5A8E-4A7E-B101-CA9876B2466A}" destId="{BA33509F-07C9-4E79-8976-C8F463FB8655}" srcOrd="0" destOrd="1" presId="urn:microsoft.com/office/officeart/2005/8/layout/vList5"/>
    <dgm:cxn modelId="{0E35963E-8653-D344-8F92-2EFA6D87591F}" type="presOf" srcId="{8E82238C-A91D-406F-9DBC-1AE7B3987130}" destId="{70BCACE5-4A9E-4D07-B3CE-C983A28BA395}" srcOrd="0" destOrd="0" presId="urn:microsoft.com/office/officeart/2005/8/layout/vList5"/>
    <dgm:cxn modelId="{089B05DC-CAE9-A842-9705-5BFCA38CE645}" type="presOf" srcId="{EFB9AD26-ECCF-418C-81C3-FDAF9D262054}" destId="{FB7D854C-282A-4ACF-8680-E4F1F8C0E341}" srcOrd="0" destOrd="1" presId="urn:microsoft.com/office/officeart/2005/8/layout/vList5"/>
    <dgm:cxn modelId="{7946D349-E8B9-A043-9FEA-2BE0F621C68D}" type="presOf" srcId="{15E76179-39C9-4130-AEC1-6F43AF54EE54}" destId="{0581FD93-638A-4925-B8A2-AFD54B1887A6}" srcOrd="0" destOrd="0" presId="urn:microsoft.com/office/officeart/2005/8/layout/vList5"/>
    <dgm:cxn modelId="{A175407A-9393-9A4A-A4DB-5D01C40DDAAC}" type="presParOf" srcId="{0581FD93-638A-4925-B8A2-AFD54B1887A6}" destId="{958F422F-2BCD-4F75-A6A6-C7787567E10F}" srcOrd="0" destOrd="0" presId="urn:microsoft.com/office/officeart/2005/8/layout/vList5"/>
    <dgm:cxn modelId="{56B18FE4-D262-274D-A10F-1728BFD96480}" type="presParOf" srcId="{958F422F-2BCD-4F75-A6A6-C7787567E10F}" destId="{E90A5FF8-0E37-4C1A-A155-03E0F4AF18A1}" srcOrd="0" destOrd="0" presId="urn:microsoft.com/office/officeart/2005/8/layout/vList5"/>
    <dgm:cxn modelId="{0B3B34CE-0489-FE40-9F32-DCA6A12FAE38}" type="presParOf" srcId="{958F422F-2BCD-4F75-A6A6-C7787567E10F}" destId="{3CF03B22-BBF5-4A87-BF9F-4CFCB917C769}" srcOrd="1" destOrd="0" presId="urn:microsoft.com/office/officeart/2005/8/layout/vList5"/>
    <dgm:cxn modelId="{A090F38C-A060-4548-BF7D-4F529915AAA0}" type="presParOf" srcId="{0581FD93-638A-4925-B8A2-AFD54B1887A6}" destId="{BCF4F740-E40E-4A91-AD9A-2BC0E8276850}" srcOrd="1" destOrd="0" presId="urn:microsoft.com/office/officeart/2005/8/layout/vList5"/>
    <dgm:cxn modelId="{F626AC20-4658-9D43-ABBE-56274DCDFE8E}" type="presParOf" srcId="{0581FD93-638A-4925-B8A2-AFD54B1887A6}" destId="{BDEB02B3-4A42-48F0-B52A-661222CDEF6D}" srcOrd="2" destOrd="0" presId="urn:microsoft.com/office/officeart/2005/8/layout/vList5"/>
    <dgm:cxn modelId="{78DAC080-6B45-C040-AD8D-1E3B9C35AC2B}" type="presParOf" srcId="{BDEB02B3-4A42-48F0-B52A-661222CDEF6D}" destId="{70BCACE5-4A9E-4D07-B3CE-C983A28BA395}" srcOrd="0" destOrd="0" presId="urn:microsoft.com/office/officeart/2005/8/layout/vList5"/>
    <dgm:cxn modelId="{5192B59B-7022-EE4A-8B6D-902C70B74B55}" type="presParOf" srcId="{BDEB02B3-4A42-48F0-B52A-661222CDEF6D}" destId="{FB7D854C-282A-4ACF-8680-E4F1F8C0E341}" srcOrd="1" destOrd="0" presId="urn:microsoft.com/office/officeart/2005/8/layout/vList5"/>
    <dgm:cxn modelId="{BAAD016C-AEC1-A34B-B751-5D79C2D7640D}" type="presParOf" srcId="{0581FD93-638A-4925-B8A2-AFD54B1887A6}" destId="{5FFFEA3D-77CA-4E28-941A-9032619F58F6}" srcOrd="3" destOrd="0" presId="urn:microsoft.com/office/officeart/2005/8/layout/vList5"/>
    <dgm:cxn modelId="{12939481-EA70-454A-8085-B1B439E38232}" type="presParOf" srcId="{0581FD93-638A-4925-B8A2-AFD54B1887A6}" destId="{FBE0385D-C27E-4AC1-8BFD-75F3BCFA1777}" srcOrd="4" destOrd="0" presId="urn:microsoft.com/office/officeart/2005/8/layout/vList5"/>
    <dgm:cxn modelId="{3F5F1528-9692-DA42-B54D-FD3BE03BA073}" type="presParOf" srcId="{FBE0385D-C27E-4AC1-8BFD-75F3BCFA1777}" destId="{D7879F69-B5E0-47EA-9F14-50C0FA133D80}" srcOrd="0" destOrd="0" presId="urn:microsoft.com/office/officeart/2005/8/layout/vList5"/>
    <dgm:cxn modelId="{6271A521-7A24-2444-9BAA-8C4718DBB048}" type="presParOf" srcId="{FBE0385D-C27E-4AC1-8BFD-75F3BCFA1777}" destId="{BA33509F-07C9-4E79-8976-C8F463FB8655}" srcOrd="1" destOrd="0" presId="urn:microsoft.com/office/officeart/2005/8/layout/vList5"/>
    <dgm:cxn modelId="{E667FD5C-F990-5F45-BF9D-F9B1A461CAD2}" type="presParOf" srcId="{0581FD93-638A-4925-B8A2-AFD54B1887A6}" destId="{F6DF5434-C1B0-48C0-AB7B-94CF9E05184A}" srcOrd="5" destOrd="0" presId="urn:microsoft.com/office/officeart/2005/8/layout/vList5"/>
    <dgm:cxn modelId="{FE5AA72C-FE4B-E941-A2F0-C3769C07B50D}" type="presParOf" srcId="{0581FD93-638A-4925-B8A2-AFD54B1887A6}" destId="{3F149FFB-B6AA-464C-B5AA-C2E998510AF4}" srcOrd="6" destOrd="0" presId="urn:microsoft.com/office/officeart/2005/8/layout/vList5"/>
    <dgm:cxn modelId="{296B4B77-6E4D-F243-BD11-D23341920C53}" type="presParOf" srcId="{3F149FFB-B6AA-464C-B5AA-C2E998510AF4}" destId="{5C864D3B-2003-4684-8697-20A6E3ADBB05}" srcOrd="0" destOrd="0" presId="urn:microsoft.com/office/officeart/2005/8/layout/vList5"/>
    <dgm:cxn modelId="{67068F20-7FFF-AC4A-B2AD-D550764D2842}" type="presParOf" srcId="{3F149FFB-B6AA-464C-B5AA-C2E998510AF4}" destId="{C0716C23-17C8-4AAE-AFEF-68AFB0987E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5227E-7694-4108-B1FE-C0CF3485E6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DA87F26-A79E-4711-8CCD-F5486C033C7B}">
      <dgm:prSet phldrT="[テキスト]" custT="1"/>
      <dgm:spPr/>
      <dgm:t>
        <a:bodyPr/>
        <a:lstStyle/>
        <a:p>
          <a:r>
            <a:rPr kumimoji="1" lang="ja-JP" altLang="en-US" sz="2800" dirty="0" smtClean="0"/>
            <a:t>放置自転車の撤去</a:t>
          </a:r>
          <a:endParaRPr kumimoji="1" lang="en-US" altLang="ja-JP" sz="2800" dirty="0" smtClean="0"/>
        </a:p>
      </dgm:t>
    </dgm:pt>
    <dgm:pt modelId="{56CD6058-C2E5-49CF-B309-3B560A2FFFC9}" type="parTrans" cxnId="{83BA9006-E37F-4D70-98B3-E7A0B0606476}">
      <dgm:prSet/>
      <dgm:spPr/>
      <dgm:t>
        <a:bodyPr/>
        <a:lstStyle/>
        <a:p>
          <a:endParaRPr kumimoji="1" lang="ja-JP" altLang="en-US" sz="2000"/>
        </a:p>
      </dgm:t>
    </dgm:pt>
    <dgm:pt modelId="{AD8B71A8-AEE6-4122-BE59-1268376AFEB7}" type="sibTrans" cxnId="{83BA9006-E37F-4D70-98B3-E7A0B0606476}">
      <dgm:prSet/>
      <dgm:spPr/>
      <dgm:t>
        <a:bodyPr/>
        <a:lstStyle/>
        <a:p>
          <a:endParaRPr kumimoji="1" lang="ja-JP" altLang="en-US" sz="2000"/>
        </a:p>
      </dgm:t>
    </dgm:pt>
    <dgm:pt modelId="{27D993BA-9750-475D-8451-1A3ECF753863}">
      <dgm:prSet phldrT="[テキスト]" custT="1"/>
      <dgm:spPr/>
      <dgm:t>
        <a:bodyPr/>
        <a:lstStyle/>
        <a:p>
          <a:r>
            <a:rPr kumimoji="1" lang="ja-JP" altLang="en-US" sz="2400" dirty="0" smtClean="0"/>
            <a:t>総務部により、毎年秋に放置自転車を撤去</a:t>
          </a:r>
          <a:endParaRPr kumimoji="1" lang="ja-JP" altLang="en-US" sz="2400" dirty="0"/>
        </a:p>
      </dgm:t>
    </dgm:pt>
    <dgm:pt modelId="{E119BA1E-9FE6-46CA-A377-63D64D96B8F3}" type="parTrans" cxnId="{0C0EB6F1-DCCD-4C5D-B4F3-70C53E56478D}">
      <dgm:prSet/>
      <dgm:spPr/>
      <dgm:t>
        <a:bodyPr/>
        <a:lstStyle/>
        <a:p>
          <a:endParaRPr kumimoji="1" lang="ja-JP" altLang="en-US" sz="2000"/>
        </a:p>
      </dgm:t>
    </dgm:pt>
    <dgm:pt modelId="{7AB733E5-BAFE-4192-9790-17251007E061}" type="sibTrans" cxnId="{0C0EB6F1-DCCD-4C5D-B4F3-70C53E56478D}">
      <dgm:prSet/>
      <dgm:spPr/>
      <dgm:t>
        <a:bodyPr/>
        <a:lstStyle/>
        <a:p>
          <a:endParaRPr kumimoji="1" lang="ja-JP" altLang="en-US" sz="2000"/>
        </a:p>
      </dgm:t>
    </dgm:pt>
    <dgm:pt modelId="{4E0D48A9-D5D1-4B15-A185-F023114F35FE}">
      <dgm:prSet phldrT="[テキスト]" custT="1"/>
      <dgm:spPr/>
      <dgm:t>
        <a:bodyPr/>
        <a:lstStyle/>
        <a:p>
          <a:r>
            <a:rPr kumimoji="1" lang="ja-JP" altLang="en-US" sz="2800" dirty="0" smtClean="0"/>
            <a:t>誘導</a:t>
          </a:r>
          <a:endParaRPr kumimoji="1" lang="ja-JP" altLang="en-US" sz="2800" dirty="0"/>
        </a:p>
      </dgm:t>
    </dgm:pt>
    <dgm:pt modelId="{5EC5FA5E-8047-4264-A3E7-65F1223E709C}" type="parTrans" cxnId="{31AAA212-1EF4-45AA-8E34-E5BDD8633E84}">
      <dgm:prSet/>
      <dgm:spPr/>
      <dgm:t>
        <a:bodyPr/>
        <a:lstStyle/>
        <a:p>
          <a:endParaRPr kumimoji="1" lang="ja-JP" altLang="en-US" sz="2000"/>
        </a:p>
      </dgm:t>
    </dgm:pt>
    <dgm:pt modelId="{5EA68187-69AA-4FD7-8888-A440B86ABA30}" type="sibTrans" cxnId="{31AAA212-1EF4-45AA-8E34-E5BDD8633E84}">
      <dgm:prSet/>
      <dgm:spPr/>
      <dgm:t>
        <a:bodyPr/>
        <a:lstStyle/>
        <a:p>
          <a:endParaRPr kumimoji="1" lang="ja-JP" altLang="en-US" sz="2000"/>
        </a:p>
      </dgm:t>
    </dgm:pt>
    <dgm:pt modelId="{2DDAC8FA-6043-4AF6-A7D7-6512AB026045}">
      <dgm:prSet phldrT="[テキスト]" custT="1"/>
      <dgm:spPr/>
      <dgm:t>
        <a:bodyPr/>
        <a:lstStyle/>
        <a:p>
          <a:r>
            <a:rPr kumimoji="1" lang="ja-JP" altLang="en-US" sz="2400" dirty="0" smtClean="0"/>
            <a:t>掲示やペイント</a:t>
          </a:r>
          <a:endParaRPr kumimoji="1" lang="ja-JP" altLang="en-US" sz="2400" dirty="0"/>
        </a:p>
      </dgm:t>
    </dgm:pt>
    <dgm:pt modelId="{AA7DBB2B-0097-4132-914D-309A4DA6D83C}" type="parTrans" cxnId="{72DFEC72-418E-400D-AAF2-A2367ADBDDF6}">
      <dgm:prSet/>
      <dgm:spPr/>
      <dgm:t>
        <a:bodyPr/>
        <a:lstStyle/>
        <a:p>
          <a:endParaRPr kumimoji="1" lang="ja-JP" altLang="en-US" sz="2000"/>
        </a:p>
      </dgm:t>
    </dgm:pt>
    <dgm:pt modelId="{29FB8DB4-D44B-4B86-953F-1EBB79945420}" type="sibTrans" cxnId="{72DFEC72-418E-400D-AAF2-A2367ADBDDF6}">
      <dgm:prSet/>
      <dgm:spPr/>
      <dgm:t>
        <a:bodyPr/>
        <a:lstStyle/>
        <a:p>
          <a:endParaRPr kumimoji="1" lang="ja-JP" altLang="en-US" sz="2000"/>
        </a:p>
      </dgm:t>
    </dgm:pt>
    <dgm:pt modelId="{86B32D97-FA7D-4501-819A-FCB98015E0D3}">
      <dgm:prSet phldrT="[テキスト]" custT="1"/>
      <dgm:spPr/>
      <dgm:t>
        <a:bodyPr/>
        <a:lstStyle/>
        <a:p>
          <a:r>
            <a:rPr kumimoji="1" lang="ja-JP" altLang="en-US" sz="2800" dirty="0" smtClean="0"/>
            <a:t>設備的対策</a:t>
          </a:r>
          <a:endParaRPr kumimoji="1" lang="ja-JP" altLang="en-US" sz="2800" dirty="0"/>
        </a:p>
      </dgm:t>
    </dgm:pt>
    <dgm:pt modelId="{3BB21319-AA3B-4FB6-A0F6-1E393855777F}" type="parTrans" cxnId="{5405A92A-D88D-4A7D-9416-D48110CEC3EE}">
      <dgm:prSet/>
      <dgm:spPr/>
      <dgm:t>
        <a:bodyPr/>
        <a:lstStyle/>
        <a:p>
          <a:endParaRPr kumimoji="1" lang="ja-JP" altLang="en-US" sz="2000"/>
        </a:p>
      </dgm:t>
    </dgm:pt>
    <dgm:pt modelId="{BCA92023-17E5-4774-9009-E11F1189FE50}" type="sibTrans" cxnId="{5405A92A-D88D-4A7D-9416-D48110CEC3EE}">
      <dgm:prSet/>
      <dgm:spPr/>
      <dgm:t>
        <a:bodyPr/>
        <a:lstStyle/>
        <a:p>
          <a:endParaRPr kumimoji="1" lang="ja-JP" altLang="en-US" sz="2000"/>
        </a:p>
      </dgm:t>
    </dgm:pt>
    <dgm:pt modelId="{B4F59568-659B-46CA-A643-24CD89AE6C87}">
      <dgm:prSet phldrT="[テキスト]" custT="1"/>
      <dgm:spPr/>
      <dgm:t>
        <a:bodyPr/>
        <a:lstStyle/>
        <a:p>
          <a:r>
            <a:rPr kumimoji="1" lang="ja-JP" altLang="en-US" sz="2400" dirty="0" smtClean="0"/>
            <a:t>駐輪場・自転車ラックの増設・改修</a:t>
          </a:r>
          <a:endParaRPr kumimoji="1" lang="ja-JP" altLang="en-US" sz="2400" dirty="0"/>
        </a:p>
      </dgm:t>
    </dgm:pt>
    <dgm:pt modelId="{DE63E017-C2EA-48D9-9222-3767B54D0FB0}" type="parTrans" cxnId="{68EE1CE2-EE16-4722-A22A-C096EBF43C58}">
      <dgm:prSet/>
      <dgm:spPr/>
      <dgm:t>
        <a:bodyPr/>
        <a:lstStyle/>
        <a:p>
          <a:endParaRPr kumimoji="1" lang="ja-JP" altLang="en-US" sz="2000"/>
        </a:p>
      </dgm:t>
    </dgm:pt>
    <dgm:pt modelId="{5B028AA3-F8C4-47C7-8AAD-ED92051D522D}" type="sibTrans" cxnId="{68EE1CE2-EE16-4722-A22A-C096EBF43C58}">
      <dgm:prSet/>
      <dgm:spPr/>
      <dgm:t>
        <a:bodyPr/>
        <a:lstStyle/>
        <a:p>
          <a:endParaRPr kumimoji="1" lang="ja-JP" altLang="en-US" sz="2000"/>
        </a:p>
      </dgm:t>
    </dgm:pt>
    <dgm:pt modelId="{D078DECD-0B78-4898-BB68-02ECD913D9AE}">
      <dgm:prSet phldrT="[テキスト]" custT="1"/>
      <dgm:spPr/>
      <dgm:t>
        <a:bodyPr/>
        <a:lstStyle/>
        <a:p>
          <a:r>
            <a:rPr kumimoji="1" lang="ja-JP" altLang="en-US" sz="2400" dirty="0" smtClean="0"/>
            <a:t>４年前から費用は掛からなくなった</a:t>
          </a:r>
          <a:endParaRPr kumimoji="1" lang="ja-JP" altLang="en-US" sz="2400" dirty="0"/>
        </a:p>
      </dgm:t>
    </dgm:pt>
    <dgm:pt modelId="{281DC93E-CB6A-4567-8BE7-770C55A54BAC}" type="parTrans" cxnId="{37151DB2-9682-40B8-B010-561BBC3DE4D1}">
      <dgm:prSet/>
      <dgm:spPr/>
      <dgm:t>
        <a:bodyPr/>
        <a:lstStyle/>
        <a:p>
          <a:endParaRPr kumimoji="1" lang="ja-JP" altLang="en-US" sz="2000"/>
        </a:p>
      </dgm:t>
    </dgm:pt>
    <dgm:pt modelId="{6C99F445-73E7-4B34-A434-AAC8E19EF229}" type="sibTrans" cxnId="{37151DB2-9682-40B8-B010-561BBC3DE4D1}">
      <dgm:prSet/>
      <dgm:spPr/>
      <dgm:t>
        <a:bodyPr/>
        <a:lstStyle/>
        <a:p>
          <a:endParaRPr kumimoji="1" lang="ja-JP" altLang="en-US" sz="2000"/>
        </a:p>
      </dgm:t>
    </dgm:pt>
    <dgm:pt modelId="{9B8F81C2-F2D0-429E-8F38-4CF3AA7566C5}">
      <dgm:prSet phldrT="[テキスト]" custT="1"/>
      <dgm:spPr/>
      <dgm:t>
        <a:bodyPr/>
        <a:lstStyle/>
        <a:p>
          <a:r>
            <a:rPr kumimoji="1" lang="ja-JP" altLang="en-US" sz="2400" dirty="0" smtClean="0"/>
            <a:t>毎年およそ</a:t>
          </a:r>
          <a:r>
            <a:rPr kumimoji="1" lang="en-US" altLang="ja-JP" sz="2400" dirty="0" smtClean="0"/>
            <a:t>1200</a:t>
          </a:r>
          <a:r>
            <a:rPr kumimoji="1" lang="ja-JP" altLang="en-US" sz="2400" dirty="0" smtClean="0"/>
            <a:t>台が撤去される</a:t>
          </a:r>
          <a:endParaRPr kumimoji="1" lang="ja-JP" altLang="en-US" sz="2400" dirty="0"/>
        </a:p>
      </dgm:t>
    </dgm:pt>
    <dgm:pt modelId="{9B1F75AA-C0DB-422F-ADF5-F3D6937C0B42}" type="parTrans" cxnId="{0F83E807-5A75-4174-B6E7-FCB0CE7A71EF}">
      <dgm:prSet/>
      <dgm:spPr/>
      <dgm:t>
        <a:bodyPr/>
        <a:lstStyle/>
        <a:p>
          <a:endParaRPr kumimoji="1" lang="ja-JP" altLang="en-US" sz="2000"/>
        </a:p>
      </dgm:t>
    </dgm:pt>
    <dgm:pt modelId="{CA205559-1E53-430F-A6ED-B592811718AD}" type="sibTrans" cxnId="{0F83E807-5A75-4174-B6E7-FCB0CE7A71EF}">
      <dgm:prSet/>
      <dgm:spPr/>
      <dgm:t>
        <a:bodyPr/>
        <a:lstStyle/>
        <a:p>
          <a:endParaRPr kumimoji="1" lang="ja-JP" altLang="en-US" sz="2000"/>
        </a:p>
      </dgm:t>
    </dgm:pt>
    <dgm:pt modelId="{5E9637A1-3FDB-4E86-9B02-CC344D0F0CC2}">
      <dgm:prSet phldrT="[テキスト]" custT="1"/>
      <dgm:spPr/>
      <dgm:t>
        <a:bodyPr/>
        <a:lstStyle/>
        <a:p>
          <a:r>
            <a:rPr kumimoji="1" lang="ja-JP" altLang="en-US" sz="2400" dirty="0" smtClean="0"/>
            <a:t>直接呼びかけ等（新入生向け）</a:t>
          </a:r>
          <a:endParaRPr kumimoji="1" lang="ja-JP" altLang="en-US" sz="2400" dirty="0"/>
        </a:p>
      </dgm:t>
    </dgm:pt>
    <dgm:pt modelId="{52B735C6-2616-4C54-9D90-D3A97A858D3D}" type="parTrans" cxnId="{4A3EF1B8-602D-4DFB-9F78-BC1B6939F46B}">
      <dgm:prSet/>
      <dgm:spPr/>
      <dgm:t>
        <a:bodyPr/>
        <a:lstStyle/>
        <a:p>
          <a:endParaRPr kumimoji="1" lang="ja-JP" altLang="en-US" sz="2000"/>
        </a:p>
      </dgm:t>
    </dgm:pt>
    <dgm:pt modelId="{34C5A619-4BDA-4594-8FAF-FF956D21C104}" type="sibTrans" cxnId="{4A3EF1B8-602D-4DFB-9F78-BC1B6939F46B}">
      <dgm:prSet/>
      <dgm:spPr/>
      <dgm:t>
        <a:bodyPr/>
        <a:lstStyle/>
        <a:p>
          <a:endParaRPr kumimoji="1" lang="ja-JP" altLang="en-US" sz="2000"/>
        </a:p>
      </dgm:t>
    </dgm:pt>
    <dgm:pt modelId="{3BDB8E7D-0AF3-45C9-A0ED-23794A76CF04}">
      <dgm:prSet phldrT="[テキスト]" custT="1"/>
      <dgm:spPr/>
      <dgm:t>
        <a:bodyPr/>
        <a:lstStyle/>
        <a:p>
          <a:r>
            <a:rPr kumimoji="1" lang="ja-JP" altLang="en-US" sz="2400" dirty="0" smtClean="0"/>
            <a:t>ループ道路内側の自転車道の整備</a:t>
          </a:r>
          <a:endParaRPr kumimoji="1" lang="ja-JP" altLang="en-US" sz="2400" dirty="0"/>
        </a:p>
      </dgm:t>
    </dgm:pt>
    <dgm:pt modelId="{B12CB4E0-8495-4720-9D6D-94813F9CC5B9}" type="parTrans" cxnId="{8FCE4B95-DA0A-4D15-B759-32B9505EEB27}">
      <dgm:prSet/>
      <dgm:spPr/>
      <dgm:t>
        <a:bodyPr/>
        <a:lstStyle/>
        <a:p>
          <a:endParaRPr kumimoji="1" lang="ja-JP" altLang="en-US"/>
        </a:p>
      </dgm:t>
    </dgm:pt>
    <dgm:pt modelId="{2E7F8F6F-C9C4-415E-B030-1AFE0F5E84F4}" type="sibTrans" cxnId="{8FCE4B95-DA0A-4D15-B759-32B9505EEB27}">
      <dgm:prSet/>
      <dgm:spPr/>
      <dgm:t>
        <a:bodyPr/>
        <a:lstStyle/>
        <a:p>
          <a:endParaRPr kumimoji="1" lang="ja-JP" altLang="en-US"/>
        </a:p>
      </dgm:t>
    </dgm:pt>
    <dgm:pt modelId="{B334C329-4190-4A1C-86B9-457CE917F0B0}" type="pres">
      <dgm:prSet presAssocID="{E495227E-7694-4108-B1FE-C0CF3485E6FD}" presName="linear" presStyleCnt="0">
        <dgm:presLayoutVars>
          <dgm:animLvl val="lvl"/>
          <dgm:resizeHandles val="exact"/>
        </dgm:presLayoutVars>
      </dgm:prSet>
      <dgm:spPr/>
      <dgm:t>
        <a:bodyPr/>
        <a:lstStyle/>
        <a:p>
          <a:endParaRPr kumimoji="1" lang="ja-JP" altLang="en-US"/>
        </a:p>
      </dgm:t>
    </dgm:pt>
    <dgm:pt modelId="{7CC80F64-1D7A-4D1D-BC96-67E4CABF6519}" type="pres">
      <dgm:prSet presAssocID="{FDA87F26-A79E-4711-8CCD-F5486C033C7B}" presName="parentText" presStyleLbl="node1" presStyleIdx="0" presStyleCnt="3" custLinFactNeighborY="-1314">
        <dgm:presLayoutVars>
          <dgm:chMax val="0"/>
          <dgm:bulletEnabled val="1"/>
        </dgm:presLayoutVars>
      </dgm:prSet>
      <dgm:spPr/>
      <dgm:t>
        <a:bodyPr/>
        <a:lstStyle/>
        <a:p>
          <a:endParaRPr kumimoji="1" lang="ja-JP" altLang="en-US"/>
        </a:p>
      </dgm:t>
    </dgm:pt>
    <dgm:pt modelId="{89AC20EA-DA72-4CD5-945A-265ADCA8B7E6}" type="pres">
      <dgm:prSet presAssocID="{FDA87F26-A79E-4711-8CCD-F5486C033C7B}" presName="childText" presStyleLbl="revTx" presStyleIdx="0" presStyleCnt="3">
        <dgm:presLayoutVars>
          <dgm:bulletEnabled val="1"/>
        </dgm:presLayoutVars>
      </dgm:prSet>
      <dgm:spPr/>
      <dgm:t>
        <a:bodyPr/>
        <a:lstStyle/>
        <a:p>
          <a:endParaRPr kumimoji="1" lang="ja-JP" altLang="en-US"/>
        </a:p>
      </dgm:t>
    </dgm:pt>
    <dgm:pt modelId="{7FF3D45B-6509-46CA-A326-01CE43A6D177}" type="pres">
      <dgm:prSet presAssocID="{4E0D48A9-D5D1-4B15-A185-F023114F35FE}" presName="parentText" presStyleLbl="node1" presStyleIdx="1" presStyleCnt="3" custScaleY="101238" custLinFactNeighborX="1075" custLinFactNeighborY="1974">
        <dgm:presLayoutVars>
          <dgm:chMax val="0"/>
          <dgm:bulletEnabled val="1"/>
        </dgm:presLayoutVars>
      </dgm:prSet>
      <dgm:spPr/>
      <dgm:t>
        <a:bodyPr/>
        <a:lstStyle/>
        <a:p>
          <a:endParaRPr kumimoji="1" lang="ja-JP" altLang="en-US"/>
        </a:p>
      </dgm:t>
    </dgm:pt>
    <dgm:pt modelId="{0CF7D810-A928-49C9-9E9D-D7AE2B2F945A}" type="pres">
      <dgm:prSet presAssocID="{4E0D48A9-D5D1-4B15-A185-F023114F35FE}" presName="childText" presStyleLbl="revTx" presStyleIdx="1" presStyleCnt="3" custLinFactNeighborX="1075" custLinFactNeighborY="3659">
        <dgm:presLayoutVars>
          <dgm:bulletEnabled val="1"/>
        </dgm:presLayoutVars>
      </dgm:prSet>
      <dgm:spPr/>
      <dgm:t>
        <a:bodyPr/>
        <a:lstStyle/>
        <a:p>
          <a:endParaRPr kumimoji="1" lang="ja-JP" altLang="en-US"/>
        </a:p>
      </dgm:t>
    </dgm:pt>
    <dgm:pt modelId="{70F697AA-D1A1-4912-A916-4946CB2BD610}" type="pres">
      <dgm:prSet presAssocID="{86B32D97-FA7D-4501-819A-FCB98015E0D3}" presName="parentText" presStyleLbl="node1" presStyleIdx="2" presStyleCnt="3">
        <dgm:presLayoutVars>
          <dgm:chMax val="0"/>
          <dgm:bulletEnabled val="1"/>
        </dgm:presLayoutVars>
      </dgm:prSet>
      <dgm:spPr/>
      <dgm:t>
        <a:bodyPr/>
        <a:lstStyle/>
        <a:p>
          <a:endParaRPr kumimoji="1" lang="ja-JP" altLang="en-US"/>
        </a:p>
      </dgm:t>
    </dgm:pt>
    <dgm:pt modelId="{73F0AAEA-8476-44CF-9D8C-C767D1D6C504}" type="pres">
      <dgm:prSet presAssocID="{86B32D97-FA7D-4501-819A-FCB98015E0D3}" presName="childText" presStyleLbl="revTx" presStyleIdx="2" presStyleCnt="3">
        <dgm:presLayoutVars>
          <dgm:bulletEnabled val="1"/>
        </dgm:presLayoutVars>
      </dgm:prSet>
      <dgm:spPr/>
      <dgm:t>
        <a:bodyPr/>
        <a:lstStyle/>
        <a:p>
          <a:endParaRPr kumimoji="1" lang="ja-JP" altLang="en-US"/>
        </a:p>
      </dgm:t>
    </dgm:pt>
  </dgm:ptLst>
  <dgm:cxnLst>
    <dgm:cxn modelId="{4A3EF1B8-602D-4DFB-9F78-BC1B6939F46B}" srcId="{4E0D48A9-D5D1-4B15-A185-F023114F35FE}" destId="{5E9637A1-3FDB-4E86-9B02-CC344D0F0CC2}" srcOrd="1" destOrd="0" parTransId="{52B735C6-2616-4C54-9D90-D3A97A858D3D}" sibTransId="{34C5A619-4BDA-4594-8FAF-FF956D21C104}"/>
    <dgm:cxn modelId="{8B63A718-874D-C447-9AAF-B534D8B26F03}" type="presOf" srcId="{FDA87F26-A79E-4711-8CCD-F5486C033C7B}" destId="{7CC80F64-1D7A-4D1D-BC96-67E4CABF6519}" srcOrd="0" destOrd="0" presId="urn:microsoft.com/office/officeart/2005/8/layout/vList2"/>
    <dgm:cxn modelId="{5351C4DF-94A8-2147-987E-C25FE966D63D}" type="presOf" srcId="{27D993BA-9750-475D-8451-1A3ECF753863}" destId="{89AC20EA-DA72-4CD5-945A-265ADCA8B7E6}" srcOrd="0" destOrd="0" presId="urn:microsoft.com/office/officeart/2005/8/layout/vList2"/>
    <dgm:cxn modelId="{72DFEC72-418E-400D-AAF2-A2367ADBDDF6}" srcId="{4E0D48A9-D5D1-4B15-A185-F023114F35FE}" destId="{2DDAC8FA-6043-4AF6-A7D7-6512AB026045}" srcOrd="0" destOrd="0" parTransId="{AA7DBB2B-0097-4132-914D-309A4DA6D83C}" sibTransId="{29FB8DB4-D44B-4B86-953F-1EBB79945420}"/>
    <dgm:cxn modelId="{79F47ACA-DB3D-2646-B068-21E057A04032}" type="presOf" srcId="{4E0D48A9-D5D1-4B15-A185-F023114F35FE}" destId="{7FF3D45B-6509-46CA-A326-01CE43A6D177}" srcOrd="0" destOrd="0" presId="urn:microsoft.com/office/officeart/2005/8/layout/vList2"/>
    <dgm:cxn modelId="{0C0EB6F1-DCCD-4C5D-B4F3-70C53E56478D}" srcId="{FDA87F26-A79E-4711-8CCD-F5486C033C7B}" destId="{27D993BA-9750-475D-8451-1A3ECF753863}" srcOrd="0" destOrd="0" parTransId="{E119BA1E-9FE6-46CA-A377-63D64D96B8F3}" sibTransId="{7AB733E5-BAFE-4192-9790-17251007E061}"/>
    <dgm:cxn modelId="{466FC98C-DEDB-3E4C-9C9A-0C9AAB8A5421}" type="presOf" srcId="{5E9637A1-3FDB-4E86-9B02-CC344D0F0CC2}" destId="{0CF7D810-A928-49C9-9E9D-D7AE2B2F945A}" srcOrd="0" destOrd="1" presId="urn:microsoft.com/office/officeart/2005/8/layout/vList2"/>
    <dgm:cxn modelId="{83BA9006-E37F-4D70-98B3-E7A0B0606476}" srcId="{E495227E-7694-4108-B1FE-C0CF3485E6FD}" destId="{FDA87F26-A79E-4711-8CCD-F5486C033C7B}" srcOrd="0" destOrd="0" parTransId="{56CD6058-C2E5-49CF-B309-3B560A2FFFC9}" sibTransId="{AD8B71A8-AEE6-4122-BE59-1268376AFEB7}"/>
    <dgm:cxn modelId="{7E7C85C1-AEFF-614C-A3AA-90B67B277A23}" type="presOf" srcId="{86B32D97-FA7D-4501-819A-FCB98015E0D3}" destId="{70F697AA-D1A1-4912-A916-4946CB2BD610}" srcOrd="0" destOrd="0" presId="urn:microsoft.com/office/officeart/2005/8/layout/vList2"/>
    <dgm:cxn modelId="{07B96488-BEBA-E94C-9CFF-2EC8C0397B4B}" type="presOf" srcId="{2DDAC8FA-6043-4AF6-A7D7-6512AB026045}" destId="{0CF7D810-A928-49C9-9E9D-D7AE2B2F945A}" srcOrd="0" destOrd="0" presId="urn:microsoft.com/office/officeart/2005/8/layout/vList2"/>
    <dgm:cxn modelId="{37151DB2-9682-40B8-B010-561BBC3DE4D1}" srcId="{FDA87F26-A79E-4711-8CCD-F5486C033C7B}" destId="{D078DECD-0B78-4898-BB68-02ECD913D9AE}" srcOrd="1" destOrd="0" parTransId="{281DC93E-CB6A-4567-8BE7-770C55A54BAC}" sibTransId="{6C99F445-73E7-4B34-A434-AAC8E19EF229}"/>
    <dgm:cxn modelId="{8FCE4B95-DA0A-4D15-B759-32B9505EEB27}" srcId="{86B32D97-FA7D-4501-819A-FCB98015E0D3}" destId="{3BDB8E7D-0AF3-45C9-A0ED-23794A76CF04}" srcOrd="1" destOrd="0" parTransId="{B12CB4E0-8495-4720-9D6D-94813F9CC5B9}" sibTransId="{2E7F8F6F-C9C4-415E-B030-1AFE0F5E84F4}"/>
    <dgm:cxn modelId="{31AAA212-1EF4-45AA-8E34-E5BDD8633E84}" srcId="{E495227E-7694-4108-B1FE-C0CF3485E6FD}" destId="{4E0D48A9-D5D1-4B15-A185-F023114F35FE}" srcOrd="1" destOrd="0" parTransId="{5EC5FA5E-8047-4264-A3E7-65F1223E709C}" sibTransId="{5EA68187-69AA-4FD7-8888-A440B86ABA30}"/>
    <dgm:cxn modelId="{6575E531-A4BF-8C4A-95BF-5B7FB0ED5746}" type="presOf" srcId="{9B8F81C2-F2D0-429E-8F38-4CF3AA7566C5}" destId="{89AC20EA-DA72-4CD5-945A-265ADCA8B7E6}" srcOrd="0" destOrd="2" presId="urn:microsoft.com/office/officeart/2005/8/layout/vList2"/>
    <dgm:cxn modelId="{3AE47371-33F4-4F43-8480-2E4BDE45E09E}" type="presOf" srcId="{3BDB8E7D-0AF3-45C9-A0ED-23794A76CF04}" destId="{73F0AAEA-8476-44CF-9D8C-C767D1D6C504}" srcOrd="0" destOrd="1" presId="urn:microsoft.com/office/officeart/2005/8/layout/vList2"/>
    <dgm:cxn modelId="{442EF5EC-E9C0-C048-A65E-1F232CB97B20}" type="presOf" srcId="{D078DECD-0B78-4898-BB68-02ECD913D9AE}" destId="{89AC20EA-DA72-4CD5-945A-265ADCA8B7E6}" srcOrd="0" destOrd="1" presId="urn:microsoft.com/office/officeart/2005/8/layout/vList2"/>
    <dgm:cxn modelId="{68EE1CE2-EE16-4722-A22A-C096EBF43C58}" srcId="{86B32D97-FA7D-4501-819A-FCB98015E0D3}" destId="{B4F59568-659B-46CA-A643-24CD89AE6C87}" srcOrd="0" destOrd="0" parTransId="{DE63E017-C2EA-48D9-9222-3767B54D0FB0}" sibTransId="{5B028AA3-F8C4-47C7-8AAD-ED92051D522D}"/>
    <dgm:cxn modelId="{0F83E807-5A75-4174-B6E7-FCB0CE7A71EF}" srcId="{FDA87F26-A79E-4711-8CCD-F5486C033C7B}" destId="{9B8F81C2-F2D0-429E-8F38-4CF3AA7566C5}" srcOrd="2" destOrd="0" parTransId="{9B1F75AA-C0DB-422F-ADF5-F3D6937C0B42}" sibTransId="{CA205559-1E53-430F-A6ED-B592811718AD}"/>
    <dgm:cxn modelId="{5B3D51D2-E164-4449-A7A2-61F47BAE5C04}" type="presOf" srcId="{E495227E-7694-4108-B1FE-C0CF3485E6FD}" destId="{B334C329-4190-4A1C-86B9-457CE917F0B0}" srcOrd="0" destOrd="0" presId="urn:microsoft.com/office/officeart/2005/8/layout/vList2"/>
    <dgm:cxn modelId="{1FC0EB21-BC41-C44F-BEF4-FC61112F109E}" type="presOf" srcId="{B4F59568-659B-46CA-A643-24CD89AE6C87}" destId="{73F0AAEA-8476-44CF-9D8C-C767D1D6C504}" srcOrd="0" destOrd="0" presId="urn:microsoft.com/office/officeart/2005/8/layout/vList2"/>
    <dgm:cxn modelId="{5405A92A-D88D-4A7D-9416-D48110CEC3EE}" srcId="{E495227E-7694-4108-B1FE-C0CF3485E6FD}" destId="{86B32D97-FA7D-4501-819A-FCB98015E0D3}" srcOrd="2" destOrd="0" parTransId="{3BB21319-AA3B-4FB6-A0F6-1E393855777F}" sibTransId="{BCA92023-17E5-4774-9009-E11F1189FE50}"/>
    <dgm:cxn modelId="{B124E9AD-8E0C-0948-892A-F7C069BA206F}" type="presParOf" srcId="{B334C329-4190-4A1C-86B9-457CE917F0B0}" destId="{7CC80F64-1D7A-4D1D-BC96-67E4CABF6519}" srcOrd="0" destOrd="0" presId="urn:microsoft.com/office/officeart/2005/8/layout/vList2"/>
    <dgm:cxn modelId="{DAF088C7-D379-BA4E-877E-B7B8A18FA6D6}" type="presParOf" srcId="{B334C329-4190-4A1C-86B9-457CE917F0B0}" destId="{89AC20EA-DA72-4CD5-945A-265ADCA8B7E6}" srcOrd="1" destOrd="0" presId="urn:microsoft.com/office/officeart/2005/8/layout/vList2"/>
    <dgm:cxn modelId="{18F4231B-A22D-0849-B1A8-B49ED434E85C}" type="presParOf" srcId="{B334C329-4190-4A1C-86B9-457CE917F0B0}" destId="{7FF3D45B-6509-46CA-A326-01CE43A6D177}" srcOrd="2" destOrd="0" presId="urn:microsoft.com/office/officeart/2005/8/layout/vList2"/>
    <dgm:cxn modelId="{7FED9B74-DD81-7F42-B22F-E4398059D907}" type="presParOf" srcId="{B334C329-4190-4A1C-86B9-457CE917F0B0}" destId="{0CF7D810-A928-49C9-9E9D-D7AE2B2F945A}" srcOrd="3" destOrd="0" presId="urn:microsoft.com/office/officeart/2005/8/layout/vList2"/>
    <dgm:cxn modelId="{7DEC2727-3EFE-2A4A-A56B-136789D01C52}" type="presParOf" srcId="{B334C329-4190-4A1C-86B9-457CE917F0B0}" destId="{70F697AA-D1A1-4912-A916-4946CB2BD610}" srcOrd="4" destOrd="0" presId="urn:microsoft.com/office/officeart/2005/8/layout/vList2"/>
    <dgm:cxn modelId="{31F3535E-EADB-B841-9C5B-4122C1C957EF}" type="presParOf" srcId="{B334C329-4190-4A1C-86B9-457CE917F0B0}" destId="{73F0AAEA-8476-44CF-9D8C-C767D1D6C5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68E9F-DD3E-4149-A837-E54CDB92679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kumimoji="1" lang="ja-JP" altLang="en-US"/>
        </a:p>
      </dgm:t>
    </dgm:pt>
    <dgm:pt modelId="{10595A9A-5FB5-461C-BAC4-90D1E3B5153E}">
      <dgm:prSet phldrT="[テキスト]" custT="1"/>
      <dgm:spPr/>
      <dgm:t>
        <a:bodyPr/>
        <a:lstStyle/>
        <a:p>
          <a:r>
            <a:rPr lang="ja-JP" altLang="en-US" sz="3200" dirty="0" smtClean="0"/>
            <a:t>駐輪場の</a:t>
          </a:r>
          <a:endParaRPr lang="en-US" altLang="ja-JP" sz="3200" dirty="0" smtClean="0"/>
        </a:p>
        <a:p>
          <a:r>
            <a:rPr lang="ja-JP" altLang="en-US" sz="3200" dirty="0" smtClean="0"/>
            <a:t>現状把握</a:t>
          </a:r>
          <a:endParaRPr lang="en-US" altLang="ja-JP" sz="3200" dirty="0" smtClean="0"/>
        </a:p>
      </dgm:t>
    </dgm:pt>
    <dgm:pt modelId="{24F919D4-C20C-4377-BD4E-E5258E9190C9}" type="parTrans" cxnId="{F2C48A0F-0937-4074-B6A5-B452B053F333}">
      <dgm:prSet/>
      <dgm:spPr/>
      <dgm:t>
        <a:bodyPr/>
        <a:lstStyle/>
        <a:p>
          <a:endParaRPr kumimoji="1" lang="ja-JP" altLang="en-US" sz="1800"/>
        </a:p>
      </dgm:t>
    </dgm:pt>
    <dgm:pt modelId="{EC57490F-311E-4DC8-A04D-4923FC239183}" type="sibTrans" cxnId="{F2C48A0F-0937-4074-B6A5-B452B053F333}">
      <dgm:prSet custT="1"/>
      <dgm:spPr/>
      <dgm:t>
        <a:bodyPr/>
        <a:lstStyle/>
        <a:p>
          <a:endParaRPr kumimoji="1" lang="ja-JP" altLang="en-US" sz="2800"/>
        </a:p>
      </dgm:t>
    </dgm:pt>
    <dgm:pt modelId="{F532E72D-5B37-44A5-A16D-EC1044F803F1}">
      <dgm:prSet phldrT="[テキスト]" custT="1"/>
      <dgm:spPr/>
      <dgm:t>
        <a:bodyPr/>
        <a:lstStyle/>
        <a:p>
          <a:r>
            <a:rPr lang="ja-JP" altLang="en-US" sz="3200" dirty="0" smtClean="0"/>
            <a:t>①全学駐輪台数調査</a:t>
          </a:r>
          <a:endParaRPr kumimoji="1" lang="ja-JP" altLang="en-US" sz="3200" dirty="0"/>
        </a:p>
      </dgm:t>
    </dgm:pt>
    <dgm:pt modelId="{CEAD1D76-1A48-465F-B9BB-69AA6AA2E442}" type="parTrans" cxnId="{E1B80746-518C-4430-A4FB-3319B3BE3B22}">
      <dgm:prSet/>
      <dgm:spPr/>
      <dgm:t>
        <a:bodyPr/>
        <a:lstStyle/>
        <a:p>
          <a:endParaRPr kumimoji="1" lang="ja-JP" altLang="en-US" sz="1800"/>
        </a:p>
      </dgm:t>
    </dgm:pt>
    <dgm:pt modelId="{FAD1C810-C48F-4C2F-B119-2C3540E337E0}" type="sibTrans" cxnId="{E1B80746-518C-4430-A4FB-3319B3BE3B22}">
      <dgm:prSet/>
      <dgm:spPr/>
      <dgm:t>
        <a:bodyPr/>
        <a:lstStyle/>
        <a:p>
          <a:endParaRPr kumimoji="1" lang="ja-JP" altLang="en-US" sz="1800"/>
        </a:p>
      </dgm:t>
    </dgm:pt>
    <dgm:pt modelId="{BECCEFEB-CC89-4A86-B629-C14C09867FF3}" type="pres">
      <dgm:prSet presAssocID="{8F768E9F-DD3E-4149-A837-E54CDB926795}" presName="linearFlow" presStyleCnt="0">
        <dgm:presLayoutVars>
          <dgm:resizeHandles val="exact"/>
        </dgm:presLayoutVars>
      </dgm:prSet>
      <dgm:spPr/>
      <dgm:t>
        <a:bodyPr/>
        <a:lstStyle/>
        <a:p>
          <a:endParaRPr kumimoji="1" lang="ja-JP" altLang="en-US"/>
        </a:p>
      </dgm:t>
    </dgm:pt>
    <dgm:pt modelId="{CFFCAC87-EC26-478F-9049-EB22BB7BD475}" type="pres">
      <dgm:prSet presAssocID="{10595A9A-5FB5-461C-BAC4-90D1E3B5153E}" presName="node" presStyleLbl="node1" presStyleIdx="0" presStyleCnt="2" custScaleX="141544">
        <dgm:presLayoutVars>
          <dgm:bulletEnabled val="1"/>
        </dgm:presLayoutVars>
      </dgm:prSet>
      <dgm:spPr/>
      <dgm:t>
        <a:bodyPr/>
        <a:lstStyle/>
        <a:p>
          <a:endParaRPr kumimoji="1" lang="ja-JP" altLang="en-US"/>
        </a:p>
      </dgm:t>
    </dgm:pt>
    <dgm:pt modelId="{C9A872EE-76B6-48E6-B4D2-C1EBCBA3428B}" type="pres">
      <dgm:prSet presAssocID="{EC57490F-311E-4DC8-A04D-4923FC239183}" presName="sibTrans" presStyleLbl="sibTrans2D1" presStyleIdx="0" presStyleCnt="1"/>
      <dgm:spPr/>
      <dgm:t>
        <a:bodyPr/>
        <a:lstStyle/>
        <a:p>
          <a:endParaRPr kumimoji="1" lang="ja-JP" altLang="en-US"/>
        </a:p>
      </dgm:t>
    </dgm:pt>
    <dgm:pt modelId="{D39BAA02-D2DD-41B4-B454-3770676D6A2F}" type="pres">
      <dgm:prSet presAssocID="{EC57490F-311E-4DC8-A04D-4923FC239183}" presName="connectorText" presStyleLbl="sibTrans2D1" presStyleIdx="0" presStyleCnt="1"/>
      <dgm:spPr/>
      <dgm:t>
        <a:bodyPr/>
        <a:lstStyle/>
        <a:p>
          <a:endParaRPr kumimoji="1" lang="ja-JP" altLang="en-US"/>
        </a:p>
      </dgm:t>
    </dgm:pt>
    <dgm:pt modelId="{CF081BB5-0107-442A-BD0B-ED3EE3870600}" type="pres">
      <dgm:prSet presAssocID="{F532E72D-5B37-44A5-A16D-EC1044F803F1}" presName="node" presStyleLbl="node1" presStyleIdx="1" presStyleCnt="2" custScaleX="141544">
        <dgm:presLayoutVars>
          <dgm:bulletEnabled val="1"/>
        </dgm:presLayoutVars>
      </dgm:prSet>
      <dgm:spPr/>
      <dgm:t>
        <a:bodyPr/>
        <a:lstStyle/>
        <a:p>
          <a:endParaRPr kumimoji="1" lang="ja-JP" altLang="en-US"/>
        </a:p>
      </dgm:t>
    </dgm:pt>
  </dgm:ptLst>
  <dgm:cxnLst>
    <dgm:cxn modelId="{728570DE-076C-A846-8197-73F395AAB100}" type="presOf" srcId="{EC57490F-311E-4DC8-A04D-4923FC239183}" destId="{C9A872EE-76B6-48E6-B4D2-C1EBCBA3428B}" srcOrd="0" destOrd="0" presId="urn:microsoft.com/office/officeart/2005/8/layout/process2"/>
    <dgm:cxn modelId="{58CC162F-D4E3-C440-B74F-8C409730A439}" type="presOf" srcId="{8F768E9F-DD3E-4149-A837-E54CDB926795}" destId="{BECCEFEB-CC89-4A86-B629-C14C09867FF3}" srcOrd="0" destOrd="0" presId="urn:microsoft.com/office/officeart/2005/8/layout/process2"/>
    <dgm:cxn modelId="{FFEB4FDE-910D-204C-BE0C-D7CAB51CD22F}" type="presOf" srcId="{F532E72D-5B37-44A5-A16D-EC1044F803F1}" destId="{CF081BB5-0107-442A-BD0B-ED3EE3870600}" srcOrd="0" destOrd="0" presId="urn:microsoft.com/office/officeart/2005/8/layout/process2"/>
    <dgm:cxn modelId="{4B8F3BE1-8A8E-A74D-A550-0CD2894F23BE}" type="presOf" srcId="{10595A9A-5FB5-461C-BAC4-90D1E3B5153E}" destId="{CFFCAC87-EC26-478F-9049-EB22BB7BD475}" srcOrd="0" destOrd="0" presId="urn:microsoft.com/office/officeart/2005/8/layout/process2"/>
    <dgm:cxn modelId="{F2C48A0F-0937-4074-B6A5-B452B053F333}" srcId="{8F768E9F-DD3E-4149-A837-E54CDB926795}" destId="{10595A9A-5FB5-461C-BAC4-90D1E3B5153E}" srcOrd="0" destOrd="0" parTransId="{24F919D4-C20C-4377-BD4E-E5258E9190C9}" sibTransId="{EC57490F-311E-4DC8-A04D-4923FC239183}"/>
    <dgm:cxn modelId="{C9F9ED1E-6809-2348-BCD4-057D7175E057}" type="presOf" srcId="{EC57490F-311E-4DC8-A04D-4923FC239183}" destId="{D39BAA02-D2DD-41B4-B454-3770676D6A2F}" srcOrd="1" destOrd="0" presId="urn:microsoft.com/office/officeart/2005/8/layout/process2"/>
    <dgm:cxn modelId="{E1B80746-518C-4430-A4FB-3319B3BE3B22}" srcId="{8F768E9F-DD3E-4149-A837-E54CDB926795}" destId="{F532E72D-5B37-44A5-A16D-EC1044F803F1}" srcOrd="1" destOrd="0" parTransId="{CEAD1D76-1A48-465F-B9BB-69AA6AA2E442}" sibTransId="{FAD1C810-C48F-4C2F-B119-2C3540E337E0}"/>
    <dgm:cxn modelId="{0AD44437-AED4-514D-9847-55A79F6DF02C}" type="presParOf" srcId="{BECCEFEB-CC89-4A86-B629-C14C09867FF3}" destId="{CFFCAC87-EC26-478F-9049-EB22BB7BD475}" srcOrd="0" destOrd="0" presId="urn:microsoft.com/office/officeart/2005/8/layout/process2"/>
    <dgm:cxn modelId="{846549B6-0E8B-8D47-8EBC-5741FF486605}" type="presParOf" srcId="{BECCEFEB-CC89-4A86-B629-C14C09867FF3}" destId="{C9A872EE-76B6-48E6-B4D2-C1EBCBA3428B}" srcOrd="1" destOrd="0" presId="urn:microsoft.com/office/officeart/2005/8/layout/process2"/>
    <dgm:cxn modelId="{AB761A95-3DCF-C040-9FBC-2DCA25B90DF0}" type="presParOf" srcId="{C9A872EE-76B6-48E6-B4D2-C1EBCBA3428B}" destId="{D39BAA02-D2DD-41B4-B454-3770676D6A2F}" srcOrd="0" destOrd="0" presId="urn:microsoft.com/office/officeart/2005/8/layout/process2"/>
    <dgm:cxn modelId="{23AA3493-8012-A546-88A8-69C760DE6625}" type="presParOf" srcId="{BECCEFEB-CC89-4A86-B629-C14C09867FF3}" destId="{CF081BB5-0107-442A-BD0B-ED3EE3870600}"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768E9F-DD3E-4149-A837-E54CDB92679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kumimoji="1" lang="ja-JP" altLang="en-US"/>
        </a:p>
      </dgm:t>
    </dgm:pt>
    <dgm:pt modelId="{10595A9A-5FB5-461C-BAC4-90D1E3B5153E}">
      <dgm:prSet phldrT="[テキスト]" custT="1"/>
      <dgm:spPr/>
      <dgm:t>
        <a:bodyPr/>
        <a:lstStyle/>
        <a:p>
          <a:r>
            <a:rPr lang="ja-JP" altLang="en-US" sz="2800" dirty="0" smtClean="0"/>
            <a:t>置きっぱなし自転車の属性調査</a:t>
          </a:r>
          <a:endParaRPr lang="en-US" altLang="ja-JP" sz="2800" dirty="0" smtClean="0"/>
        </a:p>
      </dgm:t>
    </dgm:pt>
    <dgm:pt modelId="{24F919D4-C20C-4377-BD4E-E5258E9190C9}" type="parTrans" cxnId="{F2C48A0F-0937-4074-B6A5-B452B053F333}">
      <dgm:prSet/>
      <dgm:spPr/>
      <dgm:t>
        <a:bodyPr/>
        <a:lstStyle/>
        <a:p>
          <a:endParaRPr kumimoji="1" lang="ja-JP" altLang="en-US" sz="2000"/>
        </a:p>
      </dgm:t>
    </dgm:pt>
    <dgm:pt modelId="{EC57490F-311E-4DC8-A04D-4923FC239183}" type="sibTrans" cxnId="{F2C48A0F-0937-4074-B6A5-B452B053F333}">
      <dgm:prSet custT="1"/>
      <dgm:spPr/>
      <dgm:t>
        <a:bodyPr/>
        <a:lstStyle/>
        <a:p>
          <a:endParaRPr kumimoji="1" lang="ja-JP" altLang="en-US" sz="1800"/>
        </a:p>
      </dgm:t>
    </dgm:pt>
    <dgm:pt modelId="{F532E72D-5B37-44A5-A16D-EC1044F803F1}">
      <dgm:prSet phldrT="[テキスト]" custT="1"/>
      <dgm:spPr/>
      <dgm:t>
        <a:bodyPr/>
        <a:lstStyle/>
        <a:p>
          <a:r>
            <a:rPr lang="ja-JP" altLang="en-US" sz="2800" dirty="0" smtClean="0"/>
            <a:t>②自転車利用</a:t>
          </a:r>
          <a:endParaRPr lang="en-US" altLang="ja-JP" sz="2800" dirty="0" smtClean="0"/>
        </a:p>
        <a:p>
          <a:r>
            <a:rPr lang="ja-JP" altLang="en-US" sz="2800" dirty="0" smtClean="0"/>
            <a:t>実態調査</a:t>
          </a:r>
          <a:endParaRPr kumimoji="1" lang="ja-JP" altLang="en-US" sz="2800" dirty="0"/>
        </a:p>
      </dgm:t>
    </dgm:pt>
    <dgm:pt modelId="{CEAD1D76-1A48-465F-B9BB-69AA6AA2E442}" type="parTrans" cxnId="{E1B80746-518C-4430-A4FB-3319B3BE3B22}">
      <dgm:prSet/>
      <dgm:spPr/>
      <dgm:t>
        <a:bodyPr/>
        <a:lstStyle/>
        <a:p>
          <a:endParaRPr kumimoji="1" lang="ja-JP" altLang="en-US" sz="2000"/>
        </a:p>
      </dgm:t>
    </dgm:pt>
    <dgm:pt modelId="{FAD1C810-C48F-4C2F-B119-2C3540E337E0}" type="sibTrans" cxnId="{E1B80746-518C-4430-A4FB-3319B3BE3B22}">
      <dgm:prSet/>
      <dgm:spPr/>
      <dgm:t>
        <a:bodyPr/>
        <a:lstStyle/>
        <a:p>
          <a:endParaRPr kumimoji="1" lang="ja-JP" altLang="en-US" sz="2000"/>
        </a:p>
      </dgm:t>
    </dgm:pt>
    <dgm:pt modelId="{BECCEFEB-CC89-4A86-B629-C14C09867FF3}" type="pres">
      <dgm:prSet presAssocID="{8F768E9F-DD3E-4149-A837-E54CDB926795}" presName="linearFlow" presStyleCnt="0">
        <dgm:presLayoutVars>
          <dgm:resizeHandles val="exact"/>
        </dgm:presLayoutVars>
      </dgm:prSet>
      <dgm:spPr/>
      <dgm:t>
        <a:bodyPr/>
        <a:lstStyle/>
        <a:p>
          <a:endParaRPr kumimoji="1" lang="ja-JP" altLang="en-US"/>
        </a:p>
      </dgm:t>
    </dgm:pt>
    <dgm:pt modelId="{CFFCAC87-EC26-478F-9049-EB22BB7BD475}" type="pres">
      <dgm:prSet presAssocID="{10595A9A-5FB5-461C-BAC4-90D1E3B5153E}" presName="node" presStyleLbl="node1" presStyleIdx="0" presStyleCnt="2" custScaleX="157271" custLinFactNeighborX="198" custLinFactNeighborY="-61">
        <dgm:presLayoutVars>
          <dgm:bulletEnabled val="1"/>
        </dgm:presLayoutVars>
      </dgm:prSet>
      <dgm:spPr/>
      <dgm:t>
        <a:bodyPr/>
        <a:lstStyle/>
        <a:p>
          <a:endParaRPr kumimoji="1" lang="ja-JP" altLang="en-US"/>
        </a:p>
      </dgm:t>
    </dgm:pt>
    <dgm:pt modelId="{C9A872EE-76B6-48E6-B4D2-C1EBCBA3428B}" type="pres">
      <dgm:prSet presAssocID="{EC57490F-311E-4DC8-A04D-4923FC239183}" presName="sibTrans" presStyleLbl="sibTrans2D1" presStyleIdx="0" presStyleCnt="1"/>
      <dgm:spPr/>
      <dgm:t>
        <a:bodyPr/>
        <a:lstStyle/>
        <a:p>
          <a:endParaRPr kumimoji="1" lang="ja-JP" altLang="en-US"/>
        </a:p>
      </dgm:t>
    </dgm:pt>
    <dgm:pt modelId="{D39BAA02-D2DD-41B4-B454-3770676D6A2F}" type="pres">
      <dgm:prSet presAssocID="{EC57490F-311E-4DC8-A04D-4923FC239183}" presName="connectorText" presStyleLbl="sibTrans2D1" presStyleIdx="0" presStyleCnt="1"/>
      <dgm:spPr/>
      <dgm:t>
        <a:bodyPr/>
        <a:lstStyle/>
        <a:p>
          <a:endParaRPr kumimoji="1" lang="ja-JP" altLang="en-US"/>
        </a:p>
      </dgm:t>
    </dgm:pt>
    <dgm:pt modelId="{CF081BB5-0107-442A-BD0B-ED3EE3870600}" type="pres">
      <dgm:prSet presAssocID="{F532E72D-5B37-44A5-A16D-EC1044F803F1}" presName="node" presStyleLbl="node1" presStyleIdx="1" presStyleCnt="2" custScaleX="157271">
        <dgm:presLayoutVars>
          <dgm:bulletEnabled val="1"/>
        </dgm:presLayoutVars>
      </dgm:prSet>
      <dgm:spPr/>
      <dgm:t>
        <a:bodyPr/>
        <a:lstStyle/>
        <a:p>
          <a:endParaRPr kumimoji="1" lang="ja-JP" altLang="en-US"/>
        </a:p>
      </dgm:t>
    </dgm:pt>
  </dgm:ptLst>
  <dgm:cxnLst>
    <dgm:cxn modelId="{5F475C23-720A-9F45-B4F1-3D456741EE7F}" type="presOf" srcId="{8F768E9F-DD3E-4149-A837-E54CDB926795}" destId="{BECCEFEB-CC89-4A86-B629-C14C09867FF3}" srcOrd="0" destOrd="0" presId="urn:microsoft.com/office/officeart/2005/8/layout/process2"/>
    <dgm:cxn modelId="{906097F7-603A-C543-BA4E-1B93760463F0}" type="presOf" srcId="{EC57490F-311E-4DC8-A04D-4923FC239183}" destId="{D39BAA02-D2DD-41B4-B454-3770676D6A2F}" srcOrd="1" destOrd="0" presId="urn:microsoft.com/office/officeart/2005/8/layout/process2"/>
    <dgm:cxn modelId="{F2C48A0F-0937-4074-B6A5-B452B053F333}" srcId="{8F768E9F-DD3E-4149-A837-E54CDB926795}" destId="{10595A9A-5FB5-461C-BAC4-90D1E3B5153E}" srcOrd="0" destOrd="0" parTransId="{24F919D4-C20C-4377-BD4E-E5258E9190C9}" sibTransId="{EC57490F-311E-4DC8-A04D-4923FC239183}"/>
    <dgm:cxn modelId="{39E4E6E6-C19F-8A4E-AC7A-E7CAF014E56F}" type="presOf" srcId="{F532E72D-5B37-44A5-A16D-EC1044F803F1}" destId="{CF081BB5-0107-442A-BD0B-ED3EE3870600}" srcOrd="0" destOrd="0" presId="urn:microsoft.com/office/officeart/2005/8/layout/process2"/>
    <dgm:cxn modelId="{E1B80746-518C-4430-A4FB-3319B3BE3B22}" srcId="{8F768E9F-DD3E-4149-A837-E54CDB926795}" destId="{F532E72D-5B37-44A5-A16D-EC1044F803F1}" srcOrd="1" destOrd="0" parTransId="{CEAD1D76-1A48-465F-B9BB-69AA6AA2E442}" sibTransId="{FAD1C810-C48F-4C2F-B119-2C3540E337E0}"/>
    <dgm:cxn modelId="{B0FDBBCF-AB5B-D34F-8CAE-87B91AB0C67A}" type="presOf" srcId="{10595A9A-5FB5-461C-BAC4-90D1E3B5153E}" destId="{CFFCAC87-EC26-478F-9049-EB22BB7BD475}" srcOrd="0" destOrd="0" presId="urn:microsoft.com/office/officeart/2005/8/layout/process2"/>
    <dgm:cxn modelId="{5495E3C1-2AC5-C647-868E-9D3864BA8C65}" type="presOf" srcId="{EC57490F-311E-4DC8-A04D-4923FC239183}" destId="{C9A872EE-76B6-48E6-B4D2-C1EBCBA3428B}" srcOrd="0" destOrd="0" presId="urn:microsoft.com/office/officeart/2005/8/layout/process2"/>
    <dgm:cxn modelId="{7B093028-F03C-BE47-9286-BB8BD2B8DA33}" type="presParOf" srcId="{BECCEFEB-CC89-4A86-B629-C14C09867FF3}" destId="{CFFCAC87-EC26-478F-9049-EB22BB7BD475}" srcOrd="0" destOrd="0" presId="urn:microsoft.com/office/officeart/2005/8/layout/process2"/>
    <dgm:cxn modelId="{5F60BAA2-7161-E247-9821-0E84D117BBF0}" type="presParOf" srcId="{BECCEFEB-CC89-4A86-B629-C14C09867FF3}" destId="{C9A872EE-76B6-48E6-B4D2-C1EBCBA3428B}" srcOrd="1" destOrd="0" presId="urn:microsoft.com/office/officeart/2005/8/layout/process2"/>
    <dgm:cxn modelId="{B7476B5F-6E79-684E-9165-B6F1756E98F2}" type="presParOf" srcId="{C9A872EE-76B6-48E6-B4D2-C1EBCBA3428B}" destId="{D39BAA02-D2DD-41B4-B454-3770676D6A2F}" srcOrd="0" destOrd="0" presId="urn:microsoft.com/office/officeart/2005/8/layout/process2"/>
    <dgm:cxn modelId="{BD4485A8-B286-0540-AA0C-A2BFAA3DB727}" type="presParOf" srcId="{BECCEFEB-CC89-4A86-B629-C14C09867FF3}" destId="{CF081BB5-0107-442A-BD0B-ED3EE3870600}"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768E9F-DD3E-4149-A837-E54CDB92679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kumimoji="1" lang="ja-JP" altLang="en-US"/>
        </a:p>
      </dgm:t>
    </dgm:pt>
    <dgm:pt modelId="{10595A9A-5FB5-461C-BAC4-90D1E3B5153E}">
      <dgm:prSet phldrT="[テキスト]" custT="1"/>
      <dgm:spPr/>
      <dgm:t>
        <a:bodyPr/>
        <a:lstStyle/>
        <a:p>
          <a:r>
            <a:rPr lang="ja-JP" altLang="en-US" sz="2800" smtClean="0"/>
            <a:t>置きっぱなし自転車の利用実態</a:t>
          </a:r>
          <a:endParaRPr lang="en-US" altLang="ja-JP" sz="2800" dirty="0" smtClean="0"/>
        </a:p>
      </dgm:t>
    </dgm:pt>
    <dgm:pt modelId="{24F919D4-C20C-4377-BD4E-E5258E9190C9}" type="parTrans" cxnId="{F2C48A0F-0937-4074-B6A5-B452B053F333}">
      <dgm:prSet/>
      <dgm:spPr/>
      <dgm:t>
        <a:bodyPr/>
        <a:lstStyle/>
        <a:p>
          <a:endParaRPr kumimoji="1" lang="ja-JP" altLang="en-US" sz="1600"/>
        </a:p>
      </dgm:t>
    </dgm:pt>
    <dgm:pt modelId="{EC57490F-311E-4DC8-A04D-4923FC239183}" type="sibTrans" cxnId="{F2C48A0F-0937-4074-B6A5-B452B053F333}">
      <dgm:prSet custT="1"/>
      <dgm:spPr/>
      <dgm:t>
        <a:bodyPr/>
        <a:lstStyle/>
        <a:p>
          <a:endParaRPr kumimoji="1" lang="ja-JP" altLang="en-US" sz="2400"/>
        </a:p>
      </dgm:t>
    </dgm:pt>
    <dgm:pt modelId="{F532E72D-5B37-44A5-A16D-EC1044F803F1}">
      <dgm:prSet phldrT="[テキスト]" custT="1"/>
      <dgm:spPr/>
      <dgm:t>
        <a:bodyPr/>
        <a:lstStyle/>
        <a:p>
          <a:r>
            <a:rPr lang="ja-JP" altLang="en-US" sz="2800" dirty="0" smtClean="0"/>
            <a:t>③自転車利用に関するアンケート調査（ＰＴ調査）</a:t>
          </a:r>
          <a:endParaRPr kumimoji="1" lang="ja-JP" altLang="en-US" sz="2800" dirty="0"/>
        </a:p>
      </dgm:t>
    </dgm:pt>
    <dgm:pt modelId="{CEAD1D76-1A48-465F-B9BB-69AA6AA2E442}" type="parTrans" cxnId="{E1B80746-518C-4430-A4FB-3319B3BE3B22}">
      <dgm:prSet/>
      <dgm:spPr/>
      <dgm:t>
        <a:bodyPr/>
        <a:lstStyle/>
        <a:p>
          <a:endParaRPr kumimoji="1" lang="ja-JP" altLang="en-US" sz="1600"/>
        </a:p>
      </dgm:t>
    </dgm:pt>
    <dgm:pt modelId="{FAD1C810-C48F-4C2F-B119-2C3540E337E0}" type="sibTrans" cxnId="{E1B80746-518C-4430-A4FB-3319B3BE3B22}">
      <dgm:prSet/>
      <dgm:spPr/>
      <dgm:t>
        <a:bodyPr/>
        <a:lstStyle/>
        <a:p>
          <a:endParaRPr kumimoji="1" lang="ja-JP" altLang="en-US" sz="1600"/>
        </a:p>
      </dgm:t>
    </dgm:pt>
    <dgm:pt modelId="{BECCEFEB-CC89-4A86-B629-C14C09867FF3}" type="pres">
      <dgm:prSet presAssocID="{8F768E9F-DD3E-4149-A837-E54CDB926795}" presName="linearFlow" presStyleCnt="0">
        <dgm:presLayoutVars>
          <dgm:resizeHandles val="exact"/>
        </dgm:presLayoutVars>
      </dgm:prSet>
      <dgm:spPr/>
      <dgm:t>
        <a:bodyPr/>
        <a:lstStyle/>
        <a:p>
          <a:endParaRPr kumimoji="1" lang="ja-JP" altLang="en-US"/>
        </a:p>
      </dgm:t>
    </dgm:pt>
    <dgm:pt modelId="{CFFCAC87-EC26-478F-9049-EB22BB7BD475}" type="pres">
      <dgm:prSet presAssocID="{10595A9A-5FB5-461C-BAC4-90D1E3B5153E}" presName="node" presStyleLbl="node1" presStyleIdx="0" presStyleCnt="2" custScaleX="141544">
        <dgm:presLayoutVars>
          <dgm:bulletEnabled val="1"/>
        </dgm:presLayoutVars>
      </dgm:prSet>
      <dgm:spPr/>
      <dgm:t>
        <a:bodyPr/>
        <a:lstStyle/>
        <a:p>
          <a:endParaRPr kumimoji="1" lang="ja-JP" altLang="en-US"/>
        </a:p>
      </dgm:t>
    </dgm:pt>
    <dgm:pt modelId="{C9A872EE-76B6-48E6-B4D2-C1EBCBA3428B}" type="pres">
      <dgm:prSet presAssocID="{EC57490F-311E-4DC8-A04D-4923FC239183}" presName="sibTrans" presStyleLbl="sibTrans2D1" presStyleIdx="0" presStyleCnt="1"/>
      <dgm:spPr/>
      <dgm:t>
        <a:bodyPr/>
        <a:lstStyle/>
        <a:p>
          <a:endParaRPr kumimoji="1" lang="ja-JP" altLang="en-US"/>
        </a:p>
      </dgm:t>
    </dgm:pt>
    <dgm:pt modelId="{D39BAA02-D2DD-41B4-B454-3770676D6A2F}" type="pres">
      <dgm:prSet presAssocID="{EC57490F-311E-4DC8-A04D-4923FC239183}" presName="connectorText" presStyleLbl="sibTrans2D1" presStyleIdx="0" presStyleCnt="1"/>
      <dgm:spPr/>
      <dgm:t>
        <a:bodyPr/>
        <a:lstStyle/>
        <a:p>
          <a:endParaRPr kumimoji="1" lang="ja-JP" altLang="en-US"/>
        </a:p>
      </dgm:t>
    </dgm:pt>
    <dgm:pt modelId="{CF081BB5-0107-442A-BD0B-ED3EE3870600}" type="pres">
      <dgm:prSet presAssocID="{F532E72D-5B37-44A5-A16D-EC1044F803F1}" presName="node" presStyleLbl="node1" presStyleIdx="1" presStyleCnt="2" custScaleX="141544">
        <dgm:presLayoutVars>
          <dgm:bulletEnabled val="1"/>
        </dgm:presLayoutVars>
      </dgm:prSet>
      <dgm:spPr/>
      <dgm:t>
        <a:bodyPr/>
        <a:lstStyle/>
        <a:p>
          <a:endParaRPr kumimoji="1" lang="ja-JP" altLang="en-US"/>
        </a:p>
      </dgm:t>
    </dgm:pt>
  </dgm:ptLst>
  <dgm:cxnLst>
    <dgm:cxn modelId="{E1B80746-518C-4430-A4FB-3319B3BE3B22}" srcId="{8F768E9F-DD3E-4149-A837-E54CDB926795}" destId="{F532E72D-5B37-44A5-A16D-EC1044F803F1}" srcOrd="1" destOrd="0" parTransId="{CEAD1D76-1A48-465F-B9BB-69AA6AA2E442}" sibTransId="{FAD1C810-C48F-4C2F-B119-2C3540E337E0}"/>
    <dgm:cxn modelId="{B21CCC9C-5BD6-4551-836F-6E05B0077065}" type="presOf" srcId="{8F768E9F-DD3E-4149-A837-E54CDB926795}" destId="{BECCEFEB-CC89-4A86-B629-C14C09867FF3}" srcOrd="0" destOrd="0" presId="urn:microsoft.com/office/officeart/2005/8/layout/process2"/>
    <dgm:cxn modelId="{20E3FF44-6C19-4F2E-BBB0-98CF7DF42E9C}" type="presOf" srcId="{EC57490F-311E-4DC8-A04D-4923FC239183}" destId="{C9A872EE-76B6-48E6-B4D2-C1EBCBA3428B}" srcOrd="0" destOrd="0" presId="urn:microsoft.com/office/officeart/2005/8/layout/process2"/>
    <dgm:cxn modelId="{41E014C5-A758-43C7-A6FD-477B6BA5E21E}" type="presOf" srcId="{EC57490F-311E-4DC8-A04D-4923FC239183}" destId="{D39BAA02-D2DD-41B4-B454-3770676D6A2F}" srcOrd="1" destOrd="0" presId="urn:microsoft.com/office/officeart/2005/8/layout/process2"/>
    <dgm:cxn modelId="{EA7BB9E8-9BA4-456E-AC7B-6D3F7155B73E}" type="presOf" srcId="{10595A9A-5FB5-461C-BAC4-90D1E3B5153E}" destId="{CFFCAC87-EC26-478F-9049-EB22BB7BD475}" srcOrd="0" destOrd="0" presId="urn:microsoft.com/office/officeart/2005/8/layout/process2"/>
    <dgm:cxn modelId="{F2C48A0F-0937-4074-B6A5-B452B053F333}" srcId="{8F768E9F-DD3E-4149-A837-E54CDB926795}" destId="{10595A9A-5FB5-461C-BAC4-90D1E3B5153E}" srcOrd="0" destOrd="0" parTransId="{24F919D4-C20C-4377-BD4E-E5258E9190C9}" sibTransId="{EC57490F-311E-4DC8-A04D-4923FC239183}"/>
    <dgm:cxn modelId="{AFDED7E0-3BD0-45A5-AF39-9BA6353E0E75}" type="presOf" srcId="{F532E72D-5B37-44A5-A16D-EC1044F803F1}" destId="{CF081BB5-0107-442A-BD0B-ED3EE3870600}" srcOrd="0" destOrd="0" presId="urn:microsoft.com/office/officeart/2005/8/layout/process2"/>
    <dgm:cxn modelId="{8ADDA447-39B1-4DD1-90DE-396A828ECA67}" type="presParOf" srcId="{BECCEFEB-CC89-4A86-B629-C14C09867FF3}" destId="{CFFCAC87-EC26-478F-9049-EB22BB7BD475}" srcOrd="0" destOrd="0" presId="urn:microsoft.com/office/officeart/2005/8/layout/process2"/>
    <dgm:cxn modelId="{85CE7913-0149-4E97-BCA4-1719E04C01E9}" type="presParOf" srcId="{BECCEFEB-CC89-4A86-B629-C14C09867FF3}" destId="{C9A872EE-76B6-48E6-B4D2-C1EBCBA3428B}" srcOrd="1" destOrd="0" presId="urn:microsoft.com/office/officeart/2005/8/layout/process2"/>
    <dgm:cxn modelId="{848C1358-9462-4755-8616-56855F12DE02}" type="presParOf" srcId="{C9A872EE-76B6-48E6-B4D2-C1EBCBA3428B}" destId="{D39BAA02-D2DD-41B4-B454-3770676D6A2F}" srcOrd="0" destOrd="0" presId="urn:microsoft.com/office/officeart/2005/8/layout/process2"/>
    <dgm:cxn modelId="{7FA2B353-2D02-4F9E-8ADF-D493F95A425B}" type="presParOf" srcId="{BECCEFEB-CC89-4A86-B629-C14C09867FF3}" destId="{CF081BB5-0107-442A-BD0B-ED3EE3870600}" srcOrd="2"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00AA6-5B04-4209-9B03-CE06C04C226C}">
      <dsp:nvSpPr>
        <dsp:cNvPr id="0" name=""/>
        <dsp:cNvSpPr/>
      </dsp:nvSpPr>
      <dsp:spPr>
        <a:xfrm>
          <a:off x="0" y="579"/>
          <a:ext cx="7901230" cy="86351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ja-JP" altLang="en-US" sz="3700" kern="1200" dirty="0" smtClean="0"/>
            <a:t>学内の移動手段として、自転車を利用</a:t>
          </a:r>
          <a:endParaRPr kumimoji="1" lang="ja-JP" altLang="en-US" sz="3700" kern="1200" dirty="0"/>
        </a:p>
      </dsp:txBody>
      <dsp:txXfrm>
        <a:off x="0" y="579"/>
        <a:ext cx="7901230" cy="863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C340-7F81-4E30-9DF7-EB00C76A339A}">
      <dsp:nvSpPr>
        <dsp:cNvPr id="0" name=""/>
        <dsp:cNvSpPr/>
      </dsp:nvSpPr>
      <dsp:spPr>
        <a:xfrm>
          <a:off x="0" y="2072151"/>
          <a:ext cx="5256583" cy="136477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ja-JP" altLang="en-US" sz="2700" kern="1200" dirty="0" smtClean="0"/>
            <a:t>授業間・学内移動に自転車は</a:t>
          </a:r>
          <a:endParaRPr lang="en-US" altLang="ja-JP" sz="2700" kern="1200" dirty="0" smtClean="0"/>
        </a:p>
        <a:p>
          <a:pPr lvl="0" algn="ctr" defTabSz="1200150">
            <a:lnSpc>
              <a:spcPct val="90000"/>
            </a:lnSpc>
            <a:spcBef>
              <a:spcPct val="0"/>
            </a:spcBef>
            <a:spcAft>
              <a:spcPct val="35000"/>
            </a:spcAft>
          </a:pPr>
          <a:r>
            <a:rPr lang="ja-JP" altLang="en-US" sz="2700" kern="1200" dirty="0" smtClean="0"/>
            <a:t>必須と言われている</a:t>
          </a:r>
          <a:endParaRPr kumimoji="1" lang="ja-JP" altLang="en-US" sz="2700" kern="1200" dirty="0"/>
        </a:p>
      </dsp:txBody>
      <dsp:txXfrm>
        <a:off x="0" y="2072151"/>
        <a:ext cx="5256583" cy="1364775"/>
      </dsp:txXfrm>
    </dsp:sp>
    <dsp:sp modelId="{AB9F1A26-BA77-4AF0-A799-2803C9058A4B}">
      <dsp:nvSpPr>
        <dsp:cNvPr id="0" name=""/>
        <dsp:cNvSpPr/>
      </dsp:nvSpPr>
      <dsp:spPr>
        <a:xfrm rot="10800000">
          <a:off x="0" y="1050"/>
          <a:ext cx="5256583" cy="2099025"/>
        </a:xfrm>
        <a:prstGeom prst="upArrowCallou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ja-JP" altLang="en-US" sz="2800" kern="1200" dirty="0" smtClean="0"/>
            <a:t>南北</a:t>
          </a:r>
          <a:r>
            <a:rPr lang="en-US" altLang="ja-JP" sz="2800" kern="1200" dirty="0" smtClean="0"/>
            <a:t>4km</a:t>
          </a:r>
          <a:r>
            <a:rPr lang="ja-JP" altLang="en-US" sz="2800" kern="1200" dirty="0" smtClean="0"/>
            <a:t>・東西</a:t>
          </a:r>
          <a:r>
            <a:rPr lang="en-US" altLang="ja-JP" sz="2800" kern="1200" dirty="0" smtClean="0"/>
            <a:t>1km</a:t>
          </a:r>
          <a:r>
            <a:rPr lang="ja-JP" altLang="en-US" sz="2800" kern="1200" dirty="0" smtClean="0"/>
            <a:t>（約</a:t>
          </a:r>
          <a:r>
            <a:rPr lang="en-US" altLang="ja-JP" sz="2800" kern="1200" dirty="0" smtClean="0"/>
            <a:t>260ha</a:t>
          </a:r>
          <a:r>
            <a:rPr lang="ja-JP" altLang="en-US" sz="2800" kern="1200" dirty="0" smtClean="0"/>
            <a:t>）</a:t>
          </a:r>
          <a:endParaRPr kumimoji="1" lang="ja-JP" altLang="en-US" sz="2800" kern="1200" dirty="0"/>
        </a:p>
      </dsp:txBody>
      <dsp:txXfrm rot="10800000">
        <a:off x="0" y="1050"/>
        <a:ext cx="5256583" cy="1363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03B22-BBF5-4A87-BF9F-4CFCB917C769}">
      <dsp:nvSpPr>
        <dsp:cNvPr id="0" name=""/>
        <dsp:cNvSpPr/>
      </dsp:nvSpPr>
      <dsp:spPr>
        <a:xfrm rot="5400000">
          <a:off x="4945914" y="-2020456"/>
          <a:ext cx="782637" cy="502327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意識改革・駐輪場明確化→自転車混雑緩和</a:t>
          </a:r>
          <a:endParaRPr kumimoji="1" lang="ja-JP" altLang="en-US" sz="1900" kern="1200" dirty="0"/>
        </a:p>
      </dsp:txBody>
      <dsp:txXfrm rot="-5400000">
        <a:off x="2825594" y="138069"/>
        <a:ext cx="4985073" cy="706227"/>
      </dsp:txXfrm>
    </dsp:sp>
    <dsp:sp modelId="{E90A5FF8-0E37-4C1A-A155-03E0F4AF18A1}">
      <dsp:nvSpPr>
        <dsp:cNvPr id="0" name=""/>
        <dsp:cNvSpPr/>
      </dsp:nvSpPr>
      <dsp:spPr>
        <a:xfrm>
          <a:off x="0" y="2033"/>
          <a:ext cx="2825593" cy="978296"/>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個人利益の優先・違反駐輪</a:t>
          </a:r>
          <a:endParaRPr kumimoji="1" lang="ja-JP" altLang="en-US" sz="2400" kern="1200" dirty="0"/>
        </a:p>
      </dsp:txBody>
      <dsp:txXfrm>
        <a:off x="47756" y="49789"/>
        <a:ext cx="2730081" cy="882784"/>
      </dsp:txXfrm>
    </dsp:sp>
    <dsp:sp modelId="{FB7D854C-282A-4ACF-8680-E4F1F8C0E341}">
      <dsp:nvSpPr>
        <dsp:cNvPr id="0" name=""/>
        <dsp:cNvSpPr/>
      </dsp:nvSpPr>
      <dsp:spPr>
        <a:xfrm rot="5400000">
          <a:off x="4945914" y="-993244"/>
          <a:ext cx="782637" cy="502327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自転車専用道→混雑・集中緩和</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路面ペイント→枠内駐輪→安全面改善</a:t>
          </a:r>
          <a:endParaRPr kumimoji="1" lang="ja-JP" altLang="en-US" sz="1900" kern="1200" dirty="0"/>
        </a:p>
      </dsp:txBody>
      <dsp:txXfrm rot="-5400000">
        <a:off x="2825594" y="1165281"/>
        <a:ext cx="4985073" cy="706227"/>
      </dsp:txXfrm>
    </dsp:sp>
    <dsp:sp modelId="{70BCACE5-4A9E-4D07-B3CE-C983A28BA395}">
      <dsp:nvSpPr>
        <dsp:cNvPr id="0" name=""/>
        <dsp:cNvSpPr/>
      </dsp:nvSpPr>
      <dsp:spPr>
        <a:xfrm>
          <a:off x="0" y="1029245"/>
          <a:ext cx="2825593" cy="978296"/>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交通容量の超過・学生数の大幅増加</a:t>
          </a:r>
          <a:endParaRPr kumimoji="1" lang="ja-JP" altLang="en-US" sz="2400" kern="1200" dirty="0"/>
        </a:p>
      </dsp:txBody>
      <dsp:txXfrm>
        <a:off x="47756" y="1077001"/>
        <a:ext cx="2730081" cy="882784"/>
      </dsp:txXfrm>
    </dsp:sp>
    <dsp:sp modelId="{BA33509F-07C9-4E79-8976-C8F463FB8655}">
      <dsp:nvSpPr>
        <dsp:cNvPr id="0" name=""/>
        <dsp:cNvSpPr/>
      </dsp:nvSpPr>
      <dsp:spPr>
        <a:xfrm rot="5400000">
          <a:off x="4945914" y="33966"/>
          <a:ext cx="782637" cy="502327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縦置き駐輪場・料金改定→駐輪場改善</a:t>
          </a:r>
          <a:endParaRPr kumimoji="1" lang="ja-JP" altLang="en-US" sz="1900" kern="1200" dirty="0"/>
        </a:p>
        <a:p>
          <a:pPr marL="171450" lvl="1" indent="-171450" algn="l" defTabSz="844550">
            <a:lnSpc>
              <a:spcPct val="90000"/>
            </a:lnSpc>
            <a:spcBef>
              <a:spcPct val="0"/>
            </a:spcBef>
            <a:spcAft>
              <a:spcPct val="15000"/>
            </a:spcAft>
            <a:buChar char="••"/>
          </a:pPr>
          <a:r>
            <a:rPr kumimoji="1" lang="en-US" altLang="ja-JP" sz="1900" kern="1200" dirty="0" smtClean="0"/>
            <a:t>MAP</a:t>
          </a:r>
          <a:r>
            <a:rPr kumimoji="1" lang="ja-JP" altLang="en-US" sz="1900" kern="1200" dirty="0" smtClean="0"/>
            <a:t>作成・登録制→スマートキャンパス</a:t>
          </a:r>
          <a:endParaRPr kumimoji="1" lang="ja-JP" altLang="en-US" sz="1900" kern="1200" dirty="0"/>
        </a:p>
      </dsp:txBody>
      <dsp:txXfrm rot="-5400000">
        <a:off x="2825594" y="2192492"/>
        <a:ext cx="4985073" cy="706227"/>
      </dsp:txXfrm>
    </dsp:sp>
    <dsp:sp modelId="{D7879F69-B5E0-47EA-9F14-50C0FA133D80}">
      <dsp:nvSpPr>
        <dsp:cNvPr id="0" name=""/>
        <dsp:cNvSpPr/>
      </dsp:nvSpPr>
      <dsp:spPr>
        <a:xfrm>
          <a:off x="0" y="2056457"/>
          <a:ext cx="2825593" cy="978296"/>
        </a:xfrm>
        <a:prstGeom prst="roundRect">
          <a:avLst/>
        </a:prstGeom>
        <a:solidFill>
          <a:schemeClr val="accent1"/>
        </a:solidFill>
        <a:ln w="444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駐輪可能台数の</a:t>
          </a:r>
          <a:r>
            <a:rPr kumimoji="1" lang="ja-JP" altLang="en-US" sz="2400" kern="1200" smtClean="0"/>
            <a:t>　不足等</a:t>
          </a:r>
          <a:endParaRPr kumimoji="1" lang="ja-JP" altLang="en-US" sz="2400" kern="1200" dirty="0"/>
        </a:p>
      </dsp:txBody>
      <dsp:txXfrm>
        <a:off x="47756" y="2104213"/>
        <a:ext cx="2730081" cy="882784"/>
      </dsp:txXfrm>
    </dsp:sp>
    <dsp:sp modelId="{C0716C23-17C8-4AAE-AFEF-68AFB0987E3F}">
      <dsp:nvSpPr>
        <dsp:cNvPr id="0" name=""/>
        <dsp:cNvSpPr/>
      </dsp:nvSpPr>
      <dsp:spPr>
        <a:xfrm rot="5400000">
          <a:off x="4945914" y="1061178"/>
          <a:ext cx="782637" cy="502327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ステッカー制度・駐輪パイプ→盗難防止</a:t>
          </a:r>
          <a:endParaRPr kumimoji="1" lang="ja-JP" altLang="en-US" sz="1900" kern="1200" dirty="0"/>
        </a:p>
      </dsp:txBody>
      <dsp:txXfrm rot="-5400000">
        <a:off x="2825594" y="3219704"/>
        <a:ext cx="4985073" cy="706227"/>
      </dsp:txXfrm>
    </dsp:sp>
    <dsp:sp modelId="{5C864D3B-2003-4684-8697-20A6E3ADBB05}">
      <dsp:nvSpPr>
        <dsp:cNvPr id="0" name=""/>
        <dsp:cNvSpPr/>
      </dsp:nvSpPr>
      <dsp:spPr>
        <a:xfrm>
          <a:off x="0" y="3024335"/>
          <a:ext cx="2825593" cy="978296"/>
        </a:xfrm>
        <a:prstGeom prst="roundRect">
          <a:avLst/>
        </a:prstGeom>
        <a:solidFill>
          <a:schemeClr val="accent1"/>
        </a:solidFill>
        <a:ln w="444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盗難の発生</a:t>
          </a:r>
          <a:endParaRPr kumimoji="1" lang="ja-JP" altLang="en-US" sz="2400" kern="1200" dirty="0"/>
        </a:p>
      </dsp:txBody>
      <dsp:txXfrm>
        <a:off x="47756" y="3072091"/>
        <a:ext cx="2730081" cy="882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80F64-1D7A-4D1D-BC96-67E4CABF6519}">
      <dsp:nvSpPr>
        <dsp:cNvPr id="0" name=""/>
        <dsp:cNvSpPr/>
      </dsp:nvSpPr>
      <dsp:spPr>
        <a:xfrm>
          <a:off x="0" y="0"/>
          <a:ext cx="7488832" cy="6575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放置自転車の撤去</a:t>
          </a:r>
          <a:endParaRPr kumimoji="1" lang="en-US" altLang="ja-JP" sz="2800" kern="1200" dirty="0" smtClean="0"/>
        </a:p>
      </dsp:txBody>
      <dsp:txXfrm>
        <a:off x="32099" y="32099"/>
        <a:ext cx="7424634" cy="593362"/>
      </dsp:txXfrm>
    </dsp:sp>
    <dsp:sp modelId="{89AC20EA-DA72-4CD5-945A-265ADCA8B7E6}">
      <dsp:nvSpPr>
        <dsp:cNvPr id="0" name=""/>
        <dsp:cNvSpPr/>
      </dsp:nvSpPr>
      <dsp:spPr>
        <a:xfrm>
          <a:off x="0" y="672643"/>
          <a:ext cx="7488832" cy="123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smtClean="0"/>
            <a:t>総務部により、毎年秋に放置自転車を撤去</a:t>
          </a:r>
          <a:endParaRPr kumimoji="1" lang="ja-JP" altLang="en-US" sz="2400" kern="1200" dirty="0"/>
        </a:p>
        <a:p>
          <a:pPr marL="228600" lvl="1" indent="-228600" algn="l" defTabSz="1066800">
            <a:lnSpc>
              <a:spcPct val="90000"/>
            </a:lnSpc>
            <a:spcBef>
              <a:spcPct val="0"/>
            </a:spcBef>
            <a:spcAft>
              <a:spcPct val="20000"/>
            </a:spcAft>
            <a:buChar char="••"/>
          </a:pPr>
          <a:r>
            <a:rPr kumimoji="1" lang="ja-JP" altLang="en-US" sz="2400" kern="1200" dirty="0" smtClean="0"/>
            <a:t>４年前から費用は掛からなくなった</a:t>
          </a:r>
          <a:endParaRPr kumimoji="1" lang="ja-JP" altLang="en-US" sz="2400" kern="1200" dirty="0"/>
        </a:p>
        <a:p>
          <a:pPr marL="228600" lvl="1" indent="-228600" algn="l" defTabSz="1066800">
            <a:lnSpc>
              <a:spcPct val="90000"/>
            </a:lnSpc>
            <a:spcBef>
              <a:spcPct val="0"/>
            </a:spcBef>
            <a:spcAft>
              <a:spcPct val="20000"/>
            </a:spcAft>
            <a:buChar char="••"/>
          </a:pPr>
          <a:r>
            <a:rPr kumimoji="1" lang="ja-JP" altLang="en-US" sz="2400" kern="1200" dirty="0" smtClean="0"/>
            <a:t>毎年およそ</a:t>
          </a:r>
          <a:r>
            <a:rPr kumimoji="1" lang="en-US" altLang="ja-JP" sz="2400" kern="1200" dirty="0" smtClean="0"/>
            <a:t>1200</a:t>
          </a:r>
          <a:r>
            <a:rPr kumimoji="1" lang="ja-JP" altLang="en-US" sz="2400" kern="1200" dirty="0" smtClean="0"/>
            <a:t>台が撤去される</a:t>
          </a:r>
          <a:endParaRPr kumimoji="1" lang="ja-JP" altLang="en-US" sz="2400" kern="1200" dirty="0"/>
        </a:p>
      </dsp:txBody>
      <dsp:txXfrm>
        <a:off x="0" y="672643"/>
        <a:ext cx="7488832" cy="1236667"/>
      </dsp:txXfrm>
    </dsp:sp>
    <dsp:sp modelId="{7FF3D45B-6509-46CA-A326-01CE43A6D177}">
      <dsp:nvSpPr>
        <dsp:cNvPr id="0" name=""/>
        <dsp:cNvSpPr/>
      </dsp:nvSpPr>
      <dsp:spPr>
        <a:xfrm>
          <a:off x="0" y="1925584"/>
          <a:ext cx="7488832" cy="6657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誘導</a:t>
          </a:r>
          <a:endParaRPr kumimoji="1" lang="ja-JP" altLang="en-US" sz="2800" kern="1200" dirty="0"/>
        </a:p>
      </dsp:txBody>
      <dsp:txXfrm>
        <a:off x="32497" y="1958081"/>
        <a:ext cx="7423838" cy="600706"/>
      </dsp:txXfrm>
    </dsp:sp>
    <dsp:sp modelId="{0CF7D810-A928-49C9-9E9D-D7AE2B2F945A}">
      <dsp:nvSpPr>
        <dsp:cNvPr id="0" name=""/>
        <dsp:cNvSpPr/>
      </dsp:nvSpPr>
      <dsp:spPr>
        <a:xfrm>
          <a:off x="0" y="2599071"/>
          <a:ext cx="7488832" cy="82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smtClean="0"/>
            <a:t>掲示やペイント</a:t>
          </a:r>
          <a:endParaRPr kumimoji="1" lang="ja-JP" altLang="en-US" sz="2400" kern="1200" dirty="0"/>
        </a:p>
        <a:p>
          <a:pPr marL="228600" lvl="1" indent="-228600" algn="l" defTabSz="1066800">
            <a:lnSpc>
              <a:spcPct val="90000"/>
            </a:lnSpc>
            <a:spcBef>
              <a:spcPct val="0"/>
            </a:spcBef>
            <a:spcAft>
              <a:spcPct val="20000"/>
            </a:spcAft>
            <a:buChar char="••"/>
          </a:pPr>
          <a:r>
            <a:rPr kumimoji="1" lang="ja-JP" altLang="en-US" sz="2400" kern="1200" dirty="0" smtClean="0"/>
            <a:t>直接呼びかけ等（新入生向け）</a:t>
          </a:r>
          <a:endParaRPr kumimoji="1" lang="ja-JP" altLang="en-US" sz="2400" kern="1200" dirty="0"/>
        </a:p>
      </dsp:txBody>
      <dsp:txXfrm>
        <a:off x="0" y="2599071"/>
        <a:ext cx="7488832" cy="824444"/>
      </dsp:txXfrm>
    </dsp:sp>
    <dsp:sp modelId="{70F697AA-D1A1-4912-A916-4946CB2BD610}">
      <dsp:nvSpPr>
        <dsp:cNvPr id="0" name=""/>
        <dsp:cNvSpPr/>
      </dsp:nvSpPr>
      <dsp:spPr>
        <a:xfrm>
          <a:off x="0" y="3399456"/>
          <a:ext cx="7488832" cy="6575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設備的対策</a:t>
          </a:r>
          <a:endParaRPr kumimoji="1" lang="ja-JP" altLang="en-US" sz="2800" kern="1200" dirty="0"/>
        </a:p>
      </dsp:txBody>
      <dsp:txXfrm>
        <a:off x="32099" y="3431555"/>
        <a:ext cx="7424634" cy="593362"/>
      </dsp:txXfrm>
    </dsp:sp>
    <dsp:sp modelId="{73F0AAEA-8476-44CF-9D8C-C767D1D6C504}">
      <dsp:nvSpPr>
        <dsp:cNvPr id="0" name=""/>
        <dsp:cNvSpPr/>
      </dsp:nvSpPr>
      <dsp:spPr>
        <a:xfrm>
          <a:off x="0" y="4057016"/>
          <a:ext cx="7488832" cy="82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smtClean="0"/>
            <a:t>駐輪場・自転車ラックの増設・改修</a:t>
          </a:r>
          <a:endParaRPr kumimoji="1" lang="ja-JP" altLang="en-US" sz="2400" kern="1200" dirty="0"/>
        </a:p>
        <a:p>
          <a:pPr marL="228600" lvl="1" indent="-228600" algn="l" defTabSz="1066800">
            <a:lnSpc>
              <a:spcPct val="90000"/>
            </a:lnSpc>
            <a:spcBef>
              <a:spcPct val="0"/>
            </a:spcBef>
            <a:spcAft>
              <a:spcPct val="20000"/>
            </a:spcAft>
            <a:buChar char="••"/>
          </a:pPr>
          <a:r>
            <a:rPr kumimoji="1" lang="ja-JP" altLang="en-US" sz="2400" kern="1200" dirty="0" smtClean="0"/>
            <a:t>ループ道路内側の自転車道の整備</a:t>
          </a:r>
          <a:endParaRPr kumimoji="1" lang="ja-JP" altLang="en-US" sz="2400" kern="1200" dirty="0"/>
        </a:p>
      </dsp:txBody>
      <dsp:txXfrm>
        <a:off x="0" y="4057016"/>
        <a:ext cx="7488832" cy="824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AC87-EC26-478F-9049-EB22BB7BD475}">
      <dsp:nvSpPr>
        <dsp:cNvPr id="0" name=""/>
        <dsp:cNvSpPr/>
      </dsp:nvSpPr>
      <dsp:spPr>
        <a:xfrm>
          <a:off x="0" y="465"/>
          <a:ext cx="2592287" cy="152619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ja-JP" altLang="en-US" sz="3200" kern="1200" dirty="0" smtClean="0"/>
            <a:t>駐輪場の</a:t>
          </a:r>
          <a:endParaRPr lang="en-US" altLang="ja-JP" sz="3200" kern="1200" dirty="0" smtClean="0"/>
        </a:p>
        <a:p>
          <a:pPr lvl="0" algn="ctr" defTabSz="1422400">
            <a:lnSpc>
              <a:spcPct val="90000"/>
            </a:lnSpc>
            <a:spcBef>
              <a:spcPct val="0"/>
            </a:spcBef>
            <a:spcAft>
              <a:spcPct val="35000"/>
            </a:spcAft>
          </a:pPr>
          <a:r>
            <a:rPr lang="ja-JP" altLang="en-US" sz="3200" kern="1200" dirty="0" smtClean="0"/>
            <a:t>現状把握</a:t>
          </a:r>
          <a:endParaRPr lang="en-US" altLang="ja-JP" sz="3200" kern="1200" dirty="0" smtClean="0"/>
        </a:p>
      </dsp:txBody>
      <dsp:txXfrm>
        <a:off x="44701" y="45166"/>
        <a:ext cx="2502885" cy="1436794"/>
      </dsp:txXfrm>
    </dsp:sp>
    <dsp:sp modelId="{C9A872EE-76B6-48E6-B4D2-C1EBCBA3428B}">
      <dsp:nvSpPr>
        <dsp:cNvPr id="0" name=""/>
        <dsp:cNvSpPr/>
      </dsp:nvSpPr>
      <dsp:spPr>
        <a:xfrm rot="5400000">
          <a:off x="1009982" y="1564817"/>
          <a:ext cx="572323" cy="68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a:p>
      </dsp:txBody>
      <dsp:txXfrm rot="-5400000">
        <a:off x="1090108" y="1622050"/>
        <a:ext cx="412072" cy="400626"/>
      </dsp:txXfrm>
    </dsp:sp>
    <dsp:sp modelId="{CF081BB5-0107-442A-BD0B-ED3EE3870600}">
      <dsp:nvSpPr>
        <dsp:cNvPr id="0" name=""/>
        <dsp:cNvSpPr/>
      </dsp:nvSpPr>
      <dsp:spPr>
        <a:xfrm>
          <a:off x="0" y="2289761"/>
          <a:ext cx="2592287" cy="152619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ja-JP" altLang="en-US" sz="3200" kern="1200" dirty="0" smtClean="0"/>
            <a:t>①全学駐輪台数調査</a:t>
          </a:r>
          <a:endParaRPr kumimoji="1" lang="ja-JP" altLang="en-US" sz="3200" kern="1200" dirty="0"/>
        </a:p>
      </dsp:txBody>
      <dsp:txXfrm>
        <a:off x="44701" y="2334462"/>
        <a:ext cx="2502885" cy="1436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AC87-EC26-478F-9049-EB22BB7BD475}">
      <dsp:nvSpPr>
        <dsp:cNvPr id="0" name=""/>
        <dsp:cNvSpPr/>
      </dsp:nvSpPr>
      <dsp:spPr>
        <a:xfrm>
          <a:off x="0" y="0"/>
          <a:ext cx="2808312" cy="152619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smtClean="0"/>
            <a:t>置きっぱなし自転車の属性調査</a:t>
          </a:r>
          <a:endParaRPr lang="en-US" altLang="ja-JP" sz="2800" kern="1200" dirty="0" smtClean="0"/>
        </a:p>
      </dsp:txBody>
      <dsp:txXfrm>
        <a:off x="44701" y="44701"/>
        <a:ext cx="2718910" cy="1436794"/>
      </dsp:txXfrm>
    </dsp:sp>
    <dsp:sp modelId="{C9A872EE-76B6-48E6-B4D2-C1EBCBA3428B}">
      <dsp:nvSpPr>
        <dsp:cNvPr id="0" name=""/>
        <dsp:cNvSpPr/>
      </dsp:nvSpPr>
      <dsp:spPr>
        <a:xfrm rot="5400000">
          <a:off x="1117819" y="1564584"/>
          <a:ext cx="572672" cy="68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5400000">
        <a:off x="1198119" y="1621642"/>
        <a:ext cx="412072" cy="400870"/>
      </dsp:txXfrm>
    </dsp:sp>
    <dsp:sp modelId="{CF081BB5-0107-442A-BD0B-ED3EE3870600}">
      <dsp:nvSpPr>
        <dsp:cNvPr id="0" name=""/>
        <dsp:cNvSpPr/>
      </dsp:nvSpPr>
      <dsp:spPr>
        <a:xfrm>
          <a:off x="0" y="2289761"/>
          <a:ext cx="2808312" cy="152619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smtClean="0"/>
            <a:t>②自転車利用</a:t>
          </a:r>
          <a:endParaRPr lang="en-US" altLang="ja-JP" sz="2800" kern="1200" dirty="0" smtClean="0"/>
        </a:p>
        <a:p>
          <a:pPr lvl="0" algn="ctr" defTabSz="1244600">
            <a:lnSpc>
              <a:spcPct val="90000"/>
            </a:lnSpc>
            <a:spcBef>
              <a:spcPct val="0"/>
            </a:spcBef>
            <a:spcAft>
              <a:spcPct val="35000"/>
            </a:spcAft>
          </a:pPr>
          <a:r>
            <a:rPr lang="ja-JP" altLang="en-US" sz="2800" kern="1200" dirty="0" smtClean="0"/>
            <a:t>実態調査</a:t>
          </a:r>
          <a:endParaRPr kumimoji="1" lang="ja-JP" altLang="en-US" sz="2800" kern="1200" dirty="0"/>
        </a:p>
      </dsp:txBody>
      <dsp:txXfrm>
        <a:off x="44701" y="2334462"/>
        <a:ext cx="2718910" cy="1436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AC87-EC26-478F-9049-EB22BB7BD475}">
      <dsp:nvSpPr>
        <dsp:cNvPr id="0" name=""/>
        <dsp:cNvSpPr/>
      </dsp:nvSpPr>
      <dsp:spPr>
        <a:xfrm>
          <a:off x="0" y="2328"/>
          <a:ext cx="2880320" cy="152470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smtClean="0"/>
            <a:t>置きっぱなし自転車の利用実態</a:t>
          </a:r>
          <a:endParaRPr lang="en-US" altLang="ja-JP" sz="2800" kern="1200" dirty="0" smtClean="0"/>
        </a:p>
      </dsp:txBody>
      <dsp:txXfrm>
        <a:off x="44657" y="46985"/>
        <a:ext cx="2791006" cy="1435392"/>
      </dsp:txXfrm>
    </dsp:sp>
    <dsp:sp modelId="{C9A872EE-76B6-48E6-B4D2-C1EBCBA3428B}">
      <dsp:nvSpPr>
        <dsp:cNvPr id="0" name=""/>
        <dsp:cNvSpPr/>
      </dsp:nvSpPr>
      <dsp:spPr>
        <a:xfrm rot="5400000">
          <a:off x="1154277" y="1565153"/>
          <a:ext cx="571764" cy="686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rot="-5400000">
        <a:off x="1234324" y="1622330"/>
        <a:ext cx="411671" cy="400235"/>
      </dsp:txXfrm>
    </dsp:sp>
    <dsp:sp modelId="{CF081BB5-0107-442A-BD0B-ED3EE3870600}">
      <dsp:nvSpPr>
        <dsp:cNvPr id="0" name=""/>
        <dsp:cNvSpPr/>
      </dsp:nvSpPr>
      <dsp:spPr>
        <a:xfrm>
          <a:off x="0" y="2289388"/>
          <a:ext cx="2880320" cy="152470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smtClean="0"/>
            <a:t>③自転車利用に関するアンケート調査（ＰＴ調査）</a:t>
          </a:r>
          <a:endParaRPr kumimoji="1" lang="ja-JP" altLang="en-US" sz="2800" kern="1200" dirty="0"/>
        </a:p>
      </dsp:txBody>
      <dsp:txXfrm>
        <a:off x="44657" y="2334045"/>
        <a:ext cx="2791006" cy="14353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0.05238</cdr:x>
      <cdr:y>0.0002</cdr:y>
    </cdr:from>
    <cdr:to>
      <cdr:x>0.12135</cdr:x>
      <cdr:y>0.27233</cdr:y>
    </cdr:to>
    <cdr:sp macro="" textlink="">
      <cdr:nvSpPr>
        <cdr:cNvPr id="2" name="テキスト ボックス 1"/>
        <cdr:cNvSpPr txBox="1"/>
      </cdr:nvSpPr>
      <cdr:spPr>
        <a:xfrm xmlns:a="http://schemas.openxmlformats.org/drawingml/2006/main">
          <a:off x="433754" y="950"/>
          <a:ext cx="571135" cy="1312901"/>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ja-JP" altLang="en-US" sz="2400" dirty="0"/>
            <a:t>台</a:t>
          </a:r>
        </a:p>
      </cdr:txBody>
    </cdr:sp>
  </cdr:relSizeAnchor>
</c:userShapes>
</file>

<file path=ppt/drawings/drawing2.xml><?xml version="1.0" encoding="utf-8"?>
<c:userShapes xmlns:c="http://schemas.openxmlformats.org/drawingml/2006/chart">
  <cdr:relSizeAnchor xmlns:cdr="http://schemas.openxmlformats.org/drawingml/2006/chartDrawing">
    <cdr:from>
      <cdr:x>0.03252</cdr:x>
      <cdr:y>0.01153</cdr:y>
    </cdr:from>
    <cdr:to>
      <cdr:x>0.11374</cdr:x>
      <cdr:y>0.11444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8032" y="62138"/>
          <a:ext cx="719390" cy="55478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0.01653</cdr:x>
      <cdr:y>0.03927</cdr:y>
    </cdr:from>
    <cdr:to>
      <cdr:x>0.14876</cdr:x>
      <cdr:y>0.32199</cdr:y>
    </cdr:to>
    <cdr:sp macro="" textlink="">
      <cdr:nvSpPr>
        <cdr:cNvPr id="2" name="テキスト ボックス 1"/>
        <cdr:cNvSpPr txBox="1"/>
      </cdr:nvSpPr>
      <cdr:spPr>
        <a:xfrm xmlns:a="http://schemas.openxmlformats.org/drawingml/2006/main">
          <a:off x="114300" y="142875"/>
          <a:ext cx="914400" cy="1028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a:t>（人）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40" tIns="45720" rIns="91440" bIns="45720" rtlCol="0"/>
          <a:lstStyle>
            <a:lvl1pPr algn="r">
              <a:defRPr sz="1200"/>
            </a:lvl1pPr>
          </a:lstStyle>
          <a:p>
            <a:fld id="{DB7E8FE0-E86B-44DF-B6E4-669B26B16557}" type="datetimeFigureOut">
              <a:rPr kumimoji="1" lang="ja-JP" altLang="en-US" smtClean="0"/>
              <a:pPr/>
              <a:t>2012/6/22</a:t>
            </a:fld>
            <a:endParaRPr kumimoji="1" lang="ja-JP" altLang="en-US"/>
          </a:p>
        </p:txBody>
      </p:sp>
      <p:sp>
        <p:nvSpPr>
          <p:cNvPr id="4" name="フッター プレースホルダー 3"/>
          <p:cNvSpPr>
            <a:spLocks noGrp="1"/>
          </p:cNvSpPr>
          <p:nvPr>
            <p:ph type="ftr" sz="quarter" idx="2"/>
          </p:nvPr>
        </p:nvSpPr>
        <p:spPr>
          <a:xfrm>
            <a:off x="0" y="9440864"/>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40" tIns="45720" rIns="91440" bIns="45720" rtlCol="0" anchor="b"/>
          <a:lstStyle>
            <a:lvl1pPr algn="r">
              <a:defRPr sz="1200"/>
            </a:lvl1pPr>
          </a:lstStyle>
          <a:p>
            <a:fld id="{396DA6B1-5A30-4163-AA6B-46D669BD63B6}" type="slidenum">
              <a:rPr kumimoji="1" lang="ja-JP" altLang="en-US" smtClean="0"/>
              <a:pPr/>
              <a:t>‹#›</a:t>
            </a:fld>
            <a:endParaRPr kumimoji="1" lang="ja-JP" altLang="en-US"/>
          </a:p>
        </p:txBody>
      </p:sp>
    </p:spTree>
    <p:extLst>
      <p:ext uri="{BB962C8B-B14F-4D97-AF65-F5344CB8AC3E}">
        <p14:creationId xmlns:p14="http://schemas.microsoft.com/office/powerpoint/2010/main" val="1922355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EBA437-4C21-4794-B168-D59C32E2DA2D}" type="datetimeFigureOut">
              <a:rPr kumimoji="1" lang="ja-JP" altLang="en-US" smtClean="0"/>
              <a:pPr/>
              <a:t>2012/6/22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F3B836FF-E6F0-4525-9523-5B77F7A225F3}" type="slidenum">
              <a:rPr kumimoji="1" lang="ja-JP" altLang="en-US" smtClean="0"/>
              <a:pPr/>
              <a:t>‹#›</a:t>
            </a:fld>
            <a:endParaRPr kumimoji="1" lang="ja-JP" altLang="en-US"/>
          </a:p>
        </p:txBody>
      </p:sp>
    </p:spTree>
    <p:extLst>
      <p:ext uri="{BB962C8B-B14F-4D97-AF65-F5344CB8AC3E}">
        <p14:creationId xmlns:p14="http://schemas.microsoft.com/office/powerpoint/2010/main" val="40536861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B836FF-E6F0-4525-9523-5B77F7A225F3}" type="slidenum">
              <a:rPr kumimoji="1" lang="ja-JP" altLang="en-US" smtClean="0"/>
              <a:pPr/>
              <a:t>2</a:t>
            </a:fld>
            <a:endParaRPr kumimoji="1" lang="ja-JP" altLang="en-US"/>
          </a:p>
        </p:txBody>
      </p:sp>
    </p:spTree>
    <p:extLst>
      <p:ext uri="{BB962C8B-B14F-4D97-AF65-F5344CB8AC3E}">
        <p14:creationId xmlns:p14="http://schemas.microsoft.com/office/powerpoint/2010/main" val="90192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BF5DE50-644B-43ED-BF89-9A961FAFC244}" type="slidenum">
              <a:rPr kumimoji="1" lang="ja-JP" altLang="en-US" smtClean="0"/>
              <a:pPr/>
              <a:t>9</a:t>
            </a:fld>
            <a:endParaRPr kumimoji="1" lang="ja-JP" altLang="en-US"/>
          </a:p>
        </p:txBody>
      </p:sp>
    </p:spTree>
    <p:extLst>
      <p:ext uri="{BB962C8B-B14F-4D97-AF65-F5344CB8AC3E}">
        <p14:creationId xmlns:p14="http://schemas.microsoft.com/office/powerpoint/2010/main" val="77892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B836FF-E6F0-4525-9523-5B77F7A225F3}" type="slidenum">
              <a:rPr kumimoji="1" lang="ja-JP" altLang="en-US" smtClean="0"/>
              <a:pPr/>
              <a:t>48</a:t>
            </a:fld>
            <a:endParaRPr kumimoji="1" lang="ja-JP" altLang="en-US"/>
          </a:p>
        </p:txBody>
      </p:sp>
    </p:spTree>
    <p:extLst>
      <p:ext uri="{BB962C8B-B14F-4D97-AF65-F5344CB8AC3E}">
        <p14:creationId xmlns:p14="http://schemas.microsoft.com/office/powerpoint/2010/main" val="236912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52C5C6B-95FC-45C8-8BA4-A8AEFA3B9A7E}" type="datetime1">
              <a:rPr kumimoji="1" lang="ja-JP" altLang="en-US" smtClean="0"/>
              <a:t>2012/6/22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6F08C92-FECE-49B3-AA8A-69D6FD3E7F7B}" type="datetime1">
              <a:rPr kumimoji="1" lang="ja-JP" altLang="en-US" smtClean="0"/>
              <a:t>2012/6/22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BF94F7-291F-4EF2-B99B-D95AC8C448DA}" type="datetime1">
              <a:rPr kumimoji="1" lang="ja-JP" altLang="en-US" smtClean="0"/>
              <a:t>2012/6/22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049707C-885F-4902-A3C2-EB4E4F863145}" type="datetime1">
              <a:rPr kumimoji="1" lang="ja-JP" altLang="en-US" smtClean="0"/>
              <a:t>2012/6/22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7BC750-8C7F-45A5-99CB-3A8A7B92DA99}" type="datetime1">
              <a:rPr kumimoji="1" lang="ja-JP" altLang="en-US" smtClean="0"/>
              <a:t>2012/6/22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52FB24B-F66F-416E-ADFD-C370A081F27D}" type="datetime1">
              <a:rPr kumimoji="1" lang="ja-JP" altLang="en-US" smtClean="0"/>
              <a:t>2012/6/22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9B67E39-AB40-41B3-8C04-BCCCA8DD7AD8}" type="datetime1">
              <a:rPr kumimoji="1" lang="ja-JP" altLang="en-US" smtClean="0"/>
              <a:t>2012/6/22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0ED9BB9-B17C-441D-BB30-00901DC3DF61}" type="datetime1">
              <a:rPr kumimoji="1" lang="ja-JP" altLang="en-US" smtClean="0"/>
              <a:t>2012/6/22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F043D-4588-4027-B98E-5AE5C5FA2D35}" type="datetime1">
              <a:rPr kumimoji="1" lang="ja-JP" altLang="en-US" smtClean="0"/>
              <a:t>2012/6/22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6899F5-1021-40A2-9E2F-EE9B34F83DB3}" type="datetime1">
              <a:rPr kumimoji="1" lang="ja-JP" altLang="en-US" smtClean="0"/>
              <a:t>2012/6/22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9DE129F-4D31-47F4-953B-AF47EB532490}" type="datetime1">
              <a:rPr kumimoji="1" lang="ja-JP" altLang="en-US" smtClean="0"/>
              <a:t>2012/6/22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5C2A7B8-F0AF-45BC-A202-81A776066C25}" type="datetime1">
              <a:rPr kumimoji="1" lang="ja-JP" altLang="en-US" smtClean="0"/>
              <a:t>2012/6/22</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848600" cy="1742033"/>
          </a:xfrm>
        </p:spPr>
        <p:txBody>
          <a:bodyPr/>
          <a:lstStyle/>
          <a:p>
            <a:r>
              <a:rPr lang="ja-JP" altLang="en-US" b="1" dirty="0">
                <a:latin typeface="HG正楷書体-PRO" pitchFamily="66" charset="-128"/>
                <a:ea typeface="HG正楷書体-PRO" pitchFamily="66" charset="-128"/>
              </a:rPr>
              <a:t>そう</a:t>
            </a:r>
            <a:r>
              <a:rPr lang="ja-JP" altLang="en-US" b="1" dirty="0" smtClean="0">
                <a:latin typeface="HG正楷書体-PRO" pitchFamily="66" charset="-128"/>
                <a:ea typeface="HG正楷書体-PRO" pitchFamily="66" charset="-128"/>
              </a:rPr>
              <a:t>だ、</a:t>
            </a:r>
            <a:r>
              <a:rPr lang="en-US" altLang="ja-JP" b="1" dirty="0" smtClean="0">
                <a:latin typeface="HG正楷書体-PRO" pitchFamily="66" charset="-128"/>
                <a:ea typeface="HG正楷書体-PRO" pitchFamily="66" charset="-128"/>
              </a:rPr>
              <a:t/>
            </a:r>
            <a:br>
              <a:rPr lang="en-US" altLang="ja-JP" b="1" dirty="0" smtClean="0">
                <a:latin typeface="HG正楷書体-PRO" pitchFamily="66" charset="-128"/>
                <a:ea typeface="HG正楷書体-PRO" pitchFamily="66" charset="-128"/>
              </a:rPr>
            </a:br>
            <a:r>
              <a:rPr lang="ja-JP" altLang="en-US" b="1" dirty="0" smtClean="0">
                <a:latin typeface="HG正楷書体-PRO" pitchFamily="66" charset="-128"/>
                <a:ea typeface="HG正楷書体-PRO" pitchFamily="66" charset="-128"/>
              </a:rPr>
              <a:t>キックボードで行こう。</a:t>
            </a:r>
            <a:endParaRPr kumimoji="1" lang="ja-JP" altLang="en-US" b="1" dirty="0">
              <a:latin typeface="HG正楷書体-PRO" pitchFamily="66" charset="-128"/>
              <a:ea typeface="HG正楷書体-PRO" pitchFamily="66" charset="-128"/>
            </a:endParaRPr>
          </a:p>
        </p:txBody>
      </p:sp>
      <p:sp>
        <p:nvSpPr>
          <p:cNvPr id="3" name="サブタイトル 2"/>
          <p:cNvSpPr>
            <a:spLocks noGrp="1"/>
          </p:cNvSpPr>
          <p:nvPr>
            <p:ph type="subTitle" idx="1"/>
          </p:nvPr>
        </p:nvSpPr>
        <p:spPr>
          <a:xfrm>
            <a:off x="683568" y="908720"/>
            <a:ext cx="6400800" cy="672480"/>
          </a:xfrm>
        </p:spPr>
        <p:txBody>
          <a:bodyPr/>
          <a:lstStyle/>
          <a:p>
            <a:r>
              <a:rPr kumimoji="1" lang="ja-JP" altLang="en-US" dirty="0" smtClean="0"/>
              <a:t>都市計画実習　最終発表　生活安全環境班</a:t>
            </a:r>
            <a:endParaRPr kumimoji="1" lang="ja-JP" altLang="en-US" dirty="0"/>
          </a:p>
        </p:txBody>
      </p:sp>
      <p:sp>
        <p:nvSpPr>
          <p:cNvPr id="4" name="サブタイトル 2"/>
          <p:cNvSpPr txBox="1">
            <a:spLocks/>
          </p:cNvSpPr>
          <p:nvPr/>
        </p:nvSpPr>
        <p:spPr>
          <a:xfrm>
            <a:off x="539552" y="3921433"/>
            <a:ext cx="8064896" cy="2664296"/>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r"/>
            <a:r>
              <a:rPr lang="ja-JP" altLang="en-US" dirty="0" smtClean="0"/>
              <a:t>担当教員　吉野 邦彦 先生</a:t>
            </a:r>
            <a:endParaRPr lang="en-US" altLang="ja-JP" dirty="0" smtClean="0"/>
          </a:p>
          <a:p>
            <a:pPr algn="r"/>
            <a:r>
              <a:rPr lang="ja-JP" altLang="en-US" dirty="0" smtClean="0"/>
              <a:t>ＴＡ　根本 拓哉</a:t>
            </a:r>
            <a:endParaRPr lang="en-US" altLang="ja-JP" dirty="0" smtClean="0"/>
          </a:p>
          <a:p>
            <a:pPr algn="r"/>
            <a:r>
              <a:rPr lang="ja-JP" altLang="en-US" dirty="0" smtClean="0"/>
              <a:t>飯村 元紀</a:t>
            </a:r>
            <a:endParaRPr lang="en-US" altLang="ja-JP" dirty="0" smtClean="0"/>
          </a:p>
          <a:p>
            <a:pPr algn="r"/>
            <a:r>
              <a:rPr lang="ja-JP" altLang="en-US" dirty="0" smtClean="0"/>
              <a:t>櫻井 智之</a:t>
            </a:r>
            <a:endParaRPr lang="en-US" altLang="ja-JP" dirty="0" smtClean="0"/>
          </a:p>
          <a:p>
            <a:pPr algn="r"/>
            <a:r>
              <a:rPr lang="ja-JP" altLang="en-US" dirty="0" smtClean="0"/>
              <a:t>高橋 一貴</a:t>
            </a:r>
            <a:endParaRPr lang="en-US" altLang="ja-JP" dirty="0" smtClean="0"/>
          </a:p>
          <a:p>
            <a:pPr algn="r"/>
            <a:r>
              <a:rPr lang="ja-JP" altLang="en-US" dirty="0" smtClean="0"/>
              <a:t>小磯 和紀　</a:t>
            </a:r>
            <a:endParaRPr lang="ja-JP" altLang="en-US" dirty="0"/>
          </a:p>
        </p:txBody>
      </p:sp>
      <p:sp>
        <p:nvSpPr>
          <p:cNvPr id="5" name="スライド番号プレースホルダー 4"/>
          <p:cNvSpPr>
            <a:spLocks noGrp="1"/>
          </p:cNvSpPr>
          <p:nvPr>
            <p:ph type="sldNum" sz="quarter" idx="12"/>
          </p:nvPr>
        </p:nvSpPr>
        <p:spPr/>
        <p:txBody>
          <a:bodyPr/>
          <a:lstStyle/>
          <a:p>
            <a:fld id="{EFDB6F05-19B5-40F1-A990-88761E0365E5}" type="slidenum">
              <a:rPr kumimoji="1" lang="ja-JP" altLang="en-US" smtClean="0"/>
              <a:t>1</a:t>
            </a:fld>
            <a:endParaRPr kumimoji="1" lang="ja-JP"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22977"/>
            <a:ext cx="3384376" cy="22844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99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7504" y="1309410"/>
            <a:ext cx="8859996" cy="54319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8" y="318810"/>
            <a:ext cx="8013576" cy="990600"/>
          </a:xfrm>
        </p:spPr>
        <p:txBody>
          <a:bodyPr/>
          <a:lstStyle/>
          <a:p>
            <a:r>
              <a:rPr lang="ja-JP" altLang="en-US" dirty="0" smtClean="0"/>
              <a:t>事前</a:t>
            </a:r>
            <a:r>
              <a:rPr lang="ja-JP" altLang="en-US" dirty="0"/>
              <a:t>調査からの</a:t>
            </a:r>
            <a:r>
              <a:rPr lang="ja-JP" altLang="en-US" dirty="0" smtClean="0"/>
              <a:t>考察</a:t>
            </a:r>
            <a:endParaRPr kumimoji="1" lang="ja-JP" altLang="en-US" dirty="0"/>
          </a:p>
        </p:txBody>
      </p:sp>
      <p:sp>
        <p:nvSpPr>
          <p:cNvPr id="4" name="スライド番号プレースホルダー 3"/>
          <p:cNvSpPr>
            <a:spLocks noGrp="1"/>
          </p:cNvSpPr>
          <p:nvPr>
            <p:ph type="sldNum" sz="quarter" idx="12"/>
          </p:nvPr>
        </p:nvSpPr>
        <p:spPr/>
        <p:txBody>
          <a:bodyPr/>
          <a:lstStyle/>
          <a:p>
            <a:fld id="{A90D9056-03DB-4F4D-BB0C-E9D3F3972C6B}" type="slidenum">
              <a:rPr kumimoji="1" lang="ja-JP" altLang="en-US" smtClean="0"/>
              <a:pPr/>
              <a:t>10</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1944361945"/>
              </p:ext>
            </p:extLst>
          </p:nvPr>
        </p:nvGraphicFramePr>
        <p:xfrm>
          <a:off x="179512" y="1832630"/>
          <a:ext cx="8352928" cy="483673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p:cNvCxnSpPr/>
          <p:nvPr/>
        </p:nvCxnSpPr>
        <p:spPr>
          <a:xfrm flipH="1" flipV="1">
            <a:off x="1115616" y="3356992"/>
            <a:ext cx="5688632" cy="20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67544" y="1309410"/>
            <a:ext cx="5224507" cy="523220"/>
          </a:xfrm>
          <a:prstGeom prst="rect">
            <a:avLst/>
          </a:prstGeom>
          <a:noFill/>
        </p:spPr>
        <p:txBody>
          <a:bodyPr wrap="none" rtlCol="0">
            <a:spAutoFit/>
          </a:bodyPr>
          <a:lstStyle/>
          <a:p>
            <a:r>
              <a:rPr lang="ja-JP" altLang="en-US" sz="2800" dirty="0" smtClean="0"/>
              <a:t>時間・エリア別</a:t>
            </a:r>
            <a:r>
              <a:rPr lang="ja-JP" altLang="en-US" sz="2800" dirty="0"/>
              <a:t>の駐輪台数の変化</a:t>
            </a:r>
            <a:endParaRPr kumimoji="1" lang="ja-JP" altLang="en-US" sz="2800" dirty="0"/>
          </a:p>
        </p:txBody>
      </p:sp>
      <p:sp>
        <p:nvSpPr>
          <p:cNvPr id="15" name="テキスト ボックス 14"/>
          <p:cNvSpPr txBox="1"/>
          <p:nvPr/>
        </p:nvSpPr>
        <p:spPr>
          <a:xfrm>
            <a:off x="7015128" y="3095382"/>
            <a:ext cx="1899879" cy="830997"/>
          </a:xfrm>
          <a:prstGeom prst="rect">
            <a:avLst/>
          </a:prstGeom>
          <a:noFill/>
        </p:spPr>
        <p:txBody>
          <a:bodyPr wrap="none" rtlCol="0">
            <a:spAutoFit/>
          </a:bodyPr>
          <a:lstStyle/>
          <a:p>
            <a:r>
              <a:rPr kumimoji="1" lang="en-US" altLang="ja-JP" sz="2400" b="1" dirty="0" smtClean="0">
                <a:solidFill>
                  <a:srgbClr val="FF0000"/>
                </a:solidFill>
              </a:rPr>
              <a:t>1147</a:t>
            </a:r>
            <a:r>
              <a:rPr kumimoji="1" lang="ja-JP" altLang="en-US" sz="2400" b="1" dirty="0" smtClean="0">
                <a:solidFill>
                  <a:srgbClr val="FF0000"/>
                </a:solidFill>
              </a:rPr>
              <a:t>台</a:t>
            </a:r>
            <a:endParaRPr kumimoji="1" lang="en-US" altLang="ja-JP" sz="2400" b="1" dirty="0" smtClean="0">
              <a:solidFill>
                <a:srgbClr val="FF0000"/>
              </a:solidFill>
            </a:endParaRPr>
          </a:p>
          <a:p>
            <a:r>
              <a:rPr lang="ja-JP" altLang="en-US" sz="2400" b="1" dirty="0">
                <a:solidFill>
                  <a:srgbClr val="FF0000"/>
                </a:solidFill>
              </a:rPr>
              <a:t>（</a:t>
            </a:r>
            <a:r>
              <a:rPr lang="ja-JP" altLang="en-US" sz="2400" b="1" dirty="0" smtClean="0">
                <a:solidFill>
                  <a:srgbClr val="FF0000"/>
                </a:solidFill>
              </a:rPr>
              <a:t>第一エリア）</a:t>
            </a:r>
            <a:endParaRPr kumimoji="1" lang="ja-JP" altLang="en-US" sz="2400" b="1" dirty="0">
              <a:solidFill>
                <a:srgbClr val="FF0000"/>
              </a:solidFill>
            </a:endParaRPr>
          </a:p>
        </p:txBody>
      </p:sp>
      <p:sp>
        <p:nvSpPr>
          <p:cNvPr id="16" name="角丸四角形 15"/>
          <p:cNvSpPr/>
          <p:nvPr/>
        </p:nvSpPr>
        <p:spPr>
          <a:xfrm>
            <a:off x="5783092" y="842955"/>
            <a:ext cx="2952328" cy="14561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a:t>駐輪容量</a:t>
            </a:r>
            <a:endParaRPr lang="en-US" altLang="ja-JP" sz="2400" dirty="0"/>
          </a:p>
          <a:p>
            <a:r>
              <a:rPr lang="ja-JP" altLang="en-US" sz="2400" dirty="0"/>
              <a:t>第一エリア </a:t>
            </a:r>
            <a:r>
              <a:rPr lang="en-US" altLang="ja-JP" sz="2400" dirty="0"/>
              <a:t>1147</a:t>
            </a:r>
            <a:r>
              <a:rPr lang="ja-JP" altLang="en-US" sz="2400" dirty="0"/>
              <a:t>台</a:t>
            </a:r>
          </a:p>
          <a:p>
            <a:r>
              <a:rPr lang="ja-JP" altLang="en-US" sz="2400" dirty="0" smtClean="0"/>
              <a:t>第三</a:t>
            </a:r>
            <a:r>
              <a:rPr lang="ja-JP" altLang="en-US" sz="2400" dirty="0"/>
              <a:t>エリア </a:t>
            </a:r>
            <a:r>
              <a:rPr lang="en-US" altLang="ja-JP" sz="2400" dirty="0"/>
              <a:t>2226</a:t>
            </a:r>
            <a:r>
              <a:rPr lang="ja-JP" altLang="en-US" sz="2400" dirty="0" smtClean="0"/>
              <a:t>台</a:t>
            </a:r>
            <a:endParaRPr lang="en-US" altLang="ja-JP" sz="2400" dirty="0"/>
          </a:p>
        </p:txBody>
      </p:sp>
      <p:sp>
        <p:nvSpPr>
          <p:cNvPr id="10" name="円/楕円 9"/>
          <p:cNvSpPr/>
          <p:nvPr/>
        </p:nvSpPr>
        <p:spPr>
          <a:xfrm>
            <a:off x="960195" y="4077072"/>
            <a:ext cx="3149162" cy="1800200"/>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72" y="1608396"/>
            <a:ext cx="5175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吹き出し 11"/>
          <p:cNvSpPr/>
          <p:nvPr/>
        </p:nvSpPr>
        <p:spPr>
          <a:xfrm>
            <a:off x="323528" y="1362792"/>
            <a:ext cx="4968552" cy="2014238"/>
          </a:xfrm>
          <a:prstGeom prst="wedgeRoundRectCallout">
            <a:avLst>
              <a:gd name="adj1" fmla="val -7613"/>
              <a:gd name="adj2" fmla="val 9071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3200" dirty="0" smtClean="0"/>
              <a:t>　第一エリア･･･約</a:t>
            </a:r>
            <a:r>
              <a:rPr kumimoji="1" lang="en-US" altLang="ja-JP" sz="3200" dirty="0" smtClean="0"/>
              <a:t>200</a:t>
            </a:r>
            <a:r>
              <a:rPr kumimoji="1" lang="ja-JP" altLang="en-US" sz="3200" dirty="0" smtClean="0"/>
              <a:t>台</a:t>
            </a:r>
            <a:endParaRPr kumimoji="1" lang="en-US" altLang="ja-JP" sz="3200" dirty="0" smtClean="0"/>
          </a:p>
          <a:p>
            <a:r>
              <a:rPr lang="ja-JP" altLang="en-US" sz="3200" dirty="0" smtClean="0"/>
              <a:t>　第三エリア･･･約</a:t>
            </a:r>
            <a:r>
              <a:rPr lang="en-US" altLang="ja-JP" sz="3200" dirty="0" smtClean="0"/>
              <a:t>600</a:t>
            </a:r>
            <a:r>
              <a:rPr lang="ja-JP" altLang="en-US" sz="3200" dirty="0" smtClean="0"/>
              <a:t>台</a:t>
            </a:r>
            <a:endParaRPr kumimoji="1" lang="en-US" altLang="ja-JP" sz="3200" dirty="0" smtClean="0"/>
          </a:p>
          <a:p>
            <a:r>
              <a:rPr kumimoji="1" lang="ja-JP" altLang="en-US" sz="3200" dirty="0" smtClean="0"/>
              <a:t>　自転車が残っている</a:t>
            </a:r>
            <a:endParaRPr kumimoji="1" lang="ja-JP" altLang="en-US" sz="3200" dirty="0"/>
          </a:p>
        </p:txBody>
      </p:sp>
      <p:sp>
        <p:nvSpPr>
          <p:cNvPr id="5" name="テキスト ボックス 4"/>
          <p:cNvSpPr txBox="1"/>
          <p:nvPr/>
        </p:nvSpPr>
        <p:spPr>
          <a:xfrm>
            <a:off x="5763144" y="2382995"/>
            <a:ext cx="3204356" cy="646331"/>
          </a:xfrm>
          <a:prstGeom prst="rect">
            <a:avLst/>
          </a:prstGeom>
          <a:solidFill>
            <a:schemeClr val="bg1"/>
          </a:solidFill>
        </p:spPr>
        <p:txBody>
          <a:bodyPr wrap="square" rtlCol="0">
            <a:spAutoFit/>
          </a:bodyPr>
          <a:lstStyle/>
          <a:p>
            <a:r>
              <a:rPr kumimoji="1" lang="en-US" altLang="ja-JP" dirty="0" smtClean="0"/>
              <a:t>※</a:t>
            </a:r>
            <a:r>
              <a:rPr lang="ja-JP" altLang="en-US" dirty="0"/>
              <a:t>駐輪容量</a:t>
            </a:r>
            <a:endParaRPr kumimoji="1" lang="en-US" altLang="ja-JP" dirty="0" smtClean="0"/>
          </a:p>
          <a:p>
            <a:r>
              <a:rPr lang="ja-JP" altLang="en-US" dirty="0"/>
              <a:t>　</a:t>
            </a:r>
            <a:r>
              <a:rPr lang="ja-JP" altLang="en-US" dirty="0" smtClean="0"/>
              <a:t>過去の実習データを参照</a:t>
            </a:r>
            <a:endParaRPr kumimoji="1" lang="ja-JP" altLang="en-US" dirty="0"/>
          </a:p>
        </p:txBody>
      </p:sp>
      <p:sp>
        <p:nvSpPr>
          <p:cNvPr id="3" name="左矢印 2"/>
          <p:cNvSpPr/>
          <p:nvPr/>
        </p:nvSpPr>
        <p:spPr>
          <a:xfrm>
            <a:off x="4788024" y="1091788"/>
            <a:ext cx="3947397" cy="1207296"/>
          </a:xfrm>
          <a:prstGeom prst="leftArrow">
            <a:avLst>
              <a:gd name="adj1" fmla="val 98269"/>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800" dirty="0" smtClean="0"/>
              <a:t>第一エリアの駐輪</a:t>
            </a:r>
            <a:endParaRPr kumimoji="1" lang="en-US" altLang="ja-JP" sz="2800" dirty="0" smtClean="0"/>
          </a:p>
          <a:p>
            <a:pPr algn="ctr"/>
            <a:r>
              <a:rPr kumimoji="1" lang="ja-JP" altLang="en-US" sz="2800" dirty="0" smtClean="0"/>
              <a:t>容量の</a:t>
            </a:r>
            <a:r>
              <a:rPr kumimoji="1" lang="ja-JP" altLang="en-US" sz="3600" u="sng" dirty="0" smtClean="0"/>
              <a:t>約</a:t>
            </a:r>
            <a:r>
              <a:rPr kumimoji="1" lang="en-US" altLang="ja-JP" sz="4000" u="sng" dirty="0" smtClean="0"/>
              <a:t>18</a:t>
            </a:r>
            <a:r>
              <a:rPr kumimoji="1" lang="en-US" altLang="ja-JP" sz="3600" u="sng" dirty="0" smtClean="0"/>
              <a:t>%</a:t>
            </a:r>
            <a:endParaRPr kumimoji="1" lang="en-US" altLang="ja-JP" sz="4000" u="sng" dirty="0" smtClean="0"/>
          </a:p>
        </p:txBody>
      </p:sp>
      <p:sp>
        <p:nvSpPr>
          <p:cNvPr id="17" name="左矢印 16"/>
          <p:cNvSpPr/>
          <p:nvPr/>
        </p:nvSpPr>
        <p:spPr>
          <a:xfrm>
            <a:off x="4788026" y="2299084"/>
            <a:ext cx="3947395" cy="1207296"/>
          </a:xfrm>
          <a:prstGeom prst="leftArrow">
            <a:avLst>
              <a:gd name="adj1" fmla="val 98269"/>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800" dirty="0" smtClean="0"/>
              <a:t>第</a:t>
            </a:r>
            <a:r>
              <a:rPr lang="ja-JP" altLang="en-US" sz="2800" dirty="0"/>
              <a:t>三</a:t>
            </a:r>
            <a:r>
              <a:rPr kumimoji="1" lang="ja-JP" altLang="en-US" sz="2800" dirty="0" smtClean="0"/>
              <a:t>エリア</a:t>
            </a:r>
            <a:r>
              <a:rPr lang="ja-JP" altLang="en-US" sz="2800" dirty="0" smtClean="0"/>
              <a:t>の駐輪</a:t>
            </a:r>
            <a:endParaRPr lang="en-US" altLang="ja-JP" sz="2800" dirty="0" smtClean="0"/>
          </a:p>
          <a:p>
            <a:pPr algn="ctr"/>
            <a:r>
              <a:rPr lang="ja-JP" altLang="en-US" sz="2800" dirty="0" smtClean="0"/>
              <a:t>容量の</a:t>
            </a:r>
            <a:r>
              <a:rPr kumimoji="1" lang="ja-JP" altLang="en-US" sz="3600" u="sng" dirty="0" smtClean="0"/>
              <a:t>約</a:t>
            </a:r>
            <a:r>
              <a:rPr kumimoji="1" lang="en-US" altLang="ja-JP" sz="4000" u="sng" dirty="0" smtClean="0"/>
              <a:t>27</a:t>
            </a:r>
            <a:r>
              <a:rPr kumimoji="1" lang="en-US" altLang="ja-JP" sz="3600" u="sng" dirty="0" smtClean="0"/>
              <a:t>%</a:t>
            </a:r>
            <a:endParaRPr kumimoji="1" lang="en-US" altLang="ja-JP" sz="4000" u="sng" dirty="0" smtClean="0"/>
          </a:p>
        </p:txBody>
      </p:sp>
      <p:sp>
        <p:nvSpPr>
          <p:cNvPr id="18" name="正方形/長方形 17"/>
          <p:cNvSpPr/>
          <p:nvPr/>
        </p:nvSpPr>
        <p:spPr>
          <a:xfrm>
            <a:off x="107504" y="5878580"/>
            <a:ext cx="2160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t>GW</a:t>
            </a:r>
            <a:r>
              <a:rPr lang="ja-JP" altLang="en-US" sz="3200" dirty="0" smtClean="0"/>
              <a:t>　早朝</a:t>
            </a:r>
          </a:p>
        </p:txBody>
      </p:sp>
    </p:spTree>
    <p:extLst>
      <p:ext uri="{BB962C8B-B14F-4D97-AF65-F5344CB8AC3E}">
        <p14:creationId xmlns:p14="http://schemas.microsoft.com/office/powerpoint/2010/main" val="364811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3"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ローチャート : 代替処理 12"/>
          <p:cNvSpPr/>
          <p:nvPr/>
        </p:nvSpPr>
        <p:spPr>
          <a:xfrm>
            <a:off x="395535" y="1340766"/>
            <a:ext cx="8208912" cy="4486381"/>
          </a:xfrm>
          <a:prstGeom prst="flowChartAlternateProcess">
            <a:avLst/>
          </a:prstGeom>
          <a:solidFill>
            <a:srgbClr val="FF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4000" dirty="0" smtClean="0">
                <a:solidFill>
                  <a:srgbClr val="FF0000"/>
                </a:solidFill>
              </a:rPr>
              <a:t>学内に置きっぱなしの自転車</a:t>
            </a:r>
            <a:endParaRPr lang="ja-JP" altLang="en-US" sz="4000" dirty="0">
              <a:solidFill>
                <a:srgbClr val="FF0000"/>
              </a:solidFill>
            </a:endParaRPr>
          </a:p>
        </p:txBody>
      </p:sp>
      <p:sp>
        <p:nvSpPr>
          <p:cNvPr id="3" name="コンテンツ プレースホルダー 2"/>
          <p:cNvSpPr>
            <a:spLocks noGrp="1"/>
          </p:cNvSpPr>
          <p:nvPr>
            <p:ph idx="1"/>
          </p:nvPr>
        </p:nvSpPr>
        <p:spPr>
          <a:xfrm>
            <a:off x="547031" y="3766457"/>
            <a:ext cx="8229600" cy="1853159"/>
          </a:xfrm>
        </p:spPr>
        <p:txBody>
          <a:bodyPr>
            <a:normAutofit/>
          </a:bodyPr>
          <a:lstStyle/>
          <a:p>
            <a:r>
              <a:rPr lang="ja-JP" altLang="en-US" sz="2800" dirty="0" smtClean="0"/>
              <a:t>徒歩・自転車以外で通学している人が</a:t>
            </a:r>
            <a:endParaRPr kumimoji="1" lang="en-US" altLang="ja-JP" sz="2800" dirty="0" smtClean="0"/>
          </a:p>
          <a:p>
            <a:pPr marL="0" indent="0">
              <a:buNone/>
            </a:pPr>
            <a:r>
              <a:rPr lang="en-US" altLang="ja-JP" sz="2800" dirty="0"/>
              <a:t>	</a:t>
            </a:r>
            <a:r>
              <a:rPr kumimoji="1" lang="ja-JP" altLang="en-US" sz="2800" dirty="0" smtClean="0"/>
              <a:t>大学内に所有している自転車？</a:t>
            </a:r>
            <a:endParaRPr lang="en-US" altLang="ja-JP" sz="2800" dirty="0"/>
          </a:p>
        </p:txBody>
      </p:sp>
      <p:sp>
        <p:nvSpPr>
          <p:cNvPr id="6" name="角丸四角形 5"/>
          <p:cNvSpPr/>
          <p:nvPr/>
        </p:nvSpPr>
        <p:spPr>
          <a:xfrm>
            <a:off x="1405016" y="4850090"/>
            <a:ext cx="620579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t>学内移動用自転車</a:t>
            </a:r>
            <a:endParaRPr lang="en-US" altLang="ja-JP" sz="2800" dirty="0"/>
          </a:p>
        </p:txBody>
      </p:sp>
      <p:sp>
        <p:nvSpPr>
          <p:cNvPr id="5" name="角丸四角形 4"/>
          <p:cNvSpPr/>
          <p:nvPr/>
        </p:nvSpPr>
        <p:spPr>
          <a:xfrm>
            <a:off x="1655675" y="2983736"/>
            <a:ext cx="5688632"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t>放置自転車</a:t>
            </a:r>
            <a:endParaRPr kumimoji="1" lang="ja-JP" altLang="en-US" sz="2800" dirty="0"/>
          </a:p>
        </p:txBody>
      </p:sp>
      <p:sp>
        <p:nvSpPr>
          <p:cNvPr id="2" name="タイトル 1"/>
          <p:cNvSpPr>
            <a:spLocks noGrp="1"/>
          </p:cNvSpPr>
          <p:nvPr>
            <p:ph type="title"/>
          </p:nvPr>
        </p:nvSpPr>
        <p:spPr/>
        <p:txBody>
          <a:bodyPr/>
          <a:lstStyle/>
          <a:p>
            <a:r>
              <a:rPr lang="ja-JP" altLang="en-US" dirty="0"/>
              <a:t>事前調査からの考察</a:t>
            </a:r>
            <a:endParaRPr kumimoji="1" lang="ja-JP" altLang="en-US" dirty="0"/>
          </a:p>
        </p:txBody>
      </p:sp>
      <p:sp>
        <p:nvSpPr>
          <p:cNvPr id="4" name="スライド番号プレースホルダー 3"/>
          <p:cNvSpPr>
            <a:spLocks noGrp="1"/>
          </p:cNvSpPr>
          <p:nvPr>
            <p:ph type="sldNum" sz="quarter" idx="12"/>
          </p:nvPr>
        </p:nvSpPr>
        <p:spPr/>
        <p:txBody>
          <a:bodyPr/>
          <a:lstStyle/>
          <a:p>
            <a:fld id="{A90D9056-03DB-4F4D-BB0C-E9D3F3972C6B}" type="slidenum">
              <a:rPr kumimoji="1" lang="ja-JP" altLang="en-US" smtClean="0"/>
              <a:pPr/>
              <a:t>11</a:t>
            </a:fld>
            <a:endParaRPr kumimoji="1" lang="ja-JP" altLang="en-US"/>
          </a:p>
        </p:txBody>
      </p:sp>
      <p:sp>
        <p:nvSpPr>
          <p:cNvPr id="7" name="ホームベース 6"/>
          <p:cNvSpPr/>
          <p:nvPr/>
        </p:nvSpPr>
        <p:spPr>
          <a:xfrm>
            <a:off x="899592" y="5859886"/>
            <a:ext cx="7560840" cy="864096"/>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sz="2800" dirty="0" smtClean="0"/>
              <a:t>実質的な駐輪容量を減らす原因となって</a:t>
            </a:r>
            <a:r>
              <a:rPr lang="ja-JP" altLang="en-US" sz="2800" dirty="0"/>
              <a:t>いるので</a:t>
            </a:r>
            <a:r>
              <a:rPr lang="ja-JP" altLang="en-US" sz="2800" dirty="0" smtClean="0"/>
              <a:t>は･･･</a:t>
            </a:r>
            <a:endParaRPr lang="en-US" altLang="ja-JP" sz="2800" dirty="0"/>
          </a:p>
        </p:txBody>
      </p:sp>
      <p:sp>
        <p:nvSpPr>
          <p:cNvPr id="9" name="コンテンツ プレースホルダー 2"/>
          <p:cNvSpPr txBox="1">
            <a:spLocks/>
          </p:cNvSpPr>
          <p:nvPr/>
        </p:nvSpPr>
        <p:spPr>
          <a:xfrm>
            <a:off x="565212" y="2348880"/>
            <a:ext cx="8229600" cy="63485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r>
              <a:rPr lang="ja-JP" altLang="en-US" sz="2800" dirty="0" smtClean="0"/>
              <a:t>遺棄された、盗難</a:t>
            </a:r>
            <a:r>
              <a:rPr lang="ja-JP" altLang="en-US" sz="2800" dirty="0"/>
              <a:t>などに</a:t>
            </a:r>
            <a:r>
              <a:rPr lang="ja-JP" altLang="en-US" sz="2800" dirty="0" smtClean="0"/>
              <a:t>あった自転車？</a:t>
            </a:r>
            <a:endParaRPr lang="en-US" altLang="ja-JP" sz="2800" dirty="0"/>
          </a:p>
        </p:txBody>
      </p:sp>
    </p:spTree>
    <p:extLst>
      <p:ext uri="{BB962C8B-B14F-4D97-AF65-F5344CB8AC3E}">
        <p14:creationId xmlns:p14="http://schemas.microsoft.com/office/powerpoint/2010/main" val="331725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P spid="6" grpId="0" animBg="1"/>
      <p:bldP spid="5" grpId="0" animBg="1"/>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仮説</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
        <p:nvSpPr>
          <p:cNvPr id="5" name="角丸四角形 4"/>
          <p:cNvSpPr/>
          <p:nvPr/>
        </p:nvSpPr>
        <p:spPr>
          <a:xfrm>
            <a:off x="-20092" y="1700808"/>
            <a:ext cx="9164092" cy="4608512"/>
          </a:xfrm>
          <a:prstGeom prst="roundRect">
            <a:avLst>
              <a:gd name="adj" fmla="val 3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3600" dirty="0" smtClean="0"/>
          </a:p>
          <a:p>
            <a:pPr algn="ctr"/>
            <a:r>
              <a:rPr lang="ja-JP" altLang="en-US" sz="3200" dirty="0" smtClean="0"/>
              <a:t>学内に</a:t>
            </a:r>
            <a:r>
              <a:rPr lang="ja-JP" altLang="en-US" sz="3200" dirty="0" smtClean="0">
                <a:solidFill>
                  <a:srgbClr val="FF0000"/>
                </a:solidFill>
              </a:rPr>
              <a:t>置きっぱなしにされている自転車</a:t>
            </a:r>
            <a:r>
              <a:rPr lang="ja-JP" altLang="en-US" sz="3200" dirty="0" smtClean="0"/>
              <a:t>により、実質的な駐輪可能台数が減少</a:t>
            </a:r>
            <a:endParaRPr lang="en-US" altLang="ja-JP" sz="3200" dirty="0" smtClean="0"/>
          </a:p>
          <a:p>
            <a:pPr algn="ctr"/>
            <a:endParaRPr lang="en-US" altLang="ja-JP" sz="3600" dirty="0"/>
          </a:p>
          <a:p>
            <a:pPr algn="ctr"/>
            <a:endParaRPr lang="en-US" altLang="ja-JP" sz="3600" dirty="0" smtClean="0"/>
          </a:p>
          <a:p>
            <a:pPr algn="ctr"/>
            <a:endParaRPr lang="en-US" altLang="ja-JP" sz="3600" dirty="0" smtClean="0"/>
          </a:p>
          <a:p>
            <a:pPr algn="ctr"/>
            <a:r>
              <a:rPr lang="ja-JP" altLang="en-US" sz="3200" dirty="0" smtClean="0"/>
              <a:t>駐輪場</a:t>
            </a:r>
            <a:r>
              <a:rPr lang="ja-JP" altLang="en-US" sz="3200" dirty="0"/>
              <a:t>に関する様々な問題の原因</a:t>
            </a:r>
            <a:r>
              <a:rPr lang="ja-JP" altLang="en-US" sz="3200" dirty="0" smtClean="0"/>
              <a:t>と</a:t>
            </a:r>
            <a:endParaRPr lang="en-US" altLang="ja-JP" sz="3200" dirty="0" smtClean="0"/>
          </a:p>
          <a:p>
            <a:pPr algn="ctr"/>
            <a:r>
              <a:rPr lang="ja-JP" altLang="en-US" sz="3200" dirty="0" smtClean="0"/>
              <a:t>なって</a:t>
            </a:r>
            <a:r>
              <a:rPr lang="ja-JP" altLang="en-US" sz="3200" dirty="0"/>
              <a:t>いるのではないか</a:t>
            </a:r>
          </a:p>
          <a:p>
            <a:pPr algn="ctr"/>
            <a:endParaRPr lang="en-US" altLang="ja-JP" sz="3600" dirty="0" smtClean="0"/>
          </a:p>
        </p:txBody>
      </p:sp>
      <p:sp>
        <p:nvSpPr>
          <p:cNvPr id="7" name="下矢印 6"/>
          <p:cNvSpPr/>
          <p:nvPr/>
        </p:nvSpPr>
        <p:spPr>
          <a:xfrm>
            <a:off x="3779912" y="3465004"/>
            <a:ext cx="1440160" cy="108012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600"/>
                                        <p:tgtEl>
                                          <p:spTgt spid="7"/>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wipe(up)">
                                      <p:cBhvr>
                                        <p:cTn id="11" dur="700"/>
                                        <p:tgtEl>
                                          <p:spTgt spid="5">
                                            <p:txEl>
                                              <p:pRg st="5" end="5"/>
                                            </p:txEl>
                                          </p:spTgt>
                                        </p:tgtEl>
                                      </p:cBhvr>
                                    </p:animEffect>
                                  </p:childTnLst>
                                </p:cTn>
                              </p:par>
                            </p:childTnLst>
                          </p:cTn>
                        </p:par>
                        <p:par>
                          <p:cTn id="12" fill="hold">
                            <p:stCondLst>
                              <p:cond delay="1300"/>
                            </p:stCondLst>
                            <p:childTnLst>
                              <p:par>
                                <p:cTn id="13" presetID="22" presetClass="entr" presetSubtype="1"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up)">
                                      <p:cBhvr>
                                        <p:cTn id="15" dur="7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15616" y="2456892"/>
            <a:ext cx="8028384" cy="4401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548680"/>
            <a:ext cx="8229600" cy="990600"/>
          </a:xfrm>
        </p:spPr>
        <p:txBody>
          <a:bodyPr>
            <a:normAutofit/>
          </a:bodyPr>
          <a:lstStyle/>
          <a:p>
            <a:r>
              <a:rPr kumimoji="1" lang="ja-JP" altLang="en-US" dirty="0" smtClean="0"/>
              <a:t>目的</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10" name="六角形 9"/>
          <p:cNvSpPr/>
          <p:nvPr/>
        </p:nvSpPr>
        <p:spPr>
          <a:xfrm>
            <a:off x="351710" y="1772816"/>
            <a:ext cx="7533494" cy="1368152"/>
          </a:xfrm>
          <a:prstGeom prst="hexagon">
            <a:avLst>
              <a:gd name="adj" fmla="val 54114"/>
              <a:gd name="vf" fmla="val 115470"/>
            </a:avLst>
          </a:prstGeom>
          <a:ln>
            <a:noFill/>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smtClean="0">
                <a:solidFill>
                  <a:schemeClr val="tx1">
                    <a:lumMod val="90000"/>
                    <a:lumOff val="10000"/>
                  </a:schemeClr>
                </a:solidFill>
              </a:rPr>
              <a:t>置きっぱなし自転車の</a:t>
            </a:r>
            <a:r>
              <a:rPr lang="ja-JP" altLang="en-US" sz="3600" dirty="0">
                <a:solidFill>
                  <a:schemeClr val="tx1">
                    <a:lumMod val="90000"/>
                    <a:lumOff val="10000"/>
                  </a:schemeClr>
                </a:solidFill>
              </a:rPr>
              <a:t>属性</a:t>
            </a:r>
            <a:r>
              <a:rPr lang="ja-JP" altLang="en-US" sz="3600" dirty="0" smtClean="0">
                <a:solidFill>
                  <a:schemeClr val="tx1">
                    <a:lumMod val="90000"/>
                    <a:lumOff val="10000"/>
                  </a:schemeClr>
                </a:solidFill>
              </a:rPr>
              <a:t>を明らかにする</a:t>
            </a:r>
            <a:endParaRPr lang="ja-JP" altLang="en-US" sz="3600" dirty="0">
              <a:solidFill>
                <a:schemeClr val="tx1">
                  <a:lumMod val="90000"/>
                  <a:lumOff val="10000"/>
                </a:schemeClr>
              </a:solidFill>
            </a:endParaRPr>
          </a:p>
        </p:txBody>
      </p:sp>
      <p:sp>
        <p:nvSpPr>
          <p:cNvPr id="11" name="六角形 10"/>
          <p:cNvSpPr/>
          <p:nvPr/>
        </p:nvSpPr>
        <p:spPr>
          <a:xfrm>
            <a:off x="337266" y="3356992"/>
            <a:ext cx="7533494" cy="1368152"/>
          </a:xfrm>
          <a:prstGeom prst="hexagon">
            <a:avLst>
              <a:gd name="adj" fmla="val 54114"/>
              <a:gd name="vf" fmla="val 115470"/>
            </a:avLst>
          </a:prstGeom>
          <a:solidFill>
            <a:schemeClr val="accent3">
              <a:lumMod val="40000"/>
              <a:lumOff val="60000"/>
            </a:schemeClr>
          </a:solidFill>
          <a:ln>
            <a:noFill/>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smtClean="0">
                <a:solidFill>
                  <a:schemeClr val="tx1">
                    <a:lumMod val="90000"/>
                    <a:lumOff val="10000"/>
                  </a:schemeClr>
                </a:solidFill>
              </a:rPr>
              <a:t>置きっぱなし自転車を減らすための解決策</a:t>
            </a:r>
            <a:r>
              <a:rPr lang="ja-JP" altLang="en-US" sz="3600" dirty="0">
                <a:solidFill>
                  <a:schemeClr val="tx1">
                    <a:lumMod val="90000"/>
                    <a:lumOff val="10000"/>
                  </a:schemeClr>
                </a:solidFill>
              </a:rPr>
              <a:t>を</a:t>
            </a:r>
            <a:r>
              <a:rPr lang="ja-JP" altLang="en-US" sz="3600" dirty="0" smtClean="0">
                <a:solidFill>
                  <a:schemeClr val="tx1">
                    <a:lumMod val="90000"/>
                    <a:lumOff val="10000"/>
                  </a:schemeClr>
                </a:solidFill>
              </a:rPr>
              <a:t>提案する</a:t>
            </a:r>
            <a:endParaRPr lang="ja-JP" altLang="en-US" sz="3600" dirty="0">
              <a:solidFill>
                <a:schemeClr val="tx1">
                  <a:lumMod val="90000"/>
                  <a:lumOff val="10000"/>
                </a:schemeClr>
              </a:solidFill>
            </a:endParaRPr>
          </a:p>
        </p:txBody>
      </p:sp>
      <p:sp>
        <p:nvSpPr>
          <p:cNvPr id="12" name="六角形 11"/>
          <p:cNvSpPr/>
          <p:nvPr/>
        </p:nvSpPr>
        <p:spPr>
          <a:xfrm>
            <a:off x="395536" y="5013176"/>
            <a:ext cx="7533494" cy="1368152"/>
          </a:xfrm>
          <a:prstGeom prst="hexagon">
            <a:avLst>
              <a:gd name="adj" fmla="val 54114"/>
              <a:gd name="vf" fmla="val 115470"/>
            </a:avLst>
          </a:prstGeom>
          <a:solidFill>
            <a:schemeClr val="accent5">
              <a:lumMod val="40000"/>
              <a:lumOff val="60000"/>
            </a:schemeClr>
          </a:solidFill>
          <a:ln>
            <a:noFill/>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solidFill>
                  <a:schemeClr val="tx1">
                    <a:lumMod val="90000"/>
                    <a:lumOff val="10000"/>
                  </a:schemeClr>
                </a:solidFill>
              </a:rPr>
              <a:t>駐輪場混雑問題</a:t>
            </a:r>
            <a:r>
              <a:rPr lang="ja-JP" altLang="en-US" sz="3600" dirty="0" smtClean="0">
                <a:solidFill>
                  <a:schemeClr val="tx1">
                    <a:lumMod val="90000"/>
                    <a:lumOff val="10000"/>
                  </a:schemeClr>
                </a:solidFill>
              </a:rPr>
              <a:t>の</a:t>
            </a:r>
            <a:endParaRPr lang="en-US" altLang="ja-JP" sz="3600" dirty="0" smtClean="0">
              <a:solidFill>
                <a:schemeClr val="tx1">
                  <a:lumMod val="90000"/>
                  <a:lumOff val="10000"/>
                </a:schemeClr>
              </a:solidFill>
            </a:endParaRPr>
          </a:p>
          <a:p>
            <a:pPr algn="ctr"/>
            <a:r>
              <a:rPr lang="ja-JP" altLang="en-US" sz="3600" dirty="0" smtClean="0">
                <a:solidFill>
                  <a:schemeClr val="tx1">
                    <a:lumMod val="90000"/>
                    <a:lumOff val="10000"/>
                  </a:schemeClr>
                </a:solidFill>
              </a:rPr>
              <a:t>解決を目指す</a:t>
            </a:r>
            <a:endParaRPr lang="ja-JP" altLang="en-US" sz="3600" dirty="0">
              <a:solidFill>
                <a:schemeClr val="tx1">
                  <a:lumMod val="90000"/>
                  <a:lumOff val="10000"/>
                </a:schemeClr>
              </a:solidFill>
            </a:endParaRPr>
          </a:p>
        </p:txBody>
      </p:sp>
    </p:spTree>
    <p:extLst>
      <p:ext uri="{BB962C8B-B14F-4D97-AF65-F5344CB8AC3E}">
        <p14:creationId xmlns:p14="http://schemas.microsoft.com/office/powerpoint/2010/main" val="368511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方法</a:t>
            </a:r>
            <a:endParaRPr kumimoji="1" lang="ja-JP" altLang="en-US" dirty="0"/>
          </a:p>
        </p:txBody>
      </p:sp>
      <p:sp>
        <p:nvSpPr>
          <p:cNvPr id="4" name="コンテンツ プレースホルダー 3"/>
          <p:cNvSpPr txBox="1">
            <a:spLocks noGrp="1"/>
          </p:cNvSpPr>
          <p:nvPr>
            <p:ph idx="1"/>
          </p:nvPr>
        </p:nvSpPr>
        <p:spPr>
          <a:xfrm>
            <a:off x="457200" y="1600200"/>
            <a:ext cx="8229600" cy="523220"/>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r>
              <a:rPr kumimoji="1" lang="ja-JP" altLang="en-US" sz="2800" dirty="0" smtClean="0"/>
              <a:t>調査</a:t>
            </a:r>
            <a:endParaRPr lang="en-US" altLang="ja-JP" sz="2800" dirty="0"/>
          </a:p>
        </p:txBody>
      </p:sp>
      <p:graphicFrame>
        <p:nvGraphicFramePr>
          <p:cNvPr id="5" name="図表 4"/>
          <p:cNvGraphicFramePr/>
          <p:nvPr>
            <p:extLst>
              <p:ext uri="{D42A27DB-BD31-4B8C-83A1-F6EECF244321}">
                <p14:modId xmlns:p14="http://schemas.microsoft.com/office/powerpoint/2010/main" val="1230603980"/>
              </p:ext>
            </p:extLst>
          </p:nvPr>
        </p:nvGraphicFramePr>
        <p:xfrm>
          <a:off x="467544" y="2420888"/>
          <a:ext cx="259228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図表 12"/>
          <p:cNvGraphicFramePr/>
          <p:nvPr>
            <p:extLst>
              <p:ext uri="{D42A27DB-BD31-4B8C-83A1-F6EECF244321}">
                <p14:modId xmlns:p14="http://schemas.microsoft.com/office/powerpoint/2010/main" val="87614573"/>
              </p:ext>
            </p:extLst>
          </p:nvPr>
        </p:nvGraphicFramePr>
        <p:xfrm>
          <a:off x="3131840" y="2420888"/>
          <a:ext cx="2808312"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図表 5"/>
          <p:cNvGraphicFramePr/>
          <p:nvPr>
            <p:extLst>
              <p:ext uri="{D42A27DB-BD31-4B8C-83A1-F6EECF244321}">
                <p14:modId xmlns:p14="http://schemas.microsoft.com/office/powerpoint/2010/main" val="2350381136"/>
              </p:ext>
            </p:extLst>
          </p:nvPr>
        </p:nvGraphicFramePr>
        <p:xfrm>
          <a:off x="6084168" y="2420888"/>
          <a:ext cx="2880320" cy="38164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extLst>
      <p:ext uri="{BB962C8B-B14F-4D97-AF65-F5344CB8AC3E}">
        <p14:creationId xmlns:p14="http://schemas.microsoft.com/office/powerpoint/2010/main" val="11180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3"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484785"/>
            <a:ext cx="4248472" cy="468052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kumimoji="1" lang="ja-JP" altLang="en-US" dirty="0" smtClean="0"/>
              <a:t>調査①　全学駐輪台数調査</a:t>
            </a:r>
            <a:endParaRPr kumimoji="1" lang="ja-JP" altLang="en-US" dirty="0"/>
          </a:p>
        </p:txBody>
      </p:sp>
      <p:sp>
        <p:nvSpPr>
          <p:cNvPr id="2" name="コンテンツ プレースホルダー 1"/>
          <p:cNvSpPr>
            <a:spLocks noGrp="1"/>
          </p:cNvSpPr>
          <p:nvPr>
            <p:ph idx="1"/>
          </p:nvPr>
        </p:nvSpPr>
        <p:spPr/>
        <p:txBody>
          <a:bodyPr>
            <a:normAutofit/>
          </a:bodyPr>
          <a:lstStyle/>
          <a:p>
            <a:r>
              <a:rPr lang="ja-JP" altLang="en-US" dirty="0" smtClean="0"/>
              <a:t>日時：</a:t>
            </a:r>
            <a:r>
              <a:rPr lang="en-US" altLang="ja-JP" dirty="0" smtClean="0"/>
              <a:t>5</a:t>
            </a:r>
            <a:r>
              <a:rPr lang="ja-JP" altLang="en-US" dirty="0" smtClean="0"/>
              <a:t>月</a:t>
            </a:r>
            <a:r>
              <a:rPr lang="en-US" altLang="ja-JP" dirty="0" smtClean="0"/>
              <a:t>25</a:t>
            </a:r>
            <a:r>
              <a:rPr lang="ja-JP" altLang="en-US" dirty="0" smtClean="0"/>
              <a:t>日（金）</a:t>
            </a:r>
            <a:endParaRPr lang="en-US" altLang="ja-JP" dirty="0"/>
          </a:p>
          <a:p>
            <a:pPr marL="0" indent="0">
              <a:buNone/>
            </a:pPr>
            <a:r>
              <a:rPr lang="en-US" altLang="ja-JP" dirty="0"/>
              <a:t>	</a:t>
            </a:r>
            <a:r>
              <a:rPr lang="ja-JP" altLang="en-US" dirty="0" smtClean="0"/>
              <a:t>（朝）</a:t>
            </a:r>
            <a:r>
              <a:rPr lang="en-US" altLang="ja-JP" dirty="0" smtClean="0"/>
              <a:t>7:00~8:00</a:t>
            </a:r>
          </a:p>
          <a:p>
            <a:pPr marL="0" indent="0">
              <a:buNone/>
            </a:pPr>
            <a:r>
              <a:rPr lang="en-US" altLang="ja-JP" dirty="0"/>
              <a:t>	</a:t>
            </a:r>
            <a:r>
              <a:rPr lang="ja-JP" altLang="en-US" dirty="0" smtClean="0"/>
              <a:t>（昼）</a:t>
            </a:r>
            <a:r>
              <a:rPr lang="en-US" altLang="ja-JP" dirty="0" smtClean="0"/>
              <a:t>12:20~13:20</a:t>
            </a:r>
          </a:p>
          <a:p>
            <a:pPr marL="0" indent="0">
              <a:buNone/>
            </a:pPr>
            <a:r>
              <a:rPr lang="en-US" altLang="ja-JP" dirty="0"/>
              <a:t>	</a:t>
            </a:r>
            <a:r>
              <a:rPr lang="ja-JP" altLang="en-US" dirty="0" smtClean="0"/>
              <a:t>（夜）</a:t>
            </a:r>
            <a:r>
              <a:rPr lang="en-US" altLang="ja-JP" dirty="0" smtClean="0"/>
              <a:t>18:30~19:30</a:t>
            </a:r>
          </a:p>
          <a:p>
            <a:r>
              <a:rPr lang="ja-JP" altLang="en-US" dirty="0" smtClean="0"/>
              <a:t>対象　第一エリア</a:t>
            </a:r>
            <a:endParaRPr lang="en-US" altLang="ja-JP" dirty="0"/>
          </a:p>
          <a:p>
            <a:pPr marL="0" indent="0">
              <a:buNone/>
            </a:pPr>
            <a:r>
              <a:rPr lang="ja-JP" altLang="en-US" dirty="0" smtClean="0"/>
              <a:t>　　　　　第二エリア</a:t>
            </a:r>
            <a:endParaRPr lang="en-US" altLang="ja-JP" dirty="0"/>
          </a:p>
          <a:p>
            <a:pPr marL="0" indent="0">
              <a:buNone/>
            </a:pPr>
            <a:r>
              <a:rPr lang="ja-JP" altLang="en-US" dirty="0" smtClean="0"/>
              <a:t>　　　　　第三エリア</a:t>
            </a:r>
            <a:endParaRPr lang="en-US" altLang="ja-JP" dirty="0"/>
          </a:p>
          <a:p>
            <a:pPr marL="0" indent="0">
              <a:buNone/>
            </a:pPr>
            <a:r>
              <a:rPr lang="ja-JP" altLang="en-US" dirty="0"/>
              <a:t>　</a:t>
            </a:r>
            <a:r>
              <a:rPr lang="ja-JP" altLang="en-US" dirty="0" smtClean="0"/>
              <a:t>　　　　会館エリア</a:t>
            </a:r>
            <a:endParaRPr lang="en-US" altLang="ja-JP" dirty="0" smtClean="0"/>
          </a:p>
          <a:p>
            <a:pPr marL="0" indent="0">
              <a:buNone/>
            </a:pPr>
            <a:r>
              <a:rPr lang="ja-JP" altLang="en-US" dirty="0"/>
              <a:t>　</a:t>
            </a:r>
            <a:r>
              <a:rPr lang="ja-JP" altLang="en-US" dirty="0" smtClean="0"/>
              <a:t>　　　　体芸エリア</a:t>
            </a:r>
            <a:endParaRPr lang="en-US" altLang="ja-JP" dirty="0" smtClean="0"/>
          </a:p>
          <a:p>
            <a:r>
              <a:rPr lang="ja-JP" altLang="en-US" dirty="0" smtClean="0"/>
              <a:t>方法：　実測</a:t>
            </a:r>
            <a:endParaRPr lang="en-US" altLang="ja-JP" dirty="0" smtClean="0"/>
          </a:p>
          <a:p>
            <a:pPr marL="0" indent="0">
              <a:buNone/>
            </a:pPr>
            <a:endParaRPr lang="en-US" altLang="ja-JP" dirty="0"/>
          </a:p>
          <a:p>
            <a:pPr marL="0" indent="0">
              <a:buNone/>
            </a:pPr>
            <a:endParaRPr lang="en-US" altLang="ja-JP" dirty="0" smtClean="0"/>
          </a:p>
          <a:p>
            <a:endParaRPr lang="en-US" altLang="ja-JP" dirty="0" smtClean="0"/>
          </a:p>
          <a:p>
            <a:endParaRPr lang="en-US" altLang="ja-JP" dirty="0"/>
          </a:p>
          <a:p>
            <a:endParaRPr lang="en-US" altLang="ja-JP" dirty="0" smtClean="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en-US" altLang="ja-JP" sz="2000" dirty="0"/>
          </a:p>
          <a:p>
            <a:pPr marL="0" indent="0">
              <a:buNone/>
            </a:pPr>
            <a:endParaRPr lang="en-US" altLang="ja-JP" sz="2000" dirty="0" smtClean="0"/>
          </a:p>
          <a:p>
            <a:endParaRPr lang="en-US" altLang="ja-JP" dirty="0" smtClean="0"/>
          </a:p>
          <a:p>
            <a:endParaRPr lang="en-US" altLang="ja-JP" dirty="0" smtClean="0"/>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
        <p:nvSpPr>
          <p:cNvPr id="10" name="大波 9"/>
          <p:cNvSpPr/>
          <p:nvPr/>
        </p:nvSpPr>
        <p:spPr>
          <a:xfrm>
            <a:off x="4498964" y="1772816"/>
            <a:ext cx="4320480" cy="1584176"/>
          </a:xfrm>
          <a:prstGeom prst="wave">
            <a:avLst>
              <a:gd name="adj1" fmla="val 7364"/>
              <a:gd name="adj2" fmla="val 2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600" dirty="0" smtClean="0">
                <a:solidFill>
                  <a:srgbClr val="FF0000"/>
                </a:solidFill>
              </a:rPr>
              <a:t>駐輪場の現状</a:t>
            </a:r>
            <a:r>
              <a:rPr lang="ja-JP" altLang="en-US" sz="3600" dirty="0">
                <a:solidFill>
                  <a:srgbClr val="FF0000"/>
                </a:solidFill>
              </a:rPr>
              <a:t>把握</a:t>
            </a:r>
            <a:endParaRPr lang="en-US" altLang="ja-JP" sz="3600" dirty="0">
              <a:solidFill>
                <a:srgbClr val="FF0000"/>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621020"/>
            <a:ext cx="4283968" cy="2855979"/>
          </a:xfrm>
          <a:prstGeom prst="rect">
            <a:avLst/>
          </a:prstGeom>
        </p:spPr>
      </p:pic>
      <p:sp>
        <p:nvSpPr>
          <p:cNvPr id="8" name="テキスト ボックス 7"/>
          <p:cNvSpPr txBox="1"/>
          <p:nvPr/>
        </p:nvSpPr>
        <p:spPr>
          <a:xfrm>
            <a:off x="4644008" y="6484694"/>
            <a:ext cx="4283968" cy="369332"/>
          </a:xfrm>
          <a:prstGeom prst="rect">
            <a:avLst/>
          </a:prstGeom>
          <a:solidFill>
            <a:schemeClr val="bg1"/>
          </a:solidFill>
        </p:spPr>
        <p:txBody>
          <a:bodyPr wrap="square" rtlCol="0">
            <a:spAutoFit/>
          </a:bodyPr>
          <a:lstStyle/>
          <a:p>
            <a:pPr algn="ctr"/>
            <a:r>
              <a:rPr kumimoji="1" lang="en-US" altLang="ja-JP" dirty="0" smtClean="0"/>
              <a:t>5</a:t>
            </a:r>
            <a:r>
              <a:rPr kumimoji="1" lang="ja-JP" altLang="en-US" dirty="0" smtClean="0"/>
              <a:t>月</a:t>
            </a:r>
            <a:r>
              <a:rPr kumimoji="1" lang="en-US" altLang="ja-JP" dirty="0" smtClean="0"/>
              <a:t>25</a:t>
            </a:r>
            <a:r>
              <a:rPr kumimoji="1" lang="ja-JP" altLang="en-US" dirty="0" smtClean="0"/>
              <a:t>日　第三エリアの駐輪場の様子</a:t>
            </a:r>
            <a:endParaRPr kumimoji="1" lang="ja-JP" altLang="en-US" dirty="0"/>
          </a:p>
        </p:txBody>
      </p:sp>
    </p:spTree>
    <p:extLst>
      <p:ext uri="{BB962C8B-B14F-4D97-AF65-F5344CB8AC3E}">
        <p14:creationId xmlns:p14="http://schemas.microsoft.com/office/powerpoint/2010/main" val="13695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484784"/>
            <a:ext cx="8784976" cy="52415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p:cNvGraphicFramePr>
            <a:graphicFrameLocks/>
          </p:cNvGraphicFramePr>
          <p:nvPr>
            <p:extLst>
              <p:ext uri="{D42A27DB-BD31-4B8C-83A1-F6EECF244321}">
                <p14:modId xmlns:p14="http://schemas.microsoft.com/office/powerpoint/2010/main" val="1102313279"/>
              </p:ext>
            </p:extLst>
          </p:nvPr>
        </p:nvGraphicFramePr>
        <p:xfrm>
          <a:off x="323528" y="1619471"/>
          <a:ext cx="8280919"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p:txBody>
          <a:bodyPr>
            <a:normAutofit/>
          </a:bodyPr>
          <a:lstStyle/>
          <a:p>
            <a:r>
              <a:rPr lang="ja-JP" altLang="en-US" dirty="0" smtClean="0"/>
              <a:t>調査①　</a:t>
            </a:r>
            <a:r>
              <a:rPr kumimoji="1" lang="ja-JP" altLang="en-US" dirty="0" smtClean="0"/>
              <a:t>全学台数</a:t>
            </a:r>
            <a:r>
              <a:rPr lang="ja-JP" altLang="en-US" dirty="0" smtClean="0"/>
              <a:t>調査　調査結果</a:t>
            </a:r>
            <a:endParaRPr kumimoji="1" lang="ja-JP" altLang="en-US" dirty="0"/>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dirty="0"/>
          </a:p>
        </p:txBody>
      </p:sp>
      <p:cxnSp>
        <p:nvCxnSpPr>
          <p:cNvPr id="14" name="直線コネクタ 13"/>
          <p:cNvCxnSpPr>
            <a:stCxn id="13" idx="2"/>
          </p:cNvCxnSpPr>
          <p:nvPr/>
        </p:nvCxnSpPr>
        <p:spPr>
          <a:xfrm flipH="1">
            <a:off x="7434318" y="3043846"/>
            <a:ext cx="270030" cy="2257362"/>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13" name="正方形/長方形 12"/>
          <p:cNvSpPr/>
          <p:nvPr/>
        </p:nvSpPr>
        <p:spPr>
          <a:xfrm>
            <a:off x="6552219" y="2404158"/>
            <a:ext cx="2304257" cy="639688"/>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朝に止まってい</a:t>
            </a:r>
            <a:r>
              <a:rPr lang="ja-JP" altLang="en-US" sz="2000" dirty="0" smtClean="0"/>
              <a:t>た台数</a:t>
            </a:r>
            <a:endParaRPr kumimoji="1" lang="ja-JP" altLang="en-US" sz="2000" dirty="0"/>
          </a:p>
        </p:txBody>
      </p:sp>
      <p:sp>
        <p:nvSpPr>
          <p:cNvPr id="22" name="円/楕円 21"/>
          <p:cNvSpPr/>
          <p:nvPr/>
        </p:nvSpPr>
        <p:spPr>
          <a:xfrm>
            <a:off x="4788023" y="3717032"/>
            <a:ext cx="2150737" cy="2340260"/>
          </a:xfrm>
          <a:prstGeom prst="ellipse">
            <a:avLst/>
          </a:prstGeom>
          <a:solidFill>
            <a:srgbClr val="FFFF00">
              <a:alpha val="2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1403647" y="4509120"/>
            <a:ext cx="6768752" cy="1284393"/>
          </a:xfrm>
          <a:prstGeom prst="ellipse">
            <a:avLst/>
          </a:prstGeom>
          <a:solidFill>
            <a:schemeClr val="accent1">
              <a:lumMod val="60000"/>
              <a:lumOff val="40000"/>
              <a:alpha val="23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259632" y="6357016"/>
            <a:ext cx="6696744" cy="338554"/>
          </a:xfrm>
          <a:prstGeom prst="rect">
            <a:avLst/>
          </a:prstGeom>
          <a:noFill/>
        </p:spPr>
        <p:txBody>
          <a:bodyPr wrap="square" rtlCol="0">
            <a:spAutoFit/>
          </a:bodyPr>
          <a:lstStyle/>
          <a:p>
            <a:pPr algn="ctr"/>
            <a:r>
              <a:rPr kumimoji="1" lang="en-US" altLang="ja-JP" sz="1600" dirty="0" smtClean="0"/>
              <a:t>※</a:t>
            </a:r>
            <a:r>
              <a:rPr lang="ja-JP" altLang="en-US" sz="1600" dirty="0"/>
              <a:t>駐輪容量</a:t>
            </a:r>
            <a:r>
              <a:rPr kumimoji="1" lang="ja-JP" altLang="en-US" sz="1600" dirty="0" smtClean="0"/>
              <a:t>　駐輪場の長さを計測、</a:t>
            </a:r>
            <a:r>
              <a:rPr kumimoji="1" lang="en-US" altLang="ja-JP" sz="1600" dirty="0" smtClean="0"/>
              <a:t>1</a:t>
            </a:r>
            <a:r>
              <a:rPr kumimoji="1" lang="ja-JP" altLang="en-US" sz="1600" dirty="0" smtClean="0"/>
              <a:t>台分を</a:t>
            </a:r>
            <a:r>
              <a:rPr kumimoji="1" lang="en-US" altLang="ja-JP" sz="1600" dirty="0" smtClean="0"/>
              <a:t>60cm</a:t>
            </a:r>
            <a:r>
              <a:rPr kumimoji="1" lang="ja-JP" altLang="en-US" sz="1600" dirty="0" smtClean="0"/>
              <a:t>として計算</a:t>
            </a:r>
            <a:endParaRPr kumimoji="1" lang="ja-JP" altLang="en-US" sz="1600" dirty="0"/>
          </a:p>
        </p:txBody>
      </p:sp>
      <p:cxnSp>
        <p:nvCxnSpPr>
          <p:cNvPr id="8" name="直線コネクタ 7"/>
          <p:cNvCxnSpPr/>
          <p:nvPr/>
        </p:nvCxnSpPr>
        <p:spPr>
          <a:xfrm>
            <a:off x="1115616" y="4005064"/>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996208" y="2132856"/>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860032" y="2492896"/>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766900" y="3983055"/>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121559" y="3136109"/>
            <a:ext cx="1722249" cy="830997"/>
          </a:xfrm>
          <a:prstGeom prst="rect">
            <a:avLst/>
          </a:prstGeom>
          <a:noFill/>
        </p:spPr>
        <p:txBody>
          <a:bodyPr wrap="square" rtlCol="0">
            <a:spAutoFit/>
          </a:bodyPr>
          <a:lstStyle/>
          <a:p>
            <a:r>
              <a:rPr kumimoji="1" lang="ja-JP" altLang="en-US" sz="2400" dirty="0" smtClean="0">
                <a:solidFill>
                  <a:srgbClr val="FF0000"/>
                </a:solidFill>
              </a:rPr>
              <a:t>第一エリア</a:t>
            </a:r>
            <a:endParaRPr kumimoji="1" lang="en-US" altLang="ja-JP" sz="2400" dirty="0" smtClean="0">
              <a:solidFill>
                <a:srgbClr val="FF0000"/>
              </a:solidFill>
            </a:endParaRPr>
          </a:p>
          <a:p>
            <a:r>
              <a:rPr lang="ja-JP" altLang="en-US" sz="2400" dirty="0" smtClean="0">
                <a:solidFill>
                  <a:srgbClr val="FF0000"/>
                </a:solidFill>
              </a:rPr>
              <a:t>駐輪容量</a:t>
            </a:r>
            <a:endParaRPr kumimoji="1" lang="ja-JP" altLang="en-US" sz="2400" dirty="0">
              <a:solidFill>
                <a:srgbClr val="FF0000"/>
              </a:solidFill>
            </a:endParaRPr>
          </a:p>
        </p:txBody>
      </p:sp>
      <p:sp>
        <p:nvSpPr>
          <p:cNvPr id="23" name="テキスト ボックス 22"/>
          <p:cNvSpPr txBox="1"/>
          <p:nvPr/>
        </p:nvSpPr>
        <p:spPr>
          <a:xfrm>
            <a:off x="3002151" y="2226530"/>
            <a:ext cx="1722249" cy="830997"/>
          </a:xfrm>
          <a:prstGeom prst="rect">
            <a:avLst/>
          </a:prstGeom>
          <a:noFill/>
        </p:spPr>
        <p:txBody>
          <a:bodyPr wrap="square" rtlCol="0">
            <a:spAutoFit/>
          </a:bodyPr>
          <a:lstStyle/>
          <a:p>
            <a:r>
              <a:rPr kumimoji="1" lang="ja-JP" altLang="en-US" sz="2400" dirty="0" smtClean="0">
                <a:solidFill>
                  <a:srgbClr val="FF0000"/>
                </a:solidFill>
              </a:rPr>
              <a:t>第二エリア</a:t>
            </a:r>
            <a:endParaRPr kumimoji="1" lang="en-US" altLang="ja-JP" sz="2400" dirty="0" smtClean="0">
              <a:solidFill>
                <a:srgbClr val="FF0000"/>
              </a:solidFill>
            </a:endParaRPr>
          </a:p>
          <a:p>
            <a:r>
              <a:rPr lang="ja-JP" altLang="en-US" sz="2400" dirty="0" smtClean="0">
                <a:solidFill>
                  <a:srgbClr val="FF0000"/>
                </a:solidFill>
              </a:rPr>
              <a:t>駐輪容量</a:t>
            </a:r>
            <a:endParaRPr kumimoji="1" lang="ja-JP" altLang="en-US" sz="2400" dirty="0">
              <a:solidFill>
                <a:srgbClr val="FF0000"/>
              </a:solidFill>
            </a:endParaRPr>
          </a:p>
        </p:txBody>
      </p:sp>
      <p:sp>
        <p:nvSpPr>
          <p:cNvPr id="24" name="テキスト ボックス 23"/>
          <p:cNvSpPr txBox="1"/>
          <p:nvPr/>
        </p:nvSpPr>
        <p:spPr>
          <a:xfrm>
            <a:off x="4865975" y="2628347"/>
            <a:ext cx="1722249" cy="830997"/>
          </a:xfrm>
          <a:prstGeom prst="rect">
            <a:avLst/>
          </a:prstGeom>
          <a:noFill/>
        </p:spPr>
        <p:txBody>
          <a:bodyPr wrap="square" rtlCol="0">
            <a:spAutoFit/>
          </a:bodyPr>
          <a:lstStyle/>
          <a:p>
            <a:r>
              <a:rPr kumimoji="1" lang="ja-JP" altLang="en-US" sz="2400" dirty="0" smtClean="0">
                <a:solidFill>
                  <a:srgbClr val="FF0000"/>
                </a:solidFill>
              </a:rPr>
              <a:t>第三エリア</a:t>
            </a:r>
            <a:endParaRPr kumimoji="1" lang="en-US" altLang="ja-JP" sz="2400" dirty="0" smtClean="0">
              <a:solidFill>
                <a:srgbClr val="FF0000"/>
              </a:solidFill>
            </a:endParaRPr>
          </a:p>
          <a:p>
            <a:r>
              <a:rPr lang="ja-JP" altLang="en-US" sz="2400" dirty="0" smtClean="0">
                <a:solidFill>
                  <a:srgbClr val="FF0000"/>
                </a:solidFill>
              </a:rPr>
              <a:t>駐輪容量</a:t>
            </a:r>
            <a:endParaRPr kumimoji="1" lang="ja-JP" altLang="en-US" sz="2400" dirty="0">
              <a:solidFill>
                <a:srgbClr val="FF0000"/>
              </a:solidFill>
            </a:endParaRPr>
          </a:p>
        </p:txBody>
      </p:sp>
      <p:sp>
        <p:nvSpPr>
          <p:cNvPr id="25" name="テキスト ボックス 24"/>
          <p:cNvSpPr txBox="1"/>
          <p:nvPr/>
        </p:nvSpPr>
        <p:spPr>
          <a:xfrm>
            <a:off x="6772843" y="4119506"/>
            <a:ext cx="1722249" cy="830997"/>
          </a:xfrm>
          <a:prstGeom prst="rect">
            <a:avLst/>
          </a:prstGeom>
          <a:noFill/>
        </p:spPr>
        <p:txBody>
          <a:bodyPr wrap="square" rtlCol="0">
            <a:spAutoFit/>
          </a:bodyPr>
          <a:lstStyle/>
          <a:p>
            <a:r>
              <a:rPr kumimoji="1" lang="ja-JP" altLang="en-US" sz="2400" dirty="0" smtClean="0">
                <a:solidFill>
                  <a:srgbClr val="FF0000"/>
                </a:solidFill>
              </a:rPr>
              <a:t>体芸エリア</a:t>
            </a:r>
            <a:endParaRPr kumimoji="1" lang="en-US" altLang="ja-JP" sz="2400" dirty="0" smtClean="0">
              <a:solidFill>
                <a:srgbClr val="FF0000"/>
              </a:solidFill>
            </a:endParaRPr>
          </a:p>
          <a:p>
            <a:r>
              <a:rPr lang="ja-JP" altLang="en-US" sz="2400" dirty="0" smtClean="0">
                <a:solidFill>
                  <a:srgbClr val="FF0000"/>
                </a:solidFill>
              </a:rPr>
              <a:t>駐輪容量</a:t>
            </a:r>
            <a:endParaRPr kumimoji="1" lang="ja-JP" altLang="en-US" sz="2400" dirty="0">
              <a:solidFill>
                <a:srgbClr val="FF0000"/>
              </a:solidFill>
            </a:endParaRPr>
          </a:p>
        </p:txBody>
      </p:sp>
      <p:sp>
        <p:nvSpPr>
          <p:cNvPr id="2" name="角丸四角形吹き出し 1"/>
          <p:cNvSpPr/>
          <p:nvPr/>
        </p:nvSpPr>
        <p:spPr>
          <a:xfrm>
            <a:off x="274983" y="2778991"/>
            <a:ext cx="2727167" cy="1290640"/>
          </a:xfrm>
          <a:prstGeom prst="wedgeRoundRectCallout">
            <a:avLst>
              <a:gd name="adj1" fmla="val 50089"/>
              <a:gd name="adj2" fmla="val 9253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000" dirty="0"/>
              <a:t>どのエリア</a:t>
            </a:r>
            <a:r>
              <a:rPr lang="ja-JP" altLang="en-US" sz="2000" dirty="0" smtClean="0"/>
              <a:t>でも</a:t>
            </a:r>
            <a:endParaRPr lang="en-US" altLang="ja-JP" sz="2000" dirty="0" smtClean="0"/>
          </a:p>
          <a:p>
            <a:pPr algn="ctr"/>
            <a:r>
              <a:rPr kumimoji="1" lang="ja-JP" altLang="en-US" sz="2000" dirty="0" smtClean="0"/>
              <a:t>早朝に多くの</a:t>
            </a:r>
            <a:endParaRPr kumimoji="1" lang="en-US" altLang="ja-JP" sz="2000" dirty="0" smtClean="0"/>
          </a:p>
          <a:p>
            <a:pPr algn="ctr"/>
            <a:r>
              <a:rPr kumimoji="1" lang="ja-JP" altLang="en-US" sz="2000" dirty="0" smtClean="0"/>
              <a:t>自転車が止まっている</a:t>
            </a:r>
            <a:endParaRPr kumimoji="1" lang="ja-JP" altLang="en-US" sz="2000" dirty="0"/>
          </a:p>
        </p:txBody>
      </p:sp>
      <p:sp>
        <p:nvSpPr>
          <p:cNvPr id="21" name="角丸四角形吹き出し 20"/>
          <p:cNvSpPr/>
          <p:nvPr/>
        </p:nvSpPr>
        <p:spPr>
          <a:xfrm>
            <a:off x="2501878" y="2086427"/>
            <a:ext cx="3384376" cy="1385129"/>
          </a:xfrm>
          <a:prstGeom prst="wedgeRoundRectCallout">
            <a:avLst>
              <a:gd name="adj1" fmla="val 46815"/>
              <a:gd name="adj2" fmla="val 10245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第三エリアを中心に</a:t>
            </a:r>
            <a:endParaRPr kumimoji="1" lang="en-US" altLang="ja-JP" sz="2400" dirty="0" smtClean="0"/>
          </a:p>
          <a:p>
            <a:pPr algn="ctr"/>
            <a:r>
              <a:rPr lang="ja-JP" altLang="en-US" sz="2400" dirty="0"/>
              <a:t>調査</a:t>
            </a:r>
            <a:r>
              <a:rPr lang="ja-JP" altLang="en-US" sz="2400" dirty="0" smtClean="0"/>
              <a:t>を進める</a:t>
            </a:r>
            <a:endParaRPr kumimoji="1" lang="ja-JP" altLang="en-US" sz="2400" dirty="0"/>
          </a:p>
        </p:txBody>
      </p:sp>
      <p:sp>
        <p:nvSpPr>
          <p:cNvPr id="5" name="テキスト ボックス 4"/>
          <p:cNvSpPr txBox="1"/>
          <p:nvPr/>
        </p:nvSpPr>
        <p:spPr>
          <a:xfrm>
            <a:off x="1363907" y="5872626"/>
            <a:ext cx="7596844" cy="369332"/>
          </a:xfrm>
          <a:prstGeom prst="rect">
            <a:avLst/>
          </a:prstGeom>
          <a:noFill/>
        </p:spPr>
        <p:txBody>
          <a:bodyPr wrap="square" rtlCol="0">
            <a:spAutoFit/>
          </a:bodyPr>
          <a:lstStyle/>
          <a:p>
            <a:r>
              <a:rPr kumimoji="1" lang="ja-JP" altLang="en-US" dirty="0" smtClean="0"/>
              <a:t>第一エリア　　　　　　第二エリア　　　　　</a:t>
            </a:r>
            <a:r>
              <a:rPr lang="ja-JP" altLang="en-US" dirty="0"/>
              <a:t> </a:t>
            </a:r>
            <a:r>
              <a:rPr kumimoji="1" lang="ja-JP" altLang="en-US" dirty="0" smtClean="0"/>
              <a:t>第三エリア              体芸エリア</a:t>
            </a:r>
            <a:endParaRPr kumimoji="1" lang="ja-JP" altLang="en-US" dirty="0"/>
          </a:p>
        </p:txBody>
      </p:sp>
    </p:spTree>
    <p:custDataLst>
      <p:tags r:id="rId1"/>
    </p:custDataLst>
    <p:extLst>
      <p:ext uri="{BB962C8B-B14F-4D97-AF65-F5344CB8AC3E}">
        <p14:creationId xmlns:p14="http://schemas.microsoft.com/office/powerpoint/2010/main" val="260044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1000"/>
                                        <p:tgtEl>
                                          <p:spTgt spid="1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600" fill="hold"/>
                                        <p:tgtEl>
                                          <p:spTgt spid="21"/>
                                        </p:tgtEl>
                                        <p:attrNameLst>
                                          <p:attrName>ppt_x</p:attrName>
                                        </p:attrNameLst>
                                      </p:cBhvr>
                                      <p:tavLst>
                                        <p:tav tm="0">
                                          <p:val>
                                            <p:strVal val="0-#ppt_w/2"/>
                                          </p:val>
                                        </p:tav>
                                        <p:tav tm="100000">
                                          <p:val>
                                            <p:strVal val="#ppt_x"/>
                                          </p:val>
                                        </p:tav>
                                      </p:tavLst>
                                    </p:anim>
                                    <p:anim calcmode="lin" valueType="num">
                                      <p:cBhvr additive="base">
                                        <p:cTn id="55" dur="600" fill="hold"/>
                                        <p:tgtEl>
                                          <p:spTgt spid="21"/>
                                        </p:tgtEl>
                                        <p:attrNameLst>
                                          <p:attrName>ppt_y</p:attrName>
                                        </p:attrNameLst>
                                      </p:cBhvr>
                                      <p:tavLst>
                                        <p:tav tm="0">
                                          <p:val>
                                            <p:strVal val="#ppt_y"/>
                                          </p:val>
                                        </p:tav>
                                        <p:tav tm="100000">
                                          <p:val>
                                            <p:strVal val="#ppt_y"/>
                                          </p:val>
                                        </p:tav>
                                      </p:tavLst>
                                    </p:anim>
                                  </p:childTnLst>
                                </p:cTn>
                              </p:par>
                              <p:par>
                                <p:cTn id="56" presetID="10" presetClass="exit" presetSubtype="0" fill="hold" grpId="1"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11" grpId="1" animBg="1"/>
      <p:bldP spid="10" grpId="0"/>
      <p:bldP spid="23" grpId="0"/>
      <p:bldP spid="24" grpId="0"/>
      <p:bldP spid="25" grpId="0"/>
      <p:bldP spid="2" grpId="0" animBg="1"/>
      <p:bldP spid="2" grpId="1"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1484784"/>
            <a:ext cx="7416824" cy="22732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調査②　自転車</a:t>
            </a:r>
            <a:r>
              <a:rPr lang="ja-JP" altLang="en-US" dirty="0"/>
              <a:t>利用実態調査</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t>日時：</a:t>
            </a:r>
            <a:r>
              <a:rPr kumimoji="1" lang="en-US" altLang="ja-JP" dirty="0" smtClean="0"/>
              <a:t>	</a:t>
            </a:r>
            <a:r>
              <a:rPr kumimoji="1" lang="ja-JP" altLang="en-US" dirty="0" smtClean="0"/>
              <a:t>取り付け･･･</a:t>
            </a:r>
            <a:r>
              <a:rPr kumimoji="1" lang="en-US" altLang="ja-JP" dirty="0" smtClean="0"/>
              <a:t>6</a:t>
            </a:r>
            <a:r>
              <a:rPr kumimoji="1" lang="ja-JP" altLang="en-US" dirty="0" smtClean="0"/>
              <a:t>月</a:t>
            </a:r>
            <a:r>
              <a:rPr kumimoji="1" lang="en-US" altLang="ja-JP" dirty="0" smtClean="0"/>
              <a:t>3</a:t>
            </a:r>
            <a:r>
              <a:rPr kumimoji="1" lang="ja-JP" altLang="en-US" dirty="0" smtClean="0"/>
              <a:t>日（日）、</a:t>
            </a:r>
            <a:r>
              <a:rPr kumimoji="1" lang="en-US" altLang="ja-JP" dirty="0" smtClean="0"/>
              <a:t>08:15</a:t>
            </a:r>
            <a:r>
              <a:rPr kumimoji="1" lang="ja-JP" altLang="en-US" dirty="0" smtClean="0"/>
              <a:t>～</a:t>
            </a:r>
            <a:r>
              <a:rPr kumimoji="1" lang="en-US" altLang="ja-JP" dirty="0" smtClean="0"/>
              <a:t>11:15</a:t>
            </a:r>
          </a:p>
          <a:p>
            <a:pPr marL="0" indent="0">
              <a:buNone/>
            </a:pPr>
            <a:r>
              <a:rPr lang="en-US" altLang="ja-JP" dirty="0"/>
              <a:t>	</a:t>
            </a:r>
            <a:r>
              <a:rPr lang="ja-JP" altLang="en-US" dirty="0" smtClean="0"/>
              <a:t>台数計測･･･</a:t>
            </a:r>
            <a:r>
              <a:rPr lang="en-US" altLang="ja-JP" dirty="0" smtClean="0"/>
              <a:t>6</a:t>
            </a:r>
            <a:r>
              <a:rPr lang="ja-JP" altLang="en-US" dirty="0"/>
              <a:t>月</a:t>
            </a:r>
            <a:r>
              <a:rPr kumimoji="1" lang="en-US" altLang="ja-JP" dirty="0" smtClean="0"/>
              <a:t>10</a:t>
            </a:r>
            <a:r>
              <a:rPr kumimoji="1" lang="ja-JP" altLang="en-US" dirty="0" smtClean="0"/>
              <a:t>日（日）、</a:t>
            </a:r>
            <a:r>
              <a:rPr kumimoji="1" lang="en-US" altLang="ja-JP" dirty="0" smtClean="0"/>
              <a:t>7:45</a:t>
            </a:r>
            <a:r>
              <a:rPr kumimoji="1" lang="ja-JP" altLang="en-US" dirty="0" smtClean="0"/>
              <a:t>～</a:t>
            </a:r>
            <a:r>
              <a:rPr kumimoji="1" lang="en-US" altLang="ja-JP" dirty="0" smtClean="0"/>
              <a:t>8:45</a:t>
            </a:r>
            <a:r>
              <a:rPr kumimoji="1" lang="ja-JP" altLang="en-US" dirty="0" smtClean="0"/>
              <a:t>　</a:t>
            </a:r>
            <a:endParaRPr kumimoji="1" lang="en-US" altLang="ja-JP" dirty="0" smtClean="0"/>
          </a:p>
          <a:p>
            <a:pPr marL="0" indent="0">
              <a:buNone/>
            </a:pPr>
            <a:r>
              <a:rPr lang="ja-JP" altLang="en-US" dirty="0" smtClean="0"/>
              <a:t>対象：　第三エリア全域</a:t>
            </a:r>
            <a:endParaRPr lang="en-US" altLang="ja-JP" dirty="0" smtClean="0"/>
          </a:p>
          <a:p>
            <a:pPr marL="0" indent="0">
              <a:buNone/>
            </a:pPr>
            <a:r>
              <a:rPr lang="ja-JP" altLang="en-US" dirty="0"/>
              <a:t>　</a:t>
            </a:r>
            <a:r>
              <a:rPr lang="ja-JP" altLang="en-US" dirty="0" smtClean="0"/>
              <a:t>　　　　駐輪場を</a:t>
            </a:r>
            <a:r>
              <a:rPr lang="en-US" altLang="ja-JP" dirty="0" smtClean="0"/>
              <a:t>21</a:t>
            </a:r>
            <a:r>
              <a:rPr lang="ja-JP" altLang="en-US" dirty="0" smtClean="0"/>
              <a:t>ブロックに分割し、調査を実施</a:t>
            </a:r>
            <a:endParaRPr lang="en-US" altLang="ja-JP" dirty="0" smtClean="0"/>
          </a:p>
          <a:p>
            <a:pPr marL="0" indent="0">
              <a:buNone/>
            </a:pP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991" y="3758020"/>
            <a:ext cx="4644008" cy="3096006"/>
          </a:xfrm>
          <a:prstGeom prst="rect">
            <a:avLst/>
          </a:prstGeom>
        </p:spPr>
      </p:pic>
      <p:sp>
        <p:nvSpPr>
          <p:cNvPr id="5" name="大波 4"/>
          <p:cNvSpPr/>
          <p:nvPr/>
        </p:nvSpPr>
        <p:spPr>
          <a:xfrm>
            <a:off x="378446" y="4005064"/>
            <a:ext cx="3744416" cy="1656184"/>
          </a:xfrm>
          <a:prstGeom prst="wave">
            <a:avLst>
              <a:gd name="adj1" fmla="val 7364"/>
              <a:gd name="adj2" fmla="val 2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ja-JP" sz="2800" dirty="0" smtClean="0">
              <a:solidFill>
                <a:srgbClr val="FF0000"/>
              </a:solidFill>
            </a:endParaRPr>
          </a:p>
          <a:p>
            <a:pPr algn="ctr"/>
            <a:r>
              <a:rPr lang="ja-JP" altLang="en-US" sz="2800" dirty="0" smtClean="0">
                <a:solidFill>
                  <a:srgbClr val="FF0000"/>
                </a:solidFill>
              </a:rPr>
              <a:t>置きっぱなし自転車の</a:t>
            </a:r>
            <a:endParaRPr lang="en-US" altLang="ja-JP" sz="2800" dirty="0" smtClean="0">
              <a:solidFill>
                <a:srgbClr val="FF0000"/>
              </a:solidFill>
            </a:endParaRPr>
          </a:p>
          <a:p>
            <a:pPr algn="ctr"/>
            <a:r>
              <a:rPr lang="ja-JP" altLang="en-US" sz="2800" dirty="0" smtClean="0">
                <a:solidFill>
                  <a:srgbClr val="FF0000"/>
                </a:solidFill>
              </a:rPr>
              <a:t>属性を調査</a:t>
            </a:r>
            <a:endParaRPr lang="en-US" altLang="ja-JP" sz="2800" dirty="0" smtClean="0">
              <a:solidFill>
                <a:srgbClr val="FF0000"/>
              </a:solidFill>
            </a:endParaRPr>
          </a:p>
          <a:p>
            <a:pPr algn="ctr"/>
            <a:endParaRPr lang="en-US" altLang="ja-JP" sz="2800" dirty="0">
              <a:solidFill>
                <a:srgbClr val="FF0000"/>
              </a:solidFill>
            </a:endParaRPr>
          </a:p>
        </p:txBody>
      </p:sp>
      <p:sp>
        <p:nvSpPr>
          <p:cNvPr id="7" name="テキスト ボックス 6"/>
          <p:cNvSpPr txBox="1"/>
          <p:nvPr/>
        </p:nvSpPr>
        <p:spPr>
          <a:xfrm>
            <a:off x="4466991" y="6484694"/>
            <a:ext cx="4644008" cy="369332"/>
          </a:xfrm>
          <a:prstGeom prst="rect">
            <a:avLst/>
          </a:prstGeom>
          <a:solidFill>
            <a:schemeClr val="bg1"/>
          </a:solidFill>
        </p:spPr>
        <p:txBody>
          <a:bodyPr wrap="square" rtlCol="0">
            <a:spAutoFit/>
          </a:bodyPr>
          <a:lstStyle/>
          <a:p>
            <a:pPr algn="ctr"/>
            <a:r>
              <a:rPr kumimoji="1" lang="en-US" altLang="ja-JP" dirty="0" smtClean="0"/>
              <a:t>6</a:t>
            </a:r>
            <a:r>
              <a:rPr kumimoji="1" lang="ja-JP" altLang="en-US" dirty="0" smtClean="0"/>
              <a:t>月</a:t>
            </a:r>
            <a:r>
              <a:rPr kumimoji="1" lang="en-US" altLang="ja-JP" dirty="0" smtClean="0"/>
              <a:t>3</a:t>
            </a:r>
            <a:r>
              <a:rPr kumimoji="1" lang="ja-JP" altLang="en-US" dirty="0" smtClean="0"/>
              <a:t>日　　自転車への目印取り付け時の様子</a:t>
            </a:r>
            <a:endParaRPr kumimoji="1" lang="ja-JP" altLang="en-US" dirty="0"/>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extLst>
      <p:ext uri="{BB962C8B-B14F-4D97-AF65-F5344CB8AC3E}">
        <p14:creationId xmlns:p14="http://schemas.microsoft.com/office/powerpoint/2010/main" val="83185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95536" y="1484784"/>
            <a:ext cx="8352928" cy="1440160"/>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07504" y="4893866"/>
            <a:ext cx="6408712" cy="12974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0" y="3573016"/>
            <a:ext cx="5658866" cy="129485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p:txBody>
          <a:bodyPr/>
          <a:lstStyle/>
          <a:p>
            <a:r>
              <a:rPr lang="ja-JP" altLang="en-US" dirty="0" smtClean="0"/>
              <a:t>第三エリア内あったすべての自転車のハンドルに目印を取り付ける</a:t>
            </a:r>
            <a:endParaRPr lang="en-US" altLang="ja-JP" dirty="0" smtClean="0"/>
          </a:p>
          <a:p>
            <a:r>
              <a:rPr lang="en-US" altLang="ja-JP" dirty="0" smtClean="0"/>
              <a:t>1</a:t>
            </a:r>
            <a:r>
              <a:rPr lang="ja-JP" altLang="en-US" dirty="0" smtClean="0"/>
              <a:t>週間後に目印が付いていた自転車の台数を計測</a:t>
            </a:r>
            <a:endParaRPr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dirty="0" smtClean="0"/>
              <a:t>目印が残っていた自転車</a:t>
            </a:r>
            <a:endParaRPr lang="en-US" altLang="ja-JP" dirty="0" smtClean="0"/>
          </a:p>
          <a:p>
            <a:pPr marL="0" indent="0">
              <a:buNone/>
            </a:pPr>
            <a:r>
              <a:rPr lang="ja-JP" altLang="en-US" dirty="0" smtClean="0"/>
              <a:t>　⇒利用されていない「放置自転車」</a:t>
            </a:r>
            <a:endParaRPr lang="en-US" altLang="ja-JP" dirty="0" smtClean="0"/>
          </a:p>
          <a:p>
            <a:pPr marL="0" indent="0">
              <a:buNone/>
            </a:pPr>
            <a:endParaRPr lang="en-US" altLang="ja-JP" dirty="0" smtClean="0"/>
          </a:p>
          <a:p>
            <a:pPr marL="0" indent="0">
              <a:buNone/>
            </a:pPr>
            <a:r>
              <a:rPr lang="en-US" altLang="ja-JP" dirty="0" smtClean="0"/>
              <a:t>1</a:t>
            </a:r>
            <a:r>
              <a:rPr lang="ja-JP" altLang="en-US" dirty="0"/>
              <a:t>週間後</a:t>
            </a:r>
            <a:r>
              <a:rPr lang="ja-JP" altLang="en-US" dirty="0" smtClean="0"/>
              <a:t>に目印が</a:t>
            </a:r>
            <a:r>
              <a:rPr lang="ja-JP" altLang="en-US" dirty="0"/>
              <a:t>残っていなかった</a:t>
            </a:r>
            <a:r>
              <a:rPr lang="ja-JP" altLang="en-US" dirty="0" smtClean="0"/>
              <a:t>自転車</a:t>
            </a:r>
            <a:endParaRPr lang="en-US" altLang="ja-JP" dirty="0" smtClean="0"/>
          </a:p>
          <a:p>
            <a:pPr marL="0" indent="0">
              <a:buNone/>
            </a:pPr>
            <a:r>
              <a:rPr lang="ja-JP" altLang="en-US" dirty="0" smtClean="0"/>
              <a:t>　⇒利用されている「</a:t>
            </a:r>
            <a:r>
              <a:rPr lang="ja-JP" altLang="en-US" dirty="0"/>
              <a:t>学内移動用</a:t>
            </a:r>
            <a:r>
              <a:rPr lang="ja-JP" altLang="en-US" dirty="0" smtClean="0"/>
              <a:t>自転車」</a:t>
            </a:r>
            <a:endParaRPr lang="en-US" altLang="ja-JP" dirty="0"/>
          </a:p>
          <a:p>
            <a:pPr marL="0" indent="0">
              <a:buNone/>
            </a:pPr>
            <a:endParaRPr lang="ja-JP" altLang="en-US"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866" y="2924944"/>
            <a:ext cx="3275856" cy="2183904"/>
          </a:xfrm>
          <a:prstGeom prst="rect">
            <a:avLst/>
          </a:prstGeom>
        </p:spPr>
      </p:pic>
      <p:sp>
        <p:nvSpPr>
          <p:cNvPr id="2" name="タイトル 1"/>
          <p:cNvSpPr>
            <a:spLocks noGrp="1"/>
          </p:cNvSpPr>
          <p:nvPr>
            <p:ph type="title"/>
          </p:nvPr>
        </p:nvSpPr>
        <p:spPr/>
        <p:txBody>
          <a:bodyPr/>
          <a:lstStyle/>
          <a:p>
            <a:r>
              <a:rPr lang="ja-JP" altLang="en-US" dirty="0"/>
              <a:t>調査②　自転車利用実態調査</a:t>
            </a:r>
            <a:endParaRPr kumimoji="1" lang="ja-JP" altLang="en-US" dirty="0"/>
          </a:p>
        </p:txBody>
      </p:sp>
      <p:sp>
        <p:nvSpPr>
          <p:cNvPr id="9" name="円/楕円 8"/>
          <p:cNvSpPr/>
          <p:nvPr/>
        </p:nvSpPr>
        <p:spPr>
          <a:xfrm rot="19178533">
            <a:off x="7168261" y="4005475"/>
            <a:ext cx="709926" cy="717972"/>
          </a:xfrm>
          <a:prstGeom prst="ellipse">
            <a:avLst/>
          </a:prstGeom>
          <a:solidFill>
            <a:srgbClr val="FFFF00">
              <a:alpha val="8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300192" y="5157192"/>
            <a:ext cx="2699792" cy="369332"/>
          </a:xfrm>
          <a:prstGeom prst="rect">
            <a:avLst/>
          </a:prstGeom>
          <a:noFill/>
        </p:spPr>
        <p:txBody>
          <a:bodyPr wrap="square" rtlCol="0">
            <a:spAutoFit/>
          </a:bodyPr>
          <a:lstStyle/>
          <a:p>
            <a:pPr algn="r"/>
            <a:r>
              <a:rPr kumimoji="1" lang="en-US" altLang="ja-JP" dirty="0" smtClean="0"/>
              <a:t>6</a:t>
            </a:r>
            <a:r>
              <a:rPr kumimoji="1" lang="ja-JP" altLang="en-US" dirty="0" smtClean="0"/>
              <a:t>月</a:t>
            </a:r>
            <a:r>
              <a:rPr kumimoji="1" lang="en-US" altLang="ja-JP" dirty="0" smtClean="0"/>
              <a:t>3</a:t>
            </a:r>
            <a:r>
              <a:rPr kumimoji="1" lang="ja-JP" altLang="en-US" dirty="0" smtClean="0"/>
              <a:t>日、取り付けた目印</a:t>
            </a:r>
            <a:endParaRPr kumimoji="1" lang="ja-JP" altLang="en-US" dirty="0"/>
          </a:p>
        </p:txBody>
      </p:sp>
      <p:sp>
        <p:nvSpPr>
          <p:cNvPr id="20" name="スライド番号プレースホルダ 19"/>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extLst>
      <p:ext uri="{BB962C8B-B14F-4D97-AF65-F5344CB8AC3E}">
        <p14:creationId xmlns:p14="http://schemas.microsoft.com/office/powerpoint/2010/main" val="66295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dir="cw">
                                      <p:cBhvr override="childStyle">
                                        <p:cTn id="8" dur="1000" fill="hold"/>
                                        <p:tgtEl>
                                          <p:spTgt spid="3">
                                            <p:txEl>
                                              <p:pRg st="5" end="5"/>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nodeType="clickEffect">
                                  <p:stCondLst>
                                    <p:cond delay="0"/>
                                  </p:stCondLst>
                                  <p:iterate type="lt">
                                    <p:tmPct val="4000"/>
                                  </p:iterate>
                                  <p:childTnLst>
                                    <p:set>
                                      <p:cBhvr override="childStyle">
                                        <p:cTn id="12" dur="500" fill="hold"/>
                                        <p:tgtEl>
                                          <p:spTgt spid="3">
                                            <p:txEl>
                                              <p:pRg st="8" end="8"/>
                                            </p:txEl>
                                          </p:spTgt>
                                        </p:tgtEl>
                                        <p:attrNameLst>
                                          <p:attrName>style.textDecorationUnderline</p:attrName>
                                        </p:attrNameLst>
                                      </p:cBhvr>
                                      <p:to>
                                        <p:strVal val="true"/>
                                      </p:to>
                                    </p:set>
                                  </p:childTnLst>
                                </p:cTn>
                              </p:par>
                              <p:par>
                                <p:cTn id="13" presetID="3" presetClass="emph" presetSubtype="2" fill="hold" nodeType="withEffect">
                                  <p:stCondLst>
                                    <p:cond delay="0"/>
                                  </p:stCondLst>
                                  <p:iterate type="lt">
                                    <p:tmPct val="0"/>
                                  </p:iterate>
                                  <p:childTnLst>
                                    <p:animClr clrSpc="rgb" dir="cw">
                                      <p:cBhvr override="childStyle">
                                        <p:cTn id="14" dur="1000" fill="hold"/>
                                        <p:tgtEl>
                                          <p:spTgt spid="3">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179512" y="2564904"/>
            <a:ext cx="3384376" cy="237626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コンテンツ プレースホルダー 3"/>
          <p:cNvPicPr/>
          <p:nvPr/>
        </p:nvPicPr>
        <p:blipFill>
          <a:blip r:embed="rId2" cstate="print">
            <a:extLst>
              <a:ext uri="{28A0092B-C50C-407E-A947-70E740481C1C}">
                <a14:useLocalDpi xmlns:a14="http://schemas.microsoft.com/office/drawing/2010/main" val="0"/>
              </a:ext>
            </a:extLst>
          </a:blip>
          <a:stretch>
            <a:fillRect/>
          </a:stretch>
        </p:blipFill>
        <p:spPr>
          <a:xfrm>
            <a:off x="4644008" y="404664"/>
            <a:ext cx="4248472" cy="6336704"/>
          </a:xfrm>
          <a:prstGeom prst="rect">
            <a:avLst/>
          </a:prstGeom>
        </p:spPr>
      </p:pic>
      <p:sp>
        <p:nvSpPr>
          <p:cNvPr id="6" name="角丸四角形 5"/>
          <p:cNvSpPr/>
          <p:nvPr/>
        </p:nvSpPr>
        <p:spPr>
          <a:xfrm>
            <a:off x="395536" y="1556792"/>
            <a:ext cx="4320480" cy="100811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駐輪場</a:t>
            </a:r>
            <a:r>
              <a:rPr lang="ja-JP" altLang="en-US" dirty="0" smtClean="0"/>
              <a:t>の分割</a:t>
            </a:r>
            <a:endParaRPr kumimoji="1" lang="ja-JP" altLang="en-US" dirty="0"/>
          </a:p>
        </p:txBody>
      </p:sp>
      <p:sp>
        <p:nvSpPr>
          <p:cNvPr id="3" name="コンテンツ プレースホルダー 2"/>
          <p:cNvSpPr>
            <a:spLocks noGrp="1"/>
          </p:cNvSpPr>
          <p:nvPr>
            <p:ph idx="1"/>
          </p:nvPr>
        </p:nvSpPr>
        <p:spPr>
          <a:xfrm>
            <a:off x="457200" y="1600200"/>
            <a:ext cx="4330824" cy="4781128"/>
          </a:xfrm>
        </p:spPr>
        <p:txBody>
          <a:bodyPr/>
          <a:lstStyle/>
          <a:p>
            <a:r>
              <a:rPr lang="ja-JP" altLang="en-US" dirty="0"/>
              <a:t>似たような特徴を持っていると考えられる</a:t>
            </a:r>
            <a:r>
              <a:rPr lang="ja-JP" altLang="en-US" dirty="0" smtClean="0"/>
              <a:t>駐輪所ごとに分類</a:t>
            </a:r>
            <a:endParaRPr lang="en-US" altLang="ja-JP" dirty="0" smtClean="0"/>
          </a:p>
          <a:p>
            <a:pPr marL="0" indent="0">
              <a:buNone/>
            </a:pPr>
            <a:endParaRPr lang="en-US" altLang="ja-JP" dirty="0" smtClean="0"/>
          </a:p>
          <a:p>
            <a:r>
              <a:rPr lang="ja-JP" altLang="en-US" dirty="0" smtClean="0"/>
              <a:t>特徴・・・</a:t>
            </a:r>
            <a:endParaRPr lang="en-US" altLang="ja-JP" dirty="0" smtClean="0"/>
          </a:p>
          <a:p>
            <a:pPr marL="0" indent="0">
              <a:buNone/>
            </a:pPr>
            <a:r>
              <a:rPr lang="ja-JP" altLang="ja-JP" dirty="0"/>
              <a:t>　</a:t>
            </a:r>
            <a:r>
              <a:rPr lang="ja-JP" altLang="en-US" dirty="0" smtClean="0"/>
              <a:t>・屋根の下である</a:t>
            </a:r>
            <a:endParaRPr lang="en-US" altLang="ja-JP" dirty="0" smtClean="0"/>
          </a:p>
          <a:p>
            <a:pPr marL="0" indent="0">
              <a:buNone/>
            </a:pPr>
            <a:r>
              <a:rPr lang="ja-JP" altLang="ja-JP" dirty="0"/>
              <a:t>　</a:t>
            </a:r>
            <a:r>
              <a:rPr lang="ja-JP" altLang="en-US" dirty="0" smtClean="0"/>
              <a:t>・出入り口に近い</a:t>
            </a:r>
            <a:endParaRPr lang="en-US" altLang="ja-JP" dirty="0" smtClean="0"/>
          </a:p>
          <a:p>
            <a:pPr marL="0" indent="0">
              <a:buNone/>
            </a:pPr>
            <a:r>
              <a:rPr lang="ja-JP" altLang="ja-JP" dirty="0"/>
              <a:t>　</a:t>
            </a:r>
            <a:r>
              <a:rPr lang="ja-JP" altLang="en-US" dirty="0" smtClean="0"/>
              <a:t>・ラックが存在する</a:t>
            </a:r>
            <a:endParaRPr lang="en-US" altLang="ja-JP" dirty="0" smtClean="0"/>
          </a:p>
          <a:p>
            <a:pPr marL="0" indent="0">
              <a:buNone/>
            </a:pPr>
            <a:r>
              <a:rPr lang="ja-JP" altLang="ja-JP"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extLst>
      <p:ext uri="{BB962C8B-B14F-4D97-AF65-F5344CB8AC3E}">
        <p14:creationId xmlns:p14="http://schemas.microsoft.com/office/powerpoint/2010/main" val="167716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548680"/>
            <a:ext cx="8229600" cy="990600"/>
          </a:xfrm>
        </p:spPr>
        <p:txBody>
          <a:bodyPr>
            <a:normAutofit/>
          </a:bodyPr>
          <a:lstStyle/>
          <a:p>
            <a:r>
              <a:rPr kumimoji="1" lang="ja-JP" altLang="en-US" dirty="0" smtClean="0"/>
              <a:t>発表の流れ</a:t>
            </a:r>
            <a:endParaRPr kumimoji="1" lang="ja-JP" altLang="en-US" dirty="0"/>
          </a:p>
        </p:txBody>
      </p:sp>
      <p:sp>
        <p:nvSpPr>
          <p:cNvPr id="9" name="テキスト ボックス 8"/>
          <p:cNvSpPr txBox="1"/>
          <p:nvPr/>
        </p:nvSpPr>
        <p:spPr>
          <a:xfrm>
            <a:off x="179512" y="1556792"/>
            <a:ext cx="5976664" cy="523220"/>
          </a:xfrm>
          <a:prstGeom prst="rect">
            <a:avLst/>
          </a:prstGeom>
          <a:solidFill>
            <a:schemeClr val="bg2">
              <a:lumMod val="90000"/>
            </a:schemeClr>
          </a:solidFill>
          <a:effectLst>
            <a:innerShdw blurRad="63500" dist="50800" dir="2700000">
              <a:prstClr val="black">
                <a:alpha val="50000"/>
              </a:prstClr>
            </a:innerShdw>
          </a:effectLst>
        </p:spPr>
        <p:txBody>
          <a:bodyPr wrap="square" rtlCol="0">
            <a:spAutoFit/>
          </a:bodyPr>
          <a:lstStyle/>
          <a:p>
            <a:pPr algn="ctr"/>
            <a:r>
              <a:rPr lang="ja-JP" altLang="en-US" sz="2800" dirty="0" smtClean="0">
                <a:latin typeface="+mj-ea"/>
              </a:rPr>
              <a:t>背景：学内</a:t>
            </a:r>
            <a:r>
              <a:rPr lang="ja-JP" altLang="en-US" sz="2800" dirty="0">
                <a:latin typeface="+mj-ea"/>
              </a:rPr>
              <a:t>の駐輪場容量不足問題</a:t>
            </a:r>
          </a:p>
        </p:txBody>
      </p:sp>
      <p:sp>
        <p:nvSpPr>
          <p:cNvPr id="10" name="テキスト ボックス 9"/>
          <p:cNvSpPr txBox="1"/>
          <p:nvPr/>
        </p:nvSpPr>
        <p:spPr>
          <a:xfrm>
            <a:off x="179513" y="2973231"/>
            <a:ext cx="5976663" cy="523220"/>
          </a:xfrm>
          <a:prstGeom prst="rect">
            <a:avLst/>
          </a:prstGeom>
          <a:solidFill>
            <a:schemeClr val="accent3">
              <a:lumMod val="40000"/>
              <a:lumOff val="60000"/>
            </a:schemeClr>
          </a:solidFill>
          <a:ln>
            <a:solidFill>
              <a:schemeClr val="bg1"/>
            </a:solidFill>
          </a:ln>
          <a:effectLst>
            <a:innerShdw blurRad="63500" dist="50800" dir="2700000">
              <a:prstClr val="black">
                <a:alpha val="50000"/>
              </a:prstClr>
            </a:innerShdw>
          </a:effectLst>
        </p:spPr>
        <p:txBody>
          <a:bodyPr wrap="square" rtlCol="0">
            <a:spAutoFit/>
          </a:bodyPr>
          <a:lstStyle/>
          <a:p>
            <a:pPr algn="ctr"/>
            <a:r>
              <a:rPr kumimoji="1" lang="ja-JP" altLang="en-US" sz="2800" dirty="0" smtClean="0"/>
              <a:t>目的：駐輪場混雑問題解消</a:t>
            </a:r>
            <a:endParaRPr kumimoji="1" lang="ja-JP" altLang="en-US" sz="2800" dirty="0"/>
          </a:p>
        </p:txBody>
      </p:sp>
      <p:sp>
        <p:nvSpPr>
          <p:cNvPr id="13" name="テキスト ボックス 12"/>
          <p:cNvSpPr txBox="1"/>
          <p:nvPr/>
        </p:nvSpPr>
        <p:spPr>
          <a:xfrm>
            <a:off x="179514" y="3690735"/>
            <a:ext cx="5976662" cy="523220"/>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t>調査：実態</a:t>
            </a:r>
            <a:r>
              <a:rPr lang="ja-JP" altLang="en-US" sz="2800" dirty="0"/>
              <a:t>把握のため</a:t>
            </a:r>
            <a:r>
              <a:rPr lang="ja-JP" altLang="en-US" sz="2800" dirty="0" smtClean="0"/>
              <a:t>の</a:t>
            </a:r>
            <a:r>
              <a:rPr lang="en-US" altLang="ja-JP" sz="2800" dirty="0" smtClean="0"/>
              <a:t>4</a:t>
            </a:r>
            <a:r>
              <a:rPr lang="ja-JP" altLang="en-US" sz="2800" dirty="0" err="1" smtClean="0"/>
              <a:t>つの</a:t>
            </a:r>
            <a:r>
              <a:rPr kumimoji="1" lang="ja-JP" altLang="en-US" sz="2800" dirty="0" smtClean="0"/>
              <a:t>調査</a:t>
            </a:r>
            <a:endParaRPr kumimoji="1" lang="en-US" altLang="ja-JP" sz="2800" dirty="0" smtClean="0"/>
          </a:p>
        </p:txBody>
      </p:sp>
      <p:sp>
        <p:nvSpPr>
          <p:cNvPr id="22" name="テキスト ボックス 21"/>
          <p:cNvSpPr txBox="1"/>
          <p:nvPr/>
        </p:nvSpPr>
        <p:spPr>
          <a:xfrm>
            <a:off x="179514" y="4457789"/>
            <a:ext cx="5976661" cy="523220"/>
          </a:xfrm>
          <a:prstGeom prst="rect">
            <a:avLst/>
          </a:prstGeom>
          <a:solidFill>
            <a:schemeClr val="accent4">
              <a:lumMod val="60000"/>
              <a:lumOff val="40000"/>
            </a:schemeClr>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t>分析：混雑の原因の解明</a:t>
            </a:r>
            <a:endParaRPr kumimoji="1" lang="ja-JP" altLang="en-US" sz="2800" dirty="0"/>
          </a:p>
        </p:txBody>
      </p:sp>
      <p:sp>
        <p:nvSpPr>
          <p:cNvPr id="23" name="テキスト ボックス 22"/>
          <p:cNvSpPr txBox="1"/>
          <p:nvPr/>
        </p:nvSpPr>
        <p:spPr>
          <a:xfrm>
            <a:off x="179514" y="5208858"/>
            <a:ext cx="5976661" cy="523220"/>
          </a:xfrm>
          <a:prstGeom prst="rect">
            <a:avLst/>
          </a:prstGeom>
          <a:solidFill>
            <a:srgbClr val="F7A7CB"/>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t>提案：問題解決へ向けて</a:t>
            </a:r>
            <a:endParaRPr kumimoji="1" lang="ja-JP" altLang="en-US" sz="2800" dirty="0"/>
          </a:p>
        </p:txBody>
      </p:sp>
      <p:cxnSp>
        <p:nvCxnSpPr>
          <p:cNvPr id="26" name="直線矢印コネクタ 25"/>
          <p:cNvCxnSpPr>
            <a:stCxn id="9" idx="2"/>
            <a:endCxn id="19" idx="0"/>
          </p:cNvCxnSpPr>
          <p:nvPr/>
        </p:nvCxnSpPr>
        <p:spPr>
          <a:xfrm>
            <a:off x="3167844" y="2080012"/>
            <a:ext cx="0" cy="179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0" idx="2"/>
            <a:endCxn id="13" idx="0"/>
          </p:cNvCxnSpPr>
          <p:nvPr/>
        </p:nvCxnSpPr>
        <p:spPr>
          <a:xfrm>
            <a:off x="3167845" y="3496451"/>
            <a:ext cx="0" cy="194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3" idx="2"/>
            <a:endCxn id="22" idx="0"/>
          </p:cNvCxnSpPr>
          <p:nvPr/>
        </p:nvCxnSpPr>
        <p:spPr>
          <a:xfrm>
            <a:off x="3167845" y="4213955"/>
            <a:ext cx="0" cy="243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2" idx="2"/>
            <a:endCxn id="23" idx="0"/>
          </p:cNvCxnSpPr>
          <p:nvPr/>
        </p:nvCxnSpPr>
        <p:spPr>
          <a:xfrm>
            <a:off x="3167845" y="4981009"/>
            <a:ext cx="0" cy="227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14"/>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19" name="テキスト ボックス 18"/>
          <p:cNvSpPr txBox="1"/>
          <p:nvPr/>
        </p:nvSpPr>
        <p:spPr>
          <a:xfrm>
            <a:off x="179512" y="2259862"/>
            <a:ext cx="5976663" cy="523220"/>
          </a:xfrm>
          <a:prstGeom prst="rect">
            <a:avLst/>
          </a:prstGeom>
          <a:ln>
            <a:solidFill>
              <a:schemeClr val="bg1"/>
            </a:solidFill>
          </a:ln>
          <a:effectLst>
            <a:innerShdw blurRad="63500" dist="50800" dir="2700000">
              <a:prstClr val="black">
                <a:alpha val="50000"/>
              </a:prstClr>
            </a:innerShdw>
          </a:effectLst>
        </p:spPr>
        <p:style>
          <a:lnRef idx="0">
            <a:scrgbClr r="0" g="0" b="0"/>
          </a:lnRef>
          <a:fillRef idx="1002">
            <a:schemeClr val="lt1"/>
          </a:fillRef>
          <a:effectRef idx="0">
            <a:scrgbClr r="0" g="0" b="0"/>
          </a:effectRef>
          <a:fontRef idx="major"/>
        </p:style>
        <p:txBody>
          <a:bodyPr wrap="square" rtlCol="0">
            <a:spAutoFit/>
          </a:bodyPr>
          <a:lstStyle/>
          <a:p>
            <a:pPr algn="ctr"/>
            <a:r>
              <a:rPr lang="ja-JP" altLang="en-US" sz="2800" dirty="0" smtClean="0"/>
              <a:t>仮説</a:t>
            </a:r>
            <a:r>
              <a:rPr lang="ja-JP" altLang="en-US" sz="2800" dirty="0"/>
              <a:t>：</a:t>
            </a:r>
            <a:r>
              <a:rPr lang="ja-JP" altLang="en-US" sz="2800" dirty="0" smtClean="0"/>
              <a:t>学内自転車について</a:t>
            </a:r>
            <a:endParaRPr kumimoji="1" lang="ja-JP" altLang="en-US" sz="2800" dirty="0"/>
          </a:p>
        </p:txBody>
      </p:sp>
      <p:cxnSp>
        <p:nvCxnSpPr>
          <p:cNvPr id="21" name="直線矢印コネクタ 20"/>
          <p:cNvCxnSpPr>
            <a:stCxn id="19" idx="2"/>
            <a:endCxn id="10" idx="0"/>
          </p:cNvCxnSpPr>
          <p:nvPr/>
        </p:nvCxnSpPr>
        <p:spPr>
          <a:xfrm>
            <a:off x="3167844" y="2783082"/>
            <a:ext cx="1" cy="190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462628" y="1500150"/>
            <a:ext cx="2330684" cy="440120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t>調査</a:t>
            </a:r>
            <a:endParaRPr kumimoji="1" lang="en-US" altLang="ja-JP" sz="2800" dirty="0" smtClean="0"/>
          </a:p>
          <a:p>
            <a:pPr algn="ctr"/>
            <a:endParaRPr kumimoji="1" lang="en-US" altLang="ja-JP" sz="2800" dirty="0" smtClean="0"/>
          </a:p>
          <a:p>
            <a:pPr algn="ctr"/>
            <a:endParaRPr lang="en-US" altLang="ja-JP" sz="2800" dirty="0"/>
          </a:p>
          <a:p>
            <a:pPr algn="ctr"/>
            <a:endParaRPr kumimoji="1" lang="en-US" altLang="ja-JP" sz="2800" dirty="0" smtClean="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kumimoji="1" lang="ja-JP" altLang="en-US" sz="2800" dirty="0"/>
          </a:p>
        </p:txBody>
      </p:sp>
      <p:sp>
        <p:nvSpPr>
          <p:cNvPr id="34" name="テキスト ボックス 33"/>
          <p:cNvSpPr txBox="1"/>
          <p:nvPr/>
        </p:nvSpPr>
        <p:spPr>
          <a:xfrm>
            <a:off x="6678902" y="4335872"/>
            <a:ext cx="1890705" cy="400110"/>
          </a:xfrm>
          <a:prstGeom prst="rect">
            <a:avLst/>
          </a:prstGeom>
          <a:solidFill>
            <a:schemeClr val="tx2">
              <a:lumMod val="40000"/>
              <a:lumOff val="60000"/>
            </a:schemeClr>
          </a:solidFill>
        </p:spPr>
        <p:txBody>
          <a:bodyPr wrap="square" rtlCol="0">
            <a:spAutoFit/>
          </a:bodyPr>
          <a:lstStyle/>
          <a:p>
            <a:r>
              <a:rPr kumimoji="1" lang="ja-JP" altLang="en-US" sz="2000" dirty="0" smtClean="0"/>
              <a:t>アンケート調査</a:t>
            </a:r>
            <a:endParaRPr kumimoji="1" lang="ja-JP" altLang="en-US" sz="2000" dirty="0"/>
          </a:p>
        </p:txBody>
      </p:sp>
      <p:sp>
        <p:nvSpPr>
          <p:cNvPr id="35" name="テキスト ボックス 34"/>
          <p:cNvSpPr txBox="1"/>
          <p:nvPr/>
        </p:nvSpPr>
        <p:spPr>
          <a:xfrm>
            <a:off x="6678906" y="4749362"/>
            <a:ext cx="1890704" cy="400110"/>
          </a:xfrm>
          <a:prstGeom prst="rect">
            <a:avLst/>
          </a:prstGeom>
          <a:solidFill>
            <a:schemeClr val="tx2">
              <a:lumMod val="40000"/>
              <a:lumOff val="60000"/>
            </a:schemeClr>
          </a:solidFill>
        </p:spPr>
        <p:txBody>
          <a:bodyPr wrap="square" rtlCol="0">
            <a:spAutoFit/>
          </a:bodyPr>
          <a:lstStyle/>
          <a:p>
            <a:pPr algn="ctr"/>
            <a:r>
              <a:rPr kumimoji="1" lang="en-US" altLang="ja-JP" sz="2000" dirty="0" smtClean="0"/>
              <a:t>PT</a:t>
            </a:r>
            <a:r>
              <a:rPr kumimoji="1" lang="ja-JP" altLang="en-US" sz="2000" dirty="0" smtClean="0"/>
              <a:t>調査</a:t>
            </a:r>
            <a:endParaRPr kumimoji="1" lang="ja-JP" altLang="en-US" sz="2000" dirty="0"/>
          </a:p>
        </p:txBody>
      </p:sp>
      <p:sp>
        <p:nvSpPr>
          <p:cNvPr id="36" name="テキスト ボックス 35"/>
          <p:cNvSpPr txBox="1"/>
          <p:nvPr/>
        </p:nvSpPr>
        <p:spPr>
          <a:xfrm>
            <a:off x="6672482" y="2691265"/>
            <a:ext cx="1890705" cy="707886"/>
          </a:xfrm>
          <a:prstGeom prst="rect">
            <a:avLst/>
          </a:prstGeom>
          <a:solidFill>
            <a:schemeClr val="accent6">
              <a:lumMod val="40000"/>
              <a:lumOff val="60000"/>
            </a:schemeClr>
          </a:solidFill>
        </p:spPr>
        <p:txBody>
          <a:bodyPr wrap="square" rtlCol="0">
            <a:spAutoFit/>
          </a:bodyPr>
          <a:lstStyle/>
          <a:p>
            <a:pPr algn="ctr"/>
            <a:r>
              <a:rPr kumimoji="1" lang="ja-JP" altLang="en-US" sz="2000" dirty="0" smtClean="0"/>
              <a:t>全学駐輪</a:t>
            </a:r>
            <a:endParaRPr kumimoji="1" lang="en-US" altLang="ja-JP" sz="2000" dirty="0" smtClean="0"/>
          </a:p>
          <a:p>
            <a:pPr algn="ctr"/>
            <a:r>
              <a:rPr kumimoji="1" lang="ja-JP" altLang="en-US" sz="2000" dirty="0" smtClean="0"/>
              <a:t>台数調査</a:t>
            </a:r>
            <a:endParaRPr kumimoji="1" lang="ja-JP" altLang="en-US" sz="2000" dirty="0"/>
          </a:p>
        </p:txBody>
      </p:sp>
      <p:sp>
        <p:nvSpPr>
          <p:cNvPr id="37" name="テキスト ボックス 36"/>
          <p:cNvSpPr txBox="1"/>
          <p:nvPr/>
        </p:nvSpPr>
        <p:spPr>
          <a:xfrm>
            <a:off x="6678901" y="5207763"/>
            <a:ext cx="1890705" cy="400110"/>
          </a:xfrm>
          <a:prstGeom prst="rect">
            <a:avLst/>
          </a:prstGeom>
          <a:solidFill>
            <a:srgbClr val="FFCCCC"/>
          </a:solidFill>
        </p:spPr>
        <p:txBody>
          <a:bodyPr wrap="square" rtlCol="0">
            <a:spAutoFit/>
          </a:bodyPr>
          <a:lstStyle/>
          <a:p>
            <a:pPr algn="ctr"/>
            <a:r>
              <a:rPr kumimoji="1" lang="en-US" altLang="ja-JP" sz="2000" dirty="0" smtClean="0"/>
              <a:t>KB</a:t>
            </a:r>
            <a:r>
              <a:rPr kumimoji="1" lang="ja-JP" altLang="en-US" sz="2000" dirty="0" smtClean="0"/>
              <a:t>試乗調査</a:t>
            </a:r>
            <a:endParaRPr kumimoji="1" lang="ja-JP" altLang="en-US" sz="2000" dirty="0"/>
          </a:p>
        </p:txBody>
      </p:sp>
      <p:sp>
        <p:nvSpPr>
          <p:cNvPr id="24" name="テキスト ボックス 23"/>
          <p:cNvSpPr txBox="1"/>
          <p:nvPr/>
        </p:nvSpPr>
        <p:spPr>
          <a:xfrm>
            <a:off x="6713359" y="2169937"/>
            <a:ext cx="1890705" cy="400110"/>
          </a:xfrm>
          <a:prstGeom prst="rect">
            <a:avLst/>
          </a:prstGeom>
          <a:solidFill>
            <a:schemeClr val="accent3">
              <a:lumMod val="40000"/>
              <a:lumOff val="60000"/>
            </a:schemeClr>
          </a:solidFill>
        </p:spPr>
        <p:txBody>
          <a:bodyPr wrap="square" rtlCol="0">
            <a:spAutoFit/>
          </a:bodyPr>
          <a:lstStyle/>
          <a:p>
            <a:pPr algn="ctr"/>
            <a:r>
              <a:rPr kumimoji="1" lang="ja-JP" altLang="en-US" sz="2000" dirty="0" smtClean="0"/>
              <a:t>ヒ</a:t>
            </a:r>
            <a:r>
              <a:rPr lang="ja-JP" altLang="en-US" sz="2000" dirty="0" smtClean="0"/>
              <a:t>ア</a:t>
            </a:r>
            <a:r>
              <a:rPr kumimoji="1" lang="ja-JP" altLang="en-US" sz="2000" dirty="0" smtClean="0"/>
              <a:t>リング調査</a:t>
            </a:r>
            <a:endParaRPr kumimoji="1" lang="ja-JP" altLang="en-US" sz="2000" dirty="0"/>
          </a:p>
        </p:txBody>
      </p:sp>
      <p:sp>
        <p:nvSpPr>
          <p:cNvPr id="25" name="テキスト ボックス 24"/>
          <p:cNvSpPr txBox="1"/>
          <p:nvPr/>
        </p:nvSpPr>
        <p:spPr>
          <a:xfrm>
            <a:off x="6678900" y="3506069"/>
            <a:ext cx="1890705" cy="707886"/>
          </a:xfrm>
          <a:prstGeom prst="rect">
            <a:avLst/>
          </a:prstGeom>
          <a:solidFill>
            <a:schemeClr val="accent5">
              <a:lumMod val="60000"/>
              <a:lumOff val="40000"/>
            </a:schemeClr>
          </a:solidFill>
        </p:spPr>
        <p:txBody>
          <a:bodyPr wrap="square" rtlCol="0">
            <a:spAutoFit/>
          </a:bodyPr>
          <a:lstStyle/>
          <a:p>
            <a:pPr algn="ctr"/>
            <a:r>
              <a:rPr kumimoji="1" lang="ja-JP" altLang="en-US" sz="2000" dirty="0" smtClean="0"/>
              <a:t>自転車利用</a:t>
            </a:r>
            <a:endParaRPr kumimoji="1" lang="en-US" altLang="ja-JP" sz="2000" dirty="0" smtClean="0"/>
          </a:p>
          <a:p>
            <a:pPr algn="ctr"/>
            <a:r>
              <a:rPr kumimoji="1" lang="ja-JP" altLang="en-US" sz="2000" dirty="0" smtClean="0"/>
              <a:t>実態調査</a:t>
            </a:r>
            <a:endParaRPr kumimoji="1" lang="ja-JP" altLang="en-US" sz="2000" dirty="0"/>
          </a:p>
        </p:txBody>
      </p:sp>
      <p:sp>
        <p:nvSpPr>
          <p:cNvPr id="2" name="右矢印 1"/>
          <p:cNvSpPr/>
          <p:nvPr/>
        </p:nvSpPr>
        <p:spPr>
          <a:xfrm>
            <a:off x="6156175" y="3700752"/>
            <a:ext cx="306453" cy="513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849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1612547"/>
            <a:ext cx="8784976" cy="49848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a:t>調査</a:t>
            </a:r>
            <a:r>
              <a:rPr lang="ja-JP" altLang="en-US" dirty="0" smtClean="0"/>
              <a:t>②　自転車利用実態調査　調査結果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97266351"/>
              </p:ext>
            </p:extLst>
          </p:nvPr>
        </p:nvGraphicFramePr>
        <p:xfrm>
          <a:off x="179512" y="1422646"/>
          <a:ext cx="8856984" cy="539072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12"/>
          <p:cNvSpPr txBox="1"/>
          <p:nvPr/>
        </p:nvSpPr>
        <p:spPr>
          <a:xfrm>
            <a:off x="971601" y="2276872"/>
            <a:ext cx="3024335"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（緑）学内移動用自転車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smtClean="0">
                <a:solidFill>
                  <a:sysClr val="windowText" lastClr="000000"/>
                </a:solidFill>
                <a:latin typeface="Calibri"/>
                <a:ea typeface="ＭＳ Ｐゴシック"/>
              </a:rPr>
              <a:t>　　　　　　　　　　･</a:t>
            </a: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･３６６台</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7" name="テキスト ボックス 15"/>
          <p:cNvSpPr txBox="1"/>
          <p:nvPr/>
        </p:nvSpPr>
        <p:spPr>
          <a:xfrm>
            <a:off x="971600" y="3140968"/>
            <a:ext cx="3024336"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noProof="0" dirty="0">
                <a:solidFill>
                  <a:sysClr val="windowText" lastClr="000000"/>
                </a:solidFill>
                <a:latin typeface="Calibri"/>
                <a:ea typeface="ＭＳ Ｐゴシック"/>
              </a:rPr>
              <a:t>放置</a:t>
            </a:r>
            <a:r>
              <a:rPr lang="ja-JP" altLang="en-US" sz="2000" kern="0" noProof="0" dirty="0" smtClean="0">
                <a:solidFill>
                  <a:sysClr val="windowText" lastClr="000000"/>
                </a:solidFill>
                <a:latin typeface="Calibri"/>
                <a:ea typeface="ＭＳ Ｐゴシック"/>
              </a:rPr>
              <a:t>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smtClean="0">
                <a:solidFill>
                  <a:sysClr val="windowText" lastClr="000000"/>
                </a:solidFill>
                <a:latin typeface="Calibri"/>
                <a:ea typeface="ＭＳ Ｐゴシック"/>
              </a:rPr>
              <a:t>　　　　　　　　　　･</a:t>
            </a: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･５０５台</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cxnSp>
        <p:nvCxnSpPr>
          <p:cNvPr id="8" name="直線コネクタ 7"/>
          <p:cNvCxnSpPr>
            <a:stCxn id="6" idx="3"/>
          </p:cNvCxnSpPr>
          <p:nvPr/>
        </p:nvCxnSpPr>
        <p:spPr>
          <a:xfrm>
            <a:off x="3995936" y="2630815"/>
            <a:ext cx="2386821" cy="243167"/>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11" name="直線コネクタ 10"/>
          <p:cNvCxnSpPr>
            <a:stCxn id="7" idx="3"/>
          </p:cNvCxnSpPr>
          <p:nvPr/>
        </p:nvCxnSpPr>
        <p:spPr>
          <a:xfrm>
            <a:off x="3995936" y="3494911"/>
            <a:ext cx="1300240" cy="1734289"/>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21" name="左矢印 20"/>
          <p:cNvSpPr/>
          <p:nvPr/>
        </p:nvSpPr>
        <p:spPr>
          <a:xfrm rot="287709">
            <a:off x="4304390" y="3100132"/>
            <a:ext cx="3312368" cy="115822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400" dirty="0" smtClean="0"/>
              <a:t>駐輪容量</a:t>
            </a:r>
            <a:r>
              <a:rPr lang="ja-JP" altLang="en-US" sz="2400" dirty="0"/>
              <a:t>の</a:t>
            </a:r>
            <a:r>
              <a:rPr lang="en-US" altLang="ja-JP" sz="3200" b="1" dirty="0"/>
              <a:t>26</a:t>
            </a:r>
            <a:r>
              <a:rPr lang="ja-JP" altLang="en-US" sz="3200" b="1" dirty="0"/>
              <a:t>％</a:t>
            </a:r>
            <a:endParaRPr lang="ja-JP" altLang="en-US" sz="2400" dirty="0"/>
          </a:p>
        </p:txBody>
      </p:sp>
      <p:sp>
        <p:nvSpPr>
          <p:cNvPr id="22" name="左矢印 21"/>
          <p:cNvSpPr/>
          <p:nvPr/>
        </p:nvSpPr>
        <p:spPr>
          <a:xfrm rot="21147169">
            <a:off x="4323492" y="1825058"/>
            <a:ext cx="3312368" cy="115822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400" dirty="0" smtClean="0"/>
              <a:t>駐輪容量の</a:t>
            </a:r>
            <a:r>
              <a:rPr lang="en-US" altLang="ja-JP" sz="3200" b="1" dirty="0" smtClean="0"/>
              <a:t>19</a:t>
            </a:r>
            <a:r>
              <a:rPr lang="ja-JP" altLang="en-US" sz="3200" b="1" dirty="0" smtClean="0"/>
              <a:t>％</a:t>
            </a:r>
            <a:endParaRPr lang="ja-JP" altLang="en-US" sz="24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extLst>
      <p:ext uri="{BB962C8B-B14F-4D97-AF65-F5344CB8AC3E}">
        <p14:creationId xmlns:p14="http://schemas.microsoft.com/office/powerpoint/2010/main" val="254498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pic>
        <p:nvPicPr>
          <p:cNvPr id="14" name="図 13" descr="駐輪場区分け - コピー.png"/>
          <p:cNvPicPr>
            <a:picLocks noChangeAspect="1"/>
          </p:cNvPicPr>
          <p:nvPr/>
        </p:nvPicPr>
        <p:blipFill>
          <a:blip r:embed="rId2" cstate="print"/>
          <a:stretch>
            <a:fillRect/>
          </a:stretch>
        </p:blipFill>
        <p:spPr>
          <a:xfrm>
            <a:off x="4572000" y="0"/>
            <a:ext cx="4281514" cy="6858000"/>
          </a:xfrm>
          <a:prstGeom prst="rect">
            <a:avLst/>
          </a:prstGeom>
        </p:spPr>
      </p:pic>
      <p:sp>
        <p:nvSpPr>
          <p:cNvPr id="16" name="タイトル 1"/>
          <p:cNvSpPr>
            <a:spLocks noGrp="1"/>
          </p:cNvSpPr>
          <p:nvPr>
            <p:ph type="title"/>
          </p:nvPr>
        </p:nvSpPr>
        <p:spPr>
          <a:xfrm>
            <a:off x="457200" y="533400"/>
            <a:ext cx="8229600" cy="990600"/>
          </a:xfrm>
        </p:spPr>
        <p:txBody>
          <a:bodyPr/>
          <a:lstStyle/>
          <a:p>
            <a:r>
              <a:rPr lang="ja-JP" altLang="en-US" dirty="0" smtClean="0"/>
              <a:t>自転車利用実態調査</a:t>
            </a:r>
            <a:endParaRPr kumimoji="1" lang="ja-JP" altLang="en-US" dirty="0"/>
          </a:p>
        </p:txBody>
      </p:sp>
      <p:sp>
        <p:nvSpPr>
          <p:cNvPr id="17" name="テキスト ボックス 12"/>
          <p:cNvSpPr txBox="1"/>
          <p:nvPr/>
        </p:nvSpPr>
        <p:spPr>
          <a:xfrm>
            <a:off x="395536" y="1700808"/>
            <a:ext cx="3338937"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a:t>
            </a:r>
            <a:r>
              <a:rPr lang="ja-JP" altLang="en-US" sz="2000" kern="0" dirty="0" smtClean="0">
                <a:solidFill>
                  <a:sysClr val="windowText" lastClr="000000"/>
                </a:solidFill>
                <a:latin typeface="Calibri"/>
                <a:ea typeface="ＭＳ Ｐゴシック"/>
              </a:rPr>
              <a:t>学内移動用自転車</a:t>
            </a:r>
            <a:r>
              <a:rPr lang="ja-JP" altLang="en-US" sz="2000" kern="0" noProof="0" dirty="0" smtClean="0">
                <a:solidFill>
                  <a:sysClr val="windowText" lastClr="000000"/>
                </a:solidFill>
                <a:latin typeface="Calibri"/>
                <a:ea typeface="ＭＳ Ｐゴシック"/>
              </a:rPr>
              <a:t>の</a:t>
            </a:r>
            <a:endParaRPr lang="en-US" altLang="ja-JP" sz="2000" kern="0" noProof="0" dirty="0" smtClean="0">
              <a:solidFill>
                <a:sysClr val="windowText" lastClr="000000"/>
              </a:solidFill>
              <a:latin typeface="Calibri"/>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ja-JP" sz="2000" kern="0" dirty="0">
                <a:solidFill>
                  <a:sysClr val="windowText" lastClr="000000"/>
                </a:solidFill>
                <a:latin typeface="Calibri"/>
                <a:ea typeface="ＭＳ Ｐゴシック"/>
              </a:rPr>
              <a:t>　</a:t>
            </a:r>
            <a:r>
              <a:rPr lang="ja-JP" altLang="en-US" sz="2000" kern="0" dirty="0" smtClean="0">
                <a:solidFill>
                  <a:sysClr val="windowText" lastClr="000000"/>
                </a:solidFill>
                <a:latin typeface="Calibri"/>
                <a:ea typeface="ＭＳ Ｐゴシック"/>
              </a:rPr>
              <a:t>　　　　　　　</a:t>
            </a:r>
            <a:r>
              <a:rPr lang="ja-JP" altLang="en-US" sz="2000" kern="0" noProof="0" dirty="0" smtClean="0">
                <a:solidFill>
                  <a:sysClr val="windowText" lastClr="000000"/>
                </a:solidFill>
                <a:latin typeface="Calibri"/>
                <a:ea typeface="ＭＳ Ｐゴシック"/>
              </a:rPr>
              <a:t>多かった駐輪場</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18" name="テキスト ボックス 15"/>
          <p:cNvSpPr txBox="1"/>
          <p:nvPr/>
        </p:nvSpPr>
        <p:spPr>
          <a:xfrm>
            <a:off x="395536" y="4221088"/>
            <a:ext cx="3328380"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noProof="0" dirty="0">
                <a:solidFill>
                  <a:sysClr val="windowText" lastClr="000000"/>
                </a:solidFill>
                <a:latin typeface="Calibri"/>
                <a:ea typeface="ＭＳ Ｐゴシック"/>
              </a:rPr>
              <a:t>放置</a:t>
            </a:r>
            <a:r>
              <a:rPr lang="ja-JP" altLang="en-US" sz="2000" kern="0" dirty="0" smtClean="0">
                <a:solidFill>
                  <a:sysClr val="windowText" lastClr="000000"/>
                </a:solidFill>
                <a:latin typeface="Calibri"/>
              </a:rPr>
              <a:t>自転車の</a:t>
            </a:r>
            <a:endParaRPr lang="en-US" altLang="ja-JP" sz="2000" kern="0" dirty="0" smtClean="0">
              <a:solidFill>
                <a:sysClr val="windowText" lastClr="000000"/>
              </a:solidFill>
              <a:latin typeface="Calibri"/>
            </a:endParaRPr>
          </a:p>
          <a:p>
            <a:pPr lvl="0">
              <a:defRPr/>
            </a:pPr>
            <a:r>
              <a:rPr lang="ja-JP" altLang="ja-JP" sz="2000" kern="0" dirty="0">
                <a:solidFill>
                  <a:sysClr val="windowText" lastClr="000000"/>
                </a:solidFill>
                <a:latin typeface="Calibri"/>
              </a:rPr>
              <a:t>　</a:t>
            </a:r>
            <a:r>
              <a:rPr lang="ja-JP" altLang="en-US" sz="2000" kern="0" dirty="0" smtClean="0">
                <a:solidFill>
                  <a:sysClr val="windowText" lastClr="000000"/>
                </a:solidFill>
                <a:latin typeface="Calibri"/>
              </a:rPr>
              <a:t>　　　　　　　多かった駐輪場</a:t>
            </a:r>
            <a:endParaRPr lang="ja-JP" altLang="en-US" sz="2000" kern="0" dirty="0">
              <a:solidFill>
                <a:sysClr val="windowText" lastClr="000000"/>
              </a:solidFill>
              <a:latin typeface="Calibri"/>
            </a:endParaRPr>
          </a:p>
        </p:txBody>
      </p:sp>
      <p:cxnSp>
        <p:nvCxnSpPr>
          <p:cNvPr id="19" name="直線コネクタ 18"/>
          <p:cNvCxnSpPr>
            <a:stCxn id="17" idx="3"/>
          </p:cNvCxnSpPr>
          <p:nvPr/>
        </p:nvCxnSpPr>
        <p:spPr>
          <a:xfrm flipV="1">
            <a:off x="3734473" y="1700812"/>
            <a:ext cx="1989655" cy="353939"/>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24" name="直線コネクタ 23"/>
          <p:cNvCxnSpPr>
            <a:stCxn id="18" idx="3"/>
          </p:cNvCxnSpPr>
          <p:nvPr/>
        </p:nvCxnSpPr>
        <p:spPr>
          <a:xfrm>
            <a:off x="3723916" y="4575031"/>
            <a:ext cx="992100" cy="654169"/>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2" name="フローチャート : 代替処理 1"/>
          <p:cNvSpPr/>
          <p:nvPr/>
        </p:nvSpPr>
        <p:spPr>
          <a:xfrm>
            <a:off x="406093" y="2564904"/>
            <a:ext cx="3328380" cy="14401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講義棟に近い</a:t>
            </a:r>
            <a:endParaRPr lang="en-US" altLang="ja-JP" sz="2800" dirty="0"/>
          </a:p>
          <a:p>
            <a:pPr algn="ctr"/>
            <a:r>
              <a:rPr lang="ja-JP" altLang="en-US" sz="2800" dirty="0" smtClean="0"/>
              <a:t>屋根がある</a:t>
            </a:r>
            <a:endParaRPr lang="en-US" altLang="ja-JP" sz="2800" dirty="0" smtClean="0"/>
          </a:p>
          <a:p>
            <a:pPr algn="ctr"/>
            <a:r>
              <a:rPr lang="ja-JP" altLang="en-US" sz="2800" dirty="0" smtClean="0"/>
              <a:t>駐車場に近いなど</a:t>
            </a:r>
            <a:endParaRPr kumimoji="1" lang="ja-JP" altLang="en-US" sz="2800" dirty="0"/>
          </a:p>
        </p:txBody>
      </p:sp>
      <p:sp>
        <p:nvSpPr>
          <p:cNvPr id="4" name="フローチャート : 代替処理 3"/>
          <p:cNvSpPr/>
          <p:nvPr/>
        </p:nvSpPr>
        <p:spPr>
          <a:xfrm>
            <a:off x="395537" y="5219922"/>
            <a:ext cx="3328380" cy="13681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置きやすい</a:t>
            </a:r>
            <a:endParaRPr kumimoji="1" lang="en-US" altLang="ja-JP" sz="2800" dirty="0" smtClean="0"/>
          </a:p>
          <a:p>
            <a:pPr algn="ctr"/>
            <a:r>
              <a:rPr lang="ja-JP" altLang="en-US" sz="2800" dirty="0" smtClean="0"/>
              <a:t>研究棟に近い</a:t>
            </a:r>
            <a:endParaRPr lang="en-US" altLang="ja-JP" sz="2800" dirty="0" smtClean="0"/>
          </a:p>
          <a:p>
            <a:pPr algn="ctr"/>
            <a:r>
              <a:rPr kumimoji="1" lang="ja-JP" altLang="en-US" sz="2800" dirty="0"/>
              <a:t>屋根が</a:t>
            </a:r>
            <a:r>
              <a:rPr kumimoji="1" lang="ja-JP" altLang="en-US" sz="2800" dirty="0" smtClean="0"/>
              <a:t>ないなど</a:t>
            </a:r>
            <a:endParaRPr kumimoji="1" lang="ja-JP" altLang="en-US" sz="2800" dirty="0"/>
          </a:p>
        </p:txBody>
      </p:sp>
    </p:spTree>
    <p:extLst>
      <p:ext uri="{BB962C8B-B14F-4D97-AF65-F5344CB8AC3E}">
        <p14:creationId xmlns:p14="http://schemas.microsoft.com/office/powerpoint/2010/main" val="85629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1469975"/>
            <a:ext cx="8496944" cy="50553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自転車利用実態調査</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685085695"/>
              </p:ext>
            </p:extLst>
          </p:nvPr>
        </p:nvGraphicFramePr>
        <p:xfrm>
          <a:off x="340894" y="1931640"/>
          <a:ext cx="8263553" cy="4665712"/>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539552" y="1469975"/>
            <a:ext cx="5333511" cy="461665"/>
          </a:xfrm>
          <a:prstGeom prst="rect">
            <a:avLst/>
          </a:prstGeom>
          <a:noFill/>
        </p:spPr>
        <p:txBody>
          <a:bodyPr wrap="none" rtlCol="0">
            <a:spAutoFit/>
          </a:bodyPr>
          <a:lstStyle/>
          <a:p>
            <a:r>
              <a:rPr lang="ja-JP" altLang="en-US" sz="2400" dirty="0"/>
              <a:t>放置</a:t>
            </a:r>
            <a:r>
              <a:rPr kumimoji="1" lang="ja-JP" altLang="en-US" sz="2400" dirty="0" smtClean="0"/>
              <a:t>自転車の割合が高かった駐輪場群</a:t>
            </a:r>
            <a:endParaRPr kumimoji="1" lang="ja-JP" altLang="en-US" sz="2400" dirty="0"/>
          </a:p>
        </p:txBody>
      </p:sp>
      <p:sp>
        <p:nvSpPr>
          <p:cNvPr id="13" name="テキスト ボックス 12"/>
          <p:cNvSpPr txBox="1"/>
          <p:nvPr/>
        </p:nvSpPr>
        <p:spPr>
          <a:xfrm>
            <a:off x="397276" y="2069485"/>
            <a:ext cx="790347" cy="369332"/>
          </a:xfrm>
          <a:prstGeom prst="rect">
            <a:avLst/>
          </a:prstGeom>
          <a:noFill/>
        </p:spPr>
        <p:txBody>
          <a:bodyPr wrap="square" rtlCol="0">
            <a:spAutoFit/>
          </a:bodyPr>
          <a:lstStyle/>
          <a:p>
            <a:r>
              <a:rPr kumimoji="1" lang="ja-JP" altLang="en-US" dirty="0" smtClean="0"/>
              <a:t>（台）</a:t>
            </a:r>
            <a:endParaRPr kumimoji="1" lang="ja-JP" altLang="en-US" dirty="0"/>
          </a:p>
        </p:txBody>
      </p:sp>
      <p:sp>
        <p:nvSpPr>
          <p:cNvPr id="10" name="円/楕円 9"/>
          <p:cNvSpPr/>
          <p:nvPr/>
        </p:nvSpPr>
        <p:spPr>
          <a:xfrm>
            <a:off x="1187623" y="4869160"/>
            <a:ext cx="7272809" cy="864096"/>
          </a:xfrm>
          <a:prstGeom prst="ellipse">
            <a:avLst/>
          </a:prstGeom>
          <a:solidFill>
            <a:srgbClr val="FFFF00">
              <a:alpha val="62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2"/>
          <p:cNvSpPr txBox="1"/>
          <p:nvPr/>
        </p:nvSpPr>
        <p:spPr>
          <a:xfrm>
            <a:off x="1115616" y="2645499"/>
            <a:ext cx="3528392"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a:t>
            </a:r>
            <a:r>
              <a:rPr lang="ja-JP" altLang="en-US" sz="2000" kern="0" dirty="0" smtClean="0">
                <a:solidFill>
                  <a:sysClr val="windowText" lastClr="000000"/>
                </a:solidFill>
                <a:latin typeface="Calibri"/>
                <a:ea typeface="ＭＳ Ｐゴシック"/>
              </a:rPr>
              <a:t>学内移動用自転車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sp>
        <p:nvSpPr>
          <p:cNvPr id="21" name="テキスト ボックス 15"/>
          <p:cNvSpPr txBox="1"/>
          <p:nvPr/>
        </p:nvSpPr>
        <p:spPr>
          <a:xfrm>
            <a:off x="1115616" y="3140968"/>
            <a:ext cx="3528392"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noProof="0" dirty="0">
                <a:solidFill>
                  <a:sysClr val="windowText" lastClr="000000"/>
                </a:solidFill>
                <a:latin typeface="Calibri"/>
                <a:ea typeface="ＭＳ Ｐゴシック"/>
              </a:rPr>
              <a:t>放置</a:t>
            </a:r>
            <a:r>
              <a:rPr lang="ja-JP" altLang="en-US" sz="2000" kern="0" dirty="0" smtClean="0">
                <a:solidFill>
                  <a:sysClr val="windowText" lastClr="000000"/>
                </a:solidFill>
                <a:latin typeface="Calibri"/>
                <a:ea typeface="ＭＳ Ｐゴシック"/>
              </a:rPr>
              <a:t>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･５０５台</a:t>
            </a: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駐輪容量の</a:t>
            </a:r>
            <a:r>
              <a:rPr lang="en-US" altLang="ja-JP" sz="2000" kern="0" dirty="0" smtClean="0">
                <a:solidFill>
                  <a:sysClr val="windowText" lastClr="000000"/>
                </a:solidFill>
                <a:latin typeface="Calibri"/>
                <a:ea typeface="ＭＳ Ｐゴシック"/>
              </a:rPr>
              <a:t>26%</a:t>
            </a:r>
            <a:r>
              <a:rPr lang="ja-JP" altLang="en-US" sz="2000" kern="0" dirty="0" smtClean="0">
                <a:solidFill>
                  <a:sysClr val="windowText" lastClr="000000"/>
                </a:solidFill>
                <a:latin typeface="Calibri"/>
                <a:ea typeface="ＭＳ Ｐゴシック"/>
              </a:rPr>
              <a:t>）</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cxnSp>
        <p:nvCxnSpPr>
          <p:cNvPr id="22" name="直線コネクタ 21"/>
          <p:cNvCxnSpPr>
            <a:stCxn id="20" idx="3"/>
          </p:cNvCxnSpPr>
          <p:nvPr/>
        </p:nvCxnSpPr>
        <p:spPr>
          <a:xfrm>
            <a:off x="4644008" y="2845554"/>
            <a:ext cx="1296144" cy="29541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23" name="直線コネクタ 22"/>
          <p:cNvCxnSpPr>
            <a:stCxn id="21" idx="2"/>
          </p:cNvCxnSpPr>
          <p:nvPr/>
        </p:nvCxnSpPr>
        <p:spPr>
          <a:xfrm>
            <a:off x="2879812" y="3848854"/>
            <a:ext cx="1836204" cy="145235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26" name="爆発 1 25"/>
          <p:cNvSpPr/>
          <p:nvPr/>
        </p:nvSpPr>
        <p:spPr>
          <a:xfrm>
            <a:off x="2627784" y="2078174"/>
            <a:ext cx="6601508" cy="3024336"/>
          </a:xfrm>
          <a:prstGeom prst="irregularSeal1">
            <a:avLst/>
          </a:prstGeom>
          <a:solidFill>
            <a:schemeClr val="accent5">
              <a:alpha val="92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a:solidFill>
                  <a:schemeClr val="tx1"/>
                </a:solidFill>
              </a:rPr>
              <a:t>放置</a:t>
            </a:r>
            <a:r>
              <a:rPr lang="ja-JP" altLang="en-US" sz="2400" dirty="0" smtClean="0">
                <a:solidFill>
                  <a:schemeClr val="tx1"/>
                </a:solidFill>
              </a:rPr>
              <a:t>自転車</a:t>
            </a:r>
            <a:r>
              <a:rPr lang="ja-JP" altLang="en-US" sz="2400" dirty="0">
                <a:solidFill>
                  <a:schemeClr val="tx1"/>
                </a:solidFill>
              </a:rPr>
              <a:t>により</a:t>
            </a:r>
            <a:endParaRPr lang="en-US" altLang="ja-JP" sz="2400" dirty="0">
              <a:solidFill>
                <a:schemeClr val="tx1"/>
              </a:solidFill>
            </a:endParaRPr>
          </a:p>
          <a:p>
            <a:pPr algn="ctr"/>
            <a:r>
              <a:rPr lang="ja-JP" altLang="en-US" sz="2400" dirty="0">
                <a:solidFill>
                  <a:schemeClr val="tx1"/>
                </a:solidFill>
              </a:rPr>
              <a:t>駐輪場が埋まっている！</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Tree>
    <p:extLst>
      <p:ext uri="{BB962C8B-B14F-4D97-AF65-F5344CB8AC3E}">
        <p14:creationId xmlns:p14="http://schemas.microsoft.com/office/powerpoint/2010/main" val="422054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23528" y="1469975"/>
            <a:ext cx="8496944" cy="50553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自転車利用実態調査</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1916716011"/>
              </p:ext>
            </p:extLst>
          </p:nvPr>
        </p:nvGraphicFramePr>
        <p:xfrm>
          <a:off x="340894" y="1931640"/>
          <a:ext cx="8263553" cy="4665712"/>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539552" y="1469975"/>
            <a:ext cx="5333511" cy="461665"/>
          </a:xfrm>
          <a:prstGeom prst="rect">
            <a:avLst/>
          </a:prstGeom>
          <a:noFill/>
        </p:spPr>
        <p:txBody>
          <a:bodyPr wrap="none" rtlCol="0">
            <a:spAutoFit/>
          </a:bodyPr>
          <a:lstStyle/>
          <a:p>
            <a:r>
              <a:rPr lang="ja-JP" altLang="en-US" sz="2400" dirty="0"/>
              <a:t>放置</a:t>
            </a:r>
            <a:r>
              <a:rPr kumimoji="1" lang="ja-JP" altLang="en-US" sz="2400" dirty="0" smtClean="0"/>
              <a:t>自転車の割合が高かった駐輪場群</a:t>
            </a:r>
            <a:endParaRPr kumimoji="1" lang="ja-JP" altLang="en-US" sz="2400" dirty="0"/>
          </a:p>
        </p:txBody>
      </p:sp>
      <p:sp>
        <p:nvSpPr>
          <p:cNvPr id="13" name="テキスト ボックス 12"/>
          <p:cNvSpPr txBox="1"/>
          <p:nvPr/>
        </p:nvSpPr>
        <p:spPr>
          <a:xfrm>
            <a:off x="397276" y="2069485"/>
            <a:ext cx="790347" cy="369332"/>
          </a:xfrm>
          <a:prstGeom prst="rect">
            <a:avLst/>
          </a:prstGeom>
          <a:noFill/>
        </p:spPr>
        <p:txBody>
          <a:bodyPr wrap="square" rtlCol="0">
            <a:spAutoFit/>
          </a:bodyPr>
          <a:lstStyle/>
          <a:p>
            <a:r>
              <a:rPr kumimoji="1" lang="ja-JP" altLang="en-US" dirty="0" smtClean="0"/>
              <a:t>（台）</a:t>
            </a:r>
            <a:endParaRPr kumimoji="1" lang="ja-JP" altLang="en-US" dirty="0"/>
          </a:p>
        </p:txBody>
      </p:sp>
      <p:sp>
        <p:nvSpPr>
          <p:cNvPr id="20" name="テキスト ボックス 12"/>
          <p:cNvSpPr txBox="1"/>
          <p:nvPr/>
        </p:nvSpPr>
        <p:spPr>
          <a:xfrm>
            <a:off x="1115617" y="2645499"/>
            <a:ext cx="2808312"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a:t>
            </a:r>
            <a:r>
              <a:rPr lang="ja-JP" altLang="en-US" sz="2000" kern="0" dirty="0" smtClean="0">
                <a:solidFill>
                  <a:sysClr val="windowText" lastClr="000000"/>
                </a:solidFill>
                <a:latin typeface="Calibri"/>
                <a:ea typeface="ＭＳ Ｐゴシック"/>
              </a:rPr>
              <a:t>学内移動用自転車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sp>
        <p:nvSpPr>
          <p:cNvPr id="21" name="テキスト ボックス 15"/>
          <p:cNvSpPr txBox="1"/>
          <p:nvPr/>
        </p:nvSpPr>
        <p:spPr>
          <a:xfrm>
            <a:off x="1115616" y="3140968"/>
            <a:ext cx="2808312"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dirty="0">
                <a:solidFill>
                  <a:sysClr val="windowText" lastClr="000000"/>
                </a:solidFill>
                <a:latin typeface="Calibri"/>
                <a:ea typeface="ＭＳ Ｐゴシック"/>
              </a:rPr>
              <a:t>放置</a:t>
            </a:r>
            <a:r>
              <a:rPr lang="ja-JP" altLang="en-US" sz="2000" kern="0" dirty="0" smtClean="0">
                <a:solidFill>
                  <a:sysClr val="windowText" lastClr="000000"/>
                </a:solidFill>
                <a:latin typeface="Calibri"/>
                <a:ea typeface="ＭＳ Ｐゴシック"/>
              </a:rPr>
              <a:t>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smtClean="0">
                <a:solidFill>
                  <a:sysClr val="windowText" lastClr="000000"/>
                </a:solidFill>
                <a:latin typeface="Calibri"/>
                <a:ea typeface="ＭＳ Ｐゴシック"/>
              </a:rPr>
              <a:t>　　　　　　　　･</a:t>
            </a: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･５０５台</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cxnSp>
        <p:nvCxnSpPr>
          <p:cNvPr id="22" name="直線コネクタ 21"/>
          <p:cNvCxnSpPr>
            <a:stCxn id="20" idx="3"/>
          </p:cNvCxnSpPr>
          <p:nvPr/>
        </p:nvCxnSpPr>
        <p:spPr>
          <a:xfrm>
            <a:off x="3923929" y="2845554"/>
            <a:ext cx="2016223" cy="29541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23" name="直線コネクタ 22"/>
          <p:cNvCxnSpPr>
            <a:stCxn id="21" idx="2"/>
          </p:cNvCxnSpPr>
          <p:nvPr/>
        </p:nvCxnSpPr>
        <p:spPr>
          <a:xfrm>
            <a:off x="2519772" y="3848854"/>
            <a:ext cx="2196244" cy="145235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
        <p:nvSpPr>
          <p:cNvPr id="14" name="円/楕円 13"/>
          <p:cNvSpPr/>
          <p:nvPr/>
        </p:nvSpPr>
        <p:spPr>
          <a:xfrm>
            <a:off x="5292080" y="2438817"/>
            <a:ext cx="1152128" cy="3942511"/>
          </a:xfrm>
          <a:prstGeom prst="ellipse">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コンテンツ プレースホルダー 3"/>
          <p:cNvPicPr/>
          <p:nvPr/>
        </p:nvPicPr>
        <p:blipFill>
          <a:blip r:embed="rId3" cstate="print">
            <a:extLst>
              <a:ext uri="{28A0092B-C50C-407E-A947-70E740481C1C}">
                <a14:useLocalDpi xmlns:a14="http://schemas.microsoft.com/office/drawing/2010/main" val="0"/>
              </a:ext>
            </a:extLst>
          </a:blip>
          <a:stretch>
            <a:fillRect/>
          </a:stretch>
        </p:blipFill>
        <p:spPr>
          <a:xfrm>
            <a:off x="489248" y="449550"/>
            <a:ext cx="4248472" cy="6336704"/>
          </a:xfrm>
          <a:prstGeom prst="rect">
            <a:avLst/>
          </a:prstGeom>
        </p:spPr>
      </p:pic>
      <p:sp>
        <p:nvSpPr>
          <p:cNvPr id="4" name="角丸四角形 3"/>
          <p:cNvSpPr/>
          <p:nvPr/>
        </p:nvSpPr>
        <p:spPr>
          <a:xfrm>
            <a:off x="1187622" y="6093296"/>
            <a:ext cx="792089" cy="288032"/>
          </a:xfrm>
          <a:prstGeom prst="roundRect">
            <a:avLst/>
          </a:prstGeom>
          <a:solidFill>
            <a:srgbClr val="00B0F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206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30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p:stCondLst>
                              <p:cond delay="13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800"/>
                            </p:stCondLst>
                            <p:childTnLst>
                              <p:par>
                                <p:cTn id="16" presetID="10" presetClass="entr"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300"/>
                            </p:stCondLst>
                            <p:childTnLst>
                              <p:par>
                                <p:cTn id="20" presetID="21" presetClass="emph" presetSubtype="0" fill="hold" grpId="0" nodeType="afterEffect">
                                  <p:stCondLst>
                                    <p:cond delay="1000"/>
                                  </p:stCondLst>
                                  <p:childTnLst>
                                    <p:animClr clrSpc="hsl" dir="cw">
                                      <p:cBhvr override="childStyle">
                                        <p:cTn id="21" dur="500" fill="hold"/>
                                        <p:tgtEl>
                                          <p:spTgt spid="4"/>
                                        </p:tgtEl>
                                        <p:attrNameLst>
                                          <p:attrName>style.color</p:attrName>
                                        </p:attrNameLst>
                                      </p:cBhvr>
                                      <p:by>
                                        <p:hsl h="7200000" s="0" l="0"/>
                                      </p:by>
                                    </p:animClr>
                                    <p:animClr clrSpc="hsl" dir="cw">
                                      <p:cBhvr>
                                        <p:cTn id="22" dur="500" fill="hold"/>
                                        <p:tgtEl>
                                          <p:spTgt spid="4"/>
                                        </p:tgtEl>
                                        <p:attrNameLst>
                                          <p:attrName>fillcolor</p:attrName>
                                        </p:attrNameLst>
                                      </p:cBhvr>
                                      <p:by>
                                        <p:hsl h="7200000" s="0" l="0"/>
                                      </p:by>
                                    </p:animClr>
                                    <p:animClr clrSpc="hsl" dir="cw">
                                      <p:cBhvr>
                                        <p:cTn id="23" dur="500" fill="hold"/>
                                        <p:tgtEl>
                                          <p:spTgt spid="4"/>
                                        </p:tgtEl>
                                        <p:attrNameLst>
                                          <p:attrName>stroke.color</p:attrName>
                                        </p:attrNameLst>
                                      </p:cBhvr>
                                      <p:by>
                                        <p:hsl h="7200000" s="0" l="0"/>
                                      </p:by>
                                    </p:animClr>
                                    <p:set>
                                      <p:cBhvr>
                                        <p:cTn id="2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591395"/>
            <a:ext cx="8320923" cy="4680520"/>
          </a:xfrm>
          <a:prstGeom prst="rect">
            <a:avLst/>
          </a:prstGeom>
        </p:spPr>
      </p:pic>
      <p:sp>
        <p:nvSpPr>
          <p:cNvPr id="5" name="タイトル 1"/>
          <p:cNvSpPr>
            <a:spLocks noGrp="1"/>
          </p:cNvSpPr>
          <p:nvPr>
            <p:ph type="title"/>
          </p:nvPr>
        </p:nvSpPr>
        <p:spPr/>
        <p:txBody>
          <a:bodyPr/>
          <a:lstStyle/>
          <a:p>
            <a:r>
              <a:rPr kumimoji="1" lang="ja-JP" altLang="en-US" dirty="0" smtClean="0"/>
              <a:t>自転車利用実態調査</a:t>
            </a:r>
            <a:endParaRPr kumimoji="1" lang="ja-JP" altLang="en-US" dirty="0"/>
          </a:p>
        </p:txBody>
      </p:sp>
      <p:sp>
        <p:nvSpPr>
          <p:cNvPr id="6" name="テキスト ボックス 5"/>
          <p:cNvSpPr txBox="1"/>
          <p:nvPr/>
        </p:nvSpPr>
        <p:spPr>
          <a:xfrm>
            <a:off x="539551" y="6271915"/>
            <a:ext cx="8064897" cy="400110"/>
          </a:xfrm>
          <a:prstGeom prst="rect">
            <a:avLst/>
          </a:prstGeom>
          <a:noFill/>
        </p:spPr>
        <p:txBody>
          <a:bodyPr wrap="square" rtlCol="0">
            <a:spAutoFit/>
          </a:bodyPr>
          <a:lstStyle/>
          <a:p>
            <a:r>
              <a:rPr lang="en-US" altLang="ja-JP" sz="2000" dirty="0" smtClean="0"/>
              <a:t>6</a:t>
            </a:r>
            <a:r>
              <a:rPr lang="ja-JP" altLang="en-US" sz="2000" dirty="0" smtClean="0"/>
              <a:t>月</a:t>
            </a:r>
            <a:r>
              <a:rPr lang="en-US" altLang="ja-JP" sz="2000" dirty="0" smtClean="0"/>
              <a:t>10</a:t>
            </a:r>
            <a:r>
              <a:rPr lang="ja-JP" altLang="en-US" sz="2000" dirty="0" smtClean="0"/>
              <a:t>日、</a:t>
            </a:r>
            <a:r>
              <a:rPr lang="en-US" altLang="ja-JP" sz="2000" dirty="0" smtClean="0"/>
              <a:t>8:20</a:t>
            </a:r>
            <a:r>
              <a:rPr lang="ja-JP" altLang="en-US" sz="2000" dirty="0" smtClean="0"/>
              <a:t>　</a:t>
            </a:r>
            <a:r>
              <a:rPr lang="en-US" altLang="ja-JP" sz="2000" dirty="0" smtClean="0"/>
              <a:t>15</a:t>
            </a:r>
            <a:r>
              <a:rPr lang="ja-JP" altLang="en-US" sz="2000" dirty="0" smtClean="0"/>
              <a:t>番、サイバニクス棟</a:t>
            </a:r>
            <a:r>
              <a:rPr lang="ja-JP" altLang="en-US" sz="2000" dirty="0"/>
              <a:t>横</a:t>
            </a:r>
            <a:r>
              <a:rPr lang="ja-JP" altLang="en-US" sz="2000" dirty="0" smtClean="0"/>
              <a:t>駐輪場の放置自転車</a:t>
            </a:r>
            <a:endParaRPr lang="en-US" altLang="ja-JP" sz="2000" dirty="0"/>
          </a:p>
        </p:txBody>
      </p:sp>
      <p:sp>
        <p:nvSpPr>
          <p:cNvPr id="9" name="円/楕円 8"/>
          <p:cNvSpPr/>
          <p:nvPr/>
        </p:nvSpPr>
        <p:spPr>
          <a:xfrm rot="19178533">
            <a:off x="-30212" y="3648349"/>
            <a:ext cx="1918945" cy="566611"/>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代替処理 9"/>
          <p:cNvSpPr/>
          <p:nvPr/>
        </p:nvSpPr>
        <p:spPr>
          <a:xfrm>
            <a:off x="1645675" y="1916832"/>
            <a:ext cx="5852648" cy="79208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大量の放置自転車が</a:t>
            </a:r>
            <a:r>
              <a:rPr lang="ja-JP" altLang="en-US" sz="2800" dirty="0"/>
              <a:t>置いてある</a:t>
            </a:r>
            <a:endParaRPr kumimoji="1" lang="ja-JP" altLang="en-US" sz="2800" dirty="0"/>
          </a:p>
        </p:txBody>
      </p:sp>
      <p:sp>
        <p:nvSpPr>
          <p:cNvPr id="11" name="円/楕円 10"/>
          <p:cNvSpPr/>
          <p:nvPr/>
        </p:nvSpPr>
        <p:spPr>
          <a:xfrm rot="1656646">
            <a:off x="2623166" y="4485711"/>
            <a:ext cx="5556642" cy="984611"/>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480624">
            <a:off x="5420856" y="3597740"/>
            <a:ext cx="4122368" cy="566611"/>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Tree>
    <p:extLst>
      <p:ext uri="{BB962C8B-B14F-4D97-AF65-F5344CB8AC3E}">
        <p14:creationId xmlns:p14="http://schemas.microsoft.com/office/powerpoint/2010/main" val="193108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10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1000"/>
                                        <p:tgtEl>
                                          <p:spTgt spid="1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23528" y="1469975"/>
            <a:ext cx="8496944" cy="50553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自転車利用実態</a:t>
            </a:r>
            <a:r>
              <a:rPr lang="ja-JP" altLang="en-US" dirty="0" smtClean="0"/>
              <a:t>調査</a:t>
            </a:r>
            <a:endParaRPr kumimoji="1" lang="ja-JP" altLang="en-US" dirty="0"/>
          </a:p>
        </p:txBody>
      </p:sp>
      <p:grpSp>
        <p:nvGrpSpPr>
          <p:cNvPr id="3" name="グループ化 3"/>
          <p:cNvGrpSpPr/>
          <p:nvPr/>
        </p:nvGrpSpPr>
        <p:grpSpPr>
          <a:xfrm>
            <a:off x="683568" y="2101985"/>
            <a:ext cx="7992888" cy="4567375"/>
            <a:chOff x="0" y="0"/>
            <a:chExt cx="5312570" cy="4020741"/>
          </a:xfrm>
        </p:grpSpPr>
        <p:graphicFrame>
          <p:nvGraphicFramePr>
            <p:cNvPr id="5" name="グラフ 4"/>
            <p:cNvGraphicFramePr/>
            <p:nvPr>
              <p:extLst>
                <p:ext uri="{D42A27DB-BD31-4B8C-83A1-F6EECF244321}">
                  <p14:modId xmlns:p14="http://schemas.microsoft.com/office/powerpoint/2010/main" val="4075118899"/>
                </p:ext>
              </p:extLst>
            </p:nvPr>
          </p:nvGraphicFramePr>
          <p:xfrm>
            <a:off x="2382" y="0"/>
            <a:ext cx="5310188" cy="402074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4"/>
            <p:cNvSpPr txBox="1"/>
            <p:nvPr/>
          </p:nvSpPr>
          <p:spPr>
            <a:xfrm>
              <a:off x="0" y="53580"/>
              <a:ext cx="596702" cy="425822"/>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a:ea typeface="ＭＳ Ｐゴシック"/>
                  <a:cs typeface="+mn-cs"/>
                </a:rPr>
                <a:t>(</a:t>
              </a:r>
              <a:r>
                <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rPr>
                <a:t>台</a:t>
              </a:r>
              <a:r>
                <a:rPr kumimoji="1" lang="en-US" altLang="ja-JP" sz="2000" b="0" i="0" u="none" strike="noStrike" kern="0" cap="none" spc="0" normalizeH="0" baseline="0" noProof="0" dirty="0">
                  <a:ln>
                    <a:noFill/>
                  </a:ln>
                  <a:solidFill>
                    <a:sysClr val="windowText" lastClr="000000"/>
                  </a:solidFill>
                  <a:effectLst/>
                  <a:uLnTx/>
                  <a:uFillTx/>
                  <a:latin typeface="Calibri"/>
                  <a:ea typeface="ＭＳ Ｐゴシック"/>
                  <a:cs typeface="+mn-cs"/>
                </a:rPr>
                <a:t>)</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grpSp>
      <p:sp>
        <p:nvSpPr>
          <p:cNvPr id="11" name="テキスト ボックス 10"/>
          <p:cNvSpPr txBox="1"/>
          <p:nvPr/>
        </p:nvSpPr>
        <p:spPr>
          <a:xfrm>
            <a:off x="539551" y="1540411"/>
            <a:ext cx="6256841" cy="461665"/>
          </a:xfrm>
          <a:prstGeom prst="rect">
            <a:avLst/>
          </a:prstGeom>
          <a:noFill/>
        </p:spPr>
        <p:txBody>
          <a:bodyPr wrap="none" rtlCol="0">
            <a:spAutoFit/>
          </a:bodyPr>
          <a:lstStyle/>
          <a:p>
            <a:r>
              <a:rPr lang="ja-JP" altLang="en-US" sz="2400" dirty="0"/>
              <a:t>学内移動用</a:t>
            </a:r>
            <a:r>
              <a:rPr kumimoji="1" lang="ja-JP" altLang="en-US" sz="2400" dirty="0" smtClean="0"/>
              <a:t>自転車の割合が高かった駐輪場群</a:t>
            </a:r>
            <a:endParaRPr kumimoji="1" lang="ja-JP" altLang="en-US" sz="2400" dirty="0"/>
          </a:p>
        </p:txBody>
      </p:sp>
      <p:sp>
        <p:nvSpPr>
          <p:cNvPr id="15" name="テキスト ボックス 12"/>
          <p:cNvSpPr txBox="1"/>
          <p:nvPr/>
        </p:nvSpPr>
        <p:spPr>
          <a:xfrm>
            <a:off x="1403648" y="2686487"/>
            <a:ext cx="3338937"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a:t>
            </a:r>
            <a:r>
              <a:rPr lang="ja-JP" altLang="en-US" sz="2000" kern="0" dirty="0" smtClean="0">
                <a:solidFill>
                  <a:sysClr val="windowText" lastClr="000000"/>
                </a:solidFill>
                <a:latin typeface="Calibri"/>
                <a:ea typeface="ＭＳ Ｐゴシック"/>
              </a:rPr>
              <a:t>学内移動用自転車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a:defRPr/>
            </a:pP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a:t>
            </a:r>
            <a:r>
              <a:rPr lang="ja-JP" altLang="en-US" sz="2000" kern="0" dirty="0">
                <a:solidFill>
                  <a:sysClr val="windowText" lastClr="000000"/>
                </a:solidFill>
                <a:latin typeface="Calibri"/>
              </a:rPr>
              <a:t>３６６台（駐輪容量</a:t>
            </a:r>
            <a:r>
              <a:rPr lang="ja-JP" altLang="en-US" sz="2000" kern="0" dirty="0" smtClean="0">
                <a:solidFill>
                  <a:sysClr val="windowText" lastClr="000000"/>
                </a:solidFill>
                <a:latin typeface="Calibri"/>
              </a:rPr>
              <a:t>の</a:t>
            </a:r>
            <a:r>
              <a:rPr lang="en-US" altLang="ja-JP" sz="2000" kern="0" dirty="0" smtClean="0">
                <a:solidFill>
                  <a:sysClr val="windowText" lastClr="000000"/>
                </a:solidFill>
                <a:latin typeface="Calibri"/>
              </a:rPr>
              <a:t>19%</a:t>
            </a:r>
            <a:r>
              <a:rPr lang="ja-JP" altLang="en-US" sz="2000" kern="0" dirty="0" smtClean="0">
                <a:solidFill>
                  <a:sysClr val="windowText" lastClr="000000"/>
                </a:solidFill>
                <a:latin typeface="Calibri"/>
              </a:rPr>
              <a:t>）</a:t>
            </a:r>
            <a:endParaRPr lang="ja-JP" altLang="en-US" sz="2000" kern="0" dirty="0">
              <a:solidFill>
                <a:sysClr val="windowText" lastClr="000000"/>
              </a:solidFill>
              <a:latin typeface="Calibri"/>
            </a:endParaRPr>
          </a:p>
        </p:txBody>
      </p:sp>
      <p:sp>
        <p:nvSpPr>
          <p:cNvPr id="16" name="テキスト ボックス 15"/>
          <p:cNvSpPr txBox="1"/>
          <p:nvPr/>
        </p:nvSpPr>
        <p:spPr>
          <a:xfrm>
            <a:off x="1418894" y="3518681"/>
            <a:ext cx="3328380"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noProof="0" dirty="0">
                <a:solidFill>
                  <a:sysClr val="windowText" lastClr="000000"/>
                </a:solidFill>
                <a:latin typeface="Calibri"/>
                <a:ea typeface="ＭＳ Ｐゴシック"/>
              </a:rPr>
              <a:t>放置</a:t>
            </a:r>
            <a:r>
              <a:rPr lang="ja-JP" altLang="en-US" sz="2000" kern="0" dirty="0" smtClean="0">
                <a:solidFill>
                  <a:sysClr val="windowText" lastClr="000000"/>
                </a:solidFill>
                <a:latin typeface="Calibri"/>
                <a:ea typeface="ＭＳ Ｐゴシック"/>
              </a:rPr>
              <a:t>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cxnSp>
        <p:nvCxnSpPr>
          <p:cNvPr id="17" name="直線コネクタ 16"/>
          <p:cNvCxnSpPr>
            <a:stCxn id="15" idx="3"/>
          </p:cNvCxnSpPr>
          <p:nvPr/>
        </p:nvCxnSpPr>
        <p:spPr>
          <a:xfrm>
            <a:off x="4742585" y="3040430"/>
            <a:ext cx="1557607" cy="1756722"/>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18" name="直線コネクタ 17"/>
          <p:cNvCxnSpPr>
            <a:stCxn id="16" idx="3"/>
          </p:cNvCxnSpPr>
          <p:nvPr/>
        </p:nvCxnSpPr>
        <p:spPr>
          <a:xfrm>
            <a:off x="4747274" y="3718736"/>
            <a:ext cx="1552918" cy="187050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19" name="円/楕円 18"/>
          <p:cNvSpPr/>
          <p:nvPr/>
        </p:nvSpPr>
        <p:spPr>
          <a:xfrm>
            <a:off x="1263338" y="4465768"/>
            <a:ext cx="7272809" cy="864096"/>
          </a:xfrm>
          <a:prstGeom prst="ellipse">
            <a:avLst/>
          </a:prstGeom>
          <a:solidFill>
            <a:srgbClr val="FFFF00">
              <a:alpha val="62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748077" y="1677251"/>
            <a:ext cx="4176464" cy="936104"/>
          </a:xfrm>
          <a:prstGeom prst="roundRect">
            <a:avLst>
              <a:gd name="adj" fmla="val 4279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2000" dirty="0">
                <a:solidFill>
                  <a:schemeClr val="tx1"/>
                </a:solidFill>
              </a:rPr>
              <a:t>14</a:t>
            </a:r>
            <a:r>
              <a:rPr lang="ja-JP" altLang="en-US" sz="2000" dirty="0">
                <a:solidFill>
                  <a:schemeClr val="tx1"/>
                </a:solidFill>
              </a:rPr>
              <a:t>･･･理科系棟ペデ側駐輪場</a:t>
            </a:r>
            <a:endParaRPr lang="en-US" altLang="ja-JP" sz="2000" dirty="0">
              <a:solidFill>
                <a:schemeClr val="tx1"/>
              </a:solidFill>
            </a:endParaRPr>
          </a:p>
          <a:p>
            <a:r>
              <a:rPr lang="en-US" altLang="ja-JP" sz="2000" dirty="0">
                <a:solidFill>
                  <a:schemeClr val="tx1"/>
                </a:solidFill>
              </a:rPr>
              <a:t>21</a:t>
            </a:r>
            <a:r>
              <a:rPr lang="ja-JP" altLang="en-US" sz="2000" dirty="0">
                <a:solidFill>
                  <a:schemeClr val="tx1"/>
                </a:solidFill>
              </a:rPr>
              <a:t>･･･</a:t>
            </a:r>
            <a:r>
              <a:rPr lang="en-US" altLang="ja-JP" sz="2000" dirty="0">
                <a:solidFill>
                  <a:schemeClr val="tx1"/>
                </a:solidFill>
              </a:rPr>
              <a:t>3AB</a:t>
            </a:r>
            <a:r>
              <a:rPr lang="ja-JP" altLang="en-US" sz="2000" dirty="0">
                <a:solidFill>
                  <a:schemeClr val="tx1"/>
                </a:solidFill>
              </a:rPr>
              <a:t>棟間の駐輪場、など</a:t>
            </a:r>
            <a:endParaRPr lang="en-US" altLang="ja-JP" sz="2000" dirty="0">
              <a:solidFill>
                <a:schemeClr val="tx1"/>
              </a:solidFill>
            </a:endParaRPr>
          </a:p>
        </p:txBody>
      </p:sp>
      <p:sp>
        <p:nvSpPr>
          <p:cNvPr id="21" name="爆発 1 20"/>
          <p:cNvSpPr/>
          <p:nvPr/>
        </p:nvSpPr>
        <p:spPr>
          <a:xfrm>
            <a:off x="3382984" y="2218599"/>
            <a:ext cx="6035388" cy="3024336"/>
          </a:xfrm>
          <a:prstGeom prst="irregularSeal1">
            <a:avLst/>
          </a:prstGeom>
          <a:solidFill>
            <a:schemeClr val="accent5">
              <a:alpha val="92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400" dirty="0" smtClean="0">
                <a:solidFill>
                  <a:schemeClr val="tx1"/>
                </a:solidFill>
              </a:rPr>
              <a:t>学内移動用自転車の</a:t>
            </a:r>
            <a:endParaRPr lang="en-US" altLang="ja-JP" sz="2400" dirty="0" smtClean="0">
              <a:solidFill>
                <a:schemeClr val="tx1"/>
              </a:solidFill>
            </a:endParaRPr>
          </a:p>
          <a:p>
            <a:pPr algn="ctr"/>
            <a:r>
              <a:rPr lang="ja-JP" altLang="en-US" sz="2400" dirty="0" smtClean="0">
                <a:solidFill>
                  <a:schemeClr val="tx1"/>
                </a:solidFill>
              </a:rPr>
              <a:t>置き場に</a:t>
            </a:r>
            <a:r>
              <a:rPr lang="ja-JP" altLang="en-US" sz="2400" b="1" dirty="0" smtClean="0">
                <a:solidFill>
                  <a:schemeClr val="tx1"/>
                </a:solidFill>
              </a:rPr>
              <a:t>！</a:t>
            </a:r>
            <a:endParaRPr lang="ja-JP" altLang="en-US"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Tree>
    <p:extLst>
      <p:ext uri="{BB962C8B-B14F-4D97-AF65-F5344CB8AC3E}">
        <p14:creationId xmlns:p14="http://schemas.microsoft.com/office/powerpoint/2010/main" val="90115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23528" y="1469975"/>
            <a:ext cx="8496944" cy="50553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自転車利用実態</a:t>
            </a:r>
            <a:r>
              <a:rPr lang="ja-JP" altLang="en-US" dirty="0" smtClean="0"/>
              <a:t>調査</a:t>
            </a:r>
            <a:endParaRPr kumimoji="1" lang="ja-JP" altLang="en-US" dirty="0"/>
          </a:p>
        </p:txBody>
      </p:sp>
      <p:grpSp>
        <p:nvGrpSpPr>
          <p:cNvPr id="3" name="グループ化 3"/>
          <p:cNvGrpSpPr/>
          <p:nvPr/>
        </p:nvGrpSpPr>
        <p:grpSpPr>
          <a:xfrm>
            <a:off x="683568" y="2101985"/>
            <a:ext cx="7992888" cy="4567375"/>
            <a:chOff x="0" y="0"/>
            <a:chExt cx="5312570" cy="4020741"/>
          </a:xfrm>
        </p:grpSpPr>
        <p:graphicFrame>
          <p:nvGraphicFramePr>
            <p:cNvPr id="5" name="グラフ 4"/>
            <p:cNvGraphicFramePr/>
            <p:nvPr>
              <p:extLst>
                <p:ext uri="{D42A27DB-BD31-4B8C-83A1-F6EECF244321}">
                  <p14:modId xmlns:p14="http://schemas.microsoft.com/office/powerpoint/2010/main" val="818891975"/>
                </p:ext>
              </p:extLst>
            </p:nvPr>
          </p:nvGraphicFramePr>
          <p:xfrm>
            <a:off x="2382" y="0"/>
            <a:ext cx="5310188" cy="402074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4"/>
            <p:cNvSpPr txBox="1"/>
            <p:nvPr/>
          </p:nvSpPr>
          <p:spPr>
            <a:xfrm>
              <a:off x="0" y="53580"/>
              <a:ext cx="596702" cy="425822"/>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a:ea typeface="ＭＳ Ｐゴシック"/>
                  <a:cs typeface="+mn-cs"/>
                </a:rPr>
                <a:t>(</a:t>
              </a:r>
              <a:r>
                <a:rPr kumimoji="1" lang="ja-JP" altLang="en-US" sz="2000" b="0" i="0" u="none" strike="noStrike" kern="0" cap="none" spc="0" normalizeH="0" baseline="0" noProof="0">
                  <a:ln>
                    <a:noFill/>
                  </a:ln>
                  <a:solidFill>
                    <a:sysClr val="windowText" lastClr="000000"/>
                  </a:solidFill>
                  <a:effectLst/>
                  <a:uLnTx/>
                  <a:uFillTx/>
                  <a:latin typeface="Calibri"/>
                  <a:ea typeface="ＭＳ Ｐゴシック"/>
                  <a:cs typeface="+mn-cs"/>
                </a:rPr>
                <a:t>台</a:t>
              </a:r>
              <a:r>
                <a:rPr kumimoji="1" lang="en-US" altLang="ja-JP" sz="2000" b="0" i="0" u="none" strike="noStrike" kern="0" cap="none" spc="0" normalizeH="0" baseline="0" noProof="0">
                  <a:ln>
                    <a:noFill/>
                  </a:ln>
                  <a:solidFill>
                    <a:sysClr val="windowText" lastClr="000000"/>
                  </a:solidFill>
                  <a:effectLst/>
                  <a:uLnTx/>
                  <a:uFillTx/>
                  <a:latin typeface="Calibri"/>
                  <a:ea typeface="ＭＳ Ｐゴシック"/>
                  <a:cs typeface="+mn-cs"/>
                </a:rPr>
                <a:t>)</a:t>
              </a:r>
              <a:endParaRPr kumimoji="1" lang="ja-JP" altLang="en-US" sz="20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grpSp>
      <p:sp>
        <p:nvSpPr>
          <p:cNvPr id="11" name="テキスト ボックス 10"/>
          <p:cNvSpPr txBox="1"/>
          <p:nvPr/>
        </p:nvSpPr>
        <p:spPr>
          <a:xfrm>
            <a:off x="539551" y="1540411"/>
            <a:ext cx="6428363" cy="461665"/>
          </a:xfrm>
          <a:prstGeom prst="rect">
            <a:avLst/>
          </a:prstGeom>
          <a:noFill/>
        </p:spPr>
        <p:txBody>
          <a:bodyPr wrap="none" rtlCol="0">
            <a:spAutoFit/>
          </a:bodyPr>
          <a:lstStyle/>
          <a:p>
            <a:r>
              <a:rPr lang="ja-JP" altLang="en-US" sz="2400" dirty="0" smtClean="0"/>
              <a:t>学内</a:t>
            </a:r>
            <a:r>
              <a:rPr lang="ja-JP" altLang="en-US" sz="2400" dirty="0"/>
              <a:t>移動用</a:t>
            </a:r>
            <a:r>
              <a:rPr kumimoji="1" lang="ja-JP" altLang="en-US" sz="2400" dirty="0" smtClean="0"/>
              <a:t>自転車の割合が高かった駐輪場群</a:t>
            </a:r>
            <a:endParaRPr kumimoji="1" lang="ja-JP" altLang="en-US" sz="2400" dirty="0"/>
          </a:p>
        </p:txBody>
      </p:sp>
      <p:sp>
        <p:nvSpPr>
          <p:cNvPr id="15" name="テキスト ボックス 12"/>
          <p:cNvSpPr txBox="1"/>
          <p:nvPr/>
        </p:nvSpPr>
        <p:spPr>
          <a:xfrm>
            <a:off x="1403648" y="2686487"/>
            <a:ext cx="3338937"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（緑）</a:t>
            </a:r>
            <a:r>
              <a:rPr lang="ja-JP" altLang="en-US" sz="2000" kern="0" dirty="0" smtClean="0">
                <a:solidFill>
                  <a:sysClr val="windowText" lastClr="000000"/>
                </a:solidFill>
                <a:latin typeface="Calibri"/>
                <a:ea typeface="ＭＳ Ｐゴシック"/>
              </a:rPr>
              <a:t>学内移動用自転車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sysClr val="windowText" lastClr="000000"/>
                </a:solidFill>
                <a:latin typeface="Calibri"/>
                <a:ea typeface="ＭＳ Ｐゴシック"/>
              </a:rPr>
              <a:t>･･</a:t>
            </a:r>
            <a:r>
              <a:rPr lang="ja-JP" altLang="en-US" sz="2000" kern="0" dirty="0" smtClean="0">
                <a:solidFill>
                  <a:sysClr val="windowText" lastClr="000000"/>
                </a:solidFill>
                <a:latin typeface="Calibri"/>
                <a:ea typeface="ＭＳ Ｐゴシック"/>
              </a:rPr>
              <a:t>･３６６台</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16" name="テキスト ボックス 15"/>
          <p:cNvSpPr txBox="1"/>
          <p:nvPr/>
        </p:nvSpPr>
        <p:spPr>
          <a:xfrm>
            <a:off x="1418894" y="3518681"/>
            <a:ext cx="3328380"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（赤）</a:t>
            </a:r>
            <a:r>
              <a:rPr lang="ja-JP" altLang="en-US" sz="2000" kern="0" noProof="0" dirty="0">
                <a:solidFill>
                  <a:sysClr val="windowText" lastClr="000000"/>
                </a:solidFill>
                <a:latin typeface="Calibri"/>
                <a:ea typeface="ＭＳ Ｐゴシック"/>
              </a:rPr>
              <a:t>放置</a:t>
            </a:r>
            <a:r>
              <a:rPr lang="ja-JP" altLang="en-US" sz="2000" kern="0" dirty="0" smtClean="0">
                <a:solidFill>
                  <a:sysClr val="windowText" lastClr="000000"/>
                </a:solidFill>
                <a:latin typeface="Calibri"/>
                <a:ea typeface="ＭＳ Ｐゴシック"/>
              </a:rPr>
              <a:t>自転車</a:t>
            </a:r>
            <a:endPar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cxnSp>
        <p:nvCxnSpPr>
          <p:cNvPr id="17" name="直線コネクタ 16"/>
          <p:cNvCxnSpPr>
            <a:stCxn id="15" idx="3"/>
          </p:cNvCxnSpPr>
          <p:nvPr/>
        </p:nvCxnSpPr>
        <p:spPr>
          <a:xfrm>
            <a:off x="4742585" y="3040430"/>
            <a:ext cx="1557607" cy="1756722"/>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cxnSp>
        <p:nvCxnSpPr>
          <p:cNvPr id="18" name="直線コネクタ 17"/>
          <p:cNvCxnSpPr>
            <a:stCxn id="16" idx="3"/>
          </p:cNvCxnSpPr>
          <p:nvPr/>
        </p:nvCxnSpPr>
        <p:spPr>
          <a:xfrm>
            <a:off x="4747274" y="3718736"/>
            <a:ext cx="1552918" cy="1870504"/>
          </a:xfrm>
          <a:prstGeom prst="line">
            <a:avLst/>
          </a:prstGeom>
          <a:ln>
            <a:headEnd type="oval" w="med" len="med"/>
            <a:tailEnd type="triangle" w="lg" len="lg"/>
          </a:ln>
        </p:spPr>
        <p:style>
          <a:lnRef idx="3">
            <a:schemeClr val="dk1"/>
          </a:lnRef>
          <a:fillRef idx="0">
            <a:schemeClr val="dk1"/>
          </a:fillRef>
          <a:effectRef idx="2">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
        <p:nvSpPr>
          <p:cNvPr id="20" name="円/楕円 19"/>
          <p:cNvSpPr/>
          <p:nvPr/>
        </p:nvSpPr>
        <p:spPr>
          <a:xfrm>
            <a:off x="7524328" y="3212976"/>
            <a:ext cx="1152128" cy="3335436"/>
          </a:xfrm>
          <a:prstGeom prst="ellipse">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9512" y="404664"/>
            <a:ext cx="1239382" cy="351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コンテンツ プレースホルダー 3"/>
          <p:cNvPicPr/>
          <p:nvPr/>
        </p:nvPicPr>
        <p:blipFill>
          <a:blip r:embed="rId3" cstate="print">
            <a:extLst>
              <a:ext uri="{28A0092B-C50C-407E-A947-70E740481C1C}">
                <a14:useLocalDpi xmlns:a14="http://schemas.microsoft.com/office/drawing/2010/main" val="0"/>
              </a:ext>
            </a:extLst>
          </a:blip>
          <a:stretch>
            <a:fillRect/>
          </a:stretch>
        </p:blipFill>
        <p:spPr>
          <a:xfrm>
            <a:off x="825233" y="404664"/>
            <a:ext cx="4248472" cy="6336704"/>
          </a:xfrm>
          <a:prstGeom prst="rect">
            <a:avLst/>
          </a:prstGeom>
        </p:spPr>
      </p:pic>
      <p:sp>
        <p:nvSpPr>
          <p:cNvPr id="19" name="角丸四角形 18"/>
          <p:cNvSpPr/>
          <p:nvPr/>
        </p:nvSpPr>
        <p:spPr>
          <a:xfrm>
            <a:off x="3589571" y="2916104"/>
            <a:ext cx="982429" cy="478269"/>
          </a:xfrm>
          <a:prstGeom prst="roundRect">
            <a:avLst/>
          </a:prstGeom>
          <a:solidFill>
            <a:srgbClr val="00B0F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65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30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par>
                          <p:cTn id="11" fill="hold">
                            <p:stCondLst>
                              <p:cond delay="13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800"/>
                            </p:stCondLst>
                            <p:childTnLst>
                              <p:par>
                                <p:cTn id="16" presetID="10" presetClass="entr" presetSubtype="0" fill="hold" grpId="1"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3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800"/>
                            </p:stCondLst>
                            <p:childTnLst>
                              <p:par>
                                <p:cTn id="24" presetID="21" presetClass="emph" presetSubtype="0" fill="hold" grpId="0" nodeType="afterEffect">
                                  <p:stCondLst>
                                    <p:cond delay="1000"/>
                                  </p:stCondLst>
                                  <p:childTnLst>
                                    <p:animClr clrSpc="hsl" dir="cw">
                                      <p:cBhvr override="childStyle">
                                        <p:cTn id="25" dur="500" fill="hold"/>
                                        <p:tgtEl>
                                          <p:spTgt spid="19"/>
                                        </p:tgtEl>
                                        <p:attrNameLst>
                                          <p:attrName>style.color</p:attrName>
                                        </p:attrNameLst>
                                      </p:cBhvr>
                                      <p:by>
                                        <p:hsl h="7200000" s="0" l="0"/>
                                      </p:by>
                                    </p:animClr>
                                    <p:animClr clrSpc="hsl" dir="cw">
                                      <p:cBhvr>
                                        <p:cTn id="26" dur="500" fill="hold"/>
                                        <p:tgtEl>
                                          <p:spTgt spid="19"/>
                                        </p:tgtEl>
                                        <p:attrNameLst>
                                          <p:attrName>fillcolor</p:attrName>
                                        </p:attrNameLst>
                                      </p:cBhvr>
                                      <p:by>
                                        <p:hsl h="7200000" s="0" l="0"/>
                                      </p:by>
                                    </p:animClr>
                                    <p:animClr clrSpc="hsl" dir="cw">
                                      <p:cBhvr>
                                        <p:cTn id="27" dur="500" fill="hold"/>
                                        <p:tgtEl>
                                          <p:spTgt spid="19"/>
                                        </p:tgtEl>
                                        <p:attrNameLst>
                                          <p:attrName>stroke.color</p:attrName>
                                        </p:attrNameLst>
                                      </p:cBhvr>
                                      <p:by>
                                        <p:hsl h="7200000" s="0" l="0"/>
                                      </p:by>
                                    </p:animClr>
                                    <p:set>
                                      <p:cBhvr>
                                        <p:cTn id="28"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28800"/>
            <a:ext cx="8229600" cy="4629150"/>
          </a:xfrm>
        </p:spPr>
      </p:pic>
      <p:sp>
        <p:nvSpPr>
          <p:cNvPr id="4" name="タイトル 1"/>
          <p:cNvSpPr>
            <a:spLocks noGrp="1"/>
          </p:cNvSpPr>
          <p:nvPr>
            <p:ph type="title"/>
          </p:nvPr>
        </p:nvSpPr>
        <p:spPr/>
        <p:txBody>
          <a:bodyPr/>
          <a:lstStyle/>
          <a:p>
            <a:r>
              <a:rPr kumimoji="1" lang="ja-JP" altLang="en-US" dirty="0" smtClean="0"/>
              <a:t>自転車利用実態調査</a:t>
            </a:r>
            <a:endParaRPr kumimoji="1" lang="ja-JP" altLang="en-US" dirty="0"/>
          </a:p>
        </p:txBody>
      </p:sp>
      <p:sp>
        <p:nvSpPr>
          <p:cNvPr id="6" name="テキスト ボックス 5"/>
          <p:cNvSpPr txBox="1"/>
          <p:nvPr/>
        </p:nvSpPr>
        <p:spPr>
          <a:xfrm>
            <a:off x="539551" y="6271915"/>
            <a:ext cx="8064897" cy="400110"/>
          </a:xfrm>
          <a:prstGeom prst="rect">
            <a:avLst/>
          </a:prstGeom>
          <a:noFill/>
        </p:spPr>
        <p:txBody>
          <a:bodyPr wrap="square" rtlCol="0">
            <a:spAutoFit/>
          </a:bodyPr>
          <a:lstStyle/>
          <a:p>
            <a:r>
              <a:rPr lang="en-US" altLang="ja-JP" sz="2000" dirty="0" smtClean="0"/>
              <a:t>6</a:t>
            </a:r>
            <a:r>
              <a:rPr lang="ja-JP" altLang="en-US" sz="2000" dirty="0" smtClean="0"/>
              <a:t>月</a:t>
            </a:r>
            <a:r>
              <a:rPr lang="en-US" altLang="ja-JP" sz="2000" dirty="0" smtClean="0"/>
              <a:t>3</a:t>
            </a:r>
            <a:r>
              <a:rPr lang="ja-JP" altLang="en-US" sz="2000" dirty="0" smtClean="0"/>
              <a:t>日、</a:t>
            </a:r>
            <a:r>
              <a:rPr lang="en-US" altLang="ja-JP" sz="2000" dirty="0" smtClean="0"/>
              <a:t>8:00</a:t>
            </a:r>
            <a:r>
              <a:rPr lang="ja-JP" altLang="en-US" sz="2000" dirty="0" smtClean="0"/>
              <a:t>　</a:t>
            </a:r>
            <a:r>
              <a:rPr lang="en-US" altLang="ja-JP" sz="2000" dirty="0" smtClean="0"/>
              <a:t>21</a:t>
            </a:r>
            <a:r>
              <a:rPr lang="ja-JP" altLang="en-US" sz="2000" dirty="0" smtClean="0"/>
              <a:t>番、３</a:t>
            </a:r>
            <a:r>
              <a:rPr lang="en-US" altLang="ja-JP" sz="2000" dirty="0" smtClean="0"/>
              <a:t>A</a:t>
            </a:r>
            <a:r>
              <a:rPr lang="ja-JP" altLang="en-US" sz="2000" dirty="0" smtClean="0"/>
              <a:t>棟下の駐輪場に残る自転車</a:t>
            </a:r>
            <a:endParaRPr lang="en-US" altLang="ja-JP" sz="2000" dirty="0"/>
          </a:p>
        </p:txBody>
      </p:sp>
      <p:sp>
        <p:nvSpPr>
          <p:cNvPr id="7" name="円/楕円 6"/>
          <p:cNvSpPr/>
          <p:nvPr/>
        </p:nvSpPr>
        <p:spPr>
          <a:xfrm rot="1656646">
            <a:off x="2501895" y="4261763"/>
            <a:ext cx="5556642" cy="836341"/>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4981096">
            <a:off x="548721" y="4590970"/>
            <a:ext cx="2734582" cy="608323"/>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代替処理 8"/>
          <p:cNvSpPr/>
          <p:nvPr/>
        </p:nvSpPr>
        <p:spPr>
          <a:xfrm>
            <a:off x="971600" y="1916832"/>
            <a:ext cx="7344816" cy="79208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smtClean="0"/>
              <a:t>学内</a:t>
            </a:r>
            <a:r>
              <a:rPr lang="ja-JP" altLang="en-US" sz="2800" dirty="0"/>
              <a:t>移動用</a:t>
            </a:r>
            <a:r>
              <a:rPr lang="ja-JP" altLang="en-US" sz="2800" dirty="0" smtClean="0"/>
              <a:t>自転車の置き場になっている</a:t>
            </a:r>
            <a:endParaRPr kumimoji="1" lang="ja-JP" altLang="en-US" sz="28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Tree>
    <p:extLst>
      <p:ext uri="{BB962C8B-B14F-4D97-AF65-F5344CB8AC3E}">
        <p14:creationId xmlns:p14="http://schemas.microsoft.com/office/powerpoint/2010/main" val="194931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2564904"/>
            <a:ext cx="8424936" cy="280831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533400"/>
            <a:ext cx="8229600" cy="1815480"/>
          </a:xfrm>
        </p:spPr>
        <p:txBody>
          <a:bodyPr>
            <a:normAutofit fontScale="90000"/>
          </a:bodyPr>
          <a:lstStyle/>
          <a:p>
            <a:r>
              <a:rPr lang="ja-JP" altLang="en-US" dirty="0" smtClean="0"/>
              <a:t>調査③</a:t>
            </a:r>
            <a:r>
              <a:rPr lang="en-US" altLang="ja-JP" dirty="0" smtClean="0"/>
              <a:t/>
            </a:r>
            <a:br>
              <a:rPr lang="en-US" altLang="ja-JP" dirty="0" smtClean="0"/>
            </a:br>
            <a:r>
              <a:rPr lang="ja-JP" altLang="en-US" dirty="0" smtClean="0"/>
              <a:t>自転車利用に関するアンケート調査</a:t>
            </a:r>
            <a:r>
              <a:rPr lang="en-US" altLang="ja-JP" dirty="0" smtClean="0"/>
              <a:t/>
            </a:r>
            <a:br>
              <a:rPr lang="en-US" altLang="ja-JP" dirty="0" smtClean="0"/>
            </a:br>
            <a:r>
              <a:rPr lang="ja-JP" altLang="en-US" dirty="0" smtClean="0"/>
              <a:t>（パーソントリップ調査</a:t>
            </a:r>
            <a:r>
              <a:rPr lang="en-US" altLang="ja-JP" dirty="0" smtClean="0"/>
              <a:t>『</a:t>
            </a:r>
            <a:r>
              <a:rPr lang="ja-JP" altLang="en-US" dirty="0" smtClean="0"/>
              <a:t>以下</a:t>
            </a:r>
            <a:r>
              <a:rPr lang="en-US" altLang="ja-JP" dirty="0" smtClean="0"/>
              <a:t>PT</a:t>
            </a:r>
            <a:r>
              <a:rPr lang="ja-JP" altLang="en-US" dirty="0" smtClean="0"/>
              <a:t>調査</a:t>
            </a:r>
            <a:r>
              <a:rPr lang="en-US" altLang="ja-JP" dirty="0" smtClean="0"/>
              <a:t>』</a:t>
            </a:r>
            <a:r>
              <a:rPr lang="ja-JP" altLang="en-US" dirty="0" smtClean="0"/>
              <a:t>）</a:t>
            </a:r>
            <a:endParaRPr kumimoji="1" lang="ja-JP" altLang="en-US" dirty="0"/>
          </a:p>
        </p:txBody>
      </p:sp>
      <p:sp>
        <p:nvSpPr>
          <p:cNvPr id="3" name="コンテンツ プレースホルダー 2"/>
          <p:cNvSpPr>
            <a:spLocks noGrp="1"/>
          </p:cNvSpPr>
          <p:nvPr>
            <p:ph idx="1"/>
          </p:nvPr>
        </p:nvSpPr>
        <p:spPr>
          <a:xfrm>
            <a:off x="467544" y="2564904"/>
            <a:ext cx="8229600" cy="4104456"/>
          </a:xfrm>
        </p:spPr>
        <p:txBody>
          <a:bodyPr/>
          <a:lstStyle/>
          <a:p>
            <a:r>
              <a:rPr lang="ja-JP" altLang="en-US" dirty="0" smtClean="0"/>
              <a:t>期間：</a:t>
            </a:r>
            <a:r>
              <a:rPr lang="en-US" altLang="ja-JP" dirty="0" smtClean="0"/>
              <a:t>5</a:t>
            </a:r>
            <a:r>
              <a:rPr lang="ja-JP" altLang="en-US" dirty="0" smtClean="0"/>
              <a:t>月</a:t>
            </a:r>
            <a:r>
              <a:rPr lang="en-US" altLang="ja-JP" dirty="0" smtClean="0"/>
              <a:t>30</a:t>
            </a:r>
            <a:r>
              <a:rPr lang="ja-JP" altLang="en-US" dirty="0" smtClean="0"/>
              <a:t>日（水）～</a:t>
            </a:r>
            <a:r>
              <a:rPr lang="en-US" altLang="ja-JP" dirty="0" smtClean="0"/>
              <a:t>6</a:t>
            </a:r>
            <a:r>
              <a:rPr lang="ja-JP" altLang="en-US" dirty="0" smtClean="0"/>
              <a:t>月</a:t>
            </a:r>
            <a:r>
              <a:rPr lang="en-US" altLang="ja-JP" dirty="0" smtClean="0"/>
              <a:t>8</a:t>
            </a:r>
            <a:r>
              <a:rPr lang="ja-JP" altLang="en-US" dirty="0" smtClean="0"/>
              <a:t>日（金）</a:t>
            </a:r>
            <a:endParaRPr lang="en-US" altLang="ja-JP" dirty="0" smtClean="0"/>
          </a:p>
          <a:p>
            <a:r>
              <a:rPr lang="ja-JP" altLang="en-US" dirty="0" smtClean="0"/>
              <a:t>対象：第三エリアを利用する学生（院生を含む）</a:t>
            </a:r>
            <a:endParaRPr lang="en-US" altLang="ja-JP" dirty="0" smtClean="0"/>
          </a:p>
          <a:p>
            <a:r>
              <a:rPr kumimoji="1" lang="ja-JP" altLang="en-US" dirty="0" smtClean="0"/>
              <a:t>配布場所：第三エリア内で手渡しで配布</a:t>
            </a:r>
            <a:endParaRPr kumimoji="1" lang="en-US" altLang="ja-JP" dirty="0" smtClean="0"/>
          </a:p>
          <a:p>
            <a:r>
              <a:rPr lang="ja-JP" altLang="en-US" dirty="0"/>
              <a:t>回収</a:t>
            </a:r>
            <a:r>
              <a:rPr lang="ja-JP" altLang="en-US" dirty="0" smtClean="0"/>
              <a:t>方法：３</a:t>
            </a:r>
            <a:r>
              <a:rPr lang="en-US" altLang="ja-JP" dirty="0" smtClean="0"/>
              <a:t>A</a:t>
            </a:r>
            <a:r>
              <a:rPr lang="ja-JP" altLang="en-US" dirty="0" smtClean="0"/>
              <a:t>棟のシス情支援室前に設置した回収</a:t>
            </a:r>
            <a:r>
              <a:rPr lang="en-US" altLang="ja-JP" dirty="0" smtClean="0"/>
              <a:t>BOX</a:t>
            </a:r>
            <a:r>
              <a:rPr lang="ja-JP" altLang="en-US" dirty="0" smtClean="0"/>
              <a:t>に</a:t>
            </a:r>
            <a:endParaRPr lang="en-US" altLang="ja-JP" dirty="0" smtClean="0"/>
          </a:p>
          <a:p>
            <a:pPr marL="0" indent="0">
              <a:buNone/>
            </a:pPr>
            <a:r>
              <a:rPr lang="ja-JP" altLang="en-US" dirty="0"/>
              <a:t>　</a:t>
            </a:r>
            <a:r>
              <a:rPr lang="ja-JP" altLang="en-US" dirty="0" smtClean="0"/>
              <a:t>　　　　　　</a:t>
            </a:r>
            <a:r>
              <a:rPr lang="ja-JP" altLang="en-US" dirty="0"/>
              <a:t> </a:t>
            </a:r>
            <a:r>
              <a:rPr lang="ja-JP" altLang="en-US" dirty="0" smtClean="0"/>
              <a:t> 提出</a:t>
            </a:r>
            <a:endParaRPr lang="en-US" altLang="ja-JP" dirty="0" smtClean="0"/>
          </a:p>
          <a:p>
            <a:r>
              <a:rPr lang="ja-JP" altLang="en-US" dirty="0" smtClean="0"/>
              <a:t>サンプル数　</a:t>
            </a:r>
            <a:r>
              <a:rPr lang="en-US" altLang="ja-JP" dirty="0" smtClean="0"/>
              <a:t>91</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
        <p:nvSpPr>
          <p:cNvPr id="5" name="大波 4"/>
          <p:cNvSpPr/>
          <p:nvPr/>
        </p:nvSpPr>
        <p:spPr>
          <a:xfrm>
            <a:off x="3995936" y="4653136"/>
            <a:ext cx="3744416" cy="1656184"/>
          </a:xfrm>
          <a:prstGeom prst="wave">
            <a:avLst>
              <a:gd name="adj1" fmla="val 7364"/>
              <a:gd name="adj2" fmla="val 2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ja-JP" sz="2800" dirty="0" smtClean="0">
              <a:solidFill>
                <a:srgbClr val="FF0000"/>
              </a:solidFill>
            </a:endParaRPr>
          </a:p>
          <a:p>
            <a:pPr algn="ctr"/>
            <a:r>
              <a:rPr lang="ja-JP" altLang="en-US" sz="2800" dirty="0" smtClean="0">
                <a:solidFill>
                  <a:srgbClr val="FF0000"/>
                </a:solidFill>
              </a:rPr>
              <a:t>置きっぱなし自転車の</a:t>
            </a:r>
            <a:endParaRPr lang="en-US" altLang="ja-JP" sz="2800" dirty="0" smtClean="0">
              <a:solidFill>
                <a:srgbClr val="FF0000"/>
              </a:solidFill>
            </a:endParaRPr>
          </a:p>
          <a:p>
            <a:pPr algn="ctr"/>
            <a:r>
              <a:rPr lang="ja-JP" altLang="en-US" sz="2800" dirty="0" smtClean="0">
                <a:solidFill>
                  <a:srgbClr val="FF0000"/>
                </a:solidFill>
              </a:rPr>
              <a:t>利用実態を調査</a:t>
            </a:r>
            <a:endParaRPr lang="en-US" altLang="ja-JP" sz="2800" dirty="0" smtClean="0">
              <a:solidFill>
                <a:srgbClr val="FF0000"/>
              </a:solidFill>
            </a:endParaRPr>
          </a:p>
          <a:p>
            <a:pPr algn="ctr"/>
            <a:endParaRPr lang="en-US" altLang="ja-JP" sz="2800" dirty="0">
              <a:solidFill>
                <a:srgbClr val="FF0000"/>
              </a:solidFill>
            </a:endParaRPr>
          </a:p>
        </p:txBody>
      </p:sp>
    </p:spTree>
    <p:extLst>
      <p:ext uri="{BB962C8B-B14F-4D97-AF65-F5344CB8AC3E}">
        <p14:creationId xmlns:p14="http://schemas.microsoft.com/office/powerpoint/2010/main" val="255932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1469975"/>
            <a:ext cx="8928992" cy="52713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5202" y="6381328"/>
            <a:ext cx="7841173" cy="338554"/>
          </a:xfrm>
          <a:prstGeom prst="rect">
            <a:avLst/>
          </a:prstGeom>
          <a:solidFill>
            <a:schemeClr val="bg1"/>
          </a:solidFill>
        </p:spPr>
        <p:txBody>
          <a:bodyPr wrap="square" rtlCol="0">
            <a:spAutoFit/>
          </a:bodyPr>
          <a:lstStyle/>
          <a:p>
            <a:pPr algn="ctr"/>
            <a:r>
              <a:rPr kumimoji="1" lang="ja-JP" altLang="en-US" sz="1600" dirty="0" smtClean="0"/>
              <a:t>グラフ：　都市計画実習　生活安全環境班　「自転車利用に関するアンケート調査」より</a:t>
            </a:r>
            <a:endParaRPr kumimoji="1" lang="ja-JP" altLang="en-US" sz="1600" dirty="0"/>
          </a:p>
        </p:txBody>
      </p:sp>
      <p:sp>
        <p:nvSpPr>
          <p:cNvPr id="3" name="タイトル 2"/>
          <p:cNvSpPr>
            <a:spLocks noGrp="1"/>
          </p:cNvSpPr>
          <p:nvPr>
            <p:ph type="title"/>
          </p:nvPr>
        </p:nvSpPr>
        <p:spPr/>
        <p:txBody>
          <a:bodyPr>
            <a:normAutofit/>
          </a:bodyPr>
          <a:lstStyle/>
          <a:p>
            <a:r>
              <a:rPr lang="ja-JP" altLang="en-US" sz="3200" dirty="0"/>
              <a:t>自転車利用に関するアンケート</a:t>
            </a:r>
            <a:r>
              <a:rPr lang="ja-JP" altLang="en-US" sz="3200" dirty="0" smtClean="0"/>
              <a:t>調査　調査結果</a:t>
            </a:r>
            <a:endParaRPr kumimoji="1" lang="ja-JP" altLang="en-US" sz="3200" dirty="0"/>
          </a:p>
        </p:txBody>
      </p:sp>
      <p:graphicFrame>
        <p:nvGraphicFramePr>
          <p:cNvPr id="7" name="グラフ 6"/>
          <p:cNvGraphicFramePr>
            <a:graphicFrameLocks/>
          </p:cNvGraphicFramePr>
          <p:nvPr>
            <p:extLst>
              <p:ext uri="{D42A27DB-BD31-4B8C-83A1-F6EECF244321}">
                <p14:modId xmlns:p14="http://schemas.microsoft.com/office/powerpoint/2010/main" val="1489092426"/>
              </p:ext>
            </p:extLst>
          </p:nvPr>
        </p:nvGraphicFramePr>
        <p:xfrm>
          <a:off x="539552" y="1556792"/>
          <a:ext cx="828092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10" name="円/楕円 9"/>
          <p:cNvSpPr/>
          <p:nvPr/>
        </p:nvSpPr>
        <p:spPr>
          <a:xfrm>
            <a:off x="3707904" y="2276872"/>
            <a:ext cx="2160240" cy="2520280"/>
          </a:xfrm>
          <a:prstGeom prst="ellipse">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5004048" y="4797152"/>
            <a:ext cx="3744416" cy="1584176"/>
          </a:xfrm>
          <a:prstGeom prst="wedgeRoundRectCallout">
            <a:avLst>
              <a:gd name="adj1" fmla="val -37852"/>
              <a:gd name="adj2" fmla="val -89498"/>
              <a:gd name="adj3" fmla="val 16667"/>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クルマ</a:t>
            </a:r>
            <a:r>
              <a:rPr kumimoji="1" lang="ja-JP" altLang="en-US" sz="2400" dirty="0" smtClean="0">
                <a:solidFill>
                  <a:schemeClr val="tx1"/>
                </a:solidFill>
              </a:rPr>
              <a:t>通学者は</a:t>
            </a:r>
            <a:endParaRPr kumimoji="1" lang="en-US" altLang="ja-JP" sz="2400" dirty="0" smtClean="0">
              <a:solidFill>
                <a:schemeClr val="tx1"/>
              </a:solidFill>
            </a:endParaRPr>
          </a:p>
          <a:p>
            <a:pPr algn="ctr"/>
            <a:r>
              <a:rPr kumimoji="1" lang="ja-JP" altLang="en-US" sz="2400" dirty="0" smtClean="0">
                <a:solidFill>
                  <a:schemeClr val="tx1"/>
                </a:solidFill>
              </a:rPr>
              <a:t>自転車</a:t>
            </a:r>
            <a:r>
              <a:rPr lang="ja-JP" altLang="en-US" sz="2400" dirty="0" smtClean="0">
                <a:solidFill>
                  <a:schemeClr val="tx1"/>
                </a:solidFill>
              </a:rPr>
              <a:t>を選ぶことに</a:t>
            </a:r>
            <a:endParaRPr lang="en-US" altLang="ja-JP" sz="2400" dirty="0" smtClean="0">
              <a:solidFill>
                <a:schemeClr val="tx1"/>
              </a:solidFill>
            </a:endParaRPr>
          </a:p>
          <a:p>
            <a:pPr algn="ctr"/>
            <a:r>
              <a:rPr lang="ja-JP" altLang="en-US" sz="2400" dirty="0" smtClean="0">
                <a:solidFill>
                  <a:schemeClr val="tx1"/>
                </a:solidFill>
              </a:rPr>
              <a:t>あまりこだわりがない</a:t>
            </a:r>
            <a:endParaRPr lang="en-US" altLang="ja-JP" sz="2400" dirty="0" smtClean="0">
              <a:solidFill>
                <a:schemeClr val="tx1"/>
              </a:solidFill>
            </a:endParaRPr>
          </a:p>
        </p:txBody>
      </p:sp>
      <p:sp>
        <p:nvSpPr>
          <p:cNvPr id="2" name="テキスト ボックス 1"/>
          <p:cNvSpPr txBox="1"/>
          <p:nvPr/>
        </p:nvSpPr>
        <p:spPr>
          <a:xfrm>
            <a:off x="431540" y="1417188"/>
            <a:ext cx="7416824" cy="461665"/>
          </a:xfrm>
          <a:prstGeom prst="rect">
            <a:avLst/>
          </a:prstGeom>
          <a:noFill/>
        </p:spPr>
        <p:txBody>
          <a:bodyPr wrap="square" rtlCol="0">
            <a:spAutoFit/>
          </a:bodyPr>
          <a:lstStyle/>
          <a:p>
            <a:r>
              <a:rPr lang="ja-JP" altLang="en-US" sz="2400" b="1" dirty="0"/>
              <a:t>自転車を使う理由</a:t>
            </a:r>
            <a:r>
              <a:rPr lang="ja-JP" altLang="en-US" sz="2000" dirty="0"/>
              <a:t>（交通手段別の母数に対する割合・複数選択）</a:t>
            </a:r>
            <a:endParaRPr kumimoji="1" lang="ja-JP" altLang="en-US" sz="2000" dirty="0"/>
          </a:p>
        </p:txBody>
      </p:sp>
      <p:sp>
        <p:nvSpPr>
          <p:cNvPr id="4" name="テキスト ボックス 3"/>
          <p:cNvSpPr txBox="1"/>
          <p:nvPr/>
        </p:nvSpPr>
        <p:spPr>
          <a:xfrm>
            <a:off x="7848364" y="1509521"/>
            <a:ext cx="1044116" cy="369332"/>
          </a:xfrm>
          <a:prstGeom prst="rect">
            <a:avLst/>
          </a:prstGeom>
          <a:noFill/>
        </p:spPr>
        <p:txBody>
          <a:bodyPr wrap="square" rtlCol="0">
            <a:spAutoFit/>
          </a:bodyPr>
          <a:lstStyle/>
          <a:p>
            <a:r>
              <a:rPr lang="en-US" altLang="ja-JP" dirty="0" smtClean="0"/>
              <a:t>n</a:t>
            </a:r>
            <a:r>
              <a:rPr kumimoji="1" lang="en-US" altLang="ja-JP" dirty="0" smtClean="0"/>
              <a:t>=91</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sp>
        <p:nvSpPr>
          <p:cNvPr id="6" name="テキスト ボックス 5"/>
          <p:cNvSpPr txBox="1"/>
          <p:nvPr/>
        </p:nvSpPr>
        <p:spPr>
          <a:xfrm>
            <a:off x="6660232" y="2132856"/>
            <a:ext cx="2088232" cy="369332"/>
          </a:xfrm>
          <a:prstGeom prst="rect">
            <a:avLst/>
          </a:prstGeom>
          <a:solidFill>
            <a:schemeClr val="bg1"/>
          </a:solidFill>
        </p:spPr>
        <p:txBody>
          <a:bodyPr wrap="square" rtlCol="0">
            <a:spAutoFit/>
          </a:bodyPr>
          <a:lstStyle/>
          <a:p>
            <a:r>
              <a:rPr kumimoji="1" lang="ja-JP" altLang="en-US" b="1" dirty="0" smtClean="0"/>
              <a:t> 通学手段</a:t>
            </a:r>
            <a:endParaRPr kumimoji="1" lang="en-US" altLang="ja-JP" b="1" dirty="0" smtClean="0"/>
          </a:p>
        </p:txBody>
      </p:sp>
    </p:spTree>
    <p:extLst>
      <p:ext uri="{BB962C8B-B14F-4D97-AF65-F5344CB8AC3E}">
        <p14:creationId xmlns:p14="http://schemas.microsoft.com/office/powerpoint/2010/main" val="128427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792" y="1600645"/>
            <a:ext cx="7920880" cy="5280587"/>
          </a:xfrm>
          <a:prstGeom prst="rect">
            <a:avLst/>
          </a:prstGeom>
        </p:spPr>
      </p:pic>
      <p:sp>
        <p:nvSpPr>
          <p:cNvPr id="6" name="タイトル 1"/>
          <p:cNvSpPr txBox="1">
            <a:spLocks/>
          </p:cNvSpPr>
          <p:nvPr/>
        </p:nvSpPr>
        <p:spPr>
          <a:xfrm>
            <a:off x="457200" y="5334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dirty="0" smtClean="0"/>
              <a:t>背景（筑波大学の現状）</a:t>
            </a:r>
            <a:endParaRPr lang="ja-JP" altLang="en-US" dirty="0"/>
          </a:p>
        </p:txBody>
      </p:sp>
      <p:graphicFrame>
        <p:nvGraphicFramePr>
          <p:cNvPr id="11" name="図表 10"/>
          <p:cNvGraphicFramePr/>
          <p:nvPr>
            <p:extLst>
              <p:ext uri="{D42A27DB-BD31-4B8C-83A1-F6EECF244321}">
                <p14:modId xmlns:p14="http://schemas.microsoft.com/office/powerpoint/2010/main" val="2652492957"/>
              </p:ext>
            </p:extLst>
          </p:nvPr>
        </p:nvGraphicFramePr>
        <p:xfrm>
          <a:off x="612720" y="1524000"/>
          <a:ext cx="7918560"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720730" y="2636913"/>
            <a:ext cx="3203198" cy="646331"/>
          </a:xfrm>
          <a:prstGeom prst="rect">
            <a:avLst/>
          </a:prstGeom>
          <a:solidFill>
            <a:schemeClr val="bg2"/>
          </a:solidFill>
        </p:spPr>
        <p:txBody>
          <a:bodyPr wrap="square" rtlCol="0">
            <a:spAutoFit/>
          </a:bodyPr>
          <a:lstStyle/>
          <a:p>
            <a:pPr algn="ctr"/>
            <a:r>
              <a:rPr lang="ja-JP" altLang="en-US" sz="3600" dirty="0">
                <a:solidFill>
                  <a:srgbClr val="0070C0"/>
                </a:solidFill>
              </a:rPr>
              <a:t>自転車の渋滞</a:t>
            </a:r>
            <a:endParaRPr kumimoji="1" lang="ja-JP" altLang="en-US" sz="3600" dirty="0">
              <a:solidFill>
                <a:srgbClr val="0070C0"/>
              </a:solidFill>
            </a:endParaRPr>
          </a:p>
        </p:txBody>
      </p:sp>
      <p:sp>
        <p:nvSpPr>
          <p:cNvPr id="12" name="テキスト ボックス 11"/>
          <p:cNvSpPr txBox="1"/>
          <p:nvPr/>
        </p:nvSpPr>
        <p:spPr>
          <a:xfrm>
            <a:off x="5416471" y="2636913"/>
            <a:ext cx="2954655" cy="646331"/>
          </a:xfrm>
          <a:prstGeom prst="rect">
            <a:avLst/>
          </a:prstGeom>
          <a:solidFill>
            <a:schemeClr val="bg2"/>
          </a:solidFill>
        </p:spPr>
        <p:txBody>
          <a:bodyPr wrap="none" rtlCol="0">
            <a:spAutoFit/>
          </a:bodyPr>
          <a:lstStyle/>
          <a:p>
            <a:pPr algn="ctr"/>
            <a:r>
              <a:rPr lang="ja-JP" altLang="en-US" sz="3600" dirty="0">
                <a:solidFill>
                  <a:srgbClr val="0070C0"/>
                </a:solidFill>
              </a:rPr>
              <a:t>駐輪場の混雑</a:t>
            </a:r>
          </a:p>
        </p:txBody>
      </p:sp>
      <p:sp>
        <p:nvSpPr>
          <p:cNvPr id="13" name="テキスト ボックス 12"/>
          <p:cNvSpPr txBox="1"/>
          <p:nvPr/>
        </p:nvSpPr>
        <p:spPr>
          <a:xfrm>
            <a:off x="720730" y="5856608"/>
            <a:ext cx="2987174" cy="646331"/>
          </a:xfrm>
          <a:prstGeom prst="rect">
            <a:avLst/>
          </a:prstGeom>
          <a:solidFill>
            <a:schemeClr val="bg2"/>
          </a:solidFill>
        </p:spPr>
        <p:txBody>
          <a:bodyPr wrap="square" rtlCol="0">
            <a:spAutoFit/>
          </a:bodyPr>
          <a:lstStyle/>
          <a:p>
            <a:pPr algn="ctr"/>
            <a:r>
              <a:rPr lang="ja-JP" altLang="en-US" sz="3600" dirty="0">
                <a:solidFill>
                  <a:srgbClr val="0070C0"/>
                </a:solidFill>
              </a:rPr>
              <a:t>枠外への駐輪</a:t>
            </a:r>
          </a:p>
        </p:txBody>
      </p:sp>
      <p:sp>
        <p:nvSpPr>
          <p:cNvPr id="9" name="テキスト ボックス 8"/>
          <p:cNvSpPr txBox="1"/>
          <p:nvPr/>
        </p:nvSpPr>
        <p:spPr>
          <a:xfrm>
            <a:off x="5878135" y="5877272"/>
            <a:ext cx="2492991" cy="646331"/>
          </a:xfrm>
          <a:prstGeom prst="rect">
            <a:avLst/>
          </a:prstGeom>
          <a:solidFill>
            <a:schemeClr val="bg2"/>
          </a:solidFill>
          <a:ln>
            <a:solidFill>
              <a:schemeClr val="bg1"/>
            </a:solidFill>
          </a:ln>
        </p:spPr>
        <p:txBody>
          <a:bodyPr wrap="none" rtlCol="0">
            <a:spAutoFit/>
          </a:bodyPr>
          <a:lstStyle/>
          <a:p>
            <a:pPr algn="ctr"/>
            <a:r>
              <a:rPr lang="ja-JP" altLang="en-US" sz="3600" dirty="0">
                <a:solidFill>
                  <a:srgbClr val="0070C0"/>
                </a:solidFill>
              </a:rPr>
              <a:t>放置自転車</a:t>
            </a:r>
            <a:endParaRPr kumimoji="1" lang="ja-JP" altLang="en-US" sz="3600" dirty="0">
              <a:solidFill>
                <a:srgbClr val="0070C0"/>
              </a:solidFill>
            </a:endParaRPr>
          </a:p>
        </p:txBody>
      </p:sp>
      <p:sp>
        <p:nvSpPr>
          <p:cNvPr id="16" name="正方形/長方形 15"/>
          <p:cNvSpPr/>
          <p:nvPr/>
        </p:nvSpPr>
        <p:spPr>
          <a:xfrm>
            <a:off x="1528232" y="4005064"/>
            <a:ext cx="6096000" cy="1080128"/>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anchor="ctr" anchorCtr="0"/>
          <a:lstStyle/>
          <a:p>
            <a:r>
              <a:rPr lang="ja-JP" altLang="en-US" sz="3200" dirty="0" smtClean="0"/>
              <a:t>自転車に関わる多くの問題が発生</a:t>
            </a:r>
            <a:endParaRPr lang="ja-JP" altLang="en-US" sz="32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extLst>
      <p:ext uri="{BB962C8B-B14F-4D97-AF65-F5344CB8AC3E}">
        <p14:creationId xmlns:p14="http://schemas.microsoft.com/office/powerpoint/2010/main" val="41876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3000"/>
                            </p:stCondLst>
                            <p:childTnLst>
                              <p:par>
                                <p:cTn id="21" presetID="42"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750"/>
                                        <p:tgtEl>
                                          <p:spTgt spid="16"/>
                                        </p:tgtEl>
                                      </p:cBhvr>
                                    </p:animEffect>
                                    <p:anim calcmode="lin" valueType="num">
                                      <p:cBhvr>
                                        <p:cTn id="24" dur="1750" fill="hold"/>
                                        <p:tgtEl>
                                          <p:spTgt spid="16"/>
                                        </p:tgtEl>
                                        <p:attrNameLst>
                                          <p:attrName>ppt_x</p:attrName>
                                        </p:attrNameLst>
                                      </p:cBhvr>
                                      <p:tavLst>
                                        <p:tav tm="0">
                                          <p:val>
                                            <p:strVal val="#ppt_x"/>
                                          </p:val>
                                        </p:tav>
                                        <p:tav tm="100000">
                                          <p:val>
                                            <p:strVal val="#ppt_x"/>
                                          </p:val>
                                        </p:tav>
                                      </p:tavLst>
                                    </p:anim>
                                    <p:anim calcmode="lin" valueType="num">
                                      <p:cBhvr>
                                        <p:cTn id="25" dur="1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9"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469975"/>
            <a:ext cx="8712968" cy="505536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9552" y="6381328"/>
            <a:ext cx="7841173" cy="338554"/>
          </a:xfrm>
          <a:prstGeom prst="rect">
            <a:avLst/>
          </a:prstGeom>
          <a:solidFill>
            <a:schemeClr val="bg1"/>
          </a:solidFill>
        </p:spPr>
        <p:txBody>
          <a:bodyPr wrap="square" rtlCol="0">
            <a:spAutoFit/>
          </a:bodyPr>
          <a:lstStyle/>
          <a:p>
            <a:pPr algn="ctr"/>
            <a:r>
              <a:rPr kumimoji="1" lang="ja-JP" altLang="en-US" sz="1600" dirty="0" smtClean="0"/>
              <a:t>グラフ：　都市計画実習　生活安全環境班　「自転車利用に関するアンケート調査」より</a:t>
            </a:r>
            <a:endParaRPr kumimoji="1" lang="ja-JP" altLang="en-US" sz="1600" dirty="0"/>
          </a:p>
        </p:txBody>
      </p:sp>
      <p:sp>
        <p:nvSpPr>
          <p:cNvPr id="2" name="タイトル 1"/>
          <p:cNvSpPr>
            <a:spLocks noGrp="1"/>
          </p:cNvSpPr>
          <p:nvPr>
            <p:ph type="title"/>
          </p:nvPr>
        </p:nvSpPr>
        <p:spPr/>
        <p:txBody>
          <a:bodyPr>
            <a:normAutofit/>
          </a:bodyPr>
          <a:lstStyle/>
          <a:p>
            <a:r>
              <a:rPr lang="ja-JP" altLang="en-US" sz="3200" dirty="0"/>
              <a:t>自転車利用に関するアンケート</a:t>
            </a:r>
            <a:r>
              <a:rPr lang="ja-JP" altLang="en-US" sz="3200" dirty="0" smtClean="0"/>
              <a:t>調査　調査結果</a:t>
            </a:r>
            <a:endParaRPr kumimoji="1" lang="ja-JP" altLang="en-US" sz="3200" dirty="0"/>
          </a:p>
        </p:txBody>
      </p:sp>
      <p:graphicFrame>
        <p:nvGraphicFramePr>
          <p:cNvPr id="4" name="グラフ 3"/>
          <p:cNvGraphicFramePr/>
          <p:nvPr>
            <p:extLst>
              <p:ext uri="{D42A27DB-BD31-4B8C-83A1-F6EECF244321}">
                <p14:modId xmlns:p14="http://schemas.microsoft.com/office/powerpoint/2010/main" val="2243189381"/>
              </p:ext>
            </p:extLst>
          </p:nvPr>
        </p:nvGraphicFramePr>
        <p:xfrm>
          <a:off x="-180528" y="1844824"/>
          <a:ext cx="9577064" cy="5013176"/>
        </p:xfrm>
        <a:graphic>
          <a:graphicData uri="http://schemas.openxmlformats.org/drawingml/2006/chart">
            <c:chart xmlns:c="http://schemas.openxmlformats.org/drawingml/2006/chart" xmlns:r="http://schemas.openxmlformats.org/officeDocument/2006/relationships" r:id="rId2"/>
          </a:graphicData>
        </a:graphic>
      </p:graphicFrame>
      <p:sp>
        <p:nvSpPr>
          <p:cNvPr id="6" name="円/楕円 5"/>
          <p:cNvSpPr/>
          <p:nvPr/>
        </p:nvSpPr>
        <p:spPr>
          <a:xfrm>
            <a:off x="2843808" y="2924944"/>
            <a:ext cx="4446754" cy="2088232"/>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580112" y="4725144"/>
            <a:ext cx="3384376" cy="1800200"/>
          </a:xfrm>
          <a:prstGeom prst="wedgeRoundRectCallout">
            <a:avLst>
              <a:gd name="adj1" fmla="val -32455"/>
              <a:gd name="adj2" fmla="val -6442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smtClean="0"/>
              <a:t>学外への長距離利用</a:t>
            </a:r>
            <a:r>
              <a:rPr lang="ja-JP" altLang="en-US" sz="2400" dirty="0" smtClean="0"/>
              <a:t>も</a:t>
            </a:r>
            <a:endParaRPr lang="en-US" altLang="ja-JP" sz="2400" dirty="0" smtClean="0"/>
          </a:p>
          <a:p>
            <a:pPr algn="ctr"/>
            <a:r>
              <a:rPr kumimoji="1" lang="ja-JP" altLang="en-US" sz="2400" dirty="0" smtClean="0"/>
              <a:t>見てとることができる</a:t>
            </a:r>
            <a:endParaRPr kumimoji="1" lang="en-US" altLang="ja-JP" sz="2400" dirty="0" smtClean="0"/>
          </a:p>
        </p:txBody>
      </p:sp>
      <p:sp>
        <p:nvSpPr>
          <p:cNvPr id="8" name="テキスト ボックス 7"/>
          <p:cNvSpPr txBox="1"/>
          <p:nvPr/>
        </p:nvSpPr>
        <p:spPr>
          <a:xfrm>
            <a:off x="539552" y="1469107"/>
            <a:ext cx="4176464" cy="461665"/>
          </a:xfrm>
          <a:prstGeom prst="rect">
            <a:avLst/>
          </a:prstGeom>
          <a:noFill/>
        </p:spPr>
        <p:txBody>
          <a:bodyPr wrap="square" rtlCol="0">
            <a:spAutoFit/>
          </a:bodyPr>
          <a:lstStyle/>
          <a:p>
            <a:r>
              <a:rPr lang="ja-JP" altLang="en-US" sz="2400" dirty="0" smtClean="0"/>
              <a:t>学内移動用</a:t>
            </a:r>
            <a:r>
              <a:rPr lang="ja-JP" altLang="ja-JP" sz="2400" dirty="0" smtClean="0"/>
              <a:t>自転車</a:t>
            </a:r>
            <a:r>
              <a:rPr lang="ja-JP" altLang="ja-JP" sz="2400" dirty="0"/>
              <a:t>の移動</a:t>
            </a:r>
            <a:r>
              <a:rPr lang="ja-JP" altLang="ja-JP" sz="2400" dirty="0" smtClean="0"/>
              <a:t>目的</a:t>
            </a:r>
            <a:endParaRPr kumimoji="1" lang="ja-JP" altLang="en-US" sz="2400" dirty="0"/>
          </a:p>
        </p:txBody>
      </p:sp>
      <p:sp>
        <p:nvSpPr>
          <p:cNvPr id="10" name="テキスト ボックス 2"/>
          <p:cNvSpPr txBox="1">
            <a:spLocks noChangeArrowheads="1"/>
          </p:cNvSpPr>
          <p:nvPr/>
        </p:nvSpPr>
        <p:spPr bwMode="auto">
          <a:xfrm>
            <a:off x="7705608" y="1653773"/>
            <a:ext cx="826832"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400" kern="100" dirty="0">
                <a:effectLst/>
                <a:latin typeface="Century"/>
                <a:ea typeface="ＭＳ 明朝"/>
                <a:cs typeface="Times New Roman"/>
              </a:rPr>
              <a:t>(n=16)</a:t>
            </a:r>
            <a:endParaRPr lang="ja-JP" sz="1400" kern="100" dirty="0">
              <a:effectLst/>
              <a:latin typeface="Century"/>
              <a:ea typeface="ＭＳ 明朝"/>
              <a:cs typeface="Times New Roman"/>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
        <p:nvSpPr>
          <p:cNvPr id="11" name="テキスト ボックス 10"/>
          <p:cNvSpPr txBox="1"/>
          <p:nvPr/>
        </p:nvSpPr>
        <p:spPr>
          <a:xfrm>
            <a:off x="7596336" y="2492896"/>
            <a:ext cx="1224136" cy="369332"/>
          </a:xfrm>
          <a:prstGeom prst="rect">
            <a:avLst/>
          </a:prstGeom>
          <a:solidFill>
            <a:schemeClr val="bg1"/>
          </a:solidFill>
        </p:spPr>
        <p:txBody>
          <a:bodyPr wrap="square" rtlCol="0">
            <a:spAutoFit/>
          </a:bodyPr>
          <a:lstStyle/>
          <a:p>
            <a:r>
              <a:rPr kumimoji="1" lang="ja-JP" altLang="en-US" dirty="0" smtClean="0"/>
              <a:t>通学手段</a:t>
            </a:r>
            <a:endParaRPr kumimoji="1" lang="en-US" altLang="ja-JP" dirty="0" smtClean="0"/>
          </a:p>
        </p:txBody>
      </p:sp>
      <p:sp>
        <p:nvSpPr>
          <p:cNvPr id="5" name="正方形/長方形 4"/>
          <p:cNvSpPr/>
          <p:nvPr/>
        </p:nvSpPr>
        <p:spPr>
          <a:xfrm>
            <a:off x="4686024" y="1561440"/>
            <a:ext cx="1944216" cy="369332"/>
          </a:xfrm>
          <a:prstGeom prst="rect">
            <a:avLst/>
          </a:prstGeom>
        </p:spPr>
        <p:txBody>
          <a:bodyPr wrap="square">
            <a:spAutoFit/>
          </a:bodyPr>
          <a:lstStyle/>
          <a:p>
            <a:r>
              <a:rPr lang="ja-JP" altLang="en-US" dirty="0" smtClean="0"/>
              <a:t>（複数</a:t>
            </a:r>
            <a:r>
              <a:rPr lang="ja-JP" altLang="en-US" dirty="0"/>
              <a:t>選択）</a:t>
            </a:r>
          </a:p>
        </p:txBody>
      </p:sp>
    </p:spTree>
    <p:extLst>
      <p:ext uri="{BB962C8B-B14F-4D97-AF65-F5344CB8AC3E}">
        <p14:creationId xmlns:p14="http://schemas.microsoft.com/office/powerpoint/2010/main" val="60735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PT</a:t>
            </a:r>
            <a:r>
              <a:rPr kumimoji="1" lang="ja-JP" altLang="en-US" dirty="0" smtClean="0"/>
              <a:t>の記入例（</a:t>
            </a:r>
            <a:r>
              <a:rPr kumimoji="1" lang="en-US" altLang="ja-JP" dirty="0" smtClean="0"/>
              <a:t>1</a:t>
            </a:r>
            <a:r>
              <a:rPr kumimoji="1" lang="ja-JP" altLang="en-US" dirty="0" smtClean="0"/>
              <a:t>週間の行動記録）</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a:p>
        </p:txBody>
      </p:sp>
      <p:pic>
        <p:nvPicPr>
          <p:cNvPr id="1027" name="Picture 3" descr="C:\Users\sakurai00\Desktop\img002 - コピー.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68951" cy="542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1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469975"/>
            <a:ext cx="8928992" cy="52713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コンテンツ プレースホルダー 4"/>
          <p:cNvGraphicFramePr>
            <a:graphicFrameLocks noGrp="1"/>
          </p:cNvGraphicFramePr>
          <p:nvPr>
            <p:ph idx="1"/>
            <p:extLst>
              <p:ext uri="{D42A27DB-BD31-4B8C-83A1-F6EECF244321}">
                <p14:modId xmlns:p14="http://schemas.microsoft.com/office/powerpoint/2010/main" val="2884057769"/>
              </p:ext>
            </p:extLst>
          </p:nvPr>
        </p:nvGraphicFramePr>
        <p:xfrm>
          <a:off x="107504" y="1412776"/>
          <a:ext cx="9036496" cy="5445224"/>
        </p:xfrm>
        <a:graphic>
          <a:graphicData uri="http://schemas.openxmlformats.org/drawingml/2006/chart">
            <c:chart xmlns:c="http://schemas.openxmlformats.org/drawingml/2006/chart" xmlns:r="http://schemas.openxmlformats.org/officeDocument/2006/relationships" r:id="rId2"/>
          </a:graphicData>
        </a:graphic>
      </p:graphicFrame>
      <p:sp>
        <p:nvSpPr>
          <p:cNvPr id="5" name="円/楕円 4"/>
          <p:cNvSpPr/>
          <p:nvPr/>
        </p:nvSpPr>
        <p:spPr>
          <a:xfrm>
            <a:off x="7164288" y="4797152"/>
            <a:ext cx="1202432" cy="1872208"/>
          </a:xfrm>
          <a:prstGeom prst="ellipse">
            <a:avLst/>
          </a:prstGeom>
          <a:solidFill>
            <a:srgbClr val="FFC000">
              <a:alpha val="34000"/>
            </a:srgbClr>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203848" y="2780928"/>
            <a:ext cx="5162872" cy="1908792"/>
          </a:xfrm>
          <a:prstGeom prst="wedgeRoundRectCallout">
            <a:avLst>
              <a:gd name="adj1" fmla="val 36827"/>
              <a:gd name="adj2" fmla="val 7907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一週間で、たったの“２回”</a:t>
            </a:r>
            <a:endParaRPr kumimoji="1" lang="ja-JP" altLang="en-US" sz="3200" dirty="0"/>
          </a:p>
        </p:txBody>
      </p:sp>
      <p:sp>
        <p:nvSpPr>
          <p:cNvPr id="7" name="テキスト ボックス 6"/>
          <p:cNvSpPr txBox="1"/>
          <p:nvPr/>
        </p:nvSpPr>
        <p:spPr>
          <a:xfrm>
            <a:off x="5076056" y="1553098"/>
            <a:ext cx="4499992" cy="1015663"/>
          </a:xfrm>
          <a:prstGeom prst="rect">
            <a:avLst/>
          </a:prstGeom>
          <a:noFill/>
        </p:spPr>
        <p:txBody>
          <a:bodyPr wrap="square" rtlCol="0">
            <a:spAutoFit/>
          </a:bodyPr>
          <a:lstStyle/>
          <a:p>
            <a:r>
              <a:rPr kumimoji="1" lang="ja-JP" altLang="en-US" sz="2000" dirty="0" smtClean="0"/>
              <a:t>（学内移動用自転車の所有者のみ）　</a:t>
            </a:r>
            <a:endParaRPr kumimoji="1" lang="en-US" altLang="ja-JP" sz="2000" dirty="0" smtClean="0"/>
          </a:p>
          <a:p>
            <a:r>
              <a:rPr lang="en-US" altLang="ja-JP" sz="2000" dirty="0" smtClean="0"/>
              <a:t> </a:t>
            </a:r>
          </a:p>
          <a:p>
            <a:r>
              <a:rPr lang="en-US" altLang="ja-JP" sz="2000" dirty="0"/>
              <a:t> </a:t>
            </a:r>
            <a:r>
              <a:rPr lang="en-US" altLang="ja-JP" sz="2000" dirty="0" smtClean="0"/>
              <a:t>                                            n=14</a:t>
            </a:r>
            <a:endParaRPr kumimoji="1" lang="ja-JP" altLang="en-US" sz="2000" dirty="0"/>
          </a:p>
        </p:txBody>
      </p:sp>
      <p:sp>
        <p:nvSpPr>
          <p:cNvPr id="8" name="星 12 7"/>
          <p:cNvSpPr/>
          <p:nvPr/>
        </p:nvSpPr>
        <p:spPr>
          <a:xfrm>
            <a:off x="755576" y="2276871"/>
            <a:ext cx="7272808" cy="2520281"/>
          </a:xfrm>
          <a:prstGeom prst="star12">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smtClean="0">
                <a:solidFill>
                  <a:srgbClr val="FF6600"/>
                </a:solidFill>
              </a:rPr>
              <a:t>頻繁に</a:t>
            </a:r>
            <a:endParaRPr lang="en-US" altLang="ja-JP" sz="3600" dirty="0" smtClean="0">
              <a:solidFill>
                <a:srgbClr val="FF6600"/>
              </a:solidFill>
            </a:endParaRPr>
          </a:p>
          <a:p>
            <a:pPr algn="ctr"/>
            <a:r>
              <a:rPr lang="ja-JP" altLang="en-US" sz="3600" dirty="0" smtClean="0">
                <a:solidFill>
                  <a:srgbClr val="FF6600"/>
                </a:solidFill>
              </a:rPr>
              <a:t>あることではない</a:t>
            </a:r>
            <a:r>
              <a:rPr lang="en-US" altLang="ja-JP" sz="3600" dirty="0" smtClean="0">
                <a:solidFill>
                  <a:srgbClr val="FF6600"/>
                </a:solidFill>
              </a:rPr>
              <a:t>!!</a:t>
            </a:r>
            <a:endParaRPr kumimoji="1" lang="ja-JP" altLang="en-US" sz="3600" dirty="0">
              <a:solidFill>
                <a:srgbClr val="FF6600"/>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a:p>
        </p:txBody>
      </p:sp>
      <p:sp>
        <p:nvSpPr>
          <p:cNvPr id="10" name="タイトル 1"/>
          <p:cNvSpPr>
            <a:spLocks noGrp="1"/>
          </p:cNvSpPr>
          <p:nvPr>
            <p:ph type="title"/>
          </p:nvPr>
        </p:nvSpPr>
        <p:spPr/>
        <p:txBody>
          <a:bodyPr>
            <a:normAutofit/>
          </a:bodyPr>
          <a:lstStyle/>
          <a:p>
            <a:r>
              <a:rPr lang="ja-JP" altLang="en-US" sz="3200" dirty="0"/>
              <a:t>自転車利用に関するアンケート</a:t>
            </a:r>
            <a:r>
              <a:rPr lang="ja-JP" altLang="en-US" sz="3200" dirty="0" smtClean="0"/>
              <a:t>調査　調査結果</a:t>
            </a:r>
            <a:endParaRPr kumimoji="1" lang="ja-JP" altLang="en-US" sz="3200" dirty="0"/>
          </a:p>
        </p:txBody>
      </p:sp>
    </p:spTree>
    <p:extLst>
      <p:ext uri="{BB962C8B-B14F-4D97-AF65-F5344CB8AC3E}">
        <p14:creationId xmlns:p14="http://schemas.microsoft.com/office/powerpoint/2010/main" val="126196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07504" y="1469975"/>
            <a:ext cx="8928992" cy="52713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コンテンツ プレースホルダー 4"/>
          <p:cNvGraphicFramePr>
            <a:graphicFrameLocks noGrp="1"/>
          </p:cNvGraphicFramePr>
          <p:nvPr>
            <p:ph idx="1"/>
            <p:extLst>
              <p:ext uri="{D42A27DB-BD31-4B8C-83A1-F6EECF244321}">
                <p14:modId xmlns:p14="http://schemas.microsoft.com/office/powerpoint/2010/main" val="2489723538"/>
              </p:ext>
            </p:extLst>
          </p:nvPr>
        </p:nvGraphicFramePr>
        <p:xfrm>
          <a:off x="107504" y="1412776"/>
          <a:ext cx="9036496" cy="544522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148064" y="1564533"/>
            <a:ext cx="4499992" cy="1015663"/>
          </a:xfrm>
          <a:prstGeom prst="rect">
            <a:avLst/>
          </a:prstGeom>
          <a:noFill/>
        </p:spPr>
        <p:txBody>
          <a:bodyPr wrap="square" rtlCol="0">
            <a:spAutoFit/>
          </a:bodyPr>
          <a:lstStyle/>
          <a:p>
            <a:r>
              <a:rPr kumimoji="1" lang="ja-JP" altLang="en-US" sz="2000" dirty="0" smtClean="0"/>
              <a:t>（学内移動用自転車の所有者のみ）　</a:t>
            </a:r>
            <a:endParaRPr kumimoji="1" lang="en-US" altLang="ja-JP" sz="2000" dirty="0" smtClean="0"/>
          </a:p>
          <a:p>
            <a:r>
              <a:rPr lang="en-US" altLang="ja-JP" sz="2000" dirty="0" smtClean="0"/>
              <a:t> </a:t>
            </a:r>
          </a:p>
          <a:p>
            <a:r>
              <a:rPr lang="en-US" altLang="ja-JP" sz="2000" dirty="0"/>
              <a:t> </a:t>
            </a:r>
            <a:r>
              <a:rPr lang="en-US" altLang="ja-JP" sz="2000" dirty="0" smtClean="0"/>
              <a:t>                                            n=14</a:t>
            </a:r>
            <a:endParaRPr kumimoji="1" lang="ja-JP" altLang="en-US" sz="20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a:p>
        </p:txBody>
      </p:sp>
      <p:sp>
        <p:nvSpPr>
          <p:cNvPr id="10" name="タイトル 1"/>
          <p:cNvSpPr>
            <a:spLocks noGrp="1"/>
          </p:cNvSpPr>
          <p:nvPr>
            <p:ph type="title"/>
          </p:nvPr>
        </p:nvSpPr>
        <p:spPr/>
        <p:txBody>
          <a:bodyPr>
            <a:normAutofit/>
          </a:bodyPr>
          <a:lstStyle/>
          <a:p>
            <a:r>
              <a:rPr lang="ja-JP" altLang="en-US" sz="3200" dirty="0"/>
              <a:t>自転車利用に関するアンケート</a:t>
            </a:r>
            <a:r>
              <a:rPr lang="ja-JP" altLang="en-US" sz="3200" dirty="0" smtClean="0"/>
              <a:t>調査　調査結果</a:t>
            </a:r>
            <a:endParaRPr kumimoji="1" lang="ja-JP" altLang="en-US" sz="3200" dirty="0"/>
          </a:p>
        </p:txBody>
      </p:sp>
      <p:sp>
        <p:nvSpPr>
          <p:cNvPr id="9" name="円/楕円 8"/>
          <p:cNvSpPr/>
          <p:nvPr/>
        </p:nvSpPr>
        <p:spPr>
          <a:xfrm>
            <a:off x="3767052" y="4581128"/>
            <a:ext cx="5400600" cy="172819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3491880" y="3068960"/>
            <a:ext cx="4032448" cy="1224136"/>
          </a:xfrm>
          <a:prstGeom prst="wedgeRoundRectCallout">
            <a:avLst>
              <a:gd name="adj1" fmla="val 30326"/>
              <a:gd name="adj2" fmla="val 74375"/>
              <a:gd name="adj3" fmla="val 16667"/>
            </a:avLst>
          </a:prstGeom>
          <a:solidFill>
            <a:schemeClr val="accent3">
              <a:lumMod val="60000"/>
              <a:lumOff val="40000"/>
              <a:alpha val="64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400" dirty="0" smtClean="0">
                <a:solidFill>
                  <a:schemeClr val="tx1"/>
                </a:solidFill>
              </a:rPr>
              <a:t>第</a:t>
            </a:r>
            <a:r>
              <a:rPr lang="en-US" altLang="ja-JP" sz="2400" dirty="0" smtClean="0">
                <a:solidFill>
                  <a:schemeClr val="tx1"/>
                </a:solidFill>
              </a:rPr>
              <a:t>1</a:t>
            </a:r>
            <a:r>
              <a:rPr lang="ja-JP" altLang="en-US" sz="2400" dirty="0" smtClean="0">
                <a:solidFill>
                  <a:schemeClr val="tx1"/>
                </a:solidFill>
              </a:rPr>
              <a:t>エリア以南への移動から自転車を利用する傾向に</a:t>
            </a:r>
            <a:endParaRPr lang="ja-JP" sz="2400" dirty="0">
              <a:solidFill>
                <a:schemeClr val="tx1"/>
              </a:solidFill>
            </a:endParaRPr>
          </a:p>
        </p:txBody>
      </p:sp>
    </p:spTree>
    <p:extLst>
      <p:ext uri="{BB962C8B-B14F-4D97-AF65-F5344CB8AC3E}">
        <p14:creationId xmlns:p14="http://schemas.microsoft.com/office/powerpoint/2010/main" val="327813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7505" y="1376772"/>
            <a:ext cx="6192688" cy="4680520"/>
          </a:xfrm>
          <a:prstGeom prst="roundRect">
            <a:avLst>
              <a:gd name="adj" fmla="val 43245"/>
            </a:avLst>
          </a:prstGeom>
        </p:spPr>
        <p:style>
          <a:lnRef idx="1">
            <a:schemeClr val="dk1"/>
          </a:lnRef>
          <a:fillRef idx="2">
            <a:schemeClr val="dk1"/>
          </a:fillRef>
          <a:effectRef idx="1">
            <a:schemeClr val="dk1"/>
          </a:effectRef>
          <a:fontRef idx="minor">
            <a:schemeClr val="dk1"/>
          </a:fontRef>
        </p:style>
        <p:txBody>
          <a:bodyPr rtlCol="0" anchor="t" anchorCtr="0"/>
          <a:lstStyle/>
          <a:p>
            <a:r>
              <a:rPr kumimoji="1" lang="ja-JP" altLang="en-US" sz="3600" dirty="0" smtClean="0"/>
              <a:t>　原因</a:t>
            </a:r>
            <a:endParaRPr kumimoji="1" lang="ja-JP" altLang="en-US" sz="3600" dirty="0"/>
          </a:p>
        </p:txBody>
      </p:sp>
      <p:sp>
        <p:nvSpPr>
          <p:cNvPr id="2" name="タイトル 1"/>
          <p:cNvSpPr>
            <a:spLocks noGrp="1"/>
          </p:cNvSpPr>
          <p:nvPr>
            <p:ph type="title"/>
          </p:nvPr>
        </p:nvSpPr>
        <p:spPr/>
        <p:txBody>
          <a:bodyPr/>
          <a:lstStyle/>
          <a:p>
            <a:r>
              <a:rPr lang="ja-JP" altLang="en-US" dirty="0" smtClean="0"/>
              <a:t>考察</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sp>
        <p:nvSpPr>
          <p:cNvPr id="6" name="角丸四角形 5"/>
          <p:cNvSpPr/>
          <p:nvPr/>
        </p:nvSpPr>
        <p:spPr>
          <a:xfrm>
            <a:off x="611560" y="2780928"/>
            <a:ext cx="4752528"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4000" dirty="0"/>
              <a:t>放置</a:t>
            </a:r>
            <a:r>
              <a:rPr kumimoji="1" lang="ja-JP" altLang="en-US" sz="4000" dirty="0" smtClean="0"/>
              <a:t>自転車</a:t>
            </a:r>
            <a:endParaRPr kumimoji="1" lang="ja-JP" altLang="en-US" sz="4000" dirty="0"/>
          </a:p>
        </p:txBody>
      </p:sp>
      <p:sp>
        <p:nvSpPr>
          <p:cNvPr id="7" name="角丸四角形 6"/>
          <p:cNvSpPr/>
          <p:nvPr/>
        </p:nvSpPr>
        <p:spPr>
          <a:xfrm>
            <a:off x="611560" y="3933056"/>
            <a:ext cx="4752528"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4000" dirty="0" smtClean="0"/>
              <a:t>学内移動用自転車</a:t>
            </a:r>
            <a:endParaRPr kumimoji="1" lang="ja-JP" altLang="en-US" sz="4000" dirty="0"/>
          </a:p>
        </p:txBody>
      </p:sp>
      <p:sp>
        <p:nvSpPr>
          <p:cNvPr id="9" name="左矢印 8"/>
          <p:cNvSpPr/>
          <p:nvPr/>
        </p:nvSpPr>
        <p:spPr>
          <a:xfrm>
            <a:off x="4788024" y="2276872"/>
            <a:ext cx="4176464" cy="3024336"/>
          </a:xfrm>
          <a:prstGeom prst="leftArrow">
            <a:avLst>
              <a:gd name="adj1" fmla="val 70472"/>
              <a:gd name="adj2" fmla="val 3939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4400" dirty="0" smtClean="0"/>
              <a:t>解決策の</a:t>
            </a:r>
            <a:endParaRPr kumimoji="1" lang="en-US" altLang="ja-JP" sz="4400" dirty="0" smtClean="0"/>
          </a:p>
          <a:p>
            <a:pPr algn="ctr"/>
            <a:r>
              <a:rPr lang="ja-JP" altLang="en-US" sz="4400" dirty="0" smtClean="0"/>
              <a:t>提案</a:t>
            </a:r>
            <a:endParaRPr kumimoji="1" lang="ja-JP" altLang="en-US" sz="4400" dirty="0"/>
          </a:p>
        </p:txBody>
      </p:sp>
      <p:sp>
        <p:nvSpPr>
          <p:cNvPr id="10" name="角丸四角形 9"/>
          <p:cNvSpPr/>
          <p:nvPr/>
        </p:nvSpPr>
        <p:spPr>
          <a:xfrm>
            <a:off x="539552" y="2672916"/>
            <a:ext cx="4896544" cy="23402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駐輪場の容量を圧迫している</a:t>
            </a:r>
            <a:endParaRPr kumimoji="1" lang="en-US" altLang="ja-JP" sz="2800" dirty="0" smtClean="0"/>
          </a:p>
          <a:p>
            <a:pPr algn="ctr"/>
            <a:r>
              <a:rPr lang="ja-JP" altLang="en-US" sz="2800" dirty="0" smtClean="0"/>
              <a:t>置きっぱなし</a:t>
            </a:r>
            <a:r>
              <a:rPr kumimoji="1" lang="ja-JP" altLang="en-US" sz="2800" dirty="0" smtClean="0"/>
              <a:t>自転車の実態は</a:t>
            </a:r>
            <a:endParaRPr kumimoji="1" lang="ja-JP" altLang="en-US" sz="2800" dirty="0"/>
          </a:p>
        </p:txBody>
      </p:sp>
    </p:spTree>
    <p:extLst>
      <p:ext uri="{BB962C8B-B14F-4D97-AF65-F5344CB8AC3E}">
        <p14:creationId xmlns:p14="http://schemas.microsoft.com/office/powerpoint/2010/main" val="381781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00" fill="hold"/>
                                        <p:tgtEl>
                                          <p:spTgt spid="9"/>
                                        </p:tgtEl>
                                        <p:attrNameLst>
                                          <p:attrName>ppt_x</p:attrName>
                                        </p:attrNameLst>
                                      </p:cBhvr>
                                      <p:tavLst>
                                        <p:tav tm="0">
                                          <p:val>
                                            <p:strVal val="1+#ppt_w/2"/>
                                          </p:val>
                                        </p:tav>
                                        <p:tav tm="100000">
                                          <p:val>
                                            <p:strVal val="#ppt_x"/>
                                          </p:val>
                                        </p:tav>
                                      </p:tavLst>
                                    </p:anim>
                                    <p:anim calcmode="lin" valueType="num">
                                      <p:cBhvr additive="base">
                                        <p:cTn id="13" dur="12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5616" y="3430429"/>
            <a:ext cx="6768752" cy="125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回収が行われるまで、放置された自転車は</a:t>
            </a:r>
            <a:endParaRPr lang="en-US" altLang="ja-JP" sz="2400" dirty="0" smtClean="0"/>
          </a:p>
          <a:p>
            <a:pPr algn="ctr"/>
            <a:r>
              <a:rPr lang="ja-JP" altLang="en-US" sz="2400" dirty="0" smtClean="0"/>
              <a:t>駐輪場に残されたまま</a:t>
            </a:r>
            <a:endParaRPr lang="en-US" altLang="ja-JP" sz="2400" dirty="0"/>
          </a:p>
        </p:txBody>
      </p:sp>
      <p:sp>
        <p:nvSpPr>
          <p:cNvPr id="4" name="角丸四角形 3"/>
          <p:cNvSpPr/>
          <p:nvPr/>
        </p:nvSpPr>
        <p:spPr>
          <a:xfrm>
            <a:off x="2037239" y="1628800"/>
            <a:ext cx="49685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自転車</a:t>
            </a:r>
            <a:r>
              <a:rPr lang="ja-JP" altLang="en-US" sz="2400" dirty="0"/>
              <a:t>の回収時期は毎年</a:t>
            </a:r>
            <a:r>
              <a:rPr lang="en-US" altLang="ja-JP" sz="2400" dirty="0"/>
              <a:t>12</a:t>
            </a:r>
            <a:r>
              <a:rPr lang="ja-JP" altLang="en-US" sz="2400" dirty="0"/>
              <a:t>月以降</a:t>
            </a:r>
            <a:endParaRPr lang="en-US" altLang="ja-JP" sz="2400" dirty="0"/>
          </a:p>
          <a:p>
            <a:pPr algn="ctr"/>
            <a:r>
              <a:rPr lang="ja-JP" altLang="en-US" sz="2400" dirty="0"/>
              <a:t>業者が無料で</a:t>
            </a:r>
            <a:r>
              <a:rPr lang="ja-JP" altLang="en-US" sz="2400" dirty="0" smtClean="0"/>
              <a:t>回収</a:t>
            </a:r>
            <a:endParaRPr lang="en-US" altLang="ja-JP" sz="2400" dirty="0"/>
          </a:p>
        </p:txBody>
      </p:sp>
      <p:sp>
        <p:nvSpPr>
          <p:cNvPr id="2" name="タイトル 1"/>
          <p:cNvSpPr>
            <a:spLocks noGrp="1"/>
          </p:cNvSpPr>
          <p:nvPr>
            <p:ph type="title"/>
          </p:nvPr>
        </p:nvSpPr>
        <p:spPr/>
        <p:txBody>
          <a:bodyPr>
            <a:normAutofit/>
          </a:bodyPr>
          <a:lstStyle/>
          <a:p>
            <a:r>
              <a:rPr lang="ja-JP" altLang="en-US" dirty="0"/>
              <a:t>放置</a:t>
            </a:r>
            <a:r>
              <a:rPr kumimoji="1" lang="ja-JP" altLang="en-US" dirty="0" smtClean="0"/>
              <a:t>自転車への解決策</a:t>
            </a:r>
            <a:endParaRPr kumimoji="1" lang="ja-JP" altLang="en-US" dirty="0"/>
          </a:p>
        </p:txBody>
      </p:sp>
      <p:sp>
        <p:nvSpPr>
          <p:cNvPr id="8" name="正方形/長方形 7"/>
          <p:cNvSpPr/>
          <p:nvPr/>
        </p:nvSpPr>
        <p:spPr>
          <a:xfrm>
            <a:off x="3763102" y="2813816"/>
            <a:ext cx="1633781" cy="523220"/>
          </a:xfrm>
          <a:prstGeom prst="rect">
            <a:avLst/>
          </a:prstGeom>
        </p:spPr>
        <p:txBody>
          <a:bodyPr wrap="none">
            <a:spAutoFit/>
          </a:bodyPr>
          <a:lstStyle/>
          <a:p>
            <a:r>
              <a:rPr lang="ja-JP" altLang="en-US" sz="2800" dirty="0"/>
              <a:t>しかし・・・</a:t>
            </a:r>
            <a:endParaRPr lang="en-US" altLang="ja-JP" sz="28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35</a:t>
            </a:fld>
            <a:endParaRPr kumimoji="1" lang="ja-JP" altLang="en-US"/>
          </a:p>
        </p:txBody>
      </p:sp>
      <p:sp>
        <p:nvSpPr>
          <p:cNvPr id="6" name="雲形吹き出し 5"/>
          <p:cNvSpPr/>
          <p:nvPr/>
        </p:nvSpPr>
        <p:spPr>
          <a:xfrm>
            <a:off x="2339752" y="5013176"/>
            <a:ext cx="5544616" cy="1512168"/>
          </a:xfrm>
          <a:prstGeom prst="cloudCallout">
            <a:avLst>
              <a:gd name="adj1" fmla="val -40308"/>
              <a:gd name="adj2" fmla="val -6762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駐輪場混雑の原因･･･</a:t>
            </a:r>
            <a:endParaRPr kumimoji="1" lang="ja-JP" altLang="en-US" sz="2800" dirty="0"/>
          </a:p>
        </p:txBody>
      </p:sp>
    </p:spTree>
    <p:extLst>
      <p:ext uri="{BB962C8B-B14F-4D97-AF65-F5344CB8AC3E}">
        <p14:creationId xmlns:p14="http://schemas.microsoft.com/office/powerpoint/2010/main" val="151918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chemeClr val="bg2">
                    <a:lumMod val="25000"/>
                  </a:schemeClr>
                </a:solidFill>
              </a:rPr>
              <a:t>放置</a:t>
            </a:r>
            <a:r>
              <a:rPr kumimoji="1" lang="ja-JP" altLang="en-US" dirty="0" smtClean="0">
                <a:solidFill>
                  <a:schemeClr val="bg2">
                    <a:lumMod val="25000"/>
                  </a:schemeClr>
                </a:solidFill>
              </a:rPr>
              <a:t>自転車</a:t>
            </a:r>
            <a:r>
              <a:rPr kumimoji="1" lang="ja-JP" altLang="en-US" dirty="0" smtClean="0"/>
              <a:t>への解決策</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a:p>
        </p:txBody>
      </p:sp>
      <p:sp>
        <p:nvSpPr>
          <p:cNvPr id="6" name="正方形/長方形 5"/>
          <p:cNvSpPr/>
          <p:nvPr/>
        </p:nvSpPr>
        <p:spPr>
          <a:xfrm>
            <a:off x="539552" y="1628800"/>
            <a:ext cx="633670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solidFill>
                  <a:schemeClr val="tx2">
                    <a:lumMod val="75000"/>
                  </a:schemeClr>
                </a:solidFill>
              </a:rPr>
              <a:t>放置自転車の撤去回数の増加</a:t>
            </a:r>
            <a:endParaRPr lang="en-US" altLang="ja-JP" sz="3600" dirty="0">
              <a:solidFill>
                <a:schemeClr val="tx2">
                  <a:lumMod val="75000"/>
                </a:schemeClr>
              </a:solidFill>
            </a:endParaRPr>
          </a:p>
        </p:txBody>
      </p:sp>
      <p:sp>
        <p:nvSpPr>
          <p:cNvPr id="10" name="正方形/長方形 9"/>
          <p:cNvSpPr/>
          <p:nvPr/>
        </p:nvSpPr>
        <p:spPr>
          <a:xfrm>
            <a:off x="539627" y="2852936"/>
            <a:ext cx="633670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smtClean="0">
                <a:solidFill>
                  <a:schemeClr val="tx2">
                    <a:lumMod val="75000"/>
                  </a:schemeClr>
                </a:solidFill>
              </a:rPr>
              <a:t>撤去時期の</a:t>
            </a:r>
            <a:r>
              <a:rPr lang="ja-JP" altLang="en-US" sz="3600" dirty="0">
                <a:solidFill>
                  <a:schemeClr val="tx2">
                    <a:lumMod val="75000"/>
                  </a:schemeClr>
                </a:solidFill>
              </a:rPr>
              <a:t>前倒し</a:t>
            </a:r>
            <a:endParaRPr lang="en-US" altLang="ja-JP" sz="3600" dirty="0">
              <a:solidFill>
                <a:schemeClr val="tx2">
                  <a:lumMod val="75000"/>
                </a:schemeClr>
              </a:solidFill>
            </a:endParaRPr>
          </a:p>
        </p:txBody>
      </p:sp>
      <p:sp>
        <p:nvSpPr>
          <p:cNvPr id="11" name="山形 10"/>
          <p:cNvSpPr/>
          <p:nvPr/>
        </p:nvSpPr>
        <p:spPr>
          <a:xfrm>
            <a:off x="827584" y="4293096"/>
            <a:ext cx="7632848" cy="2232248"/>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200" dirty="0" smtClean="0">
                <a:solidFill>
                  <a:schemeClr val="tx1"/>
                </a:solidFill>
              </a:rPr>
              <a:t>駐輪場にある放置自転車を</a:t>
            </a:r>
            <a:endParaRPr kumimoji="1" lang="en-US" altLang="ja-JP" sz="3200" dirty="0" smtClean="0">
              <a:solidFill>
                <a:schemeClr val="tx1"/>
              </a:solidFill>
            </a:endParaRPr>
          </a:p>
          <a:p>
            <a:r>
              <a:rPr kumimoji="1" lang="ja-JP" altLang="en-US" sz="3200" dirty="0" smtClean="0">
                <a:solidFill>
                  <a:schemeClr val="tx1"/>
                </a:solidFill>
              </a:rPr>
              <a:t>定期的に撤去</a:t>
            </a:r>
            <a:endParaRPr kumimoji="1" lang="en-US" altLang="ja-JP" sz="3200" dirty="0" smtClean="0">
              <a:solidFill>
                <a:schemeClr val="tx1"/>
              </a:solidFill>
            </a:endParaRPr>
          </a:p>
          <a:p>
            <a:endParaRPr kumimoji="1" lang="en-US" altLang="ja-JP" dirty="0" smtClean="0">
              <a:solidFill>
                <a:schemeClr val="tx1"/>
              </a:solidFill>
            </a:endParaRPr>
          </a:p>
          <a:p>
            <a:r>
              <a:rPr lang="ja-JP" altLang="en-US" sz="3200" dirty="0" smtClean="0">
                <a:solidFill>
                  <a:schemeClr val="tx1"/>
                </a:solidFill>
              </a:rPr>
              <a:t>→　</a:t>
            </a:r>
            <a:r>
              <a:rPr kumimoji="1" lang="ja-JP" altLang="en-US" sz="3200" dirty="0" smtClean="0">
                <a:solidFill>
                  <a:schemeClr val="tx1"/>
                </a:solidFill>
              </a:rPr>
              <a:t>駐輪場のスペースの確保</a:t>
            </a:r>
            <a:endParaRPr kumimoji="1" lang="en-US" altLang="ja-JP" sz="3200" dirty="0" smtClean="0">
              <a:solidFill>
                <a:schemeClr val="tx1"/>
              </a:solidFill>
            </a:endParaRPr>
          </a:p>
        </p:txBody>
      </p:sp>
    </p:spTree>
    <p:extLst>
      <p:ext uri="{BB962C8B-B14F-4D97-AF65-F5344CB8AC3E}">
        <p14:creationId xmlns:p14="http://schemas.microsoft.com/office/powerpoint/2010/main" val="226963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学内移動用自転車への解決策</a:t>
            </a:r>
            <a:endParaRPr kumimoji="1" lang="ja-JP" altLang="en-US" dirty="0"/>
          </a:p>
        </p:txBody>
      </p:sp>
      <p:sp>
        <p:nvSpPr>
          <p:cNvPr id="5" name="角丸四角形 4"/>
          <p:cNvSpPr/>
          <p:nvPr/>
        </p:nvSpPr>
        <p:spPr>
          <a:xfrm>
            <a:off x="2303748" y="5949280"/>
            <a:ext cx="4248472"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学内移動用自転車を持つ</a:t>
            </a:r>
            <a:r>
              <a:rPr lang="ja-JP" altLang="en-US" sz="2400" dirty="0" smtClean="0"/>
              <a:t>人</a:t>
            </a:r>
            <a:endParaRPr lang="en-US" altLang="ja-JP" sz="2400" dirty="0"/>
          </a:p>
        </p:txBody>
      </p:sp>
      <p:sp>
        <p:nvSpPr>
          <p:cNvPr id="6" name="角丸四角形 5"/>
          <p:cNvSpPr/>
          <p:nvPr/>
        </p:nvSpPr>
        <p:spPr>
          <a:xfrm>
            <a:off x="2303748" y="1484784"/>
            <a:ext cx="4248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放置自転車</a:t>
            </a:r>
            <a:endParaRPr lang="en-US" altLang="ja-JP" sz="2400" dirty="0"/>
          </a:p>
        </p:txBody>
      </p:sp>
      <p:sp>
        <p:nvSpPr>
          <p:cNvPr id="8" name="円形吹き出し 7"/>
          <p:cNvSpPr/>
          <p:nvPr/>
        </p:nvSpPr>
        <p:spPr>
          <a:xfrm>
            <a:off x="4283968" y="2492896"/>
            <a:ext cx="4608512" cy="1368152"/>
          </a:xfrm>
          <a:prstGeom prst="wedgeEllipseCallout">
            <a:avLst>
              <a:gd name="adj1" fmla="val -46558"/>
              <a:gd name="adj2" fmla="val -750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a:t>撤去に</a:t>
            </a:r>
            <a:r>
              <a:rPr lang="ja-JP" altLang="en-US" sz="2400" dirty="0" smtClean="0"/>
              <a:t>より</a:t>
            </a:r>
            <a:endParaRPr lang="en-US" altLang="ja-JP" sz="2400" dirty="0" smtClean="0"/>
          </a:p>
          <a:p>
            <a:pPr algn="ctr"/>
            <a:r>
              <a:rPr kumimoji="1" lang="ja-JP" altLang="en-US" sz="2400" dirty="0"/>
              <a:t>台数を減らす</a:t>
            </a:r>
          </a:p>
        </p:txBody>
      </p:sp>
      <p:sp>
        <p:nvSpPr>
          <p:cNvPr id="9" name="円形吹き出し 8"/>
          <p:cNvSpPr/>
          <p:nvPr/>
        </p:nvSpPr>
        <p:spPr>
          <a:xfrm>
            <a:off x="0" y="2924944"/>
            <a:ext cx="5112568" cy="2462180"/>
          </a:xfrm>
          <a:prstGeom prst="wedgeEllipseCallout">
            <a:avLst>
              <a:gd name="adj1" fmla="val 35488"/>
              <a:gd name="adj2" fmla="val 7240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3200" dirty="0" smtClean="0"/>
              <a:t>必ずしも</a:t>
            </a:r>
            <a:endParaRPr kumimoji="1" lang="en-US" altLang="ja-JP" sz="3200" dirty="0" smtClean="0"/>
          </a:p>
          <a:p>
            <a:pPr algn="ctr"/>
            <a:r>
              <a:rPr kumimoji="1" lang="ja-JP" altLang="en-US" sz="3200" dirty="0" smtClean="0"/>
              <a:t>自転車を使う必要があるのか？</a:t>
            </a:r>
            <a:endParaRPr kumimoji="1" lang="ja-JP" altLang="en-US" sz="32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spTree>
    <p:extLst>
      <p:ext uri="{BB962C8B-B14F-4D97-AF65-F5344CB8AC3E}">
        <p14:creationId xmlns:p14="http://schemas.microsoft.com/office/powerpoint/2010/main" val="259446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750"/>
                            </p:stCondLst>
                            <p:childTnLst>
                              <p:par>
                                <p:cTn id="13" presetID="32" presetClass="emph" presetSubtype="0" fill="hold" grpId="1" nodeType="afterEffect">
                                  <p:stCondLst>
                                    <p:cond delay="125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57200" y="533400"/>
            <a:ext cx="8229600" cy="990600"/>
          </a:xfrm>
        </p:spPr>
        <p:txBody>
          <a:bodyPr/>
          <a:lstStyle/>
          <a:p>
            <a:r>
              <a:rPr lang="ja-JP" altLang="en-US" dirty="0" smtClean="0"/>
              <a:t>学内移動用自転車への解決策</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32656"/>
            <a:ext cx="5516421" cy="5516421"/>
          </a:xfrm>
          <a:prstGeom prst="rect">
            <a:avLst/>
          </a:prstGeom>
        </p:spPr>
      </p:pic>
      <p:sp>
        <p:nvSpPr>
          <p:cNvPr id="5" name="角丸四角形 4"/>
          <p:cNvSpPr/>
          <p:nvPr/>
        </p:nvSpPr>
        <p:spPr>
          <a:xfrm>
            <a:off x="2303748" y="5949280"/>
            <a:ext cx="4248472"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学内移動用自転車を持つ</a:t>
            </a:r>
            <a:r>
              <a:rPr lang="ja-JP" altLang="en-US" sz="2400" dirty="0" smtClean="0"/>
              <a:t>人</a:t>
            </a:r>
            <a:endParaRPr lang="en-US" altLang="ja-JP" sz="2400" dirty="0"/>
          </a:p>
        </p:txBody>
      </p:sp>
      <p:sp>
        <p:nvSpPr>
          <p:cNvPr id="6" name="円形吹き出し 5"/>
          <p:cNvSpPr/>
          <p:nvPr/>
        </p:nvSpPr>
        <p:spPr>
          <a:xfrm>
            <a:off x="0" y="2924944"/>
            <a:ext cx="5112568" cy="2462180"/>
          </a:xfrm>
          <a:prstGeom prst="wedgeEllipseCallout">
            <a:avLst>
              <a:gd name="adj1" fmla="val 35488"/>
              <a:gd name="adj2" fmla="val 7240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3200" dirty="0" smtClean="0"/>
              <a:t>必ずしも</a:t>
            </a:r>
            <a:endParaRPr kumimoji="1" lang="en-US" altLang="ja-JP" sz="3200" dirty="0" smtClean="0"/>
          </a:p>
          <a:p>
            <a:pPr algn="ctr"/>
            <a:r>
              <a:rPr kumimoji="1" lang="ja-JP" altLang="en-US" sz="3200" dirty="0" smtClean="0"/>
              <a:t>自転車を使う必要があるのか？</a:t>
            </a:r>
            <a:endParaRPr kumimoji="1" lang="ja-JP" altLang="en-US" sz="3200" dirty="0"/>
          </a:p>
        </p:txBody>
      </p:sp>
      <p:sp>
        <p:nvSpPr>
          <p:cNvPr id="3" name="円/楕円 2"/>
          <p:cNvSpPr/>
          <p:nvPr/>
        </p:nvSpPr>
        <p:spPr>
          <a:xfrm>
            <a:off x="323528" y="3212976"/>
            <a:ext cx="4968552" cy="308695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600" dirty="0" smtClean="0"/>
              <a:t>学内移動の為の</a:t>
            </a:r>
            <a:endParaRPr kumimoji="1" lang="en-US" altLang="ja-JP" sz="3600" dirty="0" smtClean="0"/>
          </a:p>
          <a:p>
            <a:pPr algn="ctr"/>
            <a:r>
              <a:rPr kumimoji="1" lang="ja-JP" altLang="en-US" sz="3600" dirty="0" smtClean="0"/>
              <a:t>新しい交通手段</a:t>
            </a:r>
            <a:endParaRPr kumimoji="1" lang="ja-JP" altLang="en-US" sz="3600" dirty="0"/>
          </a:p>
        </p:txBody>
      </p:sp>
      <p:sp>
        <p:nvSpPr>
          <p:cNvPr id="9" name="右矢印 8"/>
          <p:cNvSpPr/>
          <p:nvPr/>
        </p:nvSpPr>
        <p:spPr>
          <a:xfrm rot="1770051">
            <a:off x="297181" y="872810"/>
            <a:ext cx="5756636" cy="2722620"/>
          </a:xfrm>
          <a:prstGeom prst="rightArrow">
            <a:avLst>
              <a:gd name="adj1" fmla="val 5963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6000" dirty="0" smtClean="0"/>
              <a:t>キックボード</a:t>
            </a:r>
            <a:endParaRPr kumimoji="1" lang="ja-JP" altLang="en-US" sz="60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spTree>
    <p:extLst>
      <p:ext uri="{BB962C8B-B14F-4D97-AF65-F5344CB8AC3E}">
        <p14:creationId xmlns:p14="http://schemas.microsoft.com/office/powerpoint/2010/main" val="168506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par>
                                <p:cTn id="14" presetID="31"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par>
                                <p:cTn id="20" presetID="10" presetClass="exit" presetSubtype="0" fill="hold" grpId="0" nodeType="withEffect">
                                  <p:stCondLst>
                                    <p:cond delay="500"/>
                                  </p:stCondLst>
                                  <p:childTnLst>
                                    <p:animEffect transition="out" filter="fade">
                                      <p:cBhvr>
                                        <p:cTn id="21" dur="1000"/>
                                        <p:tgtEl>
                                          <p:spTgt spid="8"/>
                                        </p:tgtEl>
                                      </p:cBhvr>
                                    </p:animEffect>
                                    <p:set>
                                      <p:cBhvr>
                                        <p:cTn id="2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キックボード.jpg"/>
          <p:cNvPicPr>
            <a:picLocks noChangeAspect="1"/>
          </p:cNvPicPr>
          <p:nvPr/>
        </p:nvPicPr>
        <p:blipFill>
          <a:blip r:embed="rId2" cstate="print"/>
          <a:stretch>
            <a:fillRect/>
          </a:stretch>
        </p:blipFill>
        <p:spPr>
          <a:xfrm>
            <a:off x="2195736" y="400050"/>
            <a:ext cx="5760640" cy="6457950"/>
          </a:xfrm>
          <a:prstGeom prst="rect">
            <a:avLst/>
          </a:prstGeom>
        </p:spPr>
      </p:pic>
      <p:sp>
        <p:nvSpPr>
          <p:cNvPr id="2" name="タイトル 1"/>
          <p:cNvSpPr>
            <a:spLocks noGrp="1"/>
          </p:cNvSpPr>
          <p:nvPr>
            <p:ph type="title"/>
          </p:nvPr>
        </p:nvSpPr>
        <p:spPr>
          <a:xfrm>
            <a:off x="467544" y="548680"/>
            <a:ext cx="8229600" cy="990600"/>
          </a:xfrm>
        </p:spPr>
        <p:txBody>
          <a:bodyPr/>
          <a:lstStyle/>
          <a:p>
            <a:r>
              <a:rPr kumimoji="1" lang="ja-JP" altLang="en-US" dirty="0" smtClean="0"/>
              <a:t>キックボードのメリット</a:t>
            </a:r>
            <a:endParaRPr kumimoji="1" lang="ja-JP" altLang="en-US" dirty="0"/>
          </a:p>
        </p:txBody>
      </p:sp>
      <p:sp>
        <p:nvSpPr>
          <p:cNvPr id="7" name="角丸四角形 6"/>
          <p:cNvSpPr/>
          <p:nvPr/>
        </p:nvSpPr>
        <p:spPr>
          <a:xfrm>
            <a:off x="539552" y="3789040"/>
            <a:ext cx="3816424" cy="10801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持ち運び便利</a:t>
            </a:r>
            <a:endParaRPr kumimoji="1" lang="ja-JP" altLang="en-US" sz="2800" dirty="0"/>
          </a:p>
        </p:txBody>
      </p:sp>
      <p:sp>
        <p:nvSpPr>
          <p:cNvPr id="13" name="角丸四角形 12"/>
          <p:cNvSpPr/>
          <p:nvPr/>
        </p:nvSpPr>
        <p:spPr>
          <a:xfrm>
            <a:off x="539552" y="5157192"/>
            <a:ext cx="3816424" cy="10801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駐輪不要</a:t>
            </a:r>
            <a:endParaRPr kumimoji="1" lang="ja-JP" altLang="en-US" sz="2800" dirty="0"/>
          </a:p>
        </p:txBody>
      </p:sp>
      <p:sp>
        <p:nvSpPr>
          <p:cNvPr id="14" name="角丸四角形 13"/>
          <p:cNvSpPr/>
          <p:nvPr/>
        </p:nvSpPr>
        <p:spPr>
          <a:xfrm>
            <a:off x="4788024" y="4365104"/>
            <a:ext cx="3816424" cy="13681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公共機関、自家用車と組み合わせた利用可</a:t>
            </a:r>
            <a:endParaRPr kumimoji="1" lang="ja-JP" altLang="en-US" sz="28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a:p>
        </p:txBody>
      </p:sp>
      <p:graphicFrame>
        <p:nvGraphicFramePr>
          <p:cNvPr id="9" name="表 8"/>
          <p:cNvGraphicFramePr>
            <a:graphicFrameLocks noGrp="1"/>
          </p:cNvGraphicFramePr>
          <p:nvPr/>
        </p:nvGraphicFramePr>
        <p:xfrm>
          <a:off x="467544" y="1484784"/>
          <a:ext cx="7704856" cy="1889760"/>
        </p:xfrm>
        <a:graphic>
          <a:graphicData uri="http://schemas.openxmlformats.org/drawingml/2006/table">
            <a:tbl>
              <a:tblPr firstRow="1" bandRow="1">
                <a:tableStyleId>{5C22544A-7EE6-4342-B048-85BDC9FD1C3A}</a:tableStyleId>
              </a:tblPr>
              <a:tblGrid>
                <a:gridCol w="2177763"/>
                <a:gridCol w="1576349"/>
                <a:gridCol w="2309146"/>
                <a:gridCol w="1641598"/>
              </a:tblGrid>
              <a:tr h="144016">
                <a:tc>
                  <a:txBody>
                    <a:bodyPr/>
                    <a:lstStyle/>
                    <a:p>
                      <a:endParaRPr kumimoji="1" lang="ja-JP" altLang="en-US" sz="2000" dirty="0"/>
                    </a:p>
                  </a:txBody>
                  <a:tcPr/>
                </a:tc>
                <a:tc>
                  <a:txBody>
                    <a:bodyPr/>
                    <a:lstStyle/>
                    <a:p>
                      <a:r>
                        <a:rPr kumimoji="1" lang="ja-JP" altLang="en-US" sz="2000" dirty="0" smtClean="0"/>
                        <a:t>自転車</a:t>
                      </a:r>
                      <a:endParaRPr kumimoji="1" lang="ja-JP" altLang="en-US" sz="2000" dirty="0"/>
                    </a:p>
                  </a:txBody>
                  <a:tcPr/>
                </a:tc>
                <a:tc>
                  <a:txBody>
                    <a:bodyPr/>
                    <a:lstStyle/>
                    <a:p>
                      <a:r>
                        <a:rPr kumimoji="1" lang="ja-JP" altLang="en-US" sz="2000" dirty="0" smtClean="0"/>
                        <a:t>折りたたみ自転車</a:t>
                      </a:r>
                      <a:endParaRPr kumimoji="1" lang="en-US" altLang="ja-JP" sz="2000" dirty="0" smtClean="0"/>
                    </a:p>
                  </a:txBody>
                  <a:tcPr/>
                </a:tc>
                <a:tc>
                  <a:txBody>
                    <a:bodyPr/>
                    <a:lstStyle/>
                    <a:p>
                      <a:r>
                        <a:rPr kumimoji="1" lang="ja-JP" altLang="en-US" sz="2000" dirty="0" smtClean="0"/>
                        <a:t>キックボード</a:t>
                      </a:r>
                      <a:endParaRPr kumimoji="1" lang="ja-JP" altLang="en-US" sz="2000" dirty="0"/>
                    </a:p>
                  </a:txBody>
                  <a:tcPr/>
                </a:tc>
              </a:tr>
              <a:tr h="370840">
                <a:tc>
                  <a:txBody>
                    <a:bodyPr/>
                    <a:lstStyle/>
                    <a:p>
                      <a:r>
                        <a:rPr kumimoji="1" lang="ja-JP" altLang="en-US" sz="2000" dirty="0" smtClean="0"/>
                        <a:t>重量（</a:t>
                      </a:r>
                      <a:r>
                        <a:rPr kumimoji="1" lang="en-US" altLang="ja-JP" sz="2000" dirty="0" smtClean="0"/>
                        <a:t>kg</a:t>
                      </a:r>
                      <a:r>
                        <a:rPr kumimoji="1" lang="ja-JP" altLang="en-US" sz="2000" dirty="0" smtClean="0"/>
                        <a:t>）</a:t>
                      </a:r>
                      <a:endParaRPr kumimoji="1" lang="ja-JP" altLang="en-US" sz="2000" dirty="0"/>
                    </a:p>
                  </a:txBody>
                  <a:tcPr/>
                </a:tc>
                <a:tc>
                  <a:txBody>
                    <a:bodyPr/>
                    <a:lstStyle/>
                    <a:p>
                      <a:r>
                        <a:rPr kumimoji="1" lang="en-US" altLang="ja-JP" sz="2000" dirty="0" smtClean="0"/>
                        <a:t>19.9</a:t>
                      </a:r>
                      <a:endParaRPr kumimoji="1" lang="ja-JP" altLang="en-US" sz="2000" dirty="0"/>
                    </a:p>
                  </a:txBody>
                  <a:tcPr/>
                </a:tc>
                <a:tc>
                  <a:txBody>
                    <a:bodyPr/>
                    <a:lstStyle/>
                    <a:p>
                      <a:r>
                        <a:rPr kumimoji="1" lang="en-US" altLang="ja-JP" sz="2000" dirty="0" smtClean="0"/>
                        <a:t>12.5</a:t>
                      </a:r>
                      <a:endParaRPr kumimoji="1" lang="ja-JP" altLang="en-US" sz="2000" dirty="0"/>
                    </a:p>
                  </a:txBody>
                  <a:tcPr/>
                </a:tc>
                <a:tc>
                  <a:txBody>
                    <a:bodyPr/>
                    <a:lstStyle/>
                    <a:p>
                      <a:r>
                        <a:rPr kumimoji="1" lang="en-US" altLang="ja-JP" sz="2000" dirty="0" smtClean="0"/>
                        <a:t>2.8</a:t>
                      </a:r>
                      <a:endParaRPr kumimoji="1" lang="ja-JP" altLang="en-US" sz="2000" dirty="0"/>
                    </a:p>
                  </a:txBody>
                  <a:tcPr/>
                </a:tc>
              </a:tr>
              <a:tr h="370840">
                <a:tc>
                  <a:txBody>
                    <a:bodyPr/>
                    <a:lstStyle/>
                    <a:p>
                      <a:r>
                        <a:rPr kumimoji="1" lang="ja-JP" altLang="en-US" sz="2000" dirty="0" smtClean="0"/>
                        <a:t>全長</a:t>
                      </a:r>
                      <a:r>
                        <a:rPr kumimoji="1" lang="en-US" altLang="ja-JP" sz="2000" dirty="0" smtClean="0"/>
                        <a:t>×</a:t>
                      </a:r>
                      <a:r>
                        <a:rPr kumimoji="1" lang="ja-JP" altLang="en-US" sz="2000" dirty="0" smtClean="0"/>
                        <a:t>全幅</a:t>
                      </a:r>
                      <a:r>
                        <a:rPr kumimoji="1" lang="en-US" altLang="ja-JP" sz="2000" dirty="0" smtClean="0"/>
                        <a:t>(mm)</a:t>
                      </a:r>
                      <a:endParaRPr kumimoji="1" lang="ja-JP" altLang="en-US" sz="2000" dirty="0"/>
                    </a:p>
                  </a:txBody>
                  <a:tcPr/>
                </a:tc>
                <a:tc>
                  <a:txBody>
                    <a:bodyPr/>
                    <a:lstStyle/>
                    <a:p>
                      <a:r>
                        <a:rPr kumimoji="1" lang="en-US" altLang="ja-JP" sz="2000" dirty="0" smtClean="0"/>
                        <a:t>1520×535</a:t>
                      </a:r>
                    </a:p>
                  </a:txBody>
                  <a:tcPr/>
                </a:tc>
                <a:tc>
                  <a:txBody>
                    <a:bodyPr/>
                    <a:lstStyle/>
                    <a:p>
                      <a:r>
                        <a:rPr kumimoji="1" lang="en-US" altLang="ja-JP" sz="2000" dirty="0" smtClean="0"/>
                        <a:t>1390×510</a:t>
                      </a:r>
                      <a:endParaRPr kumimoji="1" lang="ja-JP" altLang="en-US" sz="2000" dirty="0"/>
                    </a:p>
                  </a:txBody>
                  <a:tcPr/>
                </a:tc>
                <a:tc>
                  <a:txBody>
                    <a:bodyPr/>
                    <a:lstStyle/>
                    <a:p>
                      <a:r>
                        <a:rPr kumimoji="1" lang="en-US" altLang="ja-JP" sz="2000" dirty="0" smtClean="0"/>
                        <a:t>800×350</a:t>
                      </a:r>
                      <a:endParaRPr kumimoji="1" lang="ja-JP" alt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全長</a:t>
                      </a:r>
                      <a:r>
                        <a:rPr kumimoji="1" lang="en-US" altLang="ja-JP" sz="2000" dirty="0" smtClean="0"/>
                        <a:t>×</a:t>
                      </a:r>
                      <a:r>
                        <a:rPr kumimoji="1" lang="ja-JP" altLang="en-US" sz="2000" dirty="0" smtClean="0"/>
                        <a:t>全幅</a:t>
                      </a:r>
                      <a:r>
                        <a:rPr kumimoji="1" lang="en-US" altLang="ja-JP" sz="2000" dirty="0" smtClean="0"/>
                        <a:t>(mm)</a:t>
                      </a:r>
                      <a:endParaRPr kumimoji="1" lang="ja-JP" altLang="en-US" sz="2000" dirty="0" smtClean="0"/>
                    </a:p>
                    <a:p>
                      <a:r>
                        <a:rPr kumimoji="1" lang="ja-JP" altLang="en-US" sz="2000" dirty="0" smtClean="0"/>
                        <a:t>（収納時）</a:t>
                      </a:r>
                      <a:endParaRPr kumimoji="1" lang="ja-JP" altLang="en-US" sz="2000" dirty="0"/>
                    </a:p>
                  </a:txBody>
                  <a:tcPr/>
                </a:tc>
                <a:tc>
                  <a:txBody>
                    <a:bodyPr/>
                    <a:lstStyle/>
                    <a:p>
                      <a:pPr algn="l"/>
                      <a:r>
                        <a:rPr kumimoji="1" lang="en-US" altLang="ja-JP" sz="2000" dirty="0" smtClean="0"/>
                        <a:t>―</a:t>
                      </a:r>
                      <a:endParaRPr kumimoji="1" lang="ja-JP" altLang="en-US" sz="2000" dirty="0"/>
                    </a:p>
                  </a:txBody>
                  <a:tcPr/>
                </a:tc>
                <a:tc>
                  <a:txBody>
                    <a:bodyPr/>
                    <a:lstStyle/>
                    <a:p>
                      <a:pPr algn="l"/>
                      <a:r>
                        <a:rPr kumimoji="1" lang="en-US" altLang="ja-JP" sz="2000" dirty="0" smtClean="0"/>
                        <a:t>920×320</a:t>
                      </a:r>
                      <a:endParaRPr kumimoji="1" lang="ja-JP" altLang="en-US" sz="2000" dirty="0"/>
                    </a:p>
                  </a:txBody>
                  <a:tcPr/>
                </a:tc>
                <a:tc>
                  <a:txBody>
                    <a:bodyPr/>
                    <a:lstStyle/>
                    <a:p>
                      <a:pPr algn="l"/>
                      <a:r>
                        <a:rPr kumimoji="1" lang="en-US" altLang="ja-JP" sz="2000" dirty="0" smtClean="0"/>
                        <a:t>600×100</a:t>
                      </a:r>
                      <a:endParaRPr kumimoji="1" lang="ja-JP" altLang="en-US" sz="2000" dirty="0"/>
                    </a:p>
                  </a:txBody>
                  <a:tcPr/>
                </a:tc>
              </a:tr>
            </a:tbl>
          </a:graphicData>
        </a:graphic>
      </p:graphicFrame>
    </p:spTree>
    <p:extLst>
      <p:ext uri="{BB962C8B-B14F-4D97-AF65-F5344CB8AC3E}">
        <p14:creationId xmlns:p14="http://schemas.microsoft.com/office/powerpoint/2010/main" val="31391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968" y="667176"/>
            <a:ext cx="3049528" cy="59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背景（現状）</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全学生数</a:t>
            </a:r>
            <a:r>
              <a:rPr lang="ja-JP" altLang="en-US" dirty="0"/>
              <a:t>･･･</a:t>
            </a:r>
            <a:r>
              <a:rPr lang="en-US" altLang="ja-JP" dirty="0"/>
              <a:t>16271</a:t>
            </a:r>
            <a:r>
              <a:rPr lang="ja-JP" altLang="en-US" dirty="0" smtClean="0"/>
              <a:t>人</a:t>
            </a:r>
            <a:endParaRPr lang="en-US" altLang="ja-JP" dirty="0" smtClean="0"/>
          </a:p>
          <a:p>
            <a:r>
              <a:rPr lang="ja-JP" altLang="en-US" dirty="0"/>
              <a:t>自転車通</a:t>
            </a:r>
            <a:r>
              <a:rPr lang="ja-JP" altLang="en-US" dirty="0" smtClean="0"/>
              <a:t>学者</a:t>
            </a:r>
            <a:r>
              <a:rPr lang="ja-JP" altLang="en-US" dirty="0"/>
              <a:t>･･･約</a:t>
            </a:r>
            <a:r>
              <a:rPr lang="en-US" altLang="ja-JP" dirty="0"/>
              <a:t>10600</a:t>
            </a:r>
            <a:r>
              <a:rPr lang="ja-JP" altLang="en-US" dirty="0"/>
              <a:t>人（約</a:t>
            </a:r>
            <a:r>
              <a:rPr lang="en-US" altLang="ja-JP" dirty="0"/>
              <a:t>65%</a:t>
            </a:r>
            <a:r>
              <a:rPr lang="ja-JP" altLang="en-US" dirty="0" smtClean="0"/>
              <a:t>）</a:t>
            </a:r>
            <a:endParaRPr lang="en-US" altLang="ja-JP" dirty="0" smtClean="0"/>
          </a:p>
          <a:p>
            <a:pPr marL="0" lvl="0" indent="0">
              <a:buClr>
                <a:srgbClr val="93A299"/>
              </a:buClr>
              <a:buNone/>
            </a:pPr>
            <a:r>
              <a:rPr lang="ja-JP" altLang="en-US" sz="2000" dirty="0">
                <a:solidFill>
                  <a:srgbClr val="292934"/>
                </a:solidFill>
              </a:rPr>
              <a:t>*平成</a:t>
            </a:r>
            <a:r>
              <a:rPr lang="en-US" altLang="ja-JP" sz="2000" dirty="0">
                <a:solidFill>
                  <a:srgbClr val="292934"/>
                </a:solidFill>
              </a:rPr>
              <a:t>22</a:t>
            </a:r>
            <a:r>
              <a:rPr lang="ja-JP" altLang="en-US" sz="2000" dirty="0">
                <a:solidFill>
                  <a:srgbClr val="292934"/>
                </a:solidFill>
              </a:rPr>
              <a:t>年度学生生活実態調査（平成</a:t>
            </a:r>
            <a:r>
              <a:rPr lang="en-US" altLang="ja-JP" sz="2000" dirty="0">
                <a:solidFill>
                  <a:srgbClr val="292934"/>
                </a:solidFill>
              </a:rPr>
              <a:t>22</a:t>
            </a:r>
            <a:r>
              <a:rPr lang="ja-JP" altLang="en-US" sz="2000" dirty="0">
                <a:solidFill>
                  <a:srgbClr val="292934"/>
                </a:solidFill>
              </a:rPr>
              <a:t>年９月時点）に</a:t>
            </a:r>
            <a:r>
              <a:rPr lang="ja-JP" altLang="en-US" sz="2000" dirty="0" smtClean="0">
                <a:solidFill>
                  <a:srgbClr val="292934"/>
                </a:solidFill>
              </a:rPr>
              <a:t>よる</a:t>
            </a:r>
            <a:endParaRPr lang="en-US" altLang="ja-JP" sz="2000" dirty="0" smtClean="0">
              <a:solidFill>
                <a:srgbClr val="292934"/>
              </a:solidFill>
            </a:endParaRPr>
          </a:p>
          <a:p>
            <a:pPr marL="0" lvl="0" indent="0">
              <a:buClr>
                <a:srgbClr val="93A299"/>
              </a:buClr>
              <a:buNone/>
            </a:pPr>
            <a:endParaRPr lang="en-US" altLang="ja-JP" sz="2000" dirty="0">
              <a:solidFill>
                <a:srgbClr val="292934"/>
              </a:solidFill>
            </a:endParaRPr>
          </a:p>
          <a:p>
            <a:pPr marL="0" lvl="0" indent="0">
              <a:buClr>
                <a:srgbClr val="93A299"/>
              </a:buClr>
              <a:buNone/>
            </a:pPr>
            <a:endParaRPr lang="en-US" altLang="ja-JP" sz="2000" dirty="0">
              <a:solidFill>
                <a:srgbClr val="292934"/>
              </a:solidFill>
            </a:endParaRPr>
          </a:p>
          <a:p>
            <a:endParaRPr lang="en-US" altLang="ja-JP" dirty="0"/>
          </a:p>
          <a:p>
            <a:endParaRPr lang="en-US" altLang="ja-JP" dirty="0"/>
          </a:p>
          <a:p>
            <a:endParaRPr kumimoji="1" lang="ja-JP" altLang="en-US" dirty="0"/>
          </a:p>
        </p:txBody>
      </p:sp>
      <p:graphicFrame>
        <p:nvGraphicFramePr>
          <p:cNvPr id="4" name="図表 3"/>
          <p:cNvGraphicFramePr/>
          <p:nvPr>
            <p:extLst>
              <p:ext uri="{D42A27DB-BD31-4B8C-83A1-F6EECF244321}">
                <p14:modId xmlns:p14="http://schemas.microsoft.com/office/powerpoint/2010/main" val="1676830114"/>
              </p:ext>
            </p:extLst>
          </p:nvPr>
        </p:nvGraphicFramePr>
        <p:xfrm>
          <a:off x="611560" y="2996952"/>
          <a:ext cx="5256584" cy="344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extLst>
      <p:ext uri="{BB962C8B-B14F-4D97-AF65-F5344CB8AC3E}">
        <p14:creationId xmlns:p14="http://schemas.microsoft.com/office/powerpoint/2010/main" val="362809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692696"/>
            <a:ext cx="8229600" cy="990600"/>
          </a:xfrm>
        </p:spPr>
        <p:txBody>
          <a:bodyPr>
            <a:normAutofit fontScale="90000"/>
          </a:bodyPr>
          <a:lstStyle/>
          <a:p>
            <a:r>
              <a:rPr kumimoji="1" lang="ja-JP" altLang="en-US" dirty="0" smtClean="0"/>
              <a:t>サイズ比較写真</a:t>
            </a:r>
            <a:r>
              <a:rPr kumimoji="1" lang="en-US" altLang="ja-JP" dirty="0" smtClean="0"/>
              <a:t/>
            </a:r>
            <a:br>
              <a:rPr kumimoji="1" lang="en-US" altLang="ja-JP" dirty="0" smtClean="0"/>
            </a:br>
            <a:r>
              <a:rPr kumimoji="1" lang="ja-JP" altLang="en-US" dirty="0" smtClean="0"/>
              <a:t>（折りたたみ自転車と</a:t>
            </a:r>
            <a:r>
              <a:rPr lang="ja-JP" altLang="en-US" dirty="0"/>
              <a:t>キックボード</a:t>
            </a:r>
            <a:r>
              <a:rPr kumimoji="1" lang="ja-JP" altLang="en-US" dirty="0" smtClean="0"/>
              <a:t>）</a:t>
            </a:r>
            <a:endParaRPr kumimoji="1" lang="ja-JP" altLang="en-US" dirty="0"/>
          </a:p>
        </p:txBody>
      </p:sp>
      <p:pic>
        <p:nvPicPr>
          <p:cNvPr id="5" name="コンテンツ プレースホルダー 4"/>
          <p:cNvPicPr>
            <a:picLocks noGrp="1" noChangeAspect="1"/>
          </p:cNvPicPr>
          <p:nvPr>
            <p:ph idx="1"/>
          </p:nvPr>
        </p:nvPicPr>
        <p:blipFill>
          <a:blip r:embed="rId2"/>
          <a:srcRect t="10972" b="10972"/>
          <a:stretch>
            <a:fillRect/>
          </a:stretch>
        </p:blipFill>
        <p:spPr>
          <a:xfrm>
            <a:off x="395536" y="2060848"/>
            <a:ext cx="4492858" cy="2764904"/>
          </a:xfr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pic>
        <p:nvPicPr>
          <p:cNvPr id="6" name="図 5"/>
          <p:cNvPicPr>
            <a:picLocks noChangeAspect="1"/>
          </p:cNvPicPr>
          <p:nvPr/>
        </p:nvPicPr>
        <p:blipFill>
          <a:blip r:embed="rId3"/>
          <a:stretch>
            <a:fillRect/>
          </a:stretch>
        </p:blipFill>
        <p:spPr>
          <a:xfrm>
            <a:off x="5076055" y="2060848"/>
            <a:ext cx="3528393" cy="2815586"/>
          </a:xfrm>
          <a:prstGeom prst="rect">
            <a:avLst/>
          </a:prstGeom>
        </p:spPr>
      </p:pic>
      <p:sp>
        <p:nvSpPr>
          <p:cNvPr id="7" name="テキスト ボックス 6"/>
          <p:cNvSpPr txBox="1"/>
          <p:nvPr/>
        </p:nvSpPr>
        <p:spPr>
          <a:xfrm>
            <a:off x="3855373" y="6381328"/>
            <a:ext cx="5288627" cy="646331"/>
          </a:xfrm>
          <a:prstGeom prst="rect">
            <a:avLst/>
          </a:prstGeom>
          <a:noFill/>
        </p:spPr>
        <p:txBody>
          <a:bodyPr wrap="none" rtlCol="0">
            <a:spAutoFit/>
          </a:bodyPr>
          <a:lstStyle/>
          <a:p>
            <a:r>
              <a:rPr lang="ja-JP" altLang="en-US" dirty="0" smtClean="0"/>
              <a:t>引用　</a:t>
            </a:r>
            <a:r>
              <a:rPr lang="en-US" altLang="ja-JP" dirty="0" smtClean="0"/>
              <a:t>http</a:t>
            </a:r>
            <a:r>
              <a:rPr lang="en-US" altLang="ja-JP" dirty="0"/>
              <a:t>://az-1.loops.jp/tokubetu/107/107_3.</a:t>
            </a:r>
            <a:r>
              <a:rPr lang="en-US" altLang="ja-JP" dirty="0" smtClean="0"/>
              <a:t>html</a:t>
            </a:r>
          </a:p>
          <a:p>
            <a:endParaRPr kumimoji="1" lang="ja-JP" altLang="en-US" dirty="0"/>
          </a:p>
        </p:txBody>
      </p:sp>
      <p:sp>
        <p:nvSpPr>
          <p:cNvPr id="3" name="テキスト ボックス 2"/>
          <p:cNvSpPr txBox="1"/>
          <p:nvPr/>
        </p:nvSpPr>
        <p:spPr>
          <a:xfrm>
            <a:off x="467544" y="5013176"/>
            <a:ext cx="4392488" cy="523220"/>
          </a:xfrm>
          <a:prstGeom prst="rect">
            <a:avLst/>
          </a:prstGeom>
          <a:noFill/>
        </p:spPr>
        <p:txBody>
          <a:bodyPr wrap="square" rtlCol="0">
            <a:spAutoFit/>
          </a:bodyPr>
          <a:lstStyle/>
          <a:p>
            <a:r>
              <a:rPr kumimoji="1" lang="ja-JP" altLang="en-US" sz="2800" dirty="0" smtClean="0"/>
              <a:t>（折りたたみ時）</a:t>
            </a:r>
            <a:endParaRPr kumimoji="1" lang="ja-JP" altLang="en-US" sz="2800" dirty="0"/>
          </a:p>
        </p:txBody>
      </p:sp>
      <p:sp>
        <p:nvSpPr>
          <p:cNvPr id="10" name="テキスト ボックス 9"/>
          <p:cNvSpPr txBox="1"/>
          <p:nvPr/>
        </p:nvSpPr>
        <p:spPr>
          <a:xfrm>
            <a:off x="5076055" y="5013176"/>
            <a:ext cx="3312369" cy="523220"/>
          </a:xfrm>
          <a:prstGeom prst="rect">
            <a:avLst/>
          </a:prstGeom>
          <a:noFill/>
        </p:spPr>
        <p:txBody>
          <a:bodyPr wrap="square" rtlCol="0">
            <a:spAutoFit/>
          </a:bodyPr>
          <a:lstStyle/>
          <a:p>
            <a:r>
              <a:rPr kumimoji="1" lang="ja-JP" altLang="en-US" sz="2800" dirty="0" smtClean="0"/>
              <a:t>（利用時）</a:t>
            </a:r>
            <a:endParaRPr kumimoji="1" lang="ja-JP" altLang="en-US" sz="2800" dirty="0"/>
          </a:p>
        </p:txBody>
      </p:sp>
    </p:spTree>
    <p:extLst>
      <p:ext uri="{BB962C8B-B14F-4D97-AF65-F5344CB8AC3E}">
        <p14:creationId xmlns:p14="http://schemas.microsoft.com/office/powerpoint/2010/main" val="321900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1484784"/>
            <a:ext cx="8817019" cy="518724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kumimoji="1" lang="ja-JP" altLang="en-US" dirty="0" smtClean="0"/>
              <a:t>キックボードの移動時間の測定</a:t>
            </a:r>
            <a:endParaRPr kumimoji="1" lang="ja-JP" altLang="en-US" dirty="0"/>
          </a:p>
        </p:txBody>
      </p:sp>
      <p:sp>
        <p:nvSpPr>
          <p:cNvPr id="2" name="コンテンツ プレースホルダー 1"/>
          <p:cNvSpPr>
            <a:spLocks noGrp="1"/>
          </p:cNvSpPr>
          <p:nvPr>
            <p:ph idx="1"/>
          </p:nvPr>
        </p:nvSpPr>
        <p:spPr/>
        <p:txBody>
          <a:bodyPr/>
          <a:lstStyle/>
          <a:p>
            <a:r>
              <a:rPr kumimoji="1" lang="ja-JP" altLang="en-US" dirty="0" smtClean="0"/>
              <a:t>日時：</a:t>
            </a:r>
            <a:r>
              <a:rPr kumimoji="1" lang="en-US" altLang="ja-JP" dirty="0" smtClean="0"/>
              <a:t>2012</a:t>
            </a:r>
            <a:r>
              <a:rPr kumimoji="1" lang="ja-JP" altLang="en-US" dirty="0" smtClean="0"/>
              <a:t>年</a:t>
            </a:r>
            <a:r>
              <a:rPr kumimoji="1" lang="en-US" altLang="ja-JP" dirty="0" smtClean="0"/>
              <a:t>5</a:t>
            </a:r>
            <a:r>
              <a:rPr kumimoji="1" lang="ja-JP" altLang="en-US" dirty="0" smtClean="0"/>
              <a:t>月</a:t>
            </a:r>
            <a:r>
              <a:rPr lang="en-US" altLang="ja-JP" dirty="0"/>
              <a:t>30</a:t>
            </a:r>
            <a:r>
              <a:rPr kumimoji="1" lang="ja-JP" altLang="en-US" dirty="0" smtClean="0"/>
              <a:t>日、</a:t>
            </a:r>
            <a:r>
              <a:rPr kumimoji="1" lang="en-US" altLang="ja-JP" dirty="0" smtClean="0"/>
              <a:t>10:00~13:00</a:t>
            </a:r>
          </a:p>
          <a:p>
            <a:r>
              <a:rPr kumimoji="1" lang="ja-JP" altLang="en-US" dirty="0" smtClean="0"/>
              <a:t>区間：第三エリア支援室⇔第一エリア支援室、</a:t>
            </a:r>
            <a:endParaRPr kumimoji="1" lang="en-US" altLang="ja-JP" dirty="0" smtClean="0"/>
          </a:p>
          <a:p>
            <a:pPr marL="0" indent="0">
              <a:buNone/>
            </a:pPr>
            <a:r>
              <a:rPr lang="ja-JP" altLang="en-US" dirty="0"/>
              <a:t>　</a:t>
            </a:r>
            <a:r>
              <a:rPr lang="ja-JP" altLang="en-US" dirty="0" smtClean="0"/>
              <a:t>　　　　　　　　　　　　　　</a:t>
            </a:r>
            <a:r>
              <a:rPr kumimoji="1" lang="ja-JP" altLang="en-US" dirty="0" smtClean="0"/>
              <a:t>体芸エリア支援室、第三エリア駐車場</a:t>
            </a:r>
            <a:endParaRPr kumimoji="1" lang="en-US" altLang="ja-JP" dirty="0"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558" y="3501008"/>
            <a:ext cx="4089981" cy="2726654"/>
          </a:xfrm>
          <a:prstGeom prst="rect">
            <a:avLst/>
          </a:prstGeom>
        </p:spPr>
      </p:pic>
      <p:sp>
        <p:nvSpPr>
          <p:cNvPr id="7" name="テキスト ボックス 6"/>
          <p:cNvSpPr txBox="1"/>
          <p:nvPr/>
        </p:nvSpPr>
        <p:spPr>
          <a:xfrm>
            <a:off x="4951650" y="6271915"/>
            <a:ext cx="3600401" cy="400110"/>
          </a:xfrm>
          <a:prstGeom prst="rect">
            <a:avLst/>
          </a:prstGeom>
          <a:noFill/>
        </p:spPr>
        <p:txBody>
          <a:bodyPr wrap="square" rtlCol="0">
            <a:spAutoFit/>
          </a:bodyPr>
          <a:lstStyle/>
          <a:p>
            <a:r>
              <a:rPr lang="en-US" altLang="ja-JP" sz="2000" dirty="0" smtClean="0"/>
              <a:t>5</a:t>
            </a:r>
            <a:r>
              <a:rPr lang="ja-JP" altLang="en-US" sz="2000" dirty="0" smtClean="0"/>
              <a:t>月</a:t>
            </a:r>
            <a:r>
              <a:rPr lang="en-US" altLang="ja-JP" sz="2000" dirty="0" smtClean="0"/>
              <a:t>30</a:t>
            </a:r>
            <a:r>
              <a:rPr lang="ja-JP" altLang="en-US" sz="2000" dirty="0" smtClean="0"/>
              <a:t>日、タイム測定時の様子</a:t>
            </a:r>
            <a:endParaRPr lang="en-US" altLang="ja-JP" sz="2000" dirty="0"/>
          </a:p>
        </p:txBody>
      </p:sp>
      <p:sp>
        <p:nvSpPr>
          <p:cNvPr id="8" name="コンテンツ プレースホルダー 1"/>
          <p:cNvSpPr txBox="1">
            <a:spLocks/>
          </p:cNvSpPr>
          <p:nvPr/>
        </p:nvSpPr>
        <p:spPr>
          <a:xfrm>
            <a:off x="487154" y="2924944"/>
            <a:ext cx="4732918" cy="352839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None/>
            </a:pPr>
            <a:r>
              <a:rPr lang="ja-JP" altLang="en-US" dirty="0" smtClean="0"/>
              <a:t>方法：</a:t>
            </a:r>
            <a:r>
              <a:rPr lang="en-US" altLang="ja-JP" dirty="0" smtClean="0"/>
              <a:t>	</a:t>
            </a:r>
            <a:r>
              <a:rPr lang="ja-JP" altLang="en-US" dirty="0" smtClean="0"/>
              <a:t>徒歩</a:t>
            </a:r>
            <a:endParaRPr lang="en-US" altLang="ja-JP" dirty="0" smtClean="0"/>
          </a:p>
          <a:p>
            <a:pPr marL="0" indent="0">
              <a:buNone/>
            </a:pPr>
            <a:r>
              <a:rPr lang="en-US" altLang="ja-JP" dirty="0" smtClean="0"/>
              <a:t>	</a:t>
            </a:r>
            <a:r>
              <a:rPr lang="ja-JP" altLang="en-US" dirty="0" smtClean="0"/>
              <a:t>キックボード（小型）</a:t>
            </a:r>
            <a:endParaRPr lang="en-US" altLang="ja-JP" dirty="0" smtClean="0"/>
          </a:p>
          <a:p>
            <a:pPr marL="0" indent="0">
              <a:buNone/>
            </a:pPr>
            <a:r>
              <a:rPr lang="en-US" altLang="ja-JP" dirty="0"/>
              <a:t>	</a:t>
            </a:r>
            <a:r>
              <a:rPr lang="ja-JP" altLang="en-US" dirty="0" smtClean="0"/>
              <a:t>キックボード（大型）</a:t>
            </a:r>
            <a:endParaRPr lang="en-US" altLang="ja-JP" dirty="0" smtClean="0"/>
          </a:p>
          <a:p>
            <a:pPr marL="0" indent="0">
              <a:buNone/>
            </a:pPr>
            <a:r>
              <a:rPr lang="en-US" altLang="ja-JP" dirty="0"/>
              <a:t>	</a:t>
            </a:r>
            <a:r>
              <a:rPr lang="ja-JP" altLang="en-US" dirty="0" smtClean="0"/>
              <a:t>自転車</a:t>
            </a:r>
            <a:endParaRPr lang="en-US" altLang="ja-JP" dirty="0" smtClean="0"/>
          </a:p>
          <a:p>
            <a:pPr marL="0" indent="0">
              <a:buNone/>
            </a:pPr>
            <a:r>
              <a:rPr lang="en-US" altLang="ja-JP" dirty="0"/>
              <a:t>	</a:t>
            </a:r>
            <a:r>
              <a:rPr lang="ja-JP" altLang="en-US" dirty="0" smtClean="0"/>
              <a:t>の</a:t>
            </a:r>
            <a:r>
              <a:rPr lang="en-US" altLang="ja-JP" dirty="0" smtClean="0"/>
              <a:t>4 </a:t>
            </a:r>
            <a:r>
              <a:rPr lang="ja-JP" altLang="en-US" dirty="0" err="1" smtClean="0"/>
              <a:t>つの</a:t>
            </a:r>
            <a:r>
              <a:rPr lang="ja-JP" altLang="en-US" dirty="0" smtClean="0"/>
              <a:t>タイムを測定。</a:t>
            </a:r>
            <a:endParaRPr lang="en-US" altLang="ja-JP" dirty="0" smtClean="0"/>
          </a:p>
          <a:p>
            <a:pPr marL="0" indent="0">
              <a:buNone/>
            </a:pPr>
            <a:r>
              <a:rPr lang="en-US" altLang="ja-JP" dirty="0" smtClean="0"/>
              <a:t>	</a:t>
            </a:r>
            <a:r>
              <a:rPr lang="ja-JP" altLang="en-US" dirty="0" smtClean="0"/>
              <a:t>・同じタイミングで出発し、</a:t>
            </a:r>
            <a:r>
              <a:rPr lang="en-US" altLang="ja-JP" dirty="0" smtClean="0"/>
              <a:t>	</a:t>
            </a:r>
            <a:r>
              <a:rPr lang="ja-JP" altLang="en-US" dirty="0" smtClean="0"/>
              <a:t>目的地までのタイムを</a:t>
            </a:r>
            <a:r>
              <a:rPr lang="en-US" altLang="ja-JP" dirty="0" smtClean="0"/>
              <a:t>	</a:t>
            </a:r>
            <a:r>
              <a:rPr lang="ja-JP" altLang="en-US" dirty="0" smtClean="0"/>
              <a:t>個々で測定。各区間で</a:t>
            </a:r>
            <a:r>
              <a:rPr lang="en-US" altLang="ja-JP" dirty="0" smtClean="0"/>
              <a:t>2	</a:t>
            </a:r>
            <a:r>
              <a:rPr lang="ja-JP" altLang="en-US" dirty="0" smtClean="0"/>
              <a:t>往復・計４回実施した</a:t>
            </a:r>
            <a:endParaRPr lang="en-US" altLang="ja-JP" dirty="0" smtClean="0"/>
          </a:p>
          <a:p>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41</a:t>
            </a:fld>
            <a:endParaRPr kumimoji="1" lang="ja-JP" altLang="en-US"/>
          </a:p>
        </p:txBody>
      </p:sp>
    </p:spTree>
    <p:extLst>
      <p:ext uri="{BB962C8B-B14F-4D97-AF65-F5344CB8AC3E}">
        <p14:creationId xmlns:p14="http://schemas.microsoft.com/office/powerpoint/2010/main" val="201546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32656"/>
            <a:ext cx="6084168" cy="6453391"/>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42</a:t>
            </a:fld>
            <a:endParaRPr kumimoji="1" lang="ja-JP" altLang="en-US"/>
          </a:p>
        </p:txBody>
      </p:sp>
      <p:sp>
        <p:nvSpPr>
          <p:cNvPr id="13" name="タイトル 2"/>
          <p:cNvSpPr>
            <a:spLocks noGrp="1"/>
          </p:cNvSpPr>
          <p:nvPr>
            <p:ph type="title"/>
          </p:nvPr>
        </p:nvSpPr>
        <p:spPr>
          <a:xfrm>
            <a:off x="457200" y="533400"/>
            <a:ext cx="8229600" cy="2103512"/>
          </a:xfrm>
        </p:spPr>
        <p:txBody>
          <a:bodyPr>
            <a:normAutofit/>
          </a:bodyPr>
          <a:lstStyle/>
          <a:p>
            <a:r>
              <a:rPr kumimoji="1" lang="ja-JP" altLang="en-US" dirty="0" smtClean="0"/>
              <a:t>キックボード</a:t>
            </a:r>
            <a:r>
              <a:rPr kumimoji="1" lang="en-US" altLang="ja-JP" dirty="0" smtClean="0"/>
              <a:t/>
            </a:r>
            <a:br>
              <a:rPr kumimoji="1" lang="en-US" altLang="ja-JP" dirty="0" smtClean="0"/>
            </a:br>
            <a:r>
              <a:rPr kumimoji="1" lang="ja-JP" altLang="en-US" dirty="0" smtClean="0"/>
              <a:t>移動時間</a:t>
            </a:r>
            <a:r>
              <a:rPr kumimoji="1" lang="en-US" altLang="ja-JP" dirty="0" smtClean="0"/>
              <a:t/>
            </a:r>
            <a:br>
              <a:rPr kumimoji="1" lang="en-US" altLang="ja-JP" dirty="0" smtClean="0"/>
            </a:br>
            <a:r>
              <a:rPr kumimoji="1" lang="ja-JP" altLang="en-US" dirty="0" smtClean="0"/>
              <a:t>の測定</a:t>
            </a:r>
            <a:endParaRPr kumimoji="1" lang="ja-JP" altLang="en-US" dirty="0"/>
          </a:p>
        </p:txBody>
      </p:sp>
      <p:sp>
        <p:nvSpPr>
          <p:cNvPr id="16" name="フリーフォーム 15"/>
          <p:cNvSpPr/>
          <p:nvPr/>
        </p:nvSpPr>
        <p:spPr>
          <a:xfrm>
            <a:off x="5279666" y="1434061"/>
            <a:ext cx="1033670" cy="577619"/>
          </a:xfrm>
          <a:custGeom>
            <a:avLst/>
            <a:gdLst>
              <a:gd name="connsiteX0" fmla="*/ 0 w 1033670"/>
              <a:gd name="connsiteY0" fmla="*/ 164151 h 577619"/>
              <a:gd name="connsiteX1" fmla="*/ 198783 w 1033670"/>
              <a:gd name="connsiteY1" fmla="*/ 44882 h 577619"/>
              <a:gd name="connsiteX2" fmla="*/ 206734 w 1033670"/>
              <a:gd name="connsiteY2" fmla="*/ 36930 h 577619"/>
              <a:gd name="connsiteX3" fmla="*/ 437322 w 1033670"/>
              <a:gd name="connsiteY3" fmla="*/ 506057 h 577619"/>
              <a:gd name="connsiteX4" fmla="*/ 445273 w 1033670"/>
              <a:gd name="connsiteY4" fmla="*/ 537862 h 577619"/>
              <a:gd name="connsiteX5" fmla="*/ 866692 w 1033670"/>
              <a:gd name="connsiteY5" fmla="*/ 323177 h 577619"/>
              <a:gd name="connsiteX6" fmla="*/ 898497 w 1033670"/>
              <a:gd name="connsiteY6" fmla="*/ 323177 h 577619"/>
              <a:gd name="connsiteX7" fmla="*/ 1033670 w 1033670"/>
              <a:gd name="connsiteY7" fmla="*/ 577619 h 57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670" h="577619">
                <a:moveTo>
                  <a:pt x="0" y="164151"/>
                </a:moveTo>
                <a:lnTo>
                  <a:pt x="198783" y="44882"/>
                </a:lnTo>
                <a:cubicBezTo>
                  <a:pt x="233239" y="23679"/>
                  <a:pt x="166978" y="-39932"/>
                  <a:pt x="206734" y="36930"/>
                </a:cubicBezTo>
                <a:cubicBezTo>
                  <a:pt x="246490" y="113792"/>
                  <a:pt x="397566" y="422568"/>
                  <a:pt x="437322" y="506057"/>
                </a:cubicBezTo>
                <a:cubicBezTo>
                  <a:pt x="477078" y="589546"/>
                  <a:pt x="373711" y="568342"/>
                  <a:pt x="445273" y="537862"/>
                </a:cubicBezTo>
                <a:cubicBezTo>
                  <a:pt x="516835" y="507382"/>
                  <a:pt x="791155" y="358958"/>
                  <a:pt x="866692" y="323177"/>
                </a:cubicBezTo>
                <a:cubicBezTo>
                  <a:pt x="942229" y="287396"/>
                  <a:pt x="870667" y="280770"/>
                  <a:pt x="898497" y="323177"/>
                </a:cubicBezTo>
                <a:cubicBezTo>
                  <a:pt x="926327" y="365584"/>
                  <a:pt x="979998" y="471601"/>
                  <a:pt x="1033670" y="577619"/>
                </a:cubicBezTo>
              </a:path>
            </a:pathLst>
          </a:custGeom>
          <a:noFill/>
          <a:ln w="95250" cap="rnd" cmpd="sn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6313336" y="2043485"/>
            <a:ext cx="620201" cy="1240404"/>
          </a:xfrm>
          <a:custGeom>
            <a:avLst/>
            <a:gdLst>
              <a:gd name="connsiteX0" fmla="*/ 0 w 620201"/>
              <a:gd name="connsiteY0" fmla="*/ 0 h 1240404"/>
              <a:gd name="connsiteX1" fmla="*/ 151074 w 620201"/>
              <a:gd name="connsiteY1" fmla="*/ 246491 h 1240404"/>
              <a:gd name="connsiteX2" fmla="*/ 159026 w 620201"/>
              <a:gd name="connsiteY2" fmla="*/ 429371 h 1240404"/>
              <a:gd name="connsiteX3" fmla="*/ 286247 w 620201"/>
              <a:gd name="connsiteY3" fmla="*/ 659958 h 1240404"/>
              <a:gd name="connsiteX4" fmla="*/ 445273 w 620201"/>
              <a:gd name="connsiteY4" fmla="*/ 699715 h 1240404"/>
              <a:gd name="connsiteX5" fmla="*/ 524786 w 620201"/>
              <a:gd name="connsiteY5" fmla="*/ 890546 h 1240404"/>
              <a:gd name="connsiteX6" fmla="*/ 485029 w 620201"/>
              <a:gd name="connsiteY6" fmla="*/ 962108 h 1240404"/>
              <a:gd name="connsiteX7" fmla="*/ 620201 w 620201"/>
              <a:gd name="connsiteY7" fmla="*/ 1240404 h 124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201" h="1240404">
                <a:moveTo>
                  <a:pt x="0" y="0"/>
                </a:moveTo>
                <a:cubicBezTo>
                  <a:pt x="62285" y="87464"/>
                  <a:pt x="124570" y="174929"/>
                  <a:pt x="151074" y="246491"/>
                </a:cubicBezTo>
                <a:cubicBezTo>
                  <a:pt x="177578" y="318053"/>
                  <a:pt x="136497" y="360460"/>
                  <a:pt x="159026" y="429371"/>
                </a:cubicBezTo>
                <a:cubicBezTo>
                  <a:pt x="181555" y="498282"/>
                  <a:pt x="238539" y="614901"/>
                  <a:pt x="286247" y="659958"/>
                </a:cubicBezTo>
                <a:cubicBezTo>
                  <a:pt x="333955" y="705015"/>
                  <a:pt x="405517" y="661284"/>
                  <a:pt x="445273" y="699715"/>
                </a:cubicBezTo>
                <a:cubicBezTo>
                  <a:pt x="485029" y="738146"/>
                  <a:pt x="518160" y="846814"/>
                  <a:pt x="524786" y="890546"/>
                </a:cubicBezTo>
                <a:cubicBezTo>
                  <a:pt x="531412" y="934278"/>
                  <a:pt x="469127" y="903798"/>
                  <a:pt x="485029" y="962108"/>
                </a:cubicBezTo>
                <a:cubicBezTo>
                  <a:pt x="500931" y="1020418"/>
                  <a:pt x="560566" y="1130411"/>
                  <a:pt x="620201" y="1240404"/>
                </a:cubicBezTo>
              </a:path>
            </a:pathLst>
          </a:custGeom>
          <a:noFill/>
          <a:ln w="95250" cap="rnd" cmpd="sng">
            <a:solidFill>
              <a:srgbClr val="FF0000"/>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6297433" y="2027583"/>
            <a:ext cx="1073426" cy="3657600"/>
          </a:xfrm>
          <a:custGeom>
            <a:avLst/>
            <a:gdLst>
              <a:gd name="connsiteX0" fmla="*/ 0 w 1073426"/>
              <a:gd name="connsiteY0" fmla="*/ 0 h 3657600"/>
              <a:gd name="connsiteX1" fmla="*/ 182880 w 1073426"/>
              <a:gd name="connsiteY1" fmla="*/ 294198 h 3657600"/>
              <a:gd name="connsiteX2" fmla="*/ 166977 w 1073426"/>
              <a:gd name="connsiteY2" fmla="*/ 429370 h 3657600"/>
              <a:gd name="connsiteX3" fmla="*/ 302150 w 1073426"/>
              <a:gd name="connsiteY3" fmla="*/ 683812 h 3657600"/>
              <a:gd name="connsiteX4" fmla="*/ 500932 w 1073426"/>
              <a:gd name="connsiteY4" fmla="*/ 747422 h 3657600"/>
              <a:gd name="connsiteX5" fmla="*/ 540689 w 1073426"/>
              <a:gd name="connsiteY5" fmla="*/ 898497 h 3657600"/>
              <a:gd name="connsiteX6" fmla="*/ 492981 w 1073426"/>
              <a:gd name="connsiteY6" fmla="*/ 1001864 h 3657600"/>
              <a:gd name="connsiteX7" fmla="*/ 644056 w 1073426"/>
              <a:gd name="connsiteY7" fmla="*/ 1288111 h 3657600"/>
              <a:gd name="connsiteX8" fmla="*/ 644056 w 1073426"/>
              <a:gd name="connsiteY8" fmla="*/ 1319916 h 3657600"/>
              <a:gd name="connsiteX9" fmla="*/ 596348 w 1073426"/>
              <a:gd name="connsiteY9" fmla="*/ 1796994 h 3657600"/>
              <a:gd name="connsiteX10" fmla="*/ 707666 w 1073426"/>
              <a:gd name="connsiteY10" fmla="*/ 2289975 h 3657600"/>
              <a:gd name="connsiteX11" fmla="*/ 715617 w 1073426"/>
              <a:gd name="connsiteY11" fmla="*/ 2496709 h 3657600"/>
              <a:gd name="connsiteX12" fmla="*/ 946205 w 1073426"/>
              <a:gd name="connsiteY12" fmla="*/ 3069203 h 3657600"/>
              <a:gd name="connsiteX13" fmla="*/ 898497 w 1073426"/>
              <a:gd name="connsiteY13" fmla="*/ 3212327 h 3657600"/>
              <a:gd name="connsiteX14" fmla="*/ 1073426 w 1073426"/>
              <a:gd name="connsiteY14"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3426" h="3657600">
                <a:moveTo>
                  <a:pt x="0" y="0"/>
                </a:moveTo>
                <a:cubicBezTo>
                  <a:pt x="77525" y="111318"/>
                  <a:pt x="155051" y="222636"/>
                  <a:pt x="182880" y="294198"/>
                </a:cubicBezTo>
                <a:cubicBezTo>
                  <a:pt x="210709" y="365760"/>
                  <a:pt x="147099" y="364434"/>
                  <a:pt x="166977" y="429370"/>
                </a:cubicBezTo>
                <a:cubicBezTo>
                  <a:pt x="186855" y="494306"/>
                  <a:pt x="246491" y="630803"/>
                  <a:pt x="302150" y="683812"/>
                </a:cubicBezTo>
                <a:cubicBezTo>
                  <a:pt x="357809" y="736821"/>
                  <a:pt x="461176" y="711641"/>
                  <a:pt x="500932" y="747422"/>
                </a:cubicBezTo>
                <a:cubicBezTo>
                  <a:pt x="540688" y="783203"/>
                  <a:pt x="542014" y="856090"/>
                  <a:pt x="540689" y="898497"/>
                </a:cubicBezTo>
                <a:cubicBezTo>
                  <a:pt x="539364" y="940904"/>
                  <a:pt x="475753" y="936928"/>
                  <a:pt x="492981" y="1001864"/>
                </a:cubicBezTo>
                <a:cubicBezTo>
                  <a:pt x="510209" y="1066800"/>
                  <a:pt x="618877" y="1235102"/>
                  <a:pt x="644056" y="1288111"/>
                </a:cubicBezTo>
                <a:cubicBezTo>
                  <a:pt x="669235" y="1341120"/>
                  <a:pt x="652007" y="1235102"/>
                  <a:pt x="644056" y="1319916"/>
                </a:cubicBezTo>
                <a:cubicBezTo>
                  <a:pt x="636105" y="1404730"/>
                  <a:pt x="585746" y="1635318"/>
                  <a:pt x="596348" y="1796994"/>
                </a:cubicBezTo>
                <a:cubicBezTo>
                  <a:pt x="606950" y="1958670"/>
                  <a:pt x="687788" y="2173356"/>
                  <a:pt x="707666" y="2289975"/>
                </a:cubicBezTo>
                <a:cubicBezTo>
                  <a:pt x="727544" y="2406594"/>
                  <a:pt x="675861" y="2366838"/>
                  <a:pt x="715617" y="2496709"/>
                </a:cubicBezTo>
                <a:cubicBezTo>
                  <a:pt x="755373" y="2626580"/>
                  <a:pt x="915725" y="2949933"/>
                  <a:pt x="946205" y="3069203"/>
                </a:cubicBezTo>
                <a:cubicBezTo>
                  <a:pt x="976685" y="3188473"/>
                  <a:pt x="877294" y="3114261"/>
                  <a:pt x="898497" y="3212327"/>
                </a:cubicBezTo>
                <a:cubicBezTo>
                  <a:pt x="919700" y="3310393"/>
                  <a:pt x="996563" y="3483996"/>
                  <a:pt x="1073426" y="3657600"/>
                </a:cubicBezTo>
              </a:path>
            </a:pathLst>
          </a:custGeom>
          <a:noFill/>
          <a:ln w="95250" cap="rnd" cmpd="sng">
            <a:solidFill>
              <a:srgbClr val="FFC000"/>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51520" y="2780928"/>
            <a:ext cx="2304256"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000" dirty="0"/>
              <a:t>第三エリア～</a:t>
            </a:r>
            <a:endParaRPr lang="en-US" altLang="ja-JP" sz="2000" dirty="0"/>
          </a:p>
          <a:p>
            <a:r>
              <a:rPr lang="ja-JP" altLang="en-US" sz="2000" dirty="0"/>
              <a:t>第三エリア駐車場</a:t>
            </a:r>
            <a:endParaRPr lang="en-US" altLang="ja-JP" sz="2000" dirty="0"/>
          </a:p>
        </p:txBody>
      </p:sp>
      <p:sp>
        <p:nvSpPr>
          <p:cNvPr id="20" name="正方形/長方形 19"/>
          <p:cNvSpPr/>
          <p:nvPr/>
        </p:nvSpPr>
        <p:spPr>
          <a:xfrm>
            <a:off x="254090" y="4005064"/>
            <a:ext cx="2304256" cy="936104"/>
          </a:xfrm>
          <a:prstGeom prst="rect">
            <a:avLst/>
          </a:prstGeom>
          <a:solidFill>
            <a:srgbClr val="FF9999">
              <a:alpha val="63000"/>
            </a:srgb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dirty="0"/>
              <a:t>第三エリア～</a:t>
            </a:r>
            <a:endParaRPr lang="en-US" altLang="ja-JP" sz="2000" dirty="0"/>
          </a:p>
          <a:p>
            <a:r>
              <a:rPr lang="ja-JP" altLang="en-US" sz="2000" dirty="0"/>
              <a:t>第一</a:t>
            </a:r>
            <a:r>
              <a:rPr lang="ja-JP" altLang="en-US" sz="2000" dirty="0" smtClean="0"/>
              <a:t>エリア</a:t>
            </a:r>
            <a:endParaRPr lang="en-US" altLang="ja-JP" sz="2000" dirty="0"/>
          </a:p>
        </p:txBody>
      </p:sp>
      <p:sp>
        <p:nvSpPr>
          <p:cNvPr id="21" name="正方形/長方形 20"/>
          <p:cNvSpPr/>
          <p:nvPr/>
        </p:nvSpPr>
        <p:spPr>
          <a:xfrm>
            <a:off x="254090" y="5217131"/>
            <a:ext cx="2304256"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dirty="0"/>
              <a:t>第三エリア～</a:t>
            </a:r>
            <a:endParaRPr lang="en-US" altLang="ja-JP" sz="2000" dirty="0"/>
          </a:p>
          <a:p>
            <a:r>
              <a:rPr lang="ja-JP" altLang="en-US" sz="2000" dirty="0"/>
              <a:t>体芸</a:t>
            </a:r>
            <a:r>
              <a:rPr lang="ja-JP" altLang="en-US" sz="2000" dirty="0" smtClean="0"/>
              <a:t>エリア</a:t>
            </a:r>
            <a:endParaRPr lang="en-US" altLang="ja-JP" sz="2000" dirty="0"/>
          </a:p>
        </p:txBody>
      </p:sp>
    </p:spTree>
    <p:extLst>
      <p:ext uri="{BB962C8B-B14F-4D97-AF65-F5344CB8AC3E}">
        <p14:creationId xmlns:p14="http://schemas.microsoft.com/office/powerpoint/2010/main" val="104713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750"/>
                            </p:stCondLst>
                            <p:childTnLst>
                              <p:par>
                                <p:cTn id="19" presetID="22" presetClass="entr" presetSubtype="1" fill="hold" grpId="0" nodeType="after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750"/>
                                        <p:tgtEl>
                                          <p:spTgt spid="18"/>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02925928"/>
              </p:ext>
            </p:extLst>
          </p:nvPr>
        </p:nvGraphicFramePr>
        <p:xfrm>
          <a:off x="467544" y="1484784"/>
          <a:ext cx="8335645" cy="5018045"/>
        </p:xfrm>
        <a:graphic>
          <a:graphicData uri="http://schemas.openxmlformats.org/drawingml/2006/table">
            <a:tbl>
              <a:tblPr firstRow="1" bandRow="1">
                <a:tableStyleId>{5C22544A-7EE6-4342-B048-85BDC9FD1C3A}</a:tableStyleId>
              </a:tblPr>
              <a:tblGrid>
                <a:gridCol w="1830705"/>
                <a:gridCol w="2576830"/>
                <a:gridCol w="1964055"/>
                <a:gridCol w="1964055"/>
              </a:tblGrid>
              <a:tr h="1874687">
                <a:tc>
                  <a:txBody>
                    <a:bodyPr/>
                    <a:lstStyle/>
                    <a:p>
                      <a:pPr algn="ctr"/>
                      <a:endParaRPr kumimoji="1" lang="ja-JP" altLang="en-US" sz="2400" dirty="0"/>
                    </a:p>
                  </a:txBody>
                  <a:tcPr anchor="ctr"/>
                </a:tc>
                <a:tc>
                  <a:txBody>
                    <a:bodyPr/>
                    <a:lstStyle/>
                    <a:p>
                      <a:pPr algn="ctr"/>
                      <a:r>
                        <a:rPr kumimoji="1" lang="ja-JP" altLang="en-US" sz="2400" dirty="0" smtClean="0"/>
                        <a:t>第三エリア～</a:t>
                      </a:r>
                      <a:endParaRPr kumimoji="1" lang="en-US" altLang="ja-JP" sz="2400" dirty="0" smtClean="0"/>
                    </a:p>
                    <a:p>
                      <a:pPr algn="ctr"/>
                      <a:r>
                        <a:rPr kumimoji="1" lang="ja-JP" altLang="en-US" sz="2400" baseline="0" dirty="0" smtClean="0"/>
                        <a:t>第三エリア駐車場</a:t>
                      </a:r>
                      <a:endParaRPr kumimoji="1" lang="en-US" altLang="ja-JP" sz="2400" baseline="0" dirty="0" smtClean="0"/>
                    </a:p>
                    <a:p>
                      <a:pPr algn="ctr"/>
                      <a:r>
                        <a:rPr kumimoji="1" lang="ja-JP" altLang="en-US" sz="2400" baseline="0" dirty="0" smtClean="0"/>
                        <a:t>（約</a:t>
                      </a:r>
                      <a:r>
                        <a:rPr kumimoji="1" lang="en-US" altLang="ja-JP" sz="2400" baseline="0" dirty="0" smtClean="0"/>
                        <a:t>300</a:t>
                      </a:r>
                      <a:r>
                        <a:rPr kumimoji="1" lang="ja-JP" altLang="en-US" sz="2400" baseline="0" dirty="0" smtClean="0"/>
                        <a:t>ｍ）</a:t>
                      </a:r>
                      <a:endParaRPr kumimoji="1" lang="en-US" altLang="ja-JP" sz="2400" baseline="0" dirty="0" smtClean="0"/>
                    </a:p>
                  </a:txBody>
                  <a:tcPr anchor="ctr"/>
                </a:tc>
                <a:tc>
                  <a:txBody>
                    <a:bodyPr/>
                    <a:lstStyle/>
                    <a:p>
                      <a:pPr algn="ctr"/>
                      <a:r>
                        <a:rPr kumimoji="1" lang="ja-JP" altLang="en-US" sz="2400" dirty="0" smtClean="0"/>
                        <a:t>第三エリア～</a:t>
                      </a:r>
                      <a:endParaRPr kumimoji="1" lang="en-US" altLang="ja-JP" sz="2400" smtClean="0"/>
                    </a:p>
                    <a:p>
                      <a:pPr algn="ctr"/>
                      <a:r>
                        <a:rPr kumimoji="1" lang="ja-JP" altLang="en-US" sz="2400" smtClean="0"/>
                        <a:t>第一エリア</a:t>
                      </a:r>
                      <a:endParaRPr kumimoji="1" lang="en-US" altLang="ja-JP" sz="2400" dirty="0" smtClean="0"/>
                    </a:p>
                    <a:p>
                      <a:pPr algn="ctr"/>
                      <a:r>
                        <a:rPr kumimoji="1" lang="ja-JP" altLang="en-US" sz="2400" dirty="0" smtClean="0"/>
                        <a:t>（約</a:t>
                      </a:r>
                      <a:r>
                        <a:rPr kumimoji="1" lang="en-US" altLang="ja-JP" sz="2400" dirty="0" smtClean="0"/>
                        <a:t>350</a:t>
                      </a:r>
                      <a:r>
                        <a:rPr kumimoji="1" lang="ja-JP" altLang="en-US" sz="2400" dirty="0" smtClean="0"/>
                        <a:t>ｍ）</a:t>
                      </a:r>
                      <a:endParaRPr kumimoji="1" lang="ja-JP" altLang="en-US" sz="2400" dirty="0"/>
                    </a:p>
                  </a:txBody>
                  <a:tcPr anchor="ctr"/>
                </a:tc>
                <a:tc>
                  <a:txBody>
                    <a:bodyPr/>
                    <a:lstStyle/>
                    <a:p>
                      <a:pPr algn="ctr"/>
                      <a:r>
                        <a:rPr kumimoji="1" lang="ja-JP" altLang="en-US" sz="2400" dirty="0" smtClean="0"/>
                        <a:t>第三エリア～</a:t>
                      </a:r>
                      <a:endParaRPr kumimoji="1" lang="en-US" altLang="ja-JP" sz="2400" dirty="0" smtClean="0"/>
                    </a:p>
                    <a:p>
                      <a:pPr algn="ctr"/>
                      <a:r>
                        <a:rPr kumimoji="1" lang="ja-JP" altLang="en-US" sz="2400" dirty="0" smtClean="0"/>
                        <a:t>体芸エリア</a:t>
                      </a:r>
                      <a:endParaRPr kumimoji="1" lang="en-US" altLang="ja-JP" sz="2400" dirty="0" smtClean="0"/>
                    </a:p>
                    <a:p>
                      <a:pPr algn="ctr"/>
                      <a:r>
                        <a:rPr kumimoji="1" lang="ja-JP" altLang="en-US" sz="2400" dirty="0" smtClean="0"/>
                        <a:t>（約</a:t>
                      </a:r>
                      <a:r>
                        <a:rPr kumimoji="1" lang="en-US" altLang="ja-JP" sz="2400" dirty="0" smtClean="0"/>
                        <a:t>600</a:t>
                      </a:r>
                      <a:r>
                        <a:rPr kumimoji="1" lang="ja-JP" altLang="en-US" sz="2400" dirty="0" smtClean="0"/>
                        <a:t>ｍ）</a:t>
                      </a:r>
                      <a:endParaRPr kumimoji="1" lang="ja-JP" altLang="en-US" sz="2400" dirty="0"/>
                    </a:p>
                  </a:txBody>
                  <a:tcPr anchor="ctr"/>
                </a:tc>
              </a:tr>
              <a:tr h="773466">
                <a:tc>
                  <a:txBody>
                    <a:bodyPr/>
                    <a:lstStyle/>
                    <a:p>
                      <a:pPr algn="ctr"/>
                      <a:r>
                        <a:rPr kumimoji="1" lang="ja-JP" altLang="en-US" sz="2400" dirty="0" smtClean="0"/>
                        <a:t>徒歩</a:t>
                      </a:r>
                      <a:endParaRPr kumimoji="1" lang="en-US" altLang="ja-JP" sz="2400" dirty="0" smtClean="0"/>
                    </a:p>
                  </a:txBody>
                  <a:tcPr anchor="ctr"/>
                </a:tc>
                <a:tc>
                  <a:txBody>
                    <a:bodyPr/>
                    <a:lstStyle/>
                    <a:p>
                      <a:pPr algn="ctr"/>
                      <a:r>
                        <a:rPr kumimoji="1" lang="en-US" altLang="ja-JP" sz="2400" dirty="0" smtClean="0"/>
                        <a:t>4</a:t>
                      </a:r>
                      <a:r>
                        <a:rPr kumimoji="1" lang="ja-JP" altLang="en-US" sz="2400" dirty="0" smtClean="0"/>
                        <a:t>分</a:t>
                      </a:r>
                      <a:r>
                        <a:rPr kumimoji="1" lang="en-US" altLang="ja-JP" sz="2400" dirty="0" smtClean="0"/>
                        <a:t>10</a:t>
                      </a:r>
                      <a:r>
                        <a:rPr kumimoji="1" lang="ja-JP" altLang="en-US" sz="2400" dirty="0" smtClean="0"/>
                        <a:t>秒</a:t>
                      </a:r>
                      <a:endParaRPr kumimoji="1" lang="en-US" altLang="ja-JP" sz="2400" dirty="0" smtClean="0"/>
                    </a:p>
                  </a:txBody>
                  <a:tcPr anchor="ctr"/>
                </a:tc>
                <a:tc>
                  <a:txBody>
                    <a:bodyPr/>
                    <a:lstStyle/>
                    <a:p>
                      <a:pPr algn="ctr"/>
                      <a:r>
                        <a:rPr kumimoji="1" lang="en-US" altLang="ja-JP" sz="2400" dirty="0" smtClean="0"/>
                        <a:t>5</a:t>
                      </a:r>
                      <a:r>
                        <a:rPr kumimoji="1" lang="ja-JP" altLang="en-US" sz="2400" dirty="0" smtClean="0"/>
                        <a:t>分</a:t>
                      </a:r>
                      <a:r>
                        <a:rPr kumimoji="1" lang="en-US" altLang="ja-JP" sz="2400" dirty="0" smtClean="0"/>
                        <a:t>10</a:t>
                      </a:r>
                      <a:r>
                        <a:rPr kumimoji="1" lang="ja-JP" altLang="en-US" sz="2400" dirty="0" smtClean="0"/>
                        <a:t>秒</a:t>
                      </a:r>
                      <a:endParaRPr kumimoji="1" lang="en-US" altLang="ja-JP" sz="2400" dirty="0" smtClean="0"/>
                    </a:p>
                  </a:txBody>
                  <a:tcPr anchor="ctr"/>
                </a:tc>
                <a:tc>
                  <a:txBody>
                    <a:bodyPr/>
                    <a:lstStyle/>
                    <a:p>
                      <a:pPr algn="ctr"/>
                      <a:r>
                        <a:rPr kumimoji="1" lang="en-US" altLang="ja-JP" sz="2400" dirty="0" smtClean="0"/>
                        <a:t>11</a:t>
                      </a:r>
                      <a:r>
                        <a:rPr kumimoji="1" lang="ja-JP" altLang="en-US" sz="2400" dirty="0" smtClean="0"/>
                        <a:t>分</a:t>
                      </a:r>
                      <a:r>
                        <a:rPr kumimoji="1" lang="en-US" altLang="ja-JP" sz="2400" dirty="0" smtClean="0"/>
                        <a:t>20</a:t>
                      </a:r>
                      <a:r>
                        <a:rPr kumimoji="1" lang="ja-JP" altLang="en-US" sz="2400" dirty="0" smtClean="0"/>
                        <a:t>秒</a:t>
                      </a:r>
                      <a:endParaRPr kumimoji="1" lang="ja-JP" altLang="en-US" sz="2400" dirty="0"/>
                    </a:p>
                  </a:txBody>
                  <a:tcPr anchor="ctr"/>
                </a:tc>
              </a:tr>
              <a:tr h="773466">
                <a:tc>
                  <a:txBody>
                    <a:bodyPr/>
                    <a:lstStyle/>
                    <a:p>
                      <a:pPr algn="ctr"/>
                      <a:r>
                        <a:rPr kumimoji="1" lang="ja-JP" altLang="en-US" sz="2400" dirty="0" smtClean="0"/>
                        <a:t>キックボード</a:t>
                      </a:r>
                      <a:endParaRPr kumimoji="1" lang="ja-JP" altLang="en-US" sz="2400" dirty="0"/>
                    </a:p>
                  </a:txBody>
                  <a:tcPr anchor="ctr"/>
                </a:tc>
                <a:tc>
                  <a:txBody>
                    <a:bodyPr/>
                    <a:lstStyle/>
                    <a:p>
                      <a:pPr algn="ctr"/>
                      <a:r>
                        <a:rPr kumimoji="1" lang="en-US" altLang="ja-JP" sz="2400" dirty="0" smtClean="0"/>
                        <a:t>2</a:t>
                      </a:r>
                      <a:r>
                        <a:rPr kumimoji="1" lang="ja-JP" altLang="en-US" sz="2400" dirty="0" smtClean="0"/>
                        <a:t>分</a:t>
                      </a:r>
                      <a:r>
                        <a:rPr kumimoji="1" lang="en-US" altLang="ja-JP" sz="2400" dirty="0" smtClean="0"/>
                        <a:t>43</a:t>
                      </a:r>
                      <a:r>
                        <a:rPr kumimoji="1" lang="ja-JP" altLang="en-US" sz="2400" dirty="0" smtClean="0"/>
                        <a:t>秒</a:t>
                      </a:r>
                      <a:endParaRPr kumimoji="1" lang="ja-JP" altLang="en-US" sz="2400" dirty="0"/>
                    </a:p>
                  </a:txBody>
                  <a:tcPr anchor="ctr"/>
                </a:tc>
                <a:tc>
                  <a:txBody>
                    <a:bodyPr/>
                    <a:lstStyle/>
                    <a:p>
                      <a:pPr algn="ctr"/>
                      <a:r>
                        <a:rPr kumimoji="1" lang="en-US" altLang="ja-JP" sz="2400" dirty="0" smtClean="0"/>
                        <a:t>3</a:t>
                      </a:r>
                      <a:r>
                        <a:rPr kumimoji="1" lang="ja-JP" altLang="en-US" sz="2400" dirty="0" smtClean="0"/>
                        <a:t>分</a:t>
                      </a:r>
                      <a:r>
                        <a:rPr kumimoji="1" lang="en-US" altLang="ja-JP" sz="2400" dirty="0" smtClean="0"/>
                        <a:t>36</a:t>
                      </a:r>
                      <a:r>
                        <a:rPr kumimoji="1" lang="ja-JP" altLang="en-US" sz="2400" dirty="0" smtClean="0"/>
                        <a:t>秒</a:t>
                      </a:r>
                      <a:endParaRPr kumimoji="1" lang="ja-JP" altLang="en-US" sz="2400" dirty="0"/>
                    </a:p>
                  </a:txBody>
                  <a:tcPr anchor="ctr"/>
                </a:tc>
                <a:tc>
                  <a:txBody>
                    <a:bodyPr/>
                    <a:lstStyle/>
                    <a:p>
                      <a:pPr algn="ctr"/>
                      <a:r>
                        <a:rPr kumimoji="1" lang="en-US" altLang="ja-JP" sz="2400" dirty="0" smtClean="0"/>
                        <a:t>7</a:t>
                      </a:r>
                      <a:r>
                        <a:rPr kumimoji="1" lang="ja-JP" altLang="en-US" sz="2400" dirty="0" smtClean="0"/>
                        <a:t>分</a:t>
                      </a:r>
                      <a:r>
                        <a:rPr kumimoji="1" lang="en-US" altLang="ja-JP" sz="2400" dirty="0" smtClean="0"/>
                        <a:t>01</a:t>
                      </a:r>
                      <a:r>
                        <a:rPr kumimoji="1" lang="ja-JP" altLang="en-US" sz="2400" dirty="0" smtClean="0"/>
                        <a:t>秒</a:t>
                      </a:r>
                      <a:endParaRPr kumimoji="1" lang="ja-JP" altLang="en-US" sz="2400" dirty="0"/>
                    </a:p>
                  </a:txBody>
                  <a:tcPr anchor="ctr"/>
                </a:tc>
              </a:tr>
              <a:tr h="773466">
                <a:tc>
                  <a:txBody>
                    <a:bodyPr/>
                    <a:lstStyle/>
                    <a:p>
                      <a:pPr algn="ctr"/>
                      <a:r>
                        <a:rPr kumimoji="1" lang="ja-JP" altLang="en-US" sz="2400" dirty="0" smtClean="0"/>
                        <a:t>キックボード</a:t>
                      </a:r>
                      <a:endParaRPr kumimoji="1" lang="en-US" altLang="ja-JP" sz="2400" dirty="0" smtClean="0"/>
                    </a:p>
                    <a:p>
                      <a:pPr algn="ctr"/>
                      <a:r>
                        <a:rPr kumimoji="1" lang="ja-JP" altLang="en-US" sz="2400" dirty="0" smtClean="0"/>
                        <a:t>（大型）</a:t>
                      </a:r>
                      <a:endParaRPr kumimoji="1" lang="ja-JP" altLang="en-US" sz="2400" dirty="0"/>
                    </a:p>
                  </a:txBody>
                  <a:tcPr anchor="ctr"/>
                </a:tc>
                <a:tc>
                  <a:txBody>
                    <a:bodyPr/>
                    <a:lstStyle/>
                    <a:p>
                      <a:pPr algn="ctr"/>
                      <a:r>
                        <a:rPr kumimoji="1" lang="en-US" altLang="ja-JP" sz="2400" dirty="0" smtClean="0"/>
                        <a:t>2</a:t>
                      </a:r>
                      <a:r>
                        <a:rPr kumimoji="1" lang="ja-JP" altLang="en-US" sz="2400" dirty="0" smtClean="0"/>
                        <a:t>分</a:t>
                      </a:r>
                      <a:r>
                        <a:rPr kumimoji="1" lang="en-US" altLang="ja-JP" sz="2400" dirty="0" smtClean="0"/>
                        <a:t>27</a:t>
                      </a:r>
                      <a:r>
                        <a:rPr kumimoji="1" lang="ja-JP" altLang="en-US" sz="2400" dirty="0" smtClean="0"/>
                        <a:t>秒</a:t>
                      </a:r>
                      <a:endParaRPr kumimoji="1" lang="ja-JP" altLang="en-US" sz="2400" dirty="0"/>
                    </a:p>
                  </a:txBody>
                  <a:tcPr anchor="ctr"/>
                </a:tc>
                <a:tc>
                  <a:txBody>
                    <a:bodyPr/>
                    <a:lstStyle/>
                    <a:p>
                      <a:pPr algn="ctr"/>
                      <a:r>
                        <a:rPr kumimoji="1" lang="en-US" altLang="ja-JP" sz="2400" dirty="0" smtClean="0"/>
                        <a:t>3</a:t>
                      </a:r>
                      <a:r>
                        <a:rPr kumimoji="1" lang="ja-JP" altLang="en-US" sz="2400" dirty="0" smtClean="0"/>
                        <a:t>分</a:t>
                      </a:r>
                      <a:r>
                        <a:rPr kumimoji="1" lang="en-US" altLang="ja-JP" sz="2400" dirty="0" smtClean="0"/>
                        <a:t>15</a:t>
                      </a:r>
                      <a:r>
                        <a:rPr kumimoji="1" lang="ja-JP" altLang="en-US" sz="2400" dirty="0" smtClean="0"/>
                        <a:t>秒</a:t>
                      </a:r>
                      <a:endParaRPr kumimoji="1" lang="ja-JP" altLang="en-US" sz="2400" dirty="0"/>
                    </a:p>
                  </a:txBody>
                  <a:tcPr anchor="ctr"/>
                </a:tc>
                <a:tc>
                  <a:txBody>
                    <a:bodyPr/>
                    <a:lstStyle/>
                    <a:p>
                      <a:pPr algn="ctr"/>
                      <a:r>
                        <a:rPr kumimoji="1" lang="en-US" altLang="ja-JP" sz="2400" dirty="0" smtClean="0"/>
                        <a:t>6</a:t>
                      </a:r>
                      <a:r>
                        <a:rPr kumimoji="1" lang="ja-JP" altLang="en-US" sz="2400" dirty="0" smtClean="0"/>
                        <a:t>分</a:t>
                      </a:r>
                      <a:r>
                        <a:rPr kumimoji="1" lang="en-US" altLang="ja-JP" sz="2400" dirty="0" smtClean="0"/>
                        <a:t>05</a:t>
                      </a:r>
                      <a:r>
                        <a:rPr kumimoji="1" lang="ja-JP" altLang="en-US" sz="2400" dirty="0" smtClean="0"/>
                        <a:t>秒</a:t>
                      </a:r>
                      <a:endParaRPr kumimoji="1" lang="ja-JP" altLang="en-US" sz="2400" dirty="0"/>
                    </a:p>
                  </a:txBody>
                  <a:tcPr anchor="ctr"/>
                </a:tc>
              </a:tr>
              <a:tr h="773466">
                <a:tc>
                  <a:txBody>
                    <a:bodyPr/>
                    <a:lstStyle/>
                    <a:p>
                      <a:pPr algn="ctr"/>
                      <a:r>
                        <a:rPr kumimoji="1" lang="ja-JP" altLang="en-US" sz="2400" dirty="0" smtClean="0"/>
                        <a:t>自転車</a:t>
                      </a:r>
                      <a:endParaRPr kumimoji="1" lang="ja-JP" altLang="en-US" sz="2400" dirty="0"/>
                    </a:p>
                  </a:txBody>
                  <a:tcPr anchor="ctr"/>
                </a:tc>
                <a:tc>
                  <a:txBody>
                    <a:bodyPr/>
                    <a:lstStyle/>
                    <a:p>
                      <a:pPr algn="ctr"/>
                      <a:r>
                        <a:rPr kumimoji="1" lang="en-US" altLang="ja-JP" sz="2400" dirty="0" smtClean="0"/>
                        <a:t>2</a:t>
                      </a:r>
                      <a:r>
                        <a:rPr kumimoji="1" lang="ja-JP" altLang="en-US" sz="2400" dirty="0" smtClean="0"/>
                        <a:t>分</a:t>
                      </a:r>
                      <a:r>
                        <a:rPr kumimoji="1" lang="en-US" altLang="ja-JP" sz="2400" dirty="0" smtClean="0"/>
                        <a:t>40</a:t>
                      </a:r>
                      <a:r>
                        <a:rPr kumimoji="1" lang="ja-JP" altLang="en-US" sz="2400" dirty="0" smtClean="0"/>
                        <a:t>秒</a:t>
                      </a:r>
                      <a:endParaRPr kumimoji="1" lang="ja-JP" altLang="en-US" sz="2400" dirty="0"/>
                    </a:p>
                  </a:txBody>
                  <a:tcPr anchor="ctr"/>
                </a:tc>
                <a:tc>
                  <a:txBody>
                    <a:bodyPr/>
                    <a:lstStyle/>
                    <a:p>
                      <a:pPr algn="ctr"/>
                      <a:r>
                        <a:rPr kumimoji="1" lang="en-US" altLang="ja-JP" sz="2400" dirty="0" smtClean="0"/>
                        <a:t>3</a:t>
                      </a:r>
                      <a:r>
                        <a:rPr kumimoji="1" lang="ja-JP" altLang="en-US" sz="2400" dirty="0" smtClean="0"/>
                        <a:t>分</a:t>
                      </a:r>
                      <a:r>
                        <a:rPr kumimoji="1" lang="en-US" altLang="ja-JP" sz="2400" dirty="0" smtClean="0"/>
                        <a:t>21</a:t>
                      </a:r>
                      <a:r>
                        <a:rPr kumimoji="1" lang="ja-JP" altLang="en-US" sz="2400" dirty="0" smtClean="0"/>
                        <a:t>秒</a:t>
                      </a:r>
                      <a:endParaRPr kumimoji="1" lang="ja-JP" altLang="en-US" sz="2400" dirty="0"/>
                    </a:p>
                  </a:txBody>
                  <a:tcPr anchor="ctr"/>
                </a:tc>
                <a:tc>
                  <a:txBody>
                    <a:bodyPr/>
                    <a:lstStyle/>
                    <a:p>
                      <a:pPr algn="ctr"/>
                      <a:r>
                        <a:rPr kumimoji="1" lang="en-US" altLang="ja-JP" sz="2400" dirty="0" smtClean="0"/>
                        <a:t>5</a:t>
                      </a:r>
                      <a:r>
                        <a:rPr kumimoji="1" lang="ja-JP" altLang="en-US" sz="2400" dirty="0" smtClean="0"/>
                        <a:t>分</a:t>
                      </a:r>
                      <a:r>
                        <a:rPr kumimoji="1" lang="en-US" altLang="ja-JP" sz="2400" dirty="0" smtClean="0"/>
                        <a:t>56</a:t>
                      </a:r>
                      <a:r>
                        <a:rPr kumimoji="1" lang="ja-JP" altLang="en-US" sz="2400" dirty="0" smtClean="0"/>
                        <a:t>秒</a:t>
                      </a:r>
                      <a:endParaRPr kumimoji="1" lang="ja-JP" altLang="en-US" sz="2400" dirty="0"/>
                    </a:p>
                  </a:txBody>
                  <a:tcPr anchor="ct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a:p>
        </p:txBody>
      </p:sp>
      <p:sp>
        <p:nvSpPr>
          <p:cNvPr id="13" name="タイトル 2"/>
          <p:cNvSpPr>
            <a:spLocks noGrp="1"/>
          </p:cNvSpPr>
          <p:nvPr>
            <p:ph type="title"/>
          </p:nvPr>
        </p:nvSpPr>
        <p:spPr>
          <a:xfrm>
            <a:off x="457200" y="533400"/>
            <a:ext cx="8229600" cy="990600"/>
          </a:xfrm>
        </p:spPr>
        <p:txBody>
          <a:bodyPr>
            <a:normAutofit/>
          </a:bodyPr>
          <a:lstStyle/>
          <a:p>
            <a:r>
              <a:rPr kumimoji="1" lang="ja-JP" altLang="en-US" dirty="0" smtClean="0"/>
              <a:t>キックボードの移動時間の測定</a:t>
            </a:r>
            <a:endParaRPr kumimoji="1" lang="ja-JP" altLang="en-US" dirty="0"/>
          </a:p>
        </p:txBody>
      </p:sp>
      <p:sp>
        <p:nvSpPr>
          <p:cNvPr id="22" name="フリーフォーム 21"/>
          <p:cNvSpPr/>
          <p:nvPr/>
        </p:nvSpPr>
        <p:spPr>
          <a:xfrm>
            <a:off x="4848433" y="4369981"/>
            <a:ext cx="515655" cy="1795323"/>
          </a:xfrm>
          <a:custGeom>
            <a:avLst/>
            <a:gdLst>
              <a:gd name="connsiteX0" fmla="*/ 329623 w 329623"/>
              <a:gd name="connsiteY0" fmla="*/ 0 h 1616149"/>
              <a:gd name="connsiteX1" fmla="*/ 14 w 329623"/>
              <a:gd name="connsiteY1" fmla="*/ 744279 h 1616149"/>
              <a:gd name="connsiteX2" fmla="*/ 318990 w 329623"/>
              <a:gd name="connsiteY2" fmla="*/ 1616149 h 1616149"/>
            </a:gdLst>
            <a:ahLst/>
            <a:cxnLst>
              <a:cxn ang="0">
                <a:pos x="connsiteX0" y="connsiteY0"/>
              </a:cxn>
              <a:cxn ang="0">
                <a:pos x="connsiteX1" y="connsiteY1"/>
              </a:cxn>
              <a:cxn ang="0">
                <a:pos x="connsiteX2" y="connsiteY2"/>
              </a:cxn>
            </a:cxnLst>
            <a:rect l="l" t="t" r="r" b="b"/>
            <a:pathLst>
              <a:path w="329623" h="1616149">
                <a:moveTo>
                  <a:pt x="329623" y="0"/>
                </a:moveTo>
                <a:cubicBezTo>
                  <a:pt x="165704" y="237460"/>
                  <a:pt x="1786" y="474921"/>
                  <a:pt x="14" y="744279"/>
                </a:cubicBezTo>
                <a:cubicBezTo>
                  <a:pt x="-1758" y="1013637"/>
                  <a:pt x="158616" y="1314893"/>
                  <a:pt x="318990" y="16161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1896105" y="4619570"/>
            <a:ext cx="2952328"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差はほぼ</a:t>
            </a:r>
            <a:r>
              <a:rPr kumimoji="1" lang="ja-JP" altLang="en-US" sz="2800" dirty="0" err="1" smtClean="0"/>
              <a:t>無し</a:t>
            </a:r>
            <a:endParaRPr kumimoji="1" lang="ja-JP" altLang="en-US" sz="2800" dirty="0"/>
          </a:p>
        </p:txBody>
      </p:sp>
      <p:sp>
        <p:nvSpPr>
          <p:cNvPr id="25" name="フリーフォーム 24"/>
          <p:cNvSpPr/>
          <p:nvPr/>
        </p:nvSpPr>
        <p:spPr>
          <a:xfrm>
            <a:off x="5029200" y="3593805"/>
            <a:ext cx="334888" cy="669851"/>
          </a:xfrm>
          <a:custGeom>
            <a:avLst/>
            <a:gdLst>
              <a:gd name="connsiteX0" fmla="*/ 170121 w 170121"/>
              <a:gd name="connsiteY0" fmla="*/ 0 h 669851"/>
              <a:gd name="connsiteX1" fmla="*/ 0 w 170121"/>
              <a:gd name="connsiteY1" fmla="*/ 350874 h 669851"/>
              <a:gd name="connsiteX2" fmla="*/ 170121 w 170121"/>
              <a:gd name="connsiteY2" fmla="*/ 669851 h 669851"/>
            </a:gdLst>
            <a:ahLst/>
            <a:cxnLst>
              <a:cxn ang="0">
                <a:pos x="connsiteX0" y="connsiteY0"/>
              </a:cxn>
              <a:cxn ang="0">
                <a:pos x="connsiteX1" y="connsiteY1"/>
              </a:cxn>
              <a:cxn ang="0">
                <a:pos x="connsiteX2" y="connsiteY2"/>
              </a:cxn>
            </a:cxnLst>
            <a:rect l="l" t="t" r="r" b="b"/>
            <a:pathLst>
              <a:path w="170121" h="669851">
                <a:moveTo>
                  <a:pt x="170121" y="0"/>
                </a:moveTo>
                <a:cubicBezTo>
                  <a:pt x="85060" y="119616"/>
                  <a:pt x="0" y="239232"/>
                  <a:pt x="0" y="350874"/>
                </a:cubicBezTo>
                <a:cubicBezTo>
                  <a:pt x="0" y="462516"/>
                  <a:pt x="85060" y="566183"/>
                  <a:pt x="170121" y="6698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1008746" y="3317872"/>
            <a:ext cx="4020454"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徒歩より約</a:t>
            </a:r>
            <a:r>
              <a:rPr kumimoji="1" lang="en-US" altLang="ja-JP" sz="2400" dirty="0" smtClean="0"/>
              <a:t>1</a:t>
            </a:r>
            <a:r>
              <a:rPr kumimoji="1" lang="ja-JP" altLang="en-US" sz="2400" dirty="0" smtClean="0"/>
              <a:t>分</a:t>
            </a:r>
            <a:r>
              <a:rPr kumimoji="1" lang="en-US" altLang="ja-JP" sz="2400" dirty="0" smtClean="0"/>
              <a:t>30</a:t>
            </a:r>
            <a:r>
              <a:rPr kumimoji="1" lang="ja-JP" altLang="en-US" sz="2400" dirty="0" smtClean="0"/>
              <a:t>秒</a:t>
            </a:r>
            <a:r>
              <a:rPr lang="ja-JP" altLang="en-US" sz="2400" dirty="0" smtClean="0"/>
              <a:t>早い！</a:t>
            </a:r>
            <a:endParaRPr kumimoji="1" lang="ja-JP" altLang="en-US" sz="2400" dirty="0"/>
          </a:p>
        </p:txBody>
      </p:sp>
      <p:sp>
        <p:nvSpPr>
          <p:cNvPr id="27" name="フリーフォーム 26"/>
          <p:cNvSpPr/>
          <p:nvPr/>
        </p:nvSpPr>
        <p:spPr>
          <a:xfrm>
            <a:off x="6698386" y="3561907"/>
            <a:ext cx="465902" cy="808074"/>
          </a:xfrm>
          <a:custGeom>
            <a:avLst/>
            <a:gdLst>
              <a:gd name="connsiteX0" fmla="*/ 329735 w 329735"/>
              <a:gd name="connsiteY0" fmla="*/ 0 h 808074"/>
              <a:gd name="connsiteX1" fmla="*/ 126 w 329735"/>
              <a:gd name="connsiteY1" fmla="*/ 393405 h 808074"/>
              <a:gd name="connsiteX2" fmla="*/ 287205 w 329735"/>
              <a:gd name="connsiteY2" fmla="*/ 808074 h 808074"/>
              <a:gd name="connsiteX3" fmla="*/ 287205 w 329735"/>
              <a:gd name="connsiteY3" fmla="*/ 808074 h 808074"/>
            </a:gdLst>
            <a:ahLst/>
            <a:cxnLst>
              <a:cxn ang="0">
                <a:pos x="connsiteX0" y="connsiteY0"/>
              </a:cxn>
              <a:cxn ang="0">
                <a:pos x="connsiteX1" y="connsiteY1"/>
              </a:cxn>
              <a:cxn ang="0">
                <a:pos x="connsiteX2" y="connsiteY2"/>
              </a:cxn>
              <a:cxn ang="0">
                <a:pos x="connsiteX3" y="connsiteY3"/>
              </a:cxn>
            </a:cxnLst>
            <a:rect l="l" t="t" r="r" b="b"/>
            <a:pathLst>
              <a:path w="329735" h="808074">
                <a:moveTo>
                  <a:pt x="329735" y="0"/>
                </a:moveTo>
                <a:cubicBezTo>
                  <a:pt x="168474" y="129363"/>
                  <a:pt x="7214" y="258726"/>
                  <a:pt x="126" y="393405"/>
                </a:cubicBezTo>
                <a:cubicBezTo>
                  <a:pt x="-6962" y="528084"/>
                  <a:pt x="287205" y="808074"/>
                  <a:pt x="287205" y="808074"/>
                </a:cubicBezTo>
                <a:lnTo>
                  <a:pt x="287205" y="808074"/>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6677176" y="4509120"/>
            <a:ext cx="487112" cy="1656184"/>
          </a:xfrm>
          <a:custGeom>
            <a:avLst/>
            <a:gdLst>
              <a:gd name="connsiteX0" fmla="*/ 276517 w 276517"/>
              <a:gd name="connsiteY0" fmla="*/ 0 h 861237"/>
              <a:gd name="connsiteX1" fmla="*/ 71 w 276517"/>
              <a:gd name="connsiteY1" fmla="*/ 467833 h 861237"/>
              <a:gd name="connsiteX2" fmla="*/ 255252 w 276517"/>
              <a:gd name="connsiteY2" fmla="*/ 861237 h 861237"/>
            </a:gdLst>
            <a:ahLst/>
            <a:cxnLst>
              <a:cxn ang="0">
                <a:pos x="connsiteX0" y="connsiteY0"/>
              </a:cxn>
              <a:cxn ang="0">
                <a:pos x="connsiteX1" y="connsiteY1"/>
              </a:cxn>
              <a:cxn ang="0">
                <a:pos x="connsiteX2" y="connsiteY2"/>
              </a:cxn>
            </a:cxnLst>
            <a:rect l="l" t="t" r="r" b="b"/>
            <a:pathLst>
              <a:path w="276517" h="861237">
                <a:moveTo>
                  <a:pt x="276517" y="0"/>
                </a:moveTo>
                <a:cubicBezTo>
                  <a:pt x="140066" y="162147"/>
                  <a:pt x="3615" y="324294"/>
                  <a:pt x="71" y="467833"/>
                </a:cubicBezTo>
                <a:cubicBezTo>
                  <a:pt x="-3473" y="611372"/>
                  <a:pt x="125889" y="736304"/>
                  <a:pt x="255252" y="86123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3009034" y="3279705"/>
            <a:ext cx="3689352" cy="1372478"/>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徒歩</a:t>
            </a:r>
            <a:r>
              <a:rPr lang="ja-JP" altLang="en-US" sz="2400" dirty="0" smtClean="0"/>
              <a:t>より</a:t>
            </a:r>
            <a:r>
              <a:rPr lang="en-US" altLang="ja-JP" sz="2400" dirty="0" smtClean="0"/>
              <a:t>4</a:t>
            </a:r>
            <a:r>
              <a:rPr lang="ja-JP" altLang="en-US" sz="2400" dirty="0" smtClean="0"/>
              <a:t>分以上早い！</a:t>
            </a:r>
            <a:endParaRPr kumimoji="1" lang="ja-JP" altLang="en-US" sz="2400" dirty="0"/>
          </a:p>
        </p:txBody>
      </p:sp>
      <p:sp>
        <p:nvSpPr>
          <p:cNvPr id="30" name="右矢印 29"/>
          <p:cNvSpPr/>
          <p:nvPr/>
        </p:nvSpPr>
        <p:spPr>
          <a:xfrm>
            <a:off x="3923928" y="4764013"/>
            <a:ext cx="2753248" cy="1224135"/>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差は約</a:t>
            </a:r>
            <a:r>
              <a:rPr kumimoji="1" lang="en-US" altLang="ja-JP" sz="2400" dirty="0" smtClean="0"/>
              <a:t>1</a:t>
            </a:r>
            <a:r>
              <a:rPr kumimoji="1" lang="ja-JP" altLang="en-US" sz="2400" dirty="0" smtClean="0"/>
              <a:t>分</a:t>
            </a:r>
            <a:endParaRPr kumimoji="1" lang="ja-JP" altLang="en-US" sz="2400" dirty="0"/>
          </a:p>
        </p:txBody>
      </p:sp>
    </p:spTree>
    <p:extLst>
      <p:ext uri="{BB962C8B-B14F-4D97-AF65-F5344CB8AC3E}">
        <p14:creationId xmlns:p14="http://schemas.microsoft.com/office/powerpoint/2010/main" val="49471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7" grpId="0" animBg="1"/>
      <p:bldP spid="28" grpId="0" animBg="1"/>
      <p:bldP spid="29"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1412776"/>
            <a:ext cx="7632848" cy="331236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ヒアリング</a:t>
            </a:r>
            <a:endParaRPr kumimoji="1" lang="ja-JP" altLang="en-US" dirty="0"/>
          </a:p>
        </p:txBody>
      </p:sp>
      <p:sp>
        <p:nvSpPr>
          <p:cNvPr id="3" name="コンテンツ プレースホルダー 2"/>
          <p:cNvSpPr>
            <a:spLocks noGrp="1"/>
          </p:cNvSpPr>
          <p:nvPr>
            <p:ph idx="1"/>
          </p:nvPr>
        </p:nvSpPr>
        <p:spPr>
          <a:xfrm>
            <a:off x="323528" y="1484784"/>
            <a:ext cx="8229600" cy="4876800"/>
          </a:xfrm>
        </p:spPr>
        <p:txBody>
          <a:bodyPr/>
          <a:lstStyle/>
          <a:p>
            <a:r>
              <a:rPr kumimoji="1" lang="ja-JP" altLang="en-US" dirty="0" smtClean="0"/>
              <a:t>日時：　</a:t>
            </a:r>
            <a:r>
              <a:rPr kumimoji="1" lang="en-US" altLang="ja-JP" dirty="0" smtClean="0"/>
              <a:t>6</a:t>
            </a:r>
            <a:r>
              <a:rPr kumimoji="1" lang="ja-JP" altLang="en-US" dirty="0" smtClean="0"/>
              <a:t>月</a:t>
            </a:r>
            <a:r>
              <a:rPr kumimoji="1" lang="en-US" altLang="ja-JP" dirty="0" smtClean="0"/>
              <a:t>5</a:t>
            </a:r>
            <a:r>
              <a:rPr kumimoji="1" lang="ja-JP" altLang="en-US" dirty="0" smtClean="0"/>
              <a:t>日（火）　</a:t>
            </a:r>
            <a:r>
              <a:rPr lang="en-US" altLang="ja-JP" dirty="0" smtClean="0"/>
              <a:t>12</a:t>
            </a:r>
            <a:r>
              <a:rPr lang="ja-JP" altLang="en-US" dirty="0" smtClean="0"/>
              <a:t>：</a:t>
            </a:r>
            <a:r>
              <a:rPr lang="en-US" altLang="ja-JP" dirty="0" smtClean="0"/>
              <a:t>30</a:t>
            </a:r>
            <a:r>
              <a:rPr lang="ja-JP" altLang="en-US" dirty="0" smtClean="0"/>
              <a:t>～</a:t>
            </a:r>
            <a:r>
              <a:rPr lang="en-US" altLang="ja-JP" dirty="0" smtClean="0"/>
              <a:t>17</a:t>
            </a:r>
            <a:r>
              <a:rPr lang="ja-JP" altLang="en-US" dirty="0" smtClean="0"/>
              <a:t>：</a:t>
            </a:r>
            <a:r>
              <a:rPr lang="en-US" altLang="ja-JP" dirty="0" smtClean="0"/>
              <a:t>30</a:t>
            </a:r>
          </a:p>
          <a:p>
            <a:r>
              <a:rPr lang="ja-JP" altLang="en-US" dirty="0" smtClean="0"/>
              <a:t>場所：　石の広場～第一エリア周辺</a:t>
            </a:r>
            <a:endParaRPr lang="en-US" altLang="ja-JP" dirty="0" smtClean="0"/>
          </a:p>
          <a:p>
            <a:r>
              <a:rPr lang="ja-JP" altLang="en-US" dirty="0" smtClean="0"/>
              <a:t>内容：　キックボードに関する意識調査、試乗調査</a:t>
            </a:r>
            <a:endParaRPr lang="en-US" altLang="ja-JP" dirty="0"/>
          </a:p>
          <a:p>
            <a:r>
              <a:rPr kumimoji="1" lang="ja-JP" altLang="en-US" dirty="0" smtClean="0"/>
              <a:t>対象：　筑波大学生　</a:t>
            </a:r>
            <a:r>
              <a:rPr kumimoji="1" lang="en-US" altLang="ja-JP" dirty="0" smtClean="0"/>
              <a:t>17</a:t>
            </a:r>
            <a:r>
              <a:rPr kumimoji="1" lang="ja-JP" altLang="en-US" dirty="0" smtClean="0"/>
              <a:t>人</a:t>
            </a:r>
            <a:endParaRPr kumimoji="1" lang="en-US" altLang="ja-JP" dirty="0" smtClean="0"/>
          </a:p>
          <a:p>
            <a:pPr marL="0" indent="0">
              <a:buNone/>
            </a:pPr>
            <a:r>
              <a:rPr lang="ja-JP" altLang="en-US" dirty="0" smtClean="0"/>
              <a:t>　　　　　　</a:t>
            </a:r>
            <a:r>
              <a:rPr kumimoji="1" lang="ja-JP" altLang="en-US" dirty="0" smtClean="0"/>
              <a:t>（男</a:t>
            </a:r>
            <a:r>
              <a:rPr kumimoji="1" lang="en-US" altLang="ja-JP" dirty="0" smtClean="0"/>
              <a:t>14</a:t>
            </a:r>
            <a:r>
              <a:rPr lang="ja-JP" altLang="en-US" dirty="0"/>
              <a:t>人</a:t>
            </a:r>
            <a:r>
              <a:rPr kumimoji="1" lang="ja-JP" altLang="en-US" dirty="0" smtClean="0"/>
              <a:t>、女３人）</a:t>
            </a:r>
            <a:endParaRPr kumimoji="1" lang="en-US" altLang="ja-JP" dirty="0" smtClean="0"/>
          </a:p>
          <a:p>
            <a:r>
              <a:rPr lang="ja-JP" altLang="en-US" dirty="0" smtClean="0"/>
              <a:t>方法：　口頭で</a:t>
            </a:r>
            <a:r>
              <a:rPr lang="ja-JP" altLang="en-US" dirty="0"/>
              <a:t>の</a:t>
            </a:r>
            <a:r>
              <a:rPr lang="ja-JP" altLang="en-US" dirty="0" smtClean="0"/>
              <a:t>質問、</a:t>
            </a:r>
            <a:endParaRPr lang="en-US" altLang="ja-JP" dirty="0" smtClean="0"/>
          </a:p>
          <a:p>
            <a:pPr marL="0" indent="0">
              <a:buNone/>
            </a:pPr>
            <a:r>
              <a:rPr lang="ja-JP" altLang="en-US" dirty="0"/>
              <a:t>　</a:t>
            </a:r>
            <a:r>
              <a:rPr lang="ja-JP" altLang="en-US" dirty="0" smtClean="0"/>
              <a:t>　　</a:t>
            </a:r>
            <a:r>
              <a:rPr lang="en-US" altLang="ja-JP" dirty="0" smtClean="0"/>
              <a:t>	</a:t>
            </a:r>
            <a:r>
              <a:rPr lang="ja-JP" altLang="en-US" dirty="0" smtClean="0"/>
              <a:t>　キックボード試乗</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3050958"/>
            <a:ext cx="5076056" cy="3807042"/>
          </a:xfrm>
          <a:prstGeom prst="rect">
            <a:avLst/>
          </a:prstGeom>
        </p:spPr>
      </p:pic>
      <p:sp>
        <p:nvSpPr>
          <p:cNvPr id="5" name="テキスト ボックス 4"/>
          <p:cNvSpPr txBox="1"/>
          <p:nvPr/>
        </p:nvSpPr>
        <p:spPr>
          <a:xfrm>
            <a:off x="0" y="6021288"/>
            <a:ext cx="4608512" cy="707886"/>
          </a:xfrm>
          <a:prstGeom prst="rect">
            <a:avLst/>
          </a:prstGeom>
          <a:noFill/>
        </p:spPr>
        <p:txBody>
          <a:bodyPr wrap="square" rtlCol="0">
            <a:spAutoFit/>
          </a:bodyPr>
          <a:lstStyle/>
          <a:p>
            <a:r>
              <a:rPr lang="ja-JP" altLang="en-US" sz="2000" dirty="0" smtClean="0"/>
              <a:t>（写真）</a:t>
            </a:r>
            <a:endParaRPr lang="en-US" altLang="ja-JP" sz="2000" dirty="0" smtClean="0"/>
          </a:p>
          <a:p>
            <a:r>
              <a:rPr lang="ja-JP" altLang="en-US" sz="2000" dirty="0" smtClean="0"/>
              <a:t>ヒアリングを実施しているときの様子</a:t>
            </a:r>
            <a:endParaRPr lang="en-US" altLang="ja-JP" sz="20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a:p>
        </p:txBody>
      </p:sp>
    </p:spTree>
    <p:extLst>
      <p:ext uri="{BB962C8B-B14F-4D97-AF65-F5344CB8AC3E}">
        <p14:creationId xmlns:p14="http://schemas.microsoft.com/office/powerpoint/2010/main" val="347021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355976" y="3068960"/>
            <a:ext cx="4788024" cy="50405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011903217"/>
              </p:ext>
            </p:extLst>
          </p:nvPr>
        </p:nvGraphicFramePr>
        <p:xfrm>
          <a:off x="3419872" y="3031083"/>
          <a:ext cx="6643811" cy="3826917"/>
        </p:xfrm>
        <a:graphic>
          <a:graphicData uri="http://schemas.openxmlformats.org/drawingml/2006/chart">
            <c:chart xmlns:c="http://schemas.openxmlformats.org/drawingml/2006/chart" xmlns:r="http://schemas.openxmlformats.org/officeDocument/2006/relationships" r:id="rId2"/>
          </a:graphicData>
        </a:graphic>
      </p:graphicFrame>
      <p:sp>
        <p:nvSpPr>
          <p:cNvPr id="7" name="角丸四角形 6"/>
          <p:cNvSpPr/>
          <p:nvPr/>
        </p:nvSpPr>
        <p:spPr>
          <a:xfrm>
            <a:off x="107504" y="1484784"/>
            <a:ext cx="4968552" cy="50405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ヒアリング結果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15063976"/>
              </p:ext>
            </p:extLst>
          </p:nvPr>
        </p:nvGraphicFramePr>
        <p:xfrm>
          <a:off x="-468560" y="1484784"/>
          <a:ext cx="615617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右矢印 5"/>
          <p:cNvSpPr/>
          <p:nvPr/>
        </p:nvSpPr>
        <p:spPr>
          <a:xfrm>
            <a:off x="971600" y="4077072"/>
            <a:ext cx="3731440" cy="2780928"/>
          </a:xfrm>
          <a:prstGeom prst="rightArrow">
            <a:avLst>
              <a:gd name="adj1" fmla="val 64053"/>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実際に乗ってみると</a:t>
            </a:r>
            <a:endParaRPr kumimoji="1" lang="en-US" altLang="ja-JP" sz="2400" dirty="0" smtClean="0"/>
          </a:p>
          <a:p>
            <a:pPr algn="ctr"/>
            <a:r>
              <a:rPr kumimoji="1" lang="ja-JP" altLang="en-US" sz="2400" dirty="0" smtClean="0"/>
              <a:t>有効だと感じる人が増加</a:t>
            </a:r>
            <a:endParaRPr kumimoji="1" lang="ja-JP" altLang="en-US" sz="24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spTree>
    <p:extLst>
      <p:ext uri="{BB962C8B-B14F-4D97-AF65-F5344CB8AC3E}">
        <p14:creationId xmlns:p14="http://schemas.microsoft.com/office/powerpoint/2010/main" val="251833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p:bldAsOne/>
      </p:bldGraphic>
      <p:bldGraphic spid="4" grpId="0">
        <p:bldAsOne/>
      </p:bldGraphic>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572000" y="1360508"/>
            <a:ext cx="3600400" cy="86409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39552" y="1700808"/>
            <a:ext cx="3600400" cy="86409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ヒアリング結果</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553929726"/>
              </p:ext>
            </p:extLst>
          </p:nvPr>
        </p:nvGraphicFramePr>
        <p:xfrm>
          <a:off x="0" y="1628800"/>
          <a:ext cx="4801001"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2770324914"/>
              </p:ext>
            </p:extLst>
          </p:nvPr>
        </p:nvGraphicFramePr>
        <p:xfrm>
          <a:off x="3744422" y="1304763"/>
          <a:ext cx="5724128"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3" name="右矢印 2"/>
          <p:cNvSpPr/>
          <p:nvPr/>
        </p:nvSpPr>
        <p:spPr>
          <a:xfrm>
            <a:off x="1907704" y="3573015"/>
            <a:ext cx="3672408" cy="295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半数</a:t>
            </a:r>
            <a:r>
              <a:rPr lang="ja-JP" altLang="en-US" sz="2400" dirty="0"/>
              <a:t>以上</a:t>
            </a:r>
            <a:r>
              <a:rPr lang="ja-JP" altLang="en-US" sz="2400" dirty="0" smtClean="0"/>
              <a:t>の学生がキックボードを使ってみたいと思っている</a:t>
            </a:r>
            <a:endParaRPr kumimoji="1" lang="ja-JP" altLang="en-US" sz="2400" dirty="0"/>
          </a:p>
        </p:txBody>
      </p:sp>
    </p:spTree>
    <p:extLst>
      <p:ext uri="{BB962C8B-B14F-4D97-AF65-F5344CB8AC3E}">
        <p14:creationId xmlns:p14="http://schemas.microsoft.com/office/powerpoint/2010/main" val="42064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ヒアリング結果</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a:p>
        </p:txBody>
      </p:sp>
      <p:sp>
        <p:nvSpPr>
          <p:cNvPr id="7" name="正方形/長方形 6"/>
          <p:cNvSpPr/>
          <p:nvPr/>
        </p:nvSpPr>
        <p:spPr>
          <a:xfrm>
            <a:off x="539552" y="2060848"/>
            <a:ext cx="2664296"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持ち運びに</a:t>
            </a:r>
            <a:r>
              <a:rPr lang="ja-JP" altLang="en-US" sz="2800" dirty="0" smtClean="0">
                <a:solidFill>
                  <a:schemeClr val="tx1"/>
                </a:solidFill>
              </a:rPr>
              <a:t>便利</a:t>
            </a:r>
            <a:endParaRPr lang="en-US" altLang="ja-JP" sz="2800" dirty="0">
              <a:solidFill>
                <a:schemeClr val="tx1"/>
              </a:solidFill>
            </a:endParaRPr>
          </a:p>
        </p:txBody>
      </p:sp>
      <p:sp>
        <p:nvSpPr>
          <p:cNvPr id="10" name="正方形/長方形 9"/>
          <p:cNvSpPr/>
          <p:nvPr/>
        </p:nvSpPr>
        <p:spPr>
          <a:xfrm>
            <a:off x="539552" y="2636912"/>
            <a:ext cx="2664296"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かっこいい</a:t>
            </a:r>
            <a:endParaRPr lang="en-US" altLang="ja-JP" sz="2800" dirty="0">
              <a:solidFill>
                <a:schemeClr val="tx1"/>
              </a:solidFill>
            </a:endParaRPr>
          </a:p>
        </p:txBody>
      </p:sp>
      <p:sp>
        <p:nvSpPr>
          <p:cNvPr id="11" name="正方形/長方形 10"/>
          <p:cNvSpPr/>
          <p:nvPr/>
        </p:nvSpPr>
        <p:spPr>
          <a:xfrm>
            <a:off x="539552" y="3212976"/>
            <a:ext cx="2664296"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乗ってみたい</a:t>
            </a:r>
            <a:endParaRPr lang="en-US" altLang="ja-JP" sz="2800" dirty="0">
              <a:solidFill>
                <a:schemeClr val="tx1"/>
              </a:solidFill>
            </a:endParaRPr>
          </a:p>
        </p:txBody>
      </p:sp>
      <p:sp>
        <p:nvSpPr>
          <p:cNvPr id="12" name="正方形/長方形 11"/>
          <p:cNvSpPr/>
          <p:nvPr/>
        </p:nvSpPr>
        <p:spPr>
          <a:xfrm>
            <a:off x="179512" y="1484784"/>
            <a:ext cx="3528392"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2800" dirty="0">
                <a:solidFill>
                  <a:srgbClr val="FF0000"/>
                </a:solidFill>
              </a:rPr>
              <a:t>肯定的</a:t>
            </a:r>
            <a:r>
              <a:rPr lang="ja-JP" altLang="en-US" sz="2800" dirty="0">
                <a:solidFill>
                  <a:schemeClr val="tx1"/>
                </a:solidFill>
              </a:rPr>
              <a:t>な</a:t>
            </a:r>
            <a:r>
              <a:rPr lang="ja-JP" altLang="en-US" sz="2800" dirty="0" smtClean="0">
                <a:solidFill>
                  <a:schemeClr val="tx1"/>
                </a:solidFill>
              </a:rPr>
              <a:t>意見</a:t>
            </a:r>
            <a:endParaRPr lang="en-US" altLang="ja-JP" sz="2800" dirty="0">
              <a:solidFill>
                <a:schemeClr val="tx1"/>
              </a:solidFill>
            </a:endParaRPr>
          </a:p>
        </p:txBody>
      </p:sp>
      <p:sp>
        <p:nvSpPr>
          <p:cNvPr id="13" name="正方形/長方形 12"/>
          <p:cNvSpPr/>
          <p:nvPr/>
        </p:nvSpPr>
        <p:spPr>
          <a:xfrm>
            <a:off x="539552" y="3789040"/>
            <a:ext cx="2664296"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小さくてよい</a:t>
            </a:r>
            <a:endParaRPr lang="en-US" altLang="ja-JP" sz="2800" dirty="0">
              <a:solidFill>
                <a:schemeClr val="tx1"/>
              </a:solidFill>
            </a:endParaRPr>
          </a:p>
        </p:txBody>
      </p:sp>
      <p:sp>
        <p:nvSpPr>
          <p:cNvPr id="14" name="正方形/長方形 13"/>
          <p:cNvSpPr/>
          <p:nvPr/>
        </p:nvSpPr>
        <p:spPr>
          <a:xfrm>
            <a:off x="4788024" y="1484784"/>
            <a:ext cx="3528392"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2800" dirty="0">
                <a:solidFill>
                  <a:schemeClr val="accent2">
                    <a:lumMod val="75000"/>
                  </a:schemeClr>
                </a:solidFill>
              </a:rPr>
              <a:t>否定的</a:t>
            </a:r>
            <a:r>
              <a:rPr lang="ja-JP" altLang="en-US" sz="2800" dirty="0" smtClean="0">
                <a:solidFill>
                  <a:schemeClr val="tx1"/>
                </a:solidFill>
              </a:rPr>
              <a:t>な意見</a:t>
            </a:r>
            <a:endParaRPr lang="en-US" altLang="ja-JP" sz="2800" dirty="0">
              <a:solidFill>
                <a:schemeClr val="tx1"/>
              </a:solidFill>
            </a:endParaRPr>
          </a:p>
        </p:txBody>
      </p:sp>
      <p:sp>
        <p:nvSpPr>
          <p:cNvPr id="15" name="正方形/長方形 14"/>
          <p:cNvSpPr/>
          <p:nvPr/>
        </p:nvSpPr>
        <p:spPr>
          <a:xfrm>
            <a:off x="5292080" y="2060848"/>
            <a:ext cx="266429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恥ずかしい</a:t>
            </a:r>
            <a:endParaRPr lang="en-US" altLang="ja-JP" sz="2800" dirty="0">
              <a:solidFill>
                <a:schemeClr val="tx1"/>
              </a:solidFill>
            </a:endParaRPr>
          </a:p>
        </p:txBody>
      </p:sp>
      <p:sp>
        <p:nvSpPr>
          <p:cNvPr id="16" name="正方形/長方形 15"/>
          <p:cNvSpPr/>
          <p:nvPr/>
        </p:nvSpPr>
        <p:spPr>
          <a:xfrm>
            <a:off x="5292080" y="2636912"/>
            <a:ext cx="266429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慣れが必要</a:t>
            </a:r>
            <a:endParaRPr lang="en-US" altLang="ja-JP" sz="2800" dirty="0">
              <a:solidFill>
                <a:schemeClr val="tx1"/>
              </a:solidFill>
            </a:endParaRPr>
          </a:p>
        </p:txBody>
      </p:sp>
      <p:sp>
        <p:nvSpPr>
          <p:cNvPr id="17" name="正方形/長方形 16"/>
          <p:cNvSpPr/>
          <p:nvPr/>
        </p:nvSpPr>
        <p:spPr>
          <a:xfrm>
            <a:off x="5292080" y="3212976"/>
            <a:ext cx="266429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段差が怖い</a:t>
            </a:r>
            <a:endParaRPr lang="en-US" altLang="ja-JP" sz="2800" dirty="0">
              <a:solidFill>
                <a:schemeClr val="tx1"/>
              </a:solidFill>
            </a:endParaRPr>
          </a:p>
        </p:txBody>
      </p:sp>
      <p:sp>
        <p:nvSpPr>
          <p:cNvPr id="18" name="正方形/長方形 17"/>
          <p:cNvSpPr/>
          <p:nvPr/>
        </p:nvSpPr>
        <p:spPr>
          <a:xfrm>
            <a:off x="7308304" y="3789040"/>
            <a:ext cx="1215752"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など</a:t>
            </a:r>
            <a:endParaRPr lang="en-US" altLang="ja-JP" sz="2800" dirty="0">
              <a:solidFill>
                <a:schemeClr val="tx1"/>
              </a:solidFill>
            </a:endParaRPr>
          </a:p>
        </p:txBody>
      </p:sp>
      <p:sp>
        <p:nvSpPr>
          <p:cNvPr id="19" name="正方形/長方形 18"/>
          <p:cNvSpPr/>
          <p:nvPr/>
        </p:nvSpPr>
        <p:spPr>
          <a:xfrm>
            <a:off x="2620599" y="4365104"/>
            <a:ext cx="1224136" cy="504056"/>
          </a:xfrm>
          <a:prstGeom prst="rect">
            <a:avLst/>
          </a:prstGeom>
          <a:solidFill>
            <a:srgbClr val="FE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など</a:t>
            </a:r>
            <a:endParaRPr lang="en-US" altLang="ja-JP" sz="2800" dirty="0">
              <a:solidFill>
                <a:schemeClr val="tx1"/>
              </a:solidFill>
            </a:endParaRPr>
          </a:p>
        </p:txBody>
      </p:sp>
      <p:sp>
        <p:nvSpPr>
          <p:cNvPr id="20" name="正方形/長方形 19"/>
          <p:cNvSpPr/>
          <p:nvPr/>
        </p:nvSpPr>
        <p:spPr>
          <a:xfrm>
            <a:off x="2803842" y="5157192"/>
            <a:ext cx="3528392"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2800" dirty="0" smtClean="0">
                <a:solidFill>
                  <a:schemeClr val="tx1"/>
                </a:solidFill>
              </a:rPr>
              <a:t>課題</a:t>
            </a:r>
            <a:endParaRPr lang="en-US" altLang="ja-JP" sz="2800" dirty="0">
              <a:solidFill>
                <a:schemeClr val="tx1"/>
              </a:solidFill>
            </a:endParaRPr>
          </a:p>
        </p:txBody>
      </p:sp>
      <p:sp>
        <p:nvSpPr>
          <p:cNvPr id="21" name="正方形/長方形 20"/>
          <p:cNvSpPr/>
          <p:nvPr/>
        </p:nvSpPr>
        <p:spPr>
          <a:xfrm>
            <a:off x="2051720" y="5733256"/>
            <a:ext cx="5066220"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2800" dirty="0">
                <a:solidFill>
                  <a:schemeClr val="tx1"/>
                </a:solidFill>
              </a:rPr>
              <a:t>貸し</a:t>
            </a:r>
            <a:r>
              <a:rPr lang="ja-JP" altLang="en-US" sz="2800" dirty="0" smtClean="0">
                <a:solidFill>
                  <a:schemeClr val="tx1"/>
                </a:solidFill>
              </a:rPr>
              <a:t>キックボードがあれば・・・</a:t>
            </a:r>
            <a:endParaRPr lang="en-US" altLang="ja-JP" sz="2800" dirty="0">
              <a:solidFill>
                <a:schemeClr val="tx1"/>
              </a:solidFill>
            </a:endParaRPr>
          </a:p>
        </p:txBody>
      </p:sp>
      <p:sp>
        <p:nvSpPr>
          <p:cNvPr id="22" name="正方形/長方形 21"/>
          <p:cNvSpPr/>
          <p:nvPr/>
        </p:nvSpPr>
        <p:spPr>
          <a:xfrm>
            <a:off x="2051720" y="6309320"/>
            <a:ext cx="5066220"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2800" dirty="0" smtClean="0">
                <a:solidFill>
                  <a:schemeClr val="tx1"/>
                </a:solidFill>
              </a:rPr>
              <a:t>路面を整備して欲しい</a:t>
            </a:r>
            <a:endParaRPr lang="en-US" altLang="ja-JP" sz="2800" dirty="0">
              <a:solidFill>
                <a:schemeClr val="tx1"/>
              </a:solidFill>
            </a:endParaRPr>
          </a:p>
        </p:txBody>
      </p:sp>
      <p:sp>
        <p:nvSpPr>
          <p:cNvPr id="9" name="爆発 1 8"/>
          <p:cNvSpPr/>
          <p:nvPr/>
        </p:nvSpPr>
        <p:spPr>
          <a:xfrm>
            <a:off x="841878" y="2124737"/>
            <a:ext cx="7452320" cy="3832661"/>
          </a:xfrm>
          <a:prstGeom prst="irregularSeal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267744" y="3465004"/>
            <a:ext cx="4896544" cy="1077218"/>
          </a:xfrm>
          <a:prstGeom prst="rect">
            <a:avLst/>
          </a:prstGeom>
          <a:noFill/>
        </p:spPr>
        <p:txBody>
          <a:bodyPr wrap="square" rtlCol="0">
            <a:spAutoFit/>
          </a:bodyPr>
          <a:lstStyle/>
          <a:p>
            <a:r>
              <a:rPr kumimoji="1" lang="ja-JP" altLang="en-US" sz="3200" dirty="0" smtClean="0"/>
              <a:t>実現するにはソフト・ハード面での対策が必要！</a:t>
            </a:r>
            <a:endParaRPr kumimoji="1" lang="ja-JP" altLang="en-US" sz="3200" dirty="0"/>
          </a:p>
        </p:txBody>
      </p:sp>
    </p:spTree>
    <p:extLst>
      <p:ext uri="{BB962C8B-B14F-4D97-AF65-F5344CB8AC3E}">
        <p14:creationId xmlns:p14="http://schemas.microsoft.com/office/powerpoint/2010/main" val="4650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9"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48</a:t>
            </a:fld>
            <a:endParaRPr kumimoji="1" lang="ja-JP" altLang="en-US"/>
          </a:p>
        </p:txBody>
      </p:sp>
      <p:sp>
        <p:nvSpPr>
          <p:cNvPr id="7" name="テキスト ボックス 6"/>
          <p:cNvSpPr txBox="1"/>
          <p:nvPr/>
        </p:nvSpPr>
        <p:spPr>
          <a:xfrm>
            <a:off x="448912" y="1953199"/>
            <a:ext cx="8352928" cy="523220"/>
          </a:xfrm>
          <a:prstGeom prst="rect">
            <a:avLst/>
          </a:prstGeom>
          <a:solidFill>
            <a:schemeClr val="bg2">
              <a:lumMod val="90000"/>
            </a:schemeClr>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latin typeface="+mj-ea"/>
                <a:ea typeface="+mj-ea"/>
              </a:rPr>
              <a:t>学内の駐輪場容量不足問題</a:t>
            </a:r>
            <a:endParaRPr kumimoji="1" lang="ja-JP" altLang="en-US" sz="2800" dirty="0">
              <a:latin typeface="+mj-ea"/>
              <a:ea typeface="+mj-ea"/>
            </a:endParaRPr>
          </a:p>
        </p:txBody>
      </p:sp>
      <p:sp>
        <p:nvSpPr>
          <p:cNvPr id="8" name="テキスト ボックス 7"/>
          <p:cNvSpPr txBox="1"/>
          <p:nvPr/>
        </p:nvSpPr>
        <p:spPr>
          <a:xfrm>
            <a:off x="506714" y="3891443"/>
            <a:ext cx="8343098" cy="523220"/>
          </a:xfrm>
          <a:prstGeom prst="rect">
            <a:avLst/>
          </a:prstGeom>
          <a:solidFill>
            <a:schemeClr val="accent3">
              <a:lumMod val="40000"/>
              <a:lumOff val="60000"/>
            </a:schemeClr>
          </a:solidFill>
          <a:ln>
            <a:solidFill>
              <a:schemeClr val="bg1"/>
            </a:solidFill>
          </a:ln>
          <a:effectLst>
            <a:innerShdw blurRad="63500" dist="50800" dir="2700000">
              <a:prstClr val="black">
                <a:alpha val="50000"/>
              </a:prstClr>
            </a:innerShdw>
          </a:effectLst>
        </p:spPr>
        <p:txBody>
          <a:bodyPr wrap="square" rtlCol="0">
            <a:spAutoFit/>
          </a:bodyPr>
          <a:lstStyle/>
          <a:p>
            <a:pPr algn="ctr"/>
            <a:r>
              <a:rPr lang="ja-JP" altLang="en-US" sz="2800" dirty="0">
                <a:solidFill>
                  <a:schemeClr val="tx1">
                    <a:lumMod val="90000"/>
                    <a:lumOff val="10000"/>
                  </a:schemeClr>
                </a:solidFill>
              </a:rPr>
              <a:t>置きっぱなし自転車を</a:t>
            </a:r>
            <a:r>
              <a:rPr lang="ja-JP" altLang="en-US" sz="2800" dirty="0" smtClean="0">
                <a:solidFill>
                  <a:schemeClr val="tx1">
                    <a:lumMod val="90000"/>
                    <a:lumOff val="10000"/>
                  </a:schemeClr>
                </a:solidFill>
              </a:rPr>
              <a:t>減らし駐輪場混雑問題</a:t>
            </a:r>
            <a:r>
              <a:rPr lang="ja-JP" altLang="en-US" sz="2800" dirty="0">
                <a:solidFill>
                  <a:schemeClr val="tx1">
                    <a:lumMod val="90000"/>
                    <a:lumOff val="10000"/>
                  </a:schemeClr>
                </a:solidFill>
              </a:rPr>
              <a:t>を</a:t>
            </a:r>
            <a:r>
              <a:rPr lang="ja-JP" altLang="en-US" sz="2800" dirty="0" smtClean="0">
                <a:solidFill>
                  <a:schemeClr val="tx1">
                    <a:lumMod val="90000"/>
                    <a:lumOff val="10000"/>
                  </a:schemeClr>
                </a:solidFill>
              </a:rPr>
              <a:t>解決</a:t>
            </a:r>
            <a:endParaRPr lang="en-US" altLang="ja-JP" sz="2800" dirty="0" smtClean="0">
              <a:solidFill>
                <a:schemeClr val="tx1">
                  <a:lumMod val="90000"/>
                  <a:lumOff val="10000"/>
                </a:schemeClr>
              </a:solidFill>
            </a:endParaRPr>
          </a:p>
        </p:txBody>
      </p:sp>
      <p:sp>
        <p:nvSpPr>
          <p:cNvPr id="10" name="テキスト ボックス 9"/>
          <p:cNvSpPr txBox="1"/>
          <p:nvPr/>
        </p:nvSpPr>
        <p:spPr>
          <a:xfrm>
            <a:off x="450316" y="2946889"/>
            <a:ext cx="8343098" cy="523220"/>
          </a:xfrm>
          <a:prstGeom prst="rect">
            <a:avLst/>
          </a:prstGeom>
          <a:ln>
            <a:solidFill>
              <a:schemeClr val="bg1"/>
            </a:solidFill>
          </a:ln>
          <a:effectLst>
            <a:innerShdw blurRad="63500" dist="50800" dir="2700000">
              <a:prstClr val="black">
                <a:alpha val="50000"/>
              </a:prstClr>
            </a:innerShdw>
          </a:effectLst>
        </p:spPr>
        <p:style>
          <a:lnRef idx="0">
            <a:scrgbClr r="0" g="0" b="0"/>
          </a:lnRef>
          <a:fillRef idx="1002">
            <a:schemeClr val="lt1"/>
          </a:fillRef>
          <a:effectRef idx="0">
            <a:scrgbClr r="0" g="0" b="0"/>
          </a:effectRef>
          <a:fontRef idx="major"/>
        </p:style>
        <p:txBody>
          <a:bodyPr wrap="square" rtlCol="0">
            <a:spAutoFit/>
          </a:bodyPr>
          <a:lstStyle/>
          <a:p>
            <a:pPr algn="ctr"/>
            <a:r>
              <a:rPr lang="ja-JP" altLang="en-US" sz="2800" dirty="0">
                <a:solidFill>
                  <a:schemeClr val="tx1">
                    <a:lumMod val="90000"/>
                    <a:lumOff val="10000"/>
                  </a:schemeClr>
                </a:solidFill>
              </a:rPr>
              <a:t>置きっぱなし</a:t>
            </a:r>
            <a:r>
              <a:rPr lang="ja-JP" altLang="en-US" sz="2800" dirty="0" smtClean="0">
                <a:solidFill>
                  <a:schemeClr val="tx1">
                    <a:lumMod val="90000"/>
                    <a:lumOff val="10000"/>
                  </a:schemeClr>
                </a:solidFill>
              </a:rPr>
              <a:t>自転車が実質的な駐輪場</a:t>
            </a:r>
            <a:r>
              <a:rPr lang="ja-JP" altLang="en-US" sz="2800" dirty="0">
                <a:solidFill>
                  <a:schemeClr val="tx1">
                    <a:lumMod val="90000"/>
                    <a:lumOff val="10000"/>
                  </a:schemeClr>
                </a:solidFill>
              </a:rPr>
              <a:t>容量</a:t>
            </a:r>
            <a:r>
              <a:rPr lang="ja-JP" altLang="en-US" sz="2800" dirty="0" smtClean="0">
                <a:solidFill>
                  <a:schemeClr val="tx1">
                    <a:lumMod val="90000"/>
                    <a:lumOff val="10000"/>
                  </a:schemeClr>
                </a:solidFill>
              </a:rPr>
              <a:t>を圧迫</a:t>
            </a:r>
            <a:endParaRPr kumimoji="1" lang="ja-JP" altLang="en-US" sz="2800" dirty="0"/>
          </a:p>
        </p:txBody>
      </p:sp>
      <p:sp>
        <p:nvSpPr>
          <p:cNvPr id="11" name="テキスト ボックス 10"/>
          <p:cNvSpPr txBox="1"/>
          <p:nvPr/>
        </p:nvSpPr>
        <p:spPr>
          <a:xfrm>
            <a:off x="467544" y="4869160"/>
            <a:ext cx="2016224"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lang="ja-JP" altLang="en-US" sz="2800" dirty="0" smtClean="0"/>
              <a:t>駐輪場混雑と置きっぱなし自転車</a:t>
            </a:r>
            <a:endParaRPr lang="en-US" altLang="ja-JP" sz="2800" dirty="0"/>
          </a:p>
        </p:txBody>
      </p:sp>
      <p:sp>
        <p:nvSpPr>
          <p:cNvPr id="12" name="テキスト ボックス 11"/>
          <p:cNvSpPr txBox="1"/>
          <p:nvPr/>
        </p:nvSpPr>
        <p:spPr>
          <a:xfrm>
            <a:off x="2566046" y="4869159"/>
            <a:ext cx="2020474"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lang="ja-JP" altLang="en-US" sz="2800" dirty="0"/>
              <a:t>放置</a:t>
            </a:r>
            <a:r>
              <a:rPr lang="ja-JP" altLang="en-US" sz="2800" dirty="0" smtClean="0"/>
              <a:t>自転車と学内移動用自転車</a:t>
            </a:r>
            <a:endParaRPr lang="en-US" altLang="ja-JP" sz="2800" dirty="0"/>
          </a:p>
        </p:txBody>
      </p:sp>
      <p:sp>
        <p:nvSpPr>
          <p:cNvPr id="14" name="テキスト ボックス 13"/>
          <p:cNvSpPr txBox="1"/>
          <p:nvPr/>
        </p:nvSpPr>
        <p:spPr>
          <a:xfrm>
            <a:off x="6732240" y="4869157"/>
            <a:ext cx="2088232"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lang="ja-JP" altLang="en-US" sz="2800" dirty="0" smtClean="0"/>
              <a:t>学内移動用自転車の</a:t>
            </a:r>
            <a:endParaRPr lang="en-US" altLang="ja-JP" sz="2800" dirty="0" smtClean="0"/>
          </a:p>
          <a:p>
            <a:pPr algn="ctr"/>
            <a:r>
              <a:rPr lang="ja-JP" altLang="en-US" sz="2800" dirty="0" smtClean="0"/>
              <a:t>利用実態</a:t>
            </a:r>
            <a:endParaRPr lang="en-US" altLang="ja-JP" sz="2800" dirty="0"/>
          </a:p>
        </p:txBody>
      </p:sp>
      <p:sp>
        <p:nvSpPr>
          <p:cNvPr id="15" name="テキスト ボックス 14"/>
          <p:cNvSpPr txBox="1"/>
          <p:nvPr/>
        </p:nvSpPr>
        <p:spPr>
          <a:xfrm>
            <a:off x="4625376" y="4869158"/>
            <a:ext cx="2016224"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r>
              <a:rPr lang="ja-JP" altLang="en-US" sz="2800" dirty="0" smtClean="0"/>
              <a:t>学生の</a:t>
            </a:r>
            <a:endParaRPr lang="en-US" altLang="ja-JP" sz="2800" dirty="0" smtClean="0"/>
          </a:p>
          <a:p>
            <a:pPr algn="ctr"/>
            <a:r>
              <a:rPr lang="ja-JP" altLang="en-US" sz="2800" dirty="0" smtClean="0"/>
              <a:t>自転車利用の意識</a:t>
            </a:r>
            <a:endParaRPr lang="en-US" altLang="ja-JP" sz="2800" dirty="0"/>
          </a:p>
        </p:txBody>
      </p:sp>
      <p:sp>
        <p:nvSpPr>
          <p:cNvPr id="19" name="テキスト ボックス 18"/>
          <p:cNvSpPr txBox="1"/>
          <p:nvPr/>
        </p:nvSpPr>
        <p:spPr>
          <a:xfrm>
            <a:off x="452799" y="1931934"/>
            <a:ext cx="8352928" cy="523220"/>
          </a:xfrm>
          <a:prstGeom prst="rect">
            <a:avLst/>
          </a:prstGeom>
          <a:solidFill>
            <a:schemeClr val="bg2">
              <a:lumMod val="90000"/>
            </a:schemeClr>
          </a:solidFill>
          <a:effectLst>
            <a:innerShdw blurRad="63500" dist="50800" dir="2700000">
              <a:prstClr val="black">
                <a:alpha val="50000"/>
              </a:prstClr>
            </a:innerShdw>
          </a:effectLst>
        </p:spPr>
        <p:txBody>
          <a:bodyPr wrap="square" rtlCol="0">
            <a:spAutoFit/>
          </a:bodyPr>
          <a:lstStyle/>
          <a:p>
            <a:pPr algn="ctr"/>
            <a:r>
              <a:rPr kumimoji="1" lang="ja-JP" altLang="en-US" sz="2800" dirty="0" smtClean="0">
                <a:latin typeface="+mj-ea"/>
                <a:ea typeface="+mj-ea"/>
              </a:rPr>
              <a:t>背　景</a:t>
            </a:r>
            <a:endParaRPr kumimoji="1" lang="ja-JP" altLang="en-US" sz="2800" dirty="0">
              <a:latin typeface="+mj-ea"/>
              <a:ea typeface="+mj-ea"/>
            </a:endParaRPr>
          </a:p>
        </p:txBody>
      </p:sp>
      <p:sp>
        <p:nvSpPr>
          <p:cNvPr id="20" name="テキスト ボックス 19"/>
          <p:cNvSpPr txBox="1"/>
          <p:nvPr/>
        </p:nvSpPr>
        <p:spPr>
          <a:xfrm>
            <a:off x="467544" y="2948559"/>
            <a:ext cx="8343098" cy="523220"/>
          </a:xfrm>
          <a:prstGeom prst="rect">
            <a:avLst/>
          </a:prstGeom>
          <a:ln>
            <a:solidFill>
              <a:schemeClr val="bg1"/>
            </a:solidFill>
          </a:ln>
          <a:effectLst>
            <a:innerShdw blurRad="63500" dist="50800" dir="2700000">
              <a:prstClr val="black">
                <a:alpha val="50000"/>
              </a:prstClr>
            </a:innerShdw>
          </a:effectLst>
        </p:spPr>
        <p:style>
          <a:lnRef idx="0">
            <a:scrgbClr r="0" g="0" b="0"/>
          </a:lnRef>
          <a:fillRef idx="1002">
            <a:schemeClr val="lt1"/>
          </a:fillRef>
          <a:effectRef idx="0">
            <a:scrgbClr r="0" g="0" b="0"/>
          </a:effectRef>
          <a:fontRef idx="major"/>
        </p:style>
        <p:txBody>
          <a:bodyPr wrap="square" rtlCol="0">
            <a:spAutoFit/>
          </a:bodyPr>
          <a:lstStyle/>
          <a:p>
            <a:pPr algn="ctr"/>
            <a:r>
              <a:rPr kumimoji="1" lang="ja-JP" altLang="en-US" sz="2800" dirty="0" smtClean="0"/>
              <a:t>仮　説</a:t>
            </a:r>
            <a:endParaRPr kumimoji="1" lang="ja-JP" altLang="en-US" sz="2800" dirty="0"/>
          </a:p>
        </p:txBody>
      </p:sp>
      <p:sp>
        <p:nvSpPr>
          <p:cNvPr id="21" name="テキスト ボックス 20"/>
          <p:cNvSpPr txBox="1"/>
          <p:nvPr/>
        </p:nvSpPr>
        <p:spPr>
          <a:xfrm>
            <a:off x="486025" y="3891443"/>
            <a:ext cx="8343098" cy="523220"/>
          </a:xfrm>
          <a:prstGeom prst="rect">
            <a:avLst/>
          </a:prstGeom>
          <a:solidFill>
            <a:schemeClr val="accent3">
              <a:lumMod val="40000"/>
              <a:lumOff val="60000"/>
            </a:schemeClr>
          </a:solidFill>
          <a:ln>
            <a:solidFill>
              <a:schemeClr val="bg1"/>
            </a:solidFill>
          </a:ln>
          <a:effectLst>
            <a:innerShdw blurRad="63500" dist="50800" dir="2700000">
              <a:prstClr val="black">
                <a:alpha val="50000"/>
              </a:prstClr>
            </a:innerShdw>
          </a:effectLst>
        </p:spPr>
        <p:txBody>
          <a:bodyPr wrap="square" rtlCol="0">
            <a:spAutoFit/>
          </a:bodyPr>
          <a:lstStyle/>
          <a:p>
            <a:pPr algn="ctr"/>
            <a:r>
              <a:rPr lang="ja-JP" altLang="en-US" sz="2800" dirty="0" smtClean="0">
                <a:solidFill>
                  <a:schemeClr val="tx1">
                    <a:lumMod val="90000"/>
                    <a:lumOff val="10000"/>
                  </a:schemeClr>
                </a:solidFill>
              </a:rPr>
              <a:t>目　的</a:t>
            </a:r>
            <a:endParaRPr lang="en-US" altLang="ja-JP" sz="2800" dirty="0" smtClean="0">
              <a:solidFill>
                <a:schemeClr val="tx1">
                  <a:lumMod val="90000"/>
                  <a:lumOff val="10000"/>
                </a:schemeClr>
              </a:solidFill>
            </a:endParaRPr>
          </a:p>
        </p:txBody>
      </p:sp>
      <p:sp>
        <p:nvSpPr>
          <p:cNvPr id="22" name="テキスト ボックス 21"/>
          <p:cNvSpPr txBox="1"/>
          <p:nvPr/>
        </p:nvSpPr>
        <p:spPr>
          <a:xfrm>
            <a:off x="496959" y="4869156"/>
            <a:ext cx="8338183"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algn="ctr"/>
            <a:endParaRPr lang="en-US" altLang="ja-JP" sz="2800" dirty="0" smtClean="0"/>
          </a:p>
          <a:p>
            <a:pPr algn="ctr"/>
            <a:r>
              <a:rPr lang="ja-JP" altLang="en-US" sz="2800" dirty="0" smtClean="0"/>
              <a:t>調　査</a:t>
            </a:r>
            <a:endParaRPr lang="en-US" altLang="ja-JP" sz="2800" dirty="0"/>
          </a:p>
          <a:p>
            <a:pPr algn="ctr"/>
            <a:endParaRPr lang="en-US" altLang="ja-JP" sz="2800" dirty="0"/>
          </a:p>
        </p:txBody>
      </p:sp>
      <p:sp>
        <p:nvSpPr>
          <p:cNvPr id="5" name="下矢印 4"/>
          <p:cNvSpPr/>
          <p:nvPr/>
        </p:nvSpPr>
        <p:spPr>
          <a:xfrm>
            <a:off x="4333833" y="2566574"/>
            <a:ext cx="576064" cy="381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4355976" y="3551071"/>
            <a:ext cx="576064" cy="381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4355976" y="4487175"/>
            <a:ext cx="576064" cy="381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4355976" y="6287375"/>
            <a:ext cx="576064" cy="381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188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49</a:t>
            </a:fld>
            <a:endParaRPr kumimoji="1" lang="ja-JP" altLang="en-US"/>
          </a:p>
        </p:txBody>
      </p:sp>
      <p:sp>
        <p:nvSpPr>
          <p:cNvPr id="5" name="テキスト ボックス 4"/>
          <p:cNvSpPr txBox="1"/>
          <p:nvPr/>
        </p:nvSpPr>
        <p:spPr>
          <a:xfrm>
            <a:off x="457714" y="1628800"/>
            <a:ext cx="8343098" cy="1569660"/>
          </a:xfrm>
          <a:prstGeom prst="rect">
            <a:avLst/>
          </a:prstGeom>
          <a:solidFill>
            <a:schemeClr val="accent4">
              <a:lumMod val="60000"/>
              <a:lumOff val="40000"/>
            </a:schemeClr>
          </a:solidFill>
          <a:effectLst>
            <a:innerShdw blurRad="63500" dist="50800" dir="2700000">
              <a:prstClr val="black">
                <a:alpha val="50000"/>
              </a:prstClr>
            </a:innerShdw>
          </a:effectLst>
        </p:spPr>
        <p:txBody>
          <a:bodyPr wrap="square" rtlCol="0">
            <a:spAutoFit/>
          </a:bodyPr>
          <a:lstStyle/>
          <a:p>
            <a:pPr algn="ctr"/>
            <a:r>
              <a:rPr kumimoji="1" lang="ja-JP" altLang="en-US" sz="3200" dirty="0" smtClean="0"/>
              <a:t>駐輪場容量を圧迫しているのは</a:t>
            </a:r>
            <a:endParaRPr kumimoji="1" lang="en-US" altLang="ja-JP" sz="3200" dirty="0" smtClean="0"/>
          </a:p>
          <a:p>
            <a:pPr algn="ctr"/>
            <a:r>
              <a:rPr kumimoji="1" lang="ja-JP" altLang="en-US" sz="3200" dirty="0" smtClean="0"/>
              <a:t>放置自転車と</a:t>
            </a:r>
            <a:endParaRPr kumimoji="1" lang="en-US" altLang="ja-JP" sz="3200" dirty="0" smtClean="0"/>
          </a:p>
          <a:p>
            <a:pPr algn="ctr"/>
            <a:r>
              <a:rPr kumimoji="1" lang="ja-JP" altLang="en-US" sz="3200" dirty="0" smtClean="0"/>
              <a:t>学内移動自転車</a:t>
            </a:r>
            <a:endParaRPr kumimoji="1" lang="ja-JP" altLang="en-US" sz="3200" dirty="0"/>
          </a:p>
        </p:txBody>
      </p:sp>
      <p:sp>
        <p:nvSpPr>
          <p:cNvPr id="6" name="テキスト ボックス 5"/>
          <p:cNvSpPr txBox="1"/>
          <p:nvPr/>
        </p:nvSpPr>
        <p:spPr>
          <a:xfrm>
            <a:off x="323528" y="4365104"/>
            <a:ext cx="4123741" cy="1754326"/>
          </a:xfrm>
          <a:prstGeom prst="rect">
            <a:avLst/>
          </a:prstGeom>
          <a:solidFill>
            <a:srgbClr val="F7A7CB"/>
          </a:solidFill>
          <a:effectLst>
            <a:innerShdw blurRad="63500" dist="50800" dir="2700000">
              <a:prstClr val="black">
                <a:alpha val="50000"/>
              </a:prstClr>
            </a:innerShdw>
          </a:effectLst>
        </p:spPr>
        <p:txBody>
          <a:bodyPr wrap="square" rtlCol="0">
            <a:spAutoFit/>
          </a:bodyPr>
          <a:lstStyle/>
          <a:p>
            <a:pPr algn="ctr"/>
            <a:r>
              <a:rPr kumimoji="1" lang="ja-JP" altLang="en-US" sz="3600" dirty="0" smtClean="0"/>
              <a:t>放置自転車の</a:t>
            </a:r>
            <a:endParaRPr kumimoji="1" lang="en-US" altLang="ja-JP" sz="3600" dirty="0" smtClean="0"/>
          </a:p>
          <a:p>
            <a:pPr algn="ctr"/>
            <a:r>
              <a:rPr kumimoji="1" lang="ja-JP" altLang="en-US" sz="3600" dirty="0" smtClean="0"/>
              <a:t>撤去回数の増加と</a:t>
            </a:r>
            <a:endParaRPr kumimoji="1" lang="en-US" altLang="ja-JP" sz="3600" dirty="0" smtClean="0"/>
          </a:p>
          <a:p>
            <a:pPr algn="ctr"/>
            <a:r>
              <a:rPr kumimoji="1" lang="ja-JP" altLang="en-US" sz="3600" dirty="0" smtClean="0"/>
              <a:t>撤去期間の前倒し</a:t>
            </a:r>
            <a:endParaRPr kumimoji="1" lang="ja-JP" altLang="en-US" sz="3600" dirty="0"/>
          </a:p>
        </p:txBody>
      </p:sp>
      <p:sp>
        <p:nvSpPr>
          <p:cNvPr id="7" name="テキスト ボックス 6"/>
          <p:cNvSpPr txBox="1"/>
          <p:nvPr/>
        </p:nvSpPr>
        <p:spPr>
          <a:xfrm>
            <a:off x="4669296" y="4371373"/>
            <a:ext cx="4123741" cy="1754326"/>
          </a:xfrm>
          <a:prstGeom prst="rect">
            <a:avLst/>
          </a:prstGeom>
          <a:solidFill>
            <a:srgbClr val="F7A7CB"/>
          </a:solidFill>
          <a:effectLst>
            <a:innerShdw blurRad="63500" dist="50800" dir="2700000">
              <a:prstClr val="black">
                <a:alpha val="50000"/>
              </a:prstClr>
            </a:innerShdw>
          </a:effectLst>
        </p:spPr>
        <p:txBody>
          <a:bodyPr wrap="square" rtlCol="0">
            <a:spAutoFit/>
          </a:bodyPr>
          <a:lstStyle/>
          <a:p>
            <a:pPr algn="ctr"/>
            <a:r>
              <a:rPr kumimoji="1" lang="ja-JP" altLang="en-US" sz="3600" dirty="0" smtClean="0"/>
              <a:t>学内移動自転車を</a:t>
            </a:r>
            <a:endParaRPr kumimoji="1" lang="en-US" altLang="ja-JP" sz="3600" dirty="0" smtClean="0"/>
          </a:p>
          <a:p>
            <a:pPr algn="ctr"/>
            <a:r>
              <a:rPr kumimoji="1" lang="ja-JP" altLang="en-US" sz="3600" dirty="0" smtClean="0"/>
              <a:t>キックボード</a:t>
            </a:r>
            <a:endParaRPr kumimoji="1" lang="en-US" altLang="ja-JP" sz="3600" dirty="0" smtClean="0"/>
          </a:p>
          <a:p>
            <a:pPr algn="ctr"/>
            <a:r>
              <a:rPr kumimoji="1" lang="ja-JP" altLang="en-US" sz="3600" dirty="0" smtClean="0"/>
              <a:t>に置き換え</a:t>
            </a:r>
            <a:endParaRPr kumimoji="1" lang="ja-JP" altLang="en-US" sz="3600" dirty="0"/>
          </a:p>
        </p:txBody>
      </p:sp>
      <p:sp>
        <p:nvSpPr>
          <p:cNvPr id="8" name="テキスト ボックス 7"/>
          <p:cNvSpPr txBox="1"/>
          <p:nvPr/>
        </p:nvSpPr>
        <p:spPr>
          <a:xfrm>
            <a:off x="457714" y="1603627"/>
            <a:ext cx="8343098" cy="1569660"/>
          </a:xfrm>
          <a:prstGeom prst="rect">
            <a:avLst/>
          </a:prstGeom>
          <a:solidFill>
            <a:schemeClr val="accent4">
              <a:lumMod val="60000"/>
              <a:lumOff val="40000"/>
            </a:schemeClr>
          </a:solidFill>
          <a:effectLst>
            <a:innerShdw blurRad="63500" dist="50800" dir="2700000">
              <a:prstClr val="black">
                <a:alpha val="50000"/>
              </a:prstClr>
            </a:innerShdw>
          </a:effectLst>
        </p:spPr>
        <p:txBody>
          <a:bodyPr wrap="square" rtlCol="0">
            <a:spAutoFit/>
          </a:bodyPr>
          <a:lstStyle/>
          <a:p>
            <a:pPr algn="ctr"/>
            <a:endParaRPr kumimoji="1" lang="en-US" altLang="ja-JP" sz="3200" dirty="0" smtClean="0"/>
          </a:p>
          <a:p>
            <a:pPr algn="ctr"/>
            <a:r>
              <a:rPr kumimoji="1" lang="ja-JP" altLang="en-US" sz="3200" dirty="0" smtClean="0"/>
              <a:t>分　析</a:t>
            </a:r>
            <a:endParaRPr kumimoji="1" lang="en-US" altLang="ja-JP" sz="3200" dirty="0" smtClean="0"/>
          </a:p>
          <a:p>
            <a:pPr algn="ctr"/>
            <a:endParaRPr kumimoji="1" lang="ja-JP" altLang="en-US" sz="3200" dirty="0"/>
          </a:p>
        </p:txBody>
      </p:sp>
      <p:sp>
        <p:nvSpPr>
          <p:cNvPr id="9" name="テキスト ボックス 8"/>
          <p:cNvSpPr txBox="1"/>
          <p:nvPr/>
        </p:nvSpPr>
        <p:spPr>
          <a:xfrm>
            <a:off x="279017" y="4371373"/>
            <a:ext cx="4168252" cy="1754326"/>
          </a:xfrm>
          <a:prstGeom prst="rect">
            <a:avLst/>
          </a:prstGeom>
          <a:solidFill>
            <a:srgbClr val="F7A7CB"/>
          </a:solidFill>
          <a:effectLst>
            <a:innerShdw blurRad="63500" dist="50800" dir="2700000">
              <a:prstClr val="black">
                <a:alpha val="50000"/>
              </a:prstClr>
            </a:innerShdw>
          </a:effectLst>
        </p:spPr>
        <p:txBody>
          <a:bodyPr wrap="square" rtlCol="0">
            <a:spAutoFit/>
          </a:bodyPr>
          <a:lstStyle/>
          <a:p>
            <a:pPr algn="ctr"/>
            <a:endParaRPr kumimoji="1" lang="en-US" altLang="ja-JP" sz="3600" dirty="0" smtClean="0"/>
          </a:p>
          <a:p>
            <a:pPr algn="ctr"/>
            <a:r>
              <a:rPr kumimoji="1" lang="ja-JP" altLang="en-US" sz="3600" dirty="0" smtClean="0"/>
              <a:t>提案①</a:t>
            </a:r>
            <a:endParaRPr kumimoji="1" lang="en-US" altLang="ja-JP" sz="3600" dirty="0" smtClean="0"/>
          </a:p>
          <a:p>
            <a:pPr algn="ctr"/>
            <a:endParaRPr kumimoji="1" lang="ja-JP" altLang="en-US" sz="3600" dirty="0"/>
          </a:p>
        </p:txBody>
      </p:sp>
      <p:sp>
        <p:nvSpPr>
          <p:cNvPr id="10" name="テキスト ボックス 9"/>
          <p:cNvSpPr txBox="1"/>
          <p:nvPr/>
        </p:nvSpPr>
        <p:spPr>
          <a:xfrm>
            <a:off x="4677070" y="4371373"/>
            <a:ext cx="4123741" cy="1754326"/>
          </a:xfrm>
          <a:prstGeom prst="rect">
            <a:avLst/>
          </a:prstGeom>
          <a:solidFill>
            <a:srgbClr val="F7A7CB"/>
          </a:solidFill>
          <a:effectLst>
            <a:innerShdw blurRad="63500" dist="50800" dir="2700000">
              <a:prstClr val="black">
                <a:alpha val="50000"/>
              </a:prstClr>
            </a:innerShdw>
          </a:effectLst>
        </p:spPr>
        <p:txBody>
          <a:bodyPr wrap="square" rtlCol="0">
            <a:spAutoFit/>
          </a:bodyPr>
          <a:lstStyle/>
          <a:p>
            <a:pPr algn="ctr"/>
            <a:endParaRPr kumimoji="1" lang="en-US" altLang="ja-JP" sz="3600" dirty="0" smtClean="0"/>
          </a:p>
          <a:p>
            <a:pPr algn="ctr"/>
            <a:r>
              <a:rPr kumimoji="1" lang="ja-JP" altLang="en-US" sz="3600" dirty="0" smtClean="0"/>
              <a:t>提案②</a:t>
            </a:r>
            <a:endParaRPr kumimoji="1" lang="en-US" altLang="ja-JP" sz="3600" dirty="0" smtClean="0"/>
          </a:p>
          <a:p>
            <a:pPr algn="ctr"/>
            <a:endParaRPr kumimoji="1" lang="ja-JP" altLang="en-US" sz="3600" dirty="0"/>
          </a:p>
        </p:txBody>
      </p:sp>
      <p:sp>
        <p:nvSpPr>
          <p:cNvPr id="12" name="下矢印 11"/>
          <p:cNvSpPr/>
          <p:nvPr/>
        </p:nvSpPr>
        <p:spPr>
          <a:xfrm>
            <a:off x="1679067" y="3444949"/>
            <a:ext cx="136815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6047090" y="3444949"/>
            <a:ext cx="136815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923928" y="764704"/>
            <a:ext cx="136815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爆発 1 14"/>
          <p:cNvSpPr/>
          <p:nvPr/>
        </p:nvSpPr>
        <p:spPr>
          <a:xfrm>
            <a:off x="630845" y="764743"/>
            <a:ext cx="7632848" cy="4320480"/>
          </a:xfrm>
          <a:prstGeom prst="irregularSeal1">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駐輪場混雑問題の改善</a:t>
            </a:r>
            <a:endParaRPr kumimoji="1" lang="ja-JP" altLang="en-US" sz="4000" dirty="0"/>
          </a:p>
        </p:txBody>
      </p:sp>
    </p:spTree>
    <p:extLst>
      <p:ext uri="{BB962C8B-B14F-4D97-AF65-F5344CB8AC3E}">
        <p14:creationId xmlns:p14="http://schemas.microsoft.com/office/powerpoint/2010/main" val="361677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1484784"/>
            <a:ext cx="8784976" cy="504056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背景（既存文献）</a:t>
            </a:r>
            <a:endParaRPr kumimoji="1" lang="ja-JP" altLang="en-US" dirty="0"/>
          </a:p>
        </p:txBody>
      </p:sp>
      <p:sp>
        <p:nvSpPr>
          <p:cNvPr id="4" name="コンテンツ プレースホルダー 3"/>
          <p:cNvSpPr>
            <a:spLocks noGrp="1"/>
          </p:cNvSpPr>
          <p:nvPr>
            <p:ph idx="1"/>
          </p:nvPr>
        </p:nvSpPr>
        <p:spPr>
          <a:xfrm>
            <a:off x="457200" y="1600200"/>
            <a:ext cx="8435280" cy="5213176"/>
          </a:xfrm>
        </p:spPr>
        <p:txBody>
          <a:bodyPr>
            <a:normAutofit/>
          </a:bodyPr>
          <a:lstStyle/>
          <a:p>
            <a:r>
              <a:rPr lang="ja-JP" altLang="en-US" sz="2800" dirty="0" smtClean="0"/>
              <a:t>学内</a:t>
            </a:r>
            <a:r>
              <a:rPr lang="ja-JP" altLang="en-US" sz="2800" dirty="0"/>
              <a:t>の</a:t>
            </a:r>
            <a:r>
              <a:rPr kumimoji="1" lang="ja-JP" altLang="en-US" sz="2800" dirty="0" smtClean="0"/>
              <a:t>自転車に関する研究は数多く、様々な問題点や解決策が議論されてきた。</a:t>
            </a:r>
            <a:endParaRPr kumimoji="1" lang="en-US" altLang="ja-JP" sz="2800" dirty="0" smtClean="0"/>
          </a:p>
          <a:p>
            <a:endParaRPr lang="en-US" altLang="ja-JP" sz="2800" dirty="0" smtClean="0"/>
          </a:p>
          <a:p>
            <a:endParaRPr lang="en-US" altLang="ja-JP" sz="2800" dirty="0"/>
          </a:p>
          <a:p>
            <a:endParaRPr lang="en-US" altLang="ja-JP" sz="2800" dirty="0" smtClean="0"/>
          </a:p>
          <a:p>
            <a:endParaRPr lang="en-US" altLang="ja-JP" sz="2800" dirty="0"/>
          </a:p>
          <a:p>
            <a:endParaRPr lang="en-US" altLang="ja-JP" sz="1800" dirty="0"/>
          </a:p>
          <a:p>
            <a:pPr marL="0" indent="0">
              <a:buNone/>
            </a:pPr>
            <a:r>
              <a:rPr lang="ja-JP" altLang="en-US" sz="2800" dirty="0" smtClean="0"/>
              <a:t>　を調査</a:t>
            </a:r>
            <a:r>
              <a:rPr lang="en-US" altLang="ja-JP" dirty="0"/>
              <a:t>	</a:t>
            </a:r>
            <a:endParaRPr lang="en-US" altLang="ja-JP" dirty="0" smtClean="0"/>
          </a:p>
          <a:p>
            <a:pPr marL="274320" lvl="1" indent="0">
              <a:buNone/>
            </a:pPr>
            <a:r>
              <a:rPr lang="ja-JP" altLang="en-US" sz="2400" dirty="0" smtClean="0"/>
              <a:t>　</a:t>
            </a:r>
            <a:r>
              <a:rPr lang="en-US" altLang="ja-JP" sz="2400" dirty="0" smtClean="0"/>
              <a:t>※</a:t>
            </a:r>
            <a:r>
              <a:rPr lang="ja-JP" altLang="en-US" sz="2400" dirty="0" smtClean="0"/>
              <a:t>既存文献より学生数や駐輪場の設置場所が現在と</a:t>
            </a:r>
            <a:endParaRPr lang="en-US" altLang="ja-JP" sz="2400" dirty="0" smtClean="0"/>
          </a:p>
          <a:p>
            <a:pPr marL="274320" lvl="1" indent="0">
              <a:buNone/>
            </a:pPr>
            <a:r>
              <a:rPr lang="ja-JP" altLang="en-US" sz="2400" dirty="0" smtClean="0"/>
              <a:t>　　 異なる為、調査対象は</a:t>
            </a:r>
            <a:r>
              <a:rPr kumimoji="1" lang="ja-JP" altLang="en-US" sz="2400" dirty="0" smtClean="0"/>
              <a:t>約</a:t>
            </a:r>
            <a:r>
              <a:rPr kumimoji="1" lang="en-US" altLang="ja-JP" sz="2400" dirty="0" smtClean="0"/>
              <a:t>10</a:t>
            </a:r>
            <a:r>
              <a:rPr kumimoji="1" lang="ja-JP" altLang="en-US" sz="2400" dirty="0" smtClean="0"/>
              <a:t>年前までとした。</a:t>
            </a:r>
            <a:endParaRPr kumimoji="1" lang="en-US" altLang="ja-JP" sz="2400" dirty="0" smtClean="0"/>
          </a:p>
        </p:txBody>
      </p:sp>
      <p:sp>
        <p:nvSpPr>
          <p:cNvPr id="5" name="角丸四角形 4"/>
          <p:cNvSpPr/>
          <p:nvPr/>
        </p:nvSpPr>
        <p:spPr>
          <a:xfrm>
            <a:off x="611560" y="2636912"/>
            <a:ext cx="7920880" cy="22322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sz="3200" dirty="0"/>
              <a:t>「過去の都市計画実習の最終</a:t>
            </a:r>
            <a:r>
              <a:rPr lang="ja-JP" altLang="en-US" sz="3200" dirty="0" smtClean="0"/>
              <a:t>レポート」</a:t>
            </a:r>
            <a:endParaRPr lang="en-US" altLang="ja-JP" sz="3200" dirty="0" smtClean="0"/>
          </a:p>
          <a:p>
            <a:r>
              <a:rPr lang="en-US" altLang="ja-JP" sz="3200" dirty="0" smtClean="0"/>
              <a:t>				</a:t>
            </a:r>
            <a:r>
              <a:rPr lang="ja-JP" altLang="en-US" sz="3200" dirty="0" smtClean="0"/>
              <a:t>（</a:t>
            </a:r>
            <a:r>
              <a:rPr lang="en-US" altLang="ja-JP" sz="3200" dirty="0"/>
              <a:t>1998</a:t>
            </a:r>
            <a:r>
              <a:rPr lang="ja-JP" altLang="en-US" sz="3200" dirty="0"/>
              <a:t>年以降</a:t>
            </a:r>
            <a:r>
              <a:rPr lang="ja-JP" altLang="en-US" sz="3200" dirty="0" smtClean="0"/>
              <a:t>）</a:t>
            </a:r>
            <a:endParaRPr lang="en-US" altLang="ja-JP" sz="3200" dirty="0"/>
          </a:p>
          <a:p>
            <a:r>
              <a:rPr lang="ja-JP" altLang="en-US" sz="3200" dirty="0"/>
              <a:t>「大学</a:t>
            </a:r>
            <a:r>
              <a:rPr lang="ja-JP" altLang="en-US" sz="3200" dirty="0" smtClean="0"/>
              <a:t>が実施してきた</a:t>
            </a:r>
            <a:r>
              <a:rPr lang="ja-JP" altLang="en-US" sz="3200" dirty="0"/>
              <a:t>対策」</a:t>
            </a:r>
            <a:endParaRPr lang="en-US" altLang="ja-JP" sz="32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extLst>
      <p:ext uri="{BB962C8B-B14F-4D97-AF65-F5344CB8AC3E}">
        <p14:creationId xmlns:p14="http://schemas.microsoft.com/office/powerpoint/2010/main" val="16216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　参考文献</a:t>
            </a:r>
            <a:endParaRPr kumimoji="1" lang="ja-JP" altLang="en-US" dirty="0"/>
          </a:p>
        </p:txBody>
      </p:sp>
      <p:sp>
        <p:nvSpPr>
          <p:cNvPr id="2" name="コンテンツ プレースホルダー 1"/>
          <p:cNvSpPr>
            <a:spLocks noGrp="1"/>
          </p:cNvSpPr>
          <p:nvPr>
            <p:ph idx="1"/>
          </p:nvPr>
        </p:nvSpPr>
        <p:spPr/>
        <p:txBody>
          <a:bodyPr>
            <a:normAutofit fontScale="85000" lnSpcReduction="10000"/>
          </a:bodyPr>
          <a:lstStyle/>
          <a:p>
            <a:r>
              <a:rPr lang="ja-JP" altLang="en-US" dirty="0"/>
              <a:t>筑波大学（</a:t>
            </a:r>
            <a:r>
              <a:rPr lang="en-US" altLang="ja-JP" dirty="0"/>
              <a:t>2012</a:t>
            </a:r>
            <a:r>
              <a:rPr lang="ja-JP" altLang="en-US" dirty="0"/>
              <a:t>）</a:t>
            </a:r>
            <a:r>
              <a:rPr lang="ja-JP" altLang="en-US" dirty="0" smtClean="0"/>
              <a:t>：</a:t>
            </a:r>
            <a:endParaRPr lang="en-US" altLang="ja-JP" dirty="0" smtClean="0"/>
          </a:p>
          <a:p>
            <a:pPr marL="0" indent="0">
              <a:buNone/>
            </a:pPr>
            <a:r>
              <a:rPr lang="ja-JP" altLang="en-US" dirty="0" smtClean="0"/>
              <a:t>　「</a:t>
            </a:r>
            <a:r>
              <a:rPr lang="ja-JP" altLang="en-US" dirty="0"/>
              <a:t>平成</a:t>
            </a:r>
            <a:r>
              <a:rPr lang="en-US" altLang="ja-JP" dirty="0"/>
              <a:t>22</a:t>
            </a:r>
            <a:r>
              <a:rPr lang="ja-JP" altLang="en-US" dirty="0"/>
              <a:t>年度学生生活実態調査（学群）報告書　</a:t>
            </a:r>
            <a:r>
              <a:rPr lang="en-US" altLang="ja-JP" dirty="0"/>
              <a:t>–</a:t>
            </a:r>
            <a:r>
              <a:rPr lang="ja-JP" altLang="en-US" dirty="0"/>
              <a:t>　筑波大学</a:t>
            </a:r>
            <a:r>
              <a:rPr lang="ja-JP" altLang="en-US" dirty="0" smtClean="0"/>
              <a:t>」</a:t>
            </a:r>
            <a:endParaRPr lang="en-US" altLang="ja-JP" dirty="0" smtClean="0"/>
          </a:p>
          <a:p>
            <a:pPr marL="0" indent="0">
              <a:buNone/>
            </a:pPr>
            <a:r>
              <a:rPr lang="ja-JP" altLang="en-US" dirty="0" smtClean="0"/>
              <a:t>　「</a:t>
            </a:r>
            <a:r>
              <a:rPr lang="ja-JP" altLang="en-US" dirty="0"/>
              <a:t>平成</a:t>
            </a:r>
            <a:r>
              <a:rPr lang="en-US" altLang="ja-JP" dirty="0"/>
              <a:t>22</a:t>
            </a:r>
            <a:r>
              <a:rPr lang="ja-JP" altLang="en-US" dirty="0"/>
              <a:t>年度学生生活実態調査（大学院）報告書　</a:t>
            </a:r>
            <a:r>
              <a:rPr lang="en-US" altLang="ja-JP" dirty="0"/>
              <a:t>–</a:t>
            </a:r>
            <a:r>
              <a:rPr lang="ja-JP" altLang="en-US" dirty="0"/>
              <a:t>　筑波大学</a:t>
            </a:r>
            <a:r>
              <a:rPr lang="ja-JP" altLang="en-US" dirty="0" smtClean="0"/>
              <a:t>」</a:t>
            </a:r>
            <a:endParaRPr lang="ja-JP" altLang="en-US" dirty="0"/>
          </a:p>
          <a:p>
            <a:endParaRPr lang="en-US" altLang="ja-JP" dirty="0" smtClean="0"/>
          </a:p>
          <a:p>
            <a:r>
              <a:rPr lang="ja-JP" altLang="en-US" dirty="0" smtClean="0"/>
              <a:t>都市</a:t>
            </a:r>
            <a:r>
              <a:rPr lang="ja-JP" altLang="en-US" dirty="0"/>
              <a:t>計画実習</a:t>
            </a:r>
            <a:r>
              <a:rPr lang="ja-JP" altLang="en-US" dirty="0" smtClean="0"/>
              <a:t>班　「最終成果レポート」</a:t>
            </a:r>
            <a:endParaRPr lang="en-US" altLang="ja-JP" dirty="0" smtClean="0"/>
          </a:p>
          <a:p>
            <a:pPr marL="0" indent="0">
              <a:buNone/>
            </a:pPr>
            <a:r>
              <a:rPr lang="ja-JP" altLang="en-US" dirty="0" smtClean="0"/>
              <a:t>　・</a:t>
            </a:r>
            <a:r>
              <a:rPr lang="ja-JP" altLang="en-US" dirty="0"/>
              <a:t>交通班（</a:t>
            </a:r>
            <a:r>
              <a:rPr lang="en-US" altLang="ja-JP" dirty="0"/>
              <a:t>2001</a:t>
            </a:r>
            <a:r>
              <a:rPr lang="ja-JP" altLang="en-US" dirty="0" smtClean="0"/>
              <a:t>）：「</a:t>
            </a:r>
            <a:r>
              <a:rPr lang="ja-JP" altLang="en-US" dirty="0"/>
              <a:t>快適な学内交通を目指して」</a:t>
            </a:r>
          </a:p>
          <a:p>
            <a:pPr marL="0" indent="0">
              <a:buNone/>
            </a:pPr>
            <a:r>
              <a:rPr lang="ja-JP" altLang="en-US" dirty="0" smtClean="0"/>
              <a:t>　・</a:t>
            </a:r>
            <a:r>
              <a:rPr lang="ja-JP" altLang="en-US" dirty="0"/>
              <a:t>社会的ジレンマ班（</a:t>
            </a:r>
            <a:r>
              <a:rPr lang="en-US" altLang="ja-JP" dirty="0"/>
              <a:t>2006</a:t>
            </a:r>
            <a:r>
              <a:rPr lang="ja-JP" altLang="en-US" dirty="0" smtClean="0"/>
              <a:t>）：「</a:t>
            </a:r>
            <a:r>
              <a:rPr lang="ja-JP" altLang="en-US" dirty="0"/>
              <a:t>筑波大学内における迷惑駐輪問題」</a:t>
            </a:r>
          </a:p>
          <a:p>
            <a:pPr marL="0" indent="0">
              <a:buNone/>
            </a:pPr>
            <a:r>
              <a:rPr lang="ja-JP" altLang="en-US" dirty="0" smtClean="0"/>
              <a:t>　・</a:t>
            </a:r>
            <a:r>
              <a:rPr lang="ja-JP" altLang="en-US" dirty="0"/>
              <a:t>防災班（</a:t>
            </a:r>
            <a:r>
              <a:rPr lang="en-US" altLang="ja-JP" dirty="0"/>
              <a:t>2006</a:t>
            </a:r>
            <a:r>
              <a:rPr lang="ja-JP" altLang="en-US" dirty="0" smtClean="0"/>
              <a:t>）：「</a:t>
            </a:r>
            <a:r>
              <a:rPr lang="ja-JP" altLang="en-US" dirty="0"/>
              <a:t>初夏のチャリンコ盗難撲滅運動」</a:t>
            </a:r>
          </a:p>
          <a:p>
            <a:pPr marL="0" indent="0">
              <a:buNone/>
            </a:pPr>
            <a:r>
              <a:rPr lang="ja-JP" altLang="en-US" dirty="0" smtClean="0"/>
              <a:t>　・</a:t>
            </a:r>
            <a:r>
              <a:rPr lang="ja-JP" altLang="en-US" dirty="0"/>
              <a:t>交通班（</a:t>
            </a:r>
            <a:r>
              <a:rPr lang="en-US" altLang="ja-JP" dirty="0"/>
              <a:t>2007</a:t>
            </a:r>
            <a:r>
              <a:rPr lang="ja-JP" altLang="en-US" dirty="0" smtClean="0"/>
              <a:t>）：「</a:t>
            </a:r>
            <a:r>
              <a:rPr lang="ja-JP" altLang="en-US" dirty="0"/>
              <a:t>迷惑駐輪による混雑への影響の評価とその対策」</a:t>
            </a:r>
          </a:p>
          <a:p>
            <a:pPr marL="0" indent="0">
              <a:buNone/>
            </a:pPr>
            <a:r>
              <a:rPr lang="ja-JP" altLang="en-US" dirty="0" smtClean="0"/>
              <a:t>　・</a:t>
            </a:r>
            <a:r>
              <a:rPr lang="ja-JP" altLang="en-US" dirty="0"/>
              <a:t>生活安全環境</a:t>
            </a:r>
            <a:r>
              <a:rPr lang="ja-JP" altLang="en-US" dirty="0" smtClean="0"/>
              <a:t>班（</a:t>
            </a:r>
            <a:r>
              <a:rPr lang="en-US" altLang="ja-JP" dirty="0"/>
              <a:t>2009</a:t>
            </a:r>
            <a:r>
              <a:rPr lang="ja-JP" altLang="en-US" dirty="0" smtClean="0"/>
              <a:t>）：「</a:t>
            </a:r>
            <a:r>
              <a:rPr lang="ja-JP" altLang="en-US" dirty="0"/>
              <a:t>つくば自転車スタイル～もう自転車を</a:t>
            </a:r>
            <a:r>
              <a:rPr lang="ja-JP" altLang="en-US" dirty="0" smtClean="0"/>
              <a:t>放さない　　　　　　　　　　　　　　　　　　　　～</a:t>
            </a:r>
            <a:r>
              <a:rPr lang="ja-JP" altLang="en-US" dirty="0"/>
              <a:t>」</a:t>
            </a:r>
          </a:p>
          <a:p>
            <a:pPr marL="0" indent="0">
              <a:buNone/>
            </a:pPr>
            <a:r>
              <a:rPr lang="ja-JP" altLang="en-US" dirty="0" smtClean="0"/>
              <a:t>　・</a:t>
            </a:r>
            <a:r>
              <a:rPr lang="ja-JP" altLang="en-US" dirty="0"/>
              <a:t>地域施設班（</a:t>
            </a:r>
            <a:r>
              <a:rPr lang="en-US" altLang="ja-JP" dirty="0"/>
              <a:t>2009</a:t>
            </a:r>
            <a:r>
              <a:rPr lang="ja-JP" altLang="en-US" dirty="0" smtClean="0"/>
              <a:t>）</a:t>
            </a:r>
            <a:r>
              <a:rPr lang="ja-JP" altLang="en-US" dirty="0"/>
              <a:t>：</a:t>
            </a:r>
            <a:r>
              <a:rPr lang="ja-JP" altLang="en-US" dirty="0" smtClean="0"/>
              <a:t>「</a:t>
            </a:r>
            <a:r>
              <a:rPr lang="ja-JP" altLang="en-US" dirty="0"/>
              <a:t>つくば駅周辺地区における駐輪場改善案の研究」</a:t>
            </a:r>
          </a:p>
          <a:p>
            <a:pPr marL="0" indent="0">
              <a:buNone/>
            </a:pPr>
            <a:r>
              <a:rPr lang="ja-JP" altLang="en-US" dirty="0" smtClean="0"/>
              <a:t>　・</a:t>
            </a:r>
            <a:r>
              <a:rPr lang="ja-JP" altLang="en-US" dirty="0"/>
              <a:t>スマートキャンパス班（</a:t>
            </a:r>
            <a:r>
              <a:rPr lang="en-US" altLang="ja-JP" dirty="0"/>
              <a:t>2011</a:t>
            </a:r>
            <a:r>
              <a:rPr lang="ja-JP" altLang="en-US" dirty="0" smtClean="0"/>
              <a:t>）：「</a:t>
            </a:r>
            <a:r>
              <a:rPr lang="ja-JP" altLang="en-US" dirty="0"/>
              <a:t>イラッとしない交通講座～たてる　そめる　</a:t>
            </a:r>
            <a:r>
              <a:rPr lang="ja-JP" altLang="en-US" dirty="0" smtClean="0"/>
              <a:t>　　　　　　はる</a:t>
            </a:r>
            <a:r>
              <a:rPr lang="ja-JP" altLang="en-US" dirty="0"/>
              <a:t>～」 </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50</a:t>
            </a:fld>
            <a:endParaRPr kumimoji="1" lang="ja-JP" altLang="en-US"/>
          </a:p>
        </p:txBody>
      </p:sp>
    </p:spTree>
    <p:extLst>
      <p:ext uri="{BB962C8B-B14F-4D97-AF65-F5344CB8AC3E}">
        <p14:creationId xmlns:p14="http://schemas.microsoft.com/office/powerpoint/2010/main" val="27913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4581128"/>
            <a:ext cx="6357749" cy="990600"/>
          </a:xfrm>
        </p:spPr>
        <p:txBody>
          <a:bodyPr>
            <a:normAutofit/>
          </a:bodyPr>
          <a:lstStyle/>
          <a:p>
            <a:pPr algn="r"/>
            <a:r>
              <a:rPr lang="ja-JP" altLang="en-US" dirty="0"/>
              <a:t>ご清聴ありがとう</a:t>
            </a:r>
            <a:r>
              <a:rPr lang="ja-JP" altLang="en-US" dirty="0" smtClean="0"/>
              <a:t>ございました</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00600">
            <a:off x="1047898" y="1291321"/>
            <a:ext cx="3755118" cy="2302790"/>
          </a:xfrm>
          <a:prstGeom prst="rect">
            <a:avLst/>
          </a:prstGeom>
        </p:spPr>
      </p:pic>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51</a:t>
            </a:fld>
            <a:endParaRPr kumimoji="1" lang="ja-JP" altLang="en-US"/>
          </a:p>
        </p:txBody>
      </p:sp>
    </p:spTree>
    <p:extLst>
      <p:ext uri="{BB962C8B-B14F-4D97-AF65-F5344CB8AC3E}">
        <p14:creationId xmlns:p14="http://schemas.microsoft.com/office/powerpoint/2010/main" val="266515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補足資料（</a:t>
            </a:r>
            <a:r>
              <a:rPr kumimoji="1" lang="en-US" altLang="ja-JP" dirty="0" smtClean="0"/>
              <a:t>KB</a:t>
            </a:r>
            <a:r>
              <a:rPr kumimoji="1" lang="ja-JP" altLang="en-US" dirty="0" smtClean="0"/>
              <a:t>ヒアリング）</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52</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88122176"/>
              </p:ext>
            </p:extLst>
          </p:nvPr>
        </p:nvGraphicFramePr>
        <p:xfrm>
          <a:off x="0" y="1916832"/>
          <a:ext cx="5076056"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2778166183"/>
              </p:ext>
            </p:extLst>
          </p:nvPr>
        </p:nvGraphicFramePr>
        <p:xfrm>
          <a:off x="4139952" y="1916832"/>
          <a:ext cx="532859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647111" y="2821578"/>
            <a:ext cx="742511" cy="369332"/>
          </a:xfrm>
          <a:prstGeom prst="rect">
            <a:avLst/>
          </a:prstGeom>
          <a:noFill/>
        </p:spPr>
        <p:txBody>
          <a:bodyPr wrap="none" rtlCol="0">
            <a:spAutoFit/>
          </a:bodyPr>
          <a:lstStyle/>
          <a:p>
            <a:r>
              <a:rPr kumimoji="1" lang="en-US" altLang="ja-JP" dirty="0" smtClean="0"/>
              <a:t>N=17</a:t>
            </a:r>
            <a:endParaRPr kumimoji="1" lang="ja-JP" altLang="en-US" dirty="0"/>
          </a:p>
        </p:txBody>
      </p:sp>
      <p:sp>
        <p:nvSpPr>
          <p:cNvPr id="9" name="テキスト ボックス 8"/>
          <p:cNvSpPr txBox="1"/>
          <p:nvPr/>
        </p:nvSpPr>
        <p:spPr>
          <a:xfrm>
            <a:off x="7668344" y="2636912"/>
            <a:ext cx="742511" cy="369332"/>
          </a:xfrm>
          <a:prstGeom prst="rect">
            <a:avLst/>
          </a:prstGeom>
          <a:noFill/>
        </p:spPr>
        <p:txBody>
          <a:bodyPr wrap="none" rtlCol="0">
            <a:spAutoFit/>
          </a:bodyPr>
          <a:lstStyle/>
          <a:p>
            <a:r>
              <a:rPr kumimoji="1" lang="en-US" altLang="ja-JP" dirty="0" smtClean="0"/>
              <a:t>N=17</a:t>
            </a:r>
            <a:endParaRPr kumimoji="1" lang="ja-JP" altLang="en-US" dirty="0"/>
          </a:p>
        </p:txBody>
      </p:sp>
    </p:spTree>
    <p:extLst>
      <p:ext uri="{BB962C8B-B14F-4D97-AF65-F5344CB8AC3E}">
        <p14:creationId xmlns:p14="http://schemas.microsoft.com/office/powerpoint/2010/main" val="243716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全学台数調査</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12665107"/>
              </p:ext>
            </p:extLst>
          </p:nvPr>
        </p:nvGraphicFramePr>
        <p:xfrm>
          <a:off x="2123728" y="2132856"/>
          <a:ext cx="4953000" cy="3733800"/>
        </p:xfrm>
        <a:graphic>
          <a:graphicData uri="http://schemas.openxmlformats.org/drawingml/2006/table">
            <a:tbl>
              <a:tblPr>
                <a:tableStyleId>{5C22544A-7EE6-4342-B048-85BDC9FD1C3A}</a:tableStyleId>
              </a:tblPr>
              <a:tblGrid>
                <a:gridCol w="990600"/>
                <a:gridCol w="990600"/>
                <a:gridCol w="990600"/>
                <a:gridCol w="990600"/>
                <a:gridCol w="990600"/>
              </a:tblGrid>
              <a:tr h="180975">
                <a:tc>
                  <a:txBody>
                    <a:bodyPr/>
                    <a:lstStyle/>
                    <a:p>
                      <a:pPr algn="l" fontAlgn="b"/>
                      <a:r>
                        <a:rPr lang="ja-JP" altLang="en-US" sz="2400" u="none" strike="noStrike" dirty="0">
                          <a:effectLst/>
                        </a:rPr>
                        <a:t>　</a:t>
                      </a:r>
                      <a:endParaRPr lang="ja-JP" altLang="en-US" sz="2400" b="0" i="0" u="none" strike="noStrike" dirty="0">
                        <a:solidFill>
                          <a:srgbClr val="000000"/>
                        </a:solidFill>
                        <a:effectLst/>
                        <a:latin typeface="ＭＳ Ｐゴシック"/>
                      </a:endParaRPr>
                    </a:p>
                  </a:txBody>
                  <a:tcPr marL="9525" marR="9525" marT="9525" marB="0" anchor="b"/>
                </a:tc>
                <a:tc>
                  <a:txBody>
                    <a:bodyPr/>
                    <a:lstStyle/>
                    <a:p>
                      <a:pPr algn="l" fontAlgn="b"/>
                      <a:r>
                        <a:rPr lang="ja-JP" altLang="en-US" sz="2400" u="none" strike="noStrike" dirty="0">
                          <a:effectLst/>
                        </a:rPr>
                        <a:t>朝（晴）</a:t>
                      </a:r>
                      <a:endParaRPr lang="ja-JP" altLang="en-US" sz="2400" b="0" i="0" u="none" strike="noStrike" dirty="0">
                        <a:solidFill>
                          <a:srgbClr val="000000"/>
                        </a:solidFill>
                        <a:effectLst/>
                        <a:latin typeface="ＭＳ Ｐゴシック"/>
                      </a:endParaRPr>
                    </a:p>
                  </a:txBody>
                  <a:tcPr marL="9525" marR="9525" marT="9525" marB="0" anchor="b"/>
                </a:tc>
                <a:tc>
                  <a:txBody>
                    <a:bodyPr/>
                    <a:lstStyle/>
                    <a:p>
                      <a:pPr algn="l" fontAlgn="b"/>
                      <a:r>
                        <a:rPr lang="ja-JP" altLang="en-US" sz="2400" u="none" strike="noStrike">
                          <a:effectLst/>
                        </a:rPr>
                        <a:t>昼（曇）</a:t>
                      </a:r>
                      <a:endParaRPr lang="ja-JP" altLang="en-US" sz="2400" b="0" i="0" u="none" strike="noStrike">
                        <a:solidFill>
                          <a:srgbClr val="000000"/>
                        </a:solidFill>
                        <a:effectLst/>
                        <a:latin typeface="ＭＳ Ｐゴシック"/>
                      </a:endParaRPr>
                    </a:p>
                  </a:txBody>
                  <a:tcPr marL="9525" marR="9525" marT="9525" marB="0" anchor="b"/>
                </a:tc>
                <a:tc>
                  <a:txBody>
                    <a:bodyPr/>
                    <a:lstStyle/>
                    <a:p>
                      <a:pPr algn="l" fontAlgn="b"/>
                      <a:r>
                        <a:rPr lang="ja-JP" altLang="en-US" sz="2400" u="none" strike="noStrike">
                          <a:effectLst/>
                        </a:rPr>
                        <a:t>夜（雨）</a:t>
                      </a:r>
                      <a:endParaRPr lang="ja-JP" altLang="en-US" sz="2400" b="0" i="0" u="none" strike="noStrike">
                        <a:solidFill>
                          <a:srgbClr val="000000"/>
                        </a:solidFill>
                        <a:effectLst/>
                        <a:latin typeface="ＭＳ Ｐゴシック"/>
                      </a:endParaRPr>
                    </a:p>
                  </a:txBody>
                  <a:tcPr marL="9525" marR="9525" marT="9525" marB="0" anchor="b"/>
                </a:tc>
                <a:tc>
                  <a:txBody>
                    <a:bodyPr/>
                    <a:lstStyle/>
                    <a:p>
                      <a:pPr algn="l" fontAlgn="b"/>
                      <a:r>
                        <a:rPr lang="ja-JP" altLang="en-US" sz="2400" u="none" strike="noStrike">
                          <a:effectLst/>
                        </a:rPr>
                        <a:t>キャパ</a:t>
                      </a:r>
                      <a:endParaRPr lang="ja-JP" altLang="en-US"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dirty="0">
                          <a:effectLst/>
                        </a:rPr>
                        <a:t>一学</a:t>
                      </a:r>
                      <a:endParaRPr lang="ja-JP" altLang="en-US"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441</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1546</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534</a:t>
                      </a:r>
                      <a:endParaRPr lang="en-US" altLang="ja-JP" sz="2400" b="0" i="0" u="none" strike="noStrike">
                        <a:solidFill>
                          <a:srgbClr val="000000"/>
                        </a:solidFill>
                        <a:effectLst/>
                        <a:latin typeface="ＭＳ Ｐゴシック"/>
                      </a:endParaRPr>
                    </a:p>
                  </a:txBody>
                  <a:tcPr marL="9525" marR="9525" marT="9525" marB="0" anchor="b"/>
                </a:tc>
                <a:tc>
                  <a:txBody>
                    <a:bodyPr/>
                    <a:lstStyle/>
                    <a:p>
                      <a:pPr algn="l" fontAlgn="b"/>
                      <a:r>
                        <a:rPr lang="ja-JP" altLang="en-US" sz="2400" u="none" strike="noStrike">
                          <a:effectLst/>
                        </a:rPr>
                        <a:t>　</a:t>
                      </a:r>
                      <a:endParaRPr lang="ja-JP" altLang="en-US"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一学（改）</a:t>
                      </a:r>
                      <a:endParaRPr lang="ja-JP" altLang="en-US" sz="2400" b="0" i="0" u="none" strike="noStrike">
                        <a:solidFill>
                          <a:srgbClr val="000000"/>
                        </a:solidFill>
                        <a:effectLst/>
                        <a:latin typeface="Osaka−等幅"/>
                      </a:endParaRPr>
                    </a:p>
                  </a:txBody>
                  <a:tcPr marL="9525" marR="9525" marT="9525" marB="0" anchor="b"/>
                </a:tc>
                <a:tc>
                  <a:txBody>
                    <a:bodyPr/>
                    <a:lstStyle/>
                    <a:p>
                      <a:pPr algn="r" fontAlgn="b"/>
                      <a:r>
                        <a:rPr lang="en-US" altLang="ja-JP" sz="2400" u="none" strike="noStrike" dirty="0">
                          <a:effectLst/>
                        </a:rPr>
                        <a:t>354</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l" fontAlgn="b"/>
                      <a:r>
                        <a:rPr lang="ja-JP" altLang="en-US" sz="2400" u="none" strike="noStrike" dirty="0">
                          <a:effectLst/>
                        </a:rPr>
                        <a:t>　</a:t>
                      </a:r>
                      <a:endParaRPr lang="ja-JP" altLang="en-US"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534</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1074</a:t>
                      </a:r>
                      <a:endParaRPr lang="en-US" altLang="ja-JP"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二学</a:t>
                      </a:r>
                      <a:endParaRPr lang="ja-JP" altLang="en-US"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757</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1552</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776</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2195</a:t>
                      </a:r>
                      <a:endParaRPr lang="en-US" altLang="ja-JP"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三学</a:t>
                      </a:r>
                      <a:endParaRPr lang="ja-JP" altLang="en-US"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848</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2196</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1422</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1978</a:t>
                      </a:r>
                      <a:endParaRPr lang="en-US" altLang="ja-JP" sz="2400" b="0" i="0" u="none" strike="noStrike" dirty="0">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体・芸専</a:t>
                      </a:r>
                      <a:endParaRPr lang="ja-JP" altLang="en-US"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270</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947</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671</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1093</a:t>
                      </a:r>
                      <a:endParaRPr lang="en-US" altLang="ja-JP"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会館</a:t>
                      </a:r>
                      <a:endParaRPr lang="ja-JP" altLang="en-US"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30</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94</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48</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33</a:t>
                      </a:r>
                      <a:endParaRPr lang="en-US" altLang="ja-JP" sz="2400" b="0" i="0" u="none" strike="noStrike">
                        <a:solidFill>
                          <a:srgbClr val="000000"/>
                        </a:solidFill>
                        <a:effectLst/>
                        <a:latin typeface="ＭＳ Ｐゴシック"/>
                      </a:endParaRPr>
                    </a:p>
                  </a:txBody>
                  <a:tcPr marL="9525" marR="9525" marT="9525" marB="0" anchor="b"/>
                </a:tc>
              </a:tr>
              <a:tr h="180975">
                <a:tc>
                  <a:txBody>
                    <a:bodyPr/>
                    <a:lstStyle/>
                    <a:p>
                      <a:pPr algn="l" fontAlgn="b"/>
                      <a:r>
                        <a:rPr lang="ja-JP" altLang="en-US" sz="2400" u="none" strike="noStrike">
                          <a:effectLst/>
                        </a:rPr>
                        <a:t>外専</a:t>
                      </a:r>
                      <a:endParaRPr lang="ja-JP" altLang="en-US"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59</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a:effectLst/>
                        </a:rPr>
                        <a:t>166</a:t>
                      </a:r>
                      <a:endParaRPr lang="en-US" altLang="ja-JP" sz="2400" b="0" i="0" u="none" strike="noStrike">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64</a:t>
                      </a:r>
                      <a:endParaRPr lang="en-US" altLang="ja-JP" sz="2400" b="0" i="0" u="none" strike="noStrike" dirty="0">
                        <a:solidFill>
                          <a:srgbClr val="000000"/>
                        </a:solidFill>
                        <a:effectLst/>
                        <a:latin typeface="ＭＳ Ｐゴシック"/>
                      </a:endParaRPr>
                    </a:p>
                  </a:txBody>
                  <a:tcPr marL="9525" marR="9525" marT="9525" marB="0" anchor="b"/>
                </a:tc>
                <a:tc>
                  <a:txBody>
                    <a:bodyPr/>
                    <a:lstStyle/>
                    <a:p>
                      <a:pPr algn="r" fontAlgn="b"/>
                      <a:r>
                        <a:rPr lang="en-US" altLang="ja-JP" sz="2400" u="none" strike="noStrike" dirty="0">
                          <a:effectLst/>
                        </a:rPr>
                        <a:t>201</a:t>
                      </a:r>
                      <a:endParaRPr lang="en-US" altLang="ja-JP" sz="2400" b="0" i="0" u="none" strike="noStrike" dirty="0">
                        <a:solidFill>
                          <a:srgbClr val="000000"/>
                        </a:solidFill>
                        <a:effectLst/>
                        <a:latin typeface="ＭＳ Ｐゴシック"/>
                      </a:endParaRPr>
                    </a:p>
                  </a:txBody>
                  <a:tcPr marL="9525" marR="9525" marT="9525" marB="0" anchor="b"/>
                </a:tc>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53</a:t>
            </a:fld>
            <a:endParaRPr kumimoji="1" lang="ja-JP" altLang="en-US"/>
          </a:p>
        </p:txBody>
      </p:sp>
    </p:spTree>
    <p:extLst>
      <p:ext uri="{BB962C8B-B14F-4D97-AF65-F5344CB8AC3E}">
        <p14:creationId xmlns:p14="http://schemas.microsoft.com/office/powerpoint/2010/main" val="337262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補足資料</a:t>
            </a:r>
            <a:r>
              <a:rPr lang="ja-JP" altLang="en-US" dirty="0" smtClean="0"/>
              <a:t>（</a:t>
            </a:r>
            <a:r>
              <a:rPr lang="ja-JP" altLang="en-US" dirty="0"/>
              <a:t>アンケート調査</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54</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372720071"/>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335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補足資料（アンケート調査）</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55</a:t>
            </a:fld>
            <a:endParaRPr kumimoji="1" lang="ja-JP" altLang="en-US"/>
          </a:p>
        </p:txBody>
      </p:sp>
      <p:graphicFrame>
        <p:nvGraphicFramePr>
          <p:cNvPr id="5" name="コンテンツ プレースホルダー 4"/>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47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endParaRPr kumimoji="1" lang="ja-JP" altLang="en-US" dirty="0"/>
          </a:p>
        </p:txBody>
      </p:sp>
      <p:sp>
        <p:nvSpPr>
          <p:cNvPr id="4" name="スライド番号プレースホルダー 3"/>
          <p:cNvSpPr>
            <a:spLocks noGrp="1"/>
          </p:cNvSpPr>
          <p:nvPr>
            <p:ph type="sldNum" sz="quarter" idx="12"/>
          </p:nvPr>
        </p:nvSpPr>
        <p:spPr/>
        <p:txBody>
          <a:bodyPr/>
          <a:lstStyle/>
          <a:p>
            <a:fld id="{A90D9056-03DB-4F4D-BB0C-E9D3F3972C6B}" type="slidenum">
              <a:rPr kumimoji="1" lang="ja-JP" altLang="en-US" smtClean="0"/>
              <a:pPr/>
              <a:t>56</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1215113874"/>
              </p:ext>
            </p:extLst>
          </p:nvPr>
        </p:nvGraphicFramePr>
        <p:xfrm>
          <a:off x="2771800" y="1772816"/>
          <a:ext cx="6350536" cy="4615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 6"/>
          <p:cNvGraphicFramePr>
            <a:graphicFrameLocks noGrp="1"/>
          </p:cNvGraphicFramePr>
          <p:nvPr>
            <p:extLst>
              <p:ext uri="{D42A27DB-BD31-4B8C-83A1-F6EECF244321}">
                <p14:modId xmlns:p14="http://schemas.microsoft.com/office/powerpoint/2010/main" val="2126328410"/>
              </p:ext>
            </p:extLst>
          </p:nvPr>
        </p:nvGraphicFramePr>
        <p:xfrm>
          <a:off x="179512" y="1412776"/>
          <a:ext cx="2593949" cy="2702988"/>
        </p:xfrm>
        <a:graphic>
          <a:graphicData uri="http://schemas.openxmlformats.org/drawingml/2006/table">
            <a:tbl>
              <a:tblPr>
                <a:tableStyleId>{5C22544A-7EE6-4342-B048-85BDC9FD1C3A}</a:tableStyleId>
              </a:tblPr>
              <a:tblGrid>
                <a:gridCol w="1118349"/>
                <a:gridCol w="1118349"/>
                <a:gridCol w="357251"/>
              </a:tblGrid>
              <a:tr h="300332">
                <a:tc>
                  <a:txBody>
                    <a:bodyPr/>
                    <a:lstStyle/>
                    <a:p>
                      <a:pPr algn="l" fontAlgn="ctr"/>
                      <a:r>
                        <a:rPr lang="ja-JP" altLang="en-US" sz="1800" u="none" strike="noStrike" dirty="0">
                          <a:effectLst/>
                        </a:rPr>
                        <a:t>徒歩</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1.5</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自転車</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63.7</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バイク</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5.3</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自家用車</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7.2</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学内バス</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8.8</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路線バス</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0.5</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en-US" sz="1800" u="none" strike="noStrike">
                          <a:effectLst/>
                        </a:rPr>
                        <a:t>TX</a:t>
                      </a:r>
                      <a:endParaRPr 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9.4</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常磐線</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0.6</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a:t>
                      </a:r>
                      <a:endParaRPr lang="ja-JP" altLang="en-US" sz="1800" b="0" i="0" u="none" strike="noStrike">
                        <a:solidFill>
                          <a:srgbClr val="000000"/>
                        </a:solidFill>
                        <a:effectLst/>
                        <a:latin typeface="ＭＳ Ｐゴシック"/>
                      </a:endParaRPr>
                    </a:p>
                  </a:txBody>
                  <a:tcPr marL="9525" marR="9525" marT="9525" marB="0" anchor="ctr"/>
                </a:tc>
              </a:tr>
              <a:tr h="300332">
                <a:tc>
                  <a:txBody>
                    <a:bodyPr/>
                    <a:lstStyle/>
                    <a:p>
                      <a:pPr algn="l" fontAlgn="ctr"/>
                      <a:r>
                        <a:rPr lang="ja-JP" altLang="en-US" sz="1800" u="none" strike="noStrike">
                          <a:effectLst/>
                        </a:rPr>
                        <a:t>その他</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3</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dirty="0">
                          <a:effectLst/>
                        </a:rPr>
                        <a:t>％</a:t>
                      </a:r>
                      <a:endParaRPr lang="ja-JP" altLang="en-US" sz="1800" b="0" i="0" u="none" strike="noStrike" dirty="0">
                        <a:solidFill>
                          <a:srgbClr val="000000"/>
                        </a:solidFill>
                        <a:effectLst/>
                        <a:latin typeface="ＭＳ Ｐゴシック"/>
                      </a:endParaRPr>
                    </a:p>
                  </a:txBody>
                  <a:tcPr marL="9525" marR="9525" marT="9525" marB="0" anchor="ctr"/>
                </a:tc>
              </a:tr>
            </a:tbl>
          </a:graphicData>
        </a:graphic>
      </p:graphicFrame>
      <p:sp>
        <p:nvSpPr>
          <p:cNvPr id="9" name="テキスト ボックス 8"/>
          <p:cNvSpPr txBox="1"/>
          <p:nvPr/>
        </p:nvSpPr>
        <p:spPr>
          <a:xfrm>
            <a:off x="107504" y="4941168"/>
            <a:ext cx="4232249" cy="1692771"/>
          </a:xfrm>
          <a:prstGeom prst="rect">
            <a:avLst/>
          </a:prstGeom>
          <a:noFill/>
        </p:spPr>
        <p:txBody>
          <a:bodyPr wrap="none" rtlCol="0">
            <a:spAutoFit/>
          </a:bodyPr>
          <a:lstStyle/>
          <a:p>
            <a:r>
              <a:rPr kumimoji="1" lang="ja-JP" altLang="en-US" sz="2800" dirty="0" smtClean="0"/>
              <a:t>学群生の</a:t>
            </a:r>
            <a:endParaRPr kumimoji="1" lang="en-US" altLang="ja-JP" sz="2800" dirty="0" smtClean="0"/>
          </a:p>
          <a:p>
            <a:r>
              <a:rPr lang="ja-JP" altLang="en-US" sz="2800" dirty="0"/>
              <a:t>通学</a:t>
            </a:r>
            <a:r>
              <a:rPr lang="ja-JP" altLang="en-US" sz="2800" dirty="0" smtClean="0"/>
              <a:t>手段</a:t>
            </a:r>
            <a:r>
              <a:rPr kumimoji="1" lang="ja-JP" altLang="en-US" sz="2800" dirty="0" smtClean="0"/>
              <a:t>（雨天以外）</a:t>
            </a:r>
            <a:endParaRPr kumimoji="1" lang="en-US" altLang="ja-JP" sz="2800" dirty="0" smtClean="0"/>
          </a:p>
          <a:p>
            <a:endParaRPr lang="en-US" altLang="ja-JP" sz="2800" dirty="0"/>
          </a:p>
          <a:p>
            <a:r>
              <a:rPr kumimoji="1" lang="ja-JP" altLang="en-US" sz="2000" dirty="0" smtClean="0"/>
              <a:t>平成</a:t>
            </a:r>
            <a:r>
              <a:rPr kumimoji="1" lang="en-US" altLang="ja-JP" sz="2000" dirty="0" smtClean="0"/>
              <a:t>22</a:t>
            </a:r>
            <a:r>
              <a:rPr kumimoji="1" lang="ja-JP" altLang="en-US" sz="2000" dirty="0" smtClean="0"/>
              <a:t>年度学生生活実態調査による</a:t>
            </a:r>
            <a:endParaRPr kumimoji="1" lang="ja-JP" altLang="en-US" sz="2000" dirty="0"/>
          </a:p>
        </p:txBody>
      </p:sp>
      <p:sp>
        <p:nvSpPr>
          <p:cNvPr id="5" name="テキスト ボックス 4"/>
          <p:cNvSpPr txBox="1"/>
          <p:nvPr/>
        </p:nvSpPr>
        <p:spPr>
          <a:xfrm>
            <a:off x="2915816" y="836712"/>
            <a:ext cx="6179897" cy="954107"/>
          </a:xfrm>
          <a:prstGeom prst="rect">
            <a:avLst/>
          </a:prstGeom>
          <a:noFill/>
        </p:spPr>
        <p:txBody>
          <a:bodyPr wrap="none" rtlCol="0">
            <a:spAutoFit/>
          </a:bodyPr>
          <a:lstStyle/>
          <a:p>
            <a:r>
              <a:rPr kumimoji="1" lang="ja-JP" altLang="en-US" sz="2800" dirty="0" smtClean="0"/>
              <a:t>自転車の圧倒的な割合と、</a:t>
            </a:r>
            <a:endParaRPr kumimoji="1" lang="en-US" altLang="ja-JP" sz="2800" dirty="0" smtClean="0"/>
          </a:p>
          <a:p>
            <a:r>
              <a:rPr kumimoji="1" lang="ja-JP" altLang="en-US" sz="2800" dirty="0" smtClean="0"/>
              <a:t>残りの</a:t>
            </a:r>
            <a:r>
              <a:rPr kumimoji="1" lang="en-US" altLang="ja-JP" sz="2800" dirty="0" smtClean="0"/>
              <a:t>34.8</a:t>
            </a:r>
            <a:r>
              <a:rPr kumimoji="1" lang="ja-JP" altLang="en-US" sz="2800" dirty="0" smtClean="0"/>
              <a:t>％の人の学内移動手段は？</a:t>
            </a:r>
            <a:endParaRPr kumimoji="1" lang="ja-JP" altLang="en-US" sz="2800" dirty="0"/>
          </a:p>
        </p:txBody>
      </p:sp>
      <p:sp>
        <p:nvSpPr>
          <p:cNvPr id="3" name="パイ 2"/>
          <p:cNvSpPr/>
          <p:nvPr/>
        </p:nvSpPr>
        <p:spPr>
          <a:xfrm>
            <a:off x="2915816" y="1916832"/>
            <a:ext cx="4320480" cy="4320480"/>
          </a:xfrm>
          <a:prstGeom prst="pie">
            <a:avLst>
              <a:gd name="adj1" fmla="val 16193236"/>
              <a:gd name="adj2" fmla="val 8648588"/>
            </a:avLst>
          </a:prstGeom>
          <a:solidFill>
            <a:schemeClr val="tx2">
              <a:lumMod val="40000"/>
              <a:lumOff val="60000"/>
              <a:alpha val="7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パイ 7"/>
          <p:cNvSpPr/>
          <p:nvPr/>
        </p:nvSpPr>
        <p:spPr>
          <a:xfrm>
            <a:off x="2915816" y="1916832"/>
            <a:ext cx="4320480" cy="4320480"/>
          </a:xfrm>
          <a:prstGeom prst="pie">
            <a:avLst>
              <a:gd name="adj1" fmla="val 8651330"/>
              <a:gd name="adj2" fmla="val 16193968"/>
            </a:avLst>
          </a:prstGeom>
          <a:solidFill>
            <a:srgbClr val="0099FF">
              <a:alpha val="8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p:cNvSpPr txBox="1"/>
          <p:nvPr/>
        </p:nvSpPr>
        <p:spPr>
          <a:xfrm>
            <a:off x="4427983" y="4509120"/>
            <a:ext cx="2926151" cy="1077218"/>
          </a:xfrm>
          <a:prstGeom prst="rect">
            <a:avLst/>
          </a:prstGeom>
          <a:noFill/>
        </p:spPr>
        <p:txBody>
          <a:bodyPr wrap="square" rtlCol="0">
            <a:spAutoFit/>
          </a:bodyPr>
          <a:lstStyle/>
          <a:p>
            <a:r>
              <a:rPr kumimoji="1" lang="ja-JP" altLang="en-US" sz="3200" b="1" dirty="0" smtClean="0"/>
              <a:t>徒歩＋自転車</a:t>
            </a:r>
            <a:endParaRPr kumimoji="1" lang="en-US" altLang="ja-JP" sz="3200" b="1" dirty="0" smtClean="0"/>
          </a:p>
          <a:p>
            <a:r>
              <a:rPr lang="en-US" altLang="ja-JP" sz="3200" b="1" dirty="0" smtClean="0"/>
              <a:t>65.2</a:t>
            </a:r>
            <a:r>
              <a:rPr lang="ja-JP" altLang="en-US" sz="3200" b="1" dirty="0" smtClean="0"/>
              <a:t>％</a:t>
            </a:r>
            <a:endParaRPr kumimoji="1" lang="ja-JP" altLang="en-US" sz="3200" b="1" dirty="0"/>
          </a:p>
        </p:txBody>
      </p:sp>
      <p:sp>
        <p:nvSpPr>
          <p:cNvPr id="12" name="テキスト ボックス 11"/>
          <p:cNvSpPr txBox="1"/>
          <p:nvPr/>
        </p:nvSpPr>
        <p:spPr>
          <a:xfrm>
            <a:off x="3192836" y="2999854"/>
            <a:ext cx="2016224" cy="1077218"/>
          </a:xfrm>
          <a:prstGeom prst="rect">
            <a:avLst/>
          </a:prstGeom>
          <a:noFill/>
        </p:spPr>
        <p:txBody>
          <a:bodyPr wrap="square" rtlCol="0">
            <a:spAutoFit/>
          </a:bodyPr>
          <a:lstStyle/>
          <a:p>
            <a:r>
              <a:rPr kumimoji="1" lang="ja-JP" altLang="en-US" sz="3200" b="1" dirty="0" smtClean="0"/>
              <a:t>それ以外</a:t>
            </a:r>
            <a:endParaRPr kumimoji="1" lang="en-US" altLang="ja-JP" sz="3200" b="1" dirty="0" smtClean="0"/>
          </a:p>
          <a:p>
            <a:r>
              <a:rPr lang="en-US" altLang="ja-JP" sz="3200" b="1" dirty="0" smtClean="0"/>
              <a:t>34.8</a:t>
            </a:r>
            <a:r>
              <a:rPr lang="ja-JP" altLang="en-US" sz="3200" b="1" dirty="0" smtClean="0"/>
              <a:t>％</a:t>
            </a:r>
            <a:endParaRPr kumimoji="1" lang="ja-JP" altLang="en-US" sz="3200" b="1" dirty="0"/>
          </a:p>
        </p:txBody>
      </p:sp>
    </p:spTree>
    <p:extLst>
      <p:ext uri="{BB962C8B-B14F-4D97-AF65-F5344CB8AC3E}">
        <p14:creationId xmlns:p14="http://schemas.microsoft.com/office/powerpoint/2010/main" val="2189032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533400"/>
            <a:ext cx="8229600" cy="990600"/>
          </a:xfrm>
        </p:spPr>
        <p:txBody>
          <a:bodyPr>
            <a:normAutofit/>
          </a:bodyPr>
          <a:lstStyle/>
          <a:p>
            <a:r>
              <a:rPr lang="ja-JP" altLang="en-US" dirty="0" smtClean="0"/>
              <a:t>背景（過去の都市計画実習での事例）</a:t>
            </a:r>
            <a:endParaRPr kumimoji="1" lang="ja-JP" altLang="en-US" dirty="0"/>
          </a:p>
        </p:txBody>
      </p:sp>
      <p:graphicFrame>
        <p:nvGraphicFramePr>
          <p:cNvPr id="2" name="図表 1"/>
          <p:cNvGraphicFramePr/>
          <p:nvPr>
            <p:extLst>
              <p:ext uri="{D42A27DB-BD31-4B8C-83A1-F6EECF244321}">
                <p14:modId xmlns:p14="http://schemas.microsoft.com/office/powerpoint/2010/main" val="1791485873"/>
              </p:ext>
            </p:extLst>
          </p:nvPr>
        </p:nvGraphicFramePr>
        <p:xfrm>
          <a:off x="539552" y="270892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角丸四角形 5"/>
          <p:cNvSpPr/>
          <p:nvPr/>
        </p:nvSpPr>
        <p:spPr>
          <a:xfrm>
            <a:off x="899592" y="1484784"/>
            <a:ext cx="194421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問題点</a:t>
            </a:r>
            <a:endParaRPr kumimoji="1" lang="ja-JP" altLang="en-US" sz="3600" dirty="0"/>
          </a:p>
        </p:txBody>
      </p:sp>
      <p:sp>
        <p:nvSpPr>
          <p:cNvPr id="7" name="角丸四角形 6"/>
          <p:cNvSpPr/>
          <p:nvPr/>
        </p:nvSpPr>
        <p:spPr>
          <a:xfrm>
            <a:off x="4211960" y="1484784"/>
            <a:ext cx="34563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目的と解決策</a:t>
            </a:r>
            <a:endParaRPr kumimoji="1" lang="ja-JP" altLang="en-US" sz="3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6</a:t>
            </a:fld>
            <a:endParaRPr kumimoji="1" lang="ja-JP" altLang="en-US" dirty="0"/>
          </a:p>
        </p:txBody>
      </p:sp>
    </p:spTree>
    <p:extLst>
      <p:ext uri="{BB962C8B-B14F-4D97-AF65-F5344CB8AC3E}">
        <p14:creationId xmlns:p14="http://schemas.microsoft.com/office/powerpoint/2010/main" val="281996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95536" y="1484784"/>
            <a:ext cx="8640960" cy="5302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lang="ja-JP" altLang="en-US" dirty="0">
                <a:solidFill>
                  <a:srgbClr val="073E87"/>
                </a:solidFill>
              </a:rPr>
              <a:t>背景（大学の取り組み・ヒアリングより）</a:t>
            </a:r>
            <a:endParaRPr kumimoji="1" lang="ja-JP" altLang="en-US" dirty="0"/>
          </a:p>
        </p:txBody>
      </p:sp>
      <p:sp>
        <p:nvSpPr>
          <p:cNvPr id="2" name="コンテンツ プレースホルダー 1"/>
          <p:cNvSpPr>
            <a:spLocks noGrp="1"/>
          </p:cNvSpPr>
          <p:nvPr>
            <p:ph idx="1"/>
          </p:nvPr>
        </p:nvSpPr>
        <p:spPr/>
        <p:txBody>
          <a:bodyPr/>
          <a:lstStyle/>
          <a:p>
            <a:r>
              <a:rPr kumimoji="1" lang="ja-JP" altLang="en-US" dirty="0" smtClean="0"/>
              <a:t>日時　</a:t>
            </a:r>
            <a:r>
              <a:rPr kumimoji="1" lang="en-US" altLang="ja-JP" dirty="0" smtClean="0"/>
              <a:t>5</a:t>
            </a:r>
            <a:r>
              <a:rPr kumimoji="1" lang="ja-JP" altLang="en-US" dirty="0" smtClean="0"/>
              <a:t>月</a:t>
            </a:r>
            <a:r>
              <a:rPr kumimoji="1" lang="en-US" altLang="ja-JP" dirty="0" smtClean="0"/>
              <a:t>29</a:t>
            </a:r>
            <a:r>
              <a:rPr kumimoji="1" lang="ja-JP" altLang="en-US" dirty="0" smtClean="0"/>
              <a:t>日（火）</a:t>
            </a:r>
            <a:r>
              <a:rPr kumimoji="1" lang="en-US" altLang="ja-JP" dirty="0" smtClean="0"/>
              <a:t>13</a:t>
            </a:r>
            <a:r>
              <a:rPr kumimoji="1" lang="ja-JP" altLang="en-US" dirty="0" smtClean="0"/>
              <a:t>：</a:t>
            </a:r>
            <a:r>
              <a:rPr kumimoji="1" lang="en-US" altLang="ja-JP" dirty="0" smtClean="0"/>
              <a:t>30</a:t>
            </a:r>
            <a:r>
              <a:rPr kumimoji="1" lang="ja-JP" altLang="en-US" dirty="0" smtClean="0"/>
              <a:t>～、</a:t>
            </a:r>
            <a:r>
              <a:rPr kumimoji="1" lang="en-US" altLang="ja-JP" dirty="0" smtClean="0"/>
              <a:t>6</a:t>
            </a:r>
            <a:r>
              <a:rPr kumimoji="1" lang="ja-JP" altLang="en-US" dirty="0" smtClean="0"/>
              <a:t>月</a:t>
            </a:r>
            <a:r>
              <a:rPr kumimoji="1" lang="en-US" altLang="ja-JP" dirty="0" smtClean="0"/>
              <a:t>1</a:t>
            </a:r>
            <a:r>
              <a:rPr kumimoji="1" lang="ja-JP" altLang="en-US" dirty="0" smtClean="0"/>
              <a:t>日（金）</a:t>
            </a:r>
            <a:r>
              <a:rPr kumimoji="1" lang="en-US" altLang="ja-JP" dirty="0" smtClean="0"/>
              <a:t>13</a:t>
            </a:r>
            <a:r>
              <a:rPr kumimoji="1" lang="ja-JP" altLang="en-US" dirty="0" smtClean="0"/>
              <a:t>：</a:t>
            </a:r>
            <a:r>
              <a:rPr kumimoji="1" lang="en-US" altLang="ja-JP" dirty="0" smtClean="0"/>
              <a:t>30</a:t>
            </a:r>
            <a:r>
              <a:rPr kumimoji="1" lang="ja-JP" altLang="en-US" dirty="0" smtClean="0"/>
              <a:t>～</a:t>
            </a:r>
            <a:endParaRPr lang="en-US" altLang="ja-JP" dirty="0" smtClean="0"/>
          </a:p>
          <a:p>
            <a:endParaRPr lang="en-US" altLang="ja-JP" dirty="0" smtClean="0"/>
          </a:p>
          <a:p>
            <a:r>
              <a:rPr lang="ja-JP" altLang="en-US" dirty="0" smtClean="0"/>
              <a:t>ヒアリング先　</a:t>
            </a:r>
            <a:endParaRPr lang="en-US" altLang="ja-JP" dirty="0" smtClean="0"/>
          </a:p>
          <a:p>
            <a:pPr lvl="1"/>
            <a:r>
              <a:rPr lang="ja-JP" altLang="en-US" sz="2400" dirty="0" smtClean="0"/>
              <a:t>施設部環境課　黒岩様</a:t>
            </a:r>
            <a:endParaRPr lang="en-US" altLang="ja-JP" sz="2400" dirty="0" smtClean="0"/>
          </a:p>
          <a:p>
            <a:pPr lvl="1"/>
            <a:r>
              <a:rPr lang="ja-JP" altLang="en-US" sz="2400" dirty="0" smtClean="0"/>
              <a:t>総務部総務課　前島様</a:t>
            </a:r>
            <a:endParaRPr lang="en-US" altLang="ja-JP" sz="2400" dirty="0" smtClean="0"/>
          </a:p>
          <a:p>
            <a:pPr lvl="1"/>
            <a:r>
              <a:rPr lang="ja-JP" altLang="en-US" sz="2400" dirty="0" smtClean="0"/>
              <a:t>シス情支援室　武井様</a:t>
            </a:r>
            <a:endParaRPr lang="en-US" altLang="ja-JP" sz="2400" dirty="0" smtClean="0"/>
          </a:p>
          <a:p>
            <a:endParaRPr lang="en-US" altLang="ja-JP" dirty="0" smtClean="0"/>
          </a:p>
          <a:p>
            <a:r>
              <a:rPr lang="ja-JP" altLang="en-US" dirty="0" smtClean="0"/>
              <a:t>内容</a:t>
            </a:r>
            <a:endParaRPr lang="en-US" altLang="ja-JP" dirty="0" smtClean="0"/>
          </a:p>
          <a:p>
            <a:pPr lvl="1"/>
            <a:r>
              <a:rPr lang="ja-JP" altLang="en-US" sz="2400" dirty="0" smtClean="0"/>
              <a:t>放置自転車に関する問題</a:t>
            </a:r>
            <a:endParaRPr lang="en-US" altLang="ja-JP" sz="2400" dirty="0" smtClean="0"/>
          </a:p>
          <a:p>
            <a:pPr lvl="1"/>
            <a:r>
              <a:rPr lang="ja-JP" altLang="en-US" sz="2400" dirty="0" smtClean="0"/>
              <a:t>交通問題に対する大学側の取り組み等</a:t>
            </a:r>
            <a:endParaRPr lang="en-US" altLang="ja-JP" sz="2400" dirty="0" smtClean="0"/>
          </a:p>
          <a:p>
            <a:endParaRPr kumimoji="1" lang="en-US"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44966"/>
            <a:ext cx="4176464" cy="2784309"/>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6" name="テキスト ボックス 5"/>
          <p:cNvSpPr txBox="1"/>
          <p:nvPr/>
        </p:nvSpPr>
        <p:spPr>
          <a:xfrm>
            <a:off x="4499992" y="6078946"/>
            <a:ext cx="4608512" cy="707886"/>
          </a:xfrm>
          <a:prstGeom prst="rect">
            <a:avLst/>
          </a:prstGeom>
          <a:noFill/>
        </p:spPr>
        <p:txBody>
          <a:bodyPr wrap="square" rtlCol="0">
            <a:spAutoFit/>
          </a:bodyPr>
          <a:lstStyle/>
          <a:p>
            <a:r>
              <a:rPr lang="ja-JP" altLang="en-US" sz="2000" dirty="0" smtClean="0"/>
              <a:t>（写真）</a:t>
            </a:r>
            <a:endParaRPr lang="en-US" altLang="ja-JP" sz="2000" dirty="0" smtClean="0"/>
          </a:p>
          <a:p>
            <a:r>
              <a:rPr lang="ja-JP" altLang="en-US" sz="2000" dirty="0" smtClean="0"/>
              <a:t>ヒアリングを実施しているときの様子</a:t>
            </a:r>
            <a:endParaRPr lang="en-US" altLang="ja-JP" sz="2000" dirty="0"/>
          </a:p>
        </p:txBody>
      </p:sp>
    </p:spTree>
    <p:extLst>
      <p:ext uri="{BB962C8B-B14F-4D97-AF65-F5344CB8AC3E}">
        <p14:creationId xmlns:p14="http://schemas.microsoft.com/office/powerpoint/2010/main" val="94769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71600" y="5517232"/>
            <a:ext cx="7200800" cy="8640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1600" y="4077072"/>
            <a:ext cx="7200800" cy="792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71600" y="2132856"/>
            <a:ext cx="7200800" cy="12961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図表 6"/>
          <p:cNvGraphicFramePr/>
          <p:nvPr>
            <p:extLst>
              <p:ext uri="{D42A27DB-BD31-4B8C-83A1-F6EECF244321}">
                <p14:modId xmlns:p14="http://schemas.microsoft.com/office/powerpoint/2010/main" val="1569558472"/>
              </p:ext>
            </p:extLst>
          </p:nvPr>
        </p:nvGraphicFramePr>
        <p:xfrm>
          <a:off x="827584" y="1484784"/>
          <a:ext cx="74888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a:spLocks noGrp="1"/>
          </p:cNvSpPr>
          <p:nvPr>
            <p:ph type="title"/>
          </p:nvPr>
        </p:nvSpPr>
        <p:spPr>
          <a:xfrm>
            <a:off x="457200" y="533400"/>
            <a:ext cx="8229600" cy="990600"/>
          </a:xfrm>
        </p:spPr>
        <p:txBody>
          <a:bodyPr>
            <a:normAutofit/>
          </a:bodyPr>
          <a:lstStyle/>
          <a:p>
            <a:r>
              <a:rPr lang="ja-JP" altLang="en-US" dirty="0" smtClean="0"/>
              <a:t>背景（大学の取り組み・ヒアリングより）</a:t>
            </a:r>
            <a:endParaRPr kumimoji="1" lang="ja-JP" altLang="en-US"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3" name="円/楕円 2"/>
          <p:cNvSpPr/>
          <p:nvPr/>
        </p:nvSpPr>
        <p:spPr>
          <a:xfrm>
            <a:off x="3347864" y="3789040"/>
            <a:ext cx="5256584" cy="2376264"/>
          </a:xfrm>
          <a:prstGeom prst="ellipse">
            <a:avLst/>
          </a:prstGeom>
          <a:solidFill>
            <a:srgbClr val="FFC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解決に至っているとは言い難い</a:t>
            </a:r>
            <a:endParaRPr kumimoji="1" lang="ja-JP" altLang="en-US" sz="3600" dirty="0"/>
          </a:p>
        </p:txBody>
      </p:sp>
    </p:spTree>
    <p:extLst>
      <p:ext uri="{BB962C8B-B14F-4D97-AF65-F5344CB8AC3E}">
        <p14:creationId xmlns:p14="http://schemas.microsoft.com/office/powerpoint/2010/main" val="248822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1412776"/>
            <a:ext cx="8928992" cy="52565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A90D9056-03DB-4F4D-BB0C-E9D3F3972C6B}" type="slidenum">
              <a:rPr kumimoji="1" lang="ja-JP" altLang="en-US" smtClean="0"/>
              <a:pPr/>
              <a:t>9</a:t>
            </a:fld>
            <a:endParaRPr kumimoji="1" lang="ja-JP" altLang="en-US" dirty="0"/>
          </a:p>
        </p:txBody>
      </p:sp>
      <p:sp>
        <p:nvSpPr>
          <p:cNvPr id="5" name="タイトル 1"/>
          <p:cNvSpPr>
            <a:spLocks noGrp="1"/>
          </p:cNvSpPr>
          <p:nvPr>
            <p:ph type="title"/>
          </p:nvPr>
        </p:nvSpPr>
        <p:spPr>
          <a:xfrm>
            <a:off x="467544" y="532005"/>
            <a:ext cx="8301608" cy="990600"/>
          </a:xfrm>
        </p:spPr>
        <p:txBody>
          <a:bodyPr/>
          <a:lstStyle/>
          <a:p>
            <a:r>
              <a:rPr lang="ja-JP" altLang="en-US" dirty="0" smtClean="0"/>
              <a:t>背景</a:t>
            </a:r>
            <a:endParaRPr kumimoji="1" lang="ja-JP" altLang="en-US" dirty="0"/>
          </a:p>
        </p:txBody>
      </p:sp>
      <p:sp>
        <p:nvSpPr>
          <p:cNvPr id="7" name="コンテンツ プレースホルダー 3"/>
          <p:cNvSpPr txBox="1">
            <a:spLocks/>
          </p:cNvSpPr>
          <p:nvPr/>
        </p:nvSpPr>
        <p:spPr>
          <a:xfrm>
            <a:off x="354360" y="1412776"/>
            <a:ext cx="8789640" cy="147616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None/>
            </a:pPr>
            <a:r>
              <a:rPr lang="ja-JP" altLang="en-US" sz="2800" dirty="0" smtClean="0"/>
              <a:t>過去文献では</a:t>
            </a:r>
            <a:endParaRPr lang="en-US" altLang="ja-JP" sz="2800" dirty="0" smtClean="0"/>
          </a:p>
          <a:p>
            <a:pPr marL="0" indent="0">
              <a:buNone/>
            </a:pPr>
            <a:endParaRPr lang="en-US" altLang="ja-JP" sz="2000" dirty="0"/>
          </a:p>
          <a:p>
            <a:pPr marL="0" indent="0">
              <a:buNone/>
            </a:pPr>
            <a:r>
              <a:rPr lang="ja-JP" altLang="en-US" sz="3200" dirty="0"/>
              <a:t>　</a:t>
            </a:r>
            <a:r>
              <a:rPr lang="ja-JP" altLang="en-US" sz="3200" dirty="0" smtClean="0"/>
              <a:t>　　　　　　　　　　　　　 →注目されていなかった。た。</a:t>
            </a:r>
            <a:endParaRPr lang="en-US" altLang="ja-JP" sz="3200" dirty="0" smtClean="0"/>
          </a:p>
          <a:p>
            <a:endParaRPr lang="en-US" altLang="ja-JP" sz="3200" dirty="0"/>
          </a:p>
        </p:txBody>
      </p:sp>
      <p:sp>
        <p:nvSpPr>
          <p:cNvPr id="8" name="コンテンツ プレースホルダー 3"/>
          <p:cNvSpPr txBox="1">
            <a:spLocks/>
          </p:cNvSpPr>
          <p:nvPr/>
        </p:nvSpPr>
        <p:spPr>
          <a:xfrm>
            <a:off x="251519" y="3470568"/>
            <a:ext cx="5308323" cy="3024336"/>
          </a:xfrm>
          <a:prstGeom prst="rect">
            <a:avLst/>
          </a:prstGeom>
          <a:gradFill>
            <a:gsLst>
              <a:gs pos="0">
                <a:schemeClr val="accent4">
                  <a:tint val="50000"/>
                  <a:shade val="86000"/>
                  <a:satMod val="140000"/>
                </a:schemeClr>
              </a:gs>
              <a:gs pos="45000">
                <a:schemeClr val="accent4">
                  <a:tint val="48000"/>
                  <a:satMod val="150000"/>
                </a:schemeClr>
              </a:gs>
              <a:gs pos="100000">
                <a:schemeClr val="accent4">
                  <a:tint val="28000"/>
                  <a:satMod val="160000"/>
                </a:schemeClr>
              </a:gs>
            </a:gsLst>
          </a:gra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r>
              <a:rPr lang="ja-JP" altLang="en-US" sz="3200" dirty="0" smtClean="0"/>
              <a:t>大学が広いから</a:t>
            </a:r>
            <a:endParaRPr lang="en-US" altLang="ja-JP" sz="3200" dirty="0" smtClean="0"/>
          </a:p>
          <a:p>
            <a:r>
              <a:rPr lang="ja-JP" altLang="en-US" sz="3200" dirty="0" smtClean="0"/>
              <a:t>移動が容易だから</a:t>
            </a:r>
            <a:endParaRPr lang="en-US" altLang="ja-JP" sz="3200" dirty="0" smtClean="0"/>
          </a:p>
          <a:p>
            <a:r>
              <a:rPr lang="ja-JP" altLang="en-US" sz="3200" dirty="0"/>
              <a:t>時間が確実だ</a:t>
            </a:r>
            <a:r>
              <a:rPr lang="ja-JP" altLang="en-US" sz="3200" dirty="0" smtClean="0"/>
              <a:t>から</a:t>
            </a:r>
            <a:endParaRPr lang="en-US" altLang="ja-JP" sz="3200" dirty="0" smtClean="0"/>
          </a:p>
          <a:p>
            <a:r>
              <a:rPr lang="ja-JP" altLang="en-US" sz="3200" dirty="0"/>
              <a:t>コスト</a:t>
            </a:r>
            <a:r>
              <a:rPr lang="ja-JP" altLang="en-US" sz="3200" dirty="0" smtClean="0"/>
              <a:t>がかからないから</a:t>
            </a:r>
            <a:endParaRPr lang="en-US" altLang="ja-JP" sz="3200" dirty="0" smtClean="0"/>
          </a:p>
          <a:p>
            <a:r>
              <a:rPr lang="ja-JP" altLang="en-US" sz="3200" dirty="0"/>
              <a:t>皆</a:t>
            </a:r>
            <a:r>
              <a:rPr lang="ja-JP" altLang="en-US" sz="3200" dirty="0" smtClean="0"/>
              <a:t>が使っているから</a:t>
            </a:r>
            <a:endParaRPr lang="en-US" altLang="ja-JP" sz="3200" dirty="0" smtClean="0"/>
          </a:p>
        </p:txBody>
      </p:sp>
      <p:sp>
        <p:nvSpPr>
          <p:cNvPr id="6" name="テキスト ボックス 5"/>
          <p:cNvSpPr txBox="1"/>
          <p:nvPr/>
        </p:nvSpPr>
        <p:spPr>
          <a:xfrm>
            <a:off x="4572000" y="4982736"/>
            <a:ext cx="4402832" cy="132343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ja-JP" altLang="en-US" sz="4000" dirty="0" smtClean="0"/>
              <a:t>本当に自転車が</a:t>
            </a:r>
            <a:endParaRPr kumimoji="1" lang="en-US" altLang="ja-JP" sz="4000" dirty="0" smtClean="0"/>
          </a:p>
          <a:p>
            <a:r>
              <a:rPr lang="ja-JP" altLang="en-US" sz="4000" dirty="0"/>
              <a:t>最良</a:t>
            </a:r>
            <a:r>
              <a:rPr lang="ja-JP" altLang="en-US" sz="4000" dirty="0" smtClean="0"/>
              <a:t>の交通手段？</a:t>
            </a:r>
            <a:endParaRPr kumimoji="1" lang="ja-JP" altLang="en-US" sz="4000" dirty="0"/>
          </a:p>
        </p:txBody>
      </p:sp>
      <p:sp>
        <p:nvSpPr>
          <p:cNvPr id="9" name="テキスト ボックス 8"/>
          <p:cNvSpPr txBox="1"/>
          <p:nvPr/>
        </p:nvSpPr>
        <p:spPr>
          <a:xfrm>
            <a:off x="4572000" y="3789040"/>
            <a:ext cx="4402832"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ja-JP" altLang="en-US" sz="4000" dirty="0"/>
              <a:t>当たり前</a:t>
            </a:r>
            <a:r>
              <a:rPr lang="ja-JP" altLang="en-US" sz="4000" dirty="0" smtClean="0"/>
              <a:t>のこと</a:t>
            </a:r>
            <a:r>
              <a:rPr lang="en-US" altLang="ja-JP" sz="4000" dirty="0" smtClean="0"/>
              <a:t>!?</a:t>
            </a:r>
            <a:endParaRPr kumimoji="1" lang="ja-JP" altLang="en-US" sz="4000" dirty="0"/>
          </a:p>
        </p:txBody>
      </p:sp>
      <p:sp>
        <p:nvSpPr>
          <p:cNvPr id="10" name="角丸四角形 9"/>
          <p:cNvSpPr/>
          <p:nvPr/>
        </p:nvSpPr>
        <p:spPr>
          <a:xfrm>
            <a:off x="221678" y="2055717"/>
            <a:ext cx="4032449"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3200" dirty="0" smtClean="0"/>
              <a:t>「自転車</a:t>
            </a:r>
            <a:r>
              <a:rPr lang="ja-JP" altLang="en-US" sz="3200" dirty="0"/>
              <a:t>が</a:t>
            </a:r>
            <a:r>
              <a:rPr lang="ja-JP" altLang="en-US" sz="3200" dirty="0" smtClean="0"/>
              <a:t>多い理由」</a:t>
            </a:r>
            <a:endParaRPr lang="en-US" altLang="ja-JP" sz="3200" dirty="0"/>
          </a:p>
          <a:p>
            <a:r>
              <a:rPr lang="ja-JP" altLang="en-US" sz="3200" dirty="0" smtClean="0"/>
              <a:t>「自転車</a:t>
            </a:r>
            <a:r>
              <a:rPr lang="ja-JP" altLang="en-US" sz="3200" dirty="0"/>
              <a:t>を</a:t>
            </a:r>
            <a:r>
              <a:rPr lang="ja-JP" altLang="en-US" sz="3200" dirty="0" smtClean="0"/>
              <a:t>使う理由」</a:t>
            </a:r>
            <a:endParaRPr lang="en-US" altLang="ja-JP" sz="3200" dirty="0"/>
          </a:p>
        </p:txBody>
      </p:sp>
    </p:spTree>
    <p:extLst>
      <p:ext uri="{BB962C8B-B14F-4D97-AF65-F5344CB8AC3E}">
        <p14:creationId xmlns:p14="http://schemas.microsoft.com/office/powerpoint/2010/main" val="153503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00" fill="hold"/>
                                        <p:tgtEl>
                                          <p:spTgt spid="9"/>
                                        </p:tgtEl>
                                        <p:attrNameLst>
                                          <p:attrName>ppt_x</p:attrName>
                                        </p:attrNameLst>
                                      </p:cBhvr>
                                      <p:tavLst>
                                        <p:tav tm="0">
                                          <p:val>
                                            <p:strVal val="#ppt_x"/>
                                          </p:val>
                                        </p:tav>
                                        <p:tav tm="100000">
                                          <p:val>
                                            <p:strVal val="#ppt_x"/>
                                          </p:val>
                                        </p:tav>
                                      </p:tavLst>
                                    </p:anim>
                                    <p:anim calcmode="lin" valueType="num">
                                      <p:cBhvr additive="base">
                                        <p:cTn id="13" dur="7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700"/>
                            </p:stCondLst>
                            <p:childTnLst>
                              <p:par>
                                <p:cTn id="15" presetID="2" presetClass="entr" presetSubtype="4" fill="hold" grpId="0" nodeType="after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00" fill="hold"/>
                                        <p:tgtEl>
                                          <p:spTgt spid="6"/>
                                        </p:tgtEl>
                                        <p:attrNameLst>
                                          <p:attrName>ppt_x</p:attrName>
                                        </p:attrNameLst>
                                      </p:cBhvr>
                                      <p:tavLst>
                                        <p:tav tm="0">
                                          <p:val>
                                            <p:strVal val="#ppt_x"/>
                                          </p:val>
                                        </p:tav>
                                        <p:tav tm="100000">
                                          <p:val>
                                            <p:strVal val="#ppt_x"/>
                                          </p:val>
                                        </p:tav>
                                      </p:tavLst>
                                    </p:anim>
                                    <p:anim calcmode="lin" valueType="num">
                                      <p:cBhvr additive="base">
                                        <p:cTn id="18" dur="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1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2475</TotalTime>
  <Words>2163</Words>
  <Application>Microsoft Office PowerPoint</Application>
  <PresentationFormat>画面に合わせる (4:3)</PresentationFormat>
  <Paragraphs>689</Paragraphs>
  <Slides>56</Slides>
  <Notes>3</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クラリティ</vt:lpstr>
      <vt:lpstr>そうだ、 キックボードで行こう。</vt:lpstr>
      <vt:lpstr>発表の流れ</vt:lpstr>
      <vt:lpstr>PowerPoint プレゼンテーション</vt:lpstr>
      <vt:lpstr>背景（現状）</vt:lpstr>
      <vt:lpstr>背景（既存文献）</vt:lpstr>
      <vt:lpstr>背景（過去の都市計画実習での事例）</vt:lpstr>
      <vt:lpstr>背景（大学の取り組み・ヒアリングより）</vt:lpstr>
      <vt:lpstr>背景（大学の取り組み・ヒアリングより）</vt:lpstr>
      <vt:lpstr>背景</vt:lpstr>
      <vt:lpstr>事前調査からの考察</vt:lpstr>
      <vt:lpstr>事前調査からの考察</vt:lpstr>
      <vt:lpstr>仮説</vt:lpstr>
      <vt:lpstr>目的</vt:lpstr>
      <vt:lpstr>方法</vt:lpstr>
      <vt:lpstr>調査①　全学駐輪台数調査</vt:lpstr>
      <vt:lpstr>調査①　全学台数調査　調査結果</vt:lpstr>
      <vt:lpstr>調査②　自転車利用実態調査</vt:lpstr>
      <vt:lpstr>調査②　自転車利用実態調査</vt:lpstr>
      <vt:lpstr>駐輪場の分割</vt:lpstr>
      <vt:lpstr>調査②　自転車利用実態調査　調査結果</vt:lpstr>
      <vt:lpstr>自転車利用実態調査</vt:lpstr>
      <vt:lpstr>自転車利用実態調査</vt:lpstr>
      <vt:lpstr>自転車利用実態調査</vt:lpstr>
      <vt:lpstr>自転車利用実態調査</vt:lpstr>
      <vt:lpstr>自転車利用実態調査</vt:lpstr>
      <vt:lpstr>自転車利用実態調査</vt:lpstr>
      <vt:lpstr>自転車利用実態調査</vt:lpstr>
      <vt:lpstr>調査③ 自転車利用に関するアンケート調査 （パーソントリップ調査『以下PT調査』）</vt:lpstr>
      <vt:lpstr>自転車利用に関するアンケート調査　調査結果</vt:lpstr>
      <vt:lpstr>自転車利用に関するアンケート調査　調査結果</vt:lpstr>
      <vt:lpstr>PTの記入例（1週間の行動記録）</vt:lpstr>
      <vt:lpstr>自転車利用に関するアンケート調査　調査結果</vt:lpstr>
      <vt:lpstr>自転車利用に関するアンケート調査　調査結果</vt:lpstr>
      <vt:lpstr>考察</vt:lpstr>
      <vt:lpstr>放置自転車への解決策</vt:lpstr>
      <vt:lpstr>放置自転車への解決策</vt:lpstr>
      <vt:lpstr>学内移動用自転車への解決策</vt:lpstr>
      <vt:lpstr>学内移動用自転車への解決策</vt:lpstr>
      <vt:lpstr>キックボードのメリット</vt:lpstr>
      <vt:lpstr>サイズ比較写真 （折りたたみ自転車とキックボード）</vt:lpstr>
      <vt:lpstr>キックボードの移動時間の測定</vt:lpstr>
      <vt:lpstr>キックボード 移動時間 の測定</vt:lpstr>
      <vt:lpstr>キックボードの移動時間の測定</vt:lpstr>
      <vt:lpstr>ヒアリング</vt:lpstr>
      <vt:lpstr>ヒアリング結果</vt:lpstr>
      <vt:lpstr>ヒアリング結果</vt:lpstr>
      <vt:lpstr>ヒアリング結果</vt:lpstr>
      <vt:lpstr>まとめ</vt:lpstr>
      <vt:lpstr>まとめ</vt:lpstr>
      <vt:lpstr>　参考文献</vt:lpstr>
      <vt:lpstr>ご清聴ありがとうございました</vt:lpstr>
      <vt:lpstr>補足資料（KBヒアリング）</vt:lpstr>
      <vt:lpstr>全学台数調査</vt:lpstr>
      <vt:lpstr>補足資料（アンケート調査）</vt:lpstr>
      <vt:lpstr>補足資料（アンケート調査）</vt:lpstr>
      <vt:lpstr>考察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takahashi00</dc:creator>
  <cp:lastModifiedBy>win-admin</cp:lastModifiedBy>
  <cp:revision>402</cp:revision>
  <cp:lastPrinted>2012-06-21T16:12:41Z</cp:lastPrinted>
  <dcterms:created xsi:type="dcterms:W3CDTF">2012-06-08T06:04:54Z</dcterms:created>
  <dcterms:modified xsi:type="dcterms:W3CDTF">2012-06-22T02:56:52Z</dcterms:modified>
</cp:coreProperties>
</file>