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2" r:id="rId3"/>
    <p:sldId id="258" r:id="rId4"/>
    <p:sldId id="283" r:id="rId5"/>
    <p:sldId id="357" r:id="rId6"/>
    <p:sldId id="350" r:id="rId7"/>
    <p:sldId id="351" r:id="rId8"/>
    <p:sldId id="343" r:id="rId9"/>
    <p:sldId id="349" r:id="rId10"/>
    <p:sldId id="342" r:id="rId11"/>
    <p:sldId id="298" r:id="rId12"/>
    <p:sldId id="354" r:id="rId13"/>
    <p:sldId id="289" r:id="rId14"/>
    <p:sldId id="302" r:id="rId15"/>
    <p:sldId id="344" r:id="rId16"/>
    <p:sldId id="347" r:id="rId17"/>
    <p:sldId id="345" r:id="rId18"/>
    <p:sldId id="346" r:id="rId19"/>
    <p:sldId id="348" r:id="rId20"/>
    <p:sldId id="275" r:id="rId21"/>
    <p:sldId id="274" r:id="rId22"/>
    <p:sldId id="326" r:id="rId23"/>
    <p:sldId id="272" r:id="rId24"/>
    <p:sldId id="309" r:id="rId25"/>
    <p:sldId id="337" r:id="rId26"/>
    <p:sldId id="264" r:id="rId27"/>
    <p:sldId id="356" r:id="rId28"/>
    <p:sldId id="355" r:id="rId29"/>
    <p:sldId id="328" r:id="rId30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FFFF"/>
    <a:srgbClr val="FFFF99"/>
    <a:srgbClr val="99CCFF"/>
    <a:srgbClr val="FFFF66"/>
    <a:srgbClr val="0099FF"/>
    <a:srgbClr val="00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3" autoAdjust="0"/>
    <p:restoredTop sz="94638" autoAdjust="0"/>
  </p:normalViewPr>
  <p:slideViewPr>
    <p:cSldViewPr>
      <p:cViewPr varScale="1">
        <p:scale>
          <a:sx n="75" d="100"/>
          <a:sy n="75" d="100"/>
        </p:scale>
        <p:origin x="-102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96" d="100"/>
          <a:sy n="96" d="100"/>
        </p:scale>
        <p:origin x="-714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25480;&#26989;\&#37117;&#24066;&#35336;&#30011;&#23455;&#32722;\&#39376;&#36650;&#21488;&#25968;&#35519;&#26619;0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25480;&#26989;\&#37117;&#24066;&#35336;&#30011;&#23455;&#32722;\&#39376;&#36650;&#21488;&#25968;&#35519;&#26619;0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25480;&#26989;\&#37117;&#24066;&#35336;&#30011;&#23455;&#32722;\&#39376;&#36650;&#21488;&#25968;&#35519;&#26619;00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94786809309361"/>
          <c:y val="6.1413907679907571E-2"/>
          <c:w val="0.85414244744449574"/>
          <c:h val="0.69702136191309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'集中（昼）'!$C$4</c:f>
              <c:strCache>
                <c:ptCount val="1"/>
                <c:pt idx="0">
                  <c:v>第一エリア</c:v>
                </c:pt>
              </c:strCache>
            </c:strRef>
          </c:tx>
          <c:invertIfNegative val="0"/>
          <c:cat>
            <c:strRef>
              <c:f>'集中（昼）'!$B$5:$B$12</c:f>
              <c:strCache>
                <c:ptCount val="8"/>
                <c:pt idx="0">
                  <c:v>0~50%</c:v>
                </c:pt>
                <c:pt idx="1">
                  <c:v>51~100%</c:v>
                </c:pt>
                <c:pt idx="2">
                  <c:v>101~150%</c:v>
                </c:pt>
                <c:pt idx="3">
                  <c:v>151~200%</c:v>
                </c:pt>
                <c:pt idx="4">
                  <c:v>201~250%</c:v>
                </c:pt>
                <c:pt idx="5">
                  <c:v>251~300%</c:v>
                </c:pt>
                <c:pt idx="6">
                  <c:v>301~350%</c:v>
                </c:pt>
                <c:pt idx="7">
                  <c:v>350%~</c:v>
                </c:pt>
              </c:strCache>
            </c:strRef>
          </c:cat>
          <c:val>
            <c:numRef>
              <c:f>'集中（昼）'!$C$5:$C$12</c:f>
              <c:numCache>
                <c:formatCode>General</c:formatCode>
                <c:ptCount val="8"/>
                <c:pt idx="0">
                  <c:v>5</c:v>
                </c:pt>
                <c:pt idx="1">
                  <c:v>29</c:v>
                </c:pt>
                <c:pt idx="2">
                  <c:v>17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'集中（昼）'!$D$4</c:f>
              <c:strCache>
                <c:ptCount val="1"/>
                <c:pt idx="0">
                  <c:v>第三エリア</c:v>
                </c:pt>
              </c:strCache>
            </c:strRef>
          </c:tx>
          <c:invertIfNegative val="0"/>
          <c:cat>
            <c:strRef>
              <c:f>'集中（昼）'!$B$5:$B$12</c:f>
              <c:strCache>
                <c:ptCount val="8"/>
                <c:pt idx="0">
                  <c:v>0~50%</c:v>
                </c:pt>
                <c:pt idx="1">
                  <c:v>51~100%</c:v>
                </c:pt>
                <c:pt idx="2">
                  <c:v>101~150%</c:v>
                </c:pt>
                <c:pt idx="3">
                  <c:v>151~200%</c:v>
                </c:pt>
                <c:pt idx="4">
                  <c:v>201~250%</c:v>
                </c:pt>
                <c:pt idx="5">
                  <c:v>251~300%</c:v>
                </c:pt>
                <c:pt idx="6">
                  <c:v>301~350%</c:v>
                </c:pt>
                <c:pt idx="7">
                  <c:v>350%~</c:v>
                </c:pt>
              </c:strCache>
            </c:strRef>
          </c:cat>
          <c:val>
            <c:numRef>
              <c:f>'集中（昼）'!$D$5:$D$12</c:f>
              <c:numCache>
                <c:formatCode>General</c:formatCode>
                <c:ptCount val="8"/>
                <c:pt idx="0">
                  <c:v>16</c:v>
                </c:pt>
                <c:pt idx="1">
                  <c:v>14</c:v>
                </c:pt>
                <c:pt idx="2">
                  <c:v>7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84543360"/>
        <c:axId val="84544896"/>
      </c:barChart>
      <c:catAx>
        <c:axId val="8454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ja-JP"/>
          </a:p>
        </c:txPr>
        <c:crossAx val="84544896"/>
        <c:crosses val="autoZero"/>
        <c:auto val="1"/>
        <c:lblAlgn val="ctr"/>
        <c:lblOffset val="100"/>
        <c:noMultiLvlLbl val="0"/>
      </c:catAx>
      <c:valAx>
        <c:axId val="84544896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54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12736136314069"/>
          <c:y val="5.9486219621415856E-2"/>
          <c:w val="0.25734666312796523"/>
          <c:h val="0.23927487382386667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2400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グラフとか!$C$28</c:f>
              <c:strCache>
                <c:ptCount val="1"/>
                <c:pt idx="0">
                  <c:v>第一エリア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グラフとか!$D$25:$G$27</c:f>
              <c:multiLvlStrCache>
                <c:ptCount val="4"/>
                <c:lvl>
                  <c:pt idx="0">
                    <c:v>5:30～</c:v>
                  </c:pt>
                  <c:pt idx="1">
                    <c:v>7:30～</c:v>
                  </c:pt>
                  <c:pt idx="2">
                    <c:v>12:15～</c:v>
                  </c:pt>
                  <c:pt idx="3">
                    <c:v>18:30～</c:v>
                  </c:pt>
                </c:lvl>
                <c:lvl>
                  <c:pt idx="0">
                    <c:v>4月28日</c:v>
                  </c:pt>
                  <c:pt idx="1">
                    <c:v>5月11日</c:v>
                  </c:pt>
                </c:lvl>
              </c:multiLvlStrCache>
            </c:multiLvlStrRef>
          </c:cat>
          <c:val>
            <c:numRef>
              <c:f>グラフとか!$D$28:$G$28</c:f>
              <c:numCache>
                <c:formatCode>General</c:formatCode>
                <c:ptCount val="4"/>
                <c:pt idx="0">
                  <c:v>248</c:v>
                </c:pt>
                <c:pt idx="1">
                  <c:v>223</c:v>
                </c:pt>
                <c:pt idx="2">
                  <c:v>1150</c:v>
                </c:pt>
                <c:pt idx="3">
                  <c:v>572</c:v>
                </c:pt>
              </c:numCache>
            </c:numRef>
          </c:val>
        </c:ser>
        <c:ser>
          <c:idx val="1"/>
          <c:order val="1"/>
          <c:tx>
            <c:strRef>
              <c:f>グラフとか!$C$29</c:f>
              <c:strCache>
                <c:ptCount val="1"/>
                <c:pt idx="0">
                  <c:v>第三エリア</c:v>
                </c:pt>
              </c:strCache>
            </c:strRef>
          </c:tx>
          <c:invertIfNegative val="0"/>
          <c:cat>
            <c:multiLvlStrRef>
              <c:f>グラフとか!$D$25:$G$27</c:f>
              <c:multiLvlStrCache>
                <c:ptCount val="4"/>
                <c:lvl>
                  <c:pt idx="0">
                    <c:v>5:30～</c:v>
                  </c:pt>
                  <c:pt idx="1">
                    <c:v>7:30～</c:v>
                  </c:pt>
                  <c:pt idx="2">
                    <c:v>12:15～</c:v>
                  </c:pt>
                  <c:pt idx="3">
                    <c:v>18:30～</c:v>
                  </c:pt>
                </c:lvl>
                <c:lvl>
                  <c:pt idx="0">
                    <c:v>4月28日</c:v>
                  </c:pt>
                  <c:pt idx="1">
                    <c:v>5月11日</c:v>
                  </c:pt>
                </c:lvl>
              </c:multiLvlStrCache>
            </c:multiLvlStrRef>
          </c:cat>
          <c:val>
            <c:numRef>
              <c:f>グラフとか!$D$29:$G$29</c:f>
              <c:numCache>
                <c:formatCode>General</c:formatCode>
                <c:ptCount val="4"/>
                <c:pt idx="0">
                  <c:v>558</c:v>
                </c:pt>
                <c:pt idx="1">
                  <c:v>655</c:v>
                </c:pt>
                <c:pt idx="2">
                  <c:v>1622</c:v>
                </c:pt>
                <c:pt idx="3">
                  <c:v>1075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111936"/>
        <c:axId val="87117824"/>
      </c:barChart>
      <c:catAx>
        <c:axId val="87111936"/>
        <c:scaling>
          <c:orientation val="minMax"/>
        </c:scaling>
        <c:delete val="0"/>
        <c:axPos val="b"/>
        <c:majorTickMark val="out"/>
        <c:minorTickMark val="none"/>
        <c:tickLblPos val="nextTo"/>
        <c:crossAx val="87117824"/>
        <c:crosses val="autoZero"/>
        <c:auto val="1"/>
        <c:lblAlgn val="ctr"/>
        <c:lblOffset val="100"/>
        <c:noMultiLvlLbl val="0"/>
      </c:catAx>
      <c:valAx>
        <c:axId val="8711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111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38319833621807"/>
          <c:y val="0.58644476010601998"/>
          <c:w val="0.19267186823478596"/>
          <c:h val="0.157452963780038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グラフとか!$C$28</c:f>
              <c:strCache>
                <c:ptCount val="1"/>
                <c:pt idx="0">
                  <c:v>第一エリア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グラフとか!$D$25:$G$27</c:f>
              <c:multiLvlStrCache>
                <c:ptCount val="4"/>
                <c:lvl>
                  <c:pt idx="0">
                    <c:v>5:30～</c:v>
                  </c:pt>
                  <c:pt idx="1">
                    <c:v>7:30～</c:v>
                  </c:pt>
                  <c:pt idx="2">
                    <c:v>12:15～</c:v>
                  </c:pt>
                  <c:pt idx="3">
                    <c:v>18:30～</c:v>
                  </c:pt>
                </c:lvl>
                <c:lvl>
                  <c:pt idx="0">
                    <c:v>4月28日</c:v>
                  </c:pt>
                  <c:pt idx="1">
                    <c:v>5月11日</c:v>
                  </c:pt>
                </c:lvl>
              </c:multiLvlStrCache>
            </c:multiLvlStrRef>
          </c:cat>
          <c:val>
            <c:numRef>
              <c:f>グラフとか!$D$28:$G$28</c:f>
              <c:numCache>
                <c:formatCode>General</c:formatCode>
                <c:ptCount val="4"/>
                <c:pt idx="0">
                  <c:v>248</c:v>
                </c:pt>
                <c:pt idx="1">
                  <c:v>223</c:v>
                </c:pt>
                <c:pt idx="2">
                  <c:v>1150</c:v>
                </c:pt>
                <c:pt idx="3">
                  <c:v>572</c:v>
                </c:pt>
              </c:numCache>
            </c:numRef>
          </c:val>
        </c:ser>
        <c:ser>
          <c:idx val="1"/>
          <c:order val="1"/>
          <c:tx>
            <c:strRef>
              <c:f>グラフとか!$C$29</c:f>
              <c:strCache>
                <c:ptCount val="1"/>
                <c:pt idx="0">
                  <c:v>第三エリア</c:v>
                </c:pt>
              </c:strCache>
            </c:strRef>
          </c:tx>
          <c:invertIfNegative val="0"/>
          <c:cat>
            <c:multiLvlStrRef>
              <c:f>グラフとか!$D$25:$G$27</c:f>
              <c:multiLvlStrCache>
                <c:ptCount val="4"/>
                <c:lvl>
                  <c:pt idx="0">
                    <c:v>5:30～</c:v>
                  </c:pt>
                  <c:pt idx="1">
                    <c:v>7:30～</c:v>
                  </c:pt>
                  <c:pt idx="2">
                    <c:v>12:15～</c:v>
                  </c:pt>
                  <c:pt idx="3">
                    <c:v>18:30～</c:v>
                  </c:pt>
                </c:lvl>
                <c:lvl>
                  <c:pt idx="0">
                    <c:v>4月28日</c:v>
                  </c:pt>
                  <c:pt idx="1">
                    <c:v>5月11日</c:v>
                  </c:pt>
                </c:lvl>
              </c:multiLvlStrCache>
            </c:multiLvlStrRef>
          </c:cat>
          <c:val>
            <c:numRef>
              <c:f>グラフとか!$D$29:$G$29</c:f>
              <c:numCache>
                <c:formatCode>General</c:formatCode>
                <c:ptCount val="4"/>
                <c:pt idx="0">
                  <c:v>558</c:v>
                </c:pt>
                <c:pt idx="1">
                  <c:v>655</c:v>
                </c:pt>
                <c:pt idx="2">
                  <c:v>1622</c:v>
                </c:pt>
                <c:pt idx="3">
                  <c:v>1075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249280"/>
        <c:axId val="87250816"/>
      </c:barChart>
      <c:catAx>
        <c:axId val="8724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87250816"/>
        <c:crosses val="autoZero"/>
        <c:auto val="1"/>
        <c:lblAlgn val="ctr"/>
        <c:lblOffset val="100"/>
        <c:noMultiLvlLbl val="0"/>
      </c:catAx>
      <c:valAx>
        <c:axId val="8725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249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38319833621807"/>
          <c:y val="0.58644476010601998"/>
          <c:w val="0.19267186823478596"/>
          <c:h val="0.157452963780038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cat>
            <c:strRef>
              <c:f>Sheet1!$B$6:$B$14</c:f>
              <c:strCache>
                <c:ptCount val="9"/>
                <c:pt idx="0">
                  <c:v>徒歩</c:v>
                </c:pt>
                <c:pt idx="1">
                  <c:v>自転車</c:v>
                </c:pt>
                <c:pt idx="2">
                  <c:v>バイク</c:v>
                </c:pt>
                <c:pt idx="3">
                  <c:v>自家用車</c:v>
                </c:pt>
                <c:pt idx="4">
                  <c:v>学内バス</c:v>
                </c:pt>
                <c:pt idx="5">
                  <c:v>路線バス</c:v>
                </c:pt>
                <c:pt idx="6">
                  <c:v>TX</c:v>
                </c:pt>
                <c:pt idx="7">
                  <c:v>常磐線</c:v>
                </c:pt>
                <c:pt idx="8">
                  <c:v>その他</c:v>
                </c:pt>
              </c:strCache>
            </c:strRef>
          </c:cat>
          <c:val>
            <c:numRef>
              <c:f>Sheet1!$C$6:$C$14</c:f>
              <c:numCache>
                <c:formatCode>General</c:formatCode>
                <c:ptCount val="9"/>
                <c:pt idx="0">
                  <c:v>1.5</c:v>
                </c:pt>
                <c:pt idx="1">
                  <c:v>63.7</c:v>
                </c:pt>
                <c:pt idx="2">
                  <c:v>5.3</c:v>
                </c:pt>
                <c:pt idx="3">
                  <c:v>7.2</c:v>
                </c:pt>
                <c:pt idx="4">
                  <c:v>8.8000000000000007</c:v>
                </c:pt>
                <c:pt idx="5">
                  <c:v>0.5</c:v>
                </c:pt>
                <c:pt idx="6">
                  <c:v>9.4</c:v>
                </c:pt>
                <c:pt idx="7">
                  <c:v>0.6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4C3D5-B235-4F58-A9CE-87AD2705A3A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CD2CAED-B180-46FB-83EF-35EB0DAA32B8}">
      <dgm:prSet phldrT="[テキスト]" custT="1"/>
      <dgm:spPr/>
      <dgm:t>
        <a:bodyPr/>
        <a:lstStyle/>
        <a:p>
          <a:r>
            <a:rPr lang="ja-JP" altLang="en-US" sz="2800" dirty="0" smtClean="0"/>
            <a:t>南北</a:t>
          </a:r>
          <a:r>
            <a:rPr lang="en-US" altLang="ja-JP" sz="2800" dirty="0" smtClean="0"/>
            <a:t>4km</a:t>
          </a:r>
          <a:r>
            <a:rPr lang="ja-JP" altLang="en-US" sz="2800" dirty="0" smtClean="0"/>
            <a:t>・東西</a:t>
          </a:r>
          <a:r>
            <a:rPr lang="en-US" altLang="ja-JP" sz="2800" dirty="0" smtClean="0"/>
            <a:t>1km</a:t>
          </a:r>
          <a:r>
            <a:rPr lang="ja-JP" altLang="en-US" sz="2800" dirty="0" smtClean="0"/>
            <a:t>（約</a:t>
          </a:r>
          <a:r>
            <a:rPr lang="en-US" altLang="ja-JP" sz="2800" dirty="0" smtClean="0"/>
            <a:t>260ha</a:t>
          </a:r>
          <a:r>
            <a:rPr lang="ja-JP" altLang="en-US" sz="2800" dirty="0" smtClean="0"/>
            <a:t>）</a:t>
          </a:r>
          <a:endParaRPr kumimoji="1" lang="ja-JP" altLang="en-US" sz="2800" dirty="0"/>
        </a:p>
      </dgm:t>
    </dgm:pt>
    <dgm:pt modelId="{5AD824B9-D7E5-4CD1-BE88-6DF169685549}" type="parTrans" cxnId="{B36D30C2-09A0-4436-BA68-7C95DA951CCA}">
      <dgm:prSet/>
      <dgm:spPr/>
      <dgm:t>
        <a:bodyPr/>
        <a:lstStyle/>
        <a:p>
          <a:endParaRPr kumimoji="1" lang="ja-JP" altLang="en-US"/>
        </a:p>
      </dgm:t>
    </dgm:pt>
    <dgm:pt modelId="{EF75766E-9C76-4DB3-BF4C-C5FE5029B9E7}" type="sibTrans" cxnId="{B36D30C2-09A0-4436-BA68-7C95DA951CCA}">
      <dgm:prSet/>
      <dgm:spPr/>
      <dgm:t>
        <a:bodyPr/>
        <a:lstStyle/>
        <a:p>
          <a:endParaRPr kumimoji="1" lang="ja-JP" altLang="en-US"/>
        </a:p>
      </dgm:t>
    </dgm:pt>
    <dgm:pt modelId="{9B87BF46-96DB-49BC-A949-96B4A03DC44C}">
      <dgm:prSet phldrT="[テキスト]"/>
      <dgm:spPr/>
      <dgm:t>
        <a:bodyPr/>
        <a:lstStyle/>
        <a:p>
          <a:r>
            <a:rPr lang="ja-JP" altLang="en-US" dirty="0" smtClean="0"/>
            <a:t>授業間・学内移動に自転車は</a:t>
          </a:r>
          <a:endParaRPr lang="en-US" altLang="ja-JP" dirty="0" smtClean="0"/>
        </a:p>
        <a:p>
          <a:r>
            <a:rPr lang="ja-JP" altLang="en-US" dirty="0" smtClean="0"/>
            <a:t>必須と言われている</a:t>
          </a:r>
          <a:endParaRPr kumimoji="1" lang="ja-JP" altLang="en-US" dirty="0"/>
        </a:p>
      </dgm:t>
    </dgm:pt>
    <dgm:pt modelId="{47E90DF2-4117-407D-A0D6-1A0C665F42C9}" type="parTrans" cxnId="{5F66EAC9-5CE7-479C-9722-5AD58B465641}">
      <dgm:prSet/>
      <dgm:spPr/>
      <dgm:t>
        <a:bodyPr/>
        <a:lstStyle/>
        <a:p>
          <a:endParaRPr kumimoji="1" lang="ja-JP" altLang="en-US"/>
        </a:p>
      </dgm:t>
    </dgm:pt>
    <dgm:pt modelId="{C21ACFA7-3DE8-498D-91F2-A74A5CF43C2C}" type="sibTrans" cxnId="{5F66EAC9-5CE7-479C-9722-5AD58B465641}">
      <dgm:prSet/>
      <dgm:spPr/>
      <dgm:t>
        <a:bodyPr/>
        <a:lstStyle/>
        <a:p>
          <a:endParaRPr kumimoji="1" lang="ja-JP" altLang="en-US"/>
        </a:p>
      </dgm:t>
    </dgm:pt>
    <dgm:pt modelId="{7D7B3444-A68C-4CD7-AB10-56F1892D987D}" type="pres">
      <dgm:prSet presAssocID="{AD04C3D5-B235-4F58-A9CE-87AD2705A3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246C35E-945F-4E30-8CD9-4436706E32AB}" type="pres">
      <dgm:prSet presAssocID="{9B87BF46-96DB-49BC-A949-96B4A03DC44C}" presName="boxAndChildren" presStyleCnt="0"/>
      <dgm:spPr/>
    </dgm:pt>
    <dgm:pt modelId="{1D98C340-7F81-4E30-9DF7-EB00C76A339A}" type="pres">
      <dgm:prSet presAssocID="{9B87BF46-96DB-49BC-A949-96B4A03DC44C}" presName="parentTextBox" presStyleLbl="node1" presStyleIdx="0" presStyleCnt="2" custLinFactNeighborX="388" custLinFactNeighborY="975"/>
      <dgm:spPr/>
      <dgm:t>
        <a:bodyPr/>
        <a:lstStyle/>
        <a:p>
          <a:endParaRPr kumimoji="1" lang="ja-JP" altLang="en-US"/>
        </a:p>
      </dgm:t>
    </dgm:pt>
    <dgm:pt modelId="{0B9E2FB6-C29D-4E89-A562-735F516D8743}" type="pres">
      <dgm:prSet presAssocID="{EF75766E-9C76-4DB3-BF4C-C5FE5029B9E7}" presName="sp" presStyleCnt="0"/>
      <dgm:spPr/>
    </dgm:pt>
    <dgm:pt modelId="{BFE5E53E-4836-4C7E-B9E0-0344B5589F83}" type="pres">
      <dgm:prSet presAssocID="{2CD2CAED-B180-46FB-83EF-35EB0DAA32B8}" presName="arrowAndChildren" presStyleCnt="0"/>
      <dgm:spPr/>
    </dgm:pt>
    <dgm:pt modelId="{AB9F1A26-BA77-4AF0-A799-2803C9058A4B}" type="pres">
      <dgm:prSet presAssocID="{2CD2CAED-B180-46FB-83EF-35EB0DAA32B8}" presName="parentTextArrow" presStyleLbl="node1" presStyleIdx="1" presStyleCnt="2" custLinFactNeighborY="-74"/>
      <dgm:spPr/>
      <dgm:t>
        <a:bodyPr/>
        <a:lstStyle/>
        <a:p>
          <a:endParaRPr kumimoji="1" lang="ja-JP" altLang="en-US"/>
        </a:p>
      </dgm:t>
    </dgm:pt>
  </dgm:ptLst>
  <dgm:cxnLst>
    <dgm:cxn modelId="{4582760B-476E-4447-B24A-9112889FA79E}" type="presOf" srcId="{2CD2CAED-B180-46FB-83EF-35EB0DAA32B8}" destId="{AB9F1A26-BA77-4AF0-A799-2803C9058A4B}" srcOrd="0" destOrd="0" presId="urn:microsoft.com/office/officeart/2005/8/layout/process4"/>
    <dgm:cxn modelId="{5F66EAC9-5CE7-479C-9722-5AD58B465641}" srcId="{AD04C3D5-B235-4F58-A9CE-87AD2705A3AA}" destId="{9B87BF46-96DB-49BC-A949-96B4A03DC44C}" srcOrd="1" destOrd="0" parTransId="{47E90DF2-4117-407D-A0D6-1A0C665F42C9}" sibTransId="{C21ACFA7-3DE8-498D-91F2-A74A5CF43C2C}"/>
    <dgm:cxn modelId="{DABBBE15-0F45-4F21-B1B7-48365CA70D68}" type="presOf" srcId="{9B87BF46-96DB-49BC-A949-96B4A03DC44C}" destId="{1D98C340-7F81-4E30-9DF7-EB00C76A339A}" srcOrd="0" destOrd="0" presId="urn:microsoft.com/office/officeart/2005/8/layout/process4"/>
    <dgm:cxn modelId="{201FFED3-B61D-4D91-BFAA-C28C8BA3FC64}" type="presOf" srcId="{AD04C3D5-B235-4F58-A9CE-87AD2705A3AA}" destId="{7D7B3444-A68C-4CD7-AB10-56F1892D987D}" srcOrd="0" destOrd="0" presId="urn:microsoft.com/office/officeart/2005/8/layout/process4"/>
    <dgm:cxn modelId="{B36D30C2-09A0-4436-BA68-7C95DA951CCA}" srcId="{AD04C3D5-B235-4F58-A9CE-87AD2705A3AA}" destId="{2CD2CAED-B180-46FB-83EF-35EB0DAA32B8}" srcOrd="0" destOrd="0" parTransId="{5AD824B9-D7E5-4CD1-BE88-6DF169685549}" sibTransId="{EF75766E-9C76-4DB3-BF4C-C5FE5029B9E7}"/>
    <dgm:cxn modelId="{B00794D4-A380-49F9-A2E2-7FD285D70EBD}" type="presParOf" srcId="{7D7B3444-A68C-4CD7-AB10-56F1892D987D}" destId="{2246C35E-945F-4E30-8CD9-4436706E32AB}" srcOrd="0" destOrd="0" presId="urn:microsoft.com/office/officeart/2005/8/layout/process4"/>
    <dgm:cxn modelId="{52BCDF9D-543C-4F12-BE16-16AF5882D1DD}" type="presParOf" srcId="{2246C35E-945F-4E30-8CD9-4436706E32AB}" destId="{1D98C340-7F81-4E30-9DF7-EB00C76A339A}" srcOrd="0" destOrd="0" presId="urn:microsoft.com/office/officeart/2005/8/layout/process4"/>
    <dgm:cxn modelId="{B386D329-9390-4B83-A8EB-87CB5A34A652}" type="presParOf" srcId="{7D7B3444-A68C-4CD7-AB10-56F1892D987D}" destId="{0B9E2FB6-C29D-4E89-A562-735F516D8743}" srcOrd="1" destOrd="0" presId="urn:microsoft.com/office/officeart/2005/8/layout/process4"/>
    <dgm:cxn modelId="{B754DAB0-DA77-4FA2-AEAF-AC5C5EED090C}" type="presParOf" srcId="{7D7B3444-A68C-4CD7-AB10-56F1892D987D}" destId="{BFE5E53E-4836-4C7E-B9E0-0344B5589F83}" srcOrd="2" destOrd="0" presId="urn:microsoft.com/office/officeart/2005/8/layout/process4"/>
    <dgm:cxn modelId="{4FAB825B-E10A-458B-9CE5-E043A44FF139}" type="presParOf" srcId="{BFE5E53E-4836-4C7E-B9E0-0344B5589F83}" destId="{AB9F1A26-BA77-4AF0-A799-2803C9058A4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55132-ACDA-4CF9-BF5B-3708B44D278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1F6DB7F-31B3-4676-B77C-B41FD3D458B3}">
      <dgm:prSet phldrT="[テキスト]"/>
      <dgm:spPr/>
      <dgm:t>
        <a:bodyPr/>
        <a:lstStyle/>
        <a:p>
          <a:r>
            <a:rPr lang="ja-JP" altLang="en-US" dirty="0" smtClean="0"/>
            <a:t>学内の移動手段として、自転車を利用</a:t>
          </a:r>
          <a:endParaRPr kumimoji="1" lang="ja-JP" altLang="en-US" dirty="0"/>
        </a:p>
      </dgm:t>
    </dgm:pt>
    <dgm:pt modelId="{92340E33-D245-467C-887C-1656A970A21B}" type="parTrans" cxnId="{933203B9-98DE-4052-A67F-31B0915B1858}">
      <dgm:prSet/>
      <dgm:spPr/>
      <dgm:t>
        <a:bodyPr/>
        <a:lstStyle/>
        <a:p>
          <a:endParaRPr kumimoji="1" lang="ja-JP" altLang="en-US"/>
        </a:p>
      </dgm:t>
    </dgm:pt>
    <dgm:pt modelId="{0DA8382B-F3F4-4B3C-934D-D1EDA7C629AD}" type="sibTrans" cxnId="{933203B9-98DE-4052-A67F-31B0915B1858}">
      <dgm:prSet/>
      <dgm:spPr/>
      <dgm:t>
        <a:bodyPr/>
        <a:lstStyle/>
        <a:p>
          <a:endParaRPr kumimoji="1" lang="ja-JP" altLang="en-US"/>
        </a:p>
      </dgm:t>
    </dgm:pt>
    <dgm:pt modelId="{DAD28ABC-FFBF-4585-87BD-F5242AC16270}" type="pres">
      <dgm:prSet presAssocID="{CF055132-ACDA-4CF9-BF5B-3708B44D27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1B00AA6-5B04-4209-9B03-CE06C04C226C}" type="pres">
      <dgm:prSet presAssocID="{D1F6DB7F-31B3-4676-B77C-B41FD3D458B3}" presName="node" presStyleLbl="node1" presStyleIdx="0" presStyleCnt="1" custScaleX="107215" custScaleY="19529" custLinFactNeighborX="-2112" custLinFactNeighborY="6275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01E9F75-DB51-4C59-A591-58412CC49386}" type="presOf" srcId="{D1F6DB7F-31B3-4676-B77C-B41FD3D458B3}" destId="{11B00AA6-5B04-4209-9B03-CE06C04C226C}" srcOrd="0" destOrd="0" presId="urn:microsoft.com/office/officeart/2005/8/layout/default"/>
    <dgm:cxn modelId="{46306687-FE3D-4B20-844B-2761CD200B95}" type="presOf" srcId="{CF055132-ACDA-4CF9-BF5B-3708B44D278B}" destId="{DAD28ABC-FFBF-4585-87BD-F5242AC16270}" srcOrd="0" destOrd="0" presId="urn:microsoft.com/office/officeart/2005/8/layout/default"/>
    <dgm:cxn modelId="{933203B9-98DE-4052-A67F-31B0915B1858}" srcId="{CF055132-ACDA-4CF9-BF5B-3708B44D278B}" destId="{D1F6DB7F-31B3-4676-B77C-B41FD3D458B3}" srcOrd="0" destOrd="0" parTransId="{92340E33-D245-467C-887C-1656A970A21B}" sibTransId="{0DA8382B-F3F4-4B3C-934D-D1EDA7C629AD}"/>
    <dgm:cxn modelId="{90814D15-A877-470F-B84D-0921FE8501C5}" type="presParOf" srcId="{DAD28ABC-FFBF-4585-87BD-F5242AC16270}" destId="{11B00AA6-5B04-4209-9B03-CE06C04C226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76179-39C9-4130-AEC1-6F43AF54EE5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300E9EC-A6FE-421E-843F-414EE2337348}">
      <dgm:prSet phldrT="[テキスト]"/>
      <dgm:spPr/>
      <dgm:t>
        <a:bodyPr/>
        <a:lstStyle/>
        <a:p>
          <a:r>
            <a:rPr kumimoji="1" lang="ja-JP" altLang="en-US" dirty="0" smtClean="0"/>
            <a:t>個人利益の優先・違反駐輪</a:t>
          </a:r>
          <a:endParaRPr kumimoji="1" lang="ja-JP" altLang="en-US" dirty="0"/>
        </a:p>
      </dgm:t>
    </dgm:pt>
    <dgm:pt modelId="{F390325D-DA9E-43C2-BE45-090EA2D01E25}" type="parTrans" cxnId="{066E3034-D077-423C-BC3A-023D8ECAC52B}">
      <dgm:prSet/>
      <dgm:spPr/>
      <dgm:t>
        <a:bodyPr/>
        <a:lstStyle/>
        <a:p>
          <a:endParaRPr kumimoji="1" lang="ja-JP" altLang="en-US"/>
        </a:p>
      </dgm:t>
    </dgm:pt>
    <dgm:pt modelId="{A4352786-BF3F-47CE-BAA7-8FA57CFBEAEF}" type="sibTrans" cxnId="{066E3034-D077-423C-BC3A-023D8ECAC52B}">
      <dgm:prSet/>
      <dgm:spPr/>
      <dgm:t>
        <a:bodyPr/>
        <a:lstStyle/>
        <a:p>
          <a:endParaRPr kumimoji="1" lang="ja-JP" altLang="en-US"/>
        </a:p>
      </dgm:t>
    </dgm:pt>
    <dgm:pt modelId="{BD0FF4FE-389D-4878-AD3A-B0F5B0C2F041}">
      <dgm:prSet phldrT="[テキスト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dirty="0" smtClean="0"/>
            <a:t>駐輪可能台数の</a:t>
          </a:r>
          <a:r>
            <a:rPr kumimoji="1" lang="ja-JP" altLang="en-US" smtClean="0"/>
            <a:t>　不足等</a:t>
          </a:r>
          <a:endParaRPr kumimoji="1" lang="ja-JP" altLang="en-US" dirty="0"/>
        </a:p>
      </dgm:t>
    </dgm:pt>
    <dgm:pt modelId="{E5ADEF3B-7A8F-43B4-A5DB-B4065DE937F8}" type="parTrans" cxnId="{01DF56C0-D575-46F2-B28B-09C4E4699543}">
      <dgm:prSet/>
      <dgm:spPr/>
      <dgm:t>
        <a:bodyPr/>
        <a:lstStyle/>
        <a:p>
          <a:endParaRPr kumimoji="1" lang="ja-JP" altLang="en-US"/>
        </a:p>
      </dgm:t>
    </dgm:pt>
    <dgm:pt modelId="{450DF3BC-ECD1-449E-8B31-BA906EC049D8}" type="sibTrans" cxnId="{01DF56C0-D575-46F2-B28B-09C4E4699543}">
      <dgm:prSet/>
      <dgm:spPr/>
      <dgm:t>
        <a:bodyPr/>
        <a:lstStyle/>
        <a:p>
          <a:endParaRPr kumimoji="1" lang="ja-JP" altLang="en-US"/>
        </a:p>
      </dgm:t>
    </dgm:pt>
    <dgm:pt modelId="{B6BAB2A5-2C5B-4605-AD91-C0F1DE35CE44}">
      <dgm:prSet phldrT="[テキスト]"/>
      <dgm:spPr/>
      <dgm:t>
        <a:bodyPr/>
        <a:lstStyle/>
        <a:p>
          <a:r>
            <a:rPr kumimoji="1" lang="ja-JP" altLang="en-US" dirty="0" smtClean="0"/>
            <a:t>縦置き駐輪場・料金改定→駐輪場改善</a:t>
          </a:r>
          <a:endParaRPr kumimoji="1" lang="ja-JP" altLang="en-US" dirty="0"/>
        </a:p>
      </dgm:t>
    </dgm:pt>
    <dgm:pt modelId="{605B7EAE-9BE5-4493-9A40-CFE90CEF3E24}" type="parTrans" cxnId="{7546A8B0-E75D-444A-8F80-D77D55FFBE77}">
      <dgm:prSet/>
      <dgm:spPr/>
      <dgm:t>
        <a:bodyPr/>
        <a:lstStyle/>
        <a:p>
          <a:endParaRPr kumimoji="1" lang="ja-JP" altLang="en-US"/>
        </a:p>
      </dgm:t>
    </dgm:pt>
    <dgm:pt modelId="{7040E303-1CF1-4E69-AC6A-3B9977E08F9B}" type="sibTrans" cxnId="{7546A8B0-E75D-444A-8F80-D77D55FFBE77}">
      <dgm:prSet/>
      <dgm:spPr/>
      <dgm:t>
        <a:bodyPr/>
        <a:lstStyle/>
        <a:p>
          <a:endParaRPr kumimoji="1" lang="ja-JP" altLang="en-US"/>
        </a:p>
      </dgm:t>
    </dgm:pt>
    <dgm:pt modelId="{8E82238C-A91D-406F-9DBC-1AE7B3987130}">
      <dgm:prSet phldrT="[テキスト]"/>
      <dgm:spPr/>
      <dgm:t>
        <a:bodyPr/>
        <a:lstStyle/>
        <a:p>
          <a:r>
            <a:rPr kumimoji="1" lang="ja-JP" altLang="en-US" dirty="0" smtClean="0"/>
            <a:t>交通容量の超過・学生数の大幅増加</a:t>
          </a:r>
          <a:endParaRPr kumimoji="1" lang="ja-JP" altLang="en-US" dirty="0"/>
        </a:p>
      </dgm:t>
    </dgm:pt>
    <dgm:pt modelId="{C54F6CE5-12A9-44EF-8FC9-8D8D8AEA4780}" type="parTrans" cxnId="{A53C2CBD-BB60-4827-B834-D9A062E6D09C}">
      <dgm:prSet/>
      <dgm:spPr/>
      <dgm:t>
        <a:bodyPr/>
        <a:lstStyle/>
        <a:p>
          <a:endParaRPr kumimoji="1" lang="ja-JP" altLang="en-US"/>
        </a:p>
      </dgm:t>
    </dgm:pt>
    <dgm:pt modelId="{B8E154D9-C475-4875-98E4-6201B1D2E647}" type="sibTrans" cxnId="{A53C2CBD-BB60-4827-B834-D9A062E6D09C}">
      <dgm:prSet/>
      <dgm:spPr/>
      <dgm:t>
        <a:bodyPr/>
        <a:lstStyle/>
        <a:p>
          <a:endParaRPr kumimoji="1" lang="ja-JP" altLang="en-US"/>
        </a:p>
      </dgm:t>
    </dgm:pt>
    <dgm:pt modelId="{AF08BDA5-4CB6-40F1-AC41-BCBBF4A31FB1}">
      <dgm:prSet phldrT="[テキスト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dirty="0" smtClean="0"/>
            <a:t>盗難の発生</a:t>
          </a:r>
          <a:endParaRPr kumimoji="1" lang="ja-JP" altLang="en-US" dirty="0"/>
        </a:p>
      </dgm:t>
    </dgm:pt>
    <dgm:pt modelId="{63F0B837-0307-4177-ADD5-AD0DB250794F}" type="parTrans" cxnId="{EF72B624-6568-44F3-BFDB-301C692857FD}">
      <dgm:prSet/>
      <dgm:spPr/>
      <dgm:t>
        <a:bodyPr/>
        <a:lstStyle/>
        <a:p>
          <a:endParaRPr kumimoji="1" lang="ja-JP" altLang="en-US"/>
        </a:p>
      </dgm:t>
    </dgm:pt>
    <dgm:pt modelId="{046ABCC0-C8F8-472C-833C-87BB364F61AC}" type="sibTrans" cxnId="{EF72B624-6568-44F3-BFDB-301C692857FD}">
      <dgm:prSet/>
      <dgm:spPr/>
      <dgm:t>
        <a:bodyPr/>
        <a:lstStyle/>
        <a:p>
          <a:endParaRPr kumimoji="1" lang="ja-JP" altLang="en-US"/>
        </a:p>
      </dgm:t>
    </dgm:pt>
    <dgm:pt modelId="{4BB75CC1-3308-489B-883B-A422C53E5E7F}">
      <dgm:prSet phldrT="[テキスト]"/>
      <dgm:spPr/>
      <dgm:t>
        <a:bodyPr/>
        <a:lstStyle/>
        <a:p>
          <a:r>
            <a:rPr kumimoji="1" lang="ja-JP" altLang="en-US" dirty="0" smtClean="0"/>
            <a:t>意識改革・駐輪場明確化→自転車混雑緩和</a:t>
          </a:r>
          <a:endParaRPr kumimoji="1" lang="ja-JP" altLang="en-US" dirty="0"/>
        </a:p>
      </dgm:t>
    </dgm:pt>
    <dgm:pt modelId="{E1A3F578-A2FF-4238-BD09-DC720FB55FA4}" type="parTrans" cxnId="{8672CC81-0A07-4C5E-89A3-4CC4B21362D8}">
      <dgm:prSet/>
      <dgm:spPr/>
      <dgm:t>
        <a:bodyPr/>
        <a:lstStyle/>
        <a:p>
          <a:endParaRPr kumimoji="1" lang="ja-JP" altLang="en-US"/>
        </a:p>
      </dgm:t>
    </dgm:pt>
    <dgm:pt modelId="{682C95B8-0749-43B6-9D09-E7D7B0DC6CB5}" type="sibTrans" cxnId="{8672CC81-0A07-4C5E-89A3-4CC4B21362D8}">
      <dgm:prSet/>
      <dgm:spPr/>
      <dgm:t>
        <a:bodyPr/>
        <a:lstStyle/>
        <a:p>
          <a:endParaRPr kumimoji="1" lang="ja-JP" altLang="en-US"/>
        </a:p>
      </dgm:t>
    </dgm:pt>
    <dgm:pt modelId="{3BC6D442-3C05-4F9A-9025-48CCAD83B969}">
      <dgm:prSet phldrT="[テキスト]"/>
      <dgm:spPr/>
      <dgm:t>
        <a:bodyPr/>
        <a:lstStyle/>
        <a:p>
          <a:r>
            <a:rPr kumimoji="1" lang="ja-JP" altLang="en-US" dirty="0" smtClean="0"/>
            <a:t>自転車専用道→混雑・集中緩和</a:t>
          </a:r>
          <a:endParaRPr kumimoji="1" lang="ja-JP" altLang="en-US" dirty="0"/>
        </a:p>
      </dgm:t>
    </dgm:pt>
    <dgm:pt modelId="{36736DEF-0A03-4E08-94FA-B1F522901A8C}" type="parTrans" cxnId="{ED17FBF8-DA2D-4092-B8A4-24C9B5AB30DD}">
      <dgm:prSet/>
      <dgm:spPr/>
      <dgm:t>
        <a:bodyPr/>
        <a:lstStyle/>
        <a:p>
          <a:endParaRPr kumimoji="1" lang="ja-JP" altLang="en-US"/>
        </a:p>
      </dgm:t>
    </dgm:pt>
    <dgm:pt modelId="{BA527C87-ABC5-4856-A8ED-5979C7DDBF0C}" type="sibTrans" cxnId="{ED17FBF8-DA2D-4092-B8A4-24C9B5AB30DD}">
      <dgm:prSet/>
      <dgm:spPr/>
      <dgm:t>
        <a:bodyPr/>
        <a:lstStyle/>
        <a:p>
          <a:endParaRPr kumimoji="1" lang="ja-JP" altLang="en-US"/>
        </a:p>
      </dgm:t>
    </dgm:pt>
    <dgm:pt modelId="{0F1AC5FE-2411-47FE-ABF4-241ACB860D5E}">
      <dgm:prSet phldrT="[テキスト]"/>
      <dgm:spPr/>
      <dgm:t>
        <a:bodyPr/>
        <a:lstStyle/>
        <a:p>
          <a:r>
            <a:rPr kumimoji="1" lang="ja-JP" altLang="en-US" dirty="0" smtClean="0"/>
            <a:t>ステッカー制度・駐輪パイプ→盗難防止</a:t>
          </a:r>
          <a:endParaRPr kumimoji="1" lang="ja-JP" altLang="en-US" dirty="0"/>
        </a:p>
      </dgm:t>
    </dgm:pt>
    <dgm:pt modelId="{AD78C712-2DAB-4F7C-82CC-76010DAB24D5}" type="parTrans" cxnId="{33EAE226-65DE-432D-9325-70B65E112298}">
      <dgm:prSet/>
      <dgm:spPr/>
      <dgm:t>
        <a:bodyPr/>
        <a:lstStyle/>
        <a:p>
          <a:endParaRPr kumimoji="1" lang="ja-JP" altLang="en-US"/>
        </a:p>
      </dgm:t>
    </dgm:pt>
    <dgm:pt modelId="{14CFE18C-DEF7-4D7A-A699-87690A52359C}" type="sibTrans" cxnId="{33EAE226-65DE-432D-9325-70B65E112298}">
      <dgm:prSet/>
      <dgm:spPr/>
      <dgm:t>
        <a:bodyPr/>
        <a:lstStyle/>
        <a:p>
          <a:endParaRPr kumimoji="1" lang="ja-JP" altLang="en-US"/>
        </a:p>
      </dgm:t>
    </dgm:pt>
    <dgm:pt modelId="{EFB9AD26-ECCF-418C-81C3-FDAF9D262054}">
      <dgm:prSet phldrT="[テキスト]"/>
      <dgm:spPr/>
      <dgm:t>
        <a:bodyPr/>
        <a:lstStyle/>
        <a:p>
          <a:r>
            <a:rPr kumimoji="1" lang="ja-JP" altLang="en-US" dirty="0" smtClean="0"/>
            <a:t>路面ペイント→枠内駐輪→安全面改善</a:t>
          </a:r>
          <a:endParaRPr kumimoji="1" lang="ja-JP" altLang="en-US" dirty="0"/>
        </a:p>
      </dgm:t>
    </dgm:pt>
    <dgm:pt modelId="{8579A52E-C274-4ECA-92DB-BF382194D6A3}" type="parTrans" cxnId="{D107DE5E-E2E3-4DCE-91DF-ADA58066061A}">
      <dgm:prSet/>
      <dgm:spPr/>
      <dgm:t>
        <a:bodyPr/>
        <a:lstStyle/>
        <a:p>
          <a:endParaRPr kumimoji="1" lang="ja-JP" altLang="en-US"/>
        </a:p>
      </dgm:t>
    </dgm:pt>
    <dgm:pt modelId="{8464FB05-34E1-4503-B07B-65DF3C5AD507}" type="sibTrans" cxnId="{D107DE5E-E2E3-4DCE-91DF-ADA58066061A}">
      <dgm:prSet/>
      <dgm:spPr/>
      <dgm:t>
        <a:bodyPr/>
        <a:lstStyle/>
        <a:p>
          <a:endParaRPr kumimoji="1" lang="ja-JP" altLang="en-US"/>
        </a:p>
      </dgm:t>
    </dgm:pt>
    <dgm:pt modelId="{2A28A262-5A8E-4A7E-B101-CA9876B2466A}">
      <dgm:prSet phldrT="[テキスト]"/>
      <dgm:spPr/>
      <dgm:t>
        <a:bodyPr/>
        <a:lstStyle/>
        <a:p>
          <a:r>
            <a:rPr kumimoji="1" lang="en-US" altLang="ja-JP" dirty="0" smtClean="0"/>
            <a:t>MAP</a:t>
          </a:r>
          <a:r>
            <a:rPr kumimoji="1" lang="ja-JP" altLang="en-US" dirty="0" smtClean="0"/>
            <a:t>作成・登録制→スマートキャンパス</a:t>
          </a:r>
          <a:endParaRPr kumimoji="1" lang="ja-JP" altLang="en-US" dirty="0"/>
        </a:p>
      </dgm:t>
    </dgm:pt>
    <dgm:pt modelId="{7870C906-2793-44DD-8736-4049E428519F}" type="parTrans" cxnId="{EC3CBECF-8764-40FC-AFA1-16F94A84CCD8}">
      <dgm:prSet/>
      <dgm:spPr/>
      <dgm:t>
        <a:bodyPr/>
        <a:lstStyle/>
        <a:p>
          <a:endParaRPr kumimoji="1" lang="ja-JP" altLang="en-US"/>
        </a:p>
      </dgm:t>
    </dgm:pt>
    <dgm:pt modelId="{0A6E95C8-2782-4019-A67F-51D0CE5F163A}" type="sibTrans" cxnId="{EC3CBECF-8764-40FC-AFA1-16F94A84CCD8}">
      <dgm:prSet/>
      <dgm:spPr/>
      <dgm:t>
        <a:bodyPr/>
        <a:lstStyle/>
        <a:p>
          <a:endParaRPr kumimoji="1" lang="ja-JP" altLang="en-US"/>
        </a:p>
      </dgm:t>
    </dgm:pt>
    <dgm:pt modelId="{0581FD93-638A-4925-B8A2-AFD54B1887A6}" type="pres">
      <dgm:prSet presAssocID="{15E76179-39C9-4130-AEC1-6F43AF54EE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58F422F-2BCD-4F75-A6A6-C7787567E10F}" type="pres">
      <dgm:prSet presAssocID="{4300E9EC-A6FE-421E-843F-414EE2337348}" presName="linNode" presStyleCnt="0"/>
      <dgm:spPr/>
    </dgm:pt>
    <dgm:pt modelId="{E90A5FF8-0E37-4C1A-A155-03E0F4AF18A1}" type="pres">
      <dgm:prSet presAssocID="{4300E9EC-A6FE-421E-843F-414EE233734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CF03B22-BBF5-4A87-BF9F-4CFCB917C769}" type="pres">
      <dgm:prSet presAssocID="{4300E9EC-A6FE-421E-843F-414EE233734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F4F740-E40E-4A91-AD9A-2BC0E8276850}" type="pres">
      <dgm:prSet presAssocID="{A4352786-BF3F-47CE-BAA7-8FA57CFBEAEF}" presName="sp" presStyleCnt="0"/>
      <dgm:spPr/>
    </dgm:pt>
    <dgm:pt modelId="{BDEB02B3-4A42-48F0-B52A-661222CDEF6D}" type="pres">
      <dgm:prSet presAssocID="{8E82238C-A91D-406F-9DBC-1AE7B3987130}" presName="linNode" presStyleCnt="0"/>
      <dgm:spPr/>
    </dgm:pt>
    <dgm:pt modelId="{70BCACE5-4A9E-4D07-B3CE-C983A28BA395}" type="pres">
      <dgm:prSet presAssocID="{8E82238C-A91D-406F-9DBC-1AE7B398713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7D854C-282A-4ACF-8680-E4F1F8C0E341}" type="pres">
      <dgm:prSet presAssocID="{8E82238C-A91D-406F-9DBC-1AE7B398713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FFFEA3D-77CA-4E28-941A-9032619F58F6}" type="pres">
      <dgm:prSet presAssocID="{B8E154D9-C475-4875-98E4-6201B1D2E647}" presName="sp" presStyleCnt="0"/>
      <dgm:spPr/>
    </dgm:pt>
    <dgm:pt modelId="{FBE0385D-C27E-4AC1-8BFD-75F3BCFA1777}" type="pres">
      <dgm:prSet presAssocID="{BD0FF4FE-389D-4878-AD3A-B0F5B0C2F041}" presName="linNode" presStyleCnt="0"/>
      <dgm:spPr/>
    </dgm:pt>
    <dgm:pt modelId="{D7879F69-B5E0-47EA-9F14-50C0FA133D80}" type="pres">
      <dgm:prSet presAssocID="{BD0FF4FE-389D-4878-AD3A-B0F5B0C2F04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33509F-07C9-4E79-8976-C8F463FB8655}" type="pres">
      <dgm:prSet presAssocID="{BD0FF4FE-389D-4878-AD3A-B0F5B0C2F04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6DF5434-C1B0-48C0-AB7B-94CF9E05184A}" type="pres">
      <dgm:prSet presAssocID="{450DF3BC-ECD1-449E-8B31-BA906EC049D8}" presName="sp" presStyleCnt="0"/>
      <dgm:spPr/>
    </dgm:pt>
    <dgm:pt modelId="{3F149FFB-B6AA-464C-B5AA-C2E998510AF4}" type="pres">
      <dgm:prSet presAssocID="{AF08BDA5-4CB6-40F1-AC41-BCBBF4A31FB1}" presName="linNode" presStyleCnt="0"/>
      <dgm:spPr/>
    </dgm:pt>
    <dgm:pt modelId="{5C864D3B-2003-4684-8697-20A6E3ADBB05}" type="pres">
      <dgm:prSet presAssocID="{AF08BDA5-4CB6-40F1-AC41-BCBBF4A31FB1}" presName="parentText" presStyleLbl="node1" presStyleIdx="3" presStyleCnt="4" custLinFactNeighborY="-606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0716C23-17C8-4AAE-AFEF-68AFB0987E3F}" type="pres">
      <dgm:prSet presAssocID="{AF08BDA5-4CB6-40F1-AC41-BCBBF4A31FB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546A8B0-E75D-444A-8F80-D77D55FFBE77}" srcId="{BD0FF4FE-389D-4878-AD3A-B0F5B0C2F041}" destId="{B6BAB2A5-2C5B-4605-AD91-C0F1DE35CE44}" srcOrd="0" destOrd="0" parTransId="{605B7EAE-9BE5-4493-9A40-CFE90CEF3E24}" sibTransId="{7040E303-1CF1-4E69-AC6A-3B9977E08F9B}"/>
    <dgm:cxn modelId="{01DF56C0-D575-46F2-B28B-09C4E4699543}" srcId="{15E76179-39C9-4130-AEC1-6F43AF54EE54}" destId="{BD0FF4FE-389D-4878-AD3A-B0F5B0C2F041}" srcOrd="2" destOrd="0" parTransId="{E5ADEF3B-7A8F-43B4-A5DB-B4065DE937F8}" sibTransId="{450DF3BC-ECD1-449E-8B31-BA906EC049D8}"/>
    <dgm:cxn modelId="{255FC0AD-C14F-438F-8D4E-2D29858069FA}" type="presOf" srcId="{0F1AC5FE-2411-47FE-ABF4-241ACB860D5E}" destId="{C0716C23-17C8-4AAE-AFEF-68AFB0987E3F}" srcOrd="0" destOrd="0" presId="urn:microsoft.com/office/officeart/2005/8/layout/vList5"/>
    <dgm:cxn modelId="{066E3034-D077-423C-BC3A-023D8ECAC52B}" srcId="{15E76179-39C9-4130-AEC1-6F43AF54EE54}" destId="{4300E9EC-A6FE-421E-843F-414EE2337348}" srcOrd="0" destOrd="0" parTransId="{F390325D-DA9E-43C2-BE45-090EA2D01E25}" sibTransId="{A4352786-BF3F-47CE-BAA7-8FA57CFBEAEF}"/>
    <dgm:cxn modelId="{ED17FBF8-DA2D-4092-B8A4-24C9B5AB30DD}" srcId="{8E82238C-A91D-406F-9DBC-1AE7B3987130}" destId="{3BC6D442-3C05-4F9A-9025-48CCAD83B969}" srcOrd="0" destOrd="0" parTransId="{36736DEF-0A03-4E08-94FA-B1F522901A8C}" sibTransId="{BA527C87-ABC5-4856-A8ED-5979C7DDBF0C}"/>
    <dgm:cxn modelId="{39DC6557-52DE-4D38-AAB9-5DFD0FC3054A}" type="presOf" srcId="{AF08BDA5-4CB6-40F1-AC41-BCBBF4A31FB1}" destId="{5C864D3B-2003-4684-8697-20A6E3ADBB05}" srcOrd="0" destOrd="0" presId="urn:microsoft.com/office/officeart/2005/8/layout/vList5"/>
    <dgm:cxn modelId="{8672CC81-0A07-4C5E-89A3-4CC4B21362D8}" srcId="{4300E9EC-A6FE-421E-843F-414EE2337348}" destId="{4BB75CC1-3308-489B-883B-A422C53E5E7F}" srcOrd="0" destOrd="0" parTransId="{E1A3F578-A2FF-4238-BD09-DC720FB55FA4}" sibTransId="{682C95B8-0749-43B6-9D09-E7D7B0DC6CB5}"/>
    <dgm:cxn modelId="{A53C2CBD-BB60-4827-B834-D9A062E6D09C}" srcId="{15E76179-39C9-4130-AEC1-6F43AF54EE54}" destId="{8E82238C-A91D-406F-9DBC-1AE7B3987130}" srcOrd="1" destOrd="0" parTransId="{C54F6CE5-12A9-44EF-8FC9-8D8D8AEA4780}" sibTransId="{B8E154D9-C475-4875-98E4-6201B1D2E647}"/>
    <dgm:cxn modelId="{A51E4945-9F63-4EB5-AB2E-D68C43C19566}" type="presOf" srcId="{4BB75CC1-3308-489B-883B-A422C53E5E7F}" destId="{3CF03B22-BBF5-4A87-BF9F-4CFCB917C769}" srcOrd="0" destOrd="0" presId="urn:microsoft.com/office/officeart/2005/8/layout/vList5"/>
    <dgm:cxn modelId="{C82D1309-905E-4721-AAAF-1EB93B7A6C73}" type="presOf" srcId="{3BC6D442-3C05-4F9A-9025-48CCAD83B969}" destId="{FB7D854C-282A-4ACF-8680-E4F1F8C0E341}" srcOrd="0" destOrd="0" presId="urn:microsoft.com/office/officeart/2005/8/layout/vList5"/>
    <dgm:cxn modelId="{5548A914-F3CD-46CC-A3E0-90CF9B2C09EC}" type="presOf" srcId="{EFB9AD26-ECCF-418C-81C3-FDAF9D262054}" destId="{FB7D854C-282A-4ACF-8680-E4F1F8C0E341}" srcOrd="0" destOrd="1" presId="urn:microsoft.com/office/officeart/2005/8/layout/vList5"/>
    <dgm:cxn modelId="{EF72B624-6568-44F3-BFDB-301C692857FD}" srcId="{15E76179-39C9-4130-AEC1-6F43AF54EE54}" destId="{AF08BDA5-4CB6-40F1-AC41-BCBBF4A31FB1}" srcOrd="3" destOrd="0" parTransId="{63F0B837-0307-4177-ADD5-AD0DB250794F}" sibTransId="{046ABCC0-C8F8-472C-833C-87BB364F61AC}"/>
    <dgm:cxn modelId="{3BAB75AF-F74E-4E45-B97F-174FEC458AF0}" type="presOf" srcId="{8E82238C-A91D-406F-9DBC-1AE7B3987130}" destId="{70BCACE5-4A9E-4D07-B3CE-C983A28BA395}" srcOrd="0" destOrd="0" presId="urn:microsoft.com/office/officeart/2005/8/layout/vList5"/>
    <dgm:cxn modelId="{D107DE5E-E2E3-4DCE-91DF-ADA58066061A}" srcId="{8E82238C-A91D-406F-9DBC-1AE7B3987130}" destId="{EFB9AD26-ECCF-418C-81C3-FDAF9D262054}" srcOrd="1" destOrd="0" parTransId="{8579A52E-C274-4ECA-92DB-BF382194D6A3}" sibTransId="{8464FB05-34E1-4503-B07B-65DF3C5AD507}"/>
    <dgm:cxn modelId="{33EAE226-65DE-432D-9325-70B65E112298}" srcId="{AF08BDA5-4CB6-40F1-AC41-BCBBF4A31FB1}" destId="{0F1AC5FE-2411-47FE-ABF4-241ACB860D5E}" srcOrd="0" destOrd="0" parTransId="{AD78C712-2DAB-4F7C-82CC-76010DAB24D5}" sibTransId="{14CFE18C-DEF7-4D7A-A699-87690A52359C}"/>
    <dgm:cxn modelId="{EC3CBECF-8764-40FC-AFA1-16F94A84CCD8}" srcId="{BD0FF4FE-389D-4878-AD3A-B0F5B0C2F041}" destId="{2A28A262-5A8E-4A7E-B101-CA9876B2466A}" srcOrd="1" destOrd="0" parTransId="{7870C906-2793-44DD-8736-4049E428519F}" sibTransId="{0A6E95C8-2782-4019-A67F-51D0CE5F163A}"/>
    <dgm:cxn modelId="{5BE79C91-69CC-4F69-ABF3-8D83F0689F0D}" type="presOf" srcId="{B6BAB2A5-2C5B-4605-AD91-C0F1DE35CE44}" destId="{BA33509F-07C9-4E79-8976-C8F463FB8655}" srcOrd="0" destOrd="0" presId="urn:microsoft.com/office/officeart/2005/8/layout/vList5"/>
    <dgm:cxn modelId="{D72D28E8-58E9-4D76-8904-B5868475CB0E}" type="presOf" srcId="{15E76179-39C9-4130-AEC1-6F43AF54EE54}" destId="{0581FD93-638A-4925-B8A2-AFD54B1887A6}" srcOrd="0" destOrd="0" presId="urn:microsoft.com/office/officeart/2005/8/layout/vList5"/>
    <dgm:cxn modelId="{F384E05D-7DA8-4B5A-A4C0-1CDC461891BF}" type="presOf" srcId="{BD0FF4FE-389D-4878-AD3A-B0F5B0C2F041}" destId="{D7879F69-B5E0-47EA-9F14-50C0FA133D80}" srcOrd="0" destOrd="0" presId="urn:microsoft.com/office/officeart/2005/8/layout/vList5"/>
    <dgm:cxn modelId="{AB5F27F1-477D-43D8-A418-158FF1FA7033}" type="presOf" srcId="{2A28A262-5A8E-4A7E-B101-CA9876B2466A}" destId="{BA33509F-07C9-4E79-8976-C8F463FB8655}" srcOrd="0" destOrd="1" presId="urn:microsoft.com/office/officeart/2005/8/layout/vList5"/>
    <dgm:cxn modelId="{BA7FB7DD-B046-4B7C-BCFD-11B7693398C1}" type="presOf" srcId="{4300E9EC-A6FE-421E-843F-414EE2337348}" destId="{E90A5FF8-0E37-4C1A-A155-03E0F4AF18A1}" srcOrd="0" destOrd="0" presId="urn:microsoft.com/office/officeart/2005/8/layout/vList5"/>
    <dgm:cxn modelId="{56ED14FE-FC16-40B4-A66A-74F8645488F4}" type="presParOf" srcId="{0581FD93-638A-4925-B8A2-AFD54B1887A6}" destId="{958F422F-2BCD-4F75-A6A6-C7787567E10F}" srcOrd="0" destOrd="0" presId="urn:microsoft.com/office/officeart/2005/8/layout/vList5"/>
    <dgm:cxn modelId="{E8F516ED-4BCC-4C36-9849-43E44AEFB126}" type="presParOf" srcId="{958F422F-2BCD-4F75-A6A6-C7787567E10F}" destId="{E90A5FF8-0E37-4C1A-A155-03E0F4AF18A1}" srcOrd="0" destOrd="0" presId="urn:microsoft.com/office/officeart/2005/8/layout/vList5"/>
    <dgm:cxn modelId="{DA905385-FA0E-4325-B9CE-B87866D6CB1C}" type="presParOf" srcId="{958F422F-2BCD-4F75-A6A6-C7787567E10F}" destId="{3CF03B22-BBF5-4A87-BF9F-4CFCB917C769}" srcOrd="1" destOrd="0" presId="urn:microsoft.com/office/officeart/2005/8/layout/vList5"/>
    <dgm:cxn modelId="{0B833B98-A4F0-44EB-B2ED-2F86253D9070}" type="presParOf" srcId="{0581FD93-638A-4925-B8A2-AFD54B1887A6}" destId="{BCF4F740-E40E-4A91-AD9A-2BC0E8276850}" srcOrd="1" destOrd="0" presId="urn:microsoft.com/office/officeart/2005/8/layout/vList5"/>
    <dgm:cxn modelId="{3B0BA208-D742-46EC-9741-2B8B78ED0259}" type="presParOf" srcId="{0581FD93-638A-4925-B8A2-AFD54B1887A6}" destId="{BDEB02B3-4A42-48F0-B52A-661222CDEF6D}" srcOrd="2" destOrd="0" presId="urn:microsoft.com/office/officeart/2005/8/layout/vList5"/>
    <dgm:cxn modelId="{384C44CF-F058-4A42-8D5B-18A8586F10D0}" type="presParOf" srcId="{BDEB02B3-4A42-48F0-B52A-661222CDEF6D}" destId="{70BCACE5-4A9E-4D07-B3CE-C983A28BA395}" srcOrd="0" destOrd="0" presId="urn:microsoft.com/office/officeart/2005/8/layout/vList5"/>
    <dgm:cxn modelId="{2C0A4B55-28D4-45DD-B84F-0A21FD6AB5A3}" type="presParOf" srcId="{BDEB02B3-4A42-48F0-B52A-661222CDEF6D}" destId="{FB7D854C-282A-4ACF-8680-E4F1F8C0E341}" srcOrd="1" destOrd="0" presId="urn:microsoft.com/office/officeart/2005/8/layout/vList5"/>
    <dgm:cxn modelId="{86EBF9E5-185F-429E-BFF7-0C43F3E0EC57}" type="presParOf" srcId="{0581FD93-638A-4925-B8A2-AFD54B1887A6}" destId="{5FFFEA3D-77CA-4E28-941A-9032619F58F6}" srcOrd="3" destOrd="0" presId="urn:microsoft.com/office/officeart/2005/8/layout/vList5"/>
    <dgm:cxn modelId="{FC2E66A7-E609-47A6-A285-CDAA06683127}" type="presParOf" srcId="{0581FD93-638A-4925-B8A2-AFD54B1887A6}" destId="{FBE0385D-C27E-4AC1-8BFD-75F3BCFA1777}" srcOrd="4" destOrd="0" presId="urn:microsoft.com/office/officeart/2005/8/layout/vList5"/>
    <dgm:cxn modelId="{5E433B98-B560-414C-89DE-6C0DEAE9128F}" type="presParOf" srcId="{FBE0385D-C27E-4AC1-8BFD-75F3BCFA1777}" destId="{D7879F69-B5E0-47EA-9F14-50C0FA133D80}" srcOrd="0" destOrd="0" presId="urn:microsoft.com/office/officeart/2005/8/layout/vList5"/>
    <dgm:cxn modelId="{577C0B37-E896-4EF0-BA1C-4811A5FD7A87}" type="presParOf" srcId="{FBE0385D-C27E-4AC1-8BFD-75F3BCFA1777}" destId="{BA33509F-07C9-4E79-8976-C8F463FB8655}" srcOrd="1" destOrd="0" presId="urn:microsoft.com/office/officeart/2005/8/layout/vList5"/>
    <dgm:cxn modelId="{9EF54E34-6C2E-472B-9E40-100C26017A33}" type="presParOf" srcId="{0581FD93-638A-4925-B8A2-AFD54B1887A6}" destId="{F6DF5434-C1B0-48C0-AB7B-94CF9E05184A}" srcOrd="5" destOrd="0" presId="urn:microsoft.com/office/officeart/2005/8/layout/vList5"/>
    <dgm:cxn modelId="{E9597C26-D38A-4626-A4EB-4FAA16224F80}" type="presParOf" srcId="{0581FD93-638A-4925-B8A2-AFD54B1887A6}" destId="{3F149FFB-B6AA-464C-B5AA-C2E998510AF4}" srcOrd="6" destOrd="0" presId="urn:microsoft.com/office/officeart/2005/8/layout/vList5"/>
    <dgm:cxn modelId="{D5364A6B-5CB8-4828-96A0-563E73DE573B}" type="presParOf" srcId="{3F149FFB-B6AA-464C-B5AA-C2E998510AF4}" destId="{5C864D3B-2003-4684-8697-20A6E3ADBB05}" srcOrd="0" destOrd="0" presId="urn:microsoft.com/office/officeart/2005/8/layout/vList5"/>
    <dgm:cxn modelId="{BF5F5243-4035-4FBC-9260-A4F682057BB4}" type="presParOf" srcId="{3F149FFB-B6AA-464C-B5AA-C2E998510AF4}" destId="{C0716C23-17C8-4AAE-AFEF-68AFB0987E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95227E-7694-4108-B1FE-C0CF3485E6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DA87F26-A79E-4711-8CCD-F5486C033C7B}">
      <dgm:prSet phldrT="[テキスト]" custT="1"/>
      <dgm:spPr/>
      <dgm:t>
        <a:bodyPr/>
        <a:lstStyle/>
        <a:p>
          <a:r>
            <a:rPr kumimoji="1" lang="ja-JP" altLang="en-US" sz="2800" dirty="0" smtClean="0"/>
            <a:t>放置自転車の撤去</a:t>
          </a:r>
          <a:endParaRPr kumimoji="1" lang="en-US" altLang="ja-JP" sz="2800" dirty="0" smtClean="0"/>
        </a:p>
      </dgm:t>
    </dgm:pt>
    <dgm:pt modelId="{56CD6058-C2E5-49CF-B309-3B560A2FFFC9}" type="parTrans" cxnId="{83BA9006-E37F-4D70-98B3-E7A0B0606476}">
      <dgm:prSet/>
      <dgm:spPr/>
      <dgm:t>
        <a:bodyPr/>
        <a:lstStyle/>
        <a:p>
          <a:endParaRPr kumimoji="1" lang="ja-JP" altLang="en-US" sz="2000"/>
        </a:p>
      </dgm:t>
    </dgm:pt>
    <dgm:pt modelId="{AD8B71A8-AEE6-4122-BE59-1268376AFEB7}" type="sibTrans" cxnId="{83BA9006-E37F-4D70-98B3-E7A0B0606476}">
      <dgm:prSet/>
      <dgm:spPr/>
      <dgm:t>
        <a:bodyPr/>
        <a:lstStyle/>
        <a:p>
          <a:endParaRPr kumimoji="1" lang="ja-JP" altLang="en-US" sz="2000"/>
        </a:p>
      </dgm:t>
    </dgm:pt>
    <dgm:pt modelId="{27D993BA-9750-475D-8451-1A3ECF753863}">
      <dgm:prSet phldrT="[テキスト]" custT="1"/>
      <dgm:spPr/>
      <dgm:t>
        <a:bodyPr/>
        <a:lstStyle/>
        <a:p>
          <a:r>
            <a:rPr kumimoji="1" lang="ja-JP" altLang="en-US" sz="2400" dirty="0" smtClean="0"/>
            <a:t>交通安全会により、毎年秋に放置自転車を撤去</a:t>
          </a:r>
          <a:endParaRPr kumimoji="1" lang="ja-JP" altLang="en-US" sz="2400" dirty="0"/>
        </a:p>
      </dgm:t>
    </dgm:pt>
    <dgm:pt modelId="{E119BA1E-9FE6-46CA-A377-63D64D96B8F3}" type="parTrans" cxnId="{0C0EB6F1-DCCD-4C5D-B4F3-70C53E56478D}">
      <dgm:prSet/>
      <dgm:spPr/>
      <dgm:t>
        <a:bodyPr/>
        <a:lstStyle/>
        <a:p>
          <a:endParaRPr kumimoji="1" lang="ja-JP" altLang="en-US" sz="2000"/>
        </a:p>
      </dgm:t>
    </dgm:pt>
    <dgm:pt modelId="{7AB733E5-BAFE-4192-9790-17251007E061}" type="sibTrans" cxnId="{0C0EB6F1-DCCD-4C5D-B4F3-70C53E56478D}">
      <dgm:prSet/>
      <dgm:spPr/>
      <dgm:t>
        <a:bodyPr/>
        <a:lstStyle/>
        <a:p>
          <a:endParaRPr kumimoji="1" lang="ja-JP" altLang="en-US" sz="2000"/>
        </a:p>
      </dgm:t>
    </dgm:pt>
    <dgm:pt modelId="{4E0D48A9-D5D1-4B15-A185-F023114F35FE}">
      <dgm:prSet phldrT="[テキスト]" custT="1"/>
      <dgm:spPr/>
      <dgm:t>
        <a:bodyPr/>
        <a:lstStyle/>
        <a:p>
          <a:r>
            <a:rPr kumimoji="1" lang="ja-JP" altLang="en-US" sz="2800" dirty="0" smtClean="0"/>
            <a:t>誘導</a:t>
          </a:r>
          <a:endParaRPr kumimoji="1" lang="ja-JP" altLang="en-US" sz="2800" dirty="0"/>
        </a:p>
      </dgm:t>
    </dgm:pt>
    <dgm:pt modelId="{5EC5FA5E-8047-4264-A3E7-65F1223E709C}" type="parTrans" cxnId="{31AAA212-1EF4-45AA-8E34-E5BDD8633E84}">
      <dgm:prSet/>
      <dgm:spPr/>
      <dgm:t>
        <a:bodyPr/>
        <a:lstStyle/>
        <a:p>
          <a:endParaRPr kumimoji="1" lang="ja-JP" altLang="en-US" sz="2000"/>
        </a:p>
      </dgm:t>
    </dgm:pt>
    <dgm:pt modelId="{5EA68187-69AA-4FD7-8888-A440B86ABA30}" type="sibTrans" cxnId="{31AAA212-1EF4-45AA-8E34-E5BDD8633E84}">
      <dgm:prSet/>
      <dgm:spPr/>
      <dgm:t>
        <a:bodyPr/>
        <a:lstStyle/>
        <a:p>
          <a:endParaRPr kumimoji="1" lang="ja-JP" altLang="en-US" sz="2000"/>
        </a:p>
      </dgm:t>
    </dgm:pt>
    <dgm:pt modelId="{2DDAC8FA-6043-4AF6-A7D7-6512AB026045}">
      <dgm:prSet phldrT="[テキスト]" custT="1"/>
      <dgm:spPr/>
      <dgm:t>
        <a:bodyPr/>
        <a:lstStyle/>
        <a:p>
          <a:r>
            <a:rPr kumimoji="1" lang="ja-JP" altLang="en-US" sz="2400" dirty="0" smtClean="0"/>
            <a:t>掲示やペイント</a:t>
          </a:r>
          <a:endParaRPr kumimoji="1" lang="ja-JP" altLang="en-US" sz="2400" dirty="0"/>
        </a:p>
      </dgm:t>
    </dgm:pt>
    <dgm:pt modelId="{AA7DBB2B-0097-4132-914D-309A4DA6D83C}" type="parTrans" cxnId="{72DFEC72-418E-400D-AAF2-A2367ADBDDF6}">
      <dgm:prSet/>
      <dgm:spPr/>
      <dgm:t>
        <a:bodyPr/>
        <a:lstStyle/>
        <a:p>
          <a:endParaRPr kumimoji="1" lang="ja-JP" altLang="en-US" sz="2000"/>
        </a:p>
      </dgm:t>
    </dgm:pt>
    <dgm:pt modelId="{29FB8DB4-D44B-4B86-953F-1EBB79945420}" type="sibTrans" cxnId="{72DFEC72-418E-400D-AAF2-A2367ADBDDF6}">
      <dgm:prSet/>
      <dgm:spPr/>
      <dgm:t>
        <a:bodyPr/>
        <a:lstStyle/>
        <a:p>
          <a:endParaRPr kumimoji="1" lang="ja-JP" altLang="en-US" sz="2000"/>
        </a:p>
      </dgm:t>
    </dgm:pt>
    <dgm:pt modelId="{86B32D97-FA7D-4501-819A-FCB98015E0D3}">
      <dgm:prSet phldrT="[テキスト]" custT="1"/>
      <dgm:spPr/>
      <dgm:t>
        <a:bodyPr/>
        <a:lstStyle/>
        <a:p>
          <a:r>
            <a:rPr kumimoji="1" lang="ja-JP" altLang="en-US" sz="2800" dirty="0" smtClean="0"/>
            <a:t>設備的対策</a:t>
          </a:r>
          <a:endParaRPr kumimoji="1" lang="ja-JP" altLang="en-US" sz="2800" dirty="0"/>
        </a:p>
      </dgm:t>
    </dgm:pt>
    <dgm:pt modelId="{3BB21319-AA3B-4FB6-A0F6-1E393855777F}" type="parTrans" cxnId="{5405A92A-D88D-4A7D-9416-D48110CEC3EE}">
      <dgm:prSet/>
      <dgm:spPr/>
      <dgm:t>
        <a:bodyPr/>
        <a:lstStyle/>
        <a:p>
          <a:endParaRPr kumimoji="1" lang="ja-JP" altLang="en-US" sz="2000"/>
        </a:p>
      </dgm:t>
    </dgm:pt>
    <dgm:pt modelId="{BCA92023-17E5-4774-9009-E11F1189FE50}" type="sibTrans" cxnId="{5405A92A-D88D-4A7D-9416-D48110CEC3EE}">
      <dgm:prSet/>
      <dgm:spPr/>
      <dgm:t>
        <a:bodyPr/>
        <a:lstStyle/>
        <a:p>
          <a:endParaRPr kumimoji="1" lang="ja-JP" altLang="en-US" sz="2000"/>
        </a:p>
      </dgm:t>
    </dgm:pt>
    <dgm:pt modelId="{B4F59568-659B-46CA-A643-24CD89AE6C87}">
      <dgm:prSet phldrT="[テキスト]" custT="1"/>
      <dgm:spPr/>
      <dgm:t>
        <a:bodyPr/>
        <a:lstStyle/>
        <a:p>
          <a:r>
            <a:rPr kumimoji="1" lang="ja-JP" altLang="en-US" sz="2400" dirty="0" smtClean="0"/>
            <a:t>駐輪場の増設・改修</a:t>
          </a:r>
          <a:endParaRPr kumimoji="1" lang="ja-JP" altLang="en-US" sz="2400" dirty="0"/>
        </a:p>
      </dgm:t>
    </dgm:pt>
    <dgm:pt modelId="{DE63E017-C2EA-48D9-9222-3767B54D0FB0}" type="parTrans" cxnId="{68EE1CE2-EE16-4722-A22A-C096EBF43C58}">
      <dgm:prSet/>
      <dgm:spPr/>
      <dgm:t>
        <a:bodyPr/>
        <a:lstStyle/>
        <a:p>
          <a:endParaRPr kumimoji="1" lang="ja-JP" altLang="en-US" sz="2000"/>
        </a:p>
      </dgm:t>
    </dgm:pt>
    <dgm:pt modelId="{5B028AA3-F8C4-47C7-8AAD-ED92051D522D}" type="sibTrans" cxnId="{68EE1CE2-EE16-4722-A22A-C096EBF43C58}">
      <dgm:prSet/>
      <dgm:spPr/>
      <dgm:t>
        <a:bodyPr/>
        <a:lstStyle/>
        <a:p>
          <a:endParaRPr kumimoji="1" lang="ja-JP" altLang="en-US" sz="2000"/>
        </a:p>
      </dgm:t>
    </dgm:pt>
    <dgm:pt modelId="{D078DECD-0B78-4898-BB68-02ECD913D9AE}">
      <dgm:prSet phldrT="[テキスト]" custT="1"/>
      <dgm:spPr/>
      <dgm:t>
        <a:bodyPr/>
        <a:lstStyle/>
        <a:p>
          <a:r>
            <a:rPr kumimoji="1" lang="ja-JP" altLang="en-US" sz="2400" dirty="0" smtClean="0"/>
            <a:t>３年前から費用は掛からなくなった</a:t>
          </a:r>
          <a:endParaRPr kumimoji="1" lang="ja-JP" altLang="en-US" sz="2400" dirty="0"/>
        </a:p>
      </dgm:t>
    </dgm:pt>
    <dgm:pt modelId="{281DC93E-CB6A-4567-8BE7-770C55A54BAC}" type="parTrans" cxnId="{37151DB2-9682-40B8-B010-561BBC3DE4D1}">
      <dgm:prSet/>
      <dgm:spPr/>
      <dgm:t>
        <a:bodyPr/>
        <a:lstStyle/>
        <a:p>
          <a:endParaRPr kumimoji="1" lang="ja-JP" altLang="en-US" sz="2000"/>
        </a:p>
      </dgm:t>
    </dgm:pt>
    <dgm:pt modelId="{6C99F445-73E7-4B34-A434-AAC8E19EF229}" type="sibTrans" cxnId="{37151DB2-9682-40B8-B010-561BBC3DE4D1}">
      <dgm:prSet/>
      <dgm:spPr/>
      <dgm:t>
        <a:bodyPr/>
        <a:lstStyle/>
        <a:p>
          <a:endParaRPr kumimoji="1" lang="ja-JP" altLang="en-US" sz="2000"/>
        </a:p>
      </dgm:t>
    </dgm:pt>
    <dgm:pt modelId="{9B8F81C2-F2D0-429E-8F38-4CF3AA7566C5}">
      <dgm:prSet phldrT="[テキスト]" custT="1"/>
      <dgm:spPr/>
      <dgm:t>
        <a:bodyPr/>
        <a:lstStyle/>
        <a:p>
          <a:r>
            <a:rPr kumimoji="1" lang="ja-JP" altLang="en-US" sz="2400" dirty="0" smtClean="0"/>
            <a:t>毎年およそ</a:t>
          </a:r>
          <a:r>
            <a:rPr kumimoji="1" lang="en-US" altLang="ja-JP" sz="2400" dirty="0" smtClean="0"/>
            <a:t>1200</a:t>
          </a:r>
          <a:r>
            <a:rPr kumimoji="1" lang="ja-JP" altLang="en-US" sz="2400" dirty="0" smtClean="0"/>
            <a:t>台が撤去される</a:t>
          </a:r>
          <a:endParaRPr kumimoji="1" lang="ja-JP" altLang="en-US" sz="2400" dirty="0"/>
        </a:p>
      </dgm:t>
    </dgm:pt>
    <dgm:pt modelId="{9B1F75AA-C0DB-422F-ADF5-F3D6937C0B42}" type="parTrans" cxnId="{0F83E807-5A75-4174-B6E7-FCB0CE7A71EF}">
      <dgm:prSet/>
      <dgm:spPr/>
      <dgm:t>
        <a:bodyPr/>
        <a:lstStyle/>
        <a:p>
          <a:endParaRPr kumimoji="1" lang="ja-JP" altLang="en-US" sz="2000"/>
        </a:p>
      </dgm:t>
    </dgm:pt>
    <dgm:pt modelId="{CA205559-1E53-430F-A6ED-B592811718AD}" type="sibTrans" cxnId="{0F83E807-5A75-4174-B6E7-FCB0CE7A71EF}">
      <dgm:prSet/>
      <dgm:spPr/>
      <dgm:t>
        <a:bodyPr/>
        <a:lstStyle/>
        <a:p>
          <a:endParaRPr kumimoji="1" lang="ja-JP" altLang="en-US" sz="2000"/>
        </a:p>
      </dgm:t>
    </dgm:pt>
    <dgm:pt modelId="{5E9637A1-3FDB-4E86-9B02-CC344D0F0CC2}">
      <dgm:prSet phldrT="[テキスト]" custT="1"/>
      <dgm:spPr/>
      <dgm:t>
        <a:bodyPr/>
        <a:lstStyle/>
        <a:p>
          <a:r>
            <a:rPr kumimoji="1" lang="ja-JP" altLang="en-US" sz="2400" dirty="0" smtClean="0"/>
            <a:t>直接呼びかけ等（新入生向け）</a:t>
          </a:r>
          <a:endParaRPr kumimoji="1" lang="ja-JP" altLang="en-US" sz="2400" dirty="0"/>
        </a:p>
      </dgm:t>
    </dgm:pt>
    <dgm:pt modelId="{52B735C6-2616-4C54-9D90-D3A97A858D3D}" type="parTrans" cxnId="{4A3EF1B8-602D-4DFB-9F78-BC1B6939F46B}">
      <dgm:prSet/>
      <dgm:spPr/>
      <dgm:t>
        <a:bodyPr/>
        <a:lstStyle/>
        <a:p>
          <a:endParaRPr kumimoji="1" lang="ja-JP" altLang="en-US" sz="2000"/>
        </a:p>
      </dgm:t>
    </dgm:pt>
    <dgm:pt modelId="{34C5A619-4BDA-4594-8FAF-FF956D21C104}" type="sibTrans" cxnId="{4A3EF1B8-602D-4DFB-9F78-BC1B6939F46B}">
      <dgm:prSet/>
      <dgm:spPr/>
      <dgm:t>
        <a:bodyPr/>
        <a:lstStyle/>
        <a:p>
          <a:endParaRPr kumimoji="1" lang="ja-JP" altLang="en-US" sz="2000"/>
        </a:p>
      </dgm:t>
    </dgm:pt>
    <dgm:pt modelId="{3BDB8E7D-0AF3-45C9-A0ED-23794A76CF04}">
      <dgm:prSet phldrT="[テキスト]" custT="1"/>
      <dgm:spPr/>
      <dgm:t>
        <a:bodyPr/>
        <a:lstStyle/>
        <a:p>
          <a:r>
            <a:rPr kumimoji="1" lang="ja-JP" altLang="en-US" sz="2400" dirty="0" smtClean="0"/>
            <a:t>自転車専用道の設置計画</a:t>
          </a:r>
          <a:r>
            <a:rPr kumimoji="1" lang="ja-JP" altLang="en-US" sz="2000" dirty="0" smtClean="0"/>
            <a:t>（キャンパスリニューアル　</a:t>
          </a:r>
          <a:r>
            <a:rPr kumimoji="1" lang="en-US" altLang="ja-JP" sz="2000" dirty="0" smtClean="0"/>
            <a:t>2011</a:t>
          </a:r>
          <a:r>
            <a:rPr kumimoji="1" lang="ja-JP" altLang="en-US" sz="2000" dirty="0" smtClean="0"/>
            <a:t>）</a:t>
          </a:r>
          <a:endParaRPr kumimoji="1" lang="ja-JP" altLang="en-US" sz="2400" dirty="0"/>
        </a:p>
      </dgm:t>
    </dgm:pt>
    <dgm:pt modelId="{B12CB4E0-8495-4720-9D6D-94813F9CC5B9}" type="parTrans" cxnId="{8FCE4B95-DA0A-4D15-B759-32B9505EEB27}">
      <dgm:prSet/>
      <dgm:spPr/>
      <dgm:t>
        <a:bodyPr/>
        <a:lstStyle/>
        <a:p>
          <a:endParaRPr kumimoji="1" lang="ja-JP" altLang="en-US"/>
        </a:p>
      </dgm:t>
    </dgm:pt>
    <dgm:pt modelId="{2E7F8F6F-C9C4-415E-B030-1AFE0F5E84F4}" type="sibTrans" cxnId="{8FCE4B95-DA0A-4D15-B759-32B9505EEB27}">
      <dgm:prSet/>
      <dgm:spPr/>
      <dgm:t>
        <a:bodyPr/>
        <a:lstStyle/>
        <a:p>
          <a:endParaRPr kumimoji="1" lang="ja-JP" altLang="en-US"/>
        </a:p>
      </dgm:t>
    </dgm:pt>
    <dgm:pt modelId="{B334C329-4190-4A1C-86B9-457CE917F0B0}" type="pres">
      <dgm:prSet presAssocID="{E495227E-7694-4108-B1FE-C0CF3485E6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CC80F64-1D7A-4D1D-BC96-67E4CABF6519}" type="pres">
      <dgm:prSet presAssocID="{FDA87F26-A79E-4711-8CCD-F5486C033C7B}" presName="parentText" presStyleLbl="node1" presStyleIdx="0" presStyleCnt="3" custLinFactNeighborY="-131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9AC20EA-DA72-4CD5-945A-265ADCA8B7E6}" type="pres">
      <dgm:prSet presAssocID="{FDA87F26-A79E-4711-8CCD-F5486C033C7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FF3D45B-6509-46CA-A326-01CE43A6D177}" type="pres">
      <dgm:prSet presAssocID="{4E0D48A9-D5D1-4B15-A185-F023114F35FE}" presName="parentText" presStyleLbl="node1" presStyleIdx="1" presStyleCnt="3" custScaleY="101238" custLinFactNeighborX="1075" custLinFactNeighborY="197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CF7D810-A928-49C9-9E9D-D7AE2B2F945A}" type="pres">
      <dgm:prSet presAssocID="{4E0D48A9-D5D1-4B15-A185-F023114F35FE}" presName="childText" presStyleLbl="revTx" presStyleIdx="1" presStyleCnt="3" custLinFactNeighborX="1075" custLinFactNeighborY="365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0F697AA-D1A1-4912-A916-4946CB2BD610}" type="pres">
      <dgm:prSet presAssocID="{86B32D97-FA7D-4501-819A-FCB98015E0D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3F0AAEA-8476-44CF-9D8C-C767D1D6C504}" type="pres">
      <dgm:prSet presAssocID="{86B32D97-FA7D-4501-819A-FCB98015E0D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BA4F0F2-3296-4335-9F45-D54CF5926FAD}" type="presOf" srcId="{D078DECD-0B78-4898-BB68-02ECD913D9AE}" destId="{89AC20EA-DA72-4CD5-945A-265ADCA8B7E6}" srcOrd="0" destOrd="1" presId="urn:microsoft.com/office/officeart/2005/8/layout/vList2"/>
    <dgm:cxn modelId="{37151DB2-9682-40B8-B010-561BBC3DE4D1}" srcId="{FDA87F26-A79E-4711-8CCD-F5486C033C7B}" destId="{D078DECD-0B78-4898-BB68-02ECD913D9AE}" srcOrd="1" destOrd="0" parTransId="{281DC93E-CB6A-4567-8BE7-770C55A54BAC}" sibTransId="{6C99F445-73E7-4B34-A434-AAC8E19EF229}"/>
    <dgm:cxn modelId="{83BA9006-E37F-4D70-98B3-E7A0B0606476}" srcId="{E495227E-7694-4108-B1FE-C0CF3485E6FD}" destId="{FDA87F26-A79E-4711-8CCD-F5486C033C7B}" srcOrd="0" destOrd="0" parTransId="{56CD6058-C2E5-49CF-B309-3B560A2FFFC9}" sibTransId="{AD8B71A8-AEE6-4122-BE59-1268376AFEB7}"/>
    <dgm:cxn modelId="{D6095DF6-5881-4927-930F-8F5BC6CBD987}" type="presOf" srcId="{B4F59568-659B-46CA-A643-24CD89AE6C87}" destId="{73F0AAEA-8476-44CF-9D8C-C767D1D6C504}" srcOrd="0" destOrd="0" presId="urn:microsoft.com/office/officeart/2005/8/layout/vList2"/>
    <dgm:cxn modelId="{A5C77E9E-D5E0-43A6-AF1B-2BCAD5617C45}" type="presOf" srcId="{3BDB8E7D-0AF3-45C9-A0ED-23794A76CF04}" destId="{73F0AAEA-8476-44CF-9D8C-C767D1D6C504}" srcOrd="0" destOrd="1" presId="urn:microsoft.com/office/officeart/2005/8/layout/vList2"/>
    <dgm:cxn modelId="{5405A92A-D88D-4A7D-9416-D48110CEC3EE}" srcId="{E495227E-7694-4108-B1FE-C0CF3485E6FD}" destId="{86B32D97-FA7D-4501-819A-FCB98015E0D3}" srcOrd="2" destOrd="0" parTransId="{3BB21319-AA3B-4FB6-A0F6-1E393855777F}" sibTransId="{BCA92023-17E5-4774-9009-E11F1189FE50}"/>
    <dgm:cxn modelId="{1A66B847-A1E7-4AAF-9E7F-08791A9FB5D0}" type="presOf" srcId="{2DDAC8FA-6043-4AF6-A7D7-6512AB026045}" destId="{0CF7D810-A928-49C9-9E9D-D7AE2B2F945A}" srcOrd="0" destOrd="0" presId="urn:microsoft.com/office/officeart/2005/8/layout/vList2"/>
    <dgm:cxn modelId="{51E7E40B-D7C2-4C1B-A9FD-DDC9B6FFB133}" type="presOf" srcId="{FDA87F26-A79E-4711-8CCD-F5486C033C7B}" destId="{7CC80F64-1D7A-4D1D-BC96-67E4CABF6519}" srcOrd="0" destOrd="0" presId="urn:microsoft.com/office/officeart/2005/8/layout/vList2"/>
    <dgm:cxn modelId="{2458137C-EA99-47F5-A883-DF949B7D4BA3}" type="presOf" srcId="{5E9637A1-3FDB-4E86-9B02-CC344D0F0CC2}" destId="{0CF7D810-A928-49C9-9E9D-D7AE2B2F945A}" srcOrd="0" destOrd="1" presId="urn:microsoft.com/office/officeart/2005/8/layout/vList2"/>
    <dgm:cxn modelId="{4A3EF1B8-602D-4DFB-9F78-BC1B6939F46B}" srcId="{4E0D48A9-D5D1-4B15-A185-F023114F35FE}" destId="{5E9637A1-3FDB-4E86-9B02-CC344D0F0CC2}" srcOrd="1" destOrd="0" parTransId="{52B735C6-2616-4C54-9D90-D3A97A858D3D}" sibTransId="{34C5A619-4BDA-4594-8FAF-FF956D21C104}"/>
    <dgm:cxn modelId="{BD32648E-2DDF-4E4F-9150-5818EA3C7B3E}" type="presOf" srcId="{4E0D48A9-D5D1-4B15-A185-F023114F35FE}" destId="{7FF3D45B-6509-46CA-A326-01CE43A6D177}" srcOrd="0" destOrd="0" presId="urn:microsoft.com/office/officeart/2005/8/layout/vList2"/>
    <dgm:cxn modelId="{5CA23260-3D2A-4669-9EE5-CDF5F87DF688}" type="presOf" srcId="{27D993BA-9750-475D-8451-1A3ECF753863}" destId="{89AC20EA-DA72-4CD5-945A-265ADCA8B7E6}" srcOrd="0" destOrd="0" presId="urn:microsoft.com/office/officeart/2005/8/layout/vList2"/>
    <dgm:cxn modelId="{0F83E807-5A75-4174-B6E7-FCB0CE7A71EF}" srcId="{FDA87F26-A79E-4711-8CCD-F5486C033C7B}" destId="{9B8F81C2-F2D0-429E-8F38-4CF3AA7566C5}" srcOrd="2" destOrd="0" parTransId="{9B1F75AA-C0DB-422F-ADF5-F3D6937C0B42}" sibTransId="{CA205559-1E53-430F-A6ED-B592811718AD}"/>
    <dgm:cxn modelId="{31AAA212-1EF4-45AA-8E34-E5BDD8633E84}" srcId="{E495227E-7694-4108-B1FE-C0CF3485E6FD}" destId="{4E0D48A9-D5D1-4B15-A185-F023114F35FE}" srcOrd="1" destOrd="0" parTransId="{5EC5FA5E-8047-4264-A3E7-65F1223E709C}" sibTransId="{5EA68187-69AA-4FD7-8888-A440B86ABA30}"/>
    <dgm:cxn modelId="{AE1D2CE0-CBE0-41AE-9FDE-62DB85C3CC9F}" type="presOf" srcId="{86B32D97-FA7D-4501-819A-FCB98015E0D3}" destId="{70F697AA-D1A1-4912-A916-4946CB2BD610}" srcOrd="0" destOrd="0" presId="urn:microsoft.com/office/officeart/2005/8/layout/vList2"/>
    <dgm:cxn modelId="{68EE1CE2-EE16-4722-A22A-C096EBF43C58}" srcId="{86B32D97-FA7D-4501-819A-FCB98015E0D3}" destId="{B4F59568-659B-46CA-A643-24CD89AE6C87}" srcOrd="0" destOrd="0" parTransId="{DE63E017-C2EA-48D9-9222-3767B54D0FB0}" sibTransId="{5B028AA3-F8C4-47C7-8AAD-ED92051D522D}"/>
    <dgm:cxn modelId="{72DFEC72-418E-400D-AAF2-A2367ADBDDF6}" srcId="{4E0D48A9-D5D1-4B15-A185-F023114F35FE}" destId="{2DDAC8FA-6043-4AF6-A7D7-6512AB026045}" srcOrd="0" destOrd="0" parTransId="{AA7DBB2B-0097-4132-914D-309A4DA6D83C}" sibTransId="{29FB8DB4-D44B-4B86-953F-1EBB79945420}"/>
    <dgm:cxn modelId="{0B9C2FFB-C9CF-41BA-B306-5310678A85CB}" type="presOf" srcId="{9B8F81C2-F2D0-429E-8F38-4CF3AA7566C5}" destId="{89AC20EA-DA72-4CD5-945A-265ADCA8B7E6}" srcOrd="0" destOrd="2" presId="urn:microsoft.com/office/officeart/2005/8/layout/vList2"/>
    <dgm:cxn modelId="{5DFDD23E-65F1-41A9-93D0-7C5A41747DE0}" type="presOf" srcId="{E495227E-7694-4108-B1FE-C0CF3485E6FD}" destId="{B334C329-4190-4A1C-86B9-457CE917F0B0}" srcOrd="0" destOrd="0" presId="urn:microsoft.com/office/officeart/2005/8/layout/vList2"/>
    <dgm:cxn modelId="{8FCE4B95-DA0A-4D15-B759-32B9505EEB27}" srcId="{86B32D97-FA7D-4501-819A-FCB98015E0D3}" destId="{3BDB8E7D-0AF3-45C9-A0ED-23794A76CF04}" srcOrd="1" destOrd="0" parTransId="{B12CB4E0-8495-4720-9D6D-94813F9CC5B9}" sibTransId="{2E7F8F6F-C9C4-415E-B030-1AFE0F5E84F4}"/>
    <dgm:cxn modelId="{0C0EB6F1-DCCD-4C5D-B4F3-70C53E56478D}" srcId="{FDA87F26-A79E-4711-8CCD-F5486C033C7B}" destId="{27D993BA-9750-475D-8451-1A3ECF753863}" srcOrd="0" destOrd="0" parTransId="{E119BA1E-9FE6-46CA-A377-63D64D96B8F3}" sibTransId="{7AB733E5-BAFE-4192-9790-17251007E061}"/>
    <dgm:cxn modelId="{739F58D1-5149-42A7-8A7E-D8BA04407C59}" type="presParOf" srcId="{B334C329-4190-4A1C-86B9-457CE917F0B0}" destId="{7CC80F64-1D7A-4D1D-BC96-67E4CABF6519}" srcOrd="0" destOrd="0" presId="urn:microsoft.com/office/officeart/2005/8/layout/vList2"/>
    <dgm:cxn modelId="{844DA443-B784-491D-815D-9E7CC5591FD4}" type="presParOf" srcId="{B334C329-4190-4A1C-86B9-457CE917F0B0}" destId="{89AC20EA-DA72-4CD5-945A-265ADCA8B7E6}" srcOrd="1" destOrd="0" presId="urn:microsoft.com/office/officeart/2005/8/layout/vList2"/>
    <dgm:cxn modelId="{85D40392-2225-4428-840D-1BF387ADEF67}" type="presParOf" srcId="{B334C329-4190-4A1C-86B9-457CE917F0B0}" destId="{7FF3D45B-6509-46CA-A326-01CE43A6D177}" srcOrd="2" destOrd="0" presId="urn:microsoft.com/office/officeart/2005/8/layout/vList2"/>
    <dgm:cxn modelId="{425EB078-FD76-4B43-A8F6-EFEF6D0AD082}" type="presParOf" srcId="{B334C329-4190-4A1C-86B9-457CE917F0B0}" destId="{0CF7D810-A928-49C9-9E9D-D7AE2B2F945A}" srcOrd="3" destOrd="0" presId="urn:microsoft.com/office/officeart/2005/8/layout/vList2"/>
    <dgm:cxn modelId="{F431668B-FF15-4067-A460-9506A3CAAFC3}" type="presParOf" srcId="{B334C329-4190-4A1C-86B9-457CE917F0B0}" destId="{70F697AA-D1A1-4912-A916-4946CB2BD610}" srcOrd="4" destOrd="0" presId="urn:microsoft.com/office/officeart/2005/8/layout/vList2"/>
    <dgm:cxn modelId="{20CBF93D-E0DA-42DB-AAB4-E8FD806A6DD6}" type="presParOf" srcId="{B334C329-4190-4A1C-86B9-457CE917F0B0}" destId="{73F0AAEA-8476-44CF-9D8C-C767D1D6C5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768E9F-DD3E-4149-A837-E54CDB92679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0595A9A-5FB5-461C-BAC4-90D1E3B5153E}">
      <dgm:prSet phldrT="[テキスト]"/>
      <dgm:spPr/>
      <dgm:t>
        <a:bodyPr/>
        <a:lstStyle/>
        <a:p>
          <a:r>
            <a:rPr kumimoji="1" lang="ja-JP" altLang="en-US" dirty="0" smtClean="0"/>
            <a:t>筑波大学生活課へのヒヤリング</a:t>
          </a:r>
          <a:endParaRPr kumimoji="1" lang="ja-JP" altLang="en-US" dirty="0"/>
        </a:p>
      </dgm:t>
    </dgm:pt>
    <dgm:pt modelId="{24F919D4-C20C-4377-BD4E-E5258E9190C9}" type="parTrans" cxnId="{F2C48A0F-0937-4074-B6A5-B452B053F333}">
      <dgm:prSet/>
      <dgm:spPr/>
      <dgm:t>
        <a:bodyPr/>
        <a:lstStyle/>
        <a:p>
          <a:endParaRPr kumimoji="1" lang="ja-JP" altLang="en-US"/>
        </a:p>
      </dgm:t>
    </dgm:pt>
    <dgm:pt modelId="{EC57490F-311E-4DC8-A04D-4923FC239183}" type="sibTrans" cxnId="{F2C48A0F-0937-4074-B6A5-B452B053F333}">
      <dgm:prSet/>
      <dgm:spPr/>
      <dgm:t>
        <a:bodyPr/>
        <a:lstStyle/>
        <a:p>
          <a:endParaRPr kumimoji="1" lang="ja-JP" altLang="en-US"/>
        </a:p>
      </dgm:t>
    </dgm:pt>
    <dgm:pt modelId="{F532E72D-5B37-44A5-A16D-EC1044F803F1}">
      <dgm:prSet phldrT="[テキスト]"/>
      <dgm:spPr/>
      <dgm:t>
        <a:bodyPr/>
        <a:lstStyle/>
        <a:p>
          <a:r>
            <a:rPr kumimoji="1" lang="ja-JP" altLang="en-US" dirty="0" smtClean="0"/>
            <a:t>学内の自転車</a:t>
          </a:r>
          <a:endParaRPr kumimoji="1" lang="en-US" altLang="ja-JP" dirty="0" smtClean="0"/>
        </a:p>
        <a:p>
          <a:r>
            <a:rPr kumimoji="1" lang="ja-JP" altLang="en-US" dirty="0" smtClean="0"/>
            <a:t>問題を再確認</a:t>
          </a:r>
          <a:endParaRPr kumimoji="1" lang="ja-JP" altLang="en-US" dirty="0"/>
        </a:p>
      </dgm:t>
    </dgm:pt>
    <dgm:pt modelId="{CEAD1D76-1A48-465F-B9BB-69AA6AA2E442}" type="parTrans" cxnId="{E1B80746-518C-4430-A4FB-3319B3BE3B22}">
      <dgm:prSet/>
      <dgm:spPr/>
      <dgm:t>
        <a:bodyPr/>
        <a:lstStyle/>
        <a:p>
          <a:endParaRPr kumimoji="1" lang="ja-JP" altLang="en-US"/>
        </a:p>
      </dgm:t>
    </dgm:pt>
    <dgm:pt modelId="{FAD1C810-C48F-4C2F-B119-2C3540E337E0}" type="sibTrans" cxnId="{E1B80746-518C-4430-A4FB-3319B3BE3B22}">
      <dgm:prSet/>
      <dgm:spPr/>
      <dgm:t>
        <a:bodyPr/>
        <a:lstStyle/>
        <a:p>
          <a:endParaRPr kumimoji="1" lang="ja-JP" altLang="en-US"/>
        </a:p>
      </dgm:t>
    </dgm:pt>
    <dgm:pt modelId="{BECCEFEB-CC89-4A86-B629-C14C09867FF3}" type="pres">
      <dgm:prSet presAssocID="{8F768E9F-DD3E-4149-A837-E54CDB926795}" presName="linearFlow" presStyleCnt="0">
        <dgm:presLayoutVars>
          <dgm:resizeHandles val="exact"/>
        </dgm:presLayoutVars>
      </dgm:prSet>
      <dgm:spPr/>
    </dgm:pt>
    <dgm:pt modelId="{CFFCAC87-EC26-478F-9049-EB22BB7BD475}" type="pres">
      <dgm:prSet presAssocID="{10595A9A-5FB5-461C-BAC4-90D1E3B5153E}" presName="node" presStyleLbl="node1" presStyleIdx="0" presStyleCnt="2" custLinFactNeighborY="-949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9A872EE-76B6-48E6-B4D2-C1EBCBA3428B}" type="pres">
      <dgm:prSet presAssocID="{EC57490F-311E-4DC8-A04D-4923FC239183}" presName="sibTrans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D39BAA02-D2DD-41B4-B454-3770676D6A2F}" type="pres">
      <dgm:prSet presAssocID="{EC57490F-311E-4DC8-A04D-4923FC239183}" presName="connectorText" presStyleLbl="sibTrans2D1" presStyleIdx="0" presStyleCnt="1"/>
      <dgm:spPr/>
      <dgm:t>
        <a:bodyPr/>
        <a:lstStyle/>
        <a:p>
          <a:endParaRPr kumimoji="1" lang="ja-JP" altLang="en-US"/>
        </a:p>
      </dgm:t>
    </dgm:pt>
    <dgm:pt modelId="{CF081BB5-0107-442A-BD0B-ED3EE3870600}" type="pres">
      <dgm:prSet presAssocID="{F532E72D-5B37-44A5-A16D-EC1044F803F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2C48A0F-0937-4074-B6A5-B452B053F333}" srcId="{8F768E9F-DD3E-4149-A837-E54CDB926795}" destId="{10595A9A-5FB5-461C-BAC4-90D1E3B5153E}" srcOrd="0" destOrd="0" parTransId="{24F919D4-C20C-4377-BD4E-E5258E9190C9}" sibTransId="{EC57490F-311E-4DC8-A04D-4923FC239183}"/>
    <dgm:cxn modelId="{816F4B43-B56F-4CF2-8990-CE511ECCD384}" type="presOf" srcId="{8F768E9F-DD3E-4149-A837-E54CDB926795}" destId="{BECCEFEB-CC89-4A86-B629-C14C09867FF3}" srcOrd="0" destOrd="0" presId="urn:microsoft.com/office/officeart/2005/8/layout/process2"/>
    <dgm:cxn modelId="{67A2AD98-508A-4548-84CA-E9BE8BEBC7B2}" type="presOf" srcId="{EC57490F-311E-4DC8-A04D-4923FC239183}" destId="{C9A872EE-76B6-48E6-B4D2-C1EBCBA3428B}" srcOrd="0" destOrd="0" presId="urn:microsoft.com/office/officeart/2005/8/layout/process2"/>
    <dgm:cxn modelId="{9884622C-238F-4BF9-BD6E-602061532E38}" type="presOf" srcId="{10595A9A-5FB5-461C-BAC4-90D1E3B5153E}" destId="{CFFCAC87-EC26-478F-9049-EB22BB7BD475}" srcOrd="0" destOrd="0" presId="urn:microsoft.com/office/officeart/2005/8/layout/process2"/>
    <dgm:cxn modelId="{3DCDA237-D0B5-4F6C-82B0-71914FE0A105}" type="presOf" srcId="{EC57490F-311E-4DC8-A04D-4923FC239183}" destId="{D39BAA02-D2DD-41B4-B454-3770676D6A2F}" srcOrd="1" destOrd="0" presId="urn:microsoft.com/office/officeart/2005/8/layout/process2"/>
    <dgm:cxn modelId="{33514012-C3B1-4386-AEB3-7692429915DC}" type="presOf" srcId="{F532E72D-5B37-44A5-A16D-EC1044F803F1}" destId="{CF081BB5-0107-442A-BD0B-ED3EE3870600}" srcOrd="0" destOrd="0" presId="urn:microsoft.com/office/officeart/2005/8/layout/process2"/>
    <dgm:cxn modelId="{E1B80746-518C-4430-A4FB-3319B3BE3B22}" srcId="{8F768E9F-DD3E-4149-A837-E54CDB926795}" destId="{F532E72D-5B37-44A5-A16D-EC1044F803F1}" srcOrd="1" destOrd="0" parTransId="{CEAD1D76-1A48-465F-B9BB-69AA6AA2E442}" sibTransId="{FAD1C810-C48F-4C2F-B119-2C3540E337E0}"/>
    <dgm:cxn modelId="{020949DF-A911-4112-A4D5-27B71AEBF3F4}" type="presParOf" srcId="{BECCEFEB-CC89-4A86-B629-C14C09867FF3}" destId="{CFFCAC87-EC26-478F-9049-EB22BB7BD475}" srcOrd="0" destOrd="0" presId="urn:microsoft.com/office/officeart/2005/8/layout/process2"/>
    <dgm:cxn modelId="{C27766B4-B02B-443F-9D3C-171DB99DE582}" type="presParOf" srcId="{BECCEFEB-CC89-4A86-B629-C14C09867FF3}" destId="{C9A872EE-76B6-48E6-B4D2-C1EBCBA3428B}" srcOrd="1" destOrd="0" presId="urn:microsoft.com/office/officeart/2005/8/layout/process2"/>
    <dgm:cxn modelId="{7D00A14B-1723-4C39-B8DB-D69C1DCA0445}" type="presParOf" srcId="{C9A872EE-76B6-48E6-B4D2-C1EBCBA3428B}" destId="{D39BAA02-D2DD-41B4-B454-3770676D6A2F}" srcOrd="0" destOrd="0" presId="urn:microsoft.com/office/officeart/2005/8/layout/process2"/>
    <dgm:cxn modelId="{16A1C60B-D91E-4A39-951E-89F79CE96D4E}" type="presParOf" srcId="{BECCEFEB-CC89-4A86-B629-C14C09867FF3}" destId="{CF081BB5-0107-442A-BD0B-ED3EE3870600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8C340-7F81-4E30-9DF7-EB00C76A339A}">
      <dsp:nvSpPr>
        <dsp:cNvPr id="0" name=""/>
        <dsp:cNvSpPr/>
      </dsp:nvSpPr>
      <dsp:spPr>
        <a:xfrm>
          <a:off x="0" y="2081662"/>
          <a:ext cx="5256583" cy="1364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700" kern="1200" dirty="0" smtClean="0"/>
            <a:t>授業間・学内移動に自転車は</a:t>
          </a:r>
          <a:endParaRPr lang="en-US" altLang="ja-JP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700" kern="1200" dirty="0" smtClean="0"/>
            <a:t>必須と言われている</a:t>
          </a:r>
          <a:endParaRPr kumimoji="1" lang="ja-JP" altLang="en-US" sz="2700" kern="1200" dirty="0"/>
        </a:p>
      </dsp:txBody>
      <dsp:txXfrm>
        <a:off x="0" y="2081662"/>
        <a:ext cx="5256583" cy="1364775"/>
      </dsp:txXfrm>
    </dsp:sp>
    <dsp:sp modelId="{AB9F1A26-BA77-4AF0-A799-2803C9058A4B}">
      <dsp:nvSpPr>
        <dsp:cNvPr id="0" name=""/>
        <dsp:cNvSpPr/>
      </dsp:nvSpPr>
      <dsp:spPr>
        <a:xfrm rot="10800000">
          <a:off x="0" y="0"/>
          <a:ext cx="5256583" cy="209902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800" kern="1200" dirty="0" smtClean="0"/>
            <a:t>南北</a:t>
          </a:r>
          <a:r>
            <a:rPr lang="en-US" altLang="ja-JP" sz="2800" kern="1200" dirty="0" smtClean="0"/>
            <a:t>4km</a:t>
          </a:r>
          <a:r>
            <a:rPr lang="ja-JP" altLang="en-US" sz="2800" kern="1200" dirty="0" smtClean="0"/>
            <a:t>・東西</a:t>
          </a:r>
          <a:r>
            <a:rPr lang="en-US" altLang="ja-JP" sz="2800" kern="1200" dirty="0" smtClean="0"/>
            <a:t>1km</a:t>
          </a:r>
          <a:r>
            <a:rPr lang="ja-JP" altLang="en-US" sz="2800" kern="1200" dirty="0" smtClean="0"/>
            <a:t>（約</a:t>
          </a:r>
          <a:r>
            <a:rPr lang="en-US" altLang="ja-JP" sz="2800" kern="1200" dirty="0" smtClean="0"/>
            <a:t>260ha</a:t>
          </a:r>
          <a:r>
            <a:rPr lang="ja-JP" altLang="en-US" sz="2800" kern="1200" dirty="0" smtClean="0"/>
            <a:t>）</a:t>
          </a:r>
          <a:endParaRPr kumimoji="1" lang="ja-JP" altLang="en-US" sz="2800" kern="1200" dirty="0"/>
        </a:p>
      </dsp:txBody>
      <dsp:txXfrm rot="10800000">
        <a:off x="0" y="0"/>
        <a:ext cx="5256583" cy="1363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00AA6-5B04-4209-9B03-CE06C04C226C}">
      <dsp:nvSpPr>
        <dsp:cNvPr id="0" name=""/>
        <dsp:cNvSpPr/>
      </dsp:nvSpPr>
      <dsp:spPr>
        <a:xfrm>
          <a:off x="0" y="579"/>
          <a:ext cx="7901230" cy="863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700" kern="1200" dirty="0" smtClean="0"/>
            <a:t>学内の移動手段として、自転車を利用</a:t>
          </a:r>
          <a:endParaRPr kumimoji="1" lang="ja-JP" altLang="en-US" sz="3700" kern="1200" dirty="0"/>
        </a:p>
      </dsp:txBody>
      <dsp:txXfrm>
        <a:off x="0" y="579"/>
        <a:ext cx="7901230" cy="863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03B22-BBF5-4A87-BF9F-4CFCB917C769}">
      <dsp:nvSpPr>
        <dsp:cNvPr id="0" name=""/>
        <dsp:cNvSpPr/>
      </dsp:nvSpPr>
      <dsp:spPr>
        <a:xfrm rot="5400000">
          <a:off x="4945914" y="-2020456"/>
          <a:ext cx="782637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kern="1200" dirty="0" smtClean="0"/>
            <a:t>意識改革・駐輪場明確化→自転車混雑緩和</a:t>
          </a:r>
          <a:endParaRPr kumimoji="1" lang="ja-JP" altLang="en-US" sz="1900" kern="1200" dirty="0"/>
        </a:p>
      </dsp:txBody>
      <dsp:txXfrm rot="-5400000">
        <a:off x="2825594" y="138069"/>
        <a:ext cx="4985073" cy="706227"/>
      </dsp:txXfrm>
    </dsp:sp>
    <dsp:sp modelId="{E90A5FF8-0E37-4C1A-A155-03E0F4AF18A1}">
      <dsp:nvSpPr>
        <dsp:cNvPr id="0" name=""/>
        <dsp:cNvSpPr/>
      </dsp:nvSpPr>
      <dsp:spPr>
        <a:xfrm>
          <a:off x="0" y="2033"/>
          <a:ext cx="2825593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/>
            <a:t>個人利益の優先・違反駐輪</a:t>
          </a:r>
          <a:endParaRPr kumimoji="1" lang="ja-JP" altLang="en-US" sz="2400" kern="1200" dirty="0"/>
        </a:p>
      </dsp:txBody>
      <dsp:txXfrm>
        <a:off x="47756" y="49789"/>
        <a:ext cx="2730081" cy="882784"/>
      </dsp:txXfrm>
    </dsp:sp>
    <dsp:sp modelId="{FB7D854C-282A-4ACF-8680-E4F1F8C0E341}">
      <dsp:nvSpPr>
        <dsp:cNvPr id="0" name=""/>
        <dsp:cNvSpPr/>
      </dsp:nvSpPr>
      <dsp:spPr>
        <a:xfrm rot="5400000">
          <a:off x="4945914" y="-993244"/>
          <a:ext cx="782637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kern="1200" dirty="0" smtClean="0"/>
            <a:t>自転車専用道→混雑・集中緩和</a:t>
          </a:r>
          <a:endParaRPr kumimoji="1" lang="ja-JP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kern="1200" dirty="0" smtClean="0"/>
            <a:t>路面ペイント→枠内駐輪→安全面改善</a:t>
          </a:r>
          <a:endParaRPr kumimoji="1" lang="ja-JP" altLang="en-US" sz="1900" kern="1200" dirty="0"/>
        </a:p>
      </dsp:txBody>
      <dsp:txXfrm rot="-5400000">
        <a:off x="2825594" y="1165281"/>
        <a:ext cx="4985073" cy="706227"/>
      </dsp:txXfrm>
    </dsp:sp>
    <dsp:sp modelId="{70BCACE5-4A9E-4D07-B3CE-C983A28BA395}">
      <dsp:nvSpPr>
        <dsp:cNvPr id="0" name=""/>
        <dsp:cNvSpPr/>
      </dsp:nvSpPr>
      <dsp:spPr>
        <a:xfrm>
          <a:off x="0" y="1029245"/>
          <a:ext cx="2825593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/>
            <a:t>交通容量の超過・学生数の大幅増加</a:t>
          </a:r>
          <a:endParaRPr kumimoji="1" lang="ja-JP" altLang="en-US" sz="2400" kern="1200" dirty="0"/>
        </a:p>
      </dsp:txBody>
      <dsp:txXfrm>
        <a:off x="47756" y="1077001"/>
        <a:ext cx="2730081" cy="882784"/>
      </dsp:txXfrm>
    </dsp:sp>
    <dsp:sp modelId="{BA33509F-07C9-4E79-8976-C8F463FB8655}">
      <dsp:nvSpPr>
        <dsp:cNvPr id="0" name=""/>
        <dsp:cNvSpPr/>
      </dsp:nvSpPr>
      <dsp:spPr>
        <a:xfrm rot="5400000">
          <a:off x="4945914" y="33966"/>
          <a:ext cx="782637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kern="1200" dirty="0" smtClean="0"/>
            <a:t>縦置き駐輪場・料金改定→駐輪場改善</a:t>
          </a:r>
          <a:endParaRPr kumimoji="1" lang="ja-JP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900" kern="1200" dirty="0" smtClean="0"/>
            <a:t>MAP</a:t>
          </a:r>
          <a:r>
            <a:rPr kumimoji="1" lang="ja-JP" altLang="en-US" sz="1900" kern="1200" dirty="0" smtClean="0"/>
            <a:t>作成・登録制→スマートキャンパス</a:t>
          </a:r>
          <a:endParaRPr kumimoji="1" lang="ja-JP" altLang="en-US" sz="1900" kern="1200" dirty="0"/>
        </a:p>
      </dsp:txBody>
      <dsp:txXfrm rot="-5400000">
        <a:off x="2825594" y="2192492"/>
        <a:ext cx="4985073" cy="706227"/>
      </dsp:txXfrm>
    </dsp:sp>
    <dsp:sp modelId="{D7879F69-B5E0-47EA-9F14-50C0FA133D80}">
      <dsp:nvSpPr>
        <dsp:cNvPr id="0" name=""/>
        <dsp:cNvSpPr/>
      </dsp:nvSpPr>
      <dsp:spPr>
        <a:xfrm>
          <a:off x="0" y="2056457"/>
          <a:ext cx="2825593" cy="978296"/>
        </a:xfrm>
        <a:prstGeom prst="roundRect">
          <a:avLst/>
        </a:prstGeom>
        <a:solidFill>
          <a:schemeClr val="accent1"/>
        </a:solidFill>
        <a:ln w="444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/>
            <a:t>駐輪可能台数の</a:t>
          </a:r>
          <a:r>
            <a:rPr kumimoji="1" lang="ja-JP" altLang="en-US" sz="2400" kern="1200" smtClean="0"/>
            <a:t>　不足等</a:t>
          </a:r>
          <a:endParaRPr kumimoji="1" lang="ja-JP" altLang="en-US" sz="2400" kern="1200" dirty="0"/>
        </a:p>
      </dsp:txBody>
      <dsp:txXfrm>
        <a:off x="47756" y="2104213"/>
        <a:ext cx="2730081" cy="882784"/>
      </dsp:txXfrm>
    </dsp:sp>
    <dsp:sp modelId="{C0716C23-17C8-4AAE-AFEF-68AFB0987E3F}">
      <dsp:nvSpPr>
        <dsp:cNvPr id="0" name=""/>
        <dsp:cNvSpPr/>
      </dsp:nvSpPr>
      <dsp:spPr>
        <a:xfrm rot="5400000">
          <a:off x="4945914" y="1061178"/>
          <a:ext cx="782637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900" kern="1200" dirty="0" smtClean="0"/>
            <a:t>ステッカー制度・駐輪パイプ→盗難防止</a:t>
          </a:r>
          <a:endParaRPr kumimoji="1" lang="ja-JP" altLang="en-US" sz="1900" kern="1200" dirty="0"/>
        </a:p>
      </dsp:txBody>
      <dsp:txXfrm rot="-5400000">
        <a:off x="2825594" y="3219704"/>
        <a:ext cx="4985073" cy="706227"/>
      </dsp:txXfrm>
    </dsp:sp>
    <dsp:sp modelId="{5C864D3B-2003-4684-8697-20A6E3ADBB05}">
      <dsp:nvSpPr>
        <dsp:cNvPr id="0" name=""/>
        <dsp:cNvSpPr/>
      </dsp:nvSpPr>
      <dsp:spPr>
        <a:xfrm>
          <a:off x="0" y="3024335"/>
          <a:ext cx="2825593" cy="978296"/>
        </a:xfrm>
        <a:prstGeom prst="roundRect">
          <a:avLst/>
        </a:prstGeom>
        <a:solidFill>
          <a:schemeClr val="accent1"/>
        </a:solidFill>
        <a:ln w="444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kern="1200" dirty="0" smtClean="0"/>
            <a:t>盗難の発生</a:t>
          </a:r>
          <a:endParaRPr kumimoji="1" lang="ja-JP" altLang="en-US" sz="2400" kern="1200" dirty="0"/>
        </a:p>
      </dsp:txBody>
      <dsp:txXfrm>
        <a:off x="47756" y="3072091"/>
        <a:ext cx="2730081" cy="8827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80F64-1D7A-4D1D-BC96-67E4CABF6519}">
      <dsp:nvSpPr>
        <dsp:cNvPr id="0" name=""/>
        <dsp:cNvSpPr/>
      </dsp:nvSpPr>
      <dsp:spPr>
        <a:xfrm>
          <a:off x="0" y="0"/>
          <a:ext cx="7488832" cy="657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放置自転車の撤去</a:t>
          </a:r>
          <a:endParaRPr kumimoji="1" lang="en-US" altLang="ja-JP" sz="2800" kern="1200" dirty="0" smtClean="0"/>
        </a:p>
      </dsp:txBody>
      <dsp:txXfrm>
        <a:off x="32099" y="32099"/>
        <a:ext cx="7424634" cy="593362"/>
      </dsp:txXfrm>
    </dsp:sp>
    <dsp:sp modelId="{89AC20EA-DA72-4CD5-945A-265ADCA8B7E6}">
      <dsp:nvSpPr>
        <dsp:cNvPr id="0" name=""/>
        <dsp:cNvSpPr/>
      </dsp:nvSpPr>
      <dsp:spPr>
        <a:xfrm>
          <a:off x="0" y="672643"/>
          <a:ext cx="7488832" cy="1236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2400" kern="1200" dirty="0" smtClean="0"/>
            <a:t>交通安全会により、毎年秋に放置自転車を撤去</a:t>
          </a:r>
          <a:endParaRPr kumimoji="1"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2400" kern="1200" dirty="0" smtClean="0"/>
            <a:t>３年前から費用は掛からなくなった</a:t>
          </a:r>
          <a:endParaRPr kumimoji="1"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2400" kern="1200" dirty="0" smtClean="0"/>
            <a:t>毎年およそ</a:t>
          </a:r>
          <a:r>
            <a:rPr kumimoji="1" lang="en-US" altLang="ja-JP" sz="2400" kern="1200" dirty="0" smtClean="0"/>
            <a:t>1200</a:t>
          </a:r>
          <a:r>
            <a:rPr kumimoji="1" lang="ja-JP" altLang="en-US" sz="2400" kern="1200" dirty="0" smtClean="0"/>
            <a:t>台が撤去される</a:t>
          </a:r>
          <a:endParaRPr kumimoji="1" lang="ja-JP" altLang="en-US" sz="2400" kern="1200" dirty="0"/>
        </a:p>
      </dsp:txBody>
      <dsp:txXfrm>
        <a:off x="0" y="672643"/>
        <a:ext cx="7488832" cy="1236667"/>
      </dsp:txXfrm>
    </dsp:sp>
    <dsp:sp modelId="{7FF3D45B-6509-46CA-A326-01CE43A6D177}">
      <dsp:nvSpPr>
        <dsp:cNvPr id="0" name=""/>
        <dsp:cNvSpPr/>
      </dsp:nvSpPr>
      <dsp:spPr>
        <a:xfrm>
          <a:off x="0" y="1925584"/>
          <a:ext cx="7488832" cy="665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誘導</a:t>
          </a:r>
          <a:endParaRPr kumimoji="1" lang="ja-JP" altLang="en-US" sz="2800" kern="1200" dirty="0"/>
        </a:p>
      </dsp:txBody>
      <dsp:txXfrm>
        <a:off x="32497" y="1958081"/>
        <a:ext cx="7423838" cy="600706"/>
      </dsp:txXfrm>
    </dsp:sp>
    <dsp:sp modelId="{0CF7D810-A928-49C9-9E9D-D7AE2B2F945A}">
      <dsp:nvSpPr>
        <dsp:cNvPr id="0" name=""/>
        <dsp:cNvSpPr/>
      </dsp:nvSpPr>
      <dsp:spPr>
        <a:xfrm>
          <a:off x="0" y="2599071"/>
          <a:ext cx="7488832" cy="82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2400" kern="1200" dirty="0" smtClean="0"/>
            <a:t>掲示やペイント</a:t>
          </a:r>
          <a:endParaRPr kumimoji="1"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2400" kern="1200" dirty="0" smtClean="0"/>
            <a:t>直接呼びかけ等（新入生向け）</a:t>
          </a:r>
          <a:endParaRPr kumimoji="1" lang="ja-JP" altLang="en-US" sz="2400" kern="1200" dirty="0"/>
        </a:p>
      </dsp:txBody>
      <dsp:txXfrm>
        <a:off x="0" y="2599071"/>
        <a:ext cx="7488832" cy="824444"/>
      </dsp:txXfrm>
    </dsp:sp>
    <dsp:sp modelId="{70F697AA-D1A1-4912-A916-4946CB2BD610}">
      <dsp:nvSpPr>
        <dsp:cNvPr id="0" name=""/>
        <dsp:cNvSpPr/>
      </dsp:nvSpPr>
      <dsp:spPr>
        <a:xfrm>
          <a:off x="0" y="3399456"/>
          <a:ext cx="7488832" cy="657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kern="1200" dirty="0" smtClean="0"/>
            <a:t>設備的対策</a:t>
          </a:r>
          <a:endParaRPr kumimoji="1" lang="ja-JP" altLang="en-US" sz="2800" kern="1200" dirty="0"/>
        </a:p>
      </dsp:txBody>
      <dsp:txXfrm>
        <a:off x="32099" y="3431555"/>
        <a:ext cx="7424634" cy="593362"/>
      </dsp:txXfrm>
    </dsp:sp>
    <dsp:sp modelId="{73F0AAEA-8476-44CF-9D8C-C767D1D6C504}">
      <dsp:nvSpPr>
        <dsp:cNvPr id="0" name=""/>
        <dsp:cNvSpPr/>
      </dsp:nvSpPr>
      <dsp:spPr>
        <a:xfrm>
          <a:off x="0" y="4057016"/>
          <a:ext cx="7488832" cy="82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2400" kern="1200" dirty="0" smtClean="0"/>
            <a:t>駐輪場の増設・改修</a:t>
          </a:r>
          <a:endParaRPr kumimoji="1"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2400" kern="1200" dirty="0" smtClean="0"/>
            <a:t>自転車専用道の設置計画</a:t>
          </a:r>
          <a:r>
            <a:rPr kumimoji="1" lang="ja-JP" altLang="en-US" sz="2000" kern="1200" dirty="0" smtClean="0"/>
            <a:t>（キャンパスリニューアル　</a:t>
          </a:r>
          <a:r>
            <a:rPr kumimoji="1" lang="en-US" altLang="ja-JP" sz="2000" kern="1200" dirty="0" smtClean="0"/>
            <a:t>2011</a:t>
          </a:r>
          <a:r>
            <a:rPr kumimoji="1" lang="ja-JP" altLang="en-US" sz="2000" kern="1200" dirty="0" smtClean="0"/>
            <a:t>）</a:t>
          </a:r>
          <a:endParaRPr kumimoji="1" lang="ja-JP" altLang="en-US" sz="2400" kern="1200" dirty="0"/>
        </a:p>
      </dsp:txBody>
      <dsp:txXfrm>
        <a:off x="0" y="4057016"/>
        <a:ext cx="7488832" cy="824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D9558-6F59-4DD5-A43A-AEF4E6C719A9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5BC18-8AAC-48C4-9630-D595D28CBC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169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6C9D8-F653-4772-890D-A64E95D2C21E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5DE50-644B-43ED-BF89-9A961FAF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96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5DE50-644B-43ED-BF89-9A961FAFC24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30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5DE50-644B-43ED-BF89-9A961FAFC24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92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5DE50-644B-43ED-BF89-9A961FAFC24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92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8A4C-7BF7-4FD0-8C89-2395781E6EF5}" type="datetime1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7FBC-E642-4E3A-A763-FF157A0E00FB}" type="datetime1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FE3B-9228-4CFB-B42B-1BA6972E1FB9}" type="datetime1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01F9-4E30-44A7-91C0-4139D049FD3D}" type="datetime1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9A91-3AA3-4655-8C61-62A5FEBB3426}" type="datetime1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80414-2EA2-4A0C-A9E5-F9B8FB3F2692}" type="datetime1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EF5C-66A9-4D40-95D7-AACE1F1F2B30}" type="datetime1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79DE-5C94-4955-9D7B-111FA98CBC32}" type="datetime1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75EC-8035-43EC-9D86-EC715AA35100}" type="datetime1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6FF-EC74-47F0-8315-A560A07E886E}" type="datetime1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61B3-018E-4A59-8A97-53401CD503AD}" type="datetime1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01AB201-F2FC-4DE4-87D0-1E6726E1983D}" type="datetime1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90D9056-03DB-4F4D-BB0C-E9D3F3972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100" dirty="0" smtClean="0"/>
              <a:t>都市計画実習　中間発表　生活安全環境班</a:t>
            </a:r>
            <a:r>
              <a:rPr kumimoji="1" lang="en-US" altLang="ja-JP" sz="2000" dirty="0" smtClean="0"/>
              <a:t/>
            </a:r>
            <a:br>
              <a:rPr kumimoji="1" lang="en-US" altLang="ja-JP" sz="2000" dirty="0" smtClean="0"/>
            </a:b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ja-JP" altLang="en-US" sz="4400" dirty="0"/>
              <a:t>なぜあなた</a:t>
            </a:r>
            <a:r>
              <a:rPr lang="ja-JP" altLang="en-US" sz="4400" dirty="0" smtClean="0"/>
              <a:t>は自転車に乗るの？</a:t>
            </a:r>
            <a:endParaRPr kumimoji="1" lang="ja-JP" altLang="en-US" sz="7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8064896" cy="26642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ja-JP" altLang="en-US" dirty="0" smtClean="0"/>
              <a:t>担当教員　吉野 邦彦 先生</a:t>
            </a:r>
            <a:endParaRPr lang="en-US" altLang="ja-JP" dirty="0" smtClean="0"/>
          </a:p>
          <a:p>
            <a:pPr algn="r"/>
            <a:r>
              <a:rPr lang="ja-JP" altLang="en-US" dirty="0" smtClean="0"/>
              <a:t>ＴＡ　根本 拓哉</a:t>
            </a:r>
            <a:endParaRPr lang="en-US" altLang="ja-JP" dirty="0" smtClean="0"/>
          </a:p>
          <a:p>
            <a:pPr algn="r"/>
            <a:r>
              <a:rPr lang="ja-JP" altLang="en-US" dirty="0" smtClean="0"/>
              <a:t>飯村 元紀</a:t>
            </a:r>
            <a:endParaRPr lang="en-US" altLang="ja-JP" dirty="0" smtClean="0"/>
          </a:p>
          <a:p>
            <a:pPr algn="r"/>
            <a:r>
              <a:rPr lang="ja-JP" altLang="en-US" dirty="0" smtClean="0"/>
              <a:t>櫻井 智之</a:t>
            </a:r>
            <a:endParaRPr lang="en-US" altLang="ja-JP" dirty="0" smtClean="0"/>
          </a:p>
          <a:p>
            <a:pPr algn="r"/>
            <a:r>
              <a:rPr lang="ja-JP" altLang="en-US" dirty="0" smtClean="0"/>
              <a:t>高橋 一貴</a:t>
            </a:r>
            <a:endParaRPr lang="en-US" altLang="ja-JP" dirty="0" smtClean="0"/>
          </a:p>
          <a:p>
            <a:pPr algn="r"/>
            <a:r>
              <a:rPr lang="ja-JP" altLang="en-US" dirty="0" smtClean="0"/>
              <a:t>小磯 和紀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67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1.</a:t>
            </a:r>
            <a:r>
              <a:rPr lang="ja-JP" altLang="en-US" dirty="0"/>
              <a:t>背景（事前調査）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755576" y="1947781"/>
            <a:ext cx="411480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/>
              <a:t>「自転車が多い理由</a:t>
            </a:r>
            <a:r>
              <a:rPr lang="ja-JP" altLang="en-US" sz="3200" dirty="0" smtClean="0"/>
              <a:t>」</a:t>
            </a:r>
            <a:endParaRPr lang="en-US" altLang="ja-JP" sz="3200" dirty="0" smtClean="0"/>
          </a:p>
        </p:txBody>
      </p:sp>
      <p:sp>
        <p:nvSpPr>
          <p:cNvPr id="15" name="角丸四角形 14"/>
          <p:cNvSpPr/>
          <p:nvPr/>
        </p:nvSpPr>
        <p:spPr>
          <a:xfrm>
            <a:off x="755576" y="3315933"/>
            <a:ext cx="411480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/>
              <a:t>「</a:t>
            </a:r>
            <a:r>
              <a:rPr lang="ja-JP" altLang="en-US" sz="3200" dirty="0"/>
              <a:t>自転車を使う理由」</a:t>
            </a:r>
            <a:endParaRPr lang="en-US" altLang="ja-JP" sz="3200" dirty="0"/>
          </a:p>
        </p:txBody>
      </p:sp>
      <p:sp>
        <p:nvSpPr>
          <p:cNvPr id="14" name="曲折矢印 13"/>
          <p:cNvSpPr/>
          <p:nvPr/>
        </p:nvSpPr>
        <p:spPr>
          <a:xfrm rot="5400000">
            <a:off x="4973111" y="2348892"/>
            <a:ext cx="2798178" cy="2592288"/>
          </a:xfrm>
          <a:prstGeom prst="bentArrow">
            <a:avLst>
              <a:gd name="adj1" fmla="val 18023"/>
              <a:gd name="adj2" fmla="val 22287"/>
              <a:gd name="adj3" fmla="val 31977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123728" y="5133609"/>
            <a:ext cx="648072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駐輪場問題を通してアプローチ</a:t>
            </a:r>
            <a:endParaRPr kumimoji="1" lang="ja-JP" altLang="en-US" sz="3600" dirty="0"/>
          </a:p>
        </p:txBody>
      </p:sp>
      <p:sp>
        <p:nvSpPr>
          <p:cNvPr id="1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315764"/>
            <a:ext cx="1296144" cy="648072"/>
          </a:xfrm>
        </p:spPr>
        <p:txBody>
          <a:bodyPr>
            <a:noAutofit/>
          </a:bodyPr>
          <a:lstStyle/>
          <a:p>
            <a:r>
              <a:rPr lang="ja-JP" altLang="en-US" sz="3200" dirty="0"/>
              <a:t>目的</a:t>
            </a:r>
            <a:endParaRPr lang="en-US" altLang="ja-JP" sz="3200" dirty="0" smtClean="0"/>
          </a:p>
          <a:p>
            <a:pPr marL="0" indent="0" algn="ctr">
              <a:buNone/>
            </a:pP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03239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BAB1"/>
                                      </p:to>
                                    </p:animClr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事前調査</a:t>
            </a:r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780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筑波大学内の駐輪台数の実態調査</a:t>
            </a:r>
            <a:endParaRPr lang="en-US" altLang="ja-JP" sz="2800" dirty="0" smtClean="0"/>
          </a:p>
          <a:p>
            <a:pPr marL="274320" lvl="1" indent="0">
              <a:buNone/>
            </a:pPr>
            <a:r>
              <a:rPr lang="ja-JP" altLang="en-US" sz="2800" dirty="0" smtClean="0"/>
              <a:t>目的･･･駐輪場の利用実態・自転車の台数変化</a:t>
            </a:r>
            <a:endParaRPr lang="en-US" altLang="ja-JP" sz="2800" dirty="0" smtClean="0"/>
          </a:p>
          <a:p>
            <a:pPr marL="274320" lvl="1" indent="0">
              <a:buNone/>
            </a:pPr>
            <a:r>
              <a:rPr lang="ja-JP" altLang="en-US" sz="2800" dirty="0" smtClean="0"/>
              <a:t>　　　　を調査することで、自転車問題の原因を探る</a:t>
            </a:r>
            <a:endParaRPr lang="en-US" altLang="ja-JP" sz="2800" dirty="0" smtClean="0"/>
          </a:p>
          <a:p>
            <a:pPr marL="274320" lvl="1" indent="0">
              <a:buNone/>
            </a:pPr>
            <a:endParaRPr lang="en-US" altLang="ja-JP" sz="2800" dirty="0"/>
          </a:p>
          <a:p>
            <a:pPr marL="274320" lvl="1" indent="0">
              <a:buNone/>
            </a:pPr>
            <a:endParaRPr lang="en-US" altLang="ja-JP" sz="2800" dirty="0" smtClean="0"/>
          </a:p>
          <a:p>
            <a:pPr marL="274320" lvl="1" indent="0">
              <a:buNone/>
            </a:pPr>
            <a:endParaRPr lang="en-US" altLang="ja-JP" sz="2800" dirty="0" smtClean="0"/>
          </a:p>
          <a:p>
            <a:pPr marL="274320" lvl="1" indent="0">
              <a:buNone/>
            </a:pPr>
            <a:endParaRPr lang="en-US" altLang="ja-JP" sz="2800" dirty="0"/>
          </a:p>
          <a:p>
            <a:pPr marL="274320" lvl="1" indent="0">
              <a:buNone/>
            </a:pPr>
            <a:endParaRPr lang="en-US" altLang="ja-JP" sz="2800" dirty="0" smtClean="0"/>
          </a:p>
          <a:p>
            <a:r>
              <a:rPr lang="ja-JP" altLang="en-US" sz="2800" dirty="0" smtClean="0"/>
              <a:t>場所　第一エリア・第</a:t>
            </a:r>
            <a:r>
              <a:rPr lang="ja-JP" altLang="en-US" sz="2800" dirty="0"/>
              <a:t>三</a:t>
            </a:r>
            <a:r>
              <a:rPr lang="ja-JP" altLang="en-US" sz="2800" dirty="0" smtClean="0"/>
              <a:t>エリアそれぞれの駐輪場</a:t>
            </a:r>
            <a:endParaRPr lang="en-US" altLang="ja-JP" sz="2800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26119"/>
              </p:ext>
            </p:extLst>
          </p:nvPr>
        </p:nvGraphicFramePr>
        <p:xfrm>
          <a:off x="683568" y="3068960"/>
          <a:ext cx="6096000" cy="2181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</a:rPr>
                        <a:t>日時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>
                          <a:effectLst/>
                        </a:rPr>
                        <a:t>時間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</a:rPr>
                        <a:t>天候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>
                          <a:effectLst/>
                        </a:rPr>
                        <a:t>4/28(</a:t>
                      </a:r>
                      <a:r>
                        <a:rPr lang="ja-JP" altLang="en-US" sz="2800" u="none" strike="noStrike">
                          <a:effectLst/>
                        </a:rPr>
                        <a:t>土</a:t>
                      </a:r>
                      <a:r>
                        <a:rPr lang="en-US" altLang="ja-JP" sz="2800" u="none" strike="noStrike">
                          <a:effectLst/>
                        </a:rPr>
                        <a:t>)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>
                          <a:effectLst/>
                        </a:rPr>
                        <a:t>05:30</a:t>
                      </a:r>
                      <a:r>
                        <a:rPr lang="ja-JP" altLang="en-US" sz="2800" u="none" strike="noStrike" dirty="0">
                          <a:effectLst/>
                        </a:rPr>
                        <a:t>～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>
                          <a:effectLst/>
                        </a:rPr>
                        <a:t>晴れ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>
                          <a:effectLst/>
                        </a:rPr>
                        <a:t>5/11(</a:t>
                      </a:r>
                      <a:r>
                        <a:rPr lang="ja-JP" altLang="en-US" sz="2800" u="none" strike="noStrike" dirty="0">
                          <a:effectLst/>
                        </a:rPr>
                        <a:t>金</a:t>
                      </a:r>
                      <a:r>
                        <a:rPr lang="en-US" altLang="ja-JP" sz="2800" u="none" strike="noStrike" dirty="0">
                          <a:effectLst/>
                        </a:rPr>
                        <a:t>)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>
                          <a:effectLst/>
                        </a:rPr>
                        <a:t>07:30</a:t>
                      </a:r>
                      <a:r>
                        <a:rPr lang="ja-JP" altLang="en-US" sz="2800" u="none" strike="noStrike">
                          <a:effectLst/>
                        </a:rPr>
                        <a:t>～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>
                          <a:effectLst/>
                        </a:rPr>
                        <a:t>晴れ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>
                          <a:effectLst/>
                        </a:rPr>
                        <a:t>12:15</a:t>
                      </a:r>
                      <a:r>
                        <a:rPr lang="ja-JP" altLang="en-US" sz="2800" u="none" strike="noStrike">
                          <a:effectLst/>
                        </a:rPr>
                        <a:t>～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>
                          <a:effectLst/>
                        </a:rPr>
                        <a:t>晴れ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>
                          <a:effectLst/>
                        </a:rPr>
                        <a:t>18:30</a:t>
                      </a:r>
                      <a:r>
                        <a:rPr lang="ja-JP" altLang="en-US" sz="2800" u="none" strike="noStrike">
                          <a:effectLst/>
                        </a:rPr>
                        <a:t>～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</a:rPr>
                        <a:t>くもり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事前調査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2800" dirty="0" smtClean="0"/>
              <a:t>内容･･･各駐輪場</a:t>
            </a:r>
            <a:r>
              <a:rPr lang="ja-JP" altLang="en-US" sz="2800" dirty="0"/>
              <a:t>にある自転車の台数を計測</a:t>
            </a:r>
            <a:endParaRPr lang="en-US" altLang="ja-JP" sz="2800" dirty="0"/>
          </a:p>
          <a:p>
            <a:endParaRPr lang="en-US" altLang="ja-JP" sz="1600" dirty="0" smtClean="0"/>
          </a:p>
          <a:p>
            <a:r>
              <a:rPr lang="ja-JP" altLang="en-US" sz="2800" dirty="0" smtClean="0"/>
              <a:t>調査方法･･･第一エリアと第三エリアで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 smtClean="0"/>
              <a:t>　　　　　　　　それぞれ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人ずつに分かれ、同時に計測</a:t>
            </a:r>
            <a:endParaRPr lang="en-US" altLang="ja-JP" sz="2800" dirty="0" smtClean="0"/>
          </a:p>
          <a:p>
            <a:endParaRPr lang="en-US" altLang="ja-JP" sz="1400" dirty="0"/>
          </a:p>
          <a:p>
            <a:r>
              <a:rPr lang="ja-JP" altLang="en-US" sz="2800" dirty="0" smtClean="0"/>
              <a:t>各駐輪場の区分け・キャパシティについて･･･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	</a:t>
            </a:r>
            <a:r>
              <a:rPr lang="ja-JP" altLang="en-US" sz="2800" dirty="0" smtClean="0"/>
              <a:t>第一エリア：</a:t>
            </a:r>
            <a:r>
              <a:rPr lang="en-US" altLang="ja-JP" sz="2800" dirty="0" smtClean="0"/>
              <a:t>2007</a:t>
            </a:r>
            <a:r>
              <a:rPr lang="ja-JP" altLang="en-US" sz="2800" dirty="0" smtClean="0"/>
              <a:t>年交通班の駐輪場データを参</a:t>
            </a:r>
            <a:r>
              <a:rPr lang="en-US" altLang="ja-JP" sz="2800" dirty="0" smtClean="0"/>
              <a:t>			</a:t>
            </a:r>
            <a:r>
              <a:rPr lang="ja-JP" altLang="en-US" sz="2800" dirty="0" smtClean="0"/>
              <a:t>考に区分け・作成　　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	</a:t>
            </a:r>
            <a:r>
              <a:rPr lang="ja-JP" altLang="en-US" sz="2800" dirty="0" smtClean="0"/>
              <a:t>第三</a:t>
            </a:r>
            <a:r>
              <a:rPr lang="ja-JP" altLang="en-US" sz="2800" dirty="0"/>
              <a:t>エリア：</a:t>
            </a:r>
            <a:r>
              <a:rPr lang="en-US" altLang="ja-JP" sz="2800" dirty="0"/>
              <a:t>2006</a:t>
            </a:r>
            <a:r>
              <a:rPr lang="ja-JP" altLang="en-US" sz="2800" dirty="0"/>
              <a:t>年社会的ジレンマ班の駐輪場</a:t>
            </a:r>
            <a:r>
              <a:rPr lang="en-US" altLang="ja-JP" sz="2800" dirty="0"/>
              <a:t>			</a:t>
            </a:r>
            <a:r>
              <a:rPr lang="ja-JP" altLang="en-US" sz="2800" dirty="0"/>
              <a:t>データを参考に区分け・作成</a:t>
            </a:r>
            <a:endParaRPr lang="en-US" altLang="ja-JP" sz="2800" dirty="0"/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6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52" y="1556792"/>
            <a:ext cx="5900928" cy="4431792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調査時の様子（昼間</a:t>
            </a:r>
            <a:r>
              <a:rPr lang="ja-JP" altLang="en-US" dirty="0" smtClean="0"/>
              <a:t>・第一エリア）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6936" y="613260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自分</a:t>
            </a:r>
            <a:r>
              <a:rPr kumimoji="1" lang="ja-JP" altLang="en-US" sz="2800" dirty="0" smtClean="0"/>
              <a:t>勝手な駐輪により取出しが困難な駐輪場（１</a:t>
            </a:r>
            <a:r>
              <a:rPr kumimoji="1" lang="en-US" altLang="ja-JP" sz="2800" dirty="0" smtClean="0"/>
              <a:t>D</a:t>
            </a:r>
            <a:r>
              <a:rPr kumimoji="1" lang="ja-JP" altLang="en-US" sz="2800" dirty="0" smtClean="0"/>
              <a:t>棟前）</a:t>
            </a:r>
            <a:endParaRPr kumimoji="1" lang="ja-JP" altLang="en-US" sz="2800" dirty="0"/>
          </a:p>
        </p:txBody>
      </p:sp>
      <p:sp>
        <p:nvSpPr>
          <p:cNvPr id="6" name="円/楕円 5"/>
          <p:cNvSpPr/>
          <p:nvPr/>
        </p:nvSpPr>
        <p:spPr>
          <a:xfrm rot="19822486">
            <a:off x="2517729" y="3906512"/>
            <a:ext cx="2408549" cy="1357014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 rot="19822486">
            <a:off x="1750648" y="3726405"/>
            <a:ext cx="2065037" cy="1055336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 rot="17675288">
            <a:off x="4047896" y="2584196"/>
            <a:ext cx="1247857" cy="2376984"/>
          </a:xfrm>
          <a:prstGeom prst="ellipse">
            <a:avLst/>
          </a:prstGeom>
          <a:solidFill>
            <a:srgbClr val="00CCFF">
              <a:alpha val="17647"/>
            </a:srgbClr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雲形吹き出し 10"/>
          <p:cNvSpPr/>
          <p:nvPr/>
        </p:nvSpPr>
        <p:spPr>
          <a:xfrm>
            <a:off x="4355976" y="1268759"/>
            <a:ext cx="4531920" cy="2016223"/>
          </a:xfrm>
          <a:prstGeom prst="cloudCallout">
            <a:avLst>
              <a:gd name="adj1" fmla="val -35405"/>
              <a:gd name="adj2" fmla="val 59351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取り出しにくい･･･</a:t>
            </a:r>
          </a:p>
        </p:txBody>
      </p:sp>
      <p:sp>
        <p:nvSpPr>
          <p:cNvPr id="12" name="四角形吹き出し 11"/>
          <p:cNvSpPr/>
          <p:nvPr/>
        </p:nvSpPr>
        <p:spPr>
          <a:xfrm>
            <a:off x="377404" y="2710812"/>
            <a:ext cx="936104" cy="2302363"/>
          </a:xfrm>
          <a:prstGeom prst="wedgeRectCallout">
            <a:avLst>
              <a:gd name="adj1" fmla="val 185383"/>
              <a:gd name="adj2" fmla="val 3019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二重駐輪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941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調査時の様子（昼間</a:t>
            </a:r>
            <a:r>
              <a:rPr lang="ja-JP" altLang="en-US" dirty="0" smtClean="0"/>
              <a:t>・第一エリア）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67" y="1556791"/>
            <a:ext cx="5976664" cy="448407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テキスト ボックス 1"/>
          <p:cNvSpPr txBox="1"/>
          <p:nvPr/>
        </p:nvSpPr>
        <p:spPr>
          <a:xfrm>
            <a:off x="1475656" y="6165189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動線を塞ぐ枠外駐輪（１</a:t>
            </a:r>
            <a:r>
              <a:rPr kumimoji="1" lang="en-US" altLang="ja-JP" sz="2800" dirty="0" smtClean="0"/>
              <a:t>D</a:t>
            </a:r>
            <a:r>
              <a:rPr kumimoji="1" lang="ja-JP" altLang="en-US" sz="2800" dirty="0" smtClean="0"/>
              <a:t>棟前）</a:t>
            </a:r>
            <a:endParaRPr kumimoji="1" lang="en-US" altLang="ja-JP" sz="2800" dirty="0" smtClean="0"/>
          </a:p>
        </p:txBody>
      </p:sp>
      <p:sp>
        <p:nvSpPr>
          <p:cNvPr id="17" name="正方形/長方形 16"/>
          <p:cNvSpPr/>
          <p:nvPr/>
        </p:nvSpPr>
        <p:spPr>
          <a:xfrm rot="2781209">
            <a:off x="2813512" y="4251564"/>
            <a:ext cx="2376264" cy="4431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/>
        </p:nvSpPr>
        <p:spPr>
          <a:xfrm rot="10800000">
            <a:off x="2699792" y="3467630"/>
            <a:ext cx="655236" cy="609441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斜め縞 9"/>
          <p:cNvSpPr/>
          <p:nvPr/>
        </p:nvSpPr>
        <p:spPr>
          <a:xfrm rot="11982505">
            <a:off x="3501768" y="4567795"/>
            <a:ext cx="1631050" cy="769015"/>
          </a:xfrm>
          <a:prstGeom prst="diagStripe">
            <a:avLst>
              <a:gd name="adj" fmla="val 0"/>
            </a:avLst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平行四辺形 18"/>
          <p:cNvSpPr/>
          <p:nvPr/>
        </p:nvSpPr>
        <p:spPr>
          <a:xfrm rot="2135870">
            <a:off x="2891512" y="3072276"/>
            <a:ext cx="2851560" cy="2841081"/>
          </a:xfrm>
          <a:prstGeom prst="parallelogram">
            <a:avLst>
              <a:gd name="adj" fmla="val 7825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 rot="20659217">
            <a:off x="3419871" y="4231206"/>
            <a:ext cx="17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違法駐輪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雲形吹き出し 6"/>
          <p:cNvSpPr/>
          <p:nvPr/>
        </p:nvSpPr>
        <p:spPr>
          <a:xfrm>
            <a:off x="3131840" y="1660141"/>
            <a:ext cx="3312368" cy="1807489"/>
          </a:xfrm>
          <a:prstGeom prst="cloudCallout">
            <a:avLst>
              <a:gd name="adj1" fmla="val -34974"/>
              <a:gd name="adj2" fmla="val 66716"/>
            </a:avLst>
          </a:prstGeom>
          <a:solidFill>
            <a:srgbClr val="FFFF99">
              <a:alpha val="92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通れない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226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0" grpId="0" animBg="1"/>
      <p:bldP spid="10" grpId="1" animBg="1"/>
      <p:bldP spid="19" grpId="0" animBg="1"/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57" y="1518692"/>
            <a:ext cx="6480720" cy="432048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5877272"/>
            <a:ext cx="8352928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3C</a:t>
            </a:r>
            <a:r>
              <a:rPr lang="ja-JP" altLang="en-US" dirty="0" smtClean="0"/>
              <a:t>棟南側　</a:t>
            </a:r>
            <a:r>
              <a:rPr lang="en-US" altLang="ja-JP" dirty="0" smtClean="0"/>
              <a:t>5/14</a:t>
            </a:r>
            <a:r>
              <a:rPr lang="ja-JP" altLang="en-US" dirty="0" smtClean="0"/>
              <a:t>　</a:t>
            </a:r>
            <a:r>
              <a:rPr lang="en-US" altLang="ja-JP" dirty="0" smtClean="0"/>
              <a:t>14</a:t>
            </a:r>
            <a:r>
              <a:rPr lang="ja-JP" altLang="en-US" dirty="0" smtClean="0"/>
              <a:t>：</a:t>
            </a:r>
            <a:r>
              <a:rPr lang="en-US" altLang="ja-JP" dirty="0" smtClean="0"/>
              <a:t>00</a:t>
            </a:r>
            <a:r>
              <a:rPr lang="ja-JP" altLang="en-US" dirty="0" smtClean="0"/>
              <a:t>　ラック利用者が取り出しにくい駐輪所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1" name="台形 10"/>
          <p:cNvSpPr/>
          <p:nvPr/>
        </p:nvSpPr>
        <p:spPr>
          <a:xfrm rot="2293234">
            <a:off x="2803913" y="3352750"/>
            <a:ext cx="1701561" cy="2195356"/>
          </a:xfrm>
          <a:prstGeom prst="trapezoid">
            <a:avLst>
              <a:gd name="adj" fmla="val 39016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971600" y="2584909"/>
            <a:ext cx="2448272" cy="988107"/>
          </a:xfrm>
          <a:prstGeom prst="wedgeRoundRectCallout">
            <a:avLst>
              <a:gd name="adj1" fmla="val 37560"/>
              <a:gd name="adj2" fmla="val 8195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二重駐輪</a:t>
            </a:r>
            <a:endParaRPr kumimoji="1" lang="ja-JP" altLang="en-US" sz="2800" dirty="0"/>
          </a:p>
        </p:txBody>
      </p:sp>
      <p:sp>
        <p:nvSpPr>
          <p:cNvPr id="14" name="台形 13"/>
          <p:cNvSpPr/>
          <p:nvPr/>
        </p:nvSpPr>
        <p:spPr>
          <a:xfrm rot="19431333">
            <a:off x="4828961" y="3332710"/>
            <a:ext cx="1646317" cy="2228863"/>
          </a:xfrm>
          <a:prstGeom prst="trapezoid">
            <a:avLst>
              <a:gd name="adj" fmla="val 43129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調査時の様子（昼間</a:t>
            </a:r>
            <a:r>
              <a:rPr lang="ja-JP" altLang="en-US" dirty="0" smtClean="0"/>
              <a:t>・第三エリア）</a:t>
            </a:r>
            <a:endParaRPr kumimoji="1" lang="ja-JP" altLang="en-US" dirty="0"/>
          </a:p>
        </p:txBody>
      </p:sp>
      <p:sp>
        <p:nvSpPr>
          <p:cNvPr id="13" name="雲形吹き出し 12"/>
          <p:cNvSpPr/>
          <p:nvPr/>
        </p:nvSpPr>
        <p:spPr>
          <a:xfrm>
            <a:off x="5002220" y="1196752"/>
            <a:ext cx="3890260" cy="2376264"/>
          </a:xfrm>
          <a:prstGeom prst="cloudCallout">
            <a:avLst>
              <a:gd name="adj1" fmla="val -35850"/>
              <a:gd name="adj2" fmla="val 683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ラック側からしか取り出せない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318810"/>
            <a:ext cx="8229600" cy="990600"/>
          </a:xfrm>
        </p:spPr>
        <p:txBody>
          <a:bodyPr/>
          <a:lstStyle/>
          <a:p>
            <a:r>
              <a:rPr lang="ja-JP" altLang="en-US" dirty="0" smtClean="0"/>
              <a:t>事前調査からの考察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16</a:t>
            </a:fld>
            <a:endParaRPr kumimoji="1" lang="ja-JP" altLang="en-US"/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485360"/>
              </p:ext>
            </p:extLst>
          </p:nvPr>
        </p:nvGraphicFramePr>
        <p:xfrm>
          <a:off x="237534" y="1852905"/>
          <a:ext cx="8017048" cy="484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467544" y="1309410"/>
            <a:ext cx="798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各駐輪場の、キャパシティに対する駐輪率（</a:t>
            </a:r>
            <a:r>
              <a:rPr lang="en-US" altLang="ja-JP" sz="2800" dirty="0" smtClean="0"/>
              <a:t>12:15~</a:t>
            </a:r>
            <a:r>
              <a:rPr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14" name="コンテンツ プレースホルダー 6"/>
          <p:cNvSpPr txBox="1">
            <a:spLocks/>
          </p:cNvSpPr>
          <p:nvPr/>
        </p:nvSpPr>
        <p:spPr>
          <a:xfrm rot="20582217">
            <a:off x="3056041" y="1598763"/>
            <a:ext cx="5411045" cy="12549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sz="900" dirty="0" smtClean="0"/>
          </a:p>
          <a:p>
            <a:pPr marL="0" indent="0" algn="ctr">
              <a:buNone/>
            </a:pPr>
            <a:r>
              <a:rPr lang="ja-JP" altLang="en-US" sz="4400" dirty="0" smtClean="0"/>
              <a:t>利用場所が集中！</a:t>
            </a:r>
            <a:endParaRPr lang="ja-JP" altLang="en-US" sz="4400" dirty="0"/>
          </a:p>
        </p:txBody>
      </p:sp>
      <p:sp>
        <p:nvSpPr>
          <p:cNvPr id="17" name="円/楕円 16"/>
          <p:cNvSpPr/>
          <p:nvPr/>
        </p:nvSpPr>
        <p:spPr>
          <a:xfrm>
            <a:off x="1096404" y="2060848"/>
            <a:ext cx="1598257" cy="3528392"/>
          </a:xfrm>
          <a:prstGeom prst="ellipse">
            <a:avLst/>
          </a:prstGeom>
          <a:solidFill>
            <a:srgbClr val="00CCFF">
              <a:alpha val="17647"/>
            </a:srgbClr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1007215">
            <a:off x="2260879" y="3890152"/>
            <a:ext cx="3970358" cy="1886008"/>
          </a:xfrm>
          <a:prstGeom prst="ellipse">
            <a:avLst/>
          </a:prstGeom>
          <a:solidFill>
            <a:srgbClr val="FFFF00">
              <a:alpha val="1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418991" y="4941168"/>
            <a:ext cx="1784516" cy="936104"/>
          </a:xfrm>
          <a:prstGeom prst="ellipse">
            <a:avLst/>
          </a:prstGeom>
          <a:solidFill>
            <a:srgbClr val="FFFF00">
              <a:alpha val="1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爆発 1 4"/>
          <p:cNvSpPr/>
          <p:nvPr/>
        </p:nvSpPr>
        <p:spPr>
          <a:xfrm>
            <a:off x="4305541" y="3284980"/>
            <a:ext cx="4226900" cy="1750677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高い利用率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73811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箇所</a:t>
            </a:r>
            <a:endParaRPr kumimoji="1" lang="ja-JP" altLang="en-US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491704" y="1219255"/>
            <a:ext cx="3628562" cy="703530"/>
          </a:xfrm>
          <a:prstGeom prst="wedgeRoundRectCallout">
            <a:avLst>
              <a:gd name="adj1" fmla="val -12076"/>
              <a:gd name="adj2" fmla="val 12911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利用されていない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103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0" grpId="0" animBg="1"/>
      <p:bldP spid="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調査時の様子（昼間・第三エリア）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06" y="1527252"/>
            <a:ext cx="7092788" cy="472852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757792" y="6279130"/>
            <a:ext cx="3312368" cy="5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/>
              <a:t>3B</a:t>
            </a:r>
            <a:r>
              <a:rPr lang="ja-JP" altLang="en-US" dirty="0" smtClean="0"/>
              <a:t>棟下　</a:t>
            </a:r>
            <a:r>
              <a:rPr lang="en-US" altLang="ja-JP" dirty="0" smtClean="0"/>
              <a:t>5/14(</a:t>
            </a:r>
            <a:r>
              <a:rPr lang="ja-JP" altLang="en-US" dirty="0" smtClean="0"/>
              <a:t>月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</a:t>
            </a:r>
            <a:r>
              <a:rPr lang="en-US" altLang="ja-JP" dirty="0" smtClean="0"/>
              <a:t>14</a:t>
            </a:r>
            <a:r>
              <a:rPr lang="ja-JP" altLang="en-US" dirty="0" smtClean="0"/>
              <a:t>：</a:t>
            </a:r>
            <a:r>
              <a:rPr lang="en-US" altLang="ja-JP" dirty="0" smtClean="0"/>
              <a:t>00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131840" y="1822097"/>
            <a:ext cx="288032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アクセス良好？</a:t>
            </a:r>
            <a:endParaRPr kumimoji="1" lang="en-US" altLang="ja-JP" sz="3200" dirty="0" smtClean="0"/>
          </a:p>
        </p:txBody>
      </p:sp>
      <p:sp>
        <p:nvSpPr>
          <p:cNvPr id="3" name="左矢印 2"/>
          <p:cNvSpPr/>
          <p:nvPr/>
        </p:nvSpPr>
        <p:spPr>
          <a:xfrm>
            <a:off x="6144419" y="1597457"/>
            <a:ext cx="2272680" cy="1363681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2400" dirty="0"/>
              <a:t>講義棟下</a:t>
            </a:r>
          </a:p>
        </p:txBody>
      </p:sp>
      <p:sp>
        <p:nvSpPr>
          <p:cNvPr id="16" name="右矢印 15"/>
          <p:cNvSpPr/>
          <p:nvPr/>
        </p:nvSpPr>
        <p:spPr>
          <a:xfrm>
            <a:off x="683568" y="1597457"/>
            <a:ext cx="2304256" cy="136368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2400" dirty="0"/>
              <a:t>ペデ沿い</a:t>
            </a:r>
          </a:p>
        </p:txBody>
      </p:sp>
      <p:sp>
        <p:nvSpPr>
          <p:cNvPr id="10" name="円/楕円 9"/>
          <p:cNvSpPr/>
          <p:nvPr/>
        </p:nvSpPr>
        <p:spPr>
          <a:xfrm rot="4331996">
            <a:off x="2798069" y="3637257"/>
            <a:ext cx="3403845" cy="1585122"/>
          </a:xfrm>
          <a:prstGeom prst="ellipse">
            <a:avLst/>
          </a:prstGeom>
          <a:solidFill>
            <a:srgbClr val="FFFF00">
              <a:alpha val="1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1475655" y="5229200"/>
            <a:ext cx="6048672" cy="93610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/>
              <a:t>殆ど自転車が停まっていない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179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6" grpId="0" animBg="1"/>
      <p:bldP spid="10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318810"/>
            <a:ext cx="8229600" cy="990600"/>
          </a:xfrm>
        </p:spPr>
        <p:txBody>
          <a:bodyPr/>
          <a:lstStyle/>
          <a:p>
            <a:r>
              <a:rPr lang="ja-JP" altLang="en-US" dirty="0"/>
              <a:t>事前調査からの考察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46206"/>
              </p:ext>
            </p:extLst>
          </p:nvPr>
        </p:nvGraphicFramePr>
        <p:xfrm>
          <a:off x="179512" y="1832630"/>
          <a:ext cx="8352928" cy="483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直線コネクタ 8"/>
          <p:cNvCxnSpPr/>
          <p:nvPr/>
        </p:nvCxnSpPr>
        <p:spPr>
          <a:xfrm flipH="1" flipV="1">
            <a:off x="1115616" y="3356992"/>
            <a:ext cx="5688632" cy="20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67544" y="1309410"/>
            <a:ext cx="5224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時間・エリア別</a:t>
            </a:r>
            <a:r>
              <a:rPr lang="ja-JP" altLang="en-US" sz="2800" dirty="0"/>
              <a:t>の駐輪台数の変化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15128" y="3095382"/>
            <a:ext cx="1899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1147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台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（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第一エリア）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円形吹き出し 18"/>
          <p:cNvSpPr/>
          <p:nvPr/>
        </p:nvSpPr>
        <p:spPr>
          <a:xfrm>
            <a:off x="487884" y="2286260"/>
            <a:ext cx="4680521" cy="1353925"/>
          </a:xfrm>
          <a:prstGeom prst="wedgeEllipseCallout">
            <a:avLst>
              <a:gd name="adj1" fmla="val 25299"/>
              <a:gd name="adj2" fmla="val 999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場所が不足している訳ではなさそう・・・</a:t>
            </a:r>
            <a:endParaRPr kumimoji="1" lang="ja-JP" altLang="en-US" sz="2800" dirty="0"/>
          </a:p>
        </p:txBody>
      </p:sp>
      <p:sp>
        <p:nvSpPr>
          <p:cNvPr id="10" name="角丸四角形 9"/>
          <p:cNvSpPr/>
          <p:nvPr/>
        </p:nvSpPr>
        <p:spPr>
          <a:xfrm>
            <a:off x="5783092" y="842955"/>
            <a:ext cx="2952328" cy="14561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キャパシティ</a:t>
            </a:r>
            <a:endParaRPr lang="en-US" altLang="ja-JP" sz="2400" dirty="0"/>
          </a:p>
          <a:p>
            <a:r>
              <a:rPr lang="ja-JP" altLang="en-US" sz="2400" dirty="0"/>
              <a:t>第一エリア </a:t>
            </a:r>
            <a:r>
              <a:rPr lang="en-US" altLang="ja-JP" sz="2400" dirty="0"/>
              <a:t>1147</a:t>
            </a:r>
            <a:r>
              <a:rPr lang="ja-JP" altLang="en-US" sz="2400" dirty="0"/>
              <a:t>台</a:t>
            </a:r>
          </a:p>
          <a:p>
            <a:r>
              <a:rPr lang="ja-JP" altLang="en-US" sz="2400" dirty="0" smtClean="0"/>
              <a:t>第三</a:t>
            </a:r>
            <a:r>
              <a:rPr lang="ja-JP" altLang="en-US" sz="2400" dirty="0"/>
              <a:t>エリア </a:t>
            </a:r>
            <a:r>
              <a:rPr lang="en-US" altLang="ja-JP" sz="2400" dirty="0"/>
              <a:t>2226</a:t>
            </a:r>
            <a:r>
              <a:rPr lang="ja-JP" altLang="en-US" sz="2400" dirty="0" smtClean="0"/>
              <a:t>台</a:t>
            </a:r>
            <a:endParaRPr lang="en-US" altLang="ja-JP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6080" y="16547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78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318810"/>
            <a:ext cx="8229600" cy="990600"/>
          </a:xfrm>
        </p:spPr>
        <p:txBody>
          <a:bodyPr/>
          <a:lstStyle/>
          <a:p>
            <a:r>
              <a:rPr lang="ja-JP" altLang="en-US" dirty="0"/>
              <a:t>事前調査からの考察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984039"/>
              </p:ext>
            </p:extLst>
          </p:nvPr>
        </p:nvGraphicFramePr>
        <p:xfrm>
          <a:off x="179512" y="1832630"/>
          <a:ext cx="8352928" cy="483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直線コネクタ 8"/>
          <p:cNvCxnSpPr/>
          <p:nvPr/>
        </p:nvCxnSpPr>
        <p:spPr>
          <a:xfrm flipH="1" flipV="1">
            <a:off x="1115616" y="3356992"/>
            <a:ext cx="5688632" cy="20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67544" y="1309410"/>
            <a:ext cx="5224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時間・エリア別</a:t>
            </a:r>
            <a:r>
              <a:rPr lang="ja-JP" altLang="en-US" sz="2800" dirty="0"/>
              <a:t>の駐輪台数の変化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15128" y="3095382"/>
            <a:ext cx="1899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1147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台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（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第一エリア）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783092" y="842955"/>
            <a:ext cx="2952328" cy="14561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/>
              <a:t>キャパシティ</a:t>
            </a:r>
            <a:endParaRPr lang="en-US" altLang="ja-JP" sz="2400" dirty="0"/>
          </a:p>
          <a:p>
            <a:r>
              <a:rPr lang="ja-JP" altLang="en-US" sz="2400" dirty="0"/>
              <a:t>第一エリア </a:t>
            </a:r>
            <a:r>
              <a:rPr lang="en-US" altLang="ja-JP" sz="2400" dirty="0"/>
              <a:t>1147</a:t>
            </a:r>
            <a:r>
              <a:rPr lang="ja-JP" altLang="en-US" sz="2400" dirty="0"/>
              <a:t>台</a:t>
            </a:r>
          </a:p>
          <a:p>
            <a:r>
              <a:rPr lang="ja-JP" altLang="en-US" sz="2400" dirty="0" smtClean="0"/>
              <a:t>第三</a:t>
            </a:r>
            <a:r>
              <a:rPr lang="ja-JP" altLang="en-US" sz="2400" dirty="0"/>
              <a:t>エリア </a:t>
            </a:r>
            <a:r>
              <a:rPr lang="en-US" altLang="ja-JP" sz="2400" dirty="0"/>
              <a:t>2226</a:t>
            </a:r>
            <a:r>
              <a:rPr lang="ja-JP" altLang="en-US" sz="2400" dirty="0" smtClean="0"/>
              <a:t>台</a:t>
            </a:r>
            <a:endParaRPr lang="en-US" altLang="ja-JP" sz="2400" dirty="0"/>
          </a:p>
        </p:txBody>
      </p:sp>
      <p:sp>
        <p:nvSpPr>
          <p:cNvPr id="10" name="円/楕円 9"/>
          <p:cNvSpPr/>
          <p:nvPr/>
        </p:nvSpPr>
        <p:spPr>
          <a:xfrm>
            <a:off x="960195" y="4077072"/>
            <a:ext cx="3149162" cy="1800200"/>
          </a:xfrm>
          <a:prstGeom prst="ellipse">
            <a:avLst/>
          </a:prstGeom>
          <a:solidFill>
            <a:srgbClr val="FFFF00">
              <a:alpha val="1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2" y="1608396"/>
            <a:ext cx="5175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角丸四角形吹き出し 11"/>
          <p:cNvSpPr/>
          <p:nvPr/>
        </p:nvSpPr>
        <p:spPr>
          <a:xfrm>
            <a:off x="323528" y="1362792"/>
            <a:ext cx="4968552" cy="2014238"/>
          </a:xfrm>
          <a:prstGeom prst="wedgeRoundRectCallout">
            <a:avLst>
              <a:gd name="adj1" fmla="val -7613"/>
              <a:gd name="adj2" fmla="val 9071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/>
              <a:t>　第一エリア･･･約</a:t>
            </a:r>
            <a:r>
              <a:rPr kumimoji="1" lang="en-US" altLang="ja-JP" sz="3200" dirty="0" smtClean="0"/>
              <a:t>200</a:t>
            </a:r>
            <a:r>
              <a:rPr kumimoji="1" lang="ja-JP" altLang="en-US" sz="3200" dirty="0" smtClean="0"/>
              <a:t>台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　第三エリア･･･約</a:t>
            </a:r>
            <a:r>
              <a:rPr lang="en-US" altLang="ja-JP" sz="3200" dirty="0" smtClean="0"/>
              <a:t>600</a:t>
            </a:r>
            <a:r>
              <a:rPr lang="ja-JP" altLang="en-US" sz="3200" dirty="0" smtClean="0"/>
              <a:t>台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　自転車が残っている</a:t>
            </a:r>
            <a:endParaRPr kumimoji="1" lang="ja-JP" altLang="en-US" sz="3200" dirty="0"/>
          </a:p>
        </p:txBody>
      </p:sp>
      <p:sp>
        <p:nvSpPr>
          <p:cNvPr id="3" name="左矢印 2"/>
          <p:cNvSpPr/>
          <p:nvPr/>
        </p:nvSpPr>
        <p:spPr>
          <a:xfrm>
            <a:off x="4932039" y="1091788"/>
            <a:ext cx="3803381" cy="1207296"/>
          </a:xfrm>
          <a:prstGeom prst="leftArrow">
            <a:avLst>
              <a:gd name="adj1" fmla="val 98269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第一エリア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キャパの</a:t>
            </a:r>
            <a:r>
              <a:rPr kumimoji="1" lang="ja-JP" altLang="en-US" sz="3600" u="sng" dirty="0" smtClean="0"/>
              <a:t>約</a:t>
            </a:r>
            <a:r>
              <a:rPr kumimoji="1" lang="en-US" altLang="ja-JP" sz="4000" u="sng" dirty="0" smtClean="0"/>
              <a:t>18</a:t>
            </a:r>
            <a:r>
              <a:rPr kumimoji="1" lang="en-US" altLang="ja-JP" sz="3600" u="sng" dirty="0" smtClean="0"/>
              <a:t>%</a:t>
            </a:r>
            <a:endParaRPr kumimoji="1" lang="en-US" altLang="ja-JP" sz="4000" u="sng" dirty="0" smtClean="0"/>
          </a:p>
        </p:txBody>
      </p:sp>
      <p:sp>
        <p:nvSpPr>
          <p:cNvPr id="17" name="左矢印 16"/>
          <p:cNvSpPr/>
          <p:nvPr/>
        </p:nvSpPr>
        <p:spPr>
          <a:xfrm>
            <a:off x="4932038" y="2299084"/>
            <a:ext cx="3803381" cy="1207296"/>
          </a:xfrm>
          <a:prstGeom prst="leftArrow">
            <a:avLst>
              <a:gd name="adj1" fmla="val 98269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第</a:t>
            </a:r>
            <a:r>
              <a:rPr lang="ja-JP" altLang="en-US" sz="2800" dirty="0"/>
              <a:t>三</a:t>
            </a:r>
            <a:r>
              <a:rPr kumimoji="1" lang="ja-JP" altLang="en-US" sz="2800" dirty="0" smtClean="0"/>
              <a:t>エリア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キャパの</a:t>
            </a:r>
            <a:r>
              <a:rPr kumimoji="1" lang="ja-JP" altLang="en-US" sz="3600" u="sng" dirty="0" smtClean="0"/>
              <a:t>約</a:t>
            </a:r>
            <a:r>
              <a:rPr kumimoji="1" lang="en-US" altLang="ja-JP" sz="4000" u="sng" dirty="0" smtClean="0"/>
              <a:t>27</a:t>
            </a:r>
            <a:r>
              <a:rPr kumimoji="1" lang="en-US" altLang="ja-JP" sz="3600" u="sng" dirty="0" smtClean="0"/>
              <a:t>%</a:t>
            </a:r>
            <a:endParaRPr kumimoji="1" lang="en-US" altLang="ja-JP" sz="4000" u="sng" dirty="0" smtClean="0"/>
          </a:p>
        </p:txBody>
      </p:sp>
    </p:spTree>
    <p:extLst>
      <p:ext uri="{BB962C8B-B14F-4D97-AF65-F5344CB8AC3E}">
        <p14:creationId xmlns:p14="http://schemas.microsoft.com/office/powerpoint/2010/main" val="36481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背景（筑波大学の現状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0688"/>
            <a:ext cx="3049528" cy="596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07504" y="1587272"/>
            <a:ext cx="6624736" cy="2003326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ja-JP" altLang="en-US" sz="2800" dirty="0" smtClean="0"/>
              <a:t>全学生数･･･</a:t>
            </a:r>
            <a:r>
              <a:rPr lang="en-US" altLang="ja-JP" sz="2800" dirty="0" smtClean="0"/>
              <a:t>16271</a:t>
            </a:r>
            <a:r>
              <a:rPr lang="ja-JP" altLang="en-US" sz="2800" dirty="0" smtClean="0"/>
              <a:t>人</a:t>
            </a:r>
            <a:endParaRPr lang="en-US" altLang="ja-JP" sz="2800" dirty="0" smtClean="0"/>
          </a:p>
          <a:p>
            <a:r>
              <a:rPr lang="ja-JP" altLang="en-US" sz="2800" dirty="0" smtClean="0"/>
              <a:t>自転車通学者･･･約</a:t>
            </a:r>
            <a:r>
              <a:rPr lang="en-US" altLang="ja-JP" sz="2800" dirty="0"/>
              <a:t>10600</a:t>
            </a:r>
            <a:r>
              <a:rPr lang="ja-JP" altLang="en-US" sz="2800" dirty="0" smtClean="0"/>
              <a:t>人（約</a:t>
            </a:r>
            <a:r>
              <a:rPr lang="en-US" altLang="ja-JP" sz="2800" dirty="0" smtClean="0"/>
              <a:t>65%</a:t>
            </a:r>
            <a:r>
              <a:rPr lang="ja-JP" altLang="en-US" sz="2800" dirty="0" smtClean="0"/>
              <a:t>）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000" dirty="0" smtClean="0"/>
              <a:t>*</a:t>
            </a:r>
            <a:r>
              <a:rPr lang="ja-JP" altLang="en-US" sz="2000" dirty="0"/>
              <a:t>平成</a:t>
            </a:r>
            <a:r>
              <a:rPr lang="en-US" altLang="ja-JP" sz="2000" dirty="0"/>
              <a:t>22</a:t>
            </a:r>
            <a:r>
              <a:rPr lang="ja-JP" altLang="en-US" sz="2000" dirty="0"/>
              <a:t>年度学生生活実態</a:t>
            </a:r>
            <a:r>
              <a:rPr lang="ja-JP" altLang="en-US" sz="2000" dirty="0" smtClean="0"/>
              <a:t>調査（平成</a:t>
            </a:r>
            <a:r>
              <a:rPr lang="en-US" altLang="ja-JP" sz="2000" dirty="0" smtClean="0"/>
              <a:t>22</a:t>
            </a:r>
            <a:r>
              <a:rPr lang="ja-JP" altLang="en-US" sz="2000" dirty="0" smtClean="0"/>
              <a:t>年９月時点）による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800" dirty="0" smtClean="0"/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2019626569"/>
              </p:ext>
            </p:extLst>
          </p:nvPr>
        </p:nvGraphicFramePr>
        <p:xfrm>
          <a:off x="611560" y="3139926"/>
          <a:ext cx="5256584" cy="344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24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43224"/>
            <a:ext cx="6559296" cy="4370832"/>
          </a:xfrm>
        </p:spPr>
      </p:pic>
      <p:sp>
        <p:nvSpPr>
          <p:cNvPr id="8" name="タイトル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調査時の様子（早朝</a:t>
            </a:r>
            <a:r>
              <a:rPr lang="ja-JP" altLang="en-US" dirty="0" smtClean="0"/>
              <a:t>・第三エリア）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15775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2012/4/28</a:t>
            </a:r>
            <a:r>
              <a:rPr lang="ja-JP" altLang="en-US" sz="2400" b="1" dirty="0"/>
              <a:t>（土）</a:t>
            </a:r>
            <a:r>
              <a:rPr lang="en-US" altLang="ja-JP" sz="2400" b="1" dirty="0"/>
              <a:t>05</a:t>
            </a:r>
            <a:r>
              <a:rPr lang="ja-JP" altLang="en-US" sz="2400" b="1" dirty="0"/>
              <a:t>：</a:t>
            </a:r>
            <a:r>
              <a:rPr lang="en-US" altLang="ja-JP" sz="2400" b="1" dirty="0"/>
              <a:t>30 </a:t>
            </a:r>
            <a:r>
              <a:rPr kumimoji="1" lang="ja-JP" altLang="en-US" sz="2400" b="1" dirty="0" smtClean="0"/>
              <a:t>　</a:t>
            </a:r>
            <a:r>
              <a:rPr kumimoji="1" lang="en-US" altLang="ja-JP" sz="2400" b="1" dirty="0" smtClean="0"/>
              <a:t>GW</a:t>
            </a:r>
            <a:r>
              <a:rPr kumimoji="1" lang="ja-JP" altLang="en-US" sz="2400" b="1" dirty="0" smtClean="0"/>
              <a:t>の早朝でも駐輪場が埋まっている</a:t>
            </a:r>
            <a:endParaRPr kumimoji="1" lang="ja-JP" altLang="en-US" sz="2400" b="1" dirty="0"/>
          </a:p>
        </p:txBody>
      </p:sp>
      <p:sp>
        <p:nvSpPr>
          <p:cNvPr id="6" name="円/楕円 5"/>
          <p:cNvSpPr/>
          <p:nvPr/>
        </p:nvSpPr>
        <p:spPr>
          <a:xfrm rot="2162037">
            <a:off x="4428843" y="4150648"/>
            <a:ext cx="3970358" cy="984611"/>
          </a:xfrm>
          <a:prstGeom prst="ellipse">
            <a:avLst/>
          </a:prstGeom>
          <a:solidFill>
            <a:srgbClr val="FFFF00">
              <a:alpha val="1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 rot="19408481">
            <a:off x="830724" y="4175111"/>
            <a:ext cx="3970358" cy="984611"/>
          </a:xfrm>
          <a:prstGeom prst="ellipse">
            <a:avLst/>
          </a:prstGeom>
          <a:solidFill>
            <a:srgbClr val="FFFF00">
              <a:alpha val="1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吹き出し 3"/>
          <p:cNvSpPr/>
          <p:nvPr/>
        </p:nvSpPr>
        <p:spPr>
          <a:xfrm>
            <a:off x="1619672" y="1700808"/>
            <a:ext cx="3684340" cy="1224136"/>
          </a:xfrm>
          <a:prstGeom prst="wedgeRoundRectCallout">
            <a:avLst>
              <a:gd name="adj1" fmla="val 32746"/>
              <a:gd name="adj2" fmla="val 10520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多くの自転車で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駐輪場が埋まっている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7108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99592" y="610860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/>
              <a:t>2012/4/28</a:t>
            </a:r>
            <a:r>
              <a:rPr lang="ja-JP" altLang="en-US" sz="2400" b="1" dirty="0" smtClean="0"/>
              <a:t>（</a:t>
            </a:r>
            <a:r>
              <a:rPr lang="ja-JP" altLang="en-US" sz="2400" b="1" dirty="0"/>
              <a:t>土）</a:t>
            </a:r>
            <a:r>
              <a:rPr lang="en-US" altLang="ja-JP" sz="2400" b="1" dirty="0"/>
              <a:t>05</a:t>
            </a:r>
            <a:r>
              <a:rPr lang="ja-JP" altLang="en-US" sz="2400" b="1" dirty="0"/>
              <a:t>：</a:t>
            </a:r>
            <a:r>
              <a:rPr lang="en-US" altLang="ja-JP" sz="2400" b="1" dirty="0" smtClean="0"/>
              <a:t>30</a:t>
            </a:r>
            <a:r>
              <a:rPr lang="ja-JP" altLang="en-US" sz="2400" b="1" dirty="0" smtClean="0"/>
              <a:t>　開いているラックの方が少ない</a:t>
            </a:r>
            <a:endParaRPr lang="ja-JP" altLang="en-US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4" y="1556792"/>
            <a:ext cx="6565392" cy="4376928"/>
          </a:xfrm>
        </p:spPr>
      </p:pic>
      <p:sp>
        <p:nvSpPr>
          <p:cNvPr id="9" name="タイトル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調査時の様子（早朝</a:t>
            </a:r>
            <a:r>
              <a:rPr lang="ja-JP" altLang="en-US" dirty="0" smtClean="0"/>
              <a:t>・第三エリア）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 rot="21015736">
            <a:off x="1153947" y="3880349"/>
            <a:ext cx="5490601" cy="984611"/>
          </a:xfrm>
          <a:prstGeom prst="ellipse">
            <a:avLst/>
          </a:prstGeom>
          <a:solidFill>
            <a:srgbClr val="FFFF00">
              <a:alpha val="1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雲形吹き出し 7"/>
          <p:cNvSpPr/>
          <p:nvPr/>
        </p:nvSpPr>
        <p:spPr>
          <a:xfrm>
            <a:off x="4932040" y="1664825"/>
            <a:ext cx="3890260" cy="1728192"/>
          </a:xfrm>
          <a:prstGeom prst="cloudCallout">
            <a:avLst>
              <a:gd name="adj1" fmla="val -35415"/>
              <a:gd name="adj2" fmla="val 727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多く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のラックが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埋まっている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 dirty="0" smtClean="0"/>
              <a:t>朝の時間帯に駐輪場においてある自転車は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何なのだろうか。</a:t>
            </a:r>
            <a:endParaRPr lang="en-US" altLang="ja-JP" sz="2800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　　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ja-JP" altLang="en-US" dirty="0"/>
              <a:t>事前調査からの考察</a:t>
            </a:r>
            <a:endParaRPr kumimoji="1" lang="ja-JP" altLang="en-US" dirty="0"/>
          </a:p>
        </p:txBody>
      </p:sp>
      <p:sp>
        <p:nvSpPr>
          <p:cNvPr id="2" name="角丸四角形 1"/>
          <p:cNvSpPr/>
          <p:nvPr/>
        </p:nvSpPr>
        <p:spPr>
          <a:xfrm>
            <a:off x="503548" y="3039580"/>
            <a:ext cx="4752528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/>
              <a:t>通学で自転車を使っている</a:t>
            </a:r>
            <a:r>
              <a:rPr lang="ja-JP" altLang="en-US" sz="2800" dirty="0" smtClean="0"/>
              <a:t>人</a:t>
            </a:r>
            <a:endParaRPr lang="en-US" altLang="ja-JP" sz="2800" dirty="0" smtClean="0"/>
          </a:p>
          <a:p>
            <a:r>
              <a:rPr lang="ja-JP" altLang="en-US" sz="2800" dirty="0" smtClean="0"/>
              <a:t>･</a:t>
            </a:r>
            <a:r>
              <a:rPr lang="ja-JP" altLang="en-US" sz="2800" dirty="0"/>
              <a:t>･･自宅へ乗って帰る</a:t>
            </a:r>
            <a:endParaRPr lang="en-US" altLang="ja-JP" sz="2800" dirty="0"/>
          </a:p>
        </p:txBody>
      </p:sp>
      <p:sp>
        <p:nvSpPr>
          <p:cNvPr id="5" name="四角形吹き出し 4"/>
          <p:cNvSpPr/>
          <p:nvPr/>
        </p:nvSpPr>
        <p:spPr>
          <a:xfrm>
            <a:off x="503548" y="4869160"/>
            <a:ext cx="4752528" cy="1368152"/>
          </a:xfrm>
          <a:prstGeom prst="wedgeRectCallout">
            <a:avLst>
              <a:gd name="adj1" fmla="val -18181"/>
              <a:gd name="adj2" fmla="val -3687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通学以外の</a:t>
            </a:r>
            <a:r>
              <a:rPr lang="ja-JP" altLang="en-US" sz="2800" dirty="0" smtClean="0"/>
              <a:t>用途の自転車が、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大学内</a:t>
            </a:r>
            <a:r>
              <a:rPr lang="ja-JP" altLang="en-US" sz="2800" dirty="0"/>
              <a:t>に</a:t>
            </a:r>
            <a:r>
              <a:rPr lang="ja-JP" altLang="en-US" sz="2800" dirty="0" smtClean="0"/>
              <a:t>残されている</a:t>
            </a:r>
            <a:endParaRPr kumimoji="1" lang="ja-JP" altLang="en-US" sz="2800" dirty="0"/>
          </a:p>
        </p:txBody>
      </p:sp>
      <p:sp>
        <p:nvSpPr>
          <p:cNvPr id="7" name="雲形吹き出し 6"/>
          <p:cNvSpPr/>
          <p:nvPr/>
        </p:nvSpPr>
        <p:spPr>
          <a:xfrm>
            <a:off x="4716016" y="3514968"/>
            <a:ext cx="4352545" cy="2250250"/>
          </a:xfrm>
          <a:prstGeom prst="cloudCallout">
            <a:avLst>
              <a:gd name="adj1" fmla="val -48604"/>
              <a:gd name="adj2" fmla="val 416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 smtClean="0"/>
              <a:t>何のために</a:t>
            </a:r>
            <a:endParaRPr lang="en-US" altLang="ja-JP" sz="2800" dirty="0" smtClean="0"/>
          </a:p>
          <a:p>
            <a:r>
              <a:rPr lang="ja-JP" altLang="en-US" sz="2800" dirty="0" smtClean="0"/>
              <a:t>残されているのか</a:t>
            </a:r>
            <a:endParaRPr lang="en-US" altLang="ja-JP" sz="2800" dirty="0"/>
          </a:p>
        </p:txBody>
      </p:sp>
      <p:sp>
        <p:nvSpPr>
          <p:cNvPr id="9" name="下矢印 8"/>
          <p:cNvSpPr/>
          <p:nvPr/>
        </p:nvSpPr>
        <p:spPr>
          <a:xfrm>
            <a:off x="2501770" y="4314074"/>
            <a:ext cx="756084" cy="46269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8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5" y="1490637"/>
            <a:ext cx="8229600" cy="487680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徒歩・自転車以外で通学している人の</a:t>
            </a:r>
            <a:r>
              <a:rPr kumimoji="1" lang="ja-JP" altLang="en-US" sz="2800" dirty="0" smtClean="0"/>
              <a:t>多くは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kumimoji="1" lang="ja-JP" altLang="en-US" sz="2800" dirty="0" smtClean="0"/>
              <a:t>大学内に自転車を所有している？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筑波を離れる人が大学内に自転車を放置していく？</a:t>
            </a:r>
            <a:endParaRPr lang="en-US" altLang="ja-JP" sz="2800" dirty="0"/>
          </a:p>
        </p:txBody>
      </p:sp>
      <p:sp>
        <p:nvSpPr>
          <p:cNvPr id="6" name="角丸四角形 5"/>
          <p:cNvSpPr/>
          <p:nvPr/>
        </p:nvSpPr>
        <p:spPr>
          <a:xfrm>
            <a:off x="1397092" y="4063855"/>
            <a:ext cx="6205798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/>
              <a:t>卒業生が大学内に放置していく自転車</a:t>
            </a:r>
            <a:endParaRPr lang="en-US" altLang="ja-JP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1655675" y="2551708"/>
            <a:ext cx="568863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自宅通学者の学内移動用の自転車</a:t>
            </a:r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事前調査からの考察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ホームベース 6"/>
          <p:cNvSpPr/>
          <p:nvPr/>
        </p:nvSpPr>
        <p:spPr>
          <a:xfrm>
            <a:off x="751558" y="5815843"/>
            <a:ext cx="7496867" cy="864096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/>
              <a:t>駐輪場問題の原因と</a:t>
            </a:r>
            <a:r>
              <a:rPr lang="ja-JP" altLang="en-US" sz="3200" dirty="0"/>
              <a:t>なっているので</a:t>
            </a:r>
            <a:r>
              <a:rPr lang="ja-JP" altLang="en-US" sz="3200" dirty="0" smtClean="0"/>
              <a:t>は･･･</a:t>
            </a:r>
            <a:endParaRPr lang="en-US" altLang="ja-JP" sz="3200" dirty="0"/>
          </a:p>
        </p:txBody>
      </p:sp>
      <p:sp>
        <p:nvSpPr>
          <p:cNvPr id="13" name="フローチャート : 代替処理 12"/>
          <p:cNvSpPr/>
          <p:nvPr/>
        </p:nvSpPr>
        <p:spPr>
          <a:xfrm>
            <a:off x="395535" y="1469573"/>
            <a:ext cx="8208912" cy="4357575"/>
          </a:xfrm>
          <a:prstGeom prst="flowChartAlternateProcess">
            <a:avLst/>
          </a:prstGeom>
          <a:solidFill>
            <a:srgbClr val="FFFF99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4000" dirty="0" smtClean="0">
              <a:solidFill>
                <a:srgbClr val="FF0000"/>
              </a:solidFill>
            </a:endParaRPr>
          </a:p>
          <a:p>
            <a:pPr algn="ctr"/>
            <a:endParaRPr lang="en-US" altLang="ja-JP" sz="4000" dirty="0">
              <a:solidFill>
                <a:srgbClr val="FF0000"/>
              </a:solidFill>
            </a:endParaRPr>
          </a:p>
          <a:p>
            <a:pPr algn="ctr"/>
            <a:endParaRPr lang="en-US" altLang="ja-JP" sz="4000" dirty="0" smtClean="0">
              <a:solidFill>
                <a:srgbClr val="FF0000"/>
              </a:solidFill>
            </a:endParaRPr>
          </a:p>
          <a:p>
            <a:pPr algn="ctr"/>
            <a:endParaRPr lang="en-US" altLang="ja-JP" sz="4000" dirty="0">
              <a:solidFill>
                <a:srgbClr val="FF0000"/>
              </a:solidFill>
            </a:endParaRPr>
          </a:p>
          <a:p>
            <a:pPr algn="ctr"/>
            <a:endParaRPr lang="en-US" altLang="ja-JP" sz="4000" dirty="0" smtClean="0">
              <a:solidFill>
                <a:srgbClr val="FF0000"/>
              </a:solidFill>
            </a:endParaRPr>
          </a:p>
          <a:p>
            <a:pPr algn="ctr"/>
            <a:endParaRPr lang="en-US" altLang="ja-JP" sz="4000" dirty="0">
              <a:solidFill>
                <a:srgbClr val="FF0000"/>
              </a:solidFill>
            </a:endParaRPr>
          </a:p>
          <a:p>
            <a:pPr algn="ctr"/>
            <a:r>
              <a:rPr lang="ja-JP" altLang="en-US" sz="4000" dirty="0" smtClean="0">
                <a:solidFill>
                  <a:srgbClr val="FF0000"/>
                </a:solidFill>
              </a:rPr>
              <a:t>学内に</a:t>
            </a:r>
            <a:r>
              <a:rPr lang="ja-JP" altLang="en-US" sz="4000" dirty="0">
                <a:solidFill>
                  <a:srgbClr val="FF0000"/>
                </a:solidFill>
              </a:rPr>
              <a:t>置かれたままの自転車</a:t>
            </a:r>
          </a:p>
        </p:txBody>
      </p:sp>
    </p:spTree>
    <p:extLst>
      <p:ext uri="{BB962C8B-B14F-4D97-AF65-F5344CB8AC3E}">
        <p14:creationId xmlns:p14="http://schemas.microsoft.com/office/powerpoint/2010/main" val="33172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考察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24</a:t>
            </a:fld>
            <a:endParaRPr kumimoji="1" lang="ja-JP" altLang="en-US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992084"/>
              </p:ext>
            </p:extLst>
          </p:nvPr>
        </p:nvGraphicFramePr>
        <p:xfrm>
          <a:off x="2771800" y="1772816"/>
          <a:ext cx="6350536" cy="461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69259"/>
              </p:ext>
            </p:extLst>
          </p:nvPr>
        </p:nvGraphicFramePr>
        <p:xfrm>
          <a:off x="179512" y="1412776"/>
          <a:ext cx="2593949" cy="2702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349"/>
                <a:gridCol w="1118349"/>
                <a:gridCol w="357251"/>
              </a:tblGrid>
              <a:tr h="30033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徒歩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1.5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％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0033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自転車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63.7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％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0033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バイク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5.3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％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0033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自家用車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7.2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％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0033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学内バス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8.8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％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0033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路線バス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0.5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％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003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9.4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％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0033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常磐線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0.6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％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0033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その他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％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07504" y="4941168"/>
            <a:ext cx="423224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学群生の</a:t>
            </a:r>
            <a:endParaRPr kumimoji="1" lang="en-US" altLang="ja-JP" sz="2800" dirty="0" smtClean="0"/>
          </a:p>
          <a:p>
            <a:r>
              <a:rPr lang="ja-JP" altLang="en-US" sz="2800" dirty="0"/>
              <a:t>通学</a:t>
            </a:r>
            <a:r>
              <a:rPr lang="ja-JP" altLang="en-US" sz="2800" dirty="0" smtClean="0"/>
              <a:t>手段</a:t>
            </a:r>
            <a:r>
              <a:rPr kumimoji="1" lang="ja-JP" altLang="en-US" sz="2800" dirty="0" smtClean="0"/>
              <a:t>（雨天以外）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000" dirty="0" smtClean="0"/>
              <a:t>平成</a:t>
            </a:r>
            <a:r>
              <a:rPr kumimoji="1" lang="en-US" altLang="ja-JP" sz="2000" dirty="0" smtClean="0"/>
              <a:t>22</a:t>
            </a:r>
            <a:r>
              <a:rPr kumimoji="1" lang="ja-JP" altLang="en-US" sz="2000" dirty="0" smtClean="0"/>
              <a:t>年度学生生活実態調査による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5816" y="836712"/>
            <a:ext cx="61798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自転車の圧倒的な割合と、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残りの</a:t>
            </a:r>
            <a:r>
              <a:rPr kumimoji="1" lang="en-US" altLang="ja-JP" sz="2800" dirty="0" smtClean="0"/>
              <a:t>34.8</a:t>
            </a:r>
            <a:r>
              <a:rPr kumimoji="1" lang="ja-JP" altLang="en-US" sz="2800" dirty="0" smtClean="0"/>
              <a:t>％の人の学内移動手段は？</a:t>
            </a:r>
            <a:endParaRPr kumimoji="1" lang="ja-JP" altLang="en-US" sz="2800" dirty="0"/>
          </a:p>
        </p:txBody>
      </p:sp>
      <p:sp>
        <p:nvSpPr>
          <p:cNvPr id="3" name="パイ 2"/>
          <p:cNvSpPr/>
          <p:nvPr/>
        </p:nvSpPr>
        <p:spPr>
          <a:xfrm>
            <a:off x="2915816" y="1916832"/>
            <a:ext cx="4320480" cy="4320480"/>
          </a:xfrm>
          <a:prstGeom prst="pie">
            <a:avLst>
              <a:gd name="adj1" fmla="val 16193236"/>
              <a:gd name="adj2" fmla="val 8648588"/>
            </a:avLst>
          </a:prstGeom>
          <a:solidFill>
            <a:schemeClr val="tx2">
              <a:lumMod val="40000"/>
              <a:lumOff val="60000"/>
              <a:alpha val="78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パイ 7"/>
          <p:cNvSpPr/>
          <p:nvPr/>
        </p:nvSpPr>
        <p:spPr>
          <a:xfrm>
            <a:off x="2915816" y="1916832"/>
            <a:ext cx="4320480" cy="4320480"/>
          </a:xfrm>
          <a:prstGeom prst="pie">
            <a:avLst>
              <a:gd name="adj1" fmla="val 8651330"/>
              <a:gd name="adj2" fmla="val 16193968"/>
            </a:avLst>
          </a:prstGeom>
          <a:solidFill>
            <a:srgbClr val="0099FF">
              <a:alpha val="80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27983" y="4509120"/>
            <a:ext cx="2926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徒歩＋自転車</a:t>
            </a:r>
            <a:endParaRPr kumimoji="1" lang="en-US" altLang="ja-JP" sz="3200" b="1" dirty="0" smtClean="0"/>
          </a:p>
          <a:p>
            <a:r>
              <a:rPr lang="en-US" altLang="ja-JP" sz="3200" b="1" dirty="0" smtClean="0"/>
              <a:t>65.2</a:t>
            </a:r>
            <a:r>
              <a:rPr lang="ja-JP" altLang="en-US" sz="3200" b="1" dirty="0" smtClean="0"/>
              <a:t>％</a:t>
            </a:r>
            <a:endParaRPr kumimoji="1" lang="ja-JP" altLang="en-US" sz="32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92836" y="2999854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それ以外</a:t>
            </a:r>
            <a:endParaRPr kumimoji="1" lang="en-US" altLang="ja-JP" sz="3200" b="1" dirty="0" smtClean="0"/>
          </a:p>
          <a:p>
            <a:r>
              <a:rPr lang="en-US" altLang="ja-JP" sz="3200" b="1" dirty="0" smtClean="0"/>
              <a:t>34.8</a:t>
            </a:r>
            <a:r>
              <a:rPr lang="ja-JP" altLang="en-US" sz="3200" b="1" dirty="0" smtClean="0"/>
              <a:t>％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1019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576613" y="1600637"/>
            <a:ext cx="8136904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2400" dirty="0"/>
          </a:p>
        </p:txBody>
      </p:sp>
      <p:sp>
        <p:nvSpPr>
          <p:cNvPr id="14" name="下矢印吹き出し 13"/>
          <p:cNvSpPr/>
          <p:nvPr/>
        </p:nvSpPr>
        <p:spPr>
          <a:xfrm>
            <a:off x="569291" y="1600637"/>
            <a:ext cx="8136904" cy="341253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90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236167" y="5085184"/>
            <a:ext cx="4824536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/>
              <a:t>「なぜ自転車</a:t>
            </a:r>
            <a:r>
              <a:rPr lang="ja-JP" altLang="en-US" sz="3200" dirty="0"/>
              <a:t>が</a:t>
            </a:r>
            <a:r>
              <a:rPr lang="ja-JP" altLang="en-US" sz="3200" dirty="0" smtClean="0"/>
              <a:t>多いのか」</a:t>
            </a:r>
            <a:endParaRPr lang="en-US" altLang="ja-JP" sz="32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1700808"/>
            <a:ext cx="70775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事前</a:t>
            </a:r>
            <a:r>
              <a:rPr lang="ja-JP" altLang="en-US" sz="2800" dirty="0"/>
              <a:t>調査</a:t>
            </a:r>
            <a:r>
              <a:rPr lang="ja-JP" altLang="en-US" sz="2800" dirty="0" smtClean="0"/>
              <a:t>より･･･</a:t>
            </a:r>
            <a:endParaRPr lang="en-US" altLang="ja-JP" sz="2800" dirty="0"/>
          </a:p>
          <a:p>
            <a:r>
              <a:rPr lang="ja-JP" altLang="en-US" sz="2800" dirty="0"/>
              <a:t>　　学内に置かれたままの自転車に</a:t>
            </a:r>
            <a:r>
              <a:rPr lang="ja-JP" altLang="en-US" sz="2800" dirty="0" smtClean="0"/>
              <a:t>より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実質のキャパシティが</a:t>
            </a:r>
            <a:r>
              <a:rPr lang="ja-JP" altLang="en-US" sz="2800" dirty="0"/>
              <a:t>減少、駐輪場問題</a:t>
            </a:r>
            <a:r>
              <a:rPr lang="ja-JP" altLang="en-US" sz="2800" dirty="0" smtClean="0"/>
              <a:t>の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原因の一つと</a:t>
            </a:r>
            <a:r>
              <a:rPr lang="ja-JP" altLang="en-US" sz="2800" dirty="0"/>
              <a:t>なっている</a:t>
            </a:r>
            <a:r>
              <a:rPr lang="ja-JP" altLang="en-US" sz="2800" dirty="0" smtClean="0"/>
              <a:t>。</a:t>
            </a:r>
            <a:endParaRPr lang="en-US" altLang="ja-JP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80112" y="407881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原因の一つ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352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今後の計画</a:t>
            </a:r>
            <a:endParaRPr lang="ja-JP" alt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ja-JP" altLang="en-US" sz="2800" dirty="0" smtClean="0">
                <a:solidFill>
                  <a:srgbClr val="292934"/>
                </a:solidFill>
              </a:rPr>
              <a:t>　「</a:t>
            </a:r>
            <a:r>
              <a:rPr lang="ja-JP" altLang="en-US" sz="2800" dirty="0">
                <a:solidFill>
                  <a:srgbClr val="292934"/>
                </a:solidFill>
              </a:rPr>
              <a:t>なぜ自転車が多いのか」</a:t>
            </a:r>
            <a:endParaRPr lang="en-US" altLang="ja-JP" sz="2800" dirty="0">
              <a:solidFill>
                <a:srgbClr val="292934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ja-JP" altLang="en-US" sz="2800" dirty="0" smtClean="0">
                <a:solidFill>
                  <a:srgbClr val="292934"/>
                </a:solidFill>
              </a:rPr>
              <a:t>　「</a:t>
            </a:r>
            <a:r>
              <a:rPr lang="ja-JP" altLang="en-US" sz="2800" dirty="0">
                <a:solidFill>
                  <a:srgbClr val="292934"/>
                </a:solidFill>
              </a:rPr>
              <a:t>なぜ自転車を使うのか</a:t>
            </a:r>
            <a:r>
              <a:rPr lang="ja-JP" altLang="en-US" sz="2800" dirty="0" smtClean="0">
                <a:solidFill>
                  <a:srgbClr val="292934"/>
                </a:solidFill>
              </a:rPr>
              <a:t>」の原因を明らかにし、</a:t>
            </a:r>
            <a:endParaRPr lang="en-US" altLang="ja-JP" sz="2800" dirty="0">
              <a:solidFill>
                <a:srgbClr val="292934"/>
              </a:solidFill>
            </a:endParaRP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自転車を使う本当の理由を探る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/>
          </a:p>
        </p:txBody>
      </p:sp>
      <p:sp>
        <p:nvSpPr>
          <p:cNvPr id="3" name="六角形 2"/>
          <p:cNvSpPr/>
          <p:nvPr/>
        </p:nvSpPr>
        <p:spPr>
          <a:xfrm>
            <a:off x="427608" y="3501008"/>
            <a:ext cx="8176840" cy="2304256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自転車</a:t>
            </a:r>
            <a:r>
              <a:rPr lang="ja-JP" altLang="en-US" sz="4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問題を解決</a:t>
            </a:r>
            <a:r>
              <a:rPr lang="ja-JP" altLang="en-US" sz="4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する為</a:t>
            </a:r>
            <a:r>
              <a:rPr lang="ja-JP" altLang="en-US" sz="4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の</a:t>
            </a:r>
            <a:endParaRPr lang="en-US" altLang="ja-JP" sz="4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altLang="ja-JP" sz="1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ja-JP" altLang="en-US" sz="4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提案、その提案の検証を行う</a:t>
            </a:r>
            <a:endParaRPr lang="ja-JP" altLang="en-US" sz="4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今後</a:t>
            </a:r>
            <a:r>
              <a:rPr lang="ja-JP" altLang="en-US" dirty="0"/>
              <a:t>の</a:t>
            </a:r>
            <a:r>
              <a:rPr lang="ja-JP" altLang="en-US" dirty="0" smtClean="0"/>
              <a:t>計画</a:t>
            </a:r>
            <a:r>
              <a:rPr kumimoji="1" lang="en-US" altLang="ja-JP" dirty="0" smtClean="0"/>
              <a:t>	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27</a:t>
            </a:fld>
            <a:endParaRPr kumimoji="1" lang="ja-JP" altLang="en-US"/>
          </a:p>
        </p:txBody>
      </p:sp>
      <p:graphicFrame>
        <p:nvGraphicFramePr>
          <p:cNvPr id="14" name="図表 13"/>
          <p:cNvGraphicFramePr/>
          <p:nvPr>
            <p:extLst>
              <p:ext uri="{D42A27DB-BD31-4B8C-83A1-F6EECF244321}">
                <p14:modId xmlns:p14="http://schemas.microsoft.com/office/powerpoint/2010/main" val="2815366830"/>
              </p:ext>
            </p:extLst>
          </p:nvPr>
        </p:nvGraphicFramePr>
        <p:xfrm>
          <a:off x="0" y="1988840"/>
          <a:ext cx="288875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グループ化 6"/>
          <p:cNvGrpSpPr/>
          <p:nvPr/>
        </p:nvGrpSpPr>
        <p:grpSpPr>
          <a:xfrm>
            <a:off x="3133376" y="1997217"/>
            <a:ext cx="2747154" cy="1526196"/>
            <a:chOff x="72007" y="0"/>
            <a:chExt cx="2747154" cy="1526196"/>
          </a:xfrm>
        </p:grpSpPr>
        <p:sp>
          <p:nvSpPr>
            <p:cNvPr id="8" name="角丸四角形 7"/>
            <p:cNvSpPr/>
            <p:nvPr/>
          </p:nvSpPr>
          <p:spPr>
            <a:xfrm>
              <a:off x="72007" y="0"/>
              <a:ext cx="2747154" cy="15261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角丸四角形 4"/>
            <p:cNvSpPr/>
            <p:nvPr/>
          </p:nvSpPr>
          <p:spPr>
            <a:xfrm>
              <a:off x="116708" y="44701"/>
              <a:ext cx="2657752" cy="1436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2700" kern="1200" dirty="0" smtClean="0"/>
                <a:t>実態調査</a:t>
              </a:r>
              <a:endParaRPr kumimoji="1" lang="ja-JP" altLang="en-US" sz="2700" kern="1200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6247716" y="1952516"/>
            <a:ext cx="2747154" cy="1526196"/>
            <a:chOff x="102586" y="465"/>
            <a:chExt cx="2747154" cy="1526196"/>
          </a:xfrm>
        </p:grpSpPr>
        <p:sp>
          <p:nvSpPr>
            <p:cNvPr id="11" name="角丸四角形 10"/>
            <p:cNvSpPr/>
            <p:nvPr/>
          </p:nvSpPr>
          <p:spPr>
            <a:xfrm>
              <a:off x="102586" y="465"/>
              <a:ext cx="2747154" cy="152619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角丸四角形 4"/>
            <p:cNvSpPr/>
            <p:nvPr/>
          </p:nvSpPr>
          <p:spPr>
            <a:xfrm>
              <a:off x="147287" y="45166"/>
              <a:ext cx="2657752" cy="1436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2700" kern="1200" dirty="0" smtClean="0"/>
                <a:t>学生を対象にアンケートを行う</a:t>
              </a:r>
              <a:endParaRPr lang="en-US" altLang="ja-JP" sz="2700" kern="1200" dirty="0" smtClean="0"/>
            </a:p>
          </p:txBody>
        </p:sp>
      </p:grpSp>
      <p:sp>
        <p:nvSpPr>
          <p:cNvPr id="15" name="角丸四角形 14"/>
          <p:cNvSpPr/>
          <p:nvPr/>
        </p:nvSpPr>
        <p:spPr>
          <a:xfrm>
            <a:off x="3131839" y="4221087"/>
            <a:ext cx="5818329" cy="158417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altLang="ja-JP" sz="1600" dirty="0" smtClean="0"/>
          </a:p>
          <a:p>
            <a:r>
              <a:rPr lang="ja-JP" altLang="en-US" sz="2800" dirty="0" smtClean="0"/>
              <a:t>なぜ自転車が多いのか</a:t>
            </a:r>
            <a:endParaRPr lang="en-US" altLang="ja-JP" sz="2800" dirty="0" smtClean="0"/>
          </a:p>
          <a:p>
            <a:r>
              <a:rPr lang="ja-JP" altLang="en-US" sz="2800" dirty="0"/>
              <a:t>なぜ自転車</a:t>
            </a:r>
            <a:r>
              <a:rPr lang="ja-JP" altLang="en-US" sz="2800" dirty="0" smtClean="0"/>
              <a:t>を使うのか</a:t>
            </a:r>
            <a:endParaRPr lang="ja-JP" altLang="en-US" sz="28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4163559" y="3574531"/>
            <a:ext cx="686788" cy="572673"/>
            <a:chOff x="1100985" y="1621641"/>
            <a:chExt cx="686788" cy="572673"/>
          </a:xfrm>
        </p:grpSpPr>
        <p:sp>
          <p:nvSpPr>
            <p:cNvPr id="21" name="右矢印 20"/>
            <p:cNvSpPr/>
            <p:nvPr/>
          </p:nvSpPr>
          <p:spPr>
            <a:xfrm rot="5400000">
              <a:off x="1158042" y="1564584"/>
              <a:ext cx="572673" cy="6867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右矢印 4"/>
            <p:cNvSpPr/>
            <p:nvPr/>
          </p:nvSpPr>
          <p:spPr>
            <a:xfrm>
              <a:off x="1238343" y="1621641"/>
              <a:ext cx="412072" cy="4008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2100" kern="1200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7277898" y="3536639"/>
            <a:ext cx="686788" cy="572673"/>
            <a:chOff x="1100985" y="1621641"/>
            <a:chExt cx="686788" cy="572673"/>
          </a:xfrm>
        </p:grpSpPr>
        <p:sp>
          <p:nvSpPr>
            <p:cNvPr id="28" name="右矢印 27"/>
            <p:cNvSpPr/>
            <p:nvPr/>
          </p:nvSpPr>
          <p:spPr>
            <a:xfrm rot="5400000">
              <a:off x="1158042" y="1564584"/>
              <a:ext cx="572673" cy="6867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右矢印 4"/>
            <p:cNvSpPr/>
            <p:nvPr/>
          </p:nvSpPr>
          <p:spPr>
            <a:xfrm>
              <a:off x="1238343" y="1621641"/>
              <a:ext cx="412072" cy="4008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2100" kern="1200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6826376" y="4690008"/>
            <a:ext cx="200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bg1"/>
                </a:solidFill>
              </a:rPr>
              <a:t>明らかに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）筑波大学　（</a:t>
            </a:r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）：「</a:t>
            </a:r>
            <a:r>
              <a:rPr lang="zh-TW" altLang="en-US" dirty="0" smtClean="0"/>
              <a:t> </a:t>
            </a:r>
            <a:r>
              <a:rPr lang="ja-JP" altLang="en-US" dirty="0" smtClean="0"/>
              <a:t>平成</a:t>
            </a:r>
            <a:r>
              <a:rPr lang="en-US" altLang="ja-JP" dirty="0" smtClean="0"/>
              <a:t>22</a:t>
            </a:r>
            <a:r>
              <a:rPr lang="ja-JP" altLang="en-US" dirty="0" smtClean="0"/>
              <a:t>年度学生生活実態調査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　　　　　　（学群）報告書」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000" dirty="0"/>
              <a:t>http://</a:t>
            </a:r>
            <a:r>
              <a:rPr lang="en-US" altLang="ja-JP" sz="2000" dirty="0" smtClean="0"/>
              <a:t>www.tsukuba.ac.jp/campuslife/pdf/seikatsu_h22_undergrad.pdf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2012/5/14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dirty="0" smtClean="0"/>
              <a:t>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）筑波</a:t>
            </a:r>
            <a:r>
              <a:rPr lang="ja-JP" altLang="en-US" dirty="0"/>
              <a:t>大学　（</a:t>
            </a:r>
            <a:r>
              <a:rPr lang="en-US" altLang="ja-JP" dirty="0" smtClean="0"/>
              <a:t>2011</a:t>
            </a:r>
            <a:r>
              <a:rPr lang="ja-JP" altLang="en-US" dirty="0" smtClean="0"/>
              <a:t>）</a:t>
            </a:r>
            <a:r>
              <a:rPr lang="ja-JP" altLang="en-US" dirty="0"/>
              <a:t>：「</a:t>
            </a:r>
            <a:r>
              <a:rPr lang="zh-TW" altLang="en-US" dirty="0"/>
              <a:t> </a:t>
            </a:r>
            <a:r>
              <a:rPr lang="ja-JP" altLang="en-US" dirty="0"/>
              <a:t>平成</a:t>
            </a:r>
            <a:r>
              <a:rPr lang="en-US" altLang="ja-JP" dirty="0"/>
              <a:t>22</a:t>
            </a:r>
            <a:r>
              <a:rPr lang="ja-JP" altLang="en-US" dirty="0"/>
              <a:t>年度学生生活実態</a:t>
            </a:r>
            <a:r>
              <a:rPr lang="ja-JP" altLang="en-US" dirty="0" smtClean="0"/>
              <a:t>調査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　　　　　　（大学院）報告書」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sz="2000" dirty="0"/>
              <a:t>http://</a:t>
            </a:r>
            <a:r>
              <a:rPr lang="en-US" altLang="ja-JP" sz="2000" dirty="0" smtClean="0"/>
              <a:t>www.tsukuba.ac.jp/campuslife/pdf/seikatsu_h22_grad.pdf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2012/5/14</a:t>
            </a:r>
            <a:r>
              <a:rPr lang="ja-JP" altLang="en-US" sz="2000" dirty="0"/>
              <a:t>）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dirty="0" smtClean="0"/>
              <a:t>（</a:t>
            </a:r>
            <a:r>
              <a:rPr lang="en-US" altLang="ja-JP" dirty="0" smtClean="0"/>
              <a:t>3</a:t>
            </a:r>
            <a:r>
              <a:rPr lang="ja-JP" altLang="en-US" dirty="0" smtClean="0"/>
              <a:t>）筑波大学施設部（</a:t>
            </a:r>
            <a:r>
              <a:rPr lang="en-US" altLang="ja-JP" dirty="0" smtClean="0"/>
              <a:t>2010</a:t>
            </a:r>
            <a:r>
              <a:rPr lang="ja-JP" altLang="en-US" dirty="0" smtClean="0"/>
              <a:t>）：「キャンパスマスタープラン</a:t>
            </a:r>
            <a:r>
              <a:rPr lang="en-US" altLang="ja-JP" dirty="0" smtClean="0"/>
              <a:t>2011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</a:t>
            </a:r>
            <a:r>
              <a:rPr lang="en-US" altLang="ja-JP" dirty="0" smtClean="0"/>
              <a:t>4</a:t>
            </a:r>
            <a:r>
              <a:rPr lang="ja-JP" altLang="en-US" dirty="0" smtClean="0"/>
              <a:t>）交通班（</a:t>
            </a:r>
            <a:r>
              <a:rPr lang="en-US" altLang="ja-JP" dirty="0" smtClean="0"/>
              <a:t>2001</a:t>
            </a:r>
            <a:r>
              <a:rPr lang="ja-JP" altLang="en-US" dirty="0" smtClean="0"/>
              <a:t>）：「快適な学内交通を目指して」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</a:t>
            </a:r>
            <a:r>
              <a:rPr lang="en-US" altLang="ja-JP" dirty="0"/>
              <a:t>5</a:t>
            </a:r>
            <a:r>
              <a:rPr lang="ja-JP" altLang="en-US" dirty="0" smtClean="0"/>
              <a:t>）社会的ジレンマ班（</a:t>
            </a:r>
            <a:r>
              <a:rPr lang="en-US" altLang="ja-JP" dirty="0" smtClean="0"/>
              <a:t>2006</a:t>
            </a:r>
            <a:r>
              <a:rPr lang="ja-JP" altLang="en-US" dirty="0" smtClean="0"/>
              <a:t>）：「筑波大学内における迷惑駐輪問題」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</a:t>
            </a:r>
            <a:r>
              <a:rPr lang="en-US" altLang="ja-JP" dirty="0"/>
              <a:t>6</a:t>
            </a:r>
            <a:r>
              <a:rPr lang="ja-JP" altLang="en-US" dirty="0" smtClean="0"/>
              <a:t>）防災班（</a:t>
            </a:r>
            <a:r>
              <a:rPr lang="en-US" altLang="ja-JP" dirty="0" smtClean="0"/>
              <a:t>2006</a:t>
            </a:r>
            <a:r>
              <a:rPr lang="ja-JP" altLang="en-US" dirty="0" smtClean="0"/>
              <a:t>）：「初夏のチャリンコ盗難撲滅運動」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</a:t>
            </a:r>
            <a:r>
              <a:rPr lang="en-US" altLang="ja-JP" dirty="0"/>
              <a:t>7</a:t>
            </a:r>
            <a:r>
              <a:rPr lang="ja-JP" altLang="en-US" dirty="0" smtClean="0"/>
              <a:t>）交通班（</a:t>
            </a:r>
            <a:r>
              <a:rPr lang="en-US" altLang="ja-JP" dirty="0" smtClean="0"/>
              <a:t>2007</a:t>
            </a:r>
            <a:r>
              <a:rPr lang="ja-JP" altLang="en-US" dirty="0" smtClean="0"/>
              <a:t>）：「迷惑駐輪による混雑への影響の評価とその対策」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</a:t>
            </a:r>
            <a:r>
              <a:rPr lang="en-US" altLang="ja-JP" dirty="0"/>
              <a:t>8</a:t>
            </a:r>
            <a:r>
              <a:rPr lang="ja-JP" altLang="en-US" dirty="0" smtClean="0"/>
              <a:t>）生活安全環境班（</a:t>
            </a:r>
            <a:r>
              <a:rPr lang="en-US" altLang="ja-JP" dirty="0" smtClean="0"/>
              <a:t>2009</a:t>
            </a:r>
            <a:r>
              <a:rPr lang="ja-JP" altLang="en-US" dirty="0" smtClean="0"/>
              <a:t>）：「つくば自転車スタイル～もう自転車を</a:t>
            </a:r>
            <a:r>
              <a:rPr lang="ja-JP" altLang="en-US" dirty="0" err="1" smtClean="0"/>
              <a:t>は</a:t>
            </a:r>
            <a:r>
              <a:rPr lang="ja-JP" altLang="en-US" dirty="0" smtClean="0"/>
              <a:t>なさ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ない～」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</a:t>
            </a:r>
            <a:r>
              <a:rPr lang="en-US" altLang="ja-JP" dirty="0"/>
              <a:t>9</a:t>
            </a:r>
            <a:r>
              <a:rPr lang="ja-JP" altLang="en-US" dirty="0" smtClean="0"/>
              <a:t>）地域施設班（</a:t>
            </a:r>
            <a:r>
              <a:rPr lang="en-US" altLang="ja-JP" dirty="0" smtClean="0"/>
              <a:t>2009</a:t>
            </a:r>
            <a:r>
              <a:rPr lang="ja-JP" altLang="en-US" dirty="0" smtClean="0"/>
              <a:t>）：「つくば駅周辺地区における駐輪場改善案の計画」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</a:t>
            </a:r>
            <a:r>
              <a:rPr lang="en-US" altLang="ja-JP" dirty="0" smtClean="0"/>
              <a:t>10</a:t>
            </a:r>
            <a:r>
              <a:rPr lang="ja-JP" altLang="en-US" dirty="0" smtClean="0"/>
              <a:t>）スマートキャンパス班（</a:t>
            </a:r>
            <a:r>
              <a:rPr lang="en-US" altLang="ja-JP" dirty="0" smtClean="0"/>
              <a:t>2011</a:t>
            </a:r>
            <a:r>
              <a:rPr lang="ja-JP" altLang="en-US" dirty="0" smtClean="0"/>
              <a:t>）：「イラッとしない交通講座～たてる　そめ</a:t>
            </a:r>
            <a:r>
              <a:rPr lang="en-US" altLang="ja-JP" dirty="0" smtClean="0"/>
              <a:t>				</a:t>
            </a:r>
            <a:r>
              <a:rPr lang="ja-JP" altLang="en-US" dirty="0" smtClean="0"/>
              <a:t>るはる～」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2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51720" y="4581128"/>
            <a:ext cx="6357749" cy="990600"/>
          </a:xfrm>
        </p:spPr>
        <p:txBody>
          <a:bodyPr>
            <a:normAutofit/>
          </a:bodyPr>
          <a:lstStyle/>
          <a:p>
            <a:pPr algn="r"/>
            <a:r>
              <a:rPr lang="ja-JP" altLang="en-US" dirty="0"/>
              <a:t>ご清聴ありがとう</a:t>
            </a:r>
            <a:r>
              <a:rPr lang="ja-JP" altLang="en-US" dirty="0" smtClean="0"/>
              <a:t>ございました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600">
            <a:off x="1047898" y="1291321"/>
            <a:ext cx="3755118" cy="230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2" y="1600645"/>
            <a:ext cx="7920880" cy="528058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背景（筑波大学の現状）</a:t>
            </a:r>
            <a:endParaRPr lang="ja-JP" altLang="en-US" dirty="0"/>
          </a:p>
        </p:txBody>
      </p:sp>
      <p:graphicFrame>
        <p:nvGraphicFramePr>
          <p:cNvPr id="11" name="図表 10"/>
          <p:cNvGraphicFramePr/>
          <p:nvPr>
            <p:extLst>
              <p:ext uri="{D42A27DB-BD31-4B8C-83A1-F6EECF244321}">
                <p14:modId xmlns:p14="http://schemas.microsoft.com/office/powerpoint/2010/main" val="2716408664"/>
              </p:ext>
            </p:extLst>
          </p:nvPr>
        </p:nvGraphicFramePr>
        <p:xfrm>
          <a:off x="612720" y="1524000"/>
          <a:ext cx="791856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720730" y="2636913"/>
            <a:ext cx="320319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0070C0"/>
                </a:solidFill>
              </a:rPr>
              <a:t>自転車の渋滞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16471" y="2636913"/>
            <a:ext cx="2954655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0070C0"/>
                </a:solidFill>
              </a:rPr>
              <a:t>駐輪場の混雑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0730" y="5856608"/>
            <a:ext cx="298717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0070C0"/>
                </a:solidFill>
              </a:rPr>
              <a:t>枠外への駐輪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78135" y="5877272"/>
            <a:ext cx="249299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0070C0"/>
                </a:solidFill>
              </a:rPr>
              <a:t>放置自転車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528232" y="4005064"/>
            <a:ext cx="6096000" cy="1080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ja-JP" altLang="en-US" sz="3200" dirty="0" smtClean="0"/>
              <a:t>自転車に関わる多くの問題が発生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734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背景（既存文献）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13176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学内</a:t>
            </a:r>
            <a:r>
              <a:rPr lang="ja-JP" altLang="en-US" sz="2800" dirty="0"/>
              <a:t>の</a:t>
            </a:r>
            <a:r>
              <a:rPr kumimoji="1" lang="ja-JP" altLang="en-US" sz="2800" dirty="0" smtClean="0"/>
              <a:t>自転車に関する研究は数多く、様々な問題点や解決策が議論されてきた。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/>
          </a:p>
          <a:p>
            <a:endParaRPr lang="en-US" altLang="ja-JP" sz="2800" dirty="0" smtClean="0"/>
          </a:p>
          <a:p>
            <a:endParaRPr lang="en-US" altLang="ja-JP" sz="2800" dirty="0"/>
          </a:p>
          <a:p>
            <a:endParaRPr lang="en-US" altLang="ja-JP" sz="1800" dirty="0"/>
          </a:p>
          <a:p>
            <a:pPr marL="0" indent="0">
              <a:buNone/>
            </a:pPr>
            <a:r>
              <a:rPr lang="ja-JP" altLang="en-US" sz="2800" dirty="0" smtClean="0"/>
              <a:t>　を調査</a:t>
            </a:r>
            <a:r>
              <a:rPr lang="en-US" altLang="ja-JP" dirty="0"/>
              <a:t>	</a:t>
            </a:r>
            <a:endParaRPr lang="en-US" altLang="ja-JP" dirty="0" smtClean="0"/>
          </a:p>
          <a:p>
            <a:pPr marL="274320" lvl="1" indent="0">
              <a:buNone/>
            </a:pPr>
            <a:r>
              <a:rPr lang="ja-JP" altLang="en-US" sz="2400" dirty="0" smtClean="0"/>
              <a:t>　</a:t>
            </a:r>
            <a:r>
              <a:rPr lang="en-US" altLang="ja-JP" sz="2400" dirty="0" smtClean="0"/>
              <a:t>※</a:t>
            </a:r>
            <a:r>
              <a:rPr lang="ja-JP" altLang="en-US" sz="2400" dirty="0" smtClean="0"/>
              <a:t>既存文献より学生数や駐輪場の設置場所が現在と</a:t>
            </a:r>
            <a:endParaRPr lang="en-US" altLang="ja-JP" sz="2400" dirty="0" smtClean="0"/>
          </a:p>
          <a:p>
            <a:pPr marL="274320" lvl="1" indent="0">
              <a:buNone/>
            </a:pPr>
            <a:r>
              <a:rPr lang="ja-JP" altLang="en-US" sz="2400" dirty="0" smtClean="0"/>
              <a:t>　　 異なる為、調査対象は</a:t>
            </a:r>
            <a:r>
              <a:rPr kumimoji="1" lang="ja-JP" altLang="en-US" sz="2400" dirty="0" smtClean="0"/>
              <a:t>約</a:t>
            </a:r>
            <a:r>
              <a:rPr kumimoji="1" lang="en-US" altLang="ja-JP" sz="2400" dirty="0" smtClean="0"/>
              <a:t>10</a:t>
            </a:r>
            <a:r>
              <a:rPr kumimoji="1" lang="ja-JP" altLang="en-US" sz="2400" dirty="0" smtClean="0"/>
              <a:t>年前までとした。</a:t>
            </a:r>
            <a:endParaRPr kumimoji="1" lang="en-US" altLang="ja-JP" sz="24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11560" y="2636912"/>
            <a:ext cx="7920880" cy="22322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/>
              <a:t>「過去の都市計画実習の最終</a:t>
            </a:r>
            <a:r>
              <a:rPr lang="ja-JP" altLang="en-US" sz="3200" dirty="0" smtClean="0"/>
              <a:t>レポート」</a:t>
            </a:r>
            <a:endParaRPr lang="en-US" altLang="ja-JP" sz="3200" dirty="0" smtClean="0"/>
          </a:p>
          <a:p>
            <a:r>
              <a:rPr lang="en-US" altLang="ja-JP" sz="3200" dirty="0" smtClean="0"/>
              <a:t>				</a:t>
            </a:r>
            <a:r>
              <a:rPr lang="ja-JP" altLang="en-US" sz="3200" dirty="0" smtClean="0"/>
              <a:t>（</a:t>
            </a:r>
            <a:r>
              <a:rPr lang="en-US" altLang="ja-JP" sz="3200" dirty="0"/>
              <a:t>1998</a:t>
            </a:r>
            <a:r>
              <a:rPr lang="ja-JP" altLang="en-US" sz="3200" dirty="0"/>
              <a:t>年以降</a:t>
            </a:r>
            <a:r>
              <a:rPr lang="ja-JP" altLang="en-US" sz="3200" dirty="0" smtClean="0"/>
              <a:t>）</a:t>
            </a:r>
            <a:endParaRPr lang="en-US" altLang="ja-JP" sz="3200" dirty="0"/>
          </a:p>
          <a:p>
            <a:r>
              <a:rPr lang="ja-JP" altLang="en-US" sz="3200" dirty="0"/>
              <a:t>「大学</a:t>
            </a:r>
            <a:r>
              <a:rPr lang="ja-JP" altLang="en-US" sz="3200" dirty="0" smtClean="0"/>
              <a:t>が実施してきた</a:t>
            </a:r>
            <a:r>
              <a:rPr lang="ja-JP" altLang="en-US" sz="3200" dirty="0"/>
              <a:t>対策」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5162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背景（過去の都市計画実習での事例）</a:t>
            </a:r>
            <a:endParaRPr kumimoji="1" lang="ja-JP" altLang="en-US" dirty="0"/>
          </a:p>
        </p:txBody>
      </p:sp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3657251337"/>
              </p:ext>
            </p:extLst>
          </p:nvPr>
        </p:nvGraphicFramePr>
        <p:xfrm>
          <a:off x="539552" y="2708920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899592" y="1484784"/>
            <a:ext cx="194421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問題点</a:t>
            </a:r>
            <a:endParaRPr kumimoji="1" lang="ja-JP" altLang="en-US" sz="3600" dirty="0"/>
          </a:p>
        </p:txBody>
      </p:sp>
      <p:sp>
        <p:nvSpPr>
          <p:cNvPr id="7" name="角丸四角形 6"/>
          <p:cNvSpPr/>
          <p:nvPr/>
        </p:nvSpPr>
        <p:spPr>
          <a:xfrm>
            <a:off x="4211960" y="1484784"/>
            <a:ext cx="345638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目的と解決策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260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背景（大学の取り組み）</a:t>
            </a:r>
            <a:endParaRPr kumimoji="1" lang="ja-JP" altLang="en-US" dirty="0"/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9505642"/>
              </p:ext>
            </p:extLst>
          </p:nvPr>
        </p:nvGraphicFramePr>
        <p:xfrm>
          <a:off x="827584" y="1484784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96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6388" y="5949280"/>
            <a:ext cx="7643192" cy="599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 smtClean="0"/>
              <a:t>掲示による呼びかけを行っている（</a:t>
            </a:r>
            <a:r>
              <a:rPr lang="ja-JP" altLang="en-US" dirty="0"/>
              <a:t>第三</a:t>
            </a:r>
            <a:r>
              <a:rPr lang="ja-JP" altLang="en-US" dirty="0" smtClean="0"/>
              <a:t>エリア コンビニ前）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背景（大学の取り組み）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624736" cy="4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539552" y="532005"/>
            <a:ext cx="8229600" cy="990600"/>
          </a:xfrm>
        </p:spPr>
        <p:txBody>
          <a:bodyPr/>
          <a:lstStyle/>
          <a:p>
            <a:r>
              <a:rPr lang="ja-JP" altLang="en-US" dirty="0" smtClean="0"/>
              <a:t>背景（仮説）</a:t>
            </a:r>
            <a:endParaRPr kumimoji="1" lang="ja-JP" altLang="en-US" dirty="0"/>
          </a:p>
        </p:txBody>
      </p:sp>
      <p:sp>
        <p:nvSpPr>
          <p:cNvPr id="7" name="コンテンツ プレースホルダー 3"/>
          <p:cNvSpPr txBox="1">
            <a:spLocks/>
          </p:cNvSpPr>
          <p:nvPr/>
        </p:nvSpPr>
        <p:spPr>
          <a:xfrm>
            <a:off x="354360" y="1412776"/>
            <a:ext cx="8435280" cy="1476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 smtClean="0"/>
              <a:t>過去文献では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　　　　　　　　　　　　　 →注目されていなかった。</a:t>
            </a:r>
            <a:endParaRPr lang="en-US" altLang="ja-JP" sz="3200" dirty="0" smtClean="0"/>
          </a:p>
          <a:p>
            <a:endParaRPr lang="en-US" altLang="ja-JP" sz="3200" dirty="0"/>
          </a:p>
        </p:txBody>
      </p:sp>
      <p:sp>
        <p:nvSpPr>
          <p:cNvPr id="8" name="コンテンツ プレースホルダー 3"/>
          <p:cNvSpPr txBox="1">
            <a:spLocks/>
          </p:cNvSpPr>
          <p:nvPr/>
        </p:nvSpPr>
        <p:spPr>
          <a:xfrm>
            <a:off x="251519" y="3470568"/>
            <a:ext cx="5308323" cy="3024336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hade val="86000"/>
                  <a:satMod val="140000"/>
                </a:schemeClr>
              </a:gs>
              <a:gs pos="45000">
                <a:schemeClr val="accent4">
                  <a:tint val="48000"/>
                  <a:satMod val="150000"/>
                </a:schemeClr>
              </a:gs>
              <a:gs pos="100000">
                <a:schemeClr val="accent4">
                  <a:tint val="28000"/>
                  <a:satMod val="16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 smtClean="0"/>
              <a:t>大学が広いから</a:t>
            </a:r>
            <a:endParaRPr lang="en-US" altLang="ja-JP" sz="3200" dirty="0" smtClean="0"/>
          </a:p>
          <a:p>
            <a:r>
              <a:rPr lang="ja-JP" altLang="en-US" sz="3200" dirty="0" smtClean="0"/>
              <a:t>移動が容易だから</a:t>
            </a:r>
            <a:endParaRPr lang="en-US" altLang="ja-JP" sz="3200" dirty="0" smtClean="0"/>
          </a:p>
          <a:p>
            <a:r>
              <a:rPr lang="ja-JP" altLang="en-US" sz="3200" dirty="0"/>
              <a:t>時間が確実だ</a:t>
            </a:r>
            <a:r>
              <a:rPr lang="ja-JP" altLang="en-US" sz="3200" dirty="0" smtClean="0"/>
              <a:t>から</a:t>
            </a:r>
            <a:endParaRPr lang="en-US" altLang="ja-JP" sz="3200" dirty="0" smtClean="0"/>
          </a:p>
          <a:p>
            <a:r>
              <a:rPr lang="ja-JP" altLang="en-US" sz="3200" dirty="0"/>
              <a:t>コスト</a:t>
            </a:r>
            <a:r>
              <a:rPr lang="ja-JP" altLang="en-US" sz="3200" dirty="0" smtClean="0"/>
              <a:t>がかからないから</a:t>
            </a:r>
            <a:endParaRPr lang="en-US" altLang="ja-JP" sz="3200" dirty="0" smtClean="0"/>
          </a:p>
          <a:p>
            <a:r>
              <a:rPr lang="ja-JP" altLang="en-US" sz="3200" dirty="0"/>
              <a:t>皆</a:t>
            </a:r>
            <a:r>
              <a:rPr lang="ja-JP" altLang="en-US" sz="3200" dirty="0" smtClean="0"/>
              <a:t>が使っているから</a:t>
            </a:r>
            <a:endParaRPr lang="en-US" altLang="ja-JP" sz="32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0" y="4982736"/>
            <a:ext cx="440283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本当に自転車が</a:t>
            </a:r>
            <a:endParaRPr kumimoji="1" lang="en-US" altLang="ja-JP" sz="4000" dirty="0" smtClean="0"/>
          </a:p>
          <a:p>
            <a:r>
              <a:rPr lang="ja-JP" altLang="en-US" sz="4000" dirty="0"/>
              <a:t>最良</a:t>
            </a:r>
            <a:r>
              <a:rPr lang="ja-JP" altLang="en-US" sz="4000" dirty="0" smtClean="0"/>
              <a:t>の交通手段？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0" y="3789040"/>
            <a:ext cx="440283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4000" dirty="0"/>
              <a:t>当たり前</a:t>
            </a:r>
            <a:r>
              <a:rPr lang="ja-JP" altLang="en-US" sz="4000" dirty="0" smtClean="0"/>
              <a:t>のこと</a:t>
            </a:r>
            <a:r>
              <a:rPr lang="en-US" altLang="ja-JP" sz="4000" dirty="0" smtClean="0"/>
              <a:t>!?</a:t>
            </a:r>
            <a:endParaRPr kumimoji="1" lang="ja-JP" altLang="en-US" sz="4000" dirty="0"/>
          </a:p>
        </p:txBody>
      </p:sp>
      <p:sp>
        <p:nvSpPr>
          <p:cNvPr id="10" name="角丸四角形 9"/>
          <p:cNvSpPr/>
          <p:nvPr/>
        </p:nvSpPr>
        <p:spPr>
          <a:xfrm>
            <a:off x="251519" y="1988840"/>
            <a:ext cx="4032449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/>
              <a:t>「自転車</a:t>
            </a:r>
            <a:r>
              <a:rPr lang="ja-JP" altLang="en-US" sz="3200" dirty="0"/>
              <a:t>が</a:t>
            </a:r>
            <a:r>
              <a:rPr lang="ja-JP" altLang="en-US" sz="3200" dirty="0" smtClean="0"/>
              <a:t>多い理由」</a:t>
            </a:r>
            <a:endParaRPr lang="en-US" altLang="ja-JP" sz="3200" dirty="0"/>
          </a:p>
          <a:p>
            <a:r>
              <a:rPr lang="ja-JP" altLang="en-US" sz="3200" dirty="0" smtClean="0"/>
              <a:t>「自転車</a:t>
            </a:r>
            <a:r>
              <a:rPr lang="ja-JP" altLang="en-US" sz="3200" dirty="0"/>
              <a:t>を</a:t>
            </a:r>
            <a:r>
              <a:rPr lang="ja-JP" altLang="en-US" sz="3200" dirty="0" smtClean="0"/>
              <a:t>使う理由」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5350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301608" cy="4876800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自転車に関する諸問題</a:t>
            </a:r>
            <a:endParaRPr lang="en-US" altLang="ja-JP" sz="3200" dirty="0" smtClean="0"/>
          </a:p>
          <a:p>
            <a:endParaRPr lang="en-US" altLang="ja-JP" sz="3200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200" dirty="0" smtClean="0"/>
              <a:t>今</a:t>
            </a:r>
            <a:r>
              <a:rPr lang="ja-JP" altLang="en-US" sz="3200" dirty="0"/>
              <a:t>までの調査・研究では議論されて</a:t>
            </a:r>
            <a:r>
              <a:rPr lang="ja-JP" altLang="en-US" sz="3200" dirty="0" smtClean="0"/>
              <a:t>いなかった</a:t>
            </a:r>
            <a:endParaRPr lang="en-US" altLang="ja-JP" sz="3200" dirty="0"/>
          </a:p>
          <a:p>
            <a:pPr marL="0" indent="0" algn="ctr">
              <a:buNone/>
            </a:pPr>
            <a:r>
              <a:rPr lang="ja-JP" altLang="en-US" sz="3200" dirty="0" smtClean="0"/>
              <a:t>≪この２つの問いに焦点を当て調査≫</a:t>
            </a:r>
            <a:endParaRPr lang="en-US" altLang="ja-JP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9056-03DB-4F4D-BB0C-E9D3F3972C6B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ja-JP" altLang="en-US" dirty="0" smtClean="0"/>
              <a:t>目的</a:t>
            </a:r>
            <a:endParaRPr kumimoji="1" lang="ja-JP" altLang="en-US" dirty="0"/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251520" y="5301208"/>
            <a:ext cx="8659294" cy="122413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solidFill>
                  <a:schemeClr val="tx2"/>
                </a:solidFill>
              </a:rPr>
              <a:t>自転車問題を</a:t>
            </a:r>
            <a:r>
              <a:rPr lang="ja-JP" altLang="en-US" sz="3600" dirty="0">
                <a:solidFill>
                  <a:schemeClr val="tx2"/>
                </a:solidFill>
              </a:rPr>
              <a:t>解決するための提案をする。</a:t>
            </a:r>
            <a:endParaRPr lang="en-US" altLang="ja-JP" sz="3600" dirty="0">
              <a:solidFill>
                <a:schemeClr val="tx2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827584" y="2060848"/>
            <a:ext cx="4752528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/>
              <a:t>「なぜ自転車</a:t>
            </a:r>
            <a:r>
              <a:rPr lang="ja-JP" altLang="en-US" sz="3200" dirty="0"/>
              <a:t>が</a:t>
            </a:r>
            <a:r>
              <a:rPr lang="ja-JP" altLang="en-US" sz="3200" dirty="0" smtClean="0"/>
              <a:t>多いのか」</a:t>
            </a:r>
            <a:endParaRPr lang="en-US" altLang="ja-JP" sz="3200" dirty="0"/>
          </a:p>
          <a:p>
            <a:r>
              <a:rPr lang="ja-JP" altLang="en-US" sz="3200" dirty="0" smtClean="0"/>
              <a:t>「なぜ自転車</a:t>
            </a:r>
            <a:r>
              <a:rPr lang="ja-JP" altLang="en-US" sz="3200" dirty="0"/>
              <a:t>を</a:t>
            </a:r>
            <a:r>
              <a:rPr lang="ja-JP" altLang="en-US" sz="3200" dirty="0" smtClean="0"/>
              <a:t>使う</a:t>
            </a:r>
            <a:r>
              <a:rPr lang="ja-JP" altLang="en-US" sz="3200" dirty="0"/>
              <a:t>のか</a:t>
            </a:r>
            <a:r>
              <a:rPr lang="ja-JP" altLang="en-US" sz="3200" dirty="0" smtClean="0"/>
              <a:t>」</a:t>
            </a:r>
            <a:endParaRPr lang="en-US" altLang="ja-JP" sz="3200" dirty="0"/>
          </a:p>
        </p:txBody>
      </p:sp>
      <p:sp>
        <p:nvSpPr>
          <p:cNvPr id="11" name="ストライプ矢印 10"/>
          <p:cNvSpPr/>
          <p:nvPr/>
        </p:nvSpPr>
        <p:spPr>
          <a:xfrm rot="5400000">
            <a:off x="5539942" y="1622981"/>
            <a:ext cx="1664516" cy="5328592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kumimoji="1" lang="ja-JP" altLang="en-US" sz="3200" dirty="0" smtClean="0"/>
              <a:t>原因を解決</a:t>
            </a:r>
            <a:endParaRPr kumimoji="1" lang="ja-JP" altLang="en-US" sz="3200" dirty="0"/>
          </a:p>
        </p:txBody>
      </p:sp>
      <p:sp>
        <p:nvSpPr>
          <p:cNvPr id="2" name="角丸四角形 1"/>
          <p:cNvSpPr/>
          <p:nvPr/>
        </p:nvSpPr>
        <p:spPr>
          <a:xfrm>
            <a:off x="5796136" y="1988096"/>
            <a:ext cx="2304256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原因を</a:t>
            </a:r>
            <a:endParaRPr lang="en-US" altLang="ja-JP" sz="2800" dirty="0"/>
          </a:p>
          <a:p>
            <a:pPr algn="ctr"/>
            <a:r>
              <a:rPr lang="ja-JP" altLang="en-US" sz="2800" dirty="0"/>
              <a:t>明らかにする</a:t>
            </a:r>
          </a:p>
        </p:txBody>
      </p:sp>
    </p:spTree>
    <p:extLst>
      <p:ext uri="{BB962C8B-B14F-4D97-AF65-F5344CB8AC3E}">
        <p14:creationId xmlns:p14="http://schemas.microsoft.com/office/powerpoint/2010/main" val="8483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1851</TotalTime>
  <Words>1068</Words>
  <Application>Microsoft Office PowerPoint</Application>
  <PresentationFormat>画面に合わせる (4:3)</PresentationFormat>
  <Paragraphs>322</Paragraphs>
  <Slides>29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クラリティ</vt:lpstr>
      <vt:lpstr>都市計画実習　中間発表　生活安全環境班  なぜあなたは自転車に乗るの？</vt:lpstr>
      <vt:lpstr>背景（筑波大学の現状）</vt:lpstr>
      <vt:lpstr>PowerPoint プレゼンテーション</vt:lpstr>
      <vt:lpstr>背景（既存文献）</vt:lpstr>
      <vt:lpstr>背景（過去の都市計画実習での事例）</vt:lpstr>
      <vt:lpstr>背景（大学の取り組み）</vt:lpstr>
      <vt:lpstr>背景（大学の取り組み）</vt:lpstr>
      <vt:lpstr>背景（仮説）</vt:lpstr>
      <vt:lpstr>目的</vt:lpstr>
      <vt:lpstr>1.背景（事前調査）</vt:lpstr>
      <vt:lpstr>事前調査</vt:lpstr>
      <vt:lpstr>事前調査</vt:lpstr>
      <vt:lpstr>調査時の様子（昼間・第一エリア）</vt:lpstr>
      <vt:lpstr>調査時の様子（昼間・第一エリア）</vt:lpstr>
      <vt:lpstr>調査時の様子（昼間・第三エリア）</vt:lpstr>
      <vt:lpstr>事前調査からの考察</vt:lpstr>
      <vt:lpstr>調査時の様子（昼間・第三エリア）</vt:lpstr>
      <vt:lpstr>事前調査からの考察</vt:lpstr>
      <vt:lpstr>事前調査からの考察</vt:lpstr>
      <vt:lpstr>調査時の様子（早朝・第三エリア）</vt:lpstr>
      <vt:lpstr>調査時の様子（早朝・第三エリア）</vt:lpstr>
      <vt:lpstr>事前調査からの考察</vt:lpstr>
      <vt:lpstr>事前調査からの考察</vt:lpstr>
      <vt:lpstr>考察</vt:lpstr>
      <vt:lpstr>考察</vt:lpstr>
      <vt:lpstr>PowerPoint プレゼンテーション</vt:lpstr>
      <vt:lpstr>今後の計画 </vt:lpstr>
      <vt:lpstr>参考文献</vt:lpstr>
      <vt:lpstr>ご清聴ありがとうございました</vt:lpstr>
    </vt:vector>
  </TitlesOfParts>
  <Company>University of Tsukuba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都市計画実習　中間発表</dc:title>
  <dc:creator>win-admin</dc:creator>
  <cp:lastModifiedBy>win-admin</cp:lastModifiedBy>
  <cp:revision>381</cp:revision>
  <cp:lastPrinted>2012-05-15T04:53:35Z</cp:lastPrinted>
  <dcterms:created xsi:type="dcterms:W3CDTF">2012-05-10T06:19:51Z</dcterms:created>
  <dcterms:modified xsi:type="dcterms:W3CDTF">2012-05-15T04:57:45Z</dcterms:modified>
</cp:coreProperties>
</file>