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7" r:id="rId3"/>
    <p:sldId id="316" r:id="rId4"/>
    <p:sldId id="288" r:id="rId5"/>
    <p:sldId id="312" r:id="rId6"/>
    <p:sldId id="306" r:id="rId7"/>
    <p:sldId id="295" r:id="rId8"/>
    <p:sldId id="321" r:id="rId9"/>
    <p:sldId id="294" r:id="rId10"/>
    <p:sldId id="297" r:id="rId11"/>
    <p:sldId id="298" r:id="rId12"/>
    <p:sldId id="299" r:id="rId13"/>
    <p:sldId id="314" r:id="rId14"/>
    <p:sldId id="300" r:id="rId15"/>
    <p:sldId id="322" r:id="rId16"/>
    <p:sldId id="323" r:id="rId17"/>
    <p:sldId id="324" r:id="rId18"/>
    <p:sldId id="304" r:id="rId19"/>
    <p:sldId id="305" r:id="rId20"/>
    <p:sldId id="320" r:id="rId21"/>
    <p:sldId id="308" r:id="rId22"/>
    <p:sldId id="325" r:id="rId23"/>
    <p:sldId id="326" r:id="rId24"/>
    <p:sldId id="310" r:id="rId25"/>
    <p:sldId id="296" r:id="rId26"/>
    <p:sldId id="265" r:id="rId27"/>
    <p:sldId id="266" r:id="rId28"/>
    <p:sldId id="285" r:id="rId2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CFFFF"/>
    <a:srgbClr val="008000"/>
    <a:srgbClr val="FF6600"/>
    <a:srgbClr val="FF3300"/>
    <a:srgbClr val="CC0066"/>
    <a:srgbClr val="FFCCFF"/>
    <a:srgbClr val="00CC99"/>
    <a:srgbClr val="0099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1" autoAdjust="0"/>
    <p:restoredTop sz="93548" autoAdjust="0"/>
  </p:normalViewPr>
  <p:slideViewPr>
    <p:cSldViewPr>
      <p:cViewPr>
        <p:scale>
          <a:sx n="100" d="100"/>
          <a:sy n="100" d="100"/>
        </p:scale>
        <p:origin x="13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_____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u="sng">
                <a:latin typeface="HGP明朝E" pitchFamily="18" charset="-128"/>
                <a:ea typeface="HGP明朝E" pitchFamily="18" charset="-128"/>
              </a:defRPr>
            </a:pPr>
            <a:r>
              <a:rPr lang="ja-JP" altLang="en-US" sz="2800" b="1" u="sng" dirty="0">
                <a:latin typeface="HGP明朝E" pitchFamily="18" charset="-128"/>
                <a:ea typeface="HGP明朝E" pitchFamily="18" charset="-128"/>
              </a:rPr>
              <a:t>震災瓦礫受け入れ</a:t>
            </a:r>
          </a:p>
        </c:rich>
      </c:tx>
      <c:layout>
        <c:manualLayout>
          <c:xMode val="edge"/>
          <c:yMode val="edge"/>
          <c:x val="0.16694421707053647"/>
          <c:y val="1.62222579844069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92480122943112E-2"/>
          <c:y val="0.23393601691315344"/>
          <c:w val="0.53344083094068317"/>
          <c:h val="0.48658604926250026"/>
        </c:manualLayout>
      </c:layout>
      <c:pieChart>
        <c:varyColors val="1"/>
        <c:ser>
          <c:idx val="0"/>
          <c:order val="0"/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2"/>
              <c:layout>
                <c:manualLayout>
                  <c:x val="4.7540152640034951E-2"/>
                  <c:y val="1.1490757562885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700" baseline="0"/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Lit>
              <c:ptCount val="3"/>
              <c:pt idx="0">
                <c:v>強く賛成・賛成</c:v>
              </c:pt>
              <c:pt idx="1">
                <c:v>どちらともいえない</c:v>
              </c:pt>
              <c:pt idx="2">
                <c:v>強く反対・反対</c:v>
              </c:pt>
            </c:strLit>
          </c:cat>
          <c:val>
            <c:numRef>
              <c:f>Sheet1!$K$7:$K$9</c:f>
              <c:numCache>
                <c:formatCode>General</c:formatCode>
                <c:ptCount val="3"/>
                <c:pt idx="0">
                  <c:v>19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077423353101431"/>
          <c:y val="0.11982390028558919"/>
          <c:w val="0.42177668379583277"/>
          <c:h val="0.67224020563371745"/>
        </c:manualLayout>
      </c:layout>
      <c:overlay val="0"/>
      <c:txPr>
        <a:bodyPr/>
        <a:lstStyle/>
        <a:p>
          <a:pPr rtl="0">
            <a:defRPr sz="2400" b="1"/>
          </a:pPr>
          <a:endParaRPr lang="ja-JP"/>
        </a:p>
      </c:txPr>
    </c:legend>
    <c:plotVisOnly val="1"/>
    <c:dispBlanksAs val="gap"/>
    <c:showDLblsOverMax val="0"/>
  </c:chart>
  <c:spPr>
    <a:solidFill>
      <a:srgbClr val="CCFFFF">
        <a:alpha val="26000"/>
      </a:srgb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u="sng">
                <a:latin typeface="HGP明朝E" pitchFamily="18" charset="-128"/>
                <a:ea typeface="HGP明朝E" pitchFamily="18" charset="-128"/>
              </a:defRPr>
            </a:pPr>
            <a:r>
              <a:rPr lang="ja-JP" altLang="en-US" sz="2800" b="1" u="sng" dirty="0" smtClean="0">
                <a:latin typeface="HGP明朝E" pitchFamily="18" charset="-128"/>
                <a:ea typeface="HGP明朝E" pitchFamily="18" charset="-128"/>
              </a:rPr>
              <a:t>ボランティア</a:t>
            </a:r>
            <a:r>
              <a:rPr lang="ja-JP" altLang="en-US" sz="2800" b="1" u="sng" dirty="0">
                <a:latin typeface="HGP明朝E" pitchFamily="18" charset="-128"/>
                <a:ea typeface="HGP明朝E" pitchFamily="18" charset="-128"/>
              </a:rPr>
              <a:t>活動</a:t>
            </a:r>
          </a:p>
        </c:rich>
      </c:tx>
      <c:layout>
        <c:manualLayout>
          <c:xMode val="edge"/>
          <c:yMode val="edge"/>
          <c:x val="0.16373953987144851"/>
          <c:y val="3.16127047975061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411523474050833E-2"/>
          <c:y val="0.22075161583353484"/>
          <c:w val="0.54693320775456478"/>
          <c:h val="0.51389311444027586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1"/>
              <c:layout>
                <c:manualLayout>
                  <c:x val="8.6045862779121518E-2"/>
                  <c:y val="-0.3616938804185155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aseline="0"/>
                </a:pPr>
                <a:endParaRPr lang="ja-JP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Lit>
              <c:ptCount val="2"/>
              <c:pt idx="0">
                <c:v>参加した</c:v>
              </c:pt>
              <c:pt idx="1">
                <c:v>参加していない</c:v>
              </c:pt>
            </c:strLit>
          </c:cat>
          <c:val>
            <c:numRef>
              <c:f>all!$Y$37:$Y$38</c:f>
              <c:numCache>
                <c:formatCode>General</c:formatCode>
                <c:ptCount val="2"/>
                <c:pt idx="0">
                  <c:v>5</c:v>
                </c:pt>
                <c:pt idx="1">
                  <c:v>25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528354477757027"/>
          <c:y val="0.19129022428880452"/>
          <c:w val="0.41182862863937209"/>
          <c:h val="0.58344799295804739"/>
        </c:manualLayout>
      </c:layout>
      <c:overlay val="0"/>
      <c:txPr>
        <a:bodyPr/>
        <a:lstStyle/>
        <a:p>
          <a:pPr rtl="0">
            <a:defRPr sz="2400"/>
          </a:pPr>
          <a:endParaRPr lang="ja-JP"/>
        </a:p>
      </c:txPr>
    </c:legend>
    <c:plotVisOnly val="1"/>
    <c:dispBlanksAs val="gap"/>
    <c:showDLblsOverMax val="0"/>
  </c:chart>
  <c:spPr>
    <a:solidFill>
      <a:srgbClr val="FFCCFF">
        <a:alpha val="26000"/>
      </a:srgbClr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56765451986815"/>
          <c:y val="0.22724089215312412"/>
          <c:w val="0.56648762143587938"/>
          <c:h val="0.6895756780402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Sheet1!$Q$26</c:f>
              <c:strCache>
                <c:ptCount val="1"/>
                <c:pt idx="0">
                  <c:v>積極的に入手していない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Sheet1!$R$25:$S$25</c:f>
              <c:strCache>
                <c:ptCount val="2"/>
                <c:pt idx="0">
                  <c:v>現在</c:v>
                </c:pt>
                <c:pt idx="1">
                  <c:v>震災当時</c:v>
                </c:pt>
              </c:strCache>
            </c:strRef>
          </c:cat>
          <c:val>
            <c:numRef>
              <c:f>Sheet1!$R$26:$S$26</c:f>
              <c:numCache>
                <c:formatCode>General</c:formatCode>
                <c:ptCount val="2"/>
                <c:pt idx="0">
                  <c:v>43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Sheet1!$Q$27</c:f>
              <c:strCache>
                <c:ptCount val="1"/>
                <c:pt idx="0">
                  <c:v>積極的に入手している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Sheet1!$R$25:$S$25</c:f>
              <c:strCache>
                <c:ptCount val="2"/>
                <c:pt idx="0">
                  <c:v>現在</c:v>
                </c:pt>
                <c:pt idx="1">
                  <c:v>震災当時</c:v>
                </c:pt>
              </c:strCache>
            </c:strRef>
          </c:cat>
          <c:val>
            <c:numRef>
              <c:f>Sheet1!$R$27:$S$27</c:f>
              <c:numCache>
                <c:formatCode>General</c:formatCode>
                <c:ptCount val="2"/>
                <c:pt idx="0">
                  <c:v>57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38100">
              <a:solidFill>
                <a:srgbClr val="FFC000">
                  <a:alpha val="71000"/>
                </a:srgbClr>
              </a:solidFill>
            </a:ln>
          </c:spPr>
        </c:serLines>
        <c:axId val="36833920"/>
        <c:axId val="36839808"/>
      </c:barChart>
      <c:catAx>
        <c:axId val="368339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ja-JP"/>
          </a:p>
        </c:txPr>
        <c:crossAx val="36839808"/>
        <c:crosses val="autoZero"/>
        <c:auto val="1"/>
        <c:lblAlgn val="ctr"/>
        <c:lblOffset val="100"/>
        <c:noMultiLvlLbl val="0"/>
      </c:catAx>
      <c:valAx>
        <c:axId val="36839808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36833920"/>
        <c:crosses val="autoZero"/>
        <c:crossBetween val="between"/>
      </c:valAx>
      <c:spPr>
        <a:solidFill>
          <a:sysClr val="windowText" lastClr="000000"/>
        </a:solidFill>
      </c:spPr>
    </c:plotArea>
    <c:legend>
      <c:legendPos val="r"/>
      <c:layout>
        <c:manualLayout>
          <c:xMode val="edge"/>
          <c:yMode val="edge"/>
          <c:x val="0.73756411324667626"/>
          <c:y val="0.3925408438101472"/>
          <c:w val="0.25655686789151355"/>
          <c:h val="0.33643803090947855"/>
        </c:manualLayout>
      </c:layout>
      <c:overlay val="0"/>
      <c:txPr>
        <a:bodyPr/>
        <a:lstStyle/>
        <a:p>
          <a:pPr>
            <a:defRPr sz="2400"/>
          </a:pPr>
          <a:endParaRPr lang="ja-JP"/>
        </a:p>
      </c:txPr>
    </c:legend>
    <c:plotVisOnly val="1"/>
    <c:dispBlanksAs val="gap"/>
    <c:showDLblsOverMax val="0"/>
  </c:chart>
  <c:spPr>
    <a:solidFill>
      <a:sysClr val="windowText" lastClr="000000"/>
    </a:solidFill>
  </c:spPr>
  <c:txPr>
    <a:bodyPr/>
    <a:lstStyle/>
    <a:p>
      <a:pPr>
        <a:defRPr>
          <a:solidFill>
            <a:schemeClr val="bg1"/>
          </a:solidFill>
        </a:defRPr>
      </a:pPr>
      <a:endParaRPr lang="ja-JP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>
                <a:solidFill>
                  <a:schemeClr val="bg1"/>
                </a:solidFill>
              </a:defRPr>
            </a:pPr>
            <a:r>
              <a:rPr lang="ja-JP" altLang="en-US" sz="3200" b="0" dirty="0" smtClean="0">
                <a:solidFill>
                  <a:schemeClr val="bg1"/>
                </a:solidFill>
              </a:rPr>
              <a:t>当時備蓄をした人の現在</a:t>
            </a:r>
            <a:r>
              <a:rPr lang="ja-JP" altLang="en-US" sz="3200" b="0" dirty="0">
                <a:solidFill>
                  <a:schemeClr val="bg1"/>
                </a:solidFill>
              </a:rPr>
              <a:t>の</a:t>
            </a:r>
            <a:r>
              <a:rPr lang="ja-JP" altLang="en-US" sz="3200" b="0" dirty="0" smtClean="0">
                <a:solidFill>
                  <a:schemeClr val="bg1"/>
                </a:solidFill>
              </a:rPr>
              <a:t>備蓄量</a:t>
            </a:r>
            <a:endParaRPr lang="ja-JP" altLang="en-US" sz="3200" b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1915569987173141"/>
          <c:y val="1.83429072543852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605205482219146E-2"/>
          <c:y val="0.19907692405761837"/>
          <c:w val="0.86955243141708538"/>
          <c:h val="0.6928280839895013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Sheet1!$A$36:$A$38</c:f>
              <c:strCache>
                <c:ptCount val="3"/>
                <c:pt idx="0">
                  <c:v>増えた</c:v>
                </c:pt>
                <c:pt idx="1">
                  <c:v>変わらない</c:v>
                </c:pt>
                <c:pt idx="2">
                  <c:v>減った</c:v>
                </c:pt>
              </c:strCache>
            </c:strRef>
          </c:cat>
          <c:val>
            <c:numRef>
              <c:f>Sheet1!$B$36:$B$38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</c:spPr>
          <c:invertIfNegative val="0"/>
          <c:cat>
            <c:strRef>
              <c:f>Sheet1!$A$36:$A$38</c:f>
              <c:strCache>
                <c:ptCount val="3"/>
                <c:pt idx="0">
                  <c:v>増えた</c:v>
                </c:pt>
                <c:pt idx="1">
                  <c:v>変わらない</c:v>
                </c:pt>
                <c:pt idx="2">
                  <c:v>減った</c:v>
                </c:pt>
              </c:strCache>
            </c:strRef>
          </c:cat>
          <c:val>
            <c:numRef>
              <c:f>Sheet1!$C$36:$C$38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20032"/>
        <c:axId val="37021568"/>
      </c:barChart>
      <c:catAx>
        <c:axId val="370200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ja-JP"/>
          </a:p>
        </c:txPr>
        <c:crossAx val="37021568"/>
        <c:crosses val="autoZero"/>
        <c:auto val="1"/>
        <c:lblAlgn val="ctr"/>
        <c:lblOffset val="100"/>
        <c:noMultiLvlLbl val="0"/>
      </c:catAx>
      <c:valAx>
        <c:axId val="370215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ja-JP"/>
          </a:p>
        </c:txPr>
        <c:crossAx val="37020032"/>
        <c:crosses val="autoZero"/>
        <c:crossBetween val="between"/>
      </c:valAx>
      <c:spPr>
        <a:solidFill>
          <a:srgbClr val="000000"/>
        </a:solidFill>
      </c:spPr>
    </c:plotArea>
    <c:plotVisOnly val="1"/>
    <c:dispBlanksAs val="gap"/>
    <c:showDLblsOverMax val="0"/>
  </c:chart>
  <c:spPr>
    <a:solidFill>
      <a:srgbClr val="000000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ja-JP" altLang="en-US" sz="1800" b="0" dirty="0" smtClean="0"/>
              <a:t>当時から現在に至るまでの</a:t>
            </a:r>
            <a:endParaRPr lang="en-US" altLang="ja-JP" sz="1800" b="0" dirty="0" smtClean="0"/>
          </a:p>
          <a:p>
            <a:pPr>
              <a:defRPr sz="1800"/>
            </a:pPr>
            <a:r>
              <a:rPr lang="ja-JP" altLang="en-US" sz="1800" b="0" dirty="0" smtClean="0"/>
              <a:t>防災</a:t>
            </a:r>
            <a:r>
              <a:rPr lang="ja-JP" altLang="en-US" sz="1800" b="0" dirty="0"/>
              <a:t>行動</a:t>
            </a:r>
            <a:r>
              <a:rPr lang="en-US" altLang="ja-JP" sz="1800" b="0" dirty="0"/>
              <a:t>(</a:t>
            </a:r>
            <a:r>
              <a:rPr lang="ja-JP" altLang="en-US" sz="1800" b="0" dirty="0"/>
              <a:t>備蓄</a:t>
            </a:r>
            <a:r>
              <a:rPr lang="en-US" altLang="ja-JP" sz="1800" b="0" dirty="0" smtClean="0"/>
              <a:t>)</a:t>
            </a:r>
            <a:r>
              <a:rPr lang="ja-JP" altLang="en-US" sz="1800" b="0" dirty="0" smtClean="0"/>
              <a:t>の変化と</a:t>
            </a:r>
            <a:endParaRPr lang="en-US" altLang="ja-JP" sz="1800" b="0" dirty="0" smtClean="0"/>
          </a:p>
          <a:p>
            <a:pPr>
              <a:defRPr sz="1800"/>
            </a:pPr>
            <a:r>
              <a:rPr lang="ja-JP" altLang="en-US" sz="1800" b="0" dirty="0" smtClean="0"/>
              <a:t>現在の防災意識の関係</a:t>
            </a:r>
            <a:endParaRPr lang="ja-JP" altLang="en-US" sz="1800" b="0" dirty="0"/>
          </a:p>
        </c:rich>
      </c:tx>
      <c:layout>
        <c:manualLayout>
          <c:xMode val="edge"/>
          <c:yMode val="edge"/>
          <c:x val="0.15253059653934878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622462817147857E-2"/>
          <c:y val="0.18103018372703411"/>
          <c:w val="0.76529068241469811"/>
          <c:h val="0.69930956547098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'C:\Users\uchiyama00\Documents\都市計画実習\[都市計画実習再ヒアリング集計表1.xlsx]Sheet1'!$H$46</c:f>
              <c:strCache>
                <c:ptCount val="1"/>
                <c:pt idx="0">
                  <c:v>防災意識</c:v>
                </c:pt>
              </c:strCache>
            </c:strRef>
          </c:tx>
          <c:invertIfNegative val="0"/>
          <c:cat>
            <c:strLit>
              <c:ptCount val="2"/>
              <c:pt idx="0">
                <c:v>備蓄レベル(＋)</c:v>
              </c:pt>
              <c:pt idx="1">
                <c:v>備蓄レベル(－)</c:v>
              </c:pt>
            </c:strLit>
          </c:cat>
          <c:val>
            <c:numRef>
              <c:f>'C:\Users\uchiyama00\Documents\都市計画実習\[都市計画実習再ヒアリング集計表1.xlsx]Sheet1'!$H$47:$H$48</c:f>
              <c:numCache>
                <c:formatCode>General</c:formatCode>
                <c:ptCount val="2"/>
                <c:pt idx="0">
                  <c:v>7.8181818181818183</c:v>
                </c:pt>
                <c:pt idx="1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52256"/>
        <c:axId val="37153792"/>
      </c:barChart>
      <c:catAx>
        <c:axId val="37152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37153792"/>
        <c:crosses val="autoZero"/>
        <c:auto val="1"/>
        <c:lblAlgn val="ctr"/>
        <c:lblOffset val="100"/>
        <c:noMultiLvlLbl val="0"/>
      </c:catAx>
      <c:valAx>
        <c:axId val="3715379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152256"/>
        <c:crosses val="autoZero"/>
        <c:crossBetween val="between"/>
      </c:valAx>
      <c:spPr>
        <a:solidFill>
          <a:schemeClr val="tx1"/>
        </a:solidFill>
      </c:spPr>
    </c:plotArea>
    <c:legend>
      <c:legendPos val="r"/>
      <c:layout>
        <c:manualLayout>
          <c:xMode val="edge"/>
          <c:yMode val="edge"/>
          <c:x val="0.7840430755298492"/>
          <c:y val="0.34971314204721493"/>
          <c:w val="0.19929024496937883"/>
          <c:h val="0.22025538845421969"/>
        </c:manualLayout>
      </c:layout>
      <c:overlay val="0"/>
      <c:txPr>
        <a:bodyPr/>
        <a:lstStyle/>
        <a:p>
          <a:pPr>
            <a:defRPr sz="2000" baseline="0"/>
          </a:pPr>
          <a:endParaRPr lang="ja-JP"/>
        </a:p>
      </c:txPr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baseline="0">
          <a:solidFill>
            <a:schemeClr val="bg1"/>
          </a:solidFill>
        </a:defRPr>
      </a:pPr>
      <a:endParaRPr lang="ja-JP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ja-JP" altLang="en-US" sz="1800" b="0" dirty="0"/>
              <a:t>震災当時の備蓄行動の有無と</a:t>
            </a:r>
            <a:endParaRPr lang="en-US" altLang="ja-JP" sz="1800" b="0" dirty="0"/>
          </a:p>
          <a:p>
            <a:pPr>
              <a:defRPr sz="1800"/>
            </a:pPr>
            <a:r>
              <a:rPr lang="ja-JP" altLang="en-US" sz="1800" b="0" dirty="0"/>
              <a:t>現在の</a:t>
            </a:r>
            <a:r>
              <a:rPr lang="ja-JP" sz="1800" b="0" dirty="0"/>
              <a:t>防災の意識レベル</a:t>
            </a:r>
            <a:r>
              <a:rPr lang="ja-JP" altLang="en-US" sz="1800" b="0" dirty="0"/>
              <a:t>の関係</a:t>
            </a:r>
            <a:endParaRPr lang="ja-JP" sz="1800" b="0" dirty="0"/>
          </a:p>
        </c:rich>
      </c:tx>
      <c:layout>
        <c:manualLayout>
          <c:xMode val="edge"/>
          <c:yMode val="edge"/>
          <c:x val="0.1396772500211667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432507143322277E-2"/>
          <c:y val="0.15579638660838452"/>
          <c:w val="0.78097502328337998"/>
          <c:h val="0.72782807623029788"/>
        </c:manualLayout>
      </c:layout>
      <c:barChart>
        <c:barDir val="col"/>
        <c:grouping val="clustered"/>
        <c:varyColors val="0"/>
        <c:ser>
          <c:idx val="0"/>
          <c:order val="0"/>
          <c:tx>
            <c:v>防災意識</c:v>
          </c:tx>
          <c:invertIfNegative val="0"/>
          <c:cat>
            <c:strRef>
              <c:f>'C:\Users\uchiyama00\Documents\都市計画実習\[都市計画実習再ヒアリング集計表1.xlsx]Sheet1'!$G$43:$G$44</c:f>
              <c:strCache>
                <c:ptCount val="2"/>
                <c:pt idx="0">
                  <c:v>震災後備蓄をした</c:v>
                </c:pt>
                <c:pt idx="1">
                  <c:v>震災後備蓄をしていない</c:v>
                </c:pt>
              </c:strCache>
            </c:strRef>
          </c:cat>
          <c:val>
            <c:numRef>
              <c:f>'C:\Users\uchiyama00\Documents\都市計画実習\[都市計画実習再ヒアリング集計表1.xlsx]Sheet1'!$H$43:$H$44</c:f>
              <c:numCache>
                <c:formatCode>General</c:formatCode>
                <c:ptCount val="2"/>
                <c:pt idx="0">
                  <c:v>8.1428571428571423</c:v>
                </c:pt>
                <c:pt idx="1">
                  <c:v>5.333333333333333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56576"/>
        <c:axId val="37258368"/>
      </c:barChart>
      <c:catAx>
        <c:axId val="3725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37258368"/>
        <c:crosses val="autoZero"/>
        <c:auto val="1"/>
        <c:lblAlgn val="ctr"/>
        <c:lblOffset val="100"/>
        <c:noMultiLvlLbl val="0"/>
      </c:catAx>
      <c:valAx>
        <c:axId val="3725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56576"/>
        <c:crosses val="autoZero"/>
        <c:crossBetween val="between"/>
      </c:valAx>
      <c:spPr>
        <a:solidFill>
          <a:schemeClr val="tx1"/>
        </a:solidFill>
      </c:spPr>
    </c:plotArea>
    <c:legend>
      <c:legendPos val="r"/>
      <c:layout>
        <c:manualLayout>
          <c:xMode val="edge"/>
          <c:yMode val="edge"/>
          <c:x val="0.75201442999997381"/>
          <c:y val="0.34353462642081917"/>
          <c:w val="0.23959724996106027"/>
          <c:h val="0.20571756394883328"/>
        </c:manualLayout>
      </c:layout>
      <c:overlay val="0"/>
      <c:txPr>
        <a:bodyPr/>
        <a:lstStyle/>
        <a:p>
          <a:pPr>
            <a:defRPr sz="2000"/>
          </a:pPr>
          <a:endParaRPr lang="ja-JP"/>
        </a:p>
      </c:txPr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baseline="0">
          <a:solidFill>
            <a:schemeClr val="bg1"/>
          </a:solidFill>
        </a:defRPr>
      </a:pPr>
      <a:endParaRPr lang="ja-JP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C7244-C74E-4CB7-A5BC-A99DCE64E98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B50235C-8577-4F12-82A4-17025B8DE01F}">
      <dgm:prSet phldrT="[テキスト]" custT="1"/>
      <dgm:spPr>
        <a:solidFill>
          <a:srgbClr val="00B05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仮説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03DD225B-5310-40DC-9C29-9D79B3177276}" type="parTrans" cxnId="{2C974B66-D167-4DE1-B565-B0FA95DE672C}">
      <dgm:prSet/>
      <dgm:spPr/>
      <dgm:t>
        <a:bodyPr/>
        <a:lstStyle/>
        <a:p>
          <a:pPr algn="ctr"/>
          <a:endParaRPr kumimoji="1" lang="ja-JP" altLang="en-US"/>
        </a:p>
      </dgm:t>
    </dgm:pt>
    <dgm:pt modelId="{75EF05F5-8867-4795-90BB-EAB452213761}" type="sibTrans" cxnId="{2C974B66-D167-4DE1-B565-B0FA95DE672C}">
      <dgm:prSet/>
      <dgm:spPr/>
      <dgm:t>
        <a:bodyPr/>
        <a:lstStyle/>
        <a:p>
          <a:pPr algn="ctr"/>
          <a:endParaRPr kumimoji="1" lang="ja-JP" altLang="en-US"/>
        </a:p>
      </dgm:t>
    </dgm:pt>
    <dgm:pt modelId="{1FD17856-4728-4A8E-8FE8-9D22B8198C57}">
      <dgm:prSet phldrT="[テキスト]" custT="1"/>
      <dgm:spPr>
        <a:solidFill>
          <a:srgbClr val="00B05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ヒアリング調査（プレ調査）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4859B03A-6B14-4092-94FC-221B4CC54659}" type="parTrans" cxnId="{648462C3-F8DA-40A0-BD4A-54E3E0DFF857}">
      <dgm:prSet/>
      <dgm:spPr/>
      <dgm:t>
        <a:bodyPr/>
        <a:lstStyle/>
        <a:p>
          <a:pPr algn="ctr"/>
          <a:endParaRPr kumimoji="1" lang="ja-JP" altLang="en-US"/>
        </a:p>
      </dgm:t>
    </dgm:pt>
    <dgm:pt modelId="{75292DD0-00B5-4D4B-AE84-F39F3F5EFA7A}" type="sibTrans" cxnId="{648462C3-F8DA-40A0-BD4A-54E3E0DFF857}">
      <dgm:prSet/>
      <dgm:spPr/>
      <dgm:t>
        <a:bodyPr/>
        <a:lstStyle/>
        <a:p>
          <a:pPr algn="ctr"/>
          <a:endParaRPr kumimoji="1" lang="ja-JP" altLang="en-US"/>
        </a:p>
      </dgm:t>
    </dgm:pt>
    <dgm:pt modelId="{4DA88BE8-002E-4515-82B8-4EB79058A062}">
      <dgm:prSet phldrT="[テキスト]" custT="1"/>
      <dgm:spPr>
        <a:solidFill>
          <a:srgbClr val="00B05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調査結果のまとめ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07213B6E-900C-4C04-A1EF-F658C661E41B}" type="parTrans" cxnId="{AD1C6946-162C-46B1-9DB6-ECCF964821E6}">
      <dgm:prSet/>
      <dgm:spPr/>
      <dgm:t>
        <a:bodyPr/>
        <a:lstStyle/>
        <a:p>
          <a:pPr algn="ctr"/>
          <a:endParaRPr kumimoji="1" lang="ja-JP" altLang="en-US"/>
        </a:p>
      </dgm:t>
    </dgm:pt>
    <dgm:pt modelId="{41087E56-CFE9-4D02-A547-0AC4AF8A91AE}" type="sibTrans" cxnId="{AD1C6946-162C-46B1-9DB6-ECCF964821E6}">
      <dgm:prSet/>
      <dgm:spPr/>
      <dgm:t>
        <a:bodyPr/>
        <a:lstStyle/>
        <a:p>
          <a:pPr algn="ctr"/>
          <a:endParaRPr kumimoji="1" lang="ja-JP" altLang="en-US"/>
        </a:p>
      </dgm:t>
    </dgm:pt>
    <dgm:pt modelId="{7A00DB33-E168-41B1-A33A-FF2E9D7A324B}">
      <dgm:prSet custT="1"/>
      <dgm:spPr>
        <a:solidFill>
          <a:srgbClr val="0070C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解決策提案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84A97D44-2BE6-49A0-AD9A-2261620AA840}" type="parTrans" cxnId="{B132D128-B3A3-4CBC-BC92-D8C2D94B0669}">
      <dgm:prSet/>
      <dgm:spPr/>
      <dgm:t>
        <a:bodyPr/>
        <a:lstStyle/>
        <a:p>
          <a:pPr algn="ctr"/>
          <a:endParaRPr kumimoji="1" lang="ja-JP" altLang="en-US"/>
        </a:p>
      </dgm:t>
    </dgm:pt>
    <dgm:pt modelId="{7F32D47C-3CE7-4279-9207-0F46938C7A06}" type="sibTrans" cxnId="{B132D128-B3A3-4CBC-BC92-D8C2D94B0669}">
      <dgm:prSet/>
      <dgm:spPr/>
      <dgm:t>
        <a:bodyPr/>
        <a:lstStyle/>
        <a:p>
          <a:pPr algn="ctr"/>
          <a:endParaRPr kumimoji="1" lang="ja-JP" altLang="en-US"/>
        </a:p>
      </dgm:t>
    </dgm:pt>
    <dgm:pt modelId="{27064F80-2225-4EBE-872B-D84C698785F7}">
      <dgm:prSet custT="1"/>
      <dgm:spPr>
        <a:solidFill>
          <a:srgbClr val="0070C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アンケート調査（本調査）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DDCF12A6-61E6-46B4-ABB3-210AE3FE0996}" type="parTrans" cxnId="{D0F2D71E-E5FB-4AC7-9D8D-DD529D68E993}">
      <dgm:prSet/>
      <dgm:spPr/>
      <dgm:t>
        <a:bodyPr/>
        <a:lstStyle/>
        <a:p>
          <a:pPr algn="ctr"/>
          <a:endParaRPr kumimoji="1" lang="ja-JP" altLang="en-US"/>
        </a:p>
      </dgm:t>
    </dgm:pt>
    <dgm:pt modelId="{A2F00CF5-69E0-413A-87D8-A7CB499F6217}" type="sibTrans" cxnId="{D0F2D71E-E5FB-4AC7-9D8D-DD529D68E993}">
      <dgm:prSet/>
      <dgm:spPr/>
      <dgm:t>
        <a:bodyPr/>
        <a:lstStyle/>
        <a:p>
          <a:pPr algn="ctr"/>
          <a:endParaRPr kumimoji="1" lang="ja-JP" altLang="en-US"/>
        </a:p>
      </dgm:t>
    </dgm:pt>
    <dgm:pt modelId="{DDA3CD5A-3B7D-4D3E-8049-82EE3FEB74C1}">
      <dgm:prSet custT="1"/>
      <dgm:spPr>
        <a:solidFill>
          <a:srgbClr val="0070C0"/>
        </a:solidFill>
        <a:ln w="9525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集計・分析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1B749A14-B74D-4D55-91C2-6484D6C68872}" type="parTrans" cxnId="{3916DD4A-7177-4FFC-A07D-028BFFE69D8B}">
      <dgm:prSet/>
      <dgm:spPr/>
      <dgm:t>
        <a:bodyPr/>
        <a:lstStyle/>
        <a:p>
          <a:pPr algn="ctr"/>
          <a:endParaRPr kumimoji="1" lang="ja-JP" altLang="en-US"/>
        </a:p>
      </dgm:t>
    </dgm:pt>
    <dgm:pt modelId="{BE58919A-E0B2-43C8-8A97-BEC72D56CD1E}" type="sibTrans" cxnId="{3916DD4A-7177-4FFC-A07D-028BFFE69D8B}">
      <dgm:prSet/>
      <dgm:spPr/>
      <dgm:t>
        <a:bodyPr/>
        <a:lstStyle/>
        <a:p>
          <a:pPr algn="ctr"/>
          <a:endParaRPr kumimoji="1" lang="ja-JP" altLang="en-US"/>
        </a:p>
      </dgm:t>
    </dgm:pt>
    <dgm:pt modelId="{5FDB9DD8-8D05-4A36-8A4C-6CCCA0C12254}">
      <dgm:prSet custT="1"/>
      <dgm:spPr>
        <a:solidFill>
          <a:srgbClr val="0070C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風化実態解明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B1C74A03-F0FA-41F3-88EE-D6B73369D0B1}" type="parTrans" cxnId="{19AA6E38-ED5F-4CB3-AB66-28BBA91E2A23}">
      <dgm:prSet/>
      <dgm:spPr/>
      <dgm:t>
        <a:bodyPr/>
        <a:lstStyle/>
        <a:p>
          <a:pPr algn="ctr"/>
          <a:endParaRPr kumimoji="1" lang="ja-JP" altLang="en-US"/>
        </a:p>
      </dgm:t>
    </dgm:pt>
    <dgm:pt modelId="{54CDDBD1-B486-42F7-B918-E39E973A30BF}" type="sibTrans" cxnId="{19AA6E38-ED5F-4CB3-AB66-28BBA91E2A23}">
      <dgm:prSet/>
      <dgm:spPr/>
      <dgm:t>
        <a:bodyPr/>
        <a:lstStyle/>
        <a:p>
          <a:pPr algn="ctr"/>
          <a:endParaRPr kumimoji="1" lang="ja-JP" altLang="en-US"/>
        </a:p>
      </dgm:t>
    </dgm:pt>
    <dgm:pt modelId="{DFD22F7F-9EB1-45B5-A0A4-9FDC85CD708C}" type="pres">
      <dgm:prSet presAssocID="{37FC7244-C74E-4CB7-A5BC-A99DCE64E9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DD6E81B-81CE-487A-B78A-7472B58D6D90}" type="pres">
      <dgm:prSet presAssocID="{7A00DB33-E168-41B1-A33A-FF2E9D7A324B}" presName="boxAndChildren" presStyleCnt="0"/>
      <dgm:spPr/>
    </dgm:pt>
    <dgm:pt modelId="{8994D8E5-F42E-484A-BB55-7CBBCBDF538D}" type="pres">
      <dgm:prSet presAssocID="{7A00DB33-E168-41B1-A33A-FF2E9D7A324B}" presName="parentTextBox" presStyleLbl="node1" presStyleIdx="0" presStyleCnt="7"/>
      <dgm:spPr/>
      <dgm:t>
        <a:bodyPr/>
        <a:lstStyle/>
        <a:p>
          <a:endParaRPr kumimoji="1" lang="ja-JP" altLang="en-US"/>
        </a:p>
      </dgm:t>
    </dgm:pt>
    <dgm:pt modelId="{68853B3B-3C70-4076-BA92-41EDE9485C00}" type="pres">
      <dgm:prSet presAssocID="{54CDDBD1-B486-42F7-B918-E39E973A30BF}" presName="sp" presStyleCnt="0"/>
      <dgm:spPr/>
    </dgm:pt>
    <dgm:pt modelId="{3E58B4DF-055D-4340-8008-108A39CD5884}" type="pres">
      <dgm:prSet presAssocID="{5FDB9DD8-8D05-4A36-8A4C-6CCCA0C12254}" presName="arrowAndChildren" presStyleCnt="0"/>
      <dgm:spPr/>
    </dgm:pt>
    <dgm:pt modelId="{EA2166B0-7CA3-4517-887D-ADD4D16039A0}" type="pres">
      <dgm:prSet presAssocID="{5FDB9DD8-8D05-4A36-8A4C-6CCCA0C12254}" presName="parentTextArrow" presStyleLbl="node1" presStyleIdx="1" presStyleCnt="7"/>
      <dgm:spPr/>
      <dgm:t>
        <a:bodyPr/>
        <a:lstStyle/>
        <a:p>
          <a:endParaRPr kumimoji="1" lang="ja-JP" altLang="en-US"/>
        </a:p>
      </dgm:t>
    </dgm:pt>
    <dgm:pt modelId="{1B9670B7-DC28-40C7-B948-EC162FAF75F5}" type="pres">
      <dgm:prSet presAssocID="{BE58919A-E0B2-43C8-8A97-BEC72D56CD1E}" presName="sp" presStyleCnt="0"/>
      <dgm:spPr/>
    </dgm:pt>
    <dgm:pt modelId="{D255B8CF-FF71-417B-84DB-E6A0C24B2EAE}" type="pres">
      <dgm:prSet presAssocID="{DDA3CD5A-3B7D-4D3E-8049-82EE3FEB74C1}" presName="arrowAndChildren" presStyleCnt="0"/>
      <dgm:spPr/>
    </dgm:pt>
    <dgm:pt modelId="{F48744A8-4C5B-47B2-BC9F-13CD1005F321}" type="pres">
      <dgm:prSet presAssocID="{DDA3CD5A-3B7D-4D3E-8049-82EE3FEB74C1}" presName="parentTextArrow" presStyleLbl="node1" presStyleIdx="2" presStyleCnt="7"/>
      <dgm:spPr/>
      <dgm:t>
        <a:bodyPr/>
        <a:lstStyle/>
        <a:p>
          <a:endParaRPr kumimoji="1" lang="ja-JP" altLang="en-US"/>
        </a:p>
      </dgm:t>
    </dgm:pt>
    <dgm:pt modelId="{E17C1E87-E785-4FB2-84BC-0CB498A48917}" type="pres">
      <dgm:prSet presAssocID="{A2F00CF5-69E0-413A-87D8-A7CB499F6217}" presName="sp" presStyleCnt="0"/>
      <dgm:spPr/>
    </dgm:pt>
    <dgm:pt modelId="{2DF590CC-792E-423F-93DA-ADB11DA6B9B7}" type="pres">
      <dgm:prSet presAssocID="{27064F80-2225-4EBE-872B-D84C698785F7}" presName="arrowAndChildren" presStyleCnt="0"/>
      <dgm:spPr/>
    </dgm:pt>
    <dgm:pt modelId="{A082268B-5129-404F-96BE-5ECEA7FE7D58}" type="pres">
      <dgm:prSet presAssocID="{27064F80-2225-4EBE-872B-D84C698785F7}" presName="parentTextArrow" presStyleLbl="node1" presStyleIdx="3" presStyleCnt="7"/>
      <dgm:spPr/>
      <dgm:t>
        <a:bodyPr/>
        <a:lstStyle/>
        <a:p>
          <a:endParaRPr kumimoji="1" lang="ja-JP" altLang="en-US"/>
        </a:p>
      </dgm:t>
    </dgm:pt>
    <dgm:pt modelId="{1C995235-B2EE-47D9-A03B-E2C3E32C2451}" type="pres">
      <dgm:prSet presAssocID="{41087E56-CFE9-4D02-A547-0AC4AF8A91AE}" presName="sp" presStyleCnt="0"/>
      <dgm:spPr/>
    </dgm:pt>
    <dgm:pt modelId="{BAA5BB63-326E-4935-836A-B1AC6F81CDE9}" type="pres">
      <dgm:prSet presAssocID="{4DA88BE8-002E-4515-82B8-4EB79058A062}" presName="arrowAndChildren" presStyleCnt="0"/>
      <dgm:spPr/>
    </dgm:pt>
    <dgm:pt modelId="{8596D3FD-6396-4E8C-B788-12CCB40C2952}" type="pres">
      <dgm:prSet presAssocID="{4DA88BE8-002E-4515-82B8-4EB79058A062}" presName="parentTextArrow" presStyleLbl="node1" presStyleIdx="4" presStyleCnt="7"/>
      <dgm:spPr/>
      <dgm:t>
        <a:bodyPr/>
        <a:lstStyle/>
        <a:p>
          <a:endParaRPr kumimoji="1" lang="ja-JP" altLang="en-US"/>
        </a:p>
      </dgm:t>
    </dgm:pt>
    <dgm:pt modelId="{83395D16-A03F-4491-B8E8-6D2F80E91CA0}" type="pres">
      <dgm:prSet presAssocID="{75292DD0-00B5-4D4B-AE84-F39F3F5EFA7A}" presName="sp" presStyleCnt="0"/>
      <dgm:spPr/>
    </dgm:pt>
    <dgm:pt modelId="{15C7C8BF-E4FD-4EB1-B483-B90F956750BE}" type="pres">
      <dgm:prSet presAssocID="{1FD17856-4728-4A8E-8FE8-9D22B8198C57}" presName="arrowAndChildren" presStyleCnt="0"/>
      <dgm:spPr/>
    </dgm:pt>
    <dgm:pt modelId="{0B73C34F-87A0-4356-B935-D1E66743021A}" type="pres">
      <dgm:prSet presAssocID="{1FD17856-4728-4A8E-8FE8-9D22B8198C57}" presName="parentTextArrow" presStyleLbl="node1" presStyleIdx="5" presStyleCnt="7"/>
      <dgm:spPr/>
      <dgm:t>
        <a:bodyPr/>
        <a:lstStyle/>
        <a:p>
          <a:endParaRPr kumimoji="1" lang="ja-JP" altLang="en-US"/>
        </a:p>
      </dgm:t>
    </dgm:pt>
    <dgm:pt modelId="{F05D7378-B7CE-4AF7-8268-8B2BF054C798}" type="pres">
      <dgm:prSet presAssocID="{75EF05F5-8867-4795-90BB-EAB452213761}" presName="sp" presStyleCnt="0"/>
      <dgm:spPr/>
    </dgm:pt>
    <dgm:pt modelId="{D4419769-D05C-408B-A410-7C103EEBD48E}" type="pres">
      <dgm:prSet presAssocID="{EB50235C-8577-4F12-82A4-17025B8DE01F}" presName="arrowAndChildren" presStyleCnt="0"/>
      <dgm:spPr/>
    </dgm:pt>
    <dgm:pt modelId="{549799EF-D9EB-49B2-B15A-584BD77A203F}" type="pres">
      <dgm:prSet presAssocID="{EB50235C-8577-4F12-82A4-17025B8DE01F}" presName="parentTextArrow" presStyleLbl="node1" presStyleIdx="6" presStyleCnt="7"/>
      <dgm:spPr/>
      <dgm:t>
        <a:bodyPr/>
        <a:lstStyle/>
        <a:p>
          <a:endParaRPr kumimoji="1" lang="ja-JP" altLang="en-US"/>
        </a:p>
      </dgm:t>
    </dgm:pt>
  </dgm:ptLst>
  <dgm:cxnLst>
    <dgm:cxn modelId="{86CD659B-1674-469F-BB80-6CC23FCC50CF}" type="presOf" srcId="{7A00DB33-E168-41B1-A33A-FF2E9D7A324B}" destId="{8994D8E5-F42E-484A-BB55-7CBBCBDF538D}" srcOrd="0" destOrd="0" presId="urn:microsoft.com/office/officeart/2005/8/layout/process4"/>
    <dgm:cxn modelId="{AD1C6946-162C-46B1-9DB6-ECCF964821E6}" srcId="{37FC7244-C74E-4CB7-A5BC-A99DCE64E987}" destId="{4DA88BE8-002E-4515-82B8-4EB79058A062}" srcOrd="2" destOrd="0" parTransId="{07213B6E-900C-4C04-A1EF-F658C661E41B}" sibTransId="{41087E56-CFE9-4D02-A547-0AC4AF8A91AE}"/>
    <dgm:cxn modelId="{19AA6E38-ED5F-4CB3-AB66-28BBA91E2A23}" srcId="{37FC7244-C74E-4CB7-A5BC-A99DCE64E987}" destId="{5FDB9DD8-8D05-4A36-8A4C-6CCCA0C12254}" srcOrd="5" destOrd="0" parTransId="{B1C74A03-F0FA-41F3-88EE-D6B73369D0B1}" sibTransId="{54CDDBD1-B486-42F7-B918-E39E973A30BF}"/>
    <dgm:cxn modelId="{D0F2D71E-E5FB-4AC7-9D8D-DD529D68E993}" srcId="{37FC7244-C74E-4CB7-A5BC-A99DCE64E987}" destId="{27064F80-2225-4EBE-872B-D84C698785F7}" srcOrd="3" destOrd="0" parTransId="{DDCF12A6-61E6-46B4-ABB3-210AE3FE0996}" sibTransId="{A2F00CF5-69E0-413A-87D8-A7CB499F6217}"/>
    <dgm:cxn modelId="{F2FAE2A7-1F1A-42B8-8119-9D8DCACD7CF7}" type="presOf" srcId="{37FC7244-C74E-4CB7-A5BC-A99DCE64E987}" destId="{DFD22F7F-9EB1-45B5-A0A4-9FDC85CD708C}" srcOrd="0" destOrd="0" presId="urn:microsoft.com/office/officeart/2005/8/layout/process4"/>
    <dgm:cxn modelId="{F12AA055-CB04-486B-901F-95F04D424BFB}" type="presOf" srcId="{5FDB9DD8-8D05-4A36-8A4C-6CCCA0C12254}" destId="{EA2166B0-7CA3-4517-887D-ADD4D16039A0}" srcOrd="0" destOrd="0" presId="urn:microsoft.com/office/officeart/2005/8/layout/process4"/>
    <dgm:cxn modelId="{15B0703B-196D-4EBC-9F5C-997A0EFD1604}" type="presOf" srcId="{DDA3CD5A-3B7D-4D3E-8049-82EE3FEB74C1}" destId="{F48744A8-4C5B-47B2-BC9F-13CD1005F321}" srcOrd="0" destOrd="0" presId="urn:microsoft.com/office/officeart/2005/8/layout/process4"/>
    <dgm:cxn modelId="{648462C3-F8DA-40A0-BD4A-54E3E0DFF857}" srcId="{37FC7244-C74E-4CB7-A5BC-A99DCE64E987}" destId="{1FD17856-4728-4A8E-8FE8-9D22B8198C57}" srcOrd="1" destOrd="0" parTransId="{4859B03A-6B14-4092-94FC-221B4CC54659}" sibTransId="{75292DD0-00B5-4D4B-AE84-F39F3F5EFA7A}"/>
    <dgm:cxn modelId="{2C974B66-D167-4DE1-B565-B0FA95DE672C}" srcId="{37FC7244-C74E-4CB7-A5BC-A99DCE64E987}" destId="{EB50235C-8577-4F12-82A4-17025B8DE01F}" srcOrd="0" destOrd="0" parTransId="{03DD225B-5310-40DC-9C29-9D79B3177276}" sibTransId="{75EF05F5-8867-4795-90BB-EAB452213761}"/>
    <dgm:cxn modelId="{16142448-2AF4-4637-9C32-9ED38E15D144}" type="presOf" srcId="{27064F80-2225-4EBE-872B-D84C698785F7}" destId="{A082268B-5129-404F-96BE-5ECEA7FE7D58}" srcOrd="0" destOrd="0" presId="urn:microsoft.com/office/officeart/2005/8/layout/process4"/>
    <dgm:cxn modelId="{3BB145C3-78AC-4F80-9C03-882DC36D8290}" type="presOf" srcId="{4DA88BE8-002E-4515-82B8-4EB79058A062}" destId="{8596D3FD-6396-4E8C-B788-12CCB40C2952}" srcOrd="0" destOrd="0" presId="urn:microsoft.com/office/officeart/2005/8/layout/process4"/>
    <dgm:cxn modelId="{3916DD4A-7177-4FFC-A07D-028BFFE69D8B}" srcId="{37FC7244-C74E-4CB7-A5BC-A99DCE64E987}" destId="{DDA3CD5A-3B7D-4D3E-8049-82EE3FEB74C1}" srcOrd="4" destOrd="0" parTransId="{1B749A14-B74D-4D55-91C2-6484D6C68872}" sibTransId="{BE58919A-E0B2-43C8-8A97-BEC72D56CD1E}"/>
    <dgm:cxn modelId="{69C865C3-317B-4BAA-AC50-AB901E8D840A}" type="presOf" srcId="{EB50235C-8577-4F12-82A4-17025B8DE01F}" destId="{549799EF-D9EB-49B2-B15A-584BD77A203F}" srcOrd="0" destOrd="0" presId="urn:microsoft.com/office/officeart/2005/8/layout/process4"/>
    <dgm:cxn modelId="{B132D128-B3A3-4CBC-BC92-D8C2D94B0669}" srcId="{37FC7244-C74E-4CB7-A5BC-A99DCE64E987}" destId="{7A00DB33-E168-41B1-A33A-FF2E9D7A324B}" srcOrd="6" destOrd="0" parTransId="{84A97D44-2BE6-49A0-AD9A-2261620AA840}" sibTransId="{7F32D47C-3CE7-4279-9207-0F46938C7A06}"/>
    <dgm:cxn modelId="{EEAE49EB-4CBB-458F-9BB2-7294B31F5BB5}" type="presOf" srcId="{1FD17856-4728-4A8E-8FE8-9D22B8198C57}" destId="{0B73C34F-87A0-4356-B935-D1E66743021A}" srcOrd="0" destOrd="0" presId="urn:microsoft.com/office/officeart/2005/8/layout/process4"/>
    <dgm:cxn modelId="{214D6B7E-7535-4801-8F03-751E34F3B19B}" type="presParOf" srcId="{DFD22F7F-9EB1-45B5-A0A4-9FDC85CD708C}" destId="{5DD6E81B-81CE-487A-B78A-7472B58D6D90}" srcOrd="0" destOrd="0" presId="urn:microsoft.com/office/officeart/2005/8/layout/process4"/>
    <dgm:cxn modelId="{88A8651E-2B1E-4CA9-BD4A-C780E0963C1F}" type="presParOf" srcId="{5DD6E81B-81CE-487A-B78A-7472B58D6D90}" destId="{8994D8E5-F42E-484A-BB55-7CBBCBDF538D}" srcOrd="0" destOrd="0" presId="urn:microsoft.com/office/officeart/2005/8/layout/process4"/>
    <dgm:cxn modelId="{6C97C4DC-E6DD-4B1E-9E04-9B6B4E41C6DB}" type="presParOf" srcId="{DFD22F7F-9EB1-45B5-A0A4-9FDC85CD708C}" destId="{68853B3B-3C70-4076-BA92-41EDE9485C00}" srcOrd="1" destOrd="0" presId="urn:microsoft.com/office/officeart/2005/8/layout/process4"/>
    <dgm:cxn modelId="{D3E2D099-65F3-469E-8A89-A49BA9867159}" type="presParOf" srcId="{DFD22F7F-9EB1-45B5-A0A4-9FDC85CD708C}" destId="{3E58B4DF-055D-4340-8008-108A39CD5884}" srcOrd="2" destOrd="0" presId="urn:microsoft.com/office/officeart/2005/8/layout/process4"/>
    <dgm:cxn modelId="{72155127-CE20-4E2B-A176-A0CF1E55231C}" type="presParOf" srcId="{3E58B4DF-055D-4340-8008-108A39CD5884}" destId="{EA2166B0-7CA3-4517-887D-ADD4D16039A0}" srcOrd="0" destOrd="0" presId="urn:microsoft.com/office/officeart/2005/8/layout/process4"/>
    <dgm:cxn modelId="{1F99E8D7-EE7F-468F-A147-9B3865839C70}" type="presParOf" srcId="{DFD22F7F-9EB1-45B5-A0A4-9FDC85CD708C}" destId="{1B9670B7-DC28-40C7-B948-EC162FAF75F5}" srcOrd="3" destOrd="0" presId="urn:microsoft.com/office/officeart/2005/8/layout/process4"/>
    <dgm:cxn modelId="{9C494634-6E31-41D3-8590-D4B6D61F1AF1}" type="presParOf" srcId="{DFD22F7F-9EB1-45B5-A0A4-9FDC85CD708C}" destId="{D255B8CF-FF71-417B-84DB-E6A0C24B2EAE}" srcOrd="4" destOrd="0" presId="urn:microsoft.com/office/officeart/2005/8/layout/process4"/>
    <dgm:cxn modelId="{11532098-3D2F-4FF1-A5F6-32DC72995A84}" type="presParOf" srcId="{D255B8CF-FF71-417B-84DB-E6A0C24B2EAE}" destId="{F48744A8-4C5B-47B2-BC9F-13CD1005F321}" srcOrd="0" destOrd="0" presId="urn:microsoft.com/office/officeart/2005/8/layout/process4"/>
    <dgm:cxn modelId="{1411EFD9-2352-4BC9-92BC-EC42ECBC9132}" type="presParOf" srcId="{DFD22F7F-9EB1-45B5-A0A4-9FDC85CD708C}" destId="{E17C1E87-E785-4FB2-84BC-0CB498A48917}" srcOrd="5" destOrd="0" presId="urn:microsoft.com/office/officeart/2005/8/layout/process4"/>
    <dgm:cxn modelId="{4DC4290D-BD3B-4C2B-AA53-6BDB0D055677}" type="presParOf" srcId="{DFD22F7F-9EB1-45B5-A0A4-9FDC85CD708C}" destId="{2DF590CC-792E-423F-93DA-ADB11DA6B9B7}" srcOrd="6" destOrd="0" presId="urn:microsoft.com/office/officeart/2005/8/layout/process4"/>
    <dgm:cxn modelId="{A5844F46-D336-404C-9F44-4A4BF76018E7}" type="presParOf" srcId="{2DF590CC-792E-423F-93DA-ADB11DA6B9B7}" destId="{A082268B-5129-404F-96BE-5ECEA7FE7D58}" srcOrd="0" destOrd="0" presId="urn:microsoft.com/office/officeart/2005/8/layout/process4"/>
    <dgm:cxn modelId="{56CD0BAD-3208-4EB4-BC1D-4FC8CD020777}" type="presParOf" srcId="{DFD22F7F-9EB1-45B5-A0A4-9FDC85CD708C}" destId="{1C995235-B2EE-47D9-A03B-E2C3E32C2451}" srcOrd="7" destOrd="0" presId="urn:microsoft.com/office/officeart/2005/8/layout/process4"/>
    <dgm:cxn modelId="{F592B493-1137-40B6-B369-CF3A1B6DE738}" type="presParOf" srcId="{DFD22F7F-9EB1-45B5-A0A4-9FDC85CD708C}" destId="{BAA5BB63-326E-4935-836A-B1AC6F81CDE9}" srcOrd="8" destOrd="0" presId="urn:microsoft.com/office/officeart/2005/8/layout/process4"/>
    <dgm:cxn modelId="{60768B74-79EC-47CF-8B1E-323860F48EA4}" type="presParOf" srcId="{BAA5BB63-326E-4935-836A-B1AC6F81CDE9}" destId="{8596D3FD-6396-4E8C-B788-12CCB40C2952}" srcOrd="0" destOrd="0" presId="urn:microsoft.com/office/officeart/2005/8/layout/process4"/>
    <dgm:cxn modelId="{8698B6B0-E17E-4787-8E86-688E0A103873}" type="presParOf" srcId="{DFD22F7F-9EB1-45B5-A0A4-9FDC85CD708C}" destId="{83395D16-A03F-4491-B8E8-6D2F80E91CA0}" srcOrd="9" destOrd="0" presId="urn:microsoft.com/office/officeart/2005/8/layout/process4"/>
    <dgm:cxn modelId="{F097587A-FCA5-4FDE-BE02-8160DB8AEA03}" type="presParOf" srcId="{DFD22F7F-9EB1-45B5-A0A4-9FDC85CD708C}" destId="{15C7C8BF-E4FD-4EB1-B483-B90F956750BE}" srcOrd="10" destOrd="0" presId="urn:microsoft.com/office/officeart/2005/8/layout/process4"/>
    <dgm:cxn modelId="{C90E8CCF-22AC-460F-AC57-BCEC55A94F4F}" type="presParOf" srcId="{15C7C8BF-E4FD-4EB1-B483-B90F956750BE}" destId="{0B73C34F-87A0-4356-B935-D1E66743021A}" srcOrd="0" destOrd="0" presId="urn:microsoft.com/office/officeart/2005/8/layout/process4"/>
    <dgm:cxn modelId="{D85DE996-42F0-42EA-A41C-297FB04BCA69}" type="presParOf" srcId="{DFD22F7F-9EB1-45B5-A0A4-9FDC85CD708C}" destId="{F05D7378-B7CE-4AF7-8268-8B2BF054C798}" srcOrd="11" destOrd="0" presId="urn:microsoft.com/office/officeart/2005/8/layout/process4"/>
    <dgm:cxn modelId="{692237FA-D0FA-419B-9112-F52BA26B1F9C}" type="presParOf" srcId="{DFD22F7F-9EB1-45B5-A0A4-9FDC85CD708C}" destId="{D4419769-D05C-408B-A410-7C103EEBD48E}" srcOrd="12" destOrd="0" presId="urn:microsoft.com/office/officeart/2005/8/layout/process4"/>
    <dgm:cxn modelId="{6F107824-428E-46C7-91C1-226B1BF51E8B}" type="presParOf" srcId="{D4419769-D05C-408B-A410-7C103EEBD48E}" destId="{549799EF-D9EB-49B2-B15A-584BD77A203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8487A-EF18-4929-81B2-C9B9E152017A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332F84D1-A278-458C-BF14-A8D18D51E20D}">
      <dgm:prSet phldrT="[テキスト]"/>
      <dgm:spPr>
        <a:solidFill>
          <a:srgbClr val="FFFF99"/>
        </a:solidFill>
      </dgm:spPr>
      <dgm:t>
        <a:bodyPr/>
        <a:lstStyle/>
        <a:p>
          <a:r>
            <a:rPr kumimoji="1" lang="ja-JP" altLang="en-US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背景</a:t>
          </a:r>
          <a:endParaRPr kumimoji="1" lang="ja-JP" altLang="en-US" baseline="0" dirty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</dgm:t>
    </dgm:pt>
    <dgm:pt modelId="{BDB24694-3F34-4EA0-93E3-57A9079AA08E}" type="parTrans" cxnId="{D37D965A-00D2-4950-8FC5-8A24B379A70D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637F9D63-B959-4240-8064-76160CED9A76}" type="sibTrans" cxnId="{D37D965A-00D2-4950-8FC5-8A24B379A70D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8F384785-5C78-4A17-ADC9-FF927C3ACFB2}">
      <dgm:prSet phldrT="[テキスト]"/>
      <dgm:spPr>
        <a:solidFill>
          <a:srgbClr val="FFFF00"/>
        </a:solidFill>
      </dgm:spPr>
      <dgm:t>
        <a:bodyPr/>
        <a:lstStyle/>
        <a:p>
          <a:r>
            <a:rPr kumimoji="1" lang="ja-JP" altLang="en-US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目的</a:t>
          </a:r>
          <a:endParaRPr kumimoji="1" lang="ja-JP" altLang="en-US" baseline="0" dirty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</dgm:t>
    </dgm:pt>
    <dgm:pt modelId="{93BDD283-BED3-424B-BA26-A4267DC5719A}" type="parTrans" cxnId="{7421679F-E08C-4753-9B6E-6A8E11187710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F054BA0A-0E0F-41CC-9477-EB9BD4076CAE}" type="sibTrans" cxnId="{7421679F-E08C-4753-9B6E-6A8E11187710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4AB73B36-58AA-4E40-82EB-62F6B1948DF9}">
      <dgm:prSet phldrT="[テキスト]"/>
      <dgm:spPr>
        <a:solidFill>
          <a:srgbClr val="FFC000"/>
        </a:solidFill>
      </dgm:spPr>
      <dgm:t>
        <a:bodyPr/>
        <a:lstStyle/>
        <a:p>
          <a:r>
            <a:rPr kumimoji="1" lang="ja-JP" altLang="en-US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仮説</a:t>
          </a:r>
          <a:endParaRPr kumimoji="1" lang="en-US" altLang="ja-JP" baseline="0" dirty="0" smtClean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</dgm:t>
    </dgm:pt>
    <dgm:pt modelId="{6D386BA1-588B-4851-93E8-FB475B2F0E45}" type="parTrans" cxnId="{63D17197-6EAB-4751-A398-78093F31D033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CCA1E322-5E36-4004-9879-C56CC5308E3A}" type="sibTrans" cxnId="{63D17197-6EAB-4751-A398-78093F31D033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F45D4F7A-57CB-4F50-8633-116E9E134DD1}" type="pres">
      <dgm:prSet presAssocID="{BE38487A-EF18-4929-81B2-C9B9E152017A}" presName="Name0" presStyleCnt="0">
        <dgm:presLayoutVars>
          <dgm:dir/>
          <dgm:resizeHandles val="exact"/>
        </dgm:presLayoutVars>
      </dgm:prSet>
      <dgm:spPr/>
    </dgm:pt>
    <dgm:pt modelId="{46EB905A-C496-4E48-B549-C0E8CB9C1A8D}" type="pres">
      <dgm:prSet presAssocID="{332F84D1-A278-458C-BF14-A8D18D51E2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1B15255-FD0A-49F7-824E-0E637E533982}" type="pres">
      <dgm:prSet presAssocID="{637F9D63-B959-4240-8064-76160CED9A76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F70A8315-F35F-4376-AEF6-16E912D6616E}" type="pres">
      <dgm:prSet presAssocID="{637F9D63-B959-4240-8064-76160CED9A76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BEF9C122-CB4C-43BF-8A7F-740B774693AA}" type="pres">
      <dgm:prSet presAssocID="{8F384785-5C78-4A17-ADC9-FF927C3ACF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34DCD01-1BA8-4976-8098-71B1DCD9E6AA}" type="pres">
      <dgm:prSet presAssocID="{F054BA0A-0E0F-41CC-9477-EB9BD4076CAE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AB61872E-FA41-49FD-8B50-84C07E58BF4B}" type="pres">
      <dgm:prSet presAssocID="{F054BA0A-0E0F-41CC-9477-EB9BD4076CAE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044172DF-2860-4A23-88E6-BC2F892A0654}" type="pres">
      <dgm:prSet presAssocID="{4AB73B36-58AA-4E40-82EB-62F6B1948D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C99636D-BC40-460D-8944-DCEFAD4DCCF6}" type="presOf" srcId="{637F9D63-B959-4240-8064-76160CED9A76}" destId="{F70A8315-F35F-4376-AEF6-16E912D6616E}" srcOrd="1" destOrd="0" presId="urn:microsoft.com/office/officeart/2005/8/layout/process1"/>
    <dgm:cxn modelId="{63D17197-6EAB-4751-A398-78093F31D033}" srcId="{BE38487A-EF18-4929-81B2-C9B9E152017A}" destId="{4AB73B36-58AA-4E40-82EB-62F6B1948DF9}" srcOrd="2" destOrd="0" parTransId="{6D386BA1-588B-4851-93E8-FB475B2F0E45}" sibTransId="{CCA1E322-5E36-4004-9879-C56CC5308E3A}"/>
    <dgm:cxn modelId="{7421679F-E08C-4753-9B6E-6A8E11187710}" srcId="{BE38487A-EF18-4929-81B2-C9B9E152017A}" destId="{8F384785-5C78-4A17-ADC9-FF927C3ACFB2}" srcOrd="1" destOrd="0" parTransId="{93BDD283-BED3-424B-BA26-A4267DC5719A}" sibTransId="{F054BA0A-0E0F-41CC-9477-EB9BD4076CAE}"/>
    <dgm:cxn modelId="{9EF44BCD-E732-49EE-925F-4FAFBE3B4959}" type="presOf" srcId="{8F384785-5C78-4A17-ADC9-FF927C3ACFB2}" destId="{BEF9C122-CB4C-43BF-8A7F-740B774693AA}" srcOrd="0" destOrd="0" presId="urn:microsoft.com/office/officeart/2005/8/layout/process1"/>
    <dgm:cxn modelId="{D37D965A-00D2-4950-8FC5-8A24B379A70D}" srcId="{BE38487A-EF18-4929-81B2-C9B9E152017A}" destId="{332F84D1-A278-458C-BF14-A8D18D51E20D}" srcOrd="0" destOrd="0" parTransId="{BDB24694-3F34-4EA0-93E3-57A9079AA08E}" sibTransId="{637F9D63-B959-4240-8064-76160CED9A76}"/>
    <dgm:cxn modelId="{0C0AA41B-271E-426F-BF9A-B0887D7EA7D3}" type="presOf" srcId="{BE38487A-EF18-4929-81B2-C9B9E152017A}" destId="{F45D4F7A-57CB-4F50-8633-116E9E134DD1}" srcOrd="0" destOrd="0" presId="urn:microsoft.com/office/officeart/2005/8/layout/process1"/>
    <dgm:cxn modelId="{081DD2D6-CAB2-4D3F-8AE3-34903A9E9975}" type="presOf" srcId="{637F9D63-B959-4240-8064-76160CED9A76}" destId="{71B15255-FD0A-49F7-824E-0E637E533982}" srcOrd="0" destOrd="0" presId="urn:microsoft.com/office/officeart/2005/8/layout/process1"/>
    <dgm:cxn modelId="{F2CDC0B4-8658-4A05-B7C7-76686BF244A0}" type="presOf" srcId="{F054BA0A-0E0F-41CC-9477-EB9BD4076CAE}" destId="{AB61872E-FA41-49FD-8B50-84C07E58BF4B}" srcOrd="1" destOrd="0" presId="urn:microsoft.com/office/officeart/2005/8/layout/process1"/>
    <dgm:cxn modelId="{7B9AFB64-2420-47BF-B475-FE504F06784B}" type="presOf" srcId="{332F84D1-A278-458C-BF14-A8D18D51E20D}" destId="{46EB905A-C496-4E48-B549-C0E8CB9C1A8D}" srcOrd="0" destOrd="0" presId="urn:microsoft.com/office/officeart/2005/8/layout/process1"/>
    <dgm:cxn modelId="{B1DC7110-9807-4B1B-8758-700D8BEF2E4D}" type="presOf" srcId="{4AB73B36-58AA-4E40-82EB-62F6B1948DF9}" destId="{044172DF-2860-4A23-88E6-BC2F892A0654}" srcOrd="0" destOrd="0" presId="urn:microsoft.com/office/officeart/2005/8/layout/process1"/>
    <dgm:cxn modelId="{F2BB732F-1097-459E-B290-1B1717C523D0}" type="presOf" srcId="{F054BA0A-0E0F-41CC-9477-EB9BD4076CAE}" destId="{234DCD01-1BA8-4976-8098-71B1DCD9E6AA}" srcOrd="0" destOrd="0" presId="urn:microsoft.com/office/officeart/2005/8/layout/process1"/>
    <dgm:cxn modelId="{F4637602-5ECB-471A-A3A8-473C581D7CC3}" type="presParOf" srcId="{F45D4F7A-57CB-4F50-8633-116E9E134DD1}" destId="{46EB905A-C496-4E48-B549-C0E8CB9C1A8D}" srcOrd="0" destOrd="0" presId="urn:microsoft.com/office/officeart/2005/8/layout/process1"/>
    <dgm:cxn modelId="{CA447CB6-F011-4083-8C69-809596A12466}" type="presParOf" srcId="{F45D4F7A-57CB-4F50-8633-116E9E134DD1}" destId="{71B15255-FD0A-49F7-824E-0E637E533982}" srcOrd="1" destOrd="0" presId="urn:microsoft.com/office/officeart/2005/8/layout/process1"/>
    <dgm:cxn modelId="{12950794-BD6D-4B8B-8623-629298E6AA54}" type="presParOf" srcId="{71B15255-FD0A-49F7-824E-0E637E533982}" destId="{F70A8315-F35F-4376-AEF6-16E912D6616E}" srcOrd="0" destOrd="0" presId="urn:microsoft.com/office/officeart/2005/8/layout/process1"/>
    <dgm:cxn modelId="{4F66A88C-C671-49E2-A8D8-6278C438B362}" type="presParOf" srcId="{F45D4F7A-57CB-4F50-8633-116E9E134DD1}" destId="{BEF9C122-CB4C-43BF-8A7F-740B774693AA}" srcOrd="2" destOrd="0" presId="urn:microsoft.com/office/officeart/2005/8/layout/process1"/>
    <dgm:cxn modelId="{504FC315-C987-4F9C-ADC1-A9E1A5EA612D}" type="presParOf" srcId="{F45D4F7A-57CB-4F50-8633-116E9E134DD1}" destId="{234DCD01-1BA8-4976-8098-71B1DCD9E6AA}" srcOrd="3" destOrd="0" presId="urn:microsoft.com/office/officeart/2005/8/layout/process1"/>
    <dgm:cxn modelId="{D4A6B3C3-798E-4A14-828A-65657283C1C4}" type="presParOf" srcId="{234DCD01-1BA8-4976-8098-71B1DCD9E6AA}" destId="{AB61872E-FA41-49FD-8B50-84C07E58BF4B}" srcOrd="0" destOrd="0" presId="urn:microsoft.com/office/officeart/2005/8/layout/process1"/>
    <dgm:cxn modelId="{32D39E1C-5067-4A78-BF5A-F3E2717C623E}" type="presParOf" srcId="{F45D4F7A-57CB-4F50-8633-116E9E134DD1}" destId="{044172DF-2860-4A23-88E6-BC2F892A065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FC7244-C74E-4CB7-A5BC-A99DCE64E98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B50235C-8577-4F12-82A4-17025B8DE01F}">
      <dgm:prSet phldrT="[テキスト]" custT="1"/>
      <dgm:spPr>
        <a:solidFill>
          <a:srgbClr val="00B05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仮説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03DD225B-5310-40DC-9C29-9D79B3177276}" type="parTrans" cxnId="{2C974B66-D167-4DE1-B565-B0FA95DE672C}">
      <dgm:prSet/>
      <dgm:spPr/>
      <dgm:t>
        <a:bodyPr/>
        <a:lstStyle/>
        <a:p>
          <a:pPr algn="ctr"/>
          <a:endParaRPr kumimoji="1" lang="ja-JP" altLang="en-US"/>
        </a:p>
      </dgm:t>
    </dgm:pt>
    <dgm:pt modelId="{75EF05F5-8867-4795-90BB-EAB452213761}" type="sibTrans" cxnId="{2C974B66-D167-4DE1-B565-B0FA95DE672C}">
      <dgm:prSet/>
      <dgm:spPr/>
      <dgm:t>
        <a:bodyPr/>
        <a:lstStyle/>
        <a:p>
          <a:pPr algn="ctr"/>
          <a:endParaRPr kumimoji="1" lang="ja-JP" altLang="en-US"/>
        </a:p>
      </dgm:t>
    </dgm:pt>
    <dgm:pt modelId="{1FD17856-4728-4A8E-8FE8-9D22B8198C57}">
      <dgm:prSet phldrT="[テキスト]" custT="1"/>
      <dgm:spPr>
        <a:solidFill>
          <a:srgbClr val="00B05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ヒアリング調査（プレ調査）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4859B03A-6B14-4092-94FC-221B4CC54659}" type="parTrans" cxnId="{648462C3-F8DA-40A0-BD4A-54E3E0DFF857}">
      <dgm:prSet/>
      <dgm:spPr/>
      <dgm:t>
        <a:bodyPr/>
        <a:lstStyle/>
        <a:p>
          <a:pPr algn="ctr"/>
          <a:endParaRPr kumimoji="1" lang="ja-JP" altLang="en-US"/>
        </a:p>
      </dgm:t>
    </dgm:pt>
    <dgm:pt modelId="{75292DD0-00B5-4D4B-AE84-F39F3F5EFA7A}" type="sibTrans" cxnId="{648462C3-F8DA-40A0-BD4A-54E3E0DFF857}">
      <dgm:prSet/>
      <dgm:spPr/>
      <dgm:t>
        <a:bodyPr/>
        <a:lstStyle/>
        <a:p>
          <a:pPr algn="ctr"/>
          <a:endParaRPr kumimoji="1" lang="ja-JP" altLang="en-US"/>
        </a:p>
      </dgm:t>
    </dgm:pt>
    <dgm:pt modelId="{4DA88BE8-002E-4515-82B8-4EB79058A062}">
      <dgm:prSet phldrT="[テキスト]" custT="1"/>
      <dgm:spPr>
        <a:solidFill>
          <a:srgbClr val="00B05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調査結果のまとめ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07213B6E-900C-4C04-A1EF-F658C661E41B}" type="parTrans" cxnId="{AD1C6946-162C-46B1-9DB6-ECCF964821E6}">
      <dgm:prSet/>
      <dgm:spPr/>
      <dgm:t>
        <a:bodyPr/>
        <a:lstStyle/>
        <a:p>
          <a:pPr algn="ctr"/>
          <a:endParaRPr kumimoji="1" lang="ja-JP" altLang="en-US"/>
        </a:p>
      </dgm:t>
    </dgm:pt>
    <dgm:pt modelId="{41087E56-CFE9-4D02-A547-0AC4AF8A91AE}" type="sibTrans" cxnId="{AD1C6946-162C-46B1-9DB6-ECCF964821E6}">
      <dgm:prSet/>
      <dgm:spPr/>
      <dgm:t>
        <a:bodyPr/>
        <a:lstStyle/>
        <a:p>
          <a:pPr algn="ctr"/>
          <a:endParaRPr kumimoji="1" lang="ja-JP" altLang="en-US"/>
        </a:p>
      </dgm:t>
    </dgm:pt>
    <dgm:pt modelId="{7A00DB33-E168-41B1-A33A-FF2E9D7A324B}">
      <dgm:prSet custT="1"/>
      <dgm:spPr>
        <a:solidFill>
          <a:srgbClr val="0070C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解決策提案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84A97D44-2BE6-49A0-AD9A-2261620AA840}" type="parTrans" cxnId="{B132D128-B3A3-4CBC-BC92-D8C2D94B0669}">
      <dgm:prSet/>
      <dgm:spPr/>
      <dgm:t>
        <a:bodyPr/>
        <a:lstStyle/>
        <a:p>
          <a:pPr algn="ctr"/>
          <a:endParaRPr kumimoji="1" lang="ja-JP" altLang="en-US"/>
        </a:p>
      </dgm:t>
    </dgm:pt>
    <dgm:pt modelId="{7F32D47C-3CE7-4279-9207-0F46938C7A06}" type="sibTrans" cxnId="{B132D128-B3A3-4CBC-BC92-D8C2D94B0669}">
      <dgm:prSet/>
      <dgm:spPr/>
      <dgm:t>
        <a:bodyPr/>
        <a:lstStyle/>
        <a:p>
          <a:pPr algn="ctr"/>
          <a:endParaRPr kumimoji="1" lang="ja-JP" altLang="en-US"/>
        </a:p>
      </dgm:t>
    </dgm:pt>
    <dgm:pt modelId="{27064F80-2225-4EBE-872B-D84C698785F7}">
      <dgm:prSet custT="1"/>
      <dgm:spPr>
        <a:solidFill>
          <a:srgbClr val="0070C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アンケート調査（本調査）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DDCF12A6-61E6-46B4-ABB3-210AE3FE0996}" type="parTrans" cxnId="{D0F2D71E-E5FB-4AC7-9D8D-DD529D68E993}">
      <dgm:prSet/>
      <dgm:spPr/>
      <dgm:t>
        <a:bodyPr/>
        <a:lstStyle/>
        <a:p>
          <a:pPr algn="ctr"/>
          <a:endParaRPr kumimoji="1" lang="ja-JP" altLang="en-US"/>
        </a:p>
      </dgm:t>
    </dgm:pt>
    <dgm:pt modelId="{A2F00CF5-69E0-413A-87D8-A7CB499F6217}" type="sibTrans" cxnId="{D0F2D71E-E5FB-4AC7-9D8D-DD529D68E993}">
      <dgm:prSet/>
      <dgm:spPr/>
      <dgm:t>
        <a:bodyPr/>
        <a:lstStyle/>
        <a:p>
          <a:pPr algn="ctr"/>
          <a:endParaRPr kumimoji="1" lang="ja-JP" altLang="en-US"/>
        </a:p>
      </dgm:t>
    </dgm:pt>
    <dgm:pt modelId="{DDA3CD5A-3B7D-4D3E-8049-82EE3FEB74C1}">
      <dgm:prSet custT="1"/>
      <dgm:spPr>
        <a:solidFill>
          <a:srgbClr val="0070C0"/>
        </a:solidFill>
        <a:ln w="9525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集計・分析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1B749A14-B74D-4D55-91C2-6484D6C68872}" type="parTrans" cxnId="{3916DD4A-7177-4FFC-A07D-028BFFE69D8B}">
      <dgm:prSet/>
      <dgm:spPr/>
      <dgm:t>
        <a:bodyPr/>
        <a:lstStyle/>
        <a:p>
          <a:pPr algn="ctr"/>
          <a:endParaRPr kumimoji="1" lang="ja-JP" altLang="en-US"/>
        </a:p>
      </dgm:t>
    </dgm:pt>
    <dgm:pt modelId="{BE58919A-E0B2-43C8-8A97-BEC72D56CD1E}" type="sibTrans" cxnId="{3916DD4A-7177-4FFC-A07D-028BFFE69D8B}">
      <dgm:prSet/>
      <dgm:spPr/>
      <dgm:t>
        <a:bodyPr/>
        <a:lstStyle/>
        <a:p>
          <a:pPr algn="ctr"/>
          <a:endParaRPr kumimoji="1" lang="ja-JP" altLang="en-US"/>
        </a:p>
      </dgm:t>
    </dgm:pt>
    <dgm:pt modelId="{5FDB9DD8-8D05-4A36-8A4C-6CCCA0C12254}">
      <dgm:prSet custT="1"/>
      <dgm:spPr>
        <a:solidFill>
          <a:srgbClr val="0070C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風化実態解明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B1C74A03-F0FA-41F3-88EE-D6B73369D0B1}" type="parTrans" cxnId="{19AA6E38-ED5F-4CB3-AB66-28BBA91E2A23}">
      <dgm:prSet/>
      <dgm:spPr/>
      <dgm:t>
        <a:bodyPr/>
        <a:lstStyle/>
        <a:p>
          <a:pPr algn="ctr"/>
          <a:endParaRPr kumimoji="1" lang="ja-JP" altLang="en-US"/>
        </a:p>
      </dgm:t>
    </dgm:pt>
    <dgm:pt modelId="{54CDDBD1-B486-42F7-B918-E39E973A30BF}" type="sibTrans" cxnId="{19AA6E38-ED5F-4CB3-AB66-28BBA91E2A23}">
      <dgm:prSet/>
      <dgm:spPr/>
      <dgm:t>
        <a:bodyPr/>
        <a:lstStyle/>
        <a:p>
          <a:pPr algn="ctr"/>
          <a:endParaRPr kumimoji="1" lang="ja-JP" altLang="en-US"/>
        </a:p>
      </dgm:t>
    </dgm:pt>
    <dgm:pt modelId="{DFD22F7F-9EB1-45B5-A0A4-9FDC85CD708C}" type="pres">
      <dgm:prSet presAssocID="{37FC7244-C74E-4CB7-A5BC-A99DCE64E9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DD6E81B-81CE-487A-B78A-7472B58D6D90}" type="pres">
      <dgm:prSet presAssocID="{7A00DB33-E168-41B1-A33A-FF2E9D7A324B}" presName="boxAndChildren" presStyleCnt="0"/>
      <dgm:spPr/>
    </dgm:pt>
    <dgm:pt modelId="{8994D8E5-F42E-484A-BB55-7CBBCBDF538D}" type="pres">
      <dgm:prSet presAssocID="{7A00DB33-E168-41B1-A33A-FF2E9D7A324B}" presName="parentTextBox" presStyleLbl="node1" presStyleIdx="0" presStyleCnt="7"/>
      <dgm:spPr/>
      <dgm:t>
        <a:bodyPr/>
        <a:lstStyle/>
        <a:p>
          <a:endParaRPr kumimoji="1" lang="ja-JP" altLang="en-US"/>
        </a:p>
      </dgm:t>
    </dgm:pt>
    <dgm:pt modelId="{68853B3B-3C70-4076-BA92-41EDE9485C00}" type="pres">
      <dgm:prSet presAssocID="{54CDDBD1-B486-42F7-B918-E39E973A30BF}" presName="sp" presStyleCnt="0"/>
      <dgm:spPr/>
    </dgm:pt>
    <dgm:pt modelId="{3E58B4DF-055D-4340-8008-108A39CD5884}" type="pres">
      <dgm:prSet presAssocID="{5FDB9DD8-8D05-4A36-8A4C-6CCCA0C12254}" presName="arrowAndChildren" presStyleCnt="0"/>
      <dgm:spPr/>
    </dgm:pt>
    <dgm:pt modelId="{EA2166B0-7CA3-4517-887D-ADD4D16039A0}" type="pres">
      <dgm:prSet presAssocID="{5FDB9DD8-8D05-4A36-8A4C-6CCCA0C12254}" presName="parentTextArrow" presStyleLbl="node1" presStyleIdx="1" presStyleCnt="7"/>
      <dgm:spPr/>
      <dgm:t>
        <a:bodyPr/>
        <a:lstStyle/>
        <a:p>
          <a:endParaRPr kumimoji="1" lang="ja-JP" altLang="en-US"/>
        </a:p>
      </dgm:t>
    </dgm:pt>
    <dgm:pt modelId="{1B9670B7-DC28-40C7-B948-EC162FAF75F5}" type="pres">
      <dgm:prSet presAssocID="{BE58919A-E0B2-43C8-8A97-BEC72D56CD1E}" presName="sp" presStyleCnt="0"/>
      <dgm:spPr/>
    </dgm:pt>
    <dgm:pt modelId="{D255B8CF-FF71-417B-84DB-E6A0C24B2EAE}" type="pres">
      <dgm:prSet presAssocID="{DDA3CD5A-3B7D-4D3E-8049-82EE3FEB74C1}" presName="arrowAndChildren" presStyleCnt="0"/>
      <dgm:spPr/>
    </dgm:pt>
    <dgm:pt modelId="{F48744A8-4C5B-47B2-BC9F-13CD1005F321}" type="pres">
      <dgm:prSet presAssocID="{DDA3CD5A-3B7D-4D3E-8049-82EE3FEB74C1}" presName="parentTextArrow" presStyleLbl="node1" presStyleIdx="2" presStyleCnt="7"/>
      <dgm:spPr/>
      <dgm:t>
        <a:bodyPr/>
        <a:lstStyle/>
        <a:p>
          <a:endParaRPr kumimoji="1" lang="ja-JP" altLang="en-US"/>
        </a:p>
      </dgm:t>
    </dgm:pt>
    <dgm:pt modelId="{E17C1E87-E785-4FB2-84BC-0CB498A48917}" type="pres">
      <dgm:prSet presAssocID="{A2F00CF5-69E0-413A-87D8-A7CB499F6217}" presName="sp" presStyleCnt="0"/>
      <dgm:spPr/>
    </dgm:pt>
    <dgm:pt modelId="{2DF590CC-792E-423F-93DA-ADB11DA6B9B7}" type="pres">
      <dgm:prSet presAssocID="{27064F80-2225-4EBE-872B-D84C698785F7}" presName="arrowAndChildren" presStyleCnt="0"/>
      <dgm:spPr/>
    </dgm:pt>
    <dgm:pt modelId="{A082268B-5129-404F-96BE-5ECEA7FE7D58}" type="pres">
      <dgm:prSet presAssocID="{27064F80-2225-4EBE-872B-D84C698785F7}" presName="parentTextArrow" presStyleLbl="node1" presStyleIdx="3" presStyleCnt="7"/>
      <dgm:spPr/>
      <dgm:t>
        <a:bodyPr/>
        <a:lstStyle/>
        <a:p>
          <a:endParaRPr kumimoji="1" lang="ja-JP" altLang="en-US"/>
        </a:p>
      </dgm:t>
    </dgm:pt>
    <dgm:pt modelId="{1C995235-B2EE-47D9-A03B-E2C3E32C2451}" type="pres">
      <dgm:prSet presAssocID="{41087E56-CFE9-4D02-A547-0AC4AF8A91AE}" presName="sp" presStyleCnt="0"/>
      <dgm:spPr/>
    </dgm:pt>
    <dgm:pt modelId="{BAA5BB63-326E-4935-836A-B1AC6F81CDE9}" type="pres">
      <dgm:prSet presAssocID="{4DA88BE8-002E-4515-82B8-4EB79058A062}" presName="arrowAndChildren" presStyleCnt="0"/>
      <dgm:spPr/>
    </dgm:pt>
    <dgm:pt modelId="{8596D3FD-6396-4E8C-B788-12CCB40C2952}" type="pres">
      <dgm:prSet presAssocID="{4DA88BE8-002E-4515-82B8-4EB79058A062}" presName="parentTextArrow" presStyleLbl="node1" presStyleIdx="4" presStyleCnt="7"/>
      <dgm:spPr/>
      <dgm:t>
        <a:bodyPr/>
        <a:lstStyle/>
        <a:p>
          <a:endParaRPr kumimoji="1" lang="ja-JP" altLang="en-US"/>
        </a:p>
      </dgm:t>
    </dgm:pt>
    <dgm:pt modelId="{83395D16-A03F-4491-B8E8-6D2F80E91CA0}" type="pres">
      <dgm:prSet presAssocID="{75292DD0-00B5-4D4B-AE84-F39F3F5EFA7A}" presName="sp" presStyleCnt="0"/>
      <dgm:spPr/>
    </dgm:pt>
    <dgm:pt modelId="{15C7C8BF-E4FD-4EB1-B483-B90F956750BE}" type="pres">
      <dgm:prSet presAssocID="{1FD17856-4728-4A8E-8FE8-9D22B8198C57}" presName="arrowAndChildren" presStyleCnt="0"/>
      <dgm:spPr/>
    </dgm:pt>
    <dgm:pt modelId="{0B73C34F-87A0-4356-B935-D1E66743021A}" type="pres">
      <dgm:prSet presAssocID="{1FD17856-4728-4A8E-8FE8-9D22B8198C57}" presName="parentTextArrow" presStyleLbl="node1" presStyleIdx="5" presStyleCnt="7"/>
      <dgm:spPr/>
      <dgm:t>
        <a:bodyPr/>
        <a:lstStyle/>
        <a:p>
          <a:endParaRPr kumimoji="1" lang="ja-JP" altLang="en-US"/>
        </a:p>
      </dgm:t>
    </dgm:pt>
    <dgm:pt modelId="{F05D7378-B7CE-4AF7-8268-8B2BF054C798}" type="pres">
      <dgm:prSet presAssocID="{75EF05F5-8867-4795-90BB-EAB452213761}" presName="sp" presStyleCnt="0"/>
      <dgm:spPr/>
    </dgm:pt>
    <dgm:pt modelId="{D4419769-D05C-408B-A410-7C103EEBD48E}" type="pres">
      <dgm:prSet presAssocID="{EB50235C-8577-4F12-82A4-17025B8DE01F}" presName="arrowAndChildren" presStyleCnt="0"/>
      <dgm:spPr/>
    </dgm:pt>
    <dgm:pt modelId="{549799EF-D9EB-49B2-B15A-584BD77A203F}" type="pres">
      <dgm:prSet presAssocID="{EB50235C-8577-4F12-82A4-17025B8DE01F}" presName="parentTextArrow" presStyleLbl="node1" presStyleIdx="6" presStyleCnt="7"/>
      <dgm:spPr/>
      <dgm:t>
        <a:bodyPr/>
        <a:lstStyle/>
        <a:p>
          <a:endParaRPr kumimoji="1" lang="ja-JP" altLang="en-US"/>
        </a:p>
      </dgm:t>
    </dgm:pt>
  </dgm:ptLst>
  <dgm:cxnLst>
    <dgm:cxn modelId="{36413FDA-4C33-4D7D-AB83-8EB1EDA1B021}" type="presOf" srcId="{7A00DB33-E168-41B1-A33A-FF2E9D7A324B}" destId="{8994D8E5-F42E-484A-BB55-7CBBCBDF538D}" srcOrd="0" destOrd="0" presId="urn:microsoft.com/office/officeart/2005/8/layout/process4"/>
    <dgm:cxn modelId="{280A5AA6-4630-4E81-AD38-1234655C0669}" type="presOf" srcId="{4DA88BE8-002E-4515-82B8-4EB79058A062}" destId="{8596D3FD-6396-4E8C-B788-12CCB40C2952}" srcOrd="0" destOrd="0" presId="urn:microsoft.com/office/officeart/2005/8/layout/process4"/>
    <dgm:cxn modelId="{AD1C6946-162C-46B1-9DB6-ECCF964821E6}" srcId="{37FC7244-C74E-4CB7-A5BC-A99DCE64E987}" destId="{4DA88BE8-002E-4515-82B8-4EB79058A062}" srcOrd="2" destOrd="0" parTransId="{07213B6E-900C-4C04-A1EF-F658C661E41B}" sibTransId="{41087E56-CFE9-4D02-A547-0AC4AF8A91AE}"/>
    <dgm:cxn modelId="{DF070ECF-DEB4-4E32-B6CD-911169673B9E}" type="presOf" srcId="{1FD17856-4728-4A8E-8FE8-9D22B8198C57}" destId="{0B73C34F-87A0-4356-B935-D1E66743021A}" srcOrd="0" destOrd="0" presId="urn:microsoft.com/office/officeart/2005/8/layout/process4"/>
    <dgm:cxn modelId="{19AA6E38-ED5F-4CB3-AB66-28BBA91E2A23}" srcId="{37FC7244-C74E-4CB7-A5BC-A99DCE64E987}" destId="{5FDB9DD8-8D05-4A36-8A4C-6CCCA0C12254}" srcOrd="5" destOrd="0" parTransId="{B1C74A03-F0FA-41F3-88EE-D6B73369D0B1}" sibTransId="{54CDDBD1-B486-42F7-B918-E39E973A30BF}"/>
    <dgm:cxn modelId="{5D0F79FF-373A-457B-B60F-5D7922E627A0}" type="presOf" srcId="{5FDB9DD8-8D05-4A36-8A4C-6CCCA0C12254}" destId="{EA2166B0-7CA3-4517-887D-ADD4D16039A0}" srcOrd="0" destOrd="0" presId="urn:microsoft.com/office/officeart/2005/8/layout/process4"/>
    <dgm:cxn modelId="{7D3B5485-C663-42B8-8A00-E2E5A64DC24E}" type="presOf" srcId="{37FC7244-C74E-4CB7-A5BC-A99DCE64E987}" destId="{DFD22F7F-9EB1-45B5-A0A4-9FDC85CD708C}" srcOrd="0" destOrd="0" presId="urn:microsoft.com/office/officeart/2005/8/layout/process4"/>
    <dgm:cxn modelId="{9E952219-50F9-40C3-AC0F-9A571A0287A4}" type="presOf" srcId="{EB50235C-8577-4F12-82A4-17025B8DE01F}" destId="{549799EF-D9EB-49B2-B15A-584BD77A203F}" srcOrd="0" destOrd="0" presId="urn:microsoft.com/office/officeart/2005/8/layout/process4"/>
    <dgm:cxn modelId="{D0F2D71E-E5FB-4AC7-9D8D-DD529D68E993}" srcId="{37FC7244-C74E-4CB7-A5BC-A99DCE64E987}" destId="{27064F80-2225-4EBE-872B-D84C698785F7}" srcOrd="3" destOrd="0" parTransId="{DDCF12A6-61E6-46B4-ABB3-210AE3FE0996}" sibTransId="{A2F00CF5-69E0-413A-87D8-A7CB499F6217}"/>
    <dgm:cxn modelId="{4A3345F9-2571-4209-B9AC-76784F2973CB}" type="presOf" srcId="{27064F80-2225-4EBE-872B-D84C698785F7}" destId="{A082268B-5129-404F-96BE-5ECEA7FE7D58}" srcOrd="0" destOrd="0" presId="urn:microsoft.com/office/officeart/2005/8/layout/process4"/>
    <dgm:cxn modelId="{648462C3-F8DA-40A0-BD4A-54E3E0DFF857}" srcId="{37FC7244-C74E-4CB7-A5BC-A99DCE64E987}" destId="{1FD17856-4728-4A8E-8FE8-9D22B8198C57}" srcOrd="1" destOrd="0" parTransId="{4859B03A-6B14-4092-94FC-221B4CC54659}" sibTransId="{75292DD0-00B5-4D4B-AE84-F39F3F5EFA7A}"/>
    <dgm:cxn modelId="{2C974B66-D167-4DE1-B565-B0FA95DE672C}" srcId="{37FC7244-C74E-4CB7-A5BC-A99DCE64E987}" destId="{EB50235C-8577-4F12-82A4-17025B8DE01F}" srcOrd="0" destOrd="0" parTransId="{03DD225B-5310-40DC-9C29-9D79B3177276}" sibTransId="{75EF05F5-8867-4795-90BB-EAB452213761}"/>
    <dgm:cxn modelId="{233C9621-8FF5-4EDD-BA50-4026DBC7C307}" type="presOf" srcId="{DDA3CD5A-3B7D-4D3E-8049-82EE3FEB74C1}" destId="{F48744A8-4C5B-47B2-BC9F-13CD1005F321}" srcOrd="0" destOrd="0" presId="urn:microsoft.com/office/officeart/2005/8/layout/process4"/>
    <dgm:cxn modelId="{3916DD4A-7177-4FFC-A07D-028BFFE69D8B}" srcId="{37FC7244-C74E-4CB7-A5BC-A99DCE64E987}" destId="{DDA3CD5A-3B7D-4D3E-8049-82EE3FEB74C1}" srcOrd="4" destOrd="0" parTransId="{1B749A14-B74D-4D55-91C2-6484D6C68872}" sibTransId="{BE58919A-E0B2-43C8-8A97-BEC72D56CD1E}"/>
    <dgm:cxn modelId="{B132D128-B3A3-4CBC-BC92-D8C2D94B0669}" srcId="{37FC7244-C74E-4CB7-A5BC-A99DCE64E987}" destId="{7A00DB33-E168-41B1-A33A-FF2E9D7A324B}" srcOrd="6" destOrd="0" parTransId="{84A97D44-2BE6-49A0-AD9A-2261620AA840}" sibTransId="{7F32D47C-3CE7-4279-9207-0F46938C7A06}"/>
    <dgm:cxn modelId="{A0DCC018-F147-41CD-9310-4CF187308904}" type="presParOf" srcId="{DFD22F7F-9EB1-45B5-A0A4-9FDC85CD708C}" destId="{5DD6E81B-81CE-487A-B78A-7472B58D6D90}" srcOrd="0" destOrd="0" presId="urn:microsoft.com/office/officeart/2005/8/layout/process4"/>
    <dgm:cxn modelId="{83BB3289-7602-41C0-9718-82A78070A5AA}" type="presParOf" srcId="{5DD6E81B-81CE-487A-B78A-7472B58D6D90}" destId="{8994D8E5-F42E-484A-BB55-7CBBCBDF538D}" srcOrd="0" destOrd="0" presId="urn:microsoft.com/office/officeart/2005/8/layout/process4"/>
    <dgm:cxn modelId="{8605F849-4ED4-4A44-A465-99C40C3E0C46}" type="presParOf" srcId="{DFD22F7F-9EB1-45B5-A0A4-9FDC85CD708C}" destId="{68853B3B-3C70-4076-BA92-41EDE9485C00}" srcOrd="1" destOrd="0" presId="urn:microsoft.com/office/officeart/2005/8/layout/process4"/>
    <dgm:cxn modelId="{B1831027-692C-4A71-A005-17831B41B889}" type="presParOf" srcId="{DFD22F7F-9EB1-45B5-A0A4-9FDC85CD708C}" destId="{3E58B4DF-055D-4340-8008-108A39CD5884}" srcOrd="2" destOrd="0" presId="urn:microsoft.com/office/officeart/2005/8/layout/process4"/>
    <dgm:cxn modelId="{DC585B09-40CA-4B77-A2C1-8A80B82902E7}" type="presParOf" srcId="{3E58B4DF-055D-4340-8008-108A39CD5884}" destId="{EA2166B0-7CA3-4517-887D-ADD4D16039A0}" srcOrd="0" destOrd="0" presId="urn:microsoft.com/office/officeart/2005/8/layout/process4"/>
    <dgm:cxn modelId="{02373E10-2B20-4A9E-8144-3426BD66CA02}" type="presParOf" srcId="{DFD22F7F-9EB1-45B5-A0A4-9FDC85CD708C}" destId="{1B9670B7-DC28-40C7-B948-EC162FAF75F5}" srcOrd="3" destOrd="0" presId="urn:microsoft.com/office/officeart/2005/8/layout/process4"/>
    <dgm:cxn modelId="{068F5313-6D52-4EE8-840C-09C7071CEC15}" type="presParOf" srcId="{DFD22F7F-9EB1-45B5-A0A4-9FDC85CD708C}" destId="{D255B8CF-FF71-417B-84DB-E6A0C24B2EAE}" srcOrd="4" destOrd="0" presId="urn:microsoft.com/office/officeart/2005/8/layout/process4"/>
    <dgm:cxn modelId="{74D285A1-E500-4CE7-ADB3-1D9A8976DEAE}" type="presParOf" srcId="{D255B8CF-FF71-417B-84DB-E6A0C24B2EAE}" destId="{F48744A8-4C5B-47B2-BC9F-13CD1005F321}" srcOrd="0" destOrd="0" presId="urn:microsoft.com/office/officeart/2005/8/layout/process4"/>
    <dgm:cxn modelId="{56B3A2A8-4C9B-4449-8378-D0F4DD26CF1B}" type="presParOf" srcId="{DFD22F7F-9EB1-45B5-A0A4-9FDC85CD708C}" destId="{E17C1E87-E785-4FB2-84BC-0CB498A48917}" srcOrd="5" destOrd="0" presId="urn:microsoft.com/office/officeart/2005/8/layout/process4"/>
    <dgm:cxn modelId="{50986DA3-78CD-4714-85D9-E59577167DC1}" type="presParOf" srcId="{DFD22F7F-9EB1-45B5-A0A4-9FDC85CD708C}" destId="{2DF590CC-792E-423F-93DA-ADB11DA6B9B7}" srcOrd="6" destOrd="0" presId="urn:microsoft.com/office/officeart/2005/8/layout/process4"/>
    <dgm:cxn modelId="{BBA0D929-03A7-4F21-BD00-AAB4DA9E9ABE}" type="presParOf" srcId="{2DF590CC-792E-423F-93DA-ADB11DA6B9B7}" destId="{A082268B-5129-404F-96BE-5ECEA7FE7D58}" srcOrd="0" destOrd="0" presId="urn:microsoft.com/office/officeart/2005/8/layout/process4"/>
    <dgm:cxn modelId="{2675AF13-0C57-411E-ABE0-578C069F1443}" type="presParOf" srcId="{DFD22F7F-9EB1-45B5-A0A4-9FDC85CD708C}" destId="{1C995235-B2EE-47D9-A03B-E2C3E32C2451}" srcOrd="7" destOrd="0" presId="urn:microsoft.com/office/officeart/2005/8/layout/process4"/>
    <dgm:cxn modelId="{097EA824-8D49-46CD-AF16-7A210811A2E0}" type="presParOf" srcId="{DFD22F7F-9EB1-45B5-A0A4-9FDC85CD708C}" destId="{BAA5BB63-326E-4935-836A-B1AC6F81CDE9}" srcOrd="8" destOrd="0" presId="urn:microsoft.com/office/officeart/2005/8/layout/process4"/>
    <dgm:cxn modelId="{4876ECD1-FA2E-4FEF-801C-9F026CA47A19}" type="presParOf" srcId="{BAA5BB63-326E-4935-836A-B1AC6F81CDE9}" destId="{8596D3FD-6396-4E8C-B788-12CCB40C2952}" srcOrd="0" destOrd="0" presId="urn:microsoft.com/office/officeart/2005/8/layout/process4"/>
    <dgm:cxn modelId="{891E9D10-BEB3-427A-932C-20D0854D4FA7}" type="presParOf" srcId="{DFD22F7F-9EB1-45B5-A0A4-9FDC85CD708C}" destId="{83395D16-A03F-4491-B8E8-6D2F80E91CA0}" srcOrd="9" destOrd="0" presId="urn:microsoft.com/office/officeart/2005/8/layout/process4"/>
    <dgm:cxn modelId="{FDE532E2-C465-4020-B415-6B5F5124329C}" type="presParOf" srcId="{DFD22F7F-9EB1-45B5-A0A4-9FDC85CD708C}" destId="{15C7C8BF-E4FD-4EB1-B483-B90F956750BE}" srcOrd="10" destOrd="0" presId="urn:microsoft.com/office/officeart/2005/8/layout/process4"/>
    <dgm:cxn modelId="{B2D80A9E-DE36-452D-A2AA-CF75AAAE4091}" type="presParOf" srcId="{15C7C8BF-E4FD-4EB1-B483-B90F956750BE}" destId="{0B73C34F-87A0-4356-B935-D1E66743021A}" srcOrd="0" destOrd="0" presId="urn:microsoft.com/office/officeart/2005/8/layout/process4"/>
    <dgm:cxn modelId="{5DC847B7-D835-4773-9AB2-34BB213F7C0C}" type="presParOf" srcId="{DFD22F7F-9EB1-45B5-A0A4-9FDC85CD708C}" destId="{F05D7378-B7CE-4AF7-8268-8B2BF054C798}" srcOrd="11" destOrd="0" presId="urn:microsoft.com/office/officeart/2005/8/layout/process4"/>
    <dgm:cxn modelId="{0FDA9BD7-F0D1-4A13-818B-D7940470C3B7}" type="presParOf" srcId="{DFD22F7F-9EB1-45B5-A0A4-9FDC85CD708C}" destId="{D4419769-D05C-408B-A410-7C103EEBD48E}" srcOrd="12" destOrd="0" presId="urn:microsoft.com/office/officeart/2005/8/layout/process4"/>
    <dgm:cxn modelId="{0C3B5274-E716-4B5A-88A1-E25B35A934FF}" type="presParOf" srcId="{D4419769-D05C-408B-A410-7C103EEBD48E}" destId="{549799EF-D9EB-49B2-B15A-584BD77A203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34D504-9454-4620-B6EF-54E813B04BA8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54E3E19A-C63B-4FA0-8D8E-CFEBD8AE4260}">
      <dgm:prSet phldrT="[テキスト]"/>
      <dgm:spPr>
        <a:solidFill>
          <a:srgbClr val="FFCC00"/>
        </a:solidFill>
      </dgm:spPr>
      <dgm:t>
        <a:bodyPr/>
        <a:lstStyle/>
        <a:p>
          <a:r>
            <a:rPr kumimoji="1" lang="ja-JP" altLang="en-US" b="1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第１次</a:t>
          </a:r>
          <a:endParaRPr kumimoji="1" lang="en-US" altLang="ja-JP" b="1" baseline="0" dirty="0" smtClean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  <a:p>
          <a:r>
            <a:rPr kumimoji="1" lang="ja-JP" altLang="en-US" b="1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ヒアリング</a:t>
          </a:r>
          <a:endParaRPr kumimoji="1" lang="en-US" altLang="ja-JP" b="1" baseline="0" dirty="0" smtClean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  <a:p>
          <a:r>
            <a:rPr kumimoji="1" lang="ja-JP" altLang="en-US" b="1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調査</a:t>
          </a:r>
          <a:endParaRPr kumimoji="1" lang="ja-JP" altLang="en-US" b="1" baseline="0" dirty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</dgm:t>
    </dgm:pt>
    <dgm:pt modelId="{8C18AEFA-7740-4DDB-9BC3-36B14566FB7F}" type="parTrans" cxnId="{5DE8EC7E-294E-455B-AFCC-83294C252783}">
      <dgm:prSet/>
      <dgm:spPr/>
      <dgm:t>
        <a:bodyPr/>
        <a:lstStyle/>
        <a:p>
          <a:endParaRPr kumimoji="1" lang="ja-JP" altLang="en-US"/>
        </a:p>
      </dgm:t>
    </dgm:pt>
    <dgm:pt modelId="{0B33B910-3C1E-4F17-A9FF-DE34654A1CD3}" type="sibTrans" cxnId="{5DE8EC7E-294E-455B-AFCC-83294C252783}">
      <dgm:prSet/>
      <dgm:spPr/>
      <dgm:t>
        <a:bodyPr/>
        <a:lstStyle/>
        <a:p>
          <a:endParaRPr kumimoji="1" lang="ja-JP" altLang="en-US"/>
        </a:p>
      </dgm:t>
    </dgm:pt>
    <dgm:pt modelId="{6D406028-6EC0-4B6F-9861-2A8007B8E3A9}">
      <dgm:prSet phldrT="[テキスト]" custT="1"/>
      <dgm:spPr>
        <a:solidFill>
          <a:srgbClr val="FF9933"/>
        </a:solidFill>
      </dgm:spPr>
      <dgm:t>
        <a:bodyPr/>
        <a:lstStyle/>
        <a:p>
          <a:r>
            <a:rPr kumimoji="1" lang="ja-JP" altLang="en-US" sz="1800" b="1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第２次</a:t>
          </a:r>
          <a:endParaRPr kumimoji="1" lang="en-US" altLang="ja-JP" sz="1800" b="1" baseline="0" dirty="0" smtClean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  <a:p>
          <a:r>
            <a:rPr kumimoji="1" lang="ja-JP" altLang="en-US" sz="1800" b="1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ヒアリング</a:t>
          </a:r>
          <a:endParaRPr kumimoji="1" lang="en-US" altLang="ja-JP" sz="1800" b="1" baseline="0" dirty="0" smtClean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  <a:p>
          <a:r>
            <a:rPr kumimoji="1" lang="ja-JP" altLang="en-US" sz="1800" b="1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調査</a:t>
          </a:r>
          <a:endParaRPr kumimoji="1" lang="ja-JP" altLang="en-US" sz="1800" b="1" baseline="0" dirty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</dgm:t>
    </dgm:pt>
    <dgm:pt modelId="{81F825C6-3B55-42EA-9C09-63E14D8DF17B}" type="parTrans" cxnId="{79F4493E-00AA-41F8-8DEE-D8D0A99A3B1E}">
      <dgm:prSet/>
      <dgm:spPr/>
      <dgm:t>
        <a:bodyPr/>
        <a:lstStyle/>
        <a:p>
          <a:endParaRPr kumimoji="1" lang="ja-JP" altLang="en-US"/>
        </a:p>
      </dgm:t>
    </dgm:pt>
    <dgm:pt modelId="{2CEE287E-686E-43EE-9310-9A813AA212A2}" type="sibTrans" cxnId="{79F4493E-00AA-41F8-8DEE-D8D0A99A3B1E}">
      <dgm:prSet/>
      <dgm:spPr/>
      <dgm:t>
        <a:bodyPr/>
        <a:lstStyle/>
        <a:p>
          <a:endParaRPr kumimoji="1" lang="ja-JP" altLang="en-US"/>
        </a:p>
      </dgm:t>
    </dgm:pt>
    <dgm:pt modelId="{8ED4A40B-BCB6-4C03-BDA2-838C4FE24680}">
      <dgm:prSet phldrT="[テキスト]"/>
      <dgm:spPr>
        <a:solidFill>
          <a:srgbClr val="FF6600"/>
        </a:solidFill>
      </dgm:spPr>
      <dgm:t>
        <a:bodyPr/>
        <a:lstStyle/>
        <a:p>
          <a:r>
            <a:rPr kumimoji="1" lang="ja-JP" altLang="en-US" b="1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分析</a:t>
          </a:r>
          <a:endParaRPr kumimoji="1" lang="ja-JP" altLang="en-US" b="1" baseline="0" dirty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</dgm:t>
    </dgm:pt>
    <dgm:pt modelId="{561B28CA-7B99-4DED-94AE-29BE338B1C22}" type="parTrans" cxnId="{3F204B9D-0636-4378-8A26-8C517BA1B726}">
      <dgm:prSet/>
      <dgm:spPr/>
      <dgm:t>
        <a:bodyPr/>
        <a:lstStyle/>
        <a:p>
          <a:endParaRPr kumimoji="1" lang="ja-JP" altLang="en-US"/>
        </a:p>
      </dgm:t>
    </dgm:pt>
    <dgm:pt modelId="{C2F189B9-9382-4556-9565-04AEBAA4D0C7}" type="sibTrans" cxnId="{3F204B9D-0636-4378-8A26-8C517BA1B726}">
      <dgm:prSet/>
      <dgm:spPr/>
      <dgm:t>
        <a:bodyPr/>
        <a:lstStyle/>
        <a:p>
          <a:endParaRPr kumimoji="1" lang="ja-JP" altLang="en-US"/>
        </a:p>
      </dgm:t>
    </dgm:pt>
    <dgm:pt modelId="{99DDD3EE-659F-4CD4-A4E5-394A9911D090}" type="pres">
      <dgm:prSet presAssocID="{6034D504-9454-4620-B6EF-54E813B04BA8}" presName="Name0" presStyleCnt="0">
        <dgm:presLayoutVars>
          <dgm:dir/>
          <dgm:resizeHandles val="exact"/>
        </dgm:presLayoutVars>
      </dgm:prSet>
      <dgm:spPr/>
    </dgm:pt>
    <dgm:pt modelId="{EE69B07E-3ABD-4FF7-9BE0-94C215B5FA06}" type="pres">
      <dgm:prSet presAssocID="{54E3E19A-C63B-4FA0-8D8E-CFEBD8AE4260}" presName="node" presStyleLbl="node1" presStyleIdx="0" presStyleCnt="3" custScaleY="1684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2C8B726-0F69-4B5B-B6E6-E847F4737A37}" type="pres">
      <dgm:prSet presAssocID="{0B33B910-3C1E-4F17-A9FF-DE34654A1CD3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20CBC270-5AB7-4C62-90F3-C8D8AAFF231B}" type="pres">
      <dgm:prSet presAssocID="{0B33B910-3C1E-4F17-A9FF-DE34654A1CD3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E130DC20-71CE-44E9-8AFF-4C3A577A2056}" type="pres">
      <dgm:prSet presAssocID="{6D406028-6EC0-4B6F-9861-2A8007B8E3A9}" presName="node" presStyleLbl="node1" presStyleIdx="1" presStyleCnt="3" custScaleY="1684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AA5E15-BCDA-473A-AD51-B63CC6B0DAE9}" type="pres">
      <dgm:prSet presAssocID="{2CEE287E-686E-43EE-9310-9A813AA212A2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B47D267A-089B-4234-A83D-D71B245306B8}" type="pres">
      <dgm:prSet presAssocID="{2CEE287E-686E-43EE-9310-9A813AA212A2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3A7B3068-C577-46FF-A531-C3B92D3E94D3}" type="pres">
      <dgm:prSet presAssocID="{8ED4A40B-BCB6-4C03-BDA2-838C4FE24680}" presName="node" presStyleLbl="node1" presStyleIdx="2" presStyleCnt="3" custScaleY="163778" custLinFactNeighborX="14171" custLinFactNeighborY="235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BC8C821-B5E8-49EA-8346-6689625C3E5B}" type="presOf" srcId="{2CEE287E-686E-43EE-9310-9A813AA212A2}" destId="{8BAA5E15-BCDA-473A-AD51-B63CC6B0DAE9}" srcOrd="0" destOrd="0" presId="urn:microsoft.com/office/officeart/2005/8/layout/process1"/>
    <dgm:cxn modelId="{084A6F76-5F16-4489-B020-BB35EFA00D3F}" type="presOf" srcId="{2CEE287E-686E-43EE-9310-9A813AA212A2}" destId="{B47D267A-089B-4234-A83D-D71B245306B8}" srcOrd="1" destOrd="0" presId="urn:microsoft.com/office/officeart/2005/8/layout/process1"/>
    <dgm:cxn modelId="{735E8FFA-3A12-4754-9CBD-D12FAA7F8F6E}" type="presOf" srcId="{54E3E19A-C63B-4FA0-8D8E-CFEBD8AE4260}" destId="{EE69B07E-3ABD-4FF7-9BE0-94C215B5FA06}" srcOrd="0" destOrd="0" presId="urn:microsoft.com/office/officeart/2005/8/layout/process1"/>
    <dgm:cxn modelId="{79F4493E-00AA-41F8-8DEE-D8D0A99A3B1E}" srcId="{6034D504-9454-4620-B6EF-54E813B04BA8}" destId="{6D406028-6EC0-4B6F-9861-2A8007B8E3A9}" srcOrd="1" destOrd="0" parTransId="{81F825C6-3B55-42EA-9C09-63E14D8DF17B}" sibTransId="{2CEE287E-686E-43EE-9310-9A813AA212A2}"/>
    <dgm:cxn modelId="{9F88555C-FB22-4C86-9F9A-4582BBFED04E}" type="presOf" srcId="{0B33B910-3C1E-4F17-A9FF-DE34654A1CD3}" destId="{D2C8B726-0F69-4B5B-B6E6-E847F4737A37}" srcOrd="0" destOrd="0" presId="urn:microsoft.com/office/officeart/2005/8/layout/process1"/>
    <dgm:cxn modelId="{7D0E47BC-AE9A-4428-9770-88B625BDE600}" type="presOf" srcId="{6D406028-6EC0-4B6F-9861-2A8007B8E3A9}" destId="{E130DC20-71CE-44E9-8AFF-4C3A577A2056}" srcOrd="0" destOrd="0" presId="urn:microsoft.com/office/officeart/2005/8/layout/process1"/>
    <dgm:cxn modelId="{3F204B9D-0636-4378-8A26-8C517BA1B726}" srcId="{6034D504-9454-4620-B6EF-54E813B04BA8}" destId="{8ED4A40B-BCB6-4C03-BDA2-838C4FE24680}" srcOrd="2" destOrd="0" parTransId="{561B28CA-7B99-4DED-94AE-29BE338B1C22}" sibTransId="{C2F189B9-9382-4556-9565-04AEBAA4D0C7}"/>
    <dgm:cxn modelId="{8E52BD2F-225B-4AF0-8894-BF40168E971D}" type="presOf" srcId="{0B33B910-3C1E-4F17-A9FF-DE34654A1CD3}" destId="{20CBC270-5AB7-4C62-90F3-C8D8AAFF231B}" srcOrd="1" destOrd="0" presId="urn:microsoft.com/office/officeart/2005/8/layout/process1"/>
    <dgm:cxn modelId="{7DBBDC07-2900-41C7-8154-9991E075C978}" type="presOf" srcId="{8ED4A40B-BCB6-4C03-BDA2-838C4FE24680}" destId="{3A7B3068-C577-46FF-A531-C3B92D3E94D3}" srcOrd="0" destOrd="0" presId="urn:microsoft.com/office/officeart/2005/8/layout/process1"/>
    <dgm:cxn modelId="{5DE8EC7E-294E-455B-AFCC-83294C252783}" srcId="{6034D504-9454-4620-B6EF-54E813B04BA8}" destId="{54E3E19A-C63B-4FA0-8D8E-CFEBD8AE4260}" srcOrd="0" destOrd="0" parTransId="{8C18AEFA-7740-4DDB-9BC3-36B14566FB7F}" sibTransId="{0B33B910-3C1E-4F17-A9FF-DE34654A1CD3}"/>
    <dgm:cxn modelId="{55ED6423-9224-4962-A96A-BEC9A6F84239}" type="presOf" srcId="{6034D504-9454-4620-B6EF-54E813B04BA8}" destId="{99DDD3EE-659F-4CD4-A4E5-394A9911D090}" srcOrd="0" destOrd="0" presId="urn:microsoft.com/office/officeart/2005/8/layout/process1"/>
    <dgm:cxn modelId="{D6791D68-EF3B-4D9F-B19A-0A388CBCE1A6}" type="presParOf" srcId="{99DDD3EE-659F-4CD4-A4E5-394A9911D090}" destId="{EE69B07E-3ABD-4FF7-9BE0-94C215B5FA06}" srcOrd="0" destOrd="0" presId="urn:microsoft.com/office/officeart/2005/8/layout/process1"/>
    <dgm:cxn modelId="{5B8D6153-104F-4135-9C56-6FD1D042A371}" type="presParOf" srcId="{99DDD3EE-659F-4CD4-A4E5-394A9911D090}" destId="{D2C8B726-0F69-4B5B-B6E6-E847F4737A37}" srcOrd="1" destOrd="0" presId="urn:microsoft.com/office/officeart/2005/8/layout/process1"/>
    <dgm:cxn modelId="{85AC36C1-FAD3-4F22-8570-A1A414AB8B72}" type="presParOf" srcId="{D2C8B726-0F69-4B5B-B6E6-E847F4737A37}" destId="{20CBC270-5AB7-4C62-90F3-C8D8AAFF231B}" srcOrd="0" destOrd="0" presId="urn:microsoft.com/office/officeart/2005/8/layout/process1"/>
    <dgm:cxn modelId="{8B6569AC-D232-41B9-88C6-3CFFF303B6B1}" type="presParOf" srcId="{99DDD3EE-659F-4CD4-A4E5-394A9911D090}" destId="{E130DC20-71CE-44E9-8AFF-4C3A577A2056}" srcOrd="2" destOrd="0" presId="urn:microsoft.com/office/officeart/2005/8/layout/process1"/>
    <dgm:cxn modelId="{73B04C07-0754-4420-B8F6-BE89462C8AE9}" type="presParOf" srcId="{99DDD3EE-659F-4CD4-A4E5-394A9911D090}" destId="{8BAA5E15-BCDA-473A-AD51-B63CC6B0DAE9}" srcOrd="3" destOrd="0" presId="urn:microsoft.com/office/officeart/2005/8/layout/process1"/>
    <dgm:cxn modelId="{6BC4CFA8-35CE-4022-BF12-E5FB7357BB54}" type="presParOf" srcId="{8BAA5E15-BCDA-473A-AD51-B63CC6B0DAE9}" destId="{B47D267A-089B-4234-A83D-D71B245306B8}" srcOrd="0" destOrd="0" presId="urn:microsoft.com/office/officeart/2005/8/layout/process1"/>
    <dgm:cxn modelId="{93A9463C-4F50-4586-A014-A0878779A14E}" type="presParOf" srcId="{99DDD3EE-659F-4CD4-A4E5-394A9911D090}" destId="{3A7B3068-C577-46FF-A531-C3B92D3E94D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FC7244-C74E-4CB7-A5BC-A99DCE64E98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B50235C-8577-4F12-82A4-17025B8DE01F}">
      <dgm:prSet phldrT="[テキスト]" custT="1"/>
      <dgm:spPr>
        <a:solidFill>
          <a:srgbClr val="00B05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仮説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03DD225B-5310-40DC-9C29-9D79B3177276}" type="parTrans" cxnId="{2C974B66-D167-4DE1-B565-B0FA95DE672C}">
      <dgm:prSet/>
      <dgm:spPr/>
      <dgm:t>
        <a:bodyPr/>
        <a:lstStyle/>
        <a:p>
          <a:pPr algn="ctr"/>
          <a:endParaRPr kumimoji="1" lang="ja-JP" altLang="en-US"/>
        </a:p>
      </dgm:t>
    </dgm:pt>
    <dgm:pt modelId="{75EF05F5-8867-4795-90BB-EAB452213761}" type="sibTrans" cxnId="{2C974B66-D167-4DE1-B565-B0FA95DE672C}">
      <dgm:prSet/>
      <dgm:spPr/>
      <dgm:t>
        <a:bodyPr/>
        <a:lstStyle/>
        <a:p>
          <a:pPr algn="ctr"/>
          <a:endParaRPr kumimoji="1" lang="ja-JP" altLang="en-US"/>
        </a:p>
      </dgm:t>
    </dgm:pt>
    <dgm:pt modelId="{1FD17856-4728-4A8E-8FE8-9D22B8198C57}">
      <dgm:prSet phldrT="[テキスト]" custT="1"/>
      <dgm:spPr>
        <a:solidFill>
          <a:srgbClr val="00B05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ヒアリング調査（プレ調査）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4859B03A-6B14-4092-94FC-221B4CC54659}" type="parTrans" cxnId="{648462C3-F8DA-40A0-BD4A-54E3E0DFF857}">
      <dgm:prSet/>
      <dgm:spPr/>
      <dgm:t>
        <a:bodyPr/>
        <a:lstStyle/>
        <a:p>
          <a:pPr algn="ctr"/>
          <a:endParaRPr kumimoji="1" lang="ja-JP" altLang="en-US"/>
        </a:p>
      </dgm:t>
    </dgm:pt>
    <dgm:pt modelId="{75292DD0-00B5-4D4B-AE84-F39F3F5EFA7A}" type="sibTrans" cxnId="{648462C3-F8DA-40A0-BD4A-54E3E0DFF857}">
      <dgm:prSet/>
      <dgm:spPr/>
      <dgm:t>
        <a:bodyPr/>
        <a:lstStyle/>
        <a:p>
          <a:pPr algn="ctr"/>
          <a:endParaRPr kumimoji="1" lang="ja-JP" altLang="en-US"/>
        </a:p>
      </dgm:t>
    </dgm:pt>
    <dgm:pt modelId="{4DA88BE8-002E-4515-82B8-4EB79058A062}">
      <dgm:prSet phldrT="[テキスト]" custT="1"/>
      <dgm:spPr>
        <a:solidFill>
          <a:srgbClr val="00B05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調査結果のまとめ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07213B6E-900C-4C04-A1EF-F658C661E41B}" type="parTrans" cxnId="{AD1C6946-162C-46B1-9DB6-ECCF964821E6}">
      <dgm:prSet/>
      <dgm:spPr/>
      <dgm:t>
        <a:bodyPr/>
        <a:lstStyle/>
        <a:p>
          <a:pPr algn="ctr"/>
          <a:endParaRPr kumimoji="1" lang="ja-JP" altLang="en-US"/>
        </a:p>
      </dgm:t>
    </dgm:pt>
    <dgm:pt modelId="{41087E56-CFE9-4D02-A547-0AC4AF8A91AE}" type="sibTrans" cxnId="{AD1C6946-162C-46B1-9DB6-ECCF964821E6}">
      <dgm:prSet/>
      <dgm:spPr/>
      <dgm:t>
        <a:bodyPr/>
        <a:lstStyle/>
        <a:p>
          <a:pPr algn="ctr"/>
          <a:endParaRPr kumimoji="1" lang="ja-JP" altLang="en-US"/>
        </a:p>
      </dgm:t>
    </dgm:pt>
    <dgm:pt modelId="{7A00DB33-E168-41B1-A33A-FF2E9D7A324B}">
      <dgm:prSet custT="1"/>
      <dgm:spPr>
        <a:solidFill>
          <a:srgbClr val="0070C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解決策提案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84A97D44-2BE6-49A0-AD9A-2261620AA840}" type="parTrans" cxnId="{B132D128-B3A3-4CBC-BC92-D8C2D94B0669}">
      <dgm:prSet/>
      <dgm:spPr/>
      <dgm:t>
        <a:bodyPr/>
        <a:lstStyle/>
        <a:p>
          <a:pPr algn="ctr"/>
          <a:endParaRPr kumimoji="1" lang="ja-JP" altLang="en-US"/>
        </a:p>
      </dgm:t>
    </dgm:pt>
    <dgm:pt modelId="{7F32D47C-3CE7-4279-9207-0F46938C7A06}" type="sibTrans" cxnId="{B132D128-B3A3-4CBC-BC92-D8C2D94B0669}">
      <dgm:prSet/>
      <dgm:spPr/>
      <dgm:t>
        <a:bodyPr/>
        <a:lstStyle/>
        <a:p>
          <a:pPr algn="ctr"/>
          <a:endParaRPr kumimoji="1" lang="ja-JP" altLang="en-US"/>
        </a:p>
      </dgm:t>
    </dgm:pt>
    <dgm:pt modelId="{27064F80-2225-4EBE-872B-D84C698785F7}">
      <dgm:prSet custT="1"/>
      <dgm:spPr>
        <a:solidFill>
          <a:srgbClr val="0070C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アンケート調査（本調査）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DDCF12A6-61E6-46B4-ABB3-210AE3FE0996}" type="parTrans" cxnId="{D0F2D71E-E5FB-4AC7-9D8D-DD529D68E993}">
      <dgm:prSet/>
      <dgm:spPr/>
      <dgm:t>
        <a:bodyPr/>
        <a:lstStyle/>
        <a:p>
          <a:pPr algn="ctr"/>
          <a:endParaRPr kumimoji="1" lang="ja-JP" altLang="en-US"/>
        </a:p>
      </dgm:t>
    </dgm:pt>
    <dgm:pt modelId="{A2F00CF5-69E0-413A-87D8-A7CB499F6217}" type="sibTrans" cxnId="{D0F2D71E-E5FB-4AC7-9D8D-DD529D68E993}">
      <dgm:prSet/>
      <dgm:spPr/>
      <dgm:t>
        <a:bodyPr/>
        <a:lstStyle/>
        <a:p>
          <a:pPr algn="ctr"/>
          <a:endParaRPr kumimoji="1" lang="ja-JP" altLang="en-US"/>
        </a:p>
      </dgm:t>
    </dgm:pt>
    <dgm:pt modelId="{DDA3CD5A-3B7D-4D3E-8049-82EE3FEB74C1}">
      <dgm:prSet custT="1"/>
      <dgm:spPr>
        <a:solidFill>
          <a:srgbClr val="0070C0"/>
        </a:solidFill>
        <a:ln w="9525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集計・分析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1B749A14-B74D-4D55-91C2-6484D6C68872}" type="parTrans" cxnId="{3916DD4A-7177-4FFC-A07D-028BFFE69D8B}">
      <dgm:prSet/>
      <dgm:spPr/>
      <dgm:t>
        <a:bodyPr/>
        <a:lstStyle/>
        <a:p>
          <a:pPr algn="ctr"/>
          <a:endParaRPr kumimoji="1" lang="ja-JP" altLang="en-US"/>
        </a:p>
      </dgm:t>
    </dgm:pt>
    <dgm:pt modelId="{BE58919A-E0B2-43C8-8A97-BEC72D56CD1E}" type="sibTrans" cxnId="{3916DD4A-7177-4FFC-A07D-028BFFE69D8B}">
      <dgm:prSet/>
      <dgm:spPr/>
      <dgm:t>
        <a:bodyPr/>
        <a:lstStyle/>
        <a:p>
          <a:pPr algn="ctr"/>
          <a:endParaRPr kumimoji="1" lang="ja-JP" altLang="en-US"/>
        </a:p>
      </dgm:t>
    </dgm:pt>
    <dgm:pt modelId="{5FDB9DD8-8D05-4A36-8A4C-6CCCA0C12254}">
      <dgm:prSet custT="1"/>
      <dgm:spPr>
        <a:solidFill>
          <a:srgbClr val="0070C0"/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kumimoji="1" lang="ja-JP" altLang="en-US" sz="2800" dirty="0" smtClean="0">
              <a:latin typeface="HGS明朝B" pitchFamily="18" charset="-128"/>
              <a:ea typeface="HGS明朝B" pitchFamily="18" charset="-128"/>
            </a:rPr>
            <a:t>風化実態解明</a:t>
          </a:r>
          <a:endParaRPr kumimoji="1" lang="ja-JP" altLang="en-US" sz="2800" dirty="0">
            <a:latin typeface="HGS明朝B" pitchFamily="18" charset="-128"/>
            <a:ea typeface="HGS明朝B" pitchFamily="18" charset="-128"/>
          </a:endParaRPr>
        </a:p>
      </dgm:t>
    </dgm:pt>
    <dgm:pt modelId="{B1C74A03-F0FA-41F3-88EE-D6B73369D0B1}" type="parTrans" cxnId="{19AA6E38-ED5F-4CB3-AB66-28BBA91E2A23}">
      <dgm:prSet/>
      <dgm:spPr/>
      <dgm:t>
        <a:bodyPr/>
        <a:lstStyle/>
        <a:p>
          <a:pPr algn="ctr"/>
          <a:endParaRPr kumimoji="1" lang="ja-JP" altLang="en-US"/>
        </a:p>
      </dgm:t>
    </dgm:pt>
    <dgm:pt modelId="{54CDDBD1-B486-42F7-B918-E39E973A30BF}" type="sibTrans" cxnId="{19AA6E38-ED5F-4CB3-AB66-28BBA91E2A23}">
      <dgm:prSet/>
      <dgm:spPr/>
      <dgm:t>
        <a:bodyPr/>
        <a:lstStyle/>
        <a:p>
          <a:pPr algn="ctr"/>
          <a:endParaRPr kumimoji="1" lang="ja-JP" altLang="en-US"/>
        </a:p>
      </dgm:t>
    </dgm:pt>
    <dgm:pt modelId="{DFD22F7F-9EB1-45B5-A0A4-9FDC85CD708C}" type="pres">
      <dgm:prSet presAssocID="{37FC7244-C74E-4CB7-A5BC-A99DCE64E9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DD6E81B-81CE-487A-B78A-7472B58D6D90}" type="pres">
      <dgm:prSet presAssocID="{7A00DB33-E168-41B1-A33A-FF2E9D7A324B}" presName="boxAndChildren" presStyleCnt="0"/>
      <dgm:spPr/>
    </dgm:pt>
    <dgm:pt modelId="{8994D8E5-F42E-484A-BB55-7CBBCBDF538D}" type="pres">
      <dgm:prSet presAssocID="{7A00DB33-E168-41B1-A33A-FF2E9D7A324B}" presName="parentTextBox" presStyleLbl="node1" presStyleIdx="0" presStyleCnt="7"/>
      <dgm:spPr/>
      <dgm:t>
        <a:bodyPr/>
        <a:lstStyle/>
        <a:p>
          <a:endParaRPr kumimoji="1" lang="ja-JP" altLang="en-US"/>
        </a:p>
      </dgm:t>
    </dgm:pt>
    <dgm:pt modelId="{68853B3B-3C70-4076-BA92-41EDE9485C00}" type="pres">
      <dgm:prSet presAssocID="{54CDDBD1-B486-42F7-B918-E39E973A30BF}" presName="sp" presStyleCnt="0"/>
      <dgm:spPr/>
    </dgm:pt>
    <dgm:pt modelId="{3E58B4DF-055D-4340-8008-108A39CD5884}" type="pres">
      <dgm:prSet presAssocID="{5FDB9DD8-8D05-4A36-8A4C-6CCCA0C12254}" presName="arrowAndChildren" presStyleCnt="0"/>
      <dgm:spPr/>
    </dgm:pt>
    <dgm:pt modelId="{EA2166B0-7CA3-4517-887D-ADD4D16039A0}" type="pres">
      <dgm:prSet presAssocID="{5FDB9DD8-8D05-4A36-8A4C-6CCCA0C12254}" presName="parentTextArrow" presStyleLbl="node1" presStyleIdx="1" presStyleCnt="7"/>
      <dgm:spPr/>
      <dgm:t>
        <a:bodyPr/>
        <a:lstStyle/>
        <a:p>
          <a:endParaRPr kumimoji="1" lang="ja-JP" altLang="en-US"/>
        </a:p>
      </dgm:t>
    </dgm:pt>
    <dgm:pt modelId="{1B9670B7-DC28-40C7-B948-EC162FAF75F5}" type="pres">
      <dgm:prSet presAssocID="{BE58919A-E0B2-43C8-8A97-BEC72D56CD1E}" presName="sp" presStyleCnt="0"/>
      <dgm:spPr/>
    </dgm:pt>
    <dgm:pt modelId="{D255B8CF-FF71-417B-84DB-E6A0C24B2EAE}" type="pres">
      <dgm:prSet presAssocID="{DDA3CD5A-3B7D-4D3E-8049-82EE3FEB74C1}" presName="arrowAndChildren" presStyleCnt="0"/>
      <dgm:spPr/>
    </dgm:pt>
    <dgm:pt modelId="{F48744A8-4C5B-47B2-BC9F-13CD1005F321}" type="pres">
      <dgm:prSet presAssocID="{DDA3CD5A-3B7D-4D3E-8049-82EE3FEB74C1}" presName="parentTextArrow" presStyleLbl="node1" presStyleIdx="2" presStyleCnt="7"/>
      <dgm:spPr/>
      <dgm:t>
        <a:bodyPr/>
        <a:lstStyle/>
        <a:p>
          <a:endParaRPr kumimoji="1" lang="ja-JP" altLang="en-US"/>
        </a:p>
      </dgm:t>
    </dgm:pt>
    <dgm:pt modelId="{E17C1E87-E785-4FB2-84BC-0CB498A48917}" type="pres">
      <dgm:prSet presAssocID="{A2F00CF5-69E0-413A-87D8-A7CB499F6217}" presName="sp" presStyleCnt="0"/>
      <dgm:spPr/>
    </dgm:pt>
    <dgm:pt modelId="{2DF590CC-792E-423F-93DA-ADB11DA6B9B7}" type="pres">
      <dgm:prSet presAssocID="{27064F80-2225-4EBE-872B-D84C698785F7}" presName="arrowAndChildren" presStyleCnt="0"/>
      <dgm:spPr/>
    </dgm:pt>
    <dgm:pt modelId="{A082268B-5129-404F-96BE-5ECEA7FE7D58}" type="pres">
      <dgm:prSet presAssocID="{27064F80-2225-4EBE-872B-D84C698785F7}" presName="parentTextArrow" presStyleLbl="node1" presStyleIdx="3" presStyleCnt="7"/>
      <dgm:spPr/>
      <dgm:t>
        <a:bodyPr/>
        <a:lstStyle/>
        <a:p>
          <a:endParaRPr kumimoji="1" lang="ja-JP" altLang="en-US"/>
        </a:p>
      </dgm:t>
    </dgm:pt>
    <dgm:pt modelId="{1C995235-B2EE-47D9-A03B-E2C3E32C2451}" type="pres">
      <dgm:prSet presAssocID="{41087E56-CFE9-4D02-A547-0AC4AF8A91AE}" presName="sp" presStyleCnt="0"/>
      <dgm:spPr/>
    </dgm:pt>
    <dgm:pt modelId="{BAA5BB63-326E-4935-836A-B1AC6F81CDE9}" type="pres">
      <dgm:prSet presAssocID="{4DA88BE8-002E-4515-82B8-4EB79058A062}" presName="arrowAndChildren" presStyleCnt="0"/>
      <dgm:spPr/>
    </dgm:pt>
    <dgm:pt modelId="{8596D3FD-6396-4E8C-B788-12CCB40C2952}" type="pres">
      <dgm:prSet presAssocID="{4DA88BE8-002E-4515-82B8-4EB79058A062}" presName="parentTextArrow" presStyleLbl="node1" presStyleIdx="4" presStyleCnt="7"/>
      <dgm:spPr/>
      <dgm:t>
        <a:bodyPr/>
        <a:lstStyle/>
        <a:p>
          <a:endParaRPr kumimoji="1" lang="ja-JP" altLang="en-US"/>
        </a:p>
      </dgm:t>
    </dgm:pt>
    <dgm:pt modelId="{83395D16-A03F-4491-B8E8-6D2F80E91CA0}" type="pres">
      <dgm:prSet presAssocID="{75292DD0-00B5-4D4B-AE84-F39F3F5EFA7A}" presName="sp" presStyleCnt="0"/>
      <dgm:spPr/>
    </dgm:pt>
    <dgm:pt modelId="{15C7C8BF-E4FD-4EB1-B483-B90F956750BE}" type="pres">
      <dgm:prSet presAssocID="{1FD17856-4728-4A8E-8FE8-9D22B8198C57}" presName="arrowAndChildren" presStyleCnt="0"/>
      <dgm:spPr/>
    </dgm:pt>
    <dgm:pt modelId="{0B73C34F-87A0-4356-B935-D1E66743021A}" type="pres">
      <dgm:prSet presAssocID="{1FD17856-4728-4A8E-8FE8-9D22B8198C57}" presName="parentTextArrow" presStyleLbl="node1" presStyleIdx="5" presStyleCnt="7"/>
      <dgm:spPr/>
      <dgm:t>
        <a:bodyPr/>
        <a:lstStyle/>
        <a:p>
          <a:endParaRPr kumimoji="1" lang="ja-JP" altLang="en-US"/>
        </a:p>
      </dgm:t>
    </dgm:pt>
    <dgm:pt modelId="{F05D7378-B7CE-4AF7-8268-8B2BF054C798}" type="pres">
      <dgm:prSet presAssocID="{75EF05F5-8867-4795-90BB-EAB452213761}" presName="sp" presStyleCnt="0"/>
      <dgm:spPr/>
    </dgm:pt>
    <dgm:pt modelId="{D4419769-D05C-408B-A410-7C103EEBD48E}" type="pres">
      <dgm:prSet presAssocID="{EB50235C-8577-4F12-82A4-17025B8DE01F}" presName="arrowAndChildren" presStyleCnt="0"/>
      <dgm:spPr/>
    </dgm:pt>
    <dgm:pt modelId="{549799EF-D9EB-49B2-B15A-584BD77A203F}" type="pres">
      <dgm:prSet presAssocID="{EB50235C-8577-4F12-82A4-17025B8DE01F}" presName="parentTextArrow" presStyleLbl="node1" presStyleIdx="6" presStyleCnt="7"/>
      <dgm:spPr/>
      <dgm:t>
        <a:bodyPr/>
        <a:lstStyle/>
        <a:p>
          <a:endParaRPr kumimoji="1" lang="ja-JP" altLang="en-US"/>
        </a:p>
      </dgm:t>
    </dgm:pt>
  </dgm:ptLst>
  <dgm:cxnLst>
    <dgm:cxn modelId="{71E1415D-B7C9-451D-B3B1-F1EBDE5FC484}" type="presOf" srcId="{DDA3CD5A-3B7D-4D3E-8049-82EE3FEB74C1}" destId="{F48744A8-4C5B-47B2-BC9F-13CD1005F321}" srcOrd="0" destOrd="0" presId="urn:microsoft.com/office/officeart/2005/8/layout/process4"/>
    <dgm:cxn modelId="{FBB9464F-E191-47B3-BFB8-DAD4313350A1}" type="presOf" srcId="{7A00DB33-E168-41B1-A33A-FF2E9D7A324B}" destId="{8994D8E5-F42E-484A-BB55-7CBBCBDF538D}" srcOrd="0" destOrd="0" presId="urn:microsoft.com/office/officeart/2005/8/layout/process4"/>
    <dgm:cxn modelId="{AD1C6946-162C-46B1-9DB6-ECCF964821E6}" srcId="{37FC7244-C74E-4CB7-A5BC-A99DCE64E987}" destId="{4DA88BE8-002E-4515-82B8-4EB79058A062}" srcOrd="2" destOrd="0" parTransId="{07213B6E-900C-4C04-A1EF-F658C661E41B}" sibTransId="{41087E56-CFE9-4D02-A547-0AC4AF8A91AE}"/>
    <dgm:cxn modelId="{A7922842-CC38-4C94-AAE3-8CDBEBFF4888}" type="presOf" srcId="{37FC7244-C74E-4CB7-A5BC-A99DCE64E987}" destId="{DFD22F7F-9EB1-45B5-A0A4-9FDC85CD708C}" srcOrd="0" destOrd="0" presId="urn:microsoft.com/office/officeart/2005/8/layout/process4"/>
    <dgm:cxn modelId="{B101DA07-EDB7-42FA-A5DA-7A8C258CAF77}" type="presOf" srcId="{27064F80-2225-4EBE-872B-D84C698785F7}" destId="{A082268B-5129-404F-96BE-5ECEA7FE7D58}" srcOrd="0" destOrd="0" presId="urn:microsoft.com/office/officeart/2005/8/layout/process4"/>
    <dgm:cxn modelId="{2B8D29D6-C52D-48FF-A702-30B9BFD31A57}" type="presOf" srcId="{EB50235C-8577-4F12-82A4-17025B8DE01F}" destId="{549799EF-D9EB-49B2-B15A-584BD77A203F}" srcOrd="0" destOrd="0" presId="urn:microsoft.com/office/officeart/2005/8/layout/process4"/>
    <dgm:cxn modelId="{19AA6E38-ED5F-4CB3-AB66-28BBA91E2A23}" srcId="{37FC7244-C74E-4CB7-A5BC-A99DCE64E987}" destId="{5FDB9DD8-8D05-4A36-8A4C-6CCCA0C12254}" srcOrd="5" destOrd="0" parTransId="{B1C74A03-F0FA-41F3-88EE-D6B73369D0B1}" sibTransId="{54CDDBD1-B486-42F7-B918-E39E973A30BF}"/>
    <dgm:cxn modelId="{D0F2D71E-E5FB-4AC7-9D8D-DD529D68E993}" srcId="{37FC7244-C74E-4CB7-A5BC-A99DCE64E987}" destId="{27064F80-2225-4EBE-872B-D84C698785F7}" srcOrd="3" destOrd="0" parTransId="{DDCF12A6-61E6-46B4-ABB3-210AE3FE0996}" sibTransId="{A2F00CF5-69E0-413A-87D8-A7CB499F6217}"/>
    <dgm:cxn modelId="{648462C3-F8DA-40A0-BD4A-54E3E0DFF857}" srcId="{37FC7244-C74E-4CB7-A5BC-A99DCE64E987}" destId="{1FD17856-4728-4A8E-8FE8-9D22B8198C57}" srcOrd="1" destOrd="0" parTransId="{4859B03A-6B14-4092-94FC-221B4CC54659}" sibTransId="{75292DD0-00B5-4D4B-AE84-F39F3F5EFA7A}"/>
    <dgm:cxn modelId="{17DAFB67-03F5-4D4A-ABB8-EACD48E6FD02}" type="presOf" srcId="{1FD17856-4728-4A8E-8FE8-9D22B8198C57}" destId="{0B73C34F-87A0-4356-B935-D1E66743021A}" srcOrd="0" destOrd="0" presId="urn:microsoft.com/office/officeart/2005/8/layout/process4"/>
    <dgm:cxn modelId="{2C974B66-D167-4DE1-B565-B0FA95DE672C}" srcId="{37FC7244-C74E-4CB7-A5BC-A99DCE64E987}" destId="{EB50235C-8577-4F12-82A4-17025B8DE01F}" srcOrd="0" destOrd="0" parTransId="{03DD225B-5310-40DC-9C29-9D79B3177276}" sibTransId="{75EF05F5-8867-4795-90BB-EAB452213761}"/>
    <dgm:cxn modelId="{C9EF12FD-FD36-4A30-B49A-59171C75AD4C}" type="presOf" srcId="{5FDB9DD8-8D05-4A36-8A4C-6CCCA0C12254}" destId="{EA2166B0-7CA3-4517-887D-ADD4D16039A0}" srcOrd="0" destOrd="0" presId="urn:microsoft.com/office/officeart/2005/8/layout/process4"/>
    <dgm:cxn modelId="{3916DD4A-7177-4FFC-A07D-028BFFE69D8B}" srcId="{37FC7244-C74E-4CB7-A5BC-A99DCE64E987}" destId="{DDA3CD5A-3B7D-4D3E-8049-82EE3FEB74C1}" srcOrd="4" destOrd="0" parTransId="{1B749A14-B74D-4D55-91C2-6484D6C68872}" sibTransId="{BE58919A-E0B2-43C8-8A97-BEC72D56CD1E}"/>
    <dgm:cxn modelId="{FB6E3423-DECB-4283-835C-493DC3861A20}" type="presOf" srcId="{4DA88BE8-002E-4515-82B8-4EB79058A062}" destId="{8596D3FD-6396-4E8C-B788-12CCB40C2952}" srcOrd="0" destOrd="0" presId="urn:microsoft.com/office/officeart/2005/8/layout/process4"/>
    <dgm:cxn modelId="{B132D128-B3A3-4CBC-BC92-D8C2D94B0669}" srcId="{37FC7244-C74E-4CB7-A5BC-A99DCE64E987}" destId="{7A00DB33-E168-41B1-A33A-FF2E9D7A324B}" srcOrd="6" destOrd="0" parTransId="{84A97D44-2BE6-49A0-AD9A-2261620AA840}" sibTransId="{7F32D47C-3CE7-4279-9207-0F46938C7A06}"/>
    <dgm:cxn modelId="{FA74368B-C1C2-4039-A9CD-DEE88F4594F4}" type="presParOf" srcId="{DFD22F7F-9EB1-45B5-A0A4-9FDC85CD708C}" destId="{5DD6E81B-81CE-487A-B78A-7472B58D6D90}" srcOrd="0" destOrd="0" presId="urn:microsoft.com/office/officeart/2005/8/layout/process4"/>
    <dgm:cxn modelId="{B17344F9-0317-4AC0-80A3-C3453004849B}" type="presParOf" srcId="{5DD6E81B-81CE-487A-B78A-7472B58D6D90}" destId="{8994D8E5-F42E-484A-BB55-7CBBCBDF538D}" srcOrd="0" destOrd="0" presId="urn:microsoft.com/office/officeart/2005/8/layout/process4"/>
    <dgm:cxn modelId="{813BEBDF-F3DC-40C3-9FA4-2A2F0D1F2627}" type="presParOf" srcId="{DFD22F7F-9EB1-45B5-A0A4-9FDC85CD708C}" destId="{68853B3B-3C70-4076-BA92-41EDE9485C00}" srcOrd="1" destOrd="0" presId="urn:microsoft.com/office/officeart/2005/8/layout/process4"/>
    <dgm:cxn modelId="{68781524-4B3B-4FD0-A5A3-8E9782D9E770}" type="presParOf" srcId="{DFD22F7F-9EB1-45B5-A0A4-9FDC85CD708C}" destId="{3E58B4DF-055D-4340-8008-108A39CD5884}" srcOrd="2" destOrd="0" presId="urn:microsoft.com/office/officeart/2005/8/layout/process4"/>
    <dgm:cxn modelId="{287FE2BC-B26F-493B-BC4F-A981515CC42A}" type="presParOf" srcId="{3E58B4DF-055D-4340-8008-108A39CD5884}" destId="{EA2166B0-7CA3-4517-887D-ADD4D16039A0}" srcOrd="0" destOrd="0" presId="urn:microsoft.com/office/officeart/2005/8/layout/process4"/>
    <dgm:cxn modelId="{DBE3293A-6A77-44D1-9F28-F4B2E9ADC48A}" type="presParOf" srcId="{DFD22F7F-9EB1-45B5-A0A4-9FDC85CD708C}" destId="{1B9670B7-DC28-40C7-B948-EC162FAF75F5}" srcOrd="3" destOrd="0" presId="urn:microsoft.com/office/officeart/2005/8/layout/process4"/>
    <dgm:cxn modelId="{ED4B3607-12DE-4804-999D-E2BC77887862}" type="presParOf" srcId="{DFD22F7F-9EB1-45B5-A0A4-9FDC85CD708C}" destId="{D255B8CF-FF71-417B-84DB-E6A0C24B2EAE}" srcOrd="4" destOrd="0" presId="urn:microsoft.com/office/officeart/2005/8/layout/process4"/>
    <dgm:cxn modelId="{14659ACE-F42C-48B2-A329-FDFB34400455}" type="presParOf" srcId="{D255B8CF-FF71-417B-84DB-E6A0C24B2EAE}" destId="{F48744A8-4C5B-47B2-BC9F-13CD1005F321}" srcOrd="0" destOrd="0" presId="urn:microsoft.com/office/officeart/2005/8/layout/process4"/>
    <dgm:cxn modelId="{5F99AC79-9E2E-4E08-9E3C-475F96265099}" type="presParOf" srcId="{DFD22F7F-9EB1-45B5-A0A4-9FDC85CD708C}" destId="{E17C1E87-E785-4FB2-84BC-0CB498A48917}" srcOrd="5" destOrd="0" presId="urn:microsoft.com/office/officeart/2005/8/layout/process4"/>
    <dgm:cxn modelId="{1E9F878D-8BAB-498C-A1C7-42F8BBF7268F}" type="presParOf" srcId="{DFD22F7F-9EB1-45B5-A0A4-9FDC85CD708C}" destId="{2DF590CC-792E-423F-93DA-ADB11DA6B9B7}" srcOrd="6" destOrd="0" presId="urn:microsoft.com/office/officeart/2005/8/layout/process4"/>
    <dgm:cxn modelId="{5E9ABF83-35DD-4A6F-8913-92F40BFDFDD7}" type="presParOf" srcId="{2DF590CC-792E-423F-93DA-ADB11DA6B9B7}" destId="{A082268B-5129-404F-96BE-5ECEA7FE7D58}" srcOrd="0" destOrd="0" presId="urn:microsoft.com/office/officeart/2005/8/layout/process4"/>
    <dgm:cxn modelId="{0BA2863D-7C15-4FB8-A1F5-8940A000907F}" type="presParOf" srcId="{DFD22F7F-9EB1-45B5-A0A4-9FDC85CD708C}" destId="{1C995235-B2EE-47D9-A03B-E2C3E32C2451}" srcOrd="7" destOrd="0" presId="urn:microsoft.com/office/officeart/2005/8/layout/process4"/>
    <dgm:cxn modelId="{BE8D0EFE-0540-4B97-BB5D-928F2C6517EE}" type="presParOf" srcId="{DFD22F7F-9EB1-45B5-A0A4-9FDC85CD708C}" destId="{BAA5BB63-326E-4935-836A-B1AC6F81CDE9}" srcOrd="8" destOrd="0" presId="urn:microsoft.com/office/officeart/2005/8/layout/process4"/>
    <dgm:cxn modelId="{74B4CCF4-F10B-4C3A-AD95-B02DD6EB33E7}" type="presParOf" srcId="{BAA5BB63-326E-4935-836A-B1AC6F81CDE9}" destId="{8596D3FD-6396-4E8C-B788-12CCB40C2952}" srcOrd="0" destOrd="0" presId="urn:microsoft.com/office/officeart/2005/8/layout/process4"/>
    <dgm:cxn modelId="{A7BFE6BB-073E-4D91-B0C2-95B83B8EC3DB}" type="presParOf" srcId="{DFD22F7F-9EB1-45B5-A0A4-9FDC85CD708C}" destId="{83395D16-A03F-4491-B8E8-6D2F80E91CA0}" srcOrd="9" destOrd="0" presId="urn:microsoft.com/office/officeart/2005/8/layout/process4"/>
    <dgm:cxn modelId="{2118428D-9688-48D7-B310-601BBA6A39E3}" type="presParOf" srcId="{DFD22F7F-9EB1-45B5-A0A4-9FDC85CD708C}" destId="{15C7C8BF-E4FD-4EB1-B483-B90F956750BE}" srcOrd="10" destOrd="0" presId="urn:microsoft.com/office/officeart/2005/8/layout/process4"/>
    <dgm:cxn modelId="{4D18514C-28AC-49E4-A8C7-3231F51474F2}" type="presParOf" srcId="{15C7C8BF-E4FD-4EB1-B483-B90F956750BE}" destId="{0B73C34F-87A0-4356-B935-D1E66743021A}" srcOrd="0" destOrd="0" presId="urn:microsoft.com/office/officeart/2005/8/layout/process4"/>
    <dgm:cxn modelId="{0DF5A2F4-ADF7-4450-B227-D3B68DD2EA7E}" type="presParOf" srcId="{DFD22F7F-9EB1-45B5-A0A4-9FDC85CD708C}" destId="{F05D7378-B7CE-4AF7-8268-8B2BF054C798}" srcOrd="11" destOrd="0" presId="urn:microsoft.com/office/officeart/2005/8/layout/process4"/>
    <dgm:cxn modelId="{91A43287-FEA5-48BA-B4CE-52BC72150AFB}" type="presParOf" srcId="{DFD22F7F-9EB1-45B5-A0A4-9FDC85CD708C}" destId="{D4419769-D05C-408B-A410-7C103EEBD48E}" srcOrd="12" destOrd="0" presId="urn:microsoft.com/office/officeart/2005/8/layout/process4"/>
    <dgm:cxn modelId="{8AD31A76-83BA-43AE-A99D-F9BF51A47E35}" type="presParOf" srcId="{D4419769-D05C-408B-A410-7C103EEBD48E}" destId="{549799EF-D9EB-49B2-B15A-584BD77A203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32AACE-CD54-4B7C-A4BA-A85A60D3D28C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3CE0B042-A92B-4347-80A6-804957ED33D0}">
      <dgm:prSet phldrT="[テキスト]" custT="1"/>
      <dgm:spPr>
        <a:solidFill>
          <a:srgbClr val="FF6600"/>
        </a:solidFill>
      </dgm:spPr>
      <dgm:t>
        <a:bodyPr/>
        <a:lstStyle/>
        <a:p>
          <a:r>
            <a:rPr kumimoji="1" lang="ja-JP" altLang="en-US" sz="2400" dirty="0" smtClean="0">
              <a:latin typeface="HGP明朝E" pitchFamily="18" charset="-128"/>
              <a:ea typeface="HGP明朝E" pitchFamily="18" charset="-128"/>
            </a:rPr>
            <a:t>調査の</a:t>
          </a:r>
          <a:endParaRPr kumimoji="1" lang="en-US" altLang="ja-JP" sz="2400" dirty="0" smtClean="0">
            <a:latin typeface="HGP明朝E" pitchFamily="18" charset="-128"/>
            <a:ea typeface="HGP明朝E" pitchFamily="18" charset="-128"/>
          </a:endParaRPr>
        </a:p>
        <a:p>
          <a:r>
            <a:rPr kumimoji="1" lang="ja-JP" altLang="en-US" sz="2400" dirty="0" smtClean="0">
              <a:latin typeface="HGP明朝E" pitchFamily="18" charset="-128"/>
              <a:ea typeface="HGP明朝E" pitchFamily="18" charset="-128"/>
            </a:rPr>
            <a:t>まとめ</a:t>
          </a:r>
          <a:endParaRPr kumimoji="1" lang="ja-JP" altLang="en-US" sz="2400" dirty="0">
            <a:latin typeface="HGP明朝E" pitchFamily="18" charset="-128"/>
            <a:ea typeface="HGP明朝E" pitchFamily="18" charset="-128"/>
          </a:endParaRPr>
        </a:p>
      </dgm:t>
    </dgm:pt>
    <dgm:pt modelId="{2904EFAC-FDD8-411C-89C9-384A3A25875E}" type="parTrans" cxnId="{13377369-3DF6-41FC-BA3A-935CB0DBAF74}">
      <dgm:prSet/>
      <dgm:spPr/>
      <dgm:t>
        <a:bodyPr/>
        <a:lstStyle/>
        <a:p>
          <a:endParaRPr kumimoji="1" lang="ja-JP" altLang="en-US"/>
        </a:p>
      </dgm:t>
    </dgm:pt>
    <dgm:pt modelId="{744F821F-BC92-4877-B5A1-534EACB42171}" type="sibTrans" cxnId="{13377369-3DF6-41FC-BA3A-935CB0DBAF74}">
      <dgm:prSet/>
      <dgm:spPr/>
      <dgm:t>
        <a:bodyPr/>
        <a:lstStyle/>
        <a:p>
          <a:endParaRPr kumimoji="1" lang="ja-JP" altLang="en-US"/>
        </a:p>
      </dgm:t>
    </dgm:pt>
    <dgm:pt modelId="{7C715464-65E8-42C9-9CEC-71D6F10D651E}">
      <dgm:prSet phldrT="[テキスト]" custT="1"/>
      <dgm:spPr>
        <a:solidFill>
          <a:srgbClr val="FF3300"/>
        </a:solidFill>
      </dgm:spPr>
      <dgm:t>
        <a:bodyPr/>
        <a:lstStyle/>
        <a:p>
          <a:r>
            <a:rPr kumimoji="1" lang="ja-JP" altLang="en-US" sz="2400" dirty="0" smtClean="0">
              <a:latin typeface="HGP明朝E" pitchFamily="18" charset="-128"/>
              <a:ea typeface="HGP明朝E" pitchFamily="18" charset="-128"/>
            </a:rPr>
            <a:t>今後の展望</a:t>
          </a:r>
          <a:endParaRPr kumimoji="1" lang="ja-JP" altLang="en-US" sz="2400" dirty="0">
            <a:latin typeface="HGP明朝E" pitchFamily="18" charset="-128"/>
            <a:ea typeface="HGP明朝E" pitchFamily="18" charset="-128"/>
          </a:endParaRPr>
        </a:p>
      </dgm:t>
    </dgm:pt>
    <dgm:pt modelId="{9C3820E5-AC08-4D58-9CAF-26ADB0970494}" type="parTrans" cxnId="{207D2262-8CF9-4830-A53B-C2FD8DD13C16}">
      <dgm:prSet/>
      <dgm:spPr/>
      <dgm:t>
        <a:bodyPr/>
        <a:lstStyle/>
        <a:p>
          <a:endParaRPr kumimoji="1" lang="ja-JP" altLang="en-US"/>
        </a:p>
      </dgm:t>
    </dgm:pt>
    <dgm:pt modelId="{B80114D3-60CC-4B90-977D-A3AFCC0D7CC9}" type="sibTrans" cxnId="{207D2262-8CF9-4830-A53B-C2FD8DD13C16}">
      <dgm:prSet/>
      <dgm:spPr/>
      <dgm:t>
        <a:bodyPr/>
        <a:lstStyle/>
        <a:p>
          <a:endParaRPr kumimoji="1" lang="ja-JP" altLang="en-US"/>
        </a:p>
      </dgm:t>
    </dgm:pt>
    <dgm:pt modelId="{521DB225-DEF3-4C6D-8F38-3A76E78F7781}" type="pres">
      <dgm:prSet presAssocID="{5932AACE-CD54-4B7C-A4BA-A85A60D3D28C}" presName="Name0" presStyleCnt="0">
        <dgm:presLayoutVars>
          <dgm:dir/>
          <dgm:resizeHandles val="exact"/>
        </dgm:presLayoutVars>
      </dgm:prSet>
      <dgm:spPr/>
    </dgm:pt>
    <dgm:pt modelId="{1DC2A606-5F70-4EBD-BA24-D7D24292EC84}" type="pres">
      <dgm:prSet presAssocID="{3CE0B042-A92B-4347-80A6-804957ED33D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2C976BD-4BC9-4385-BA64-EE548DBAC4BC}" type="pres">
      <dgm:prSet presAssocID="{744F821F-BC92-4877-B5A1-534EACB42171}" presName="sibTrans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F5C5D260-CDC8-43A7-A3C2-E5A199B5FC34}" type="pres">
      <dgm:prSet presAssocID="{744F821F-BC92-4877-B5A1-534EACB42171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25316B12-5C6B-4180-B6EE-55D0194EFA8F}" type="pres">
      <dgm:prSet presAssocID="{7C715464-65E8-42C9-9CEC-71D6F10D651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3AAA0FC-510C-43A7-9CEF-A224B0A5C0D5}" type="presOf" srcId="{5932AACE-CD54-4B7C-A4BA-A85A60D3D28C}" destId="{521DB225-DEF3-4C6D-8F38-3A76E78F7781}" srcOrd="0" destOrd="0" presId="urn:microsoft.com/office/officeart/2005/8/layout/process1"/>
    <dgm:cxn modelId="{13377369-3DF6-41FC-BA3A-935CB0DBAF74}" srcId="{5932AACE-CD54-4B7C-A4BA-A85A60D3D28C}" destId="{3CE0B042-A92B-4347-80A6-804957ED33D0}" srcOrd="0" destOrd="0" parTransId="{2904EFAC-FDD8-411C-89C9-384A3A25875E}" sibTransId="{744F821F-BC92-4877-B5A1-534EACB42171}"/>
    <dgm:cxn modelId="{207D2262-8CF9-4830-A53B-C2FD8DD13C16}" srcId="{5932AACE-CD54-4B7C-A4BA-A85A60D3D28C}" destId="{7C715464-65E8-42C9-9CEC-71D6F10D651E}" srcOrd="1" destOrd="0" parTransId="{9C3820E5-AC08-4D58-9CAF-26ADB0970494}" sibTransId="{B80114D3-60CC-4B90-977D-A3AFCC0D7CC9}"/>
    <dgm:cxn modelId="{A880C6A0-54E6-4CCD-88CF-B67529F179A5}" type="presOf" srcId="{3CE0B042-A92B-4347-80A6-804957ED33D0}" destId="{1DC2A606-5F70-4EBD-BA24-D7D24292EC84}" srcOrd="0" destOrd="0" presId="urn:microsoft.com/office/officeart/2005/8/layout/process1"/>
    <dgm:cxn modelId="{37DFCC86-9C38-4FAA-B5EC-B4D4406958D7}" type="presOf" srcId="{744F821F-BC92-4877-B5A1-534EACB42171}" destId="{F5C5D260-CDC8-43A7-A3C2-E5A199B5FC34}" srcOrd="1" destOrd="0" presId="urn:microsoft.com/office/officeart/2005/8/layout/process1"/>
    <dgm:cxn modelId="{A5576D6D-12CA-4AD7-B89D-0AA6DE430C4D}" type="presOf" srcId="{7C715464-65E8-42C9-9CEC-71D6F10D651E}" destId="{25316B12-5C6B-4180-B6EE-55D0194EFA8F}" srcOrd="0" destOrd="0" presId="urn:microsoft.com/office/officeart/2005/8/layout/process1"/>
    <dgm:cxn modelId="{86523020-74C9-488C-B828-497CF3F329A2}" type="presOf" srcId="{744F821F-BC92-4877-B5A1-534EACB42171}" destId="{02C976BD-4BC9-4385-BA64-EE548DBAC4BC}" srcOrd="0" destOrd="0" presId="urn:microsoft.com/office/officeart/2005/8/layout/process1"/>
    <dgm:cxn modelId="{F6BEA53C-8EBE-40EC-BA5A-EB6FF60E9932}" type="presParOf" srcId="{521DB225-DEF3-4C6D-8F38-3A76E78F7781}" destId="{1DC2A606-5F70-4EBD-BA24-D7D24292EC84}" srcOrd="0" destOrd="0" presId="urn:microsoft.com/office/officeart/2005/8/layout/process1"/>
    <dgm:cxn modelId="{A301CBD8-B4AE-4E92-BBBF-16BA4AD09EC0}" type="presParOf" srcId="{521DB225-DEF3-4C6D-8F38-3A76E78F7781}" destId="{02C976BD-4BC9-4385-BA64-EE548DBAC4BC}" srcOrd="1" destOrd="0" presId="urn:microsoft.com/office/officeart/2005/8/layout/process1"/>
    <dgm:cxn modelId="{FFF05111-223E-4211-98D6-AEAE8D2C861C}" type="presParOf" srcId="{02C976BD-4BC9-4385-BA64-EE548DBAC4BC}" destId="{F5C5D260-CDC8-43A7-A3C2-E5A199B5FC34}" srcOrd="0" destOrd="0" presId="urn:microsoft.com/office/officeart/2005/8/layout/process1"/>
    <dgm:cxn modelId="{E052C09E-839A-44B3-9944-E7FE5D09BA66}" type="presParOf" srcId="{521DB225-DEF3-4C6D-8F38-3A76E78F7781}" destId="{25316B12-5C6B-4180-B6EE-55D0194EFA8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4D8E5-F42E-484A-BB55-7CBBCBDF538D}">
      <dsp:nvSpPr>
        <dsp:cNvPr id="0" name=""/>
        <dsp:cNvSpPr/>
      </dsp:nvSpPr>
      <dsp:spPr>
        <a:xfrm>
          <a:off x="0" y="4867760"/>
          <a:ext cx="6757375" cy="53267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S明朝B" pitchFamily="18" charset="-128"/>
              <a:ea typeface="HGS明朝B" pitchFamily="18" charset="-128"/>
            </a:rPr>
            <a:t>解決策提案</a:t>
          </a:r>
          <a:endParaRPr kumimoji="1" lang="ja-JP" altLang="en-US" sz="2800" kern="1200" dirty="0">
            <a:latin typeface="HGS明朝B" pitchFamily="18" charset="-128"/>
            <a:ea typeface="HGS明朝B" pitchFamily="18" charset="-128"/>
          </a:endParaRPr>
        </a:p>
      </dsp:txBody>
      <dsp:txXfrm>
        <a:off x="0" y="4867760"/>
        <a:ext cx="6757375" cy="532676"/>
      </dsp:txXfrm>
    </dsp:sp>
    <dsp:sp modelId="{EA2166B0-7CA3-4517-887D-ADD4D16039A0}">
      <dsp:nvSpPr>
        <dsp:cNvPr id="0" name=""/>
        <dsp:cNvSpPr/>
      </dsp:nvSpPr>
      <dsp:spPr>
        <a:xfrm rot="10800000">
          <a:off x="0" y="4056494"/>
          <a:ext cx="6757375" cy="819256"/>
        </a:xfrm>
        <a:prstGeom prst="upArrowCallout">
          <a:avLst/>
        </a:prstGeom>
        <a:solidFill>
          <a:srgbClr val="0070C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S明朝B" pitchFamily="18" charset="-128"/>
              <a:ea typeface="HGS明朝B" pitchFamily="18" charset="-128"/>
            </a:rPr>
            <a:t>風化実態解明</a:t>
          </a:r>
          <a:endParaRPr kumimoji="1" lang="ja-JP" altLang="en-US" sz="2800" kern="1200" dirty="0">
            <a:latin typeface="HGS明朝B" pitchFamily="18" charset="-128"/>
            <a:ea typeface="HGS明朝B" pitchFamily="18" charset="-128"/>
          </a:endParaRPr>
        </a:p>
      </dsp:txBody>
      <dsp:txXfrm rot="10800000">
        <a:off x="0" y="4056494"/>
        <a:ext cx="6757375" cy="532328"/>
      </dsp:txXfrm>
    </dsp:sp>
    <dsp:sp modelId="{F48744A8-4C5B-47B2-BC9F-13CD1005F321}">
      <dsp:nvSpPr>
        <dsp:cNvPr id="0" name=""/>
        <dsp:cNvSpPr/>
      </dsp:nvSpPr>
      <dsp:spPr>
        <a:xfrm rot="10800000">
          <a:off x="0" y="3245227"/>
          <a:ext cx="6757375" cy="819256"/>
        </a:xfrm>
        <a:prstGeom prst="upArrowCallout">
          <a:avLst/>
        </a:prstGeom>
        <a:solidFill>
          <a:srgbClr val="0070C0"/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S明朝B" pitchFamily="18" charset="-128"/>
              <a:ea typeface="HGS明朝B" pitchFamily="18" charset="-128"/>
            </a:rPr>
            <a:t>集計・分析</a:t>
          </a:r>
          <a:endParaRPr kumimoji="1" lang="ja-JP" altLang="en-US" sz="2800" kern="1200" dirty="0">
            <a:latin typeface="HGS明朝B" pitchFamily="18" charset="-128"/>
            <a:ea typeface="HGS明朝B" pitchFamily="18" charset="-128"/>
          </a:endParaRPr>
        </a:p>
      </dsp:txBody>
      <dsp:txXfrm rot="10800000">
        <a:off x="0" y="3245227"/>
        <a:ext cx="6757375" cy="532328"/>
      </dsp:txXfrm>
    </dsp:sp>
    <dsp:sp modelId="{A082268B-5129-404F-96BE-5ECEA7FE7D58}">
      <dsp:nvSpPr>
        <dsp:cNvPr id="0" name=""/>
        <dsp:cNvSpPr/>
      </dsp:nvSpPr>
      <dsp:spPr>
        <a:xfrm rot="10800000">
          <a:off x="0" y="2433961"/>
          <a:ext cx="6757375" cy="819256"/>
        </a:xfrm>
        <a:prstGeom prst="upArrowCallout">
          <a:avLst/>
        </a:prstGeom>
        <a:solidFill>
          <a:srgbClr val="0070C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S明朝B" pitchFamily="18" charset="-128"/>
              <a:ea typeface="HGS明朝B" pitchFamily="18" charset="-128"/>
            </a:rPr>
            <a:t>アンケート調査（本調査）</a:t>
          </a:r>
          <a:endParaRPr kumimoji="1" lang="ja-JP" altLang="en-US" sz="2800" kern="1200" dirty="0">
            <a:latin typeface="HGS明朝B" pitchFamily="18" charset="-128"/>
            <a:ea typeface="HGS明朝B" pitchFamily="18" charset="-128"/>
          </a:endParaRPr>
        </a:p>
      </dsp:txBody>
      <dsp:txXfrm rot="10800000">
        <a:off x="0" y="2433961"/>
        <a:ext cx="6757375" cy="532328"/>
      </dsp:txXfrm>
    </dsp:sp>
    <dsp:sp modelId="{8596D3FD-6396-4E8C-B788-12CCB40C2952}">
      <dsp:nvSpPr>
        <dsp:cNvPr id="0" name=""/>
        <dsp:cNvSpPr/>
      </dsp:nvSpPr>
      <dsp:spPr>
        <a:xfrm rot="10800000">
          <a:off x="0" y="1622695"/>
          <a:ext cx="6757375" cy="819256"/>
        </a:xfrm>
        <a:prstGeom prst="upArrowCallout">
          <a:avLst/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S明朝B" pitchFamily="18" charset="-128"/>
              <a:ea typeface="HGS明朝B" pitchFamily="18" charset="-128"/>
            </a:rPr>
            <a:t>調査結果のまとめ</a:t>
          </a:r>
          <a:endParaRPr kumimoji="1" lang="ja-JP" altLang="en-US" sz="2800" kern="1200" dirty="0">
            <a:latin typeface="HGS明朝B" pitchFamily="18" charset="-128"/>
            <a:ea typeface="HGS明朝B" pitchFamily="18" charset="-128"/>
          </a:endParaRPr>
        </a:p>
      </dsp:txBody>
      <dsp:txXfrm rot="10800000">
        <a:off x="0" y="1622695"/>
        <a:ext cx="6757375" cy="532328"/>
      </dsp:txXfrm>
    </dsp:sp>
    <dsp:sp modelId="{0B73C34F-87A0-4356-B935-D1E66743021A}">
      <dsp:nvSpPr>
        <dsp:cNvPr id="0" name=""/>
        <dsp:cNvSpPr/>
      </dsp:nvSpPr>
      <dsp:spPr>
        <a:xfrm rot="10800000">
          <a:off x="0" y="811429"/>
          <a:ext cx="6757375" cy="819256"/>
        </a:xfrm>
        <a:prstGeom prst="upArrowCallout">
          <a:avLst/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S明朝B" pitchFamily="18" charset="-128"/>
              <a:ea typeface="HGS明朝B" pitchFamily="18" charset="-128"/>
            </a:rPr>
            <a:t>ヒアリング調査（プレ調査）</a:t>
          </a:r>
          <a:endParaRPr kumimoji="1" lang="ja-JP" altLang="en-US" sz="2800" kern="1200" dirty="0">
            <a:latin typeface="HGS明朝B" pitchFamily="18" charset="-128"/>
            <a:ea typeface="HGS明朝B" pitchFamily="18" charset="-128"/>
          </a:endParaRPr>
        </a:p>
      </dsp:txBody>
      <dsp:txXfrm rot="10800000">
        <a:off x="0" y="811429"/>
        <a:ext cx="6757375" cy="532328"/>
      </dsp:txXfrm>
    </dsp:sp>
    <dsp:sp modelId="{549799EF-D9EB-49B2-B15A-584BD77A203F}">
      <dsp:nvSpPr>
        <dsp:cNvPr id="0" name=""/>
        <dsp:cNvSpPr/>
      </dsp:nvSpPr>
      <dsp:spPr>
        <a:xfrm rot="10800000">
          <a:off x="0" y="163"/>
          <a:ext cx="6757375" cy="819256"/>
        </a:xfrm>
        <a:prstGeom prst="upArrowCallout">
          <a:avLst/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S明朝B" pitchFamily="18" charset="-128"/>
              <a:ea typeface="HGS明朝B" pitchFamily="18" charset="-128"/>
            </a:rPr>
            <a:t>仮説</a:t>
          </a:r>
          <a:endParaRPr kumimoji="1" lang="ja-JP" altLang="en-US" sz="2800" kern="1200" dirty="0">
            <a:latin typeface="HGS明朝B" pitchFamily="18" charset="-128"/>
            <a:ea typeface="HGS明朝B" pitchFamily="18" charset="-128"/>
          </a:endParaRPr>
        </a:p>
      </dsp:txBody>
      <dsp:txXfrm rot="10800000">
        <a:off x="0" y="163"/>
        <a:ext cx="6757375" cy="532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B905A-C496-4E48-B549-C0E8CB9C1A8D}">
      <dsp:nvSpPr>
        <dsp:cNvPr id="0" name=""/>
        <dsp:cNvSpPr/>
      </dsp:nvSpPr>
      <dsp:spPr>
        <a:xfrm>
          <a:off x="5780" y="1577843"/>
          <a:ext cx="1727587" cy="1036552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300" kern="1200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背景</a:t>
          </a:r>
          <a:endParaRPr kumimoji="1" lang="ja-JP" altLang="en-US" sz="4300" kern="1200" baseline="0" dirty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</dsp:txBody>
      <dsp:txXfrm>
        <a:off x="36140" y="1608203"/>
        <a:ext cx="1666867" cy="975832"/>
      </dsp:txXfrm>
    </dsp:sp>
    <dsp:sp modelId="{71B15255-FD0A-49F7-824E-0E637E533982}">
      <dsp:nvSpPr>
        <dsp:cNvPr id="0" name=""/>
        <dsp:cNvSpPr/>
      </dsp:nvSpPr>
      <dsp:spPr>
        <a:xfrm>
          <a:off x="1906126" y="1881899"/>
          <a:ext cx="366248" cy="4284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700" kern="1200">
            <a:latin typeface="HGP明朝E" pitchFamily="18" charset="-128"/>
            <a:ea typeface="HGP明朝E" pitchFamily="18" charset="-128"/>
          </a:endParaRPr>
        </a:p>
      </dsp:txBody>
      <dsp:txXfrm>
        <a:off x="1906126" y="1967587"/>
        <a:ext cx="256374" cy="257065"/>
      </dsp:txXfrm>
    </dsp:sp>
    <dsp:sp modelId="{BEF9C122-CB4C-43BF-8A7F-740B774693AA}">
      <dsp:nvSpPr>
        <dsp:cNvPr id="0" name=""/>
        <dsp:cNvSpPr/>
      </dsp:nvSpPr>
      <dsp:spPr>
        <a:xfrm>
          <a:off x="2424402" y="1577843"/>
          <a:ext cx="1727587" cy="103655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300" kern="1200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目的</a:t>
          </a:r>
          <a:endParaRPr kumimoji="1" lang="ja-JP" altLang="en-US" sz="4300" kern="1200" baseline="0" dirty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</dsp:txBody>
      <dsp:txXfrm>
        <a:off x="2454762" y="1608203"/>
        <a:ext cx="1666867" cy="975832"/>
      </dsp:txXfrm>
    </dsp:sp>
    <dsp:sp modelId="{234DCD01-1BA8-4976-8098-71B1DCD9E6AA}">
      <dsp:nvSpPr>
        <dsp:cNvPr id="0" name=""/>
        <dsp:cNvSpPr/>
      </dsp:nvSpPr>
      <dsp:spPr>
        <a:xfrm>
          <a:off x="4324748" y="1881899"/>
          <a:ext cx="366248" cy="4284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700" kern="1200">
            <a:latin typeface="HGP明朝E" pitchFamily="18" charset="-128"/>
            <a:ea typeface="HGP明朝E" pitchFamily="18" charset="-128"/>
          </a:endParaRPr>
        </a:p>
      </dsp:txBody>
      <dsp:txXfrm>
        <a:off x="4324748" y="1967587"/>
        <a:ext cx="256374" cy="257065"/>
      </dsp:txXfrm>
    </dsp:sp>
    <dsp:sp modelId="{044172DF-2860-4A23-88E6-BC2F892A0654}">
      <dsp:nvSpPr>
        <dsp:cNvPr id="0" name=""/>
        <dsp:cNvSpPr/>
      </dsp:nvSpPr>
      <dsp:spPr>
        <a:xfrm>
          <a:off x="4843024" y="1577843"/>
          <a:ext cx="1727587" cy="103655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300" kern="1200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仮説</a:t>
          </a:r>
          <a:endParaRPr kumimoji="1" lang="en-US" altLang="ja-JP" sz="4300" kern="1200" baseline="0" dirty="0" smtClean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</dsp:txBody>
      <dsp:txXfrm>
        <a:off x="4873384" y="1608203"/>
        <a:ext cx="1666867" cy="975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4D8E5-F42E-484A-BB55-7CBBCBDF538D}">
      <dsp:nvSpPr>
        <dsp:cNvPr id="0" name=""/>
        <dsp:cNvSpPr/>
      </dsp:nvSpPr>
      <dsp:spPr>
        <a:xfrm>
          <a:off x="0" y="4867760"/>
          <a:ext cx="6757375" cy="53267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S明朝B" pitchFamily="18" charset="-128"/>
              <a:ea typeface="HGS明朝B" pitchFamily="18" charset="-128"/>
            </a:rPr>
            <a:t>解決策提案</a:t>
          </a:r>
          <a:endParaRPr kumimoji="1" lang="ja-JP" altLang="en-US" sz="2800" kern="1200" dirty="0">
            <a:latin typeface="HGS明朝B" pitchFamily="18" charset="-128"/>
            <a:ea typeface="HGS明朝B" pitchFamily="18" charset="-128"/>
          </a:endParaRPr>
        </a:p>
      </dsp:txBody>
      <dsp:txXfrm>
        <a:off x="0" y="4867760"/>
        <a:ext cx="6757375" cy="532676"/>
      </dsp:txXfrm>
    </dsp:sp>
    <dsp:sp modelId="{EA2166B0-7CA3-4517-887D-ADD4D16039A0}">
      <dsp:nvSpPr>
        <dsp:cNvPr id="0" name=""/>
        <dsp:cNvSpPr/>
      </dsp:nvSpPr>
      <dsp:spPr>
        <a:xfrm rot="10800000">
          <a:off x="0" y="4056494"/>
          <a:ext cx="6757375" cy="819256"/>
        </a:xfrm>
        <a:prstGeom prst="upArrowCallout">
          <a:avLst/>
        </a:prstGeom>
        <a:solidFill>
          <a:srgbClr val="0070C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S明朝B" pitchFamily="18" charset="-128"/>
              <a:ea typeface="HGS明朝B" pitchFamily="18" charset="-128"/>
            </a:rPr>
            <a:t>風化実態解明</a:t>
          </a:r>
          <a:endParaRPr kumimoji="1" lang="ja-JP" altLang="en-US" sz="2800" kern="1200" dirty="0">
            <a:latin typeface="HGS明朝B" pitchFamily="18" charset="-128"/>
            <a:ea typeface="HGS明朝B" pitchFamily="18" charset="-128"/>
          </a:endParaRPr>
        </a:p>
      </dsp:txBody>
      <dsp:txXfrm rot="10800000">
        <a:off x="0" y="4056494"/>
        <a:ext cx="6757375" cy="532328"/>
      </dsp:txXfrm>
    </dsp:sp>
    <dsp:sp modelId="{F48744A8-4C5B-47B2-BC9F-13CD1005F321}">
      <dsp:nvSpPr>
        <dsp:cNvPr id="0" name=""/>
        <dsp:cNvSpPr/>
      </dsp:nvSpPr>
      <dsp:spPr>
        <a:xfrm rot="10800000">
          <a:off x="0" y="3245227"/>
          <a:ext cx="6757375" cy="819256"/>
        </a:xfrm>
        <a:prstGeom prst="upArrowCallout">
          <a:avLst/>
        </a:prstGeom>
        <a:solidFill>
          <a:srgbClr val="0070C0"/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S明朝B" pitchFamily="18" charset="-128"/>
              <a:ea typeface="HGS明朝B" pitchFamily="18" charset="-128"/>
            </a:rPr>
            <a:t>集計・分析</a:t>
          </a:r>
          <a:endParaRPr kumimoji="1" lang="ja-JP" altLang="en-US" sz="2800" kern="1200" dirty="0">
            <a:latin typeface="HGS明朝B" pitchFamily="18" charset="-128"/>
            <a:ea typeface="HGS明朝B" pitchFamily="18" charset="-128"/>
          </a:endParaRPr>
        </a:p>
      </dsp:txBody>
      <dsp:txXfrm rot="10800000">
        <a:off x="0" y="3245227"/>
        <a:ext cx="6757375" cy="532328"/>
      </dsp:txXfrm>
    </dsp:sp>
    <dsp:sp modelId="{A082268B-5129-404F-96BE-5ECEA7FE7D58}">
      <dsp:nvSpPr>
        <dsp:cNvPr id="0" name=""/>
        <dsp:cNvSpPr/>
      </dsp:nvSpPr>
      <dsp:spPr>
        <a:xfrm rot="10800000">
          <a:off x="0" y="2433961"/>
          <a:ext cx="6757375" cy="819256"/>
        </a:xfrm>
        <a:prstGeom prst="upArrowCallout">
          <a:avLst/>
        </a:prstGeom>
        <a:solidFill>
          <a:srgbClr val="0070C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S明朝B" pitchFamily="18" charset="-128"/>
              <a:ea typeface="HGS明朝B" pitchFamily="18" charset="-128"/>
            </a:rPr>
            <a:t>アンケート調査（本調査）</a:t>
          </a:r>
          <a:endParaRPr kumimoji="1" lang="ja-JP" altLang="en-US" sz="2800" kern="1200" dirty="0">
            <a:latin typeface="HGS明朝B" pitchFamily="18" charset="-128"/>
            <a:ea typeface="HGS明朝B" pitchFamily="18" charset="-128"/>
          </a:endParaRPr>
        </a:p>
      </dsp:txBody>
      <dsp:txXfrm rot="10800000">
        <a:off x="0" y="2433961"/>
        <a:ext cx="6757375" cy="532328"/>
      </dsp:txXfrm>
    </dsp:sp>
    <dsp:sp modelId="{8596D3FD-6396-4E8C-B788-12CCB40C2952}">
      <dsp:nvSpPr>
        <dsp:cNvPr id="0" name=""/>
        <dsp:cNvSpPr/>
      </dsp:nvSpPr>
      <dsp:spPr>
        <a:xfrm rot="10800000">
          <a:off x="0" y="1622695"/>
          <a:ext cx="6757375" cy="819256"/>
        </a:xfrm>
        <a:prstGeom prst="upArrowCallout">
          <a:avLst/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S明朝B" pitchFamily="18" charset="-128"/>
              <a:ea typeface="HGS明朝B" pitchFamily="18" charset="-128"/>
            </a:rPr>
            <a:t>調査結果のまとめ</a:t>
          </a:r>
          <a:endParaRPr kumimoji="1" lang="ja-JP" altLang="en-US" sz="2800" kern="1200" dirty="0">
            <a:latin typeface="HGS明朝B" pitchFamily="18" charset="-128"/>
            <a:ea typeface="HGS明朝B" pitchFamily="18" charset="-128"/>
          </a:endParaRPr>
        </a:p>
      </dsp:txBody>
      <dsp:txXfrm rot="10800000">
        <a:off x="0" y="1622695"/>
        <a:ext cx="6757375" cy="532328"/>
      </dsp:txXfrm>
    </dsp:sp>
    <dsp:sp modelId="{0B73C34F-87A0-4356-B935-D1E66743021A}">
      <dsp:nvSpPr>
        <dsp:cNvPr id="0" name=""/>
        <dsp:cNvSpPr/>
      </dsp:nvSpPr>
      <dsp:spPr>
        <a:xfrm rot="10800000">
          <a:off x="0" y="811429"/>
          <a:ext cx="6757375" cy="819256"/>
        </a:xfrm>
        <a:prstGeom prst="upArrowCallout">
          <a:avLst/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S明朝B" pitchFamily="18" charset="-128"/>
              <a:ea typeface="HGS明朝B" pitchFamily="18" charset="-128"/>
            </a:rPr>
            <a:t>ヒアリング調査（プレ調査）</a:t>
          </a:r>
          <a:endParaRPr kumimoji="1" lang="ja-JP" altLang="en-US" sz="2800" kern="1200" dirty="0">
            <a:latin typeface="HGS明朝B" pitchFamily="18" charset="-128"/>
            <a:ea typeface="HGS明朝B" pitchFamily="18" charset="-128"/>
          </a:endParaRPr>
        </a:p>
      </dsp:txBody>
      <dsp:txXfrm rot="10800000">
        <a:off x="0" y="811429"/>
        <a:ext cx="6757375" cy="532328"/>
      </dsp:txXfrm>
    </dsp:sp>
    <dsp:sp modelId="{549799EF-D9EB-49B2-B15A-584BD77A203F}">
      <dsp:nvSpPr>
        <dsp:cNvPr id="0" name=""/>
        <dsp:cNvSpPr/>
      </dsp:nvSpPr>
      <dsp:spPr>
        <a:xfrm rot="10800000">
          <a:off x="0" y="163"/>
          <a:ext cx="6757375" cy="819256"/>
        </a:xfrm>
        <a:prstGeom prst="upArrowCallout">
          <a:avLst/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S明朝B" pitchFamily="18" charset="-128"/>
              <a:ea typeface="HGS明朝B" pitchFamily="18" charset="-128"/>
            </a:rPr>
            <a:t>仮説</a:t>
          </a:r>
          <a:endParaRPr kumimoji="1" lang="ja-JP" altLang="en-US" sz="2800" kern="1200" dirty="0">
            <a:latin typeface="HGS明朝B" pitchFamily="18" charset="-128"/>
            <a:ea typeface="HGS明朝B" pitchFamily="18" charset="-128"/>
          </a:endParaRPr>
        </a:p>
      </dsp:txBody>
      <dsp:txXfrm rot="10800000">
        <a:off x="0" y="163"/>
        <a:ext cx="6757375" cy="532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9B07E-3ABD-4FF7-9BE0-94C215B5FA06}">
      <dsp:nvSpPr>
        <dsp:cNvPr id="0" name=""/>
        <dsp:cNvSpPr/>
      </dsp:nvSpPr>
      <dsp:spPr>
        <a:xfrm>
          <a:off x="5357" y="994848"/>
          <a:ext cx="1601390" cy="2074302"/>
        </a:xfrm>
        <a:prstGeom prst="roundRect">
          <a:avLst>
            <a:gd name="adj" fmla="val 10000"/>
          </a:avLst>
        </a:prstGeom>
        <a:solidFill>
          <a:srgbClr val="FFCC00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第１次</a:t>
          </a:r>
          <a:endParaRPr kumimoji="1" lang="en-US" altLang="ja-JP" sz="2000" b="1" kern="1200" baseline="0" dirty="0" smtClean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ヒアリング</a:t>
          </a:r>
          <a:endParaRPr kumimoji="1" lang="en-US" altLang="ja-JP" sz="2000" b="1" kern="1200" baseline="0" dirty="0" smtClean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調査</a:t>
          </a:r>
          <a:endParaRPr kumimoji="1" lang="ja-JP" altLang="en-US" sz="2000" b="1" kern="1200" baseline="0" dirty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</dsp:txBody>
      <dsp:txXfrm>
        <a:off x="52260" y="1041751"/>
        <a:ext cx="1507584" cy="1980496"/>
      </dsp:txXfrm>
    </dsp:sp>
    <dsp:sp modelId="{D2C8B726-0F69-4B5B-B6E6-E847F4737A37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/>
        </a:p>
      </dsp:txBody>
      <dsp:txXfrm>
        <a:off x="1766887" y="1912856"/>
        <a:ext cx="237646" cy="238286"/>
      </dsp:txXfrm>
    </dsp:sp>
    <dsp:sp modelId="{E130DC20-71CE-44E9-8AFF-4C3A577A2056}">
      <dsp:nvSpPr>
        <dsp:cNvPr id="0" name=""/>
        <dsp:cNvSpPr/>
      </dsp:nvSpPr>
      <dsp:spPr>
        <a:xfrm>
          <a:off x="2247304" y="994848"/>
          <a:ext cx="1601390" cy="2074302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第２次</a:t>
          </a:r>
          <a:endParaRPr kumimoji="1" lang="en-US" altLang="ja-JP" sz="1800" b="1" kern="1200" baseline="0" dirty="0" smtClean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ヒアリング</a:t>
          </a:r>
          <a:endParaRPr kumimoji="1" lang="en-US" altLang="ja-JP" sz="1800" b="1" kern="1200" baseline="0" dirty="0" smtClean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b="1" kern="1200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調査</a:t>
          </a:r>
          <a:endParaRPr kumimoji="1" lang="ja-JP" altLang="en-US" sz="1800" b="1" kern="1200" baseline="0" dirty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</dsp:txBody>
      <dsp:txXfrm>
        <a:off x="2294207" y="1041751"/>
        <a:ext cx="1507584" cy="1980496"/>
      </dsp:txXfrm>
    </dsp:sp>
    <dsp:sp modelId="{8BAA5E15-BCDA-473A-AD51-B63CC6B0DAE9}">
      <dsp:nvSpPr>
        <dsp:cNvPr id="0" name=""/>
        <dsp:cNvSpPr/>
      </dsp:nvSpPr>
      <dsp:spPr>
        <a:xfrm rot="44422">
          <a:off x="4010159" y="1848073"/>
          <a:ext cx="342363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/>
        </a:p>
      </dsp:txBody>
      <dsp:txXfrm>
        <a:off x="4010163" y="1926838"/>
        <a:ext cx="239654" cy="238286"/>
      </dsp:txXfrm>
    </dsp:sp>
    <dsp:sp modelId="{3A7B3068-C577-46FF-A531-C3B92D3E94D3}">
      <dsp:nvSpPr>
        <dsp:cNvPr id="0" name=""/>
        <dsp:cNvSpPr/>
      </dsp:nvSpPr>
      <dsp:spPr>
        <a:xfrm>
          <a:off x="4494609" y="1052930"/>
          <a:ext cx="1601390" cy="201622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baseline="0" dirty="0" smtClean="0">
              <a:solidFill>
                <a:schemeClr val="bg1"/>
              </a:solidFill>
              <a:latin typeface="HGP明朝E" pitchFamily="18" charset="-128"/>
              <a:ea typeface="HGP明朝E" pitchFamily="18" charset="-128"/>
            </a:rPr>
            <a:t>分析</a:t>
          </a:r>
          <a:endParaRPr kumimoji="1" lang="ja-JP" altLang="en-US" sz="2000" b="1" kern="1200" baseline="0" dirty="0">
            <a:solidFill>
              <a:schemeClr val="bg1"/>
            </a:solidFill>
            <a:latin typeface="HGP明朝E" pitchFamily="18" charset="-128"/>
            <a:ea typeface="HGP明朝E" pitchFamily="18" charset="-128"/>
          </a:endParaRPr>
        </a:p>
      </dsp:txBody>
      <dsp:txXfrm>
        <a:off x="4541512" y="1099833"/>
        <a:ext cx="1507584" cy="1922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0.44927</cdr:x>
      <cdr:y>0.69395</cdr:y>
    </cdr:from>
    <cdr:to>
      <cdr:x>0.66044</cdr:x>
      <cdr:y>0.76937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975792" y="3397945"/>
          <a:ext cx="92867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dirty="0"/>
            <a:t>ｎ</a:t>
          </a:r>
          <a:r>
            <a:rPr kumimoji="1" lang="ja-JP" altLang="en-US" dirty="0" smtClean="0"/>
            <a:t>＝</a:t>
          </a:r>
          <a:r>
            <a:rPr kumimoji="1" lang="en-US" altLang="ja-JP" dirty="0" smtClean="0"/>
            <a:t>30</a:t>
          </a:r>
          <a:endParaRPr kumimoji="1" lang="ja-JP" alt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0.76667</cdr:x>
      <cdr:y>0.89931</cdr:y>
    </cdr:from>
    <cdr:to>
      <cdr:x>0.9375</cdr:x>
      <cdr:y>0.97917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505200" y="2466974"/>
          <a:ext cx="7810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2000" b="1" dirty="0">
              <a:solidFill>
                <a:schemeClr val="bg1"/>
              </a:solidFill>
            </a:rPr>
            <a:t>（％）</a:t>
          </a:r>
        </a:p>
      </cdr:txBody>
    </cdr:sp>
  </cdr:relSizeAnchor>
  <cdr:relSizeAnchor xmlns:cdr="http://schemas.openxmlformats.org/drawingml/2006/chartDrawing">
    <cdr:from>
      <cdr:x>0.41667</cdr:x>
      <cdr:y>0.52703</cdr:y>
    </cdr:from>
    <cdr:to>
      <cdr:x>0.52249</cdr:x>
      <cdr:y>0.69863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3600400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1100" dirty="0" smtClean="0">
              <a:solidFill>
                <a:schemeClr val="tx1"/>
              </a:solidFill>
            </a:rPr>
            <a:t>少</a:t>
          </a:r>
          <a:endParaRPr lang="ja-JP" alt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0.15</cdr:x>
      <cdr:y>0.08108</cdr:y>
    </cdr:from>
    <cdr:to>
      <cdr:x>0.25582</cdr:x>
      <cdr:y>0.25268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1296144" y="4320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0.81644</cdr:x>
      <cdr:y>0.86323</cdr:y>
    </cdr:from>
    <cdr:to>
      <cdr:x>0.95602</cdr:x>
      <cdr:y>0.9535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505198" y="3635951"/>
          <a:ext cx="599258" cy="380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2000" dirty="0">
              <a:solidFill>
                <a:schemeClr val="bg1"/>
              </a:solidFill>
            </a:rPr>
            <a:t>n=21</a:t>
          </a:r>
          <a:endParaRPr lang="ja-JP" altLang="en-US" sz="2000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0.82444</cdr:x>
      <cdr:y>0.86207</cdr:y>
    </cdr:from>
    <cdr:to>
      <cdr:x>0.94917</cdr:x>
      <cdr:y>0.9554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456384" y="3600400"/>
          <a:ext cx="522915" cy="389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2000" dirty="0">
              <a:solidFill>
                <a:schemeClr val="bg1"/>
              </a:solidFill>
            </a:rPr>
            <a:t>n=30</a:t>
          </a:r>
          <a:endParaRPr lang="ja-JP" altLang="en-US" sz="20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9162D-A2D1-4261-8F94-94C7E383BA39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247E-963F-47E2-BCA3-F7D3E4D0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90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935C1-78AE-4896-8BFF-54E69143CDF4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F559E-06FA-4378-991A-04427D475E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23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スライドごとに風化を絡ませる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分析の統一化</a:t>
            </a:r>
            <a:endParaRPr kumimoji="1" lang="en-US" altLang="ja-JP" dirty="0" smtClean="0"/>
          </a:p>
          <a:p>
            <a:r>
              <a:rPr kumimoji="1" lang="ja-JP" altLang="en-US" dirty="0" smtClean="0"/>
              <a:t>グラフに値いれ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559E-06FA-4378-991A-04427D475E6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40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559E-06FA-4378-991A-04427D475E6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69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色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559E-06FA-4378-991A-04427D475E6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29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具体的に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559E-06FA-4378-991A-04427D475E61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8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何の情報？関心の衰退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559E-06FA-4378-991A-04427D475E61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9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増加傾向よはいえない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86F08-45B2-4194-A026-FEE1BD41E27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63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何の情報？関心の衰退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559E-06FA-4378-991A-04427D475E61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9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考察のまとめ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559E-06FA-4378-991A-04427D475E6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55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D924-2AD9-48D8-BDD4-BCA94FD59B8A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D924-2AD9-48D8-BDD4-BCA94FD59B8A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D924-2AD9-48D8-BDD4-BCA94FD59B8A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D924-2AD9-48D8-BDD4-BCA94FD59B8A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D924-2AD9-48D8-BDD4-BCA94FD59B8A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D924-2AD9-48D8-BDD4-BCA94FD59B8A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D924-2AD9-48D8-BDD4-BCA94FD59B8A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D924-2AD9-48D8-BDD4-BCA94FD59B8A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D924-2AD9-48D8-BDD4-BCA94FD59B8A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D924-2AD9-48D8-BDD4-BCA94FD59B8A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D924-2AD9-48D8-BDD4-BCA94FD59B8A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D6CD924-2AD9-48D8-BDD4-BCA94FD59B8A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27E35E5-4881-4AAD-88A5-5D7863565C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67744" y="3645024"/>
            <a:ext cx="6400800" cy="17526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HGP明朝E" pitchFamily="18" charset="-128"/>
                <a:ea typeface="HGP明朝E" pitchFamily="18" charset="-128"/>
              </a:rPr>
              <a:t>都市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計画実習　防災班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佐藤、内山、千葉、宮本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教員：糸井川　</a:t>
            </a:r>
            <a:r>
              <a:rPr lang="en-US" altLang="ja-JP" sz="2800" dirty="0" smtClean="0">
                <a:latin typeface="HGP明朝E" pitchFamily="18" charset="-128"/>
                <a:ea typeface="HGP明朝E" pitchFamily="18" charset="-128"/>
              </a:rPr>
              <a:t>TA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：茂木</a:t>
            </a:r>
            <a:endParaRPr kumimoji="1" lang="ja-JP" altLang="en-US" sz="2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920880" cy="1470025"/>
          </a:xfrm>
        </p:spPr>
        <p:txBody>
          <a:bodyPr>
            <a:noAutofit/>
          </a:bodyPr>
          <a:lstStyle/>
          <a:p>
            <a:r>
              <a:rPr kumimoji="1" lang="en-US" altLang="ja-JP" sz="7200" dirty="0" smtClean="0">
                <a:latin typeface="HGP明朝E" pitchFamily="18" charset="-128"/>
                <a:ea typeface="HGP明朝E" pitchFamily="18" charset="-128"/>
              </a:rPr>
              <a:t>14</a:t>
            </a:r>
            <a:r>
              <a:rPr lang="ja-JP" altLang="en-US" sz="7200" dirty="0">
                <a:latin typeface="HGP明朝E" pitchFamily="18" charset="-128"/>
                <a:ea typeface="HGP明朝E" pitchFamily="18" charset="-128"/>
              </a:rPr>
              <a:t>度</a:t>
            </a:r>
            <a:r>
              <a:rPr kumimoji="1" lang="ja-JP" altLang="en-US" sz="7200" dirty="0" smtClean="0">
                <a:latin typeface="HGP明朝E" pitchFamily="18" charset="-128"/>
                <a:ea typeface="HGP明朝E" pitchFamily="18" charset="-128"/>
              </a:rPr>
              <a:t>目の“</a:t>
            </a:r>
            <a:r>
              <a:rPr kumimoji="1" lang="en-US" altLang="ja-JP" sz="7200" dirty="0" smtClean="0">
                <a:latin typeface="HGP明朝E" pitchFamily="18" charset="-128"/>
                <a:ea typeface="HGP明朝E" pitchFamily="18" charset="-128"/>
              </a:rPr>
              <a:t>11</a:t>
            </a:r>
            <a:r>
              <a:rPr kumimoji="1" lang="ja-JP" altLang="en-US" sz="7200" dirty="0" smtClean="0">
                <a:latin typeface="HGP明朝E" pitchFamily="18" charset="-128"/>
                <a:ea typeface="HGP明朝E" pitchFamily="18" charset="-128"/>
              </a:rPr>
              <a:t>”</a:t>
            </a:r>
            <a:r>
              <a:rPr kumimoji="1" lang="en-US" altLang="ja-JP" sz="7200" dirty="0" smtClean="0">
                <a:latin typeface="HGP明朝E" pitchFamily="18" charset="-128"/>
                <a:ea typeface="HGP明朝E" pitchFamily="18" charset="-128"/>
              </a:rPr>
              <a:t/>
            </a:r>
            <a:br>
              <a:rPr kumimoji="1" lang="en-US" altLang="ja-JP" sz="7200" dirty="0" smtClean="0">
                <a:latin typeface="HGP明朝E" pitchFamily="18" charset="-128"/>
                <a:ea typeface="HGP明朝E" pitchFamily="18" charset="-128"/>
              </a:rPr>
            </a:br>
            <a:r>
              <a:rPr lang="ja-JP" altLang="ja-JP" sz="3600" dirty="0">
                <a:latin typeface="HGP明朝B" pitchFamily="18" charset="-128"/>
                <a:ea typeface="HGP明朝B" pitchFamily="18" charset="-128"/>
              </a:rPr>
              <a:t>～つくば市を題材にした風化と防災～</a:t>
            </a:r>
            <a:endParaRPr kumimoji="1" lang="ja-JP" altLang="en-US" sz="3600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427E35E5-4881-4AAD-88A5-5D7863565C6E}" type="slidenum">
              <a:rPr lang="ja-JP" altLang="en-US" smtClean="0">
                <a:solidFill>
                  <a:srgbClr val="FFFFFF"/>
                </a:solidFill>
              </a:rPr>
              <a:pPr/>
              <a:t>1</a:t>
            </a:fld>
            <a:endParaRPr lang="ja-JP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652934"/>
          </a:xfrm>
        </p:spPr>
        <p:txBody>
          <a:bodyPr/>
          <a:lstStyle/>
          <a:p>
            <a:pPr algn="ctr"/>
            <a:r>
              <a:rPr kumimoji="1" lang="ja-JP" altLang="en-US" sz="4400" dirty="0" smtClean="0">
                <a:latin typeface="HGP明朝E" pitchFamily="18" charset="-128"/>
                <a:ea typeface="HGP明朝E" pitchFamily="18" charset="-128"/>
              </a:rPr>
              <a:t>第</a:t>
            </a:r>
            <a:r>
              <a:rPr kumimoji="1" lang="en-US" altLang="ja-JP" sz="4400" dirty="0" smtClean="0">
                <a:latin typeface="HGP明朝E" pitchFamily="18" charset="-128"/>
                <a:ea typeface="HGP明朝E" pitchFamily="18" charset="-128"/>
              </a:rPr>
              <a:t>1</a:t>
            </a:r>
            <a:r>
              <a:rPr kumimoji="1" lang="ja-JP" altLang="en-US" sz="4400" dirty="0" smtClean="0">
                <a:latin typeface="HGP明朝E" pitchFamily="18" charset="-128"/>
                <a:ea typeface="HGP明朝E" pitchFamily="18" charset="-128"/>
              </a:rPr>
              <a:t>次ヒアリング調査（プレ調査）</a:t>
            </a:r>
            <a:endParaRPr kumimoji="1" lang="ja-JP" altLang="en-US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924800" cy="4114800"/>
          </a:xfrm>
        </p:spPr>
        <p:txBody>
          <a:bodyPr>
            <a:normAutofit lnSpcReduction="10000"/>
          </a:bodyPr>
          <a:lstStyle/>
          <a:p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風化の現状を知るためにヒアリング調査を実施。</a:t>
            </a:r>
            <a:endParaRPr lang="en-US" altLang="ja-JP" sz="32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200" u="sng" dirty="0" smtClean="0">
                <a:latin typeface="HGP明朝E" pitchFamily="18" charset="-128"/>
                <a:ea typeface="HGP明朝E" pitchFamily="18" charset="-128"/>
              </a:rPr>
              <a:t>対象：</a:t>
            </a:r>
            <a:r>
              <a:rPr lang="ja-JP" altLang="en-US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つくば市、および周辺地域の住民</a:t>
            </a:r>
            <a:endParaRPr lang="en-US" altLang="ja-JP" sz="3200" u="sng" dirty="0" smtClean="0">
              <a:solidFill>
                <a:srgbClr val="FFC000"/>
              </a:solidFill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200" u="sng" dirty="0" smtClean="0">
                <a:latin typeface="HGP明朝E" pitchFamily="18" charset="-128"/>
                <a:ea typeface="HGP明朝E" pitchFamily="18" charset="-128"/>
              </a:rPr>
              <a:t>人数：</a:t>
            </a:r>
            <a:r>
              <a:rPr lang="en-US" altLang="ja-JP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30</a:t>
            </a:r>
            <a:r>
              <a:rPr lang="ja-JP" altLang="en-US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人</a:t>
            </a:r>
            <a:endParaRPr lang="en-US" altLang="ja-JP" sz="3200" u="sng" dirty="0" smtClean="0">
              <a:solidFill>
                <a:srgbClr val="FFC000"/>
              </a:solidFill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200" u="sng" dirty="0" smtClean="0">
                <a:latin typeface="HGP明朝E" pitchFamily="18" charset="-128"/>
                <a:ea typeface="HGP明朝E" pitchFamily="18" charset="-128"/>
              </a:rPr>
              <a:t>場所：</a:t>
            </a:r>
            <a:r>
              <a:rPr lang="ja-JP" altLang="en-US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松美公園、中央公園、洞峰公園</a:t>
            </a:r>
            <a:endParaRPr lang="en-US" altLang="ja-JP" sz="3200" u="sng" dirty="0" smtClean="0">
              <a:solidFill>
                <a:srgbClr val="FFC000"/>
              </a:solidFill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200" u="sng" dirty="0" smtClean="0">
                <a:latin typeface="HGP明朝E" pitchFamily="18" charset="-128"/>
                <a:ea typeface="HGP明朝E" pitchFamily="18" charset="-128"/>
              </a:rPr>
              <a:t>期間：</a:t>
            </a:r>
            <a:r>
              <a:rPr lang="en-US" altLang="ja-JP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4</a:t>
            </a:r>
            <a:r>
              <a:rPr lang="ja-JP" altLang="en-US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30</a:t>
            </a:r>
            <a:r>
              <a:rPr lang="ja-JP" altLang="en-US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日（月）</a:t>
            </a:r>
            <a:r>
              <a:rPr lang="en-US" altLang="ja-JP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12:00</a:t>
            </a:r>
            <a:r>
              <a:rPr lang="ja-JP" altLang="en-US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～</a:t>
            </a:r>
            <a:r>
              <a:rPr lang="en-US" altLang="ja-JP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15:00</a:t>
            </a:r>
          </a:p>
          <a:p>
            <a:pPr marL="0" indent="0">
              <a:buNone/>
            </a:pP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　     　 </a:t>
            </a:r>
            <a:r>
              <a:rPr lang="en-US" altLang="ja-JP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5</a:t>
            </a:r>
            <a:r>
              <a:rPr lang="ja-JP" altLang="en-US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7</a:t>
            </a:r>
            <a:r>
              <a:rPr lang="ja-JP" altLang="en-US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日（月）</a:t>
            </a:r>
            <a:r>
              <a:rPr lang="en-US" altLang="ja-JP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14:00</a:t>
            </a:r>
            <a:r>
              <a:rPr lang="ja-JP" altLang="en-US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～</a:t>
            </a:r>
            <a:r>
              <a:rPr lang="en-US" altLang="ja-JP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15:00</a:t>
            </a:r>
          </a:p>
          <a:p>
            <a:endParaRPr lang="en-US" altLang="ja-JP" sz="3200" u="sng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kumimoji="1" lang="ja-JP" altLang="en-US" sz="1800" dirty="0" smtClean="0"/>
              <a:t>仮説　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kumimoji="1" lang="en-US" altLang="ja-JP" sz="1800" b="1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次ヒアリング調査）</a:t>
            </a:r>
            <a:r>
              <a:rPr kumimoji="1" lang="ja-JP" altLang="en-US" sz="1800" dirty="0" smtClean="0"/>
              <a:t>　調査結果のまとめ　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アンケート調査　集計・分析　風化実態解明　解決策提案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241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652934"/>
          </a:xfrm>
        </p:spPr>
        <p:txBody>
          <a:bodyPr/>
          <a:lstStyle/>
          <a:p>
            <a:pPr algn="ctr"/>
            <a:r>
              <a:rPr kumimoji="1" lang="ja-JP" altLang="en-US" sz="4400" dirty="0" smtClean="0">
                <a:latin typeface="HGP明朝E" pitchFamily="18" charset="-128"/>
                <a:ea typeface="HGP明朝E" pitchFamily="18" charset="-128"/>
              </a:rPr>
              <a:t>調査</a:t>
            </a:r>
            <a:r>
              <a:rPr lang="ja-JP" altLang="en-US" sz="4400" dirty="0">
                <a:latin typeface="HGP明朝E" pitchFamily="18" charset="-128"/>
                <a:ea typeface="HGP明朝E" pitchFamily="18" charset="-128"/>
              </a:rPr>
              <a:t>内容</a:t>
            </a:r>
            <a:endParaRPr kumimoji="1" lang="ja-JP" altLang="en-US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39552" y="1340768"/>
            <a:ext cx="3024336" cy="4464496"/>
          </a:xfrm>
          <a:prstGeom prst="roundRect">
            <a:avLst/>
          </a:prstGeom>
          <a:solidFill>
            <a:srgbClr val="0070C0">
              <a:alpha val="7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51645" y="148478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 smtClean="0">
                <a:latin typeface="HGP明朝E" pitchFamily="18" charset="-128"/>
                <a:ea typeface="HGP明朝E" pitchFamily="18" charset="-128"/>
              </a:rPr>
              <a:t>事前対策</a:t>
            </a:r>
            <a:endParaRPr kumimoji="1" lang="ja-JP" altLang="en-US" sz="3200" u="sng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7609" y="2276872"/>
            <a:ext cx="2736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→食糧・水など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 の備蓄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→耐震診断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→耐震補強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→家具の転倒防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 </a:t>
            </a:r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止措置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endParaRPr kumimoji="1" lang="ja-JP" altLang="en-US" sz="2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851920" y="1343844"/>
            <a:ext cx="4824536" cy="2589212"/>
          </a:xfrm>
          <a:prstGeom prst="roundRect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3851920" y="4149080"/>
            <a:ext cx="4824536" cy="1601920"/>
          </a:xfrm>
          <a:prstGeom prst="roundRect">
            <a:avLst/>
          </a:prstGeom>
          <a:solidFill>
            <a:srgbClr val="FF9933">
              <a:alpha val="7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84068" y="134808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 smtClean="0">
                <a:latin typeface="HGP明朝E" pitchFamily="18" charset="-128"/>
                <a:ea typeface="HGP明朝E" pitchFamily="18" charset="-128"/>
              </a:rPr>
              <a:t>ソフト防災</a:t>
            </a:r>
            <a:endParaRPr kumimoji="1" lang="ja-JP" altLang="en-US" sz="3200" u="sng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49942" y="1932861"/>
            <a:ext cx="457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→地域防災活動参加の有無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→災害時の行動把握</a:t>
            </a:r>
            <a:endParaRPr kumimoji="1" lang="ja-JP" altLang="en-US" sz="2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06126" y="4145260"/>
            <a:ext cx="111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 smtClean="0">
                <a:latin typeface="HGP明朝E" pitchFamily="18" charset="-128"/>
                <a:ea typeface="HGP明朝E" pitchFamily="18" charset="-128"/>
              </a:rPr>
              <a:t>情報</a:t>
            </a:r>
            <a:endParaRPr kumimoji="1" lang="ja-JP" altLang="en-US" sz="3200" u="sng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98986" y="47652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</a:t>
            </a:r>
            <a:r>
              <a:rPr lang="ja-JP" altLang="en-US" sz="2800" dirty="0">
                <a:latin typeface="HGP明朝E" pitchFamily="18" charset="-128"/>
                <a:ea typeface="HGP明朝E" pitchFamily="18" charset="-128"/>
              </a:rPr>
              <a:t>震災関連</a:t>
            </a:r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情報の入手頻度</a:t>
            </a:r>
            <a:endParaRPr kumimoji="1" lang="ja-JP" altLang="en-US" sz="2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9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kumimoji="1" lang="ja-JP" altLang="en-US" sz="1800" dirty="0" smtClean="0"/>
              <a:t>仮説　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kumimoji="1" lang="en-US" altLang="ja-JP" sz="1800" b="1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次：調査内容）</a:t>
            </a:r>
            <a:r>
              <a:rPr kumimoji="1" lang="ja-JP" altLang="en-US" sz="1800" dirty="0" smtClean="0"/>
              <a:t>　調査結果のまとめ　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アンケート調査　集計・分析　風化実態解明　解決策提案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981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652934"/>
          </a:xfrm>
        </p:spPr>
        <p:txBody>
          <a:bodyPr/>
          <a:lstStyle/>
          <a:p>
            <a:pPr algn="ctr"/>
            <a:r>
              <a:rPr kumimoji="1" lang="ja-JP" altLang="en-US" sz="4400" dirty="0" smtClean="0">
                <a:latin typeface="HGP明朝E" pitchFamily="18" charset="-128"/>
                <a:ea typeface="HGP明朝E" pitchFamily="18" charset="-128"/>
              </a:rPr>
              <a:t>調査</a:t>
            </a:r>
            <a:r>
              <a:rPr lang="ja-JP" altLang="en-US" sz="4400" dirty="0">
                <a:latin typeface="HGP明朝E" pitchFamily="18" charset="-128"/>
                <a:ea typeface="HGP明朝E" pitchFamily="18" charset="-128"/>
              </a:rPr>
              <a:t>内容</a:t>
            </a:r>
            <a:endParaRPr kumimoji="1" lang="ja-JP" altLang="en-US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67544" y="1412776"/>
            <a:ext cx="3950890" cy="4176464"/>
          </a:xfrm>
          <a:prstGeom prst="roundRect">
            <a:avLst/>
          </a:prstGeom>
          <a:solidFill>
            <a:srgbClr val="FF66CC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788024" y="1412776"/>
            <a:ext cx="3960440" cy="4176464"/>
          </a:xfrm>
          <a:prstGeom prst="roundRect">
            <a:avLst/>
          </a:prstGeom>
          <a:solidFill>
            <a:srgbClr val="00B05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06885" y="155679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 smtClean="0">
                <a:latin typeface="HGP明朝E" pitchFamily="18" charset="-128"/>
                <a:ea typeface="HGP明朝E" pitchFamily="18" charset="-128"/>
              </a:rPr>
              <a:t>思いやり</a:t>
            </a:r>
            <a:endParaRPr kumimoji="1" lang="ja-JP" altLang="en-US" sz="3200" u="sng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2348880"/>
            <a:ext cx="3456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→ボランティア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 </a:t>
            </a:r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参加の有無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→震災瓦礫の受け入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 </a:t>
            </a:r>
            <a:r>
              <a:rPr lang="ja-JP" altLang="en-US" sz="2800" dirty="0" err="1" smtClean="0">
                <a:latin typeface="HGP明朝E" pitchFamily="18" charset="-128"/>
                <a:ea typeface="HGP明朝E" pitchFamily="18" charset="-128"/>
              </a:rPr>
              <a:t>れの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是非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→食糧・水の買占め　　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 </a:t>
            </a:r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の是非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→助け合える家族数　</a:t>
            </a:r>
            <a:endParaRPr kumimoji="1" lang="ja-JP" altLang="en-US" sz="2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01181" y="1541959"/>
            <a:ext cx="113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u="sng" dirty="0">
                <a:latin typeface="HGP明朝E" pitchFamily="18" charset="-128"/>
                <a:ea typeface="HGP明朝E" pitchFamily="18" charset="-128"/>
              </a:rPr>
              <a:t>意識</a:t>
            </a:r>
            <a:endParaRPr kumimoji="1" lang="ja-JP" altLang="en-US" sz="3200" u="sng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36976" y="2348880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→風化への関心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→地震への危機意識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→緊急地震速報の有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 </a:t>
            </a:r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用性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→子孫への伝承</a:t>
            </a:r>
            <a:endParaRPr kumimoji="1" lang="ja-JP" altLang="en-US" sz="2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5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kumimoji="1" lang="ja-JP" altLang="en-US" sz="1800" dirty="0" smtClean="0"/>
              <a:t>仮説　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kumimoji="1" lang="en-US" altLang="ja-JP" sz="1800" b="1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次：調査内容）</a:t>
            </a:r>
            <a:r>
              <a:rPr kumimoji="1" lang="ja-JP" altLang="en-US" sz="1800" dirty="0" smtClean="0"/>
              <a:t>　調査結果のまとめ　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アンケート調査　集計・分析　風化実態解明　解決策提案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266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552" y="126876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000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・</a:t>
            </a:r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 </a:t>
            </a: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風化</a:t>
            </a:r>
            <a:r>
              <a:rPr lang="ja-JP" altLang="en-US" sz="3200" dirty="0">
                <a:latin typeface="HGP明朝E" pitchFamily="18" charset="-128"/>
                <a:ea typeface="HGP明朝E" pitchFamily="18" charset="-128"/>
              </a:rPr>
              <a:t>していると思うかという</a:t>
            </a: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設問</a:t>
            </a:r>
            <a:r>
              <a:rPr lang="ja-JP" altLang="en-US" sz="3200" dirty="0">
                <a:latin typeface="HGP明朝E" pitchFamily="18" charset="-128"/>
                <a:ea typeface="HGP明朝E" pitchFamily="18" charset="-128"/>
              </a:rPr>
              <a:t>で</a:t>
            </a: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は意見が　　</a:t>
            </a:r>
            <a:endParaRPr lang="en-US" altLang="ja-JP" sz="3200" dirty="0" smtClean="0">
              <a:latin typeface="HGP明朝E" pitchFamily="18" charset="-128"/>
              <a:ea typeface="HGP明朝E" pitchFamily="18" charset="-128"/>
            </a:endParaRPr>
          </a:p>
          <a:p>
            <a:pPr>
              <a:defRPr/>
            </a:pPr>
            <a:r>
              <a:rPr lang="ja-JP" altLang="en-US" sz="3200" dirty="0"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割れた</a:t>
            </a:r>
            <a:endParaRPr lang="en-US" altLang="ja-JP" sz="3200" dirty="0" smtClean="0">
              <a:latin typeface="HGP明朝E" pitchFamily="18" charset="-128"/>
              <a:ea typeface="HGP明朝E" pitchFamily="18" charset="-128"/>
            </a:endParaRPr>
          </a:p>
          <a:p>
            <a:pPr>
              <a:defRPr/>
            </a:pPr>
            <a:endParaRPr lang="en-US" altLang="ja-JP" sz="3200" dirty="0" smtClean="0">
              <a:latin typeface="HGP明朝E" pitchFamily="18" charset="-128"/>
              <a:ea typeface="HGP明朝E" pitchFamily="18" charset="-128"/>
            </a:endParaRPr>
          </a:p>
          <a:p>
            <a:pPr>
              <a:defRPr/>
            </a:pPr>
            <a:r>
              <a:rPr lang="ja-JP" altLang="en-US" sz="3200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・ </a:t>
            </a: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家具</a:t>
            </a:r>
            <a:r>
              <a:rPr lang="ja-JP" altLang="en-US" sz="3200" dirty="0">
                <a:latin typeface="HGP明朝E" pitchFamily="18" charset="-128"/>
                <a:ea typeface="HGP明朝E" pitchFamily="18" charset="-128"/>
              </a:rPr>
              <a:t>の転倒防止措置や地域防災活動への</a:t>
            </a: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参</a:t>
            </a:r>
            <a:endParaRPr lang="en-US" altLang="ja-JP" sz="3200" dirty="0" smtClean="0">
              <a:latin typeface="HGP明朝E" pitchFamily="18" charset="-128"/>
              <a:ea typeface="HGP明朝E" pitchFamily="18" charset="-128"/>
            </a:endParaRPr>
          </a:p>
          <a:p>
            <a:pPr>
              <a:defRPr/>
            </a:pP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  加</a:t>
            </a:r>
            <a:r>
              <a:rPr lang="ja-JP" altLang="en-US" sz="3200" dirty="0">
                <a:latin typeface="HGP明朝E" pitchFamily="18" charset="-128"/>
                <a:ea typeface="HGP明朝E" pitchFamily="18" charset="-128"/>
              </a:rPr>
              <a:t>、震災時の行動の把握といった点で</a:t>
            </a: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は</a:t>
            </a:r>
            <a:r>
              <a:rPr lang="ja-JP" altLang="en-US" sz="3200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有意</a:t>
            </a:r>
            <a:endParaRPr lang="en-US" altLang="ja-JP" sz="3200" dirty="0" smtClean="0">
              <a:solidFill>
                <a:srgbClr val="FFC000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defRPr/>
            </a:pPr>
            <a:r>
              <a:rPr lang="en-US" altLang="ja-JP" sz="3200" dirty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 </a:t>
            </a:r>
            <a:r>
              <a:rPr lang="en-US" altLang="ja-JP" sz="3200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 </a:t>
            </a:r>
            <a:r>
              <a:rPr lang="ja-JP" altLang="en-US" sz="3200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差</a:t>
            </a:r>
            <a:r>
              <a:rPr lang="ja-JP" altLang="en-US" sz="3200" dirty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は見受けられない</a:t>
            </a:r>
            <a:r>
              <a:rPr lang="ja-JP" altLang="en-US" sz="3200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en-US" altLang="ja-JP" sz="3200" dirty="0" smtClean="0">
              <a:solidFill>
                <a:srgbClr val="FFC000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defRPr/>
            </a:pPr>
            <a:endParaRPr lang="en-US" altLang="ja-JP" sz="3000" dirty="0" smtClean="0">
              <a:latin typeface="HGP明朝E" pitchFamily="18" charset="-128"/>
              <a:ea typeface="HGP明朝E" pitchFamily="18" charset="-128"/>
            </a:endParaRPr>
          </a:p>
          <a:p>
            <a:pPr>
              <a:defRPr/>
            </a:pPr>
            <a:endParaRPr lang="ja-JP" altLang="en-US" sz="3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kumimoji="1" lang="ja-JP" altLang="en-US" sz="1800" dirty="0" smtClean="0"/>
              <a:t>仮説　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kumimoji="1" lang="en-US" altLang="ja-JP" sz="1800" b="1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次：調査結果）</a:t>
            </a:r>
            <a:r>
              <a:rPr kumimoji="1" lang="ja-JP" altLang="en-US" sz="1800" dirty="0" smtClean="0"/>
              <a:t>　調査結果のまとめ　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アンケート調査　集計・分析　風化実態解明　解決策提案</a:t>
            </a:r>
            <a:endParaRPr kumimoji="1" lang="ja-JP" altLang="en-US" sz="18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11560" y="476672"/>
            <a:ext cx="792480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調査結果</a:t>
            </a:r>
            <a:endParaRPr lang="ja-JP" altLang="en-US" sz="44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8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611560" y="150205"/>
            <a:ext cx="792480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調査結果</a:t>
            </a:r>
            <a:endParaRPr lang="ja-JP" altLang="en-US" sz="4400" dirty="0">
              <a:latin typeface="HGP明朝E" pitchFamily="18" charset="-128"/>
              <a:ea typeface="HGP明朝E" pitchFamily="18" charset="-128"/>
            </a:endParaRPr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2248693764"/>
              </p:ext>
            </p:extLst>
          </p:nvPr>
        </p:nvGraphicFramePr>
        <p:xfrm>
          <a:off x="107504" y="908720"/>
          <a:ext cx="44664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1013535271"/>
              </p:ext>
            </p:extLst>
          </p:nvPr>
        </p:nvGraphicFramePr>
        <p:xfrm>
          <a:off x="4612432" y="908720"/>
          <a:ext cx="4397771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雲形吹き出し 14"/>
          <p:cNvSpPr/>
          <p:nvPr/>
        </p:nvSpPr>
        <p:spPr>
          <a:xfrm>
            <a:off x="723975" y="1452042"/>
            <a:ext cx="3744416" cy="1584176"/>
          </a:xfrm>
          <a:prstGeom prst="cloudCallou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rgbClr val="002060"/>
                </a:solidFill>
                <a:latin typeface="HGP明朝E" pitchFamily="18" charset="-128"/>
                <a:ea typeface="HGP明朝E" pitchFamily="18" charset="-128"/>
              </a:rPr>
              <a:t>比較的肯定的</a:t>
            </a:r>
            <a:endParaRPr kumimoji="1" lang="ja-JP" altLang="en-US" sz="2800" b="1" dirty="0">
              <a:solidFill>
                <a:srgbClr val="002060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" name="雲形吹き出し 16"/>
          <p:cNvSpPr/>
          <p:nvPr/>
        </p:nvSpPr>
        <p:spPr>
          <a:xfrm>
            <a:off x="6230143" y="3132933"/>
            <a:ext cx="2952329" cy="1584176"/>
          </a:xfrm>
          <a:prstGeom prst="cloudCallout">
            <a:avLst>
              <a:gd name="adj1" fmla="val -60013"/>
              <a:gd name="adj2" fmla="val -20474"/>
            </a:avLst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002060"/>
                </a:solidFill>
                <a:latin typeface="HGP明朝E" pitchFamily="18" charset="-128"/>
                <a:ea typeface="HGP明朝E" pitchFamily="18" charset="-128"/>
              </a:rPr>
              <a:t>消極的</a:t>
            </a:r>
            <a:endParaRPr kumimoji="1" lang="ja-JP" altLang="en-US" sz="2800" b="1" dirty="0">
              <a:solidFill>
                <a:srgbClr val="002060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971533" y="4722814"/>
            <a:ext cx="489204" cy="484632"/>
          </a:xfrm>
          <a:prstGeom prst="rightArrow">
            <a:avLst/>
          </a:prstGeom>
          <a:solidFill>
            <a:srgbClr val="66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2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kumimoji="1" lang="ja-JP" altLang="en-US" sz="1800" dirty="0" smtClean="0"/>
              <a:t>仮説　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kumimoji="1" lang="en-US" altLang="ja-JP" sz="1800" b="1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次：調査結果）</a:t>
            </a:r>
            <a:r>
              <a:rPr kumimoji="1" lang="ja-JP" altLang="en-US" sz="1800" dirty="0" smtClean="0"/>
              <a:t>　調査結果のまとめ　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アンケート調査　集計・分析　風化実態解明　解決策提案</a:t>
            </a:r>
            <a:endParaRPr kumimoji="1" lang="ja-JP" altLang="en-US" sz="1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07704" y="4306665"/>
            <a:ext cx="92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ｎ</a:t>
            </a:r>
            <a:r>
              <a:rPr kumimoji="1" lang="ja-JP" altLang="en-US" dirty="0" smtClean="0"/>
              <a:t>＝</a:t>
            </a:r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41612" y="4668837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u="sng" dirty="0" smtClean="0">
                <a:solidFill>
                  <a:srgbClr val="FFFF00"/>
                </a:solidFill>
                <a:latin typeface="HGP明朝E" pitchFamily="18" charset="-128"/>
                <a:ea typeface="HGP明朝E" pitchFamily="18" charset="-128"/>
              </a:rPr>
              <a:t>被災地支援という点では同じ行為。</a:t>
            </a:r>
            <a:endParaRPr lang="en-US" altLang="ja-JP" sz="3200" u="sng" dirty="0" smtClean="0">
              <a:solidFill>
                <a:srgbClr val="FFFF00"/>
              </a:solidFill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3200" u="sng" dirty="0">
                <a:solidFill>
                  <a:srgbClr val="FFFF00"/>
                </a:solidFill>
                <a:latin typeface="HGP明朝E" pitchFamily="18" charset="-128"/>
                <a:ea typeface="HGP明朝E" pitchFamily="18" charset="-128"/>
              </a:rPr>
              <a:t>対照的</a:t>
            </a:r>
            <a:r>
              <a:rPr kumimoji="1" lang="ja-JP" altLang="en-US" sz="3200" u="sng" dirty="0" smtClean="0">
                <a:solidFill>
                  <a:srgbClr val="FFFF00"/>
                </a:solidFill>
                <a:latin typeface="HGP明朝E" pitchFamily="18" charset="-128"/>
                <a:ea typeface="HGP明朝E" pitchFamily="18" charset="-128"/>
              </a:rPr>
              <a:t>な結果になったのはなぜ？</a:t>
            </a:r>
            <a:endParaRPr kumimoji="1" lang="ja-JP" altLang="en-US" sz="3200" u="sng" dirty="0">
              <a:solidFill>
                <a:srgbClr val="FFFF00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6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08000" y="900000"/>
            <a:ext cx="4464000" cy="4904720"/>
          </a:xfrm>
          <a:prstGeom prst="rect">
            <a:avLst/>
          </a:prstGeom>
          <a:solidFill>
            <a:srgbClr val="CCFFF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08000" y="908720"/>
            <a:ext cx="4392000" cy="4896000"/>
          </a:xfrm>
          <a:prstGeom prst="rect">
            <a:avLst/>
          </a:prstGeom>
          <a:solidFill>
            <a:srgbClr val="FFCCF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611560" y="150205"/>
            <a:ext cx="792480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endParaRPr lang="ja-JP" altLang="en-US" sz="4400" dirty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11560" y="150205"/>
            <a:ext cx="792480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4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要因</a:t>
            </a:r>
            <a:endParaRPr lang="en-US" altLang="ja-JP" sz="4400" dirty="0" smtClean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lang="ja-JP" altLang="en-US" smtClean="0">
                <a:solidFill>
                  <a:srgbClr val="FFFFFF"/>
                </a:solidFill>
              </a:rPr>
              <a:pPr/>
              <a:t>15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lang="ja-JP" altLang="en-US" sz="1800" dirty="0" smtClean="0">
                <a:solidFill>
                  <a:srgbClr val="FFFFFF"/>
                </a:solidFill>
              </a:rPr>
              <a:t>仮説　</a:t>
            </a:r>
            <a:r>
              <a:rPr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lang="en-US" altLang="ja-JP" sz="1800" b="1" dirty="0" smtClean="0">
                <a:solidFill>
                  <a:srgbClr val="FFFF00"/>
                </a:solidFill>
              </a:rPr>
              <a:t>1</a:t>
            </a:r>
            <a:r>
              <a:rPr lang="ja-JP" altLang="en-US" sz="1800" b="1" dirty="0" smtClean="0">
                <a:solidFill>
                  <a:srgbClr val="FFFF00"/>
                </a:solidFill>
              </a:rPr>
              <a:t>次：調査結果）</a:t>
            </a:r>
            <a:r>
              <a:rPr lang="ja-JP" altLang="en-US" sz="1800" dirty="0" smtClean="0">
                <a:solidFill>
                  <a:srgbClr val="FFFFFF"/>
                </a:solidFill>
              </a:rPr>
              <a:t>　調査結果のまとめ　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r>
              <a:rPr lang="ja-JP" altLang="en-US" sz="1800" dirty="0" smtClean="0">
                <a:solidFill>
                  <a:srgbClr val="FFFFFF"/>
                </a:solidFill>
              </a:rPr>
              <a:t>アンケート調査　集計・分析　風化実態解明　解決策提案</a:t>
            </a: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92000" y="9720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u="sng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震災瓦礫受け入れ</a:t>
            </a:r>
            <a:endParaRPr lang="ja-JP" altLang="en-US" sz="2800" b="1" u="sng" dirty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45918" y="97200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u="sng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ボランティア活動</a:t>
            </a:r>
            <a:endParaRPr lang="ja-JP" altLang="en-US" sz="2800" b="1" u="sng" dirty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186465" y="1670207"/>
            <a:ext cx="3275944" cy="815770"/>
            <a:chOff x="611560" y="1685816"/>
            <a:chExt cx="3275944" cy="815770"/>
          </a:xfrm>
        </p:grpSpPr>
        <p:sp>
          <p:nvSpPr>
            <p:cNvPr id="21" name="円/楕円 20"/>
            <p:cNvSpPr/>
            <p:nvPr/>
          </p:nvSpPr>
          <p:spPr>
            <a:xfrm>
              <a:off x="611560" y="1685817"/>
              <a:ext cx="3275944" cy="8157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018873" y="1685816"/>
              <a:ext cx="24840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3600" dirty="0" smtClean="0">
                  <a:solidFill>
                    <a:srgbClr val="FFFFFF"/>
                  </a:solidFill>
                  <a:latin typeface="HGP明朝E" pitchFamily="18" charset="-128"/>
                  <a:ea typeface="HGP明朝E" pitchFamily="18" charset="-128"/>
                </a:rPr>
                <a:t>能動的行為</a:t>
              </a:r>
              <a:endParaRPr lang="ja-JP" altLang="en-US" sz="36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622915" y="1670208"/>
            <a:ext cx="3275944" cy="815769"/>
            <a:chOff x="5182144" y="1670207"/>
            <a:chExt cx="3275944" cy="815769"/>
          </a:xfrm>
        </p:grpSpPr>
        <p:sp>
          <p:nvSpPr>
            <p:cNvPr id="29" name="円/楕円 28"/>
            <p:cNvSpPr/>
            <p:nvPr/>
          </p:nvSpPr>
          <p:spPr>
            <a:xfrm>
              <a:off x="5182144" y="1670207"/>
              <a:ext cx="3275944" cy="81576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561942" y="1685817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 smtClean="0">
                  <a:solidFill>
                    <a:srgbClr val="FFFFFF"/>
                  </a:solidFill>
                  <a:latin typeface="HGP明朝E" pitchFamily="18" charset="-128"/>
                  <a:ea typeface="HGP明朝E" pitchFamily="18" charset="-128"/>
                </a:rPr>
                <a:t>受動的行為</a:t>
              </a:r>
              <a:endParaRPr lang="ja-JP" altLang="en-US" sz="36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22915" y="2663732"/>
            <a:ext cx="3275944" cy="815769"/>
            <a:chOff x="627559" y="2660642"/>
            <a:chExt cx="3275944" cy="815769"/>
          </a:xfrm>
        </p:grpSpPr>
        <p:sp>
          <p:nvSpPr>
            <p:cNvPr id="31" name="円/楕円 30"/>
            <p:cNvSpPr/>
            <p:nvPr/>
          </p:nvSpPr>
          <p:spPr>
            <a:xfrm>
              <a:off x="627559" y="2660642"/>
              <a:ext cx="3275944" cy="815769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134162" y="2722077"/>
              <a:ext cx="24840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 smtClean="0">
                  <a:solidFill>
                    <a:srgbClr val="FFFFFF"/>
                  </a:solidFill>
                  <a:latin typeface="HGP明朝E" pitchFamily="18" charset="-128"/>
                  <a:ea typeface="HGP明朝E" pitchFamily="18" charset="-128"/>
                </a:rPr>
                <a:t>手間　</a:t>
              </a:r>
              <a:r>
                <a:rPr lang="ja-JP" altLang="en-US" sz="3600" dirty="0" err="1" smtClean="0">
                  <a:solidFill>
                    <a:srgbClr val="FFFFFF"/>
                  </a:solidFill>
                  <a:latin typeface="HGP明朝E" pitchFamily="18" charset="-128"/>
                  <a:ea typeface="HGP明朝E" pitchFamily="18" charset="-128"/>
                </a:rPr>
                <a:t>無し</a:t>
              </a:r>
              <a:endParaRPr lang="ja-JP" altLang="en-US" sz="36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220114" y="2660643"/>
            <a:ext cx="3275944" cy="815769"/>
            <a:chOff x="5220114" y="2660643"/>
            <a:chExt cx="3275944" cy="815769"/>
          </a:xfrm>
        </p:grpSpPr>
        <p:sp>
          <p:nvSpPr>
            <p:cNvPr id="30" name="円/楕円 29"/>
            <p:cNvSpPr/>
            <p:nvPr/>
          </p:nvSpPr>
          <p:spPr>
            <a:xfrm>
              <a:off x="5220114" y="2660643"/>
              <a:ext cx="3275944" cy="815769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796030" y="2708189"/>
              <a:ext cx="24840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 smtClean="0">
                  <a:solidFill>
                    <a:srgbClr val="FFFFFF"/>
                  </a:solidFill>
                  <a:latin typeface="HGP明朝E" pitchFamily="18" charset="-128"/>
                  <a:ea typeface="HGP明朝E" pitchFamily="18" charset="-128"/>
                </a:rPr>
                <a:t>手間　有り</a:t>
              </a:r>
              <a:endParaRPr lang="ja-JP" altLang="en-US" sz="36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331640" y="3717032"/>
            <a:ext cx="6480720" cy="792088"/>
            <a:chOff x="1331640" y="3717032"/>
            <a:chExt cx="6480720" cy="792088"/>
          </a:xfrm>
        </p:grpSpPr>
        <p:sp>
          <p:nvSpPr>
            <p:cNvPr id="27" name="円/楕円 26"/>
            <p:cNvSpPr/>
            <p:nvPr/>
          </p:nvSpPr>
          <p:spPr>
            <a:xfrm>
              <a:off x="1331640" y="3717032"/>
              <a:ext cx="6480720" cy="79208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502901" y="3717032"/>
              <a:ext cx="2142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 smtClean="0">
                  <a:solidFill>
                    <a:srgbClr val="FFFFFF"/>
                  </a:solidFill>
                  <a:latin typeface="HGP明朝E" pitchFamily="18" charset="-128"/>
                  <a:ea typeface="HGP明朝E" pitchFamily="18" charset="-128"/>
                </a:rPr>
                <a:t>被害程度</a:t>
              </a:r>
              <a:endParaRPr lang="ja-JP" altLang="en-US" sz="36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367640" y="4653136"/>
            <a:ext cx="6480720" cy="792087"/>
            <a:chOff x="1367640" y="4653136"/>
            <a:chExt cx="6480720" cy="792087"/>
          </a:xfrm>
        </p:grpSpPr>
        <p:sp>
          <p:nvSpPr>
            <p:cNvPr id="28" name="円/楕円 27"/>
            <p:cNvSpPr/>
            <p:nvPr/>
          </p:nvSpPr>
          <p:spPr>
            <a:xfrm>
              <a:off x="1367640" y="4653136"/>
              <a:ext cx="6480720" cy="792087"/>
            </a:xfrm>
            <a:prstGeom prst="ellipse">
              <a:avLst/>
            </a:prstGeom>
            <a:solidFill>
              <a:srgbClr val="800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365986" y="4653136"/>
              <a:ext cx="24840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>
                  <a:solidFill>
                    <a:srgbClr val="FFFFFF"/>
                  </a:solidFill>
                  <a:latin typeface="HGP明朝E" pitchFamily="18" charset="-128"/>
                  <a:ea typeface="HGP明朝E" pitchFamily="18" charset="-128"/>
                </a:rPr>
                <a:t>当事者意識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1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lang="ja-JP" altLang="en-US" smtClean="0">
                <a:solidFill>
                  <a:srgbClr val="FFFFFF"/>
                </a:solidFill>
              </a:rPr>
              <a:pPr/>
              <a:t>16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lang="ja-JP" altLang="en-US" sz="1800" dirty="0" smtClean="0">
                <a:solidFill>
                  <a:srgbClr val="FFFFFF"/>
                </a:solidFill>
              </a:rPr>
              <a:t>仮説　</a:t>
            </a:r>
            <a:r>
              <a:rPr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lang="en-US" altLang="ja-JP" sz="1800" b="1" dirty="0" smtClean="0">
                <a:solidFill>
                  <a:srgbClr val="FFFF00"/>
                </a:solidFill>
              </a:rPr>
              <a:t>1</a:t>
            </a:r>
            <a:r>
              <a:rPr lang="ja-JP" altLang="en-US" sz="1800" b="1" dirty="0" smtClean="0">
                <a:solidFill>
                  <a:srgbClr val="FFFF00"/>
                </a:solidFill>
              </a:rPr>
              <a:t>次：調査結果）</a:t>
            </a:r>
            <a:r>
              <a:rPr lang="ja-JP" altLang="en-US" sz="1800" dirty="0" smtClean="0">
                <a:solidFill>
                  <a:srgbClr val="FFFFFF"/>
                </a:solidFill>
              </a:rPr>
              <a:t>　調査結果のまとめ　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r>
              <a:rPr lang="ja-JP" altLang="en-US" sz="1800" dirty="0" smtClean="0">
                <a:solidFill>
                  <a:srgbClr val="FFFFFF"/>
                </a:solidFill>
              </a:rPr>
              <a:t>アンケート調査　集計・分析　風化実態解明　解決策提案</a:t>
            </a: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11560" y="476672"/>
            <a:ext cx="792480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4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lang="en-US" altLang="ja-JP" sz="44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1</a:t>
            </a:r>
            <a:r>
              <a:rPr lang="ja-JP" altLang="en-US" sz="44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次ヒアリング調査に関して</a:t>
            </a:r>
            <a:endParaRPr lang="ja-JP" altLang="en-US" sz="4400" dirty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55576" y="1484784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000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・</a:t>
            </a:r>
            <a:r>
              <a:rPr lang="ja-JP" altLang="en-US" sz="30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 一部</a:t>
            </a:r>
            <a:r>
              <a:rPr lang="ja-JP" altLang="en-US" sz="30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の質問項目ではヒアリングした際に、</a:t>
            </a:r>
            <a:r>
              <a:rPr lang="ja-JP" altLang="en-US" sz="30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質問</a:t>
            </a:r>
            <a:endParaRPr lang="en-US" altLang="ja-JP" sz="3000" dirty="0" smtClean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defRPr/>
            </a:pPr>
            <a:r>
              <a:rPr lang="ja-JP" altLang="en-US" sz="30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30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者</a:t>
            </a:r>
            <a:r>
              <a:rPr lang="ja-JP" altLang="en-US" sz="30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によってニュアンスを</a:t>
            </a:r>
            <a:r>
              <a:rPr lang="ja-JP" altLang="en-US" sz="30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取り違えていて意図と違った結果がでてしまった。そこでその項目については再度調査が必要と判断、班内で意思疎通を図り、</a:t>
            </a:r>
            <a:r>
              <a:rPr lang="ja-JP" altLang="en-US" sz="30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回答者がより理解しやすい質問文に変更して第</a:t>
            </a:r>
            <a:r>
              <a:rPr lang="en-US" altLang="ja-JP" sz="30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2</a:t>
            </a:r>
            <a:r>
              <a:rPr lang="ja-JP" altLang="en-US" sz="30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次ヒアリング調査を</a:t>
            </a:r>
            <a:r>
              <a:rPr lang="ja-JP" altLang="en-US" sz="3000" u="sng" dirty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実施</a:t>
            </a:r>
            <a:r>
              <a:rPr lang="ja-JP" altLang="en-US" sz="30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。</a:t>
            </a:r>
            <a:endParaRPr lang="en-US" altLang="ja-JP" sz="3000" u="sng" dirty="0" smtClean="0">
              <a:solidFill>
                <a:srgbClr val="FFC000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defRPr/>
            </a:pPr>
            <a:endParaRPr lang="en-US" altLang="ja-JP" sz="3000" dirty="0" smtClean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defRPr/>
            </a:pPr>
            <a:r>
              <a:rPr lang="ja-JP" altLang="en-US" sz="30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例えば</a:t>
            </a:r>
            <a:endParaRPr lang="en-US" altLang="ja-JP" sz="3000" dirty="0" smtClean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defRPr/>
            </a:pPr>
            <a:r>
              <a:rPr lang="ja-JP" altLang="en-US" sz="30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１１段階評価→</a:t>
            </a:r>
            <a:r>
              <a:rPr lang="en-US" altLang="ja-JP" sz="30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yes/no</a:t>
            </a:r>
            <a:r>
              <a:rPr lang="ja-JP" altLang="en-US" sz="30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の</a:t>
            </a:r>
            <a:r>
              <a:rPr lang="en-US" altLang="ja-JP" sz="30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2</a:t>
            </a:r>
            <a:r>
              <a:rPr lang="ja-JP" altLang="en-US" sz="30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択</a:t>
            </a:r>
            <a:endParaRPr lang="en-US" altLang="ja-JP" sz="3000" dirty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defRPr/>
            </a:pPr>
            <a:endParaRPr lang="ja-JP" altLang="en-US" sz="3000" dirty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0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第</a:t>
            </a:r>
            <a:r>
              <a:rPr lang="en-US" altLang="ja-JP" sz="3200" dirty="0" smtClean="0">
                <a:latin typeface="HGP明朝E" pitchFamily="18" charset="-128"/>
                <a:ea typeface="HGP明朝E" pitchFamily="18" charset="-128"/>
              </a:rPr>
              <a:t>1</a:t>
            </a: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次ヒアリング</a:t>
            </a:r>
            <a:r>
              <a:rPr kumimoji="1" lang="ja-JP" altLang="en-US" sz="3200" dirty="0" smtClean="0">
                <a:latin typeface="HGP明朝E" pitchFamily="18" charset="-128"/>
                <a:ea typeface="HGP明朝E" pitchFamily="18" charset="-128"/>
              </a:rPr>
              <a:t>項目を改正して再びヒアリング調査を実施</a:t>
            </a:r>
            <a:endParaRPr kumimoji="1" lang="en-US" altLang="ja-JP" sz="32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200" u="sng" dirty="0" smtClean="0">
                <a:latin typeface="HGP明朝E" pitchFamily="18" charset="-128"/>
                <a:ea typeface="HGP明朝E" pitchFamily="18" charset="-128"/>
              </a:rPr>
              <a:t>対象：</a:t>
            </a:r>
            <a:r>
              <a:rPr lang="ja-JP" altLang="en-US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つくば市民</a:t>
            </a:r>
            <a:endParaRPr lang="en-US" altLang="ja-JP" sz="3200" u="sng" dirty="0" smtClean="0">
              <a:solidFill>
                <a:srgbClr val="FFC000"/>
              </a:solidFill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200" u="sng" dirty="0" smtClean="0">
                <a:latin typeface="HGP明朝E" pitchFamily="18" charset="-128"/>
                <a:ea typeface="HGP明朝E" pitchFamily="18" charset="-128"/>
              </a:rPr>
              <a:t>人数：</a:t>
            </a:r>
            <a:r>
              <a:rPr lang="en-US" altLang="ja-JP" sz="3200" u="sng" dirty="0" smtClean="0">
                <a:solidFill>
                  <a:srgbClr val="FFCC00"/>
                </a:solidFill>
                <a:latin typeface="HGP明朝E" pitchFamily="18" charset="-128"/>
                <a:ea typeface="HGP明朝E" pitchFamily="18" charset="-128"/>
              </a:rPr>
              <a:t>30</a:t>
            </a:r>
            <a:r>
              <a:rPr lang="ja-JP" altLang="en-US" sz="3200" u="sng" dirty="0" smtClean="0">
                <a:solidFill>
                  <a:srgbClr val="FFCC00"/>
                </a:solidFill>
                <a:latin typeface="HGP明朝E" pitchFamily="18" charset="-128"/>
                <a:ea typeface="HGP明朝E" pitchFamily="18" charset="-128"/>
              </a:rPr>
              <a:t>人</a:t>
            </a:r>
            <a:endParaRPr lang="en-US" altLang="ja-JP" sz="3200" u="sng" dirty="0" smtClean="0">
              <a:solidFill>
                <a:srgbClr val="FFCC00"/>
              </a:solidFill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200" u="sng" dirty="0" smtClean="0">
                <a:latin typeface="HGP明朝E" pitchFamily="18" charset="-128"/>
                <a:ea typeface="HGP明朝E" pitchFamily="18" charset="-128"/>
              </a:rPr>
              <a:t>場所：</a:t>
            </a:r>
            <a:r>
              <a:rPr lang="ja-JP" altLang="en-US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カスミ桜店、友朋堂桜店</a:t>
            </a:r>
            <a:endParaRPr lang="en-US" altLang="ja-JP" sz="3200" u="sng" dirty="0" smtClean="0">
              <a:solidFill>
                <a:srgbClr val="FFC000"/>
              </a:solidFill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200" u="sng" dirty="0" smtClean="0">
                <a:latin typeface="HGP明朝E" pitchFamily="18" charset="-128"/>
                <a:ea typeface="HGP明朝E" pitchFamily="18" charset="-128"/>
              </a:rPr>
              <a:t>期間：</a:t>
            </a:r>
            <a:r>
              <a:rPr lang="en-US" altLang="ja-JP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5</a:t>
            </a:r>
            <a:r>
              <a:rPr lang="ja-JP" altLang="en-US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8</a:t>
            </a:r>
            <a:r>
              <a:rPr lang="ja-JP" altLang="en-US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日（火）</a:t>
            </a:r>
            <a:r>
              <a:rPr lang="en-US" altLang="ja-JP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18:00</a:t>
            </a:r>
            <a:r>
              <a:rPr lang="ja-JP" altLang="en-US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～</a:t>
            </a:r>
            <a:r>
              <a:rPr lang="en-US" altLang="ja-JP" sz="3200" u="sng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21:30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lang="ja-JP" altLang="en-US" smtClean="0">
                <a:solidFill>
                  <a:srgbClr val="FFFFFF"/>
                </a:solidFill>
              </a:rPr>
              <a:pPr/>
              <a:t>17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lang="ja-JP" altLang="en-US" sz="1800" dirty="0" smtClean="0">
                <a:solidFill>
                  <a:srgbClr val="FFFFFF"/>
                </a:solidFill>
              </a:rPr>
              <a:t>仮説　</a:t>
            </a:r>
            <a:r>
              <a:rPr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lang="en-US" altLang="ja-JP" sz="1800" b="1" dirty="0">
                <a:solidFill>
                  <a:srgbClr val="FFFF00"/>
                </a:solidFill>
              </a:rPr>
              <a:t>2</a:t>
            </a:r>
            <a:r>
              <a:rPr lang="ja-JP" altLang="en-US" sz="1800" b="1" dirty="0" smtClean="0">
                <a:solidFill>
                  <a:srgbClr val="FFFF00"/>
                </a:solidFill>
              </a:rPr>
              <a:t>次ヒアリング調査）</a:t>
            </a:r>
            <a:r>
              <a:rPr lang="ja-JP" altLang="en-US" sz="1800" dirty="0" smtClean="0">
                <a:solidFill>
                  <a:srgbClr val="FFFFFF"/>
                </a:solidFill>
              </a:rPr>
              <a:t>　調査結果のまとめ　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r>
              <a:rPr lang="ja-JP" altLang="en-US" sz="1800" dirty="0" smtClean="0">
                <a:solidFill>
                  <a:srgbClr val="FFFFFF"/>
                </a:solidFill>
              </a:rPr>
              <a:t>アンケート調査　集計・分析　風化実態解明　解決策提案</a:t>
            </a: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11560" y="476672"/>
            <a:ext cx="792480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4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第</a:t>
            </a:r>
            <a:r>
              <a:rPr lang="en-US" altLang="ja-JP" sz="44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2</a:t>
            </a:r>
            <a:r>
              <a:rPr lang="ja-JP" altLang="en-US" sz="44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次ヒアリング調査</a:t>
            </a:r>
            <a:endParaRPr lang="ja-JP" altLang="en-US" sz="4400" dirty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36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21432" y="1285602"/>
            <a:ext cx="4176464" cy="4231629"/>
          </a:xfrm>
          <a:prstGeom prst="roundRect">
            <a:avLst/>
          </a:prstGeom>
          <a:solidFill>
            <a:srgbClr val="FF66CC">
              <a:alpha val="43922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07704" y="128742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 smtClean="0">
                <a:latin typeface="HGP明朝E" pitchFamily="18" charset="-128"/>
                <a:ea typeface="HGP明朝E" pitchFamily="18" charset="-128"/>
              </a:rPr>
              <a:t>備蓄</a:t>
            </a:r>
            <a:endParaRPr kumimoji="1" lang="ja-JP" altLang="en-US" sz="3200" u="sng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988840"/>
            <a:ext cx="4176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→震災後備蓄をしたか。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（</a:t>
            </a:r>
            <a:r>
              <a:rPr lang="en-US" altLang="ja-JP" sz="2800" dirty="0" smtClean="0">
                <a:latin typeface="HGP明朝E" pitchFamily="18" charset="-128"/>
                <a:ea typeface="HGP明朝E" pitchFamily="18" charset="-128"/>
              </a:rPr>
              <a:t>yes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の人）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→備蓄量の変化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→その理由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（</a:t>
            </a:r>
            <a:r>
              <a:rPr kumimoji="1" lang="en-US" altLang="ja-JP" sz="2800" dirty="0" smtClean="0">
                <a:latin typeface="HGP明朝E" pitchFamily="18" charset="-128"/>
                <a:ea typeface="HGP明朝E" pitchFamily="18" charset="-128"/>
              </a:rPr>
              <a:t>no</a:t>
            </a:r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の人）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→備蓄をしない理由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→備蓄は必要か</a:t>
            </a:r>
            <a:r>
              <a:rPr kumimoji="1" lang="ja-JP" altLang="en-US" sz="2800" dirty="0">
                <a:latin typeface="HGP明朝E" pitchFamily="18" charset="-128"/>
                <a:ea typeface="HGP明朝E" pitchFamily="18" charset="-128"/>
              </a:rPr>
              <a:t>　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4680012" y="1285603"/>
            <a:ext cx="4176464" cy="4231628"/>
          </a:xfrm>
          <a:prstGeom prst="roundRect">
            <a:avLst/>
          </a:prstGeom>
          <a:solidFill>
            <a:srgbClr val="0070C0">
              <a:alpha val="75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112" y="128742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u="sng" dirty="0" smtClean="0">
                <a:latin typeface="HGP明朝E" pitchFamily="18" charset="-128"/>
                <a:ea typeface="HGP明朝E" pitchFamily="18" charset="-128"/>
              </a:rPr>
              <a:t>自治会活動</a:t>
            </a:r>
            <a:endParaRPr kumimoji="1" lang="ja-JP" altLang="en-US" sz="3200" u="sng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16177" y="1988840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→震災前の活動への参加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→震災後の活動への参加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→</a:t>
            </a:r>
            <a:r>
              <a:rPr lang="ja-JP" altLang="en-US" sz="2800" dirty="0">
                <a:latin typeface="HGP明朝E" pitchFamily="18" charset="-128"/>
                <a:ea typeface="HGP明朝E" pitchFamily="18" charset="-128"/>
              </a:rPr>
              <a:t>今後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の活動への参加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4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kumimoji="1" lang="ja-JP" altLang="en-US" sz="1800" dirty="0" smtClean="0"/>
              <a:t>仮説　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lang="en-US" altLang="ja-JP" sz="1800" b="1" dirty="0">
                <a:solidFill>
                  <a:srgbClr val="FFFF00"/>
                </a:solidFill>
              </a:rPr>
              <a:t>2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次：調査内容）</a:t>
            </a:r>
            <a:r>
              <a:rPr kumimoji="1" lang="ja-JP" altLang="en-US" sz="1800" dirty="0" smtClean="0"/>
              <a:t>　調査結果のまとめ　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アンケート調査　集計・分析　風化実態解明　解決策提案</a:t>
            </a:r>
            <a:endParaRPr kumimoji="1" lang="ja-JP" altLang="en-US" sz="1800" dirty="0"/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653032" y="260648"/>
            <a:ext cx="7924800" cy="724942"/>
          </a:xfrm>
        </p:spPr>
        <p:txBody>
          <a:bodyPr/>
          <a:lstStyle/>
          <a:p>
            <a:pPr algn="ctr"/>
            <a:r>
              <a:rPr kumimoji="1" lang="ja-JP" altLang="en-US" sz="4800" dirty="0" smtClean="0">
                <a:latin typeface="HGP明朝E" pitchFamily="18" charset="-128"/>
                <a:ea typeface="HGP明朝E" pitchFamily="18" charset="-128"/>
              </a:rPr>
              <a:t>調査内容</a:t>
            </a:r>
            <a:endParaRPr kumimoji="1" lang="ja-JP" altLang="en-US" sz="48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6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53032" y="260648"/>
            <a:ext cx="7924800" cy="724942"/>
          </a:xfrm>
        </p:spPr>
        <p:txBody>
          <a:bodyPr/>
          <a:lstStyle/>
          <a:p>
            <a:pPr algn="ctr"/>
            <a:r>
              <a:rPr kumimoji="1" lang="ja-JP" altLang="en-US" sz="4800" dirty="0" smtClean="0">
                <a:latin typeface="HGP明朝E" pitchFamily="18" charset="-128"/>
                <a:ea typeface="HGP明朝E" pitchFamily="18" charset="-128"/>
              </a:rPr>
              <a:t>調査内容</a:t>
            </a:r>
            <a:endParaRPr kumimoji="1" lang="ja-JP" altLang="en-US" sz="4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49621" y="2708920"/>
            <a:ext cx="8531621" cy="2808312"/>
          </a:xfrm>
          <a:prstGeom prst="roundRect">
            <a:avLst/>
          </a:prstGeom>
          <a:solidFill>
            <a:srgbClr val="FF9933">
              <a:alpha val="7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40494" y="1122544"/>
            <a:ext cx="8496944" cy="1444560"/>
          </a:xfrm>
          <a:prstGeom prst="roundRect">
            <a:avLst/>
          </a:prstGeom>
          <a:solidFill>
            <a:srgbClr val="00B05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1124365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u="sng" dirty="0">
                <a:latin typeface="HGP明朝E" pitchFamily="18" charset="-128"/>
                <a:ea typeface="HGP明朝E" pitchFamily="18" charset="-128"/>
              </a:rPr>
              <a:t>情報</a:t>
            </a:r>
            <a:r>
              <a:rPr lang="ja-JP" altLang="en-US" sz="3200" u="sng" dirty="0" smtClean="0">
                <a:latin typeface="HGP明朝E" pitchFamily="18" charset="-128"/>
                <a:ea typeface="HGP明朝E" pitchFamily="18" charset="-128"/>
              </a:rPr>
              <a:t>の入手</a:t>
            </a:r>
            <a:endParaRPr kumimoji="1" lang="ja-JP" altLang="en-US" sz="3200" u="sng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4680" y="1629021"/>
            <a:ext cx="838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→震災当時、震災報道を積極的に見聞きしていたか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→現在、震災報道を積極的に見聞きしているか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31640" y="267189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u="sng" dirty="0" smtClean="0">
                <a:latin typeface="HGP明朝E" pitchFamily="18" charset="-128"/>
                <a:ea typeface="HGP明朝E" pitchFamily="18" charset="-128"/>
              </a:rPr>
              <a:t>その他</a:t>
            </a:r>
            <a:endParaRPr kumimoji="1" lang="ja-JP" altLang="en-US" sz="3200" u="sng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5934" y="3178944"/>
            <a:ext cx="8381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→風化していると思うか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→今後、震度６以上の地震を経験すると思うか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→震災当時、緊急地震速報を信頼していたか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→現在、緊急地震速報を信頼しているか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→子孫に震災について知ってほしいか（その理由）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4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kumimoji="1" lang="ja-JP" altLang="en-US" sz="1800" dirty="0" smtClean="0"/>
              <a:t>仮説　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lang="en-US" altLang="ja-JP" sz="1800" b="1" dirty="0">
                <a:solidFill>
                  <a:srgbClr val="FFFF00"/>
                </a:solidFill>
              </a:rPr>
              <a:t>2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次：調査内容）</a:t>
            </a:r>
            <a:r>
              <a:rPr kumimoji="1" lang="ja-JP" altLang="en-US" sz="1800" dirty="0" smtClean="0"/>
              <a:t>　調査結果のまとめ　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アンケート調査　集計・分析　風化実態解明　解決策提案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998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3" y="1165960"/>
            <a:ext cx="22278" cy="1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G:\2011-05-15\2011_0515_145014-CIMG2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68" y="1043409"/>
            <a:ext cx="4139952" cy="3099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G:\2011-03-11\2011_0311_153747-CIMG2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4084"/>
            <a:ext cx="4283968" cy="3099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137412" y="4152669"/>
            <a:ext cx="1404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0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現在</a:t>
            </a:r>
            <a:endParaRPr lang="ja-JP" altLang="en-US" sz="3000" dirty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35097" y="4152669"/>
            <a:ext cx="1716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0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震災直後</a:t>
            </a:r>
            <a:endParaRPr lang="ja-JP" altLang="en-US" sz="3000" dirty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4535488" y="5013177"/>
            <a:ext cx="4608512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None/>
              <a:defRPr kumimoji="1" sz="2000" kern="1200" spc="1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None/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None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B4BC4C"/>
              </a:buClr>
              <a:defRPr/>
            </a:pPr>
            <a:r>
              <a:rPr lang="ja-JP" altLang="en-US" sz="1400" dirty="0" smtClean="0">
                <a:latin typeface="HGS明朝E"/>
                <a:ea typeface="HGS明朝E"/>
              </a:rPr>
              <a:t>２０１１年度都市計画実習防災班</a:t>
            </a:r>
            <a:endParaRPr lang="en-US" altLang="ja-JP" sz="1400" dirty="0" smtClean="0">
              <a:latin typeface="HGS明朝E"/>
              <a:ea typeface="HGS明朝E"/>
            </a:endParaRPr>
          </a:p>
          <a:p>
            <a:pPr algn="ctr">
              <a:buClr>
                <a:srgbClr val="B4BC4C"/>
              </a:buClr>
              <a:defRPr/>
            </a:pPr>
            <a:r>
              <a:rPr lang="ja-JP" altLang="en-US" sz="1400" dirty="0" smtClean="0">
                <a:latin typeface="HGS明朝E"/>
                <a:ea typeface="HGS明朝E"/>
              </a:rPr>
              <a:t>本当の生命線を求めて･･･</a:t>
            </a:r>
            <a:r>
              <a:rPr lang="en-US" altLang="ja-JP" sz="1400" dirty="0" smtClean="0">
                <a:latin typeface="HGS明朝E"/>
                <a:ea typeface="HGS明朝E"/>
              </a:rPr>
              <a:t/>
            </a:r>
            <a:br>
              <a:rPr lang="en-US" altLang="ja-JP" sz="1400" dirty="0" smtClean="0">
                <a:latin typeface="HGS明朝E"/>
                <a:ea typeface="HGS明朝E"/>
              </a:rPr>
            </a:br>
            <a:r>
              <a:rPr lang="ja-JP" altLang="en-US" sz="1400" dirty="0" smtClean="0">
                <a:latin typeface="HGS明朝E"/>
                <a:ea typeface="HGS明朝E"/>
              </a:rPr>
              <a:t>～筑波大生の力で地震に対応する～より引用</a:t>
            </a:r>
            <a:endParaRPr lang="en-US" altLang="ja-JP" sz="1400" dirty="0" smtClean="0">
              <a:latin typeface="HGS明朝E"/>
              <a:ea typeface="HGS明朝E"/>
            </a:endParaRPr>
          </a:p>
          <a:p>
            <a:pPr algn="ctr">
              <a:buClr>
                <a:srgbClr val="B4BC4C"/>
              </a:buClr>
              <a:defRPr/>
            </a:pPr>
            <a:endParaRPr lang="en-US" altLang="ja-JP" sz="2400" dirty="0" smtClean="0">
              <a:latin typeface="HGS明朝E"/>
              <a:ea typeface="HGS明朝E"/>
            </a:endParaRPr>
          </a:p>
          <a:p>
            <a:pPr algn="ctr">
              <a:buClr>
                <a:srgbClr val="B4BC4C"/>
              </a:buClr>
              <a:defRPr/>
            </a:pPr>
            <a:endParaRPr lang="en-US" altLang="ja-JP" sz="2400" dirty="0" smtClean="0">
              <a:latin typeface="HGS明朝E"/>
              <a:ea typeface="HGS明朝E"/>
            </a:endParaRPr>
          </a:p>
          <a:p>
            <a:pPr algn="ctr">
              <a:buClr>
                <a:srgbClr val="B4BC4C"/>
              </a:buClr>
              <a:defRPr/>
            </a:pPr>
            <a:r>
              <a:rPr lang="ja-JP" altLang="en-US" sz="2400" dirty="0" smtClean="0">
                <a:latin typeface="HGS明朝E"/>
                <a:ea typeface="HGS明朝E"/>
              </a:rPr>
              <a:t>　</a:t>
            </a:r>
            <a:endParaRPr lang="ja-JP" altLang="en-US" dirty="0">
              <a:latin typeface="Constantia"/>
              <a:ea typeface="HGS明朝E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lang="ja-JP" altLang="en-US" smtClean="0">
                <a:solidFill>
                  <a:srgbClr val="FFFFFF"/>
                </a:solidFill>
              </a:rPr>
              <a:pPr/>
              <a:t>2</a:t>
            </a:fld>
            <a:endParaRPr lang="ja-JP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456376379"/>
              </p:ext>
            </p:extLst>
          </p:nvPr>
        </p:nvGraphicFramePr>
        <p:xfrm>
          <a:off x="323528" y="520730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4139952" y="2653554"/>
            <a:ext cx="1368152" cy="1388232"/>
            <a:chOff x="4139952" y="2653554"/>
            <a:chExt cx="1368152" cy="1388232"/>
          </a:xfrm>
        </p:grpSpPr>
        <p:sp>
          <p:nvSpPr>
            <p:cNvPr id="10" name="ストライプ矢印 9"/>
            <p:cNvSpPr/>
            <p:nvPr/>
          </p:nvSpPr>
          <p:spPr>
            <a:xfrm rot="4120621">
              <a:off x="4028283" y="2775173"/>
              <a:ext cx="1388232" cy="1144994"/>
            </a:xfrm>
            <a:prstGeom prst="stripedRightArrow">
              <a:avLst/>
            </a:prstGeom>
            <a:solidFill>
              <a:srgbClr val="CCFFFF"/>
            </a:solidFill>
            <a:ln>
              <a:solidFill>
                <a:srgbClr val="2607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139952" y="2831083"/>
              <a:ext cx="1368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 smtClean="0">
                  <a:solidFill>
                    <a:srgbClr val="FFC000"/>
                  </a:solidFill>
                  <a:latin typeface="HGP明朝B" pitchFamily="18" charset="-128"/>
                  <a:ea typeface="HGP明朝B" pitchFamily="18" charset="-128"/>
                </a:rPr>
                <a:t>減少</a:t>
              </a:r>
              <a:endParaRPr lang="ja-JP" altLang="en-US" sz="4000" b="1" dirty="0">
                <a:solidFill>
                  <a:srgbClr val="FFC000"/>
                </a:solidFill>
                <a:latin typeface="HGP明朝B" pitchFamily="18" charset="-128"/>
                <a:ea typeface="HGP明朝B" pitchFamily="18" charset="-128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251959" y="105831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u="sng" dirty="0" smtClean="0">
                <a:solidFill>
                  <a:srgbClr val="FFFFFF"/>
                </a:solidFill>
              </a:rPr>
              <a:t>震災関連情報の積極的入手</a:t>
            </a:r>
            <a:endParaRPr lang="ja-JP" altLang="en-US" sz="3600" u="sng" dirty="0">
              <a:solidFill>
                <a:srgbClr val="FFFFFF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lang="ja-JP" altLang="en-US" smtClean="0">
                <a:solidFill>
                  <a:srgbClr val="FFFFFF"/>
                </a:solidFill>
              </a:rPr>
              <a:pPr/>
              <a:t>20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lang="ja-JP" altLang="en-US" sz="1800" dirty="0" smtClean="0">
                <a:solidFill>
                  <a:srgbClr val="FFFFFF"/>
                </a:solidFill>
              </a:rPr>
              <a:t>仮説　</a:t>
            </a:r>
            <a:r>
              <a:rPr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lang="en-US" altLang="ja-JP" sz="1800" b="1" dirty="0">
                <a:solidFill>
                  <a:srgbClr val="FFFF00"/>
                </a:solidFill>
              </a:rPr>
              <a:t>2</a:t>
            </a:r>
            <a:r>
              <a:rPr lang="ja-JP" altLang="en-US" sz="1800" b="1" dirty="0" smtClean="0">
                <a:solidFill>
                  <a:srgbClr val="FFFF00"/>
                </a:solidFill>
              </a:rPr>
              <a:t>次：調査結果）</a:t>
            </a:r>
            <a:r>
              <a:rPr lang="ja-JP" altLang="en-US" sz="1800" dirty="0" smtClean="0">
                <a:solidFill>
                  <a:srgbClr val="FFFFFF"/>
                </a:solidFill>
              </a:rPr>
              <a:t>　調査結果のまとめ　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r>
              <a:rPr lang="ja-JP" altLang="en-US" sz="1800" dirty="0" smtClean="0">
                <a:solidFill>
                  <a:srgbClr val="FFFFFF"/>
                </a:solidFill>
              </a:rPr>
              <a:t>アンケート調査　集計・分析　風化実態解明　解決策提案</a:t>
            </a:r>
            <a:endParaRPr lang="ja-JP" altLang="en-US" sz="1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660232" y="4690269"/>
                <a:ext cx="2880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ja-JP" dirty="0">
                            <a:solidFill>
                              <a:schemeClr val="tx1"/>
                            </a:solidFill>
                          </a:rPr>
                          <m:t>χ</m:t>
                        </m:r>
                      </m:e>
                      <m:sup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ja-JP" i="1" dirty="0">
                        <a:solidFill>
                          <a:schemeClr val="tx1"/>
                        </a:solidFill>
                        <a:latin typeface="Cambria Math"/>
                      </a:rPr>
                      <m:t>4.35</m:t>
                    </m:r>
                    <m:r>
                      <a:rPr lang="en-US" altLang="ja-JP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i="1" dirty="0" smtClean="0">
                        <a:solidFill>
                          <a:schemeClr val="tx1"/>
                        </a:solidFill>
                        <a:latin typeface="Cambria Math"/>
                      </a:rPr>
                      <m:t>df</m:t>
                    </m:r>
                    <m:r>
                      <a:rPr lang="en-US" altLang="ja-JP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=1,</m:t>
                    </m:r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n=30)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690269"/>
                <a:ext cx="288032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907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681608" y="188640"/>
            <a:ext cx="7924800" cy="724942"/>
          </a:xfrm>
        </p:spPr>
        <p:txBody>
          <a:bodyPr/>
          <a:lstStyle/>
          <a:p>
            <a:pPr algn="ctr"/>
            <a:r>
              <a:rPr kumimoji="1" lang="ja-JP" altLang="en-US" sz="4800" dirty="0" smtClean="0">
                <a:latin typeface="HGP明朝E" pitchFamily="18" charset="-128"/>
                <a:ea typeface="HGP明朝E" pitchFamily="18" charset="-128"/>
              </a:rPr>
              <a:t>調査結果</a:t>
            </a:r>
            <a:endParaRPr kumimoji="1" lang="ja-JP" altLang="en-US" sz="4800" dirty="0">
              <a:latin typeface="HGP明朝E" pitchFamily="18" charset="-128"/>
              <a:ea typeface="HGP明朝E" pitchFamily="18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472750" y="1916832"/>
            <a:ext cx="6114299" cy="3142769"/>
            <a:chOff x="1472750" y="1916832"/>
            <a:chExt cx="6114299" cy="3142769"/>
          </a:xfrm>
        </p:grpSpPr>
        <p:sp>
          <p:nvSpPr>
            <p:cNvPr id="5" name="正方形/長方形 4"/>
            <p:cNvSpPr/>
            <p:nvPr/>
          </p:nvSpPr>
          <p:spPr>
            <a:xfrm>
              <a:off x="1472750" y="1916832"/>
              <a:ext cx="6114299" cy="3142769"/>
            </a:xfrm>
            <a:prstGeom prst="rect">
              <a:avLst/>
            </a:prstGeom>
            <a:solidFill>
              <a:schemeClr val="tx1">
                <a:lumMod val="95000"/>
                <a:alpha val="8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176804" y="2123197"/>
              <a:ext cx="47061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solidFill>
                    <a:srgbClr val="2607A9"/>
                  </a:solidFill>
                  <a:latin typeface="HGP明朝E" pitchFamily="18" charset="-128"/>
                  <a:ea typeface="HGP明朝E" pitchFamily="18" charset="-128"/>
                </a:rPr>
                <a:t>震災</a:t>
              </a:r>
              <a:r>
                <a:rPr lang="ja-JP" altLang="en-US" sz="4000" dirty="0" smtClean="0">
                  <a:solidFill>
                    <a:srgbClr val="2607A9"/>
                  </a:solidFill>
                  <a:latin typeface="HGP明朝E" pitchFamily="18" charset="-128"/>
                  <a:ea typeface="HGP明朝E" pitchFamily="18" charset="-128"/>
                </a:rPr>
                <a:t>の記憶</a:t>
              </a:r>
              <a:r>
                <a:rPr lang="ja-JP" altLang="en-US" sz="4000" dirty="0">
                  <a:solidFill>
                    <a:srgbClr val="2607A9"/>
                  </a:solidFill>
                  <a:latin typeface="HGP明朝E" pitchFamily="18" charset="-128"/>
                  <a:ea typeface="HGP明朝E" pitchFamily="18" charset="-128"/>
                </a:rPr>
                <a:t>の</a:t>
              </a:r>
              <a:r>
                <a:rPr lang="ja-JP" altLang="en-US" sz="4000" dirty="0" smtClean="0">
                  <a:solidFill>
                    <a:srgbClr val="2607A9"/>
                  </a:solidFill>
                  <a:latin typeface="HGP明朝E" pitchFamily="18" charset="-128"/>
                  <a:ea typeface="HGP明朝E" pitchFamily="18" charset="-128"/>
                </a:rPr>
                <a:t>風化？</a:t>
              </a:r>
              <a:endParaRPr lang="en-US" altLang="ja-JP" sz="4000" dirty="0" smtClean="0">
                <a:solidFill>
                  <a:srgbClr val="2607A9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834367" y="4017181"/>
              <a:ext cx="5606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solidFill>
                    <a:srgbClr val="2607A9"/>
                  </a:solidFill>
                  <a:latin typeface="HGP明朝E" pitchFamily="18" charset="-128"/>
                  <a:ea typeface="HGP明朝E" pitchFamily="18" charset="-128"/>
                </a:rPr>
                <a:t>防災</a:t>
              </a:r>
              <a:r>
                <a:rPr lang="ja-JP" altLang="en-US" sz="4000" dirty="0" smtClean="0">
                  <a:solidFill>
                    <a:srgbClr val="2607A9"/>
                  </a:solidFill>
                  <a:latin typeface="HGP明朝E" pitchFamily="18" charset="-128"/>
                  <a:ea typeface="HGP明朝E" pitchFamily="18" charset="-128"/>
                </a:rPr>
                <a:t>意識・関心の風化</a:t>
              </a:r>
              <a:r>
                <a:rPr lang="ja-JP" altLang="en-US" sz="4000" dirty="0">
                  <a:solidFill>
                    <a:srgbClr val="2607A9"/>
                  </a:solidFill>
                  <a:latin typeface="HGP明朝E" pitchFamily="18" charset="-128"/>
                  <a:ea typeface="HGP明朝E" pitchFamily="18" charset="-128"/>
                </a:rPr>
                <a:t>？</a:t>
              </a:r>
              <a:endParaRPr lang="en-US" altLang="ja-JP" sz="4000" dirty="0">
                <a:solidFill>
                  <a:srgbClr val="2607A9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4" name="上下矢印 13"/>
            <p:cNvSpPr/>
            <p:nvPr/>
          </p:nvSpPr>
          <p:spPr>
            <a:xfrm>
              <a:off x="4169646" y="2959742"/>
              <a:ext cx="720505" cy="1017419"/>
            </a:xfrm>
            <a:prstGeom prst="upDownArrow">
              <a:avLst>
                <a:gd name="adj1" fmla="val 40501"/>
                <a:gd name="adj2" fmla="val 43384"/>
              </a:avLst>
            </a:prstGeom>
            <a:solidFill>
              <a:srgbClr val="92D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5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545501"/>
              </p:ext>
            </p:extLst>
          </p:nvPr>
        </p:nvGraphicFramePr>
        <p:xfrm>
          <a:off x="539552" y="980728"/>
          <a:ext cx="79208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779527" y="6237312"/>
            <a:ext cx="990600" cy="365125"/>
          </a:xfrm>
        </p:spPr>
        <p:txBody>
          <a:bodyPr/>
          <a:lstStyle/>
          <a:p>
            <a:fld id="{427E35E5-4881-4AAD-88A5-5D7863565C6E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9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kumimoji="1" lang="ja-JP" altLang="en-US" sz="1800" dirty="0" smtClean="0"/>
              <a:t>仮説　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lang="en-US" altLang="ja-JP" sz="1800" b="1" dirty="0">
                <a:solidFill>
                  <a:srgbClr val="FFFF00"/>
                </a:solidFill>
              </a:rPr>
              <a:t>2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次：調査結果）</a:t>
            </a:r>
            <a:r>
              <a:rPr kumimoji="1" lang="ja-JP" altLang="en-US" sz="1800" dirty="0" smtClean="0"/>
              <a:t>　調査結果のまとめ　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アンケート調査　集計・分析　風化実態解明　解決策提案</a:t>
            </a:r>
            <a:endParaRPr kumimoji="1" lang="ja-JP" altLang="en-US" sz="1800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653032" y="260648"/>
            <a:ext cx="7924800" cy="724942"/>
          </a:xfrm>
        </p:spPr>
        <p:txBody>
          <a:bodyPr/>
          <a:lstStyle/>
          <a:p>
            <a:pPr algn="ctr"/>
            <a:r>
              <a:rPr kumimoji="1" lang="ja-JP" altLang="en-US" sz="4800" dirty="0" smtClean="0">
                <a:latin typeface="HGP明朝E" pitchFamily="18" charset="-128"/>
                <a:ea typeface="HGP明朝E" pitchFamily="18" charset="-128"/>
              </a:rPr>
              <a:t>調査結果</a:t>
            </a:r>
            <a:endParaRPr kumimoji="1" lang="ja-JP" altLang="en-US" sz="4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40228" y="4120711"/>
            <a:ext cx="92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ｎ</a:t>
            </a:r>
            <a:r>
              <a:rPr kumimoji="1" lang="ja-JP" altLang="en-US" dirty="0" smtClean="0"/>
              <a:t>＝</a:t>
            </a:r>
            <a:r>
              <a:rPr lang="en-US" altLang="ja-JP" dirty="0" smtClean="0"/>
              <a:t>21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727703" y="2725042"/>
            <a:ext cx="7776864" cy="1267775"/>
            <a:chOff x="727703" y="2725042"/>
            <a:chExt cx="7776864" cy="1267775"/>
          </a:xfrm>
        </p:grpSpPr>
        <p:sp>
          <p:nvSpPr>
            <p:cNvPr id="10" name="角丸四角形 9"/>
            <p:cNvSpPr/>
            <p:nvPr/>
          </p:nvSpPr>
          <p:spPr>
            <a:xfrm>
              <a:off x="727703" y="2725042"/>
              <a:ext cx="7776864" cy="1267775"/>
            </a:xfrm>
            <a:prstGeom prst="roundRect">
              <a:avLst/>
            </a:prstGeom>
            <a:solidFill>
              <a:schemeClr val="tx1">
                <a:alpha val="65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03516" y="3035044"/>
              <a:ext cx="7488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ja-JP" altLang="en-US" sz="3600" dirty="0" smtClean="0">
                  <a:solidFill>
                    <a:srgbClr val="000000"/>
                  </a:solidFill>
                </a:rPr>
                <a:t>備蓄が「減った」と</a:t>
              </a:r>
              <a:r>
                <a:rPr lang="ja-JP" altLang="en-US" sz="3600" dirty="0">
                  <a:solidFill>
                    <a:srgbClr val="000000"/>
                  </a:solidFill>
                </a:rPr>
                <a:t>は</a:t>
              </a:r>
              <a:r>
                <a:rPr lang="ja-JP" altLang="en-US" sz="3600" dirty="0" smtClean="0">
                  <a:solidFill>
                    <a:srgbClr val="000000"/>
                  </a:solidFill>
                </a:rPr>
                <a:t>言えない！</a:t>
              </a:r>
              <a:endParaRPr lang="en-US" altLang="ja-JP" sz="3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8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85970"/>
            <a:ext cx="8280920" cy="819419"/>
          </a:xfrm>
        </p:spPr>
        <p:txBody>
          <a:bodyPr/>
          <a:lstStyle/>
          <a:p>
            <a:r>
              <a:rPr lang="ja-JP" altLang="en-US" sz="1800" dirty="0" smtClean="0">
                <a:solidFill>
                  <a:srgbClr val="FFFFFF"/>
                </a:solidFill>
              </a:rPr>
              <a:t>仮説　</a:t>
            </a:r>
            <a:r>
              <a:rPr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lang="en-US" altLang="ja-JP" sz="1800" b="1" dirty="0">
                <a:solidFill>
                  <a:srgbClr val="FFFF00"/>
                </a:solidFill>
              </a:rPr>
              <a:t>2</a:t>
            </a:r>
            <a:r>
              <a:rPr lang="ja-JP" altLang="en-US" sz="1800" b="1" dirty="0" smtClean="0">
                <a:solidFill>
                  <a:srgbClr val="FFFF00"/>
                </a:solidFill>
              </a:rPr>
              <a:t>次：調査結果）</a:t>
            </a:r>
            <a:r>
              <a:rPr lang="ja-JP" altLang="en-US" sz="1800" dirty="0" smtClean="0">
                <a:solidFill>
                  <a:srgbClr val="FFFFFF"/>
                </a:solidFill>
              </a:rPr>
              <a:t>　調査結果のまとめ　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r>
              <a:rPr lang="ja-JP" altLang="en-US" sz="1800" dirty="0" smtClean="0">
                <a:solidFill>
                  <a:srgbClr val="FFFFFF"/>
                </a:solidFill>
              </a:rPr>
              <a:t>アンケート調査　集計・分析　風化実態解明　解決策提案</a:t>
            </a:r>
            <a:endParaRPr lang="ja-JP" altLang="en-US" sz="1800" dirty="0">
              <a:solidFill>
                <a:srgbClr val="FFFFFF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083732" y="174286"/>
            <a:ext cx="1728192" cy="5630978"/>
            <a:chOff x="3219636" y="174286"/>
            <a:chExt cx="1728192" cy="6423066"/>
          </a:xfrm>
        </p:grpSpPr>
        <p:sp>
          <p:nvSpPr>
            <p:cNvPr id="8" name="角丸四角形 7"/>
            <p:cNvSpPr/>
            <p:nvPr/>
          </p:nvSpPr>
          <p:spPr>
            <a:xfrm>
              <a:off x="3219636" y="174286"/>
              <a:ext cx="1728192" cy="6423066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 smtClean="0">
                <a:solidFill>
                  <a:sysClr val="window" lastClr="FFFFFF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339827" y="214480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 kern="0" dirty="0" smtClean="0">
                  <a:solidFill>
                    <a:sysClr val="windowText" lastClr="000000"/>
                  </a:solidFill>
                  <a:latin typeface="HGP明朝E" pitchFamily="18" charset="-128"/>
                  <a:ea typeface="HGP明朝E" pitchFamily="18" charset="-128"/>
                </a:rPr>
                <a:t>震災当時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388276" y="174286"/>
            <a:ext cx="1728192" cy="5630978"/>
            <a:chOff x="5524180" y="174286"/>
            <a:chExt cx="1728192" cy="6423066"/>
          </a:xfrm>
        </p:grpSpPr>
        <p:sp>
          <p:nvSpPr>
            <p:cNvPr id="5" name="角丸四角形 4"/>
            <p:cNvSpPr/>
            <p:nvPr/>
          </p:nvSpPr>
          <p:spPr>
            <a:xfrm>
              <a:off x="5524180" y="174286"/>
              <a:ext cx="1728192" cy="6423066"/>
            </a:xfrm>
            <a:prstGeom prst="round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 smtClean="0">
                <a:solidFill>
                  <a:sysClr val="window" lastClr="FFFFFF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632191" y="214481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 kern="0" dirty="0" smtClean="0">
                  <a:solidFill>
                    <a:sysClr val="windowText" lastClr="000000"/>
                  </a:solidFill>
                  <a:latin typeface="HGP明朝E" pitchFamily="18" charset="-128"/>
                  <a:ea typeface="HGP明朝E" pitchFamily="18" charset="-128"/>
                </a:rPr>
                <a:t>現在</a:t>
              </a:r>
            </a:p>
          </p:txBody>
        </p:sp>
      </p:grpSp>
      <p:sp>
        <p:nvSpPr>
          <p:cNvPr id="11" name="フローチャート : 代替処理 10"/>
          <p:cNvSpPr/>
          <p:nvPr/>
        </p:nvSpPr>
        <p:spPr>
          <a:xfrm>
            <a:off x="4191744" y="1800832"/>
            <a:ext cx="1512168" cy="1080120"/>
          </a:xfrm>
          <a:prstGeom prst="flowChartAlternate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2000" kern="0" dirty="0" smtClean="0">
                <a:solidFill>
                  <a:sysClr val="window" lastClr="FFFFFF"/>
                </a:solidFill>
                <a:latin typeface="HGP明朝E" pitchFamily="18" charset="-128"/>
                <a:ea typeface="HGP明朝E" pitchFamily="18" charset="-128"/>
              </a:rPr>
              <a:t>備蓄を</a:t>
            </a:r>
            <a:endParaRPr lang="en-US" altLang="ja-JP" sz="2000" kern="0" dirty="0" smtClean="0">
              <a:solidFill>
                <a:sysClr val="window" lastClr="FFFFFF"/>
              </a:solidFill>
              <a:latin typeface="HGP明朝E" pitchFamily="18" charset="-128"/>
              <a:ea typeface="HGP明朝E" pitchFamily="18" charset="-128"/>
            </a:endParaRPr>
          </a:p>
          <a:p>
            <a:pPr algn="ctr">
              <a:defRPr/>
            </a:pPr>
            <a:r>
              <a:rPr lang="ja-JP" altLang="en-US" sz="2000" kern="0" dirty="0" smtClean="0">
                <a:solidFill>
                  <a:sysClr val="window" lastClr="FFFFFF"/>
                </a:solidFill>
                <a:latin typeface="HGP明朝E" pitchFamily="18" charset="-128"/>
                <a:ea typeface="HGP明朝E" pitchFamily="18" charset="-128"/>
              </a:rPr>
              <a:t>行った</a:t>
            </a:r>
          </a:p>
        </p:txBody>
      </p:sp>
      <p:sp>
        <p:nvSpPr>
          <p:cNvPr id="10" name="フローチャート : 代替処理 9"/>
          <p:cNvSpPr/>
          <p:nvPr/>
        </p:nvSpPr>
        <p:spPr>
          <a:xfrm>
            <a:off x="4191742" y="4257235"/>
            <a:ext cx="1512168" cy="1080120"/>
          </a:xfrm>
          <a:prstGeom prst="flowChartAlternateProcess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kern="0" dirty="0" smtClean="0">
                <a:solidFill>
                  <a:sysClr val="window" lastClr="FFFFFF"/>
                </a:solidFill>
                <a:latin typeface="HGP明朝E" pitchFamily="18" charset="-128"/>
                <a:ea typeface="HGP明朝E" pitchFamily="18" charset="-128"/>
              </a:rPr>
              <a:t>備蓄を</a:t>
            </a:r>
            <a:endParaRPr lang="en-US" altLang="ja-JP" kern="0" dirty="0" smtClean="0">
              <a:solidFill>
                <a:sysClr val="window" lastClr="FFFFFF"/>
              </a:solidFill>
              <a:latin typeface="HGP明朝E" pitchFamily="18" charset="-128"/>
              <a:ea typeface="HGP明朝E" pitchFamily="18" charset="-128"/>
            </a:endParaRPr>
          </a:p>
          <a:p>
            <a:pPr algn="ctr">
              <a:defRPr/>
            </a:pPr>
            <a:r>
              <a:rPr lang="ja-JP" altLang="en-US" sz="1600" kern="0" dirty="0" smtClean="0">
                <a:solidFill>
                  <a:sysClr val="window" lastClr="FFFFFF"/>
                </a:solidFill>
                <a:latin typeface="HGP明朝E" pitchFamily="18" charset="-128"/>
                <a:ea typeface="HGP明朝E" pitchFamily="18" charset="-128"/>
              </a:rPr>
              <a:t>行わなかった</a:t>
            </a:r>
          </a:p>
        </p:txBody>
      </p:sp>
      <p:sp>
        <p:nvSpPr>
          <p:cNvPr id="12" name="フローチャート : 代替処理 11"/>
          <p:cNvSpPr/>
          <p:nvPr/>
        </p:nvSpPr>
        <p:spPr>
          <a:xfrm>
            <a:off x="6496288" y="2880952"/>
            <a:ext cx="1512168" cy="1080120"/>
          </a:xfrm>
          <a:prstGeom prst="flowChartAlternateProcess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2000" kern="0" dirty="0" smtClean="0">
                <a:solidFill>
                  <a:sysClr val="window" lastClr="FFFFFF"/>
                </a:solidFill>
                <a:latin typeface="HGP明朝E" pitchFamily="18" charset="-128"/>
                <a:ea typeface="HGP明朝E" pitchFamily="18" charset="-128"/>
              </a:rPr>
              <a:t>備蓄の</a:t>
            </a:r>
            <a:endParaRPr lang="en-US" altLang="ja-JP" sz="2000" kern="0" dirty="0" smtClean="0">
              <a:solidFill>
                <a:sysClr val="window" lastClr="FFFFFF"/>
              </a:solidFill>
              <a:latin typeface="HGP明朝E" pitchFamily="18" charset="-128"/>
              <a:ea typeface="HGP明朝E" pitchFamily="18" charset="-128"/>
            </a:endParaRPr>
          </a:p>
          <a:p>
            <a:pPr algn="ctr">
              <a:defRPr/>
            </a:pPr>
            <a:r>
              <a:rPr lang="ja-JP" altLang="en-US" sz="2000" kern="0" dirty="0" smtClean="0">
                <a:solidFill>
                  <a:sysClr val="window" lastClr="FFFFFF"/>
                </a:solidFill>
                <a:latin typeface="HGP明朝E" pitchFamily="18" charset="-128"/>
                <a:ea typeface="HGP明朝E" pitchFamily="18" charset="-128"/>
              </a:rPr>
              <a:t>放置・減少</a:t>
            </a:r>
          </a:p>
        </p:txBody>
      </p:sp>
      <p:sp>
        <p:nvSpPr>
          <p:cNvPr id="13" name="フローチャート : 代替処理 12"/>
          <p:cNvSpPr/>
          <p:nvPr/>
        </p:nvSpPr>
        <p:spPr>
          <a:xfrm>
            <a:off x="6496288" y="720712"/>
            <a:ext cx="1512168" cy="1080120"/>
          </a:xfrm>
          <a:prstGeom prst="flowChartAlternate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ja-JP" altLang="en-US" sz="2000" kern="0" dirty="0" smtClean="0">
                <a:solidFill>
                  <a:sysClr val="window" lastClr="FFFFFF"/>
                </a:solidFill>
                <a:latin typeface="HGP明朝E" pitchFamily="18" charset="-128"/>
                <a:ea typeface="HGP明朝E" pitchFamily="18" charset="-128"/>
              </a:rPr>
              <a:t>備蓄の</a:t>
            </a:r>
            <a:endParaRPr lang="en-US" altLang="ja-JP" sz="2000" kern="0" dirty="0" smtClean="0">
              <a:solidFill>
                <a:sysClr val="window" lastClr="FFFFFF"/>
              </a:solidFill>
              <a:latin typeface="HGP明朝E" pitchFamily="18" charset="-128"/>
              <a:ea typeface="HGP明朝E" pitchFamily="18" charset="-128"/>
            </a:endParaRPr>
          </a:p>
          <a:p>
            <a:pPr algn="ctr">
              <a:defRPr/>
            </a:pPr>
            <a:r>
              <a:rPr lang="ja-JP" altLang="en-US" sz="2000" kern="0" dirty="0" smtClean="0">
                <a:solidFill>
                  <a:sysClr val="window" lastClr="FFFFFF"/>
                </a:solidFill>
                <a:latin typeface="HGP明朝E" pitchFamily="18" charset="-128"/>
                <a:ea typeface="HGP明朝E" pitchFamily="18" charset="-128"/>
              </a:rPr>
              <a:t>増加・維持</a:t>
            </a:r>
          </a:p>
        </p:txBody>
      </p:sp>
      <p:pic>
        <p:nvPicPr>
          <p:cNvPr id="14" name="Picture 3" descr="C:\Users\sato03\Desktop\124325464671816129162_09052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34" y="2569146"/>
            <a:ext cx="2149844" cy="16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右矢印 14"/>
          <p:cNvSpPr/>
          <p:nvPr/>
        </p:nvSpPr>
        <p:spPr>
          <a:xfrm rot="18900000">
            <a:off x="3495238" y="2224787"/>
            <a:ext cx="600635" cy="519953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 smtClea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16" name="右矢印 15"/>
          <p:cNvSpPr/>
          <p:nvPr/>
        </p:nvSpPr>
        <p:spPr>
          <a:xfrm rot="2700000">
            <a:off x="3495236" y="4139696"/>
            <a:ext cx="600635" cy="519953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 smtClea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17" name="右矢印 16"/>
          <p:cNvSpPr/>
          <p:nvPr/>
        </p:nvSpPr>
        <p:spPr>
          <a:xfrm rot="18900000">
            <a:off x="5799782" y="1432411"/>
            <a:ext cx="600635" cy="519953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 smtClea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18" name="右矢印 17"/>
          <p:cNvSpPr/>
          <p:nvPr/>
        </p:nvSpPr>
        <p:spPr>
          <a:xfrm rot="2700000">
            <a:off x="5799783" y="2705358"/>
            <a:ext cx="600635" cy="519953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 smtClea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4095911" y="174286"/>
            <a:ext cx="1728192" cy="5630978"/>
            <a:chOff x="618664" y="201657"/>
            <a:chExt cx="1728192" cy="6616134"/>
          </a:xfrm>
        </p:grpSpPr>
        <p:sp>
          <p:nvSpPr>
            <p:cNvPr id="20" name="角丸四角形 19"/>
            <p:cNvSpPr/>
            <p:nvPr/>
          </p:nvSpPr>
          <p:spPr>
            <a:xfrm>
              <a:off x="618664" y="201657"/>
              <a:ext cx="1728192" cy="6616134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 smtClean="0">
                <a:solidFill>
                  <a:sysClr val="window" lastClr="FFFFFF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193580" y="629980"/>
              <a:ext cx="553998" cy="529750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defRPr/>
              </a:pPr>
              <a:r>
                <a:rPr lang="ja-JP" altLang="en-US" sz="2400" kern="0" dirty="0" smtClean="0">
                  <a:solidFill>
                    <a:sysClr val="window" lastClr="FFFFFF"/>
                  </a:solidFill>
                  <a:latin typeface="HGP明朝E" pitchFamily="18" charset="-128"/>
                  <a:ea typeface="HGP明朝E" pitchFamily="18" charset="-128"/>
                </a:rPr>
                <a:t>現在の防災意識に差</a:t>
              </a:r>
              <a:r>
                <a:rPr kumimoji="0" lang="ja-JP" altLang="en-US" sz="2400" kern="0" dirty="0" smtClean="0">
                  <a:solidFill>
                    <a:sysClr val="window" lastClr="FFFFFF"/>
                  </a:solidFill>
                  <a:latin typeface="HGP明朝E" pitchFamily="18" charset="-128"/>
                  <a:ea typeface="HGP明朝E" pitchFamily="18" charset="-128"/>
                </a:rPr>
                <a:t>が</a:t>
              </a:r>
              <a:r>
                <a:rPr lang="ja-JP" altLang="en-US" sz="2400" kern="0" dirty="0" smtClean="0">
                  <a:solidFill>
                    <a:srgbClr val="FFFFFF"/>
                  </a:solidFill>
                  <a:latin typeface="HGP明朝E" pitchFamily="18" charset="-128"/>
                  <a:ea typeface="HGP明朝E" pitchFamily="18" charset="-128"/>
                </a:rPr>
                <a:t>存在</a:t>
              </a: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6388276" y="174286"/>
            <a:ext cx="1728192" cy="5630978"/>
            <a:chOff x="7415807" y="273188"/>
            <a:chExt cx="1728192" cy="6423066"/>
          </a:xfrm>
        </p:grpSpPr>
        <p:sp>
          <p:nvSpPr>
            <p:cNvPr id="23" name="角丸四角形 22"/>
            <p:cNvSpPr/>
            <p:nvPr/>
          </p:nvSpPr>
          <p:spPr>
            <a:xfrm>
              <a:off x="7415807" y="273188"/>
              <a:ext cx="1728192" cy="6423066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 smtClean="0">
                <a:solidFill>
                  <a:sysClr val="window" lastClr="FFFFFF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002903" y="473802"/>
              <a:ext cx="553998" cy="55733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defRPr/>
              </a:pPr>
              <a:r>
                <a:rPr kumimoji="0" lang="ja-JP" altLang="en-US" sz="2400" kern="0" dirty="0" smtClean="0">
                  <a:solidFill>
                    <a:sysClr val="window" lastClr="FFFFFF"/>
                  </a:solidFill>
                  <a:latin typeface="HGP明朝E" pitchFamily="18" charset="-128"/>
                  <a:ea typeface="HGP明朝E" pitchFamily="18" charset="-128"/>
                </a:rPr>
                <a:t>現在の防災意識に差が</a:t>
              </a:r>
              <a:r>
                <a:rPr kumimoji="0" lang="ja-JP" altLang="en-US" sz="2400" kern="0" dirty="0" smtClean="0">
                  <a:solidFill>
                    <a:srgbClr val="FFFFFF"/>
                  </a:solidFill>
                  <a:latin typeface="HGP明朝E" pitchFamily="18" charset="-128"/>
                  <a:ea typeface="HGP明朝E" pitchFamily="18" charset="-128"/>
                </a:rPr>
                <a:t>存在しない</a:t>
              </a:r>
              <a:endParaRPr kumimoji="0" lang="ja-JP" altLang="en-US" sz="2400" kern="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lang="ja-JP" altLang="en-US" smtClean="0">
                <a:solidFill>
                  <a:srgbClr val="FFFFFF"/>
                </a:solidFill>
              </a:rPr>
              <a:pPr/>
              <a:t>22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8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627784" y="76470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u="sng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防災意識と防災</a:t>
            </a:r>
            <a:r>
              <a:rPr lang="ja-JP" altLang="en-US" sz="3200" u="sng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行動</a:t>
            </a:r>
            <a:endParaRPr lang="en-US" altLang="ja-JP" sz="3200" u="sng" dirty="0" smtClean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lang="ja-JP" altLang="en-US" smtClean="0">
                <a:solidFill>
                  <a:srgbClr val="FFFFFF"/>
                </a:solidFill>
              </a:rPr>
              <a:pPr/>
              <a:t>23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lang="ja-JP" altLang="en-US" sz="1800" dirty="0" smtClean="0">
                <a:solidFill>
                  <a:srgbClr val="FFFFFF"/>
                </a:solidFill>
              </a:rPr>
              <a:t>仮説　</a:t>
            </a:r>
            <a:r>
              <a:rPr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lang="en-US" altLang="ja-JP" sz="1800" b="1" dirty="0">
                <a:solidFill>
                  <a:srgbClr val="FFFF00"/>
                </a:solidFill>
              </a:rPr>
              <a:t>2</a:t>
            </a:r>
            <a:r>
              <a:rPr lang="ja-JP" altLang="en-US" sz="1800" b="1" dirty="0" smtClean="0">
                <a:solidFill>
                  <a:srgbClr val="FFFF00"/>
                </a:solidFill>
              </a:rPr>
              <a:t>次：調査結果）</a:t>
            </a:r>
            <a:r>
              <a:rPr lang="ja-JP" altLang="en-US" sz="1800" dirty="0" smtClean="0">
                <a:solidFill>
                  <a:srgbClr val="FFFFFF"/>
                </a:solidFill>
              </a:rPr>
              <a:t>　調査結果のまとめ　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r>
              <a:rPr lang="ja-JP" altLang="en-US" sz="1800" dirty="0" smtClean="0">
                <a:solidFill>
                  <a:srgbClr val="FFFFFF"/>
                </a:solidFill>
              </a:rPr>
              <a:t>アンケート調査　集計・分析　風化実態解明　解決策提案</a:t>
            </a: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683568" y="167628"/>
            <a:ext cx="7924800" cy="724942"/>
          </a:xfrm>
        </p:spPr>
        <p:txBody>
          <a:bodyPr/>
          <a:lstStyle/>
          <a:p>
            <a:pPr algn="ctr"/>
            <a:r>
              <a:rPr kumimoji="1" lang="ja-JP" altLang="en-US" sz="4800" dirty="0" smtClean="0">
                <a:latin typeface="HGP明朝E" pitchFamily="18" charset="-128"/>
                <a:ea typeface="HGP明朝E" pitchFamily="18" charset="-128"/>
              </a:rPr>
              <a:t>調査結果</a:t>
            </a:r>
            <a:endParaRPr kumimoji="1" lang="ja-JP" altLang="en-US" sz="4800" dirty="0">
              <a:latin typeface="HGP明朝E" pitchFamily="18" charset="-128"/>
              <a:ea typeface="HGP明朝E" pitchFamily="18" charset="-128"/>
            </a:endParaRPr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928575"/>
              </p:ext>
            </p:extLst>
          </p:nvPr>
        </p:nvGraphicFramePr>
        <p:xfrm>
          <a:off x="4355976" y="1379989"/>
          <a:ext cx="4608512" cy="421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グラフ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219728"/>
              </p:ext>
            </p:extLst>
          </p:nvPr>
        </p:nvGraphicFramePr>
        <p:xfrm>
          <a:off x="179513" y="1378475"/>
          <a:ext cx="434335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236296" y="5554939"/>
            <a:ext cx="14740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100" dirty="0" smtClean="0">
                <a:solidFill>
                  <a:srgbClr val="FFFFFF"/>
                </a:solidFill>
              </a:rPr>
              <a:t>(F=0.331,df=9,10,p&lt;.05)</a:t>
            </a:r>
          </a:p>
          <a:p>
            <a:pPr algn="r"/>
            <a:r>
              <a:rPr lang="en-US" altLang="ja-JP" sz="1100" dirty="0" smtClean="0">
                <a:solidFill>
                  <a:srgbClr val="FFFFFF"/>
                </a:solidFill>
              </a:rPr>
              <a:t>(t=0.949,df=13,p&gt;.05)</a:t>
            </a:r>
          </a:p>
          <a:p>
            <a:pPr algn="r"/>
            <a:endParaRPr lang="en-US" altLang="ja-JP" dirty="0" smtClean="0">
              <a:solidFill>
                <a:srgbClr val="FFFFFF"/>
              </a:solidFill>
            </a:endParaRPr>
          </a:p>
          <a:p>
            <a:pPr algn="r"/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7824" y="5554939"/>
            <a:ext cx="1535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100" dirty="0" smtClean="0">
                <a:solidFill>
                  <a:srgbClr val="FFFFFF"/>
                </a:solidFill>
              </a:rPr>
              <a:t>(F=0.409,df=9,21,p&gt;.05)</a:t>
            </a:r>
          </a:p>
          <a:p>
            <a:pPr algn="r"/>
            <a:r>
              <a:rPr lang="en-US" altLang="ja-JP" sz="1100" dirty="0" smtClean="0">
                <a:solidFill>
                  <a:srgbClr val="FFFFFF"/>
                </a:solidFill>
              </a:rPr>
              <a:t>(t=4.264,df=28,p&lt;.05)</a:t>
            </a:r>
            <a:endParaRPr lang="ja-JP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97" y="2780928"/>
            <a:ext cx="4278328" cy="3042365"/>
          </a:xfrm>
          <a:prstGeom prst="rect">
            <a:avLst/>
          </a:prstGeom>
          <a:noFill/>
          <a:ln>
            <a:noFill/>
          </a:ln>
          <a:effectLst>
            <a:glow rad="1003300">
              <a:schemeClr val="tx1">
                <a:alpha val="2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爆発 1 3"/>
          <p:cNvSpPr/>
          <p:nvPr/>
        </p:nvSpPr>
        <p:spPr>
          <a:xfrm rot="20930694">
            <a:off x="272754" y="2646254"/>
            <a:ext cx="5038557" cy="3311713"/>
          </a:xfrm>
          <a:prstGeom prst="irregularSeal1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54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１００％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6653" y="836712"/>
            <a:ext cx="89644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buClr>
                <a:srgbClr val="DC9E1F"/>
              </a:buClr>
              <a:defRPr/>
            </a:pPr>
            <a:r>
              <a:rPr lang="ja-JP" altLang="en-US" sz="4800" spc="3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「</a:t>
            </a:r>
            <a:r>
              <a:rPr lang="ja-JP" altLang="en-US" sz="4400" spc="3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震災について</a:t>
            </a:r>
            <a:endParaRPr lang="en-US" altLang="ja-JP" sz="4400" spc="30" dirty="0" smtClean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Clr>
                <a:srgbClr val="DC9E1F"/>
              </a:buClr>
              <a:defRPr/>
            </a:pPr>
            <a:r>
              <a:rPr lang="ja-JP" altLang="en-US" sz="4400" spc="3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4400" spc="3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　　　子孫</a:t>
            </a:r>
            <a:r>
              <a:rPr lang="ja-JP" altLang="en-US" sz="4400" spc="3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に知って</a:t>
            </a:r>
            <a:r>
              <a:rPr lang="ja-JP" altLang="en-US" sz="4400" spc="3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ほしい」</a:t>
            </a:r>
            <a:endParaRPr lang="en-US" altLang="ja-JP" sz="4400" spc="30" dirty="0" smtClean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defRPr/>
            </a:pPr>
            <a:r>
              <a:rPr lang="ja-JP" altLang="en-US" sz="3200" spc="3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3200" spc="3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　　　　　　　　　　　　　と答えた人は、</a:t>
            </a:r>
            <a:endParaRPr lang="en-US" altLang="ja-JP" sz="3200" spc="30" dirty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9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kumimoji="1" lang="ja-JP" altLang="en-US" sz="1800" dirty="0" smtClean="0"/>
              <a:t>仮説　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ヒアリング調査（第</a:t>
            </a:r>
            <a:r>
              <a:rPr lang="en-US" altLang="ja-JP" sz="1800" b="1" dirty="0">
                <a:solidFill>
                  <a:srgbClr val="FFFF00"/>
                </a:solidFill>
              </a:rPr>
              <a:t>2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次：調査結果）</a:t>
            </a:r>
            <a:r>
              <a:rPr kumimoji="1" lang="ja-JP" altLang="en-US" sz="1800" dirty="0" smtClean="0"/>
              <a:t>　調査結果のまとめ　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アンケート調査　集計・分析　風化実態解明　解決策提案</a:t>
            </a:r>
            <a:endParaRPr kumimoji="1" lang="ja-JP" altLang="en-US" sz="1800" dirty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653032" y="135236"/>
            <a:ext cx="7924800" cy="724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調査結果</a:t>
            </a:r>
            <a:endParaRPr lang="ja-JP" altLang="en-US" sz="4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3264" y="5828973"/>
            <a:ext cx="1262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47NEWS</a:t>
            </a:r>
            <a:r>
              <a:rPr kumimoji="1" lang="ja-JP" altLang="en-US" sz="1050" dirty="0" smtClean="0"/>
              <a:t>より引用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0461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図表 10"/>
          <p:cNvGraphicFramePr/>
          <p:nvPr>
            <p:extLst>
              <p:ext uri="{D42A27DB-BD31-4B8C-83A1-F6EECF244321}">
                <p14:modId xmlns:p14="http://schemas.microsoft.com/office/powerpoint/2010/main" val="3444282860"/>
              </p:ext>
            </p:extLst>
          </p:nvPr>
        </p:nvGraphicFramePr>
        <p:xfrm>
          <a:off x="1315566" y="908720"/>
          <a:ext cx="675737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コンテンツ プレースホルダー 41"/>
          <p:cNvSpPr txBox="1">
            <a:spLocks/>
          </p:cNvSpPr>
          <p:nvPr/>
        </p:nvSpPr>
        <p:spPr>
          <a:xfrm>
            <a:off x="363082" y="178497"/>
            <a:ext cx="7737310" cy="586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 smtClean="0">
                <a:latin typeface="HGP明朝E" pitchFamily="18" charset="-128"/>
                <a:ea typeface="HGP明朝E" pitchFamily="18" charset="-128"/>
              </a:rPr>
              <a:t>本研究フローチャート</a:t>
            </a:r>
            <a:endParaRPr lang="en-US" altLang="ja-JP" sz="4000" dirty="0" smtClean="0">
              <a:solidFill>
                <a:sysClr val="window" lastClr="FFFFFF"/>
              </a:solidFill>
              <a:latin typeface="HGP明朝E" pitchFamily="18" charset="-128"/>
              <a:ea typeface="HGP明朝E" pitchFamily="18" charset="-128"/>
            </a:endParaRPr>
          </a:p>
          <a:p>
            <a:endParaRPr lang="ja-JP" altLang="en-US" dirty="0" smtClean="0">
              <a:solidFill>
                <a:sysClr val="window" lastClr="FFFFFF"/>
              </a:solidFill>
              <a:latin typeface="Calibri"/>
              <a:ea typeface="ＭＳ Ｐゴシック"/>
            </a:endParaRPr>
          </a:p>
          <a:p>
            <a:endParaRPr lang="ja-JP" altLang="en-US" dirty="0" smtClean="0">
              <a:solidFill>
                <a:sysClr val="window" lastClr="FFFFFF"/>
              </a:solidFill>
              <a:latin typeface="Calibri"/>
              <a:ea typeface="ＭＳ Ｐゴシック"/>
            </a:endParaRPr>
          </a:p>
          <a:p>
            <a:endParaRPr lang="ja-JP" altLang="en-US" dirty="0"/>
          </a:p>
        </p:txBody>
      </p:sp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2120738968"/>
              </p:ext>
            </p:extLst>
          </p:nvPr>
        </p:nvGraphicFramePr>
        <p:xfrm>
          <a:off x="2483768" y="2924944"/>
          <a:ext cx="4392488" cy="19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2" name="グループ化 11"/>
          <p:cNvGrpSpPr/>
          <p:nvPr/>
        </p:nvGrpSpPr>
        <p:grpSpPr>
          <a:xfrm>
            <a:off x="1317865" y="2523377"/>
            <a:ext cx="6757375" cy="819256"/>
            <a:chOff x="0" y="1622695"/>
            <a:chExt cx="6757375" cy="819256"/>
          </a:xfrm>
        </p:grpSpPr>
        <p:sp>
          <p:nvSpPr>
            <p:cNvPr id="13" name="上矢印吹き出し 12"/>
            <p:cNvSpPr/>
            <p:nvPr/>
          </p:nvSpPr>
          <p:spPr>
            <a:xfrm rot="10800000">
              <a:off x="0" y="1622695"/>
              <a:ext cx="6757375" cy="819256"/>
            </a:xfrm>
            <a:prstGeom prst="upArrowCallou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上矢印吹き出し 4"/>
            <p:cNvSpPr/>
            <p:nvPr/>
          </p:nvSpPr>
          <p:spPr>
            <a:xfrm rot="21600000">
              <a:off x="0" y="1622695"/>
              <a:ext cx="6757375" cy="532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800" kern="1200" dirty="0" smtClean="0">
                  <a:latin typeface="HGS明朝B" pitchFamily="18" charset="-128"/>
                  <a:ea typeface="HGS明朝B" pitchFamily="18" charset="-128"/>
                </a:rPr>
                <a:t>調査結果のまとめ</a:t>
              </a:r>
              <a:endParaRPr kumimoji="1" lang="ja-JP" altLang="en-US" sz="2800" kern="1200" dirty="0">
                <a:latin typeface="HGS明朝B" pitchFamily="18" charset="-128"/>
                <a:ea typeface="HGS明朝B" pitchFamily="18" charset="-128"/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0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0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400" dirty="0">
                <a:latin typeface="HGP明朝E" pitchFamily="18" charset="-128"/>
                <a:ea typeface="HGP明朝E" pitchFamily="18" charset="-128"/>
              </a:rPr>
              <a:t>調査結果の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まとめ</a:t>
            </a:r>
            <a:endParaRPr kumimoji="1" lang="ja-JP" altLang="en-US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7924800" cy="4104456"/>
          </a:xfrm>
        </p:spPr>
        <p:txBody>
          <a:bodyPr>
            <a:normAutofit fontScale="92500"/>
          </a:bodyPr>
          <a:lstStyle/>
          <a:p>
            <a:r>
              <a:rPr kumimoji="1" lang="ja-JP" altLang="en-US" sz="3000" dirty="0" smtClean="0">
                <a:latin typeface="HGP明朝E" pitchFamily="18" charset="-128"/>
                <a:ea typeface="HGP明朝E" pitchFamily="18" charset="-128"/>
              </a:rPr>
              <a:t>つくば市において記憶の風化もしくは防災意識・関心の風化が見受けられたが、</a:t>
            </a:r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防災行動の風化は見受けられなかった。</a:t>
            </a:r>
            <a:endParaRPr kumimoji="1" lang="en-US" altLang="ja-JP" sz="30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防災</a:t>
            </a:r>
            <a:r>
              <a:rPr lang="ja-JP" altLang="en-US" sz="3000" dirty="0">
                <a:latin typeface="HGP明朝E" pitchFamily="18" charset="-128"/>
                <a:ea typeface="HGP明朝E" pitchFamily="18" charset="-128"/>
              </a:rPr>
              <a:t>意識</a:t>
            </a:r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を今現在持っていたと</a:t>
            </a:r>
            <a:r>
              <a:rPr lang="ja-JP" altLang="en-US" sz="3000" dirty="0">
                <a:latin typeface="HGP明朝E" pitchFamily="18" charset="-128"/>
                <a:ea typeface="HGP明朝E" pitchFamily="18" charset="-128"/>
              </a:rPr>
              <a:t>しても</a:t>
            </a:r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必ずしも防災行動を当時から維持していると</a:t>
            </a:r>
            <a:r>
              <a:rPr lang="ja-JP" altLang="en-US" sz="3000" dirty="0">
                <a:latin typeface="HGP明朝E" pitchFamily="18" charset="-128"/>
                <a:ea typeface="HGP明朝E" pitchFamily="18" charset="-128"/>
              </a:rPr>
              <a:t>は</a:t>
            </a:r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限らない。</a:t>
            </a:r>
            <a:endParaRPr lang="en-US" altLang="ja-JP" sz="30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今回の</a:t>
            </a:r>
            <a:r>
              <a:rPr lang="ja-JP" altLang="en-US" sz="3000" dirty="0">
                <a:latin typeface="HGP明朝E" pitchFamily="18" charset="-128"/>
                <a:ea typeface="HGP明朝E" pitchFamily="18" charset="-128"/>
              </a:rPr>
              <a:t>調査から風化の要因と</a:t>
            </a:r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して、受動的・能動的行動や手間</a:t>
            </a:r>
            <a:r>
              <a:rPr lang="en-US" altLang="ja-JP" sz="3000" dirty="0" smtClean="0">
                <a:latin typeface="HGP明朝E" pitchFamily="18" charset="-128"/>
                <a:ea typeface="HGP明朝E" pitchFamily="18" charset="-128"/>
              </a:rPr>
              <a:t>(</a:t>
            </a:r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コスト</a:t>
            </a:r>
            <a:r>
              <a:rPr lang="en-US" altLang="ja-JP" sz="3000" dirty="0" smtClean="0">
                <a:latin typeface="HGP明朝E" pitchFamily="18" charset="-128"/>
                <a:ea typeface="HGP明朝E" pitchFamily="18" charset="-128"/>
              </a:rPr>
              <a:t>)</a:t>
            </a:r>
            <a:r>
              <a:rPr lang="ja-JP" altLang="en-US" sz="3000" dirty="0" err="1" smtClean="0">
                <a:latin typeface="HGP明朝E" pitchFamily="18" charset="-128"/>
                <a:ea typeface="HGP明朝E" pitchFamily="18" charset="-128"/>
              </a:rPr>
              <a:t>、</a:t>
            </a:r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つくば市の被害程度、</a:t>
            </a:r>
            <a:r>
              <a:rPr lang="ja-JP" altLang="en-US" sz="3000" dirty="0">
                <a:latin typeface="HGP明朝E" pitchFamily="18" charset="-128"/>
                <a:ea typeface="HGP明朝E" pitchFamily="18" charset="-128"/>
              </a:rPr>
              <a:t>当事者</a:t>
            </a:r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意識考えられる。</a:t>
            </a:r>
            <a:endParaRPr lang="en-US" altLang="ja-JP" sz="3000" dirty="0" smtClean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endParaRPr kumimoji="1" lang="en-US" altLang="ja-JP" sz="3000" dirty="0" smtClean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7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kumimoji="1" lang="ja-JP" altLang="en-US" sz="1800" dirty="0" smtClean="0"/>
              <a:t>仮説　ヒアリング調査　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調査結果のまとめ</a:t>
            </a:r>
            <a:r>
              <a:rPr kumimoji="1" lang="ja-JP" altLang="en-US" sz="1800" dirty="0" smtClean="0"/>
              <a:t>　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アンケート調査　集計・分析　風化実態解明　解決策提案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141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5605" y="-171400"/>
            <a:ext cx="7924800" cy="940966"/>
          </a:xfrm>
        </p:spPr>
        <p:txBody>
          <a:bodyPr/>
          <a:lstStyle/>
          <a:p>
            <a:pPr algn="ctr"/>
            <a:r>
              <a:rPr kumimoji="1" lang="ja-JP" altLang="en-US" sz="4400" dirty="0" smtClean="0">
                <a:latin typeface="HGP明朝E" pitchFamily="18" charset="-128"/>
                <a:ea typeface="HGP明朝E" pitchFamily="18" charset="-128"/>
              </a:rPr>
              <a:t>今後の</a:t>
            </a:r>
            <a:r>
              <a:rPr lang="ja-JP" altLang="en-US" sz="4400" dirty="0">
                <a:latin typeface="HGP明朝E" pitchFamily="18" charset="-128"/>
                <a:ea typeface="HGP明朝E" pitchFamily="18" charset="-128"/>
              </a:rPr>
              <a:t>予定</a:t>
            </a:r>
            <a:endParaRPr kumimoji="1" lang="ja-JP" altLang="en-US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115616" y="1052736"/>
            <a:ext cx="7128792" cy="3240360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sz="3000" dirty="0" smtClean="0">
                <a:latin typeface="HGP明朝E" pitchFamily="18" charset="-128"/>
                <a:ea typeface="HGP明朝E" pitchFamily="18" charset="-128"/>
              </a:rPr>
              <a:t>つくば市において</a:t>
            </a:r>
            <a:endParaRPr kumimoji="1" lang="en-US" altLang="ja-JP" sz="3000" dirty="0" smtClean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　・</a:t>
            </a:r>
            <a:r>
              <a:rPr kumimoji="1" lang="ja-JP" altLang="en-US" sz="3200" dirty="0" smtClean="0">
                <a:latin typeface="HGP明朝E" pitchFamily="18" charset="-128"/>
                <a:ea typeface="HGP明朝E" pitchFamily="18" charset="-128"/>
              </a:rPr>
              <a:t>風化</a:t>
            </a: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の実態</a:t>
            </a:r>
            <a:endParaRPr kumimoji="1" lang="en-US" altLang="ja-JP" sz="3200" dirty="0" smtClean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P明朝E" pitchFamily="18" charset="-128"/>
                <a:ea typeface="HGP明朝E" pitchFamily="18" charset="-128"/>
              </a:rPr>
              <a:t>　</a:t>
            </a:r>
            <a:r>
              <a:rPr kumimoji="1" lang="ja-JP" altLang="en-US" sz="3200" dirty="0" smtClean="0">
                <a:latin typeface="HGP明朝E" pitchFamily="18" charset="-128"/>
                <a:ea typeface="HGP明朝E" pitchFamily="18" charset="-128"/>
              </a:rPr>
              <a:t>・記憶の風化や防災意識・関心の風化、防災</a:t>
            </a:r>
            <a:endParaRPr kumimoji="1" lang="en-US" altLang="ja-JP" sz="3200" dirty="0" smtClean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　</a:t>
            </a:r>
            <a:r>
              <a:rPr kumimoji="1" lang="ja-JP" altLang="en-US" sz="3200" dirty="0" smtClean="0">
                <a:latin typeface="HGP明朝E" pitchFamily="18" charset="-128"/>
                <a:ea typeface="HGP明朝E" pitchFamily="18" charset="-128"/>
              </a:rPr>
              <a:t>行動の風化の相互関係</a:t>
            </a:r>
            <a:endParaRPr kumimoji="1" lang="en-US" altLang="ja-JP" sz="3200" dirty="0" smtClean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　・</a:t>
            </a:r>
            <a:r>
              <a:rPr lang="ja-JP" altLang="en-US" sz="3200" dirty="0">
                <a:latin typeface="HGP明朝E" pitchFamily="18" charset="-128"/>
                <a:ea typeface="HGP明朝E" pitchFamily="18" charset="-128"/>
              </a:rPr>
              <a:t>風化</a:t>
            </a:r>
            <a:r>
              <a:rPr kumimoji="1" lang="ja-JP" altLang="en-US" sz="3200" dirty="0" smtClean="0">
                <a:latin typeface="HGP明朝E" pitchFamily="18" charset="-128"/>
                <a:ea typeface="HGP明朝E" pitchFamily="18" charset="-128"/>
              </a:rPr>
              <a:t>要因の検証</a:t>
            </a:r>
            <a:endParaRPr kumimoji="1" lang="en-US" altLang="ja-JP" sz="3200" dirty="0" smtClean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3200" dirty="0" smtClean="0">
                <a:latin typeface="HGP明朝E" pitchFamily="18" charset="-128"/>
                <a:ea typeface="HGP明朝E" pitchFamily="18" charset="-128"/>
              </a:rPr>
              <a:t>　　　　　</a:t>
            </a:r>
            <a:r>
              <a:rPr lang="ja-JP" altLang="en-US" sz="3200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これら</a:t>
            </a:r>
            <a:r>
              <a:rPr lang="ja-JP" altLang="en-US" sz="3000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を</a:t>
            </a:r>
            <a:r>
              <a:rPr kumimoji="1" lang="ja-JP" altLang="en-US" sz="3000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アンケート調査によって検証</a:t>
            </a:r>
            <a:endParaRPr kumimoji="1" lang="en-US" altLang="ja-JP" sz="3000" dirty="0" smtClean="0">
              <a:solidFill>
                <a:srgbClr val="FFC000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7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kumimoji="1" lang="ja-JP" altLang="en-US" sz="1800" dirty="0" smtClean="0"/>
              <a:t>仮説　ヒアリング調査　</a:t>
            </a:r>
            <a:r>
              <a:rPr kumimoji="1" lang="ja-JP" altLang="en-US" sz="1800" b="1" dirty="0" smtClean="0">
                <a:solidFill>
                  <a:srgbClr val="FFFF00"/>
                </a:solidFill>
              </a:rPr>
              <a:t>調査結果のまとめ（今後の予定）</a:t>
            </a:r>
            <a:r>
              <a:rPr kumimoji="1" lang="ja-JP" altLang="en-US" sz="1800" dirty="0" smtClean="0"/>
              <a:t>　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アンケート調査　集計・分析　風化実態解明　解決策提案</a:t>
            </a:r>
            <a:endParaRPr kumimoji="1" lang="ja-JP" altLang="en-US" sz="1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3360" y="5157192"/>
            <a:ext cx="812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アンケート調査の結果を受け、改善策の提案を実施</a:t>
            </a:r>
            <a:r>
              <a:rPr lang="ja-JP" altLang="en-US" dirty="0">
                <a:solidFill>
                  <a:srgbClr val="FFC000"/>
                </a:solidFill>
              </a:rPr>
              <a:t>。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971600" y="908720"/>
            <a:ext cx="7272808" cy="345638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4355977" y="4149080"/>
            <a:ext cx="504056" cy="92480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6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148478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latin typeface="HGP明朝E" pitchFamily="18" charset="-128"/>
                <a:ea typeface="HGP明朝E" pitchFamily="18" charset="-128"/>
              </a:rPr>
              <a:t>ご清聴</a:t>
            </a:r>
            <a:r>
              <a:rPr lang="en-US" altLang="ja-JP" sz="6000" dirty="0"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>
                <a:latin typeface="HGP明朝E" pitchFamily="18" charset="-128"/>
                <a:ea typeface="HGP明朝E" pitchFamily="18" charset="-128"/>
              </a:rPr>
              <a:t>ありがとうございました。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034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右矢印 7"/>
          <p:cNvSpPr/>
          <p:nvPr/>
        </p:nvSpPr>
        <p:spPr>
          <a:xfrm>
            <a:off x="4355976" y="1756455"/>
            <a:ext cx="1104106" cy="7920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21421" y="4022943"/>
            <a:ext cx="1716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0" dirty="0" smtClean="0">
                <a:latin typeface="HGP明朝E" pitchFamily="18" charset="-128"/>
                <a:ea typeface="HGP明朝E" pitchFamily="18" charset="-128"/>
              </a:rPr>
              <a:t>震災直後</a:t>
            </a:r>
            <a:endParaRPr kumimoji="1" lang="ja-JP" altLang="en-US" sz="3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73778" y="4022943"/>
            <a:ext cx="1716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0" dirty="0" smtClean="0">
                <a:latin typeface="HGP明朝E" pitchFamily="18" charset="-128"/>
                <a:ea typeface="HGP明朝E" pitchFamily="18" charset="-128"/>
              </a:rPr>
              <a:t>現在？</a:t>
            </a:r>
            <a:endParaRPr kumimoji="1" lang="ja-JP" altLang="en-US" sz="3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7682" y="4847093"/>
            <a:ext cx="7789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S明朝E" pitchFamily="18" charset="-128"/>
                <a:ea typeface="HGS明朝E" pitchFamily="18" charset="-128"/>
              </a:rPr>
              <a:t>つくば市民の防災に対するモチベーションはどうなってるの？</a:t>
            </a:r>
            <a:endParaRPr kumimoji="1" lang="ja-JP" altLang="en-US" sz="28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427E35E5-4881-4AAD-88A5-5D7863565C6E}" type="slidenum">
              <a:rPr lang="ja-JP" altLang="en-US" smtClean="0">
                <a:solidFill>
                  <a:srgbClr val="FFFFFF"/>
                </a:solidFill>
              </a:rPr>
              <a:pPr/>
              <a:t>3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pic>
        <p:nvPicPr>
          <p:cNvPr id="2" name="Picture 3" descr="C:\Users\sato03\Desktop\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42" y="1036375"/>
            <a:ext cx="214544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45142" y="3349855"/>
            <a:ext cx="2239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富士ミネラルウォーター株式会社</a:t>
            </a:r>
            <a:r>
              <a:rPr kumimoji="1" lang="en-US" altLang="ja-JP" sz="800" dirty="0" smtClean="0"/>
              <a:t>HP</a:t>
            </a:r>
            <a:r>
              <a:rPr kumimoji="1" lang="ja-JP" altLang="en-US" sz="800" dirty="0" smtClean="0"/>
              <a:t>より引用</a:t>
            </a:r>
            <a:endParaRPr kumimoji="1" lang="ja-JP" altLang="en-US" sz="800" dirty="0"/>
          </a:p>
        </p:txBody>
      </p:sp>
      <p:pic>
        <p:nvPicPr>
          <p:cNvPr id="1029" name="Picture 5" descr="C:\Users\sato03\Desktop\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62066"/>
            <a:ext cx="2736533" cy="29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118591" y="3710437"/>
            <a:ext cx="1842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消防庁 </a:t>
            </a:r>
            <a:r>
              <a:rPr lang="ja-JP" altLang="en-US" sz="800" dirty="0"/>
              <a:t>地震</a:t>
            </a:r>
            <a:r>
              <a:rPr lang="ja-JP" altLang="en-US" sz="800" dirty="0" smtClean="0"/>
              <a:t>防災マニュアルより</a:t>
            </a:r>
            <a:r>
              <a:rPr kumimoji="1" lang="ja-JP" altLang="en-US" sz="800" dirty="0" smtClean="0"/>
              <a:t>引用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7299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24800" cy="782960"/>
          </a:xfrm>
        </p:spPr>
        <p:txBody>
          <a:bodyPr/>
          <a:lstStyle/>
          <a:p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ふう</a:t>
            </a:r>
            <a: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  <a:t>―</a:t>
            </a: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か</a:t>
            </a:r>
            <a: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  <a:t>【</a:t>
            </a:r>
            <a:r>
              <a:rPr lang="ja-JP" altLang="en-US" sz="5400" dirty="0" smtClean="0">
                <a:latin typeface="HGP明朝E" pitchFamily="18" charset="-128"/>
                <a:ea typeface="HGP明朝E" pitchFamily="18" charset="-128"/>
              </a:rPr>
              <a:t>風化</a:t>
            </a:r>
            <a:r>
              <a:rPr lang="en-US" altLang="ja-JP" sz="5400" dirty="0" smtClean="0">
                <a:latin typeface="HGP明朝E" pitchFamily="18" charset="-128"/>
                <a:ea typeface="HGP明朝E" pitchFamily="18" charset="-128"/>
              </a:rPr>
              <a:t>】</a:t>
            </a:r>
            <a:endParaRPr kumimoji="1" lang="ja-JP" altLang="en-US" sz="5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1988839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P明朝E" pitchFamily="18" charset="-128"/>
                <a:ea typeface="HGP明朝E" pitchFamily="18" charset="-128"/>
              </a:rPr>
              <a:t>１</a:t>
            </a:r>
            <a:r>
              <a:rPr kumimoji="1" lang="en-US" altLang="ja-JP" sz="4000" dirty="0" smtClean="0">
                <a:latin typeface="HGP明朝E" pitchFamily="18" charset="-128"/>
                <a:ea typeface="HGP明朝E" pitchFamily="18" charset="-128"/>
              </a:rPr>
              <a:t>.</a:t>
            </a:r>
            <a:r>
              <a:rPr kumimoji="1" lang="ja-JP" altLang="en-US" sz="4000" dirty="0" smtClean="0">
                <a:latin typeface="HGP明朝E" pitchFamily="18" charset="-128"/>
                <a:ea typeface="HGP明朝E" pitchFamily="18" charset="-128"/>
              </a:rPr>
              <a:t>徳によって教化すること</a:t>
            </a:r>
            <a:endParaRPr kumimoji="1" lang="en-US" altLang="ja-JP" sz="40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2000" dirty="0" smtClean="0">
                <a:latin typeface="HGP明朝E" pitchFamily="18" charset="-128"/>
                <a:ea typeface="HGP明朝E" pitchFamily="18" charset="-128"/>
              </a:rPr>
              <a:t>　</a:t>
            </a:r>
            <a:endParaRPr kumimoji="1" lang="en-US" altLang="ja-JP" sz="20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4000" dirty="0" smtClean="0">
                <a:latin typeface="HGP明朝E" pitchFamily="18" charset="-128"/>
                <a:ea typeface="HGP明朝E" pitchFamily="18" charset="-128"/>
              </a:rPr>
              <a:t>２</a:t>
            </a:r>
            <a:r>
              <a:rPr lang="en-US" altLang="ja-JP" sz="4000" dirty="0" smtClean="0">
                <a:latin typeface="HGP明朝E" pitchFamily="18" charset="-128"/>
                <a:ea typeface="HGP明朝E" pitchFamily="18" charset="-128"/>
              </a:rPr>
              <a:t>.</a:t>
            </a:r>
            <a:r>
              <a:rPr lang="ja-JP" altLang="en-US" sz="4000" dirty="0">
                <a:latin typeface="HGP明朝E" pitchFamily="18" charset="-128"/>
                <a:ea typeface="HGP明朝E" pitchFamily="18" charset="-128"/>
              </a:rPr>
              <a:t>地表及びその近くの</a:t>
            </a:r>
            <a:r>
              <a:rPr lang="ja-JP" altLang="en-US" sz="4000" dirty="0" smtClean="0">
                <a:latin typeface="HGP明朝E" pitchFamily="18" charset="-128"/>
                <a:ea typeface="HGP明朝E" pitchFamily="18" charset="-128"/>
              </a:rPr>
              <a:t>岩石が･</a:t>
            </a:r>
            <a:r>
              <a:rPr lang="ja-JP" altLang="en-US" sz="4000" dirty="0">
                <a:latin typeface="HGP明朝E" pitchFamily="18" charset="-128"/>
                <a:ea typeface="HGP明朝E" pitchFamily="18" charset="-128"/>
              </a:rPr>
              <a:t>･</a:t>
            </a:r>
            <a:r>
              <a:rPr lang="ja-JP" altLang="en-US" sz="4000" dirty="0" smtClean="0">
                <a:latin typeface="HGP明朝E" pitchFamily="18" charset="-128"/>
                <a:ea typeface="HGP明朝E" pitchFamily="18" charset="-128"/>
              </a:rPr>
              <a:t>･</a:t>
            </a:r>
            <a:endParaRPr lang="en-US" altLang="ja-JP" sz="4000" dirty="0" smtClean="0">
              <a:latin typeface="HGP明朝E" pitchFamily="18" charset="-128"/>
              <a:ea typeface="HGP明朝E" pitchFamily="18" charset="-128"/>
            </a:endParaRPr>
          </a:p>
          <a:p>
            <a:pPr algn="r"/>
            <a:endParaRPr lang="en-US" altLang="ja-JP" sz="2000" dirty="0" smtClean="0">
              <a:latin typeface="HGP明朝E" pitchFamily="18" charset="-128"/>
              <a:ea typeface="HGP明朝E" pitchFamily="18" charset="-128"/>
            </a:endParaRPr>
          </a:p>
          <a:p>
            <a:pPr algn="r"/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出展：広辞苑第五版</a:t>
            </a:r>
            <a:endParaRPr lang="ja-JP" altLang="en-US" sz="20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4" y="4071242"/>
            <a:ext cx="866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HGP明朝E" pitchFamily="18" charset="-128"/>
                <a:ea typeface="HGP明朝E" pitchFamily="18" charset="-128"/>
              </a:rPr>
              <a:t>しかし</a:t>
            </a:r>
            <a:r>
              <a:rPr lang="en-US" altLang="ja-JP" sz="3600" dirty="0" smtClean="0">
                <a:latin typeface="HGP明朝E" pitchFamily="18" charset="-128"/>
                <a:ea typeface="HGP明朝E" pitchFamily="18" charset="-128"/>
              </a:rPr>
              <a:t>…</a:t>
            </a:r>
          </a:p>
          <a:p>
            <a:pPr algn="ctr"/>
            <a:r>
              <a:rPr lang="ja-JP" altLang="en-US" sz="3600" dirty="0" smtClean="0">
                <a:latin typeface="HGP明朝E" pitchFamily="18" charset="-128"/>
                <a:ea typeface="HGP明朝E" pitchFamily="18" charset="-128"/>
              </a:rPr>
              <a:t>一般</a:t>
            </a:r>
            <a:r>
              <a:rPr lang="ja-JP" altLang="en-US" sz="3600" dirty="0">
                <a:latin typeface="HGP明朝E" pitchFamily="18" charset="-128"/>
                <a:ea typeface="HGP明朝E" pitchFamily="18" charset="-128"/>
              </a:rPr>
              <a:t>に</a:t>
            </a:r>
            <a:r>
              <a:rPr lang="ja-JP" altLang="en-US" sz="3600" dirty="0" smtClean="0">
                <a:latin typeface="HGP明朝E" pitchFamily="18" charset="-128"/>
                <a:ea typeface="HGP明朝E" pitchFamily="18" charset="-128"/>
              </a:rPr>
              <a:t>は</a:t>
            </a:r>
            <a:r>
              <a:rPr lang="ja-JP" altLang="en-US" sz="3600" dirty="0" smtClean="0">
                <a:solidFill>
                  <a:srgbClr val="FF9900"/>
                </a:solidFill>
                <a:latin typeface="HGP明朝E" pitchFamily="18" charset="-128"/>
                <a:ea typeface="HGP明朝E" pitchFamily="18" charset="-128"/>
              </a:rPr>
              <a:t>「忘却」</a:t>
            </a:r>
            <a:r>
              <a:rPr lang="ja-JP" altLang="en-US" sz="3600" dirty="0" smtClean="0">
                <a:latin typeface="HGP明朝E" pitchFamily="18" charset="-128"/>
                <a:ea typeface="HGP明朝E" pitchFamily="18" charset="-128"/>
              </a:rPr>
              <a:t>の意味で使われている</a:t>
            </a:r>
            <a:endParaRPr lang="ja-JP" altLang="en-US" sz="3600" dirty="0">
              <a:latin typeface="HGP明朝E" pitchFamily="18" charset="-128"/>
              <a:ea typeface="HGP明朝E" pitchFamily="18" charset="-128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539552" y="2708920"/>
            <a:ext cx="6624736" cy="0"/>
          </a:xfrm>
          <a:prstGeom prst="line">
            <a:avLst/>
          </a:prstGeom>
          <a:ln w="5715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0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kumimoji="1" lang="ja-JP" altLang="en-US" sz="1800" b="1" dirty="0" smtClean="0">
                <a:solidFill>
                  <a:srgbClr val="FFFF00"/>
                </a:solidFill>
              </a:rPr>
              <a:t>仮説（背景）</a:t>
            </a:r>
            <a:r>
              <a:rPr kumimoji="1" lang="ja-JP" altLang="en-US" sz="1800" dirty="0" smtClean="0"/>
              <a:t>　ヒアリング調査　調査結果のまとめ　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アンケート調査　集計・分析　風化実態解明　解決策提案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14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6410" y="98072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・</a:t>
            </a:r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 </a:t>
            </a:r>
            <a:r>
              <a:rPr lang="ja-JP" altLang="en-US" sz="3600" dirty="0" smtClean="0">
                <a:latin typeface="HGP明朝E" pitchFamily="18" charset="-128"/>
                <a:ea typeface="HGP明朝E" pitchFamily="18" charset="-128"/>
              </a:rPr>
              <a:t>記憶の風化</a:t>
            </a:r>
            <a:endParaRPr lang="en-US" altLang="ja-JP" sz="3000" dirty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　　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東日本大震災において体験したことや覚えたことを</a:t>
            </a:r>
            <a:endParaRPr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2800" dirty="0"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　忘れてしまうこと</a:t>
            </a:r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。</a:t>
            </a:r>
            <a:endParaRPr lang="en-US" altLang="ja-JP" sz="3000" dirty="0" smtClean="0">
              <a:latin typeface="HGP明朝E" pitchFamily="18" charset="-128"/>
              <a:ea typeface="HGP明朝E" pitchFamily="18" charset="-128"/>
            </a:endParaRPr>
          </a:p>
          <a:p>
            <a:endParaRPr lang="en-US" altLang="ja-JP" sz="30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3000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・</a:t>
            </a:r>
            <a:r>
              <a:rPr kumimoji="1" lang="ja-JP" altLang="en-US" sz="3000" dirty="0" smtClean="0">
                <a:latin typeface="HGP明朝E" pitchFamily="18" charset="-128"/>
                <a:ea typeface="HGP明朝E" pitchFamily="18" charset="-128"/>
              </a:rPr>
              <a:t> </a:t>
            </a:r>
            <a:r>
              <a:rPr kumimoji="1" lang="ja-JP" altLang="en-US" sz="3600" dirty="0" smtClean="0">
                <a:latin typeface="HGP明朝E" pitchFamily="18" charset="-128"/>
                <a:ea typeface="HGP明朝E" pitchFamily="18" charset="-128"/>
              </a:rPr>
              <a:t>防災意識・関心の風化</a:t>
            </a:r>
            <a:endParaRPr lang="en-US" altLang="ja-JP" sz="3000" dirty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sz="3000" dirty="0" smtClean="0">
                <a:latin typeface="HGP明朝E" pitchFamily="18" charset="-128"/>
                <a:ea typeface="HGP明朝E" pitchFamily="18" charset="-128"/>
              </a:rPr>
              <a:t>　　</a:t>
            </a:r>
            <a:r>
              <a:rPr kumimoji="1" lang="ja-JP" altLang="en-US" sz="2800" dirty="0" smtClean="0">
                <a:latin typeface="HGP明朝E" pitchFamily="18" charset="-128"/>
                <a:ea typeface="HGP明朝E" pitchFamily="18" charset="-128"/>
              </a:rPr>
              <a:t>防災について十分に気にかけなくなること。</a:t>
            </a:r>
            <a:endParaRPr kumimoji="1" lang="en-US" altLang="ja-JP" sz="2800" dirty="0" smtClean="0">
              <a:latin typeface="HGP明朝E" pitchFamily="18" charset="-128"/>
              <a:ea typeface="HGP明朝E" pitchFamily="18" charset="-128"/>
            </a:endParaRPr>
          </a:p>
          <a:p>
            <a:endParaRPr kumimoji="1" lang="en-US" altLang="ja-JP" sz="3000" dirty="0" smtClean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000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・</a:t>
            </a:r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 </a:t>
            </a:r>
            <a:r>
              <a:rPr lang="ja-JP" altLang="en-US" sz="3600" dirty="0" smtClean="0">
                <a:latin typeface="HGP明朝E" pitchFamily="18" charset="-128"/>
                <a:ea typeface="HGP明朝E" pitchFamily="18" charset="-128"/>
              </a:rPr>
              <a:t>防災行動の風化</a:t>
            </a:r>
            <a:endParaRPr lang="en-US" altLang="ja-JP" sz="3000" dirty="0"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000" dirty="0" smtClean="0">
                <a:latin typeface="HGP明朝E" pitchFamily="18" charset="-128"/>
                <a:ea typeface="HGP明朝E" pitchFamily="18" charset="-128"/>
              </a:rPr>
              <a:t>　　</a:t>
            </a:r>
            <a:r>
              <a:rPr lang="ja-JP" altLang="en-US" sz="2800" dirty="0" smtClean="0">
                <a:latin typeface="HGP明朝E" pitchFamily="18" charset="-128"/>
                <a:ea typeface="HGP明朝E" pitchFamily="18" charset="-128"/>
              </a:rPr>
              <a:t>防災を目的として実際に何かをしなくなること。</a:t>
            </a:r>
            <a:endParaRPr kumimoji="1" lang="ja-JP" altLang="en-US" sz="2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8280920" cy="819419"/>
          </a:xfrm>
        </p:spPr>
        <p:txBody>
          <a:bodyPr/>
          <a:lstStyle/>
          <a:p>
            <a:r>
              <a:rPr kumimoji="1" lang="ja-JP" altLang="en-US" sz="1800" b="1" dirty="0" smtClean="0">
                <a:solidFill>
                  <a:srgbClr val="FFFF00"/>
                </a:solidFill>
              </a:rPr>
              <a:t>仮説（背景）</a:t>
            </a:r>
            <a:r>
              <a:rPr kumimoji="1" lang="ja-JP" altLang="en-US" sz="1800" dirty="0" smtClean="0"/>
              <a:t>　ヒアリング調査　調査結果のまとめ　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アンケート調査　集計・分析　風化実態解明　解決策提案</a:t>
            </a:r>
            <a:endParaRPr kumimoji="1" lang="ja-JP" altLang="en-US" sz="1800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023622" y="255786"/>
            <a:ext cx="5114528" cy="724942"/>
          </a:xfrm>
        </p:spPr>
        <p:txBody>
          <a:bodyPr/>
          <a:lstStyle/>
          <a:p>
            <a:pPr algn="ctr"/>
            <a:r>
              <a:rPr lang="ja-JP" altLang="en-US" sz="4800" dirty="0" smtClean="0">
                <a:latin typeface="HGP明朝E" pitchFamily="18" charset="-128"/>
                <a:ea typeface="HGP明朝E" pitchFamily="18" charset="-128"/>
              </a:rPr>
              <a:t>「風化」</a:t>
            </a:r>
            <a:endParaRPr kumimoji="1" lang="ja-JP" altLang="en-US" sz="48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5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467544" y="2258405"/>
            <a:ext cx="7920880" cy="367240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3067075" y="2581991"/>
            <a:ext cx="2880320" cy="1080120"/>
          </a:xfrm>
          <a:prstGeom prst="roundRect">
            <a:avLst/>
          </a:prstGeom>
          <a:solidFill>
            <a:schemeClr val="tx1"/>
          </a:solidFill>
          <a:ln w="57150" cap="flat" cmpd="sng" algn="ctr">
            <a:solidFill>
              <a:srgbClr val="92D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</a:rPr>
              <a:t>記憶の</a:t>
            </a: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</a:rPr>
              <a:t>風化</a:t>
            </a:r>
            <a:endParaRPr kumimoji="1" lang="ja-JP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1115616" y="4518402"/>
            <a:ext cx="2880320" cy="1080120"/>
          </a:xfrm>
          <a:prstGeom prst="roundRect">
            <a:avLst/>
          </a:prstGeom>
          <a:solidFill>
            <a:schemeClr val="tx1"/>
          </a:solidFill>
          <a:ln w="57150" cap="flat" cmpd="sng" algn="ctr">
            <a:solidFill>
              <a:srgbClr val="92D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</a:rPr>
              <a:t>防災意識の</a:t>
            </a: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</a:rPr>
              <a:t>風化</a:t>
            </a:r>
            <a:endParaRPr kumimoji="1" lang="ja-JP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5004048" y="4518402"/>
            <a:ext cx="2880320" cy="1080120"/>
          </a:xfrm>
          <a:prstGeom prst="roundRect">
            <a:avLst/>
          </a:prstGeom>
          <a:solidFill>
            <a:schemeClr val="tx1"/>
          </a:solidFill>
          <a:ln w="57150" cap="flat" cmpd="sng" algn="ctr">
            <a:solidFill>
              <a:srgbClr val="92D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</a:rPr>
              <a:t>防災行動の</a:t>
            </a: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</a:rPr>
              <a:t>風化</a:t>
            </a:r>
            <a:endParaRPr kumimoji="1" lang="ja-JP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3059832" y="421751"/>
            <a:ext cx="2880320" cy="1080120"/>
          </a:xfrm>
          <a:prstGeom prst="roundRect">
            <a:avLst/>
          </a:prstGeom>
          <a:solidFill>
            <a:schemeClr val="tx1"/>
          </a:solidFill>
          <a:ln w="57150" cap="flat" cmpd="sng" algn="ctr">
            <a:solidFill>
              <a:srgbClr val="92D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</a:rPr>
              <a:t>風化要因</a:t>
            </a:r>
            <a:endParaRPr kumimoji="1" lang="ja-JP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5" name="上下矢印 44"/>
          <p:cNvSpPr/>
          <p:nvPr/>
        </p:nvSpPr>
        <p:spPr>
          <a:xfrm rot="2700000">
            <a:off x="2947952" y="3365286"/>
            <a:ext cx="887164" cy="1476716"/>
          </a:xfrm>
          <a:prstGeom prst="upDownArrow">
            <a:avLst/>
          </a:prstGeom>
          <a:solidFill>
            <a:srgbClr val="66CC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8" name="下矢印 47"/>
          <p:cNvSpPr/>
          <p:nvPr/>
        </p:nvSpPr>
        <p:spPr>
          <a:xfrm>
            <a:off x="4010636" y="1429863"/>
            <a:ext cx="993412" cy="1233450"/>
          </a:xfrm>
          <a:prstGeom prst="downArrow">
            <a:avLst/>
          </a:prstGeom>
          <a:solidFill>
            <a:srgbClr val="66CC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上下矢印 17"/>
          <p:cNvSpPr/>
          <p:nvPr/>
        </p:nvSpPr>
        <p:spPr>
          <a:xfrm rot="8100000">
            <a:off x="5199124" y="3365286"/>
            <a:ext cx="887164" cy="1476716"/>
          </a:xfrm>
          <a:prstGeom prst="upDownArrow">
            <a:avLst/>
          </a:prstGeom>
          <a:solidFill>
            <a:srgbClr val="66CC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" name="上下矢印 18"/>
          <p:cNvSpPr/>
          <p:nvPr/>
        </p:nvSpPr>
        <p:spPr>
          <a:xfrm rot="16200000">
            <a:off x="4056410" y="4365247"/>
            <a:ext cx="887164" cy="1386430"/>
          </a:xfrm>
          <a:prstGeom prst="upDownArrow">
            <a:avLst/>
          </a:prstGeom>
          <a:solidFill>
            <a:srgbClr val="66CC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涙形 4"/>
          <p:cNvSpPr/>
          <p:nvPr/>
        </p:nvSpPr>
        <p:spPr>
          <a:xfrm>
            <a:off x="1141959" y="1104614"/>
            <a:ext cx="2088232" cy="1800200"/>
          </a:xfrm>
          <a:prstGeom prst="teardrop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rgbClr val="0070C0"/>
                </a:solidFill>
                <a:latin typeface="HGP明朝E" pitchFamily="18" charset="-128"/>
                <a:ea typeface="HGP明朝E" pitchFamily="18" charset="-128"/>
              </a:rPr>
              <a:t>風化要因の解明</a:t>
            </a:r>
            <a:endParaRPr kumimoji="1" lang="ja-JP" altLang="en-US" sz="2400" b="1" dirty="0">
              <a:solidFill>
                <a:srgbClr val="0070C0"/>
              </a:solidFill>
              <a:latin typeface="HGP明朝E" pitchFamily="18" charset="-128"/>
              <a:ea typeface="HGP明朝E" pitchFamily="18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6543998" y="1608670"/>
            <a:ext cx="2099617" cy="1800200"/>
            <a:chOff x="6156176" y="728700"/>
            <a:chExt cx="2099617" cy="1800200"/>
          </a:xfrm>
        </p:grpSpPr>
        <p:sp>
          <p:nvSpPr>
            <p:cNvPr id="26" name="涙形 25"/>
            <p:cNvSpPr/>
            <p:nvPr/>
          </p:nvSpPr>
          <p:spPr>
            <a:xfrm rot="10800000">
              <a:off x="6156176" y="728700"/>
              <a:ext cx="2088232" cy="1800200"/>
            </a:xfrm>
            <a:prstGeom prst="teardrop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solidFill>
                  <a:srgbClr val="0070C0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167561" y="1124744"/>
              <a:ext cx="208823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solidFill>
                    <a:srgbClr val="0070C0"/>
                  </a:solidFill>
                  <a:latin typeface="HGP明朝E" pitchFamily="18" charset="-128"/>
                  <a:ea typeface="HGP明朝E" pitchFamily="18" charset="-128"/>
                </a:rPr>
                <a:t>つくば市の</a:t>
              </a:r>
              <a:endParaRPr kumimoji="1" lang="en-US" altLang="ja-JP" sz="2400" b="1" dirty="0" smtClean="0">
                <a:solidFill>
                  <a:srgbClr val="0070C0"/>
                </a:solidFill>
                <a:latin typeface="HGP明朝E" pitchFamily="18" charset="-128"/>
                <a:ea typeface="HGP明朝E" pitchFamily="18" charset="-128"/>
              </a:endParaRPr>
            </a:p>
            <a:p>
              <a:pPr algn="ctr"/>
              <a:r>
                <a:rPr kumimoji="1" lang="ja-JP" altLang="en-US" sz="2400" b="1" dirty="0" smtClean="0">
                  <a:solidFill>
                    <a:srgbClr val="0070C0"/>
                  </a:solidFill>
                  <a:latin typeface="HGP明朝E" pitchFamily="18" charset="-128"/>
                  <a:ea typeface="HGP明朝E" pitchFamily="18" charset="-128"/>
                </a:rPr>
                <a:t>風化実態把握</a:t>
              </a:r>
              <a:endParaRPr kumimoji="1" lang="ja-JP" altLang="en-US" sz="2400" b="1" dirty="0">
                <a:solidFill>
                  <a:srgbClr val="0070C0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</p:grpSp>
      <p:sp>
        <p:nvSpPr>
          <p:cNvPr id="20" name="角丸四角形 19"/>
          <p:cNvSpPr/>
          <p:nvPr/>
        </p:nvSpPr>
        <p:spPr>
          <a:xfrm rot="20403648">
            <a:off x="101630" y="3140798"/>
            <a:ext cx="8557629" cy="1848111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6000" dirty="0" smtClean="0">
                <a:solidFill>
                  <a:srgbClr val="7030A0"/>
                </a:solidFill>
                <a:latin typeface="HGP明朝E" pitchFamily="18" charset="-128"/>
                <a:ea typeface="HGP明朝E" pitchFamily="18" charset="-128"/>
              </a:rPr>
              <a:t>対策・改善策の提案</a:t>
            </a:r>
            <a:endParaRPr lang="ja-JP" altLang="en-US" sz="6000" dirty="0">
              <a:solidFill>
                <a:srgbClr val="7030A0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 rot="1059843">
            <a:off x="386674" y="2999577"/>
            <a:ext cx="8241335" cy="1822459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6000" dirty="0" smtClean="0">
                <a:solidFill>
                  <a:srgbClr val="FFC000"/>
                </a:solidFill>
                <a:latin typeface="HGP明朝E" pitchFamily="18" charset="-128"/>
                <a:ea typeface="HGP明朝E" pitchFamily="18" charset="-128"/>
              </a:rPr>
              <a:t>地域防災力の向上</a:t>
            </a:r>
            <a:endParaRPr lang="ja-JP" altLang="en-US" sz="6000" dirty="0">
              <a:solidFill>
                <a:srgbClr val="FFC000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43800" y="6376243"/>
            <a:ext cx="990600" cy="365125"/>
          </a:xfrm>
        </p:spPr>
        <p:txBody>
          <a:bodyPr/>
          <a:lstStyle/>
          <a:p>
            <a:fld id="{427E35E5-4881-4AAD-88A5-5D7863565C6E}" type="slidenum">
              <a:rPr lang="ja-JP" altLang="en-US" smtClean="0">
                <a:solidFill>
                  <a:srgbClr val="FFFFFF"/>
                </a:solidFill>
              </a:rPr>
              <a:pPr/>
              <a:t>6</a:t>
            </a:fld>
            <a:endParaRPr lang="ja-JP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8" grpId="0" animBg="1"/>
      <p:bldP spid="18" grpId="0" animBg="1"/>
      <p:bldP spid="19" grpId="0" animBg="1"/>
      <p:bldP spid="5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992763268"/>
              </p:ext>
            </p:extLst>
          </p:nvPr>
        </p:nvGraphicFramePr>
        <p:xfrm>
          <a:off x="1259632" y="980728"/>
          <a:ext cx="675737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コンテンツ プレースホルダー 41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7924800" cy="792088"/>
          </a:xfrm>
        </p:spPr>
        <p:txBody>
          <a:bodyPr/>
          <a:lstStyle/>
          <a:p>
            <a:r>
              <a:rPr kumimoji="1" lang="ja-JP" altLang="en-US" sz="4000" dirty="0" smtClean="0">
                <a:latin typeface="HGP明朝E" pitchFamily="18" charset="-128"/>
                <a:ea typeface="HGP明朝E" pitchFamily="18" charset="-128"/>
              </a:rPr>
              <a:t>本研究フローチャート</a:t>
            </a:r>
            <a:endParaRPr lang="en-US" altLang="ja-JP" sz="4000" dirty="0">
              <a:solidFill>
                <a:sysClr val="window" lastClr="FFFFFF"/>
              </a:solidFill>
              <a:latin typeface="HGP明朝E" pitchFamily="18" charset="-128"/>
              <a:ea typeface="HGP明朝E" pitchFamily="18" charset="-128"/>
            </a:endParaRPr>
          </a:p>
          <a:p>
            <a:endParaRPr lang="ja-JP" altLang="en-US" dirty="0">
              <a:solidFill>
                <a:sysClr val="window" lastClr="FFFFFF"/>
              </a:solidFill>
              <a:latin typeface="Calibri"/>
              <a:ea typeface="ＭＳ Ｐゴシック"/>
            </a:endParaRPr>
          </a:p>
          <a:p>
            <a:pPr lvl="0"/>
            <a:endParaRPr lang="ja-JP" altLang="en-US" dirty="0">
              <a:solidFill>
                <a:sysClr val="window" lastClr="FFFFFF"/>
              </a:solidFill>
              <a:latin typeface="Calibri"/>
              <a:ea typeface="ＭＳ Ｐゴシック"/>
            </a:endParaRPr>
          </a:p>
          <a:p>
            <a:endParaRPr kumimoji="1" lang="ja-JP" altLang="en-US" dirty="0"/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3018479856"/>
              </p:ext>
            </p:extLst>
          </p:nvPr>
        </p:nvGraphicFramePr>
        <p:xfrm>
          <a:off x="1350123" y="1327065"/>
          <a:ext cx="6576392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グループ化 9"/>
          <p:cNvGrpSpPr/>
          <p:nvPr/>
        </p:nvGrpSpPr>
        <p:grpSpPr>
          <a:xfrm>
            <a:off x="1259632" y="980729"/>
            <a:ext cx="6757375" cy="819256"/>
            <a:chOff x="0" y="163"/>
            <a:chExt cx="6757375" cy="819256"/>
          </a:xfrm>
        </p:grpSpPr>
        <p:sp>
          <p:nvSpPr>
            <p:cNvPr id="11" name="上矢印吹き出し 10"/>
            <p:cNvSpPr/>
            <p:nvPr/>
          </p:nvSpPr>
          <p:spPr>
            <a:xfrm rot="10800000">
              <a:off x="0" y="163"/>
              <a:ext cx="6757375" cy="819256"/>
            </a:xfrm>
            <a:prstGeom prst="upArrowCallou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上矢印吹き出し 4"/>
            <p:cNvSpPr/>
            <p:nvPr/>
          </p:nvSpPr>
          <p:spPr>
            <a:xfrm rot="21600000">
              <a:off x="0" y="163"/>
              <a:ext cx="6757375" cy="532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800" kern="1200" dirty="0" smtClean="0">
                  <a:latin typeface="HGS明朝B" pitchFamily="18" charset="-128"/>
                  <a:ea typeface="HGS明朝B" pitchFamily="18" charset="-128"/>
                </a:rPr>
                <a:t>仮説</a:t>
              </a:r>
              <a:endParaRPr kumimoji="1" lang="ja-JP" altLang="en-US" sz="2800" kern="1200" dirty="0">
                <a:latin typeface="HGS明朝B" pitchFamily="18" charset="-128"/>
                <a:ea typeface="HGS明朝B" pitchFamily="18" charset="-128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114528" cy="724942"/>
          </a:xfrm>
        </p:spPr>
        <p:txBody>
          <a:bodyPr/>
          <a:lstStyle/>
          <a:p>
            <a:pPr algn="ctr"/>
            <a:r>
              <a:rPr kumimoji="1" lang="ja-JP" altLang="en-US" sz="4800" dirty="0" smtClean="0">
                <a:latin typeface="HGP明朝E" pitchFamily="18" charset="-128"/>
                <a:ea typeface="HGP明朝E" pitchFamily="18" charset="-128"/>
              </a:rPr>
              <a:t>仮説</a:t>
            </a:r>
            <a:endParaRPr kumimoji="1" lang="ja-JP" altLang="en-US" sz="48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lang="ja-JP" altLang="en-US" smtClean="0">
                <a:solidFill>
                  <a:srgbClr val="FFFFFF"/>
                </a:solidFill>
              </a:rPr>
              <a:pPr/>
              <a:t>8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501261" y="5949280"/>
            <a:ext cx="8280920" cy="819419"/>
          </a:xfrm>
        </p:spPr>
        <p:txBody>
          <a:bodyPr/>
          <a:lstStyle/>
          <a:p>
            <a:r>
              <a:rPr lang="ja-JP" altLang="en-US" sz="1800" b="1" dirty="0" smtClean="0">
                <a:solidFill>
                  <a:srgbClr val="FFFF00"/>
                </a:solidFill>
              </a:rPr>
              <a:t>仮説</a:t>
            </a:r>
            <a:r>
              <a:rPr lang="ja-JP" altLang="en-US" sz="1800" dirty="0" smtClean="0">
                <a:solidFill>
                  <a:srgbClr val="FFFFFF"/>
                </a:solidFill>
              </a:rPr>
              <a:t>　ヒアリング調査　調査結果のまとめ　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r>
              <a:rPr lang="ja-JP" altLang="en-US" sz="1800" dirty="0" smtClean="0">
                <a:solidFill>
                  <a:srgbClr val="FFFFFF"/>
                </a:solidFill>
              </a:rPr>
              <a:t>アンケート調査　集計・分析　風化実態解明　解決策提案</a:t>
            </a: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2653" y="1916832"/>
            <a:ext cx="7881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震災関連情報</a:t>
            </a:r>
            <a:r>
              <a:rPr lang="ja-JP" altLang="en-US" sz="32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の入手が少なくなることに</a:t>
            </a:r>
            <a:r>
              <a:rPr lang="ja-JP" altLang="en-US" sz="32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よって記憶</a:t>
            </a:r>
            <a:r>
              <a:rPr lang="ja-JP" altLang="en-US" sz="32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は風化</a:t>
            </a:r>
            <a:r>
              <a:rPr lang="ja-JP" altLang="en-US" sz="32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する。</a:t>
            </a:r>
            <a:endParaRPr lang="en-US" altLang="ja-JP" sz="3200" dirty="0" smtClean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2653" y="3284984"/>
            <a:ext cx="8018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32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 記憶</a:t>
            </a:r>
            <a:r>
              <a:rPr lang="ja-JP" altLang="en-US" sz="32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の</a:t>
            </a:r>
            <a:r>
              <a:rPr lang="ja-JP" altLang="en-US" sz="32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風化に伴い、防災意識や備蓄</a:t>
            </a:r>
            <a:r>
              <a:rPr lang="ja-JP" altLang="en-US" sz="32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など</a:t>
            </a:r>
            <a:r>
              <a:rPr lang="ja-JP" altLang="en-US" sz="32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の</a:t>
            </a:r>
            <a:endParaRPr lang="en-US" altLang="ja-JP" sz="3200" dirty="0" smtClean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  <a:p>
            <a:r>
              <a:rPr lang="ja-JP" altLang="en-US" sz="32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　 防災行動も風化</a:t>
            </a:r>
            <a:r>
              <a:rPr lang="ja-JP" altLang="en-US" sz="32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する。</a:t>
            </a:r>
            <a:endParaRPr lang="en-US" altLang="ja-JP" sz="3200" dirty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124744"/>
            <a:ext cx="3153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つくば市に</a:t>
            </a:r>
            <a:r>
              <a:rPr lang="ja-JP" altLang="en-US" sz="3200" dirty="0" smtClean="0">
                <a:solidFill>
                  <a:srgbClr val="FFFFFF"/>
                </a:solidFill>
                <a:latin typeface="HGP明朝E" pitchFamily="18" charset="-128"/>
                <a:ea typeface="HGP明朝E" pitchFamily="18" charset="-128"/>
              </a:rPr>
              <a:t>おいて</a:t>
            </a:r>
            <a:endParaRPr lang="en-US" altLang="ja-JP" sz="3200" dirty="0">
              <a:solidFill>
                <a:srgbClr val="FFFFFF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2951493081"/>
              </p:ext>
            </p:extLst>
          </p:nvPr>
        </p:nvGraphicFramePr>
        <p:xfrm>
          <a:off x="1315566" y="908720"/>
          <a:ext cx="675737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コンテンツ プレースホルダー 41"/>
          <p:cNvSpPr txBox="1">
            <a:spLocks/>
          </p:cNvSpPr>
          <p:nvPr/>
        </p:nvSpPr>
        <p:spPr>
          <a:xfrm>
            <a:off x="347463" y="188640"/>
            <a:ext cx="7737310" cy="586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 smtClean="0">
                <a:latin typeface="HGP明朝E" pitchFamily="18" charset="-128"/>
                <a:ea typeface="HGP明朝E" pitchFamily="18" charset="-128"/>
              </a:rPr>
              <a:t>本研究フローチャート</a:t>
            </a:r>
            <a:endParaRPr lang="en-US" altLang="ja-JP" sz="4000" dirty="0" smtClean="0">
              <a:solidFill>
                <a:sysClr val="window" lastClr="FFFFFF"/>
              </a:solidFill>
              <a:latin typeface="HGP明朝E" pitchFamily="18" charset="-128"/>
              <a:ea typeface="HGP明朝E" pitchFamily="18" charset="-128"/>
            </a:endParaRPr>
          </a:p>
          <a:p>
            <a:endParaRPr lang="ja-JP" altLang="en-US" dirty="0" smtClean="0">
              <a:solidFill>
                <a:sysClr val="window" lastClr="FFFFFF"/>
              </a:solidFill>
              <a:latin typeface="Calibri"/>
              <a:ea typeface="ＭＳ Ｐゴシック"/>
            </a:endParaRPr>
          </a:p>
          <a:p>
            <a:endParaRPr lang="ja-JP" altLang="en-US" dirty="0" smtClean="0">
              <a:solidFill>
                <a:sysClr val="window" lastClr="FFFFFF"/>
              </a:solidFill>
              <a:latin typeface="Calibri"/>
              <a:ea typeface="ＭＳ Ｐゴシック"/>
            </a:endParaRPr>
          </a:p>
          <a:p>
            <a:endParaRPr lang="ja-JP" altLang="en-US" dirty="0"/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4204090395"/>
              </p:ext>
            </p:extLst>
          </p:nvPr>
        </p:nvGraphicFramePr>
        <p:xfrm>
          <a:off x="1648162" y="1728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グループ化 9"/>
          <p:cNvGrpSpPr/>
          <p:nvPr/>
        </p:nvGrpSpPr>
        <p:grpSpPr>
          <a:xfrm>
            <a:off x="1317475" y="1728000"/>
            <a:ext cx="6757375" cy="819256"/>
            <a:chOff x="0" y="811429"/>
            <a:chExt cx="6757375" cy="819256"/>
          </a:xfrm>
        </p:grpSpPr>
        <p:sp>
          <p:nvSpPr>
            <p:cNvPr id="11" name="上矢印吹き出し 10"/>
            <p:cNvSpPr/>
            <p:nvPr/>
          </p:nvSpPr>
          <p:spPr>
            <a:xfrm rot="10800000">
              <a:off x="0" y="811429"/>
              <a:ext cx="6757375" cy="819256"/>
            </a:xfrm>
            <a:prstGeom prst="upArrowCallou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上矢印吹き出し 4"/>
            <p:cNvSpPr/>
            <p:nvPr/>
          </p:nvSpPr>
          <p:spPr>
            <a:xfrm rot="21600000">
              <a:off x="0" y="811429"/>
              <a:ext cx="6757375" cy="532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800" kern="1200" dirty="0" smtClean="0">
                  <a:latin typeface="HGS明朝B" pitchFamily="18" charset="-128"/>
                  <a:ea typeface="HGS明朝B" pitchFamily="18" charset="-128"/>
                </a:rPr>
                <a:t>ヒアリング調査（プレ調査）</a:t>
              </a:r>
              <a:endParaRPr kumimoji="1" lang="ja-JP" altLang="en-US" sz="2800" kern="1200" dirty="0">
                <a:latin typeface="HGS明朝B" pitchFamily="18" charset="-128"/>
                <a:ea typeface="HGS明朝B" pitchFamily="18" charset="-128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35E5-4881-4AAD-88A5-5D7863565C6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65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ホライズン">
  <a:themeElements>
    <a:clrScheme name="ホライズン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ホライズン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ホライズン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1029</Words>
  <Application>Microsoft Office PowerPoint</Application>
  <PresentationFormat>画面に合わせる (4:3)</PresentationFormat>
  <Paragraphs>329</Paragraphs>
  <Slides>28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ホライズン</vt:lpstr>
      <vt:lpstr>14度目の“11” ～つくば市を題材にした風化と防災～</vt:lpstr>
      <vt:lpstr>PowerPoint プレゼンテーション</vt:lpstr>
      <vt:lpstr>PowerPoint プレゼンテーション</vt:lpstr>
      <vt:lpstr>ふう―か【風化】</vt:lpstr>
      <vt:lpstr>「風化」</vt:lpstr>
      <vt:lpstr>PowerPoint プレゼンテーション</vt:lpstr>
      <vt:lpstr>PowerPoint プレゼンテーション</vt:lpstr>
      <vt:lpstr>仮説</vt:lpstr>
      <vt:lpstr>PowerPoint プレゼンテーション</vt:lpstr>
      <vt:lpstr>第1次ヒアリング調査（プレ調査）</vt:lpstr>
      <vt:lpstr>調査内容</vt:lpstr>
      <vt:lpstr>調査内容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調査内容</vt:lpstr>
      <vt:lpstr>調査内容</vt:lpstr>
      <vt:lpstr>調査結果</vt:lpstr>
      <vt:lpstr>調査結果</vt:lpstr>
      <vt:lpstr>PowerPoint プレゼンテーション</vt:lpstr>
      <vt:lpstr>調査結果</vt:lpstr>
      <vt:lpstr>PowerPoint プレゼンテーション</vt:lpstr>
      <vt:lpstr>PowerPoint プレゼンテーション</vt:lpstr>
      <vt:lpstr>調査結果のまとめ</vt:lpstr>
      <vt:lpstr>今後の予定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Fading of Memories(仮)</dc:title>
  <dc:creator>内山 周子</dc:creator>
  <cp:lastModifiedBy>win-admin</cp:lastModifiedBy>
  <cp:revision>178</cp:revision>
  <cp:lastPrinted>2012-05-14T18:45:56Z</cp:lastPrinted>
  <dcterms:created xsi:type="dcterms:W3CDTF">2012-05-09T15:13:29Z</dcterms:created>
  <dcterms:modified xsi:type="dcterms:W3CDTF">2012-05-15T01:22:50Z</dcterms:modified>
</cp:coreProperties>
</file>