
<file path=[Content_Types].xml><?xml version="1.0" encoding="utf-8"?>
<Types xmlns="http://schemas.openxmlformats.org/package/2006/content-types">
  <Default Extension="mp3" ContentType="audio/unknown"/>
  <Default Extension="png" ContentType="image/png"/>
  <Default Extension="bin" ContentType="application/vnd.openxmlformats-officedocument.oleObject"/>
  <Default Extension="tmp" ContentType="image/png"/>
  <Default Extension="mpg" ContentType="video/mpe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charts/chart3.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15.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16.xml" ContentType="application/vnd.openxmlformats-officedocument.presentationml.notesSlide+xml"/>
  <Override PartName="/ppt/charts/chart10.xml" ContentType="application/vnd.openxmlformats-officedocument.drawingml.chart+xml"/>
  <Override PartName="/ppt/drawings/drawing4.xml" ContentType="application/vnd.openxmlformats-officedocument.drawingml.chartshapes+xml"/>
  <Override PartName="/ppt/notesSlides/notesSlide17.xml" ContentType="application/vnd.openxmlformats-officedocument.presentationml.notesSlide+xml"/>
  <Override PartName="/ppt/charts/chart11.xml" ContentType="application/vnd.openxmlformats-officedocument.drawingml.chart+xml"/>
  <Override PartName="/ppt/drawings/drawing5.xml" ContentType="application/vnd.openxmlformats-officedocument.drawingml.chartshapes+xml"/>
  <Override PartName="/ppt/notesSlides/notesSlide18.xml" ContentType="application/vnd.openxmlformats-officedocument.presentationml.notesSlide+xml"/>
  <Override PartName="/ppt/charts/chart12.xml" ContentType="application/vnd.openxmlformats-officedocument.drawingml.chart+xml"/>
  <Override PartName="/ppt/drawings/drawing6.xml" ContentType="application/vnd.openxmlformats-officedocument.drawingml.chartshapes+xml"/>
  <Override PartName="/ppt/notesSlides/notesSlide19.xml" ContentType="application/vnd.openxmlformats-officedocument.presentationml.notesSlide+xml"/>
  <Override PartName="/ppt/charts/chart13.xml" ContentType="application/vnd.openxmlformats-officedocument.drawingml.chart+xml"/>
  <Override PartName="/ppt/drawings/drawing7.xml" ContentType="application/vnd.openxmlformats-officedocument.drawingml.chartshapes+xml"/>
  <Override PartName="/ppt/notesSlides/notesSlide20.xml" ContentType="application/vnd.openxmlformats-officedocument.presentationml.notesSlide+xml"/>
  <Override PartName="/ppt/charts/chart14.xml" ContentType="application/vnd.openxmlformats-officedocument.drawingml.chart+xml"/>
  <Override PartName="/ppt/drawings/drawing8.xml" ContentType="application/vnd.openxmlformats-officedocument.drawingml.chartshapes+xml"/>
  <Override PartName="/ppt/notesSlides/notesSlide21.xml" ContentType="application/vnd.openxmlformats-officedocument.presentationml.notesSlide+xml"/>
  <Override PartName="/ppt/charts/chart15.xml" ContentType="application/vnd.openxmlformats-officedocument.drawingml.chart+xml"/>
  <Override PartName="/ppt/drawings/drawing9.xml" ContentType="application/vnd.openxmlformats-officedocument.drawingml.chartshapes+xml"/>
  <Override PartName="/ppt/notesSlides/notesSlide22.xml" ContentType="application/vnd.openxmlformats-officedocument.presentationml.notesSlide+xml"/>
  <Override PartName="/ppt/charts/chart16.xml" ContentType="application/vnd.openxmlformats-officedocument.drawingml.chart+xml"/>
  <Override PartName="/ppt/charts/chart17.xml" ContentType="application/vnd.openxmlformats-officedocument.drawingml.chart+xml"/>
  <Override PartName="/ppt/drawings/drawing10.xml" ContentType="application/vnd.openxmlformats-officedocument.drawingml.chartshapes+xml"/>
  <Override PartName="/ppt/notesSlides/notesSlide23.xml" ContentType="application/vnd.openxmlformats-officedocument.presentationml.notesSlide+xml"/>
  <Override PartName="/ppt/charts/chart18.xml" ContentType="application/vnd.openxmlformats-officedocument.drawingml.chart+xml"/>
  <Override PartName="/ppt/drawings/drawing11.xml" ContentType="application/vnd.openxmlformats-officedocument.drawingml.chartshapes+xml"/>
  <Override PartName="/ppt/charts/chart19.xml" ContentType="application/vnd.openxmlformats-officedocument.drawingml.chart+xml"/>
  <Override PartName="/ppt/drawings/drawing12.xml" ContentType="application/vnd.openxmlformats-officedocument.drawingml.chartshapes+xml"/>
  <Override PartName="/ppt/charts/chart20.xml" ContentType="application/vnd.openxmlformats-officedocument.drawingml.chart+xml"/>
  <Override PartName="/ppt/drawings/drawing13.xml" ContentType="application/vnd.openxmlformats-officedocument.drawingml.chartshapes+xml"/>
  <Override PartName="/ppt/charts/chart21.xml" ContentType="application/vnd.openxmlformats-officedocument.drawingml.chart+xml"/>
  <Override PartName="/ppt/drawings/drawing14.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theme/themeOverride6.xml" ContentType="application/vnd.openxmlformats-officedocument.themeOverride+xml"/>
  <Override PartName="/ppt/charts/chart23.xml" ContentType="application/vnd.openxmlformats-officedocument.drawingml.chart+xml"/>
  <Override PartName="/ppt/notesSlides/notesSlide25.xml" ContentType="application/vnd.openxmlformats-officedocument.presentationml.notesSlide+xml"/>
  <Override PartName="/ppt/charts/chart24.xml" ContentType="application/vnd.openxmlformats-officedocument.drawingml.chart+xml"/>
  <Override PartName="/ppt/drawings/drawing15.xml" ContentType="application/vnd.openxmlformats-officedocument.drawingml.chartshape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5.xml" ContentType="application/vnd.openxmlformats-officedocument.drawingml.chart+xml"/>
  <Override PartName="/ppt/drawings/drawing16.xml" ContentType="application/vnd.openxmlformats-officedocument.drawingml.chartshape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6.xml" ContentType="application/vnd.openxmlformats-officedocument.drawingml.chart+xml"/>
  <Override PartName="/ppt/drawings/drawing17.xml" ContentType="application/vnd.openxmlformats-officedocument.drawingml.chartshape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27.xml" ContentType="application/vnd.openxmlformats-officedocument.drawingml.chart+xml"/>
  <Override PartName="/ppt/drawings/drawing18.xml" ContentType="application/vnd.openxmlformats-officedocument.drawingml.chartshapes+xml"/>
  <Override PartName="/ppt/charts/chart28.xml" ContentType="application/vnd.openxmlformats-officedocument.drawingml.chart+xml"/>
  <Override PartName="/ppt/theme/themeOverride7.xml" ContentType="application/vnd.openxmlformats-officedocument.themeOverride+xml"/>
  <Override PartName="/ppt/drawings/drawing19.xml" ContentType="application/vnd.openxmlformats-officedocument.drawingml.chartshapes+xml"/>
  <Override PartName="/ppt/charts/chart29.xml" ContentType="application/vnd.openxmlformats-officedocument.drawingml.chart+xml"/>
  <Override PartName="/ppt/theme/themeOverride8.xml" ContentType="application/vnd.openxmlformats-officedocument.themeOverride+xml"/>
  <Override PartName="/ppt/drawings/drawing20.xml" ContentType="application/vnd.openxmlformats-officedocument.drawingml.chartshape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6.xml" ContentType="application/vnd.openxmlformats-officedocument.presentationml.tags+xml"/>
  <Override PartName="/ppt/notesSlides/notesSlide38.xml" ContentType="application/vnd.openxmlformats-officedocument.presentationml.notesSlide+xml"/>
  <Override PartName="/ppt/charts/chart30.xml" ContentType="application/vnd.openxmlformats-officedocument.drawingml.chart+xml"/>
  <Override PartName="/ppt/drawings/drawing21.xml" ContentType="application/vnd.openxmlformats-officedocument.drawingml.chartshapes+xml"/>
  <Override PartName="/ppt/charts/chart31.xml" ContentType="application/vnd.openxmlformats-officedocument.drawingml.chart+xml"/>
  <Override PartName="/ppt/drawings/drawing22.xml" ContentType="application/vnd.openxmlformats-officedocument.drawingml.chartshapes+xml"/>
  <Override PartName="/ppt/charts/chart32.xml" ContentType="application/vnd.openxmlformats-officedocument.drawingml.chart+xml"/>
  <Override PartName="/ppt/theme/themeOverride9.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3.xml" ContentType="application/vnd.openxmlformats-officedocument.drawingml.chart+xml"/>
  <Override PartName="/ppt/theme/themeOverride10.xml" ContentType="application/vnd.openxmlformats-officedocument.themeOverride+xml"/>
  <Override PartName="/ppt/drawings/drawing23.xml" ContentType="application/vnd.openxmlformats-officedocument.drawingml.chartshapes+xml"/>
  <Override PartName="/ppt/notesSlides/notesSlide41.xml" ContentType="application/vnd.openxmlformats-officedocument.presentationml.notesSlide+xml"/>
  <Override PartName="/ppt/charts/chart34.xml" ContentType="application/vnd.openxmlformats-officedocument.drawingml.chart+xml"/>
  <Override PartName="/ppt/theme/themeOverride11.xml" ContentType="application/vnd.openxmlformats-officedocument.themeOverride+xml"/>
  <Override PartName="/ppt/drawings/drawing24.xml" ContentType="application/vnd.openxmlformats-officedocument.drawingml.chartshapes+xml"/>
  <Override PartName="/ppt/charts/chart35.xml" ContentType="application/vnd.openxmlformats-officedocument.drawingml.chart+xml"/>
  <Override PartName="/ppt/theme/themeOverride12.xml" ContentType="application/vnd.openxmlformats-officedocument.themeOverride+xml"/>
  <Override PartName="/ppt/drawings/drawing25.xml" ContentType="application/vnd.openxmlformats-officedocument.drawingml.chartshape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7" r:id="rId2"/>
    <p:sldMasterId id="2147483742" r:id="rId3"/>
  </p:sldMasterIdLst>
  <p:notesMasterIdLst>
    <p:notesMasterId r:id="rId75"/>
  </p:notesMasterIdLst>
  <p:handoutMasterIdLst>
    <p:handoutMasterId r:id="rId76"/>
  </p:handoutMasterIdLst>
  <p:sldIdLst>
    <p:sldId id="478" r:id="rId4"/>
    <p:sldId id="535" r:id="rId5"/>
    <p:sldId id="483" r:id="rId6"/>
    <p:sldId id="307" r:id="rId7"/>
    <p:sldId id="421" r:id="rId8"/>
    <p:sldId id="355" r:id="rId9"/>
    <p:sldId id="542" r:id="rId10"/>
    <p:sldId id="396" r:id="rId11"/>
    <p:sldId id="423" r:id="rId12"/>
    <p:sldId id="500" r:id="rId13"/>
    <p:sldId id="379" r:id="rId14"/>
    <p:sldId id="422" r:id="rId15"/>
    <p:sldId id="543" r:id="rId16"/>
    <p:sldId id="347" r:id="rId17"/>
    <p:sldId id="465" r:id="rId18"/>
    <p:sldId id="466" r:id="rId19"/>
    <p:sldId id="467" r:id="rId20"/>
    <p:sldId id="526" r:id="rId21"/>
    <p:sldId id="503" r:id="rId22"/>
    <p:sldId id="504" r:id="rId23"/>
    <p:sldId id="439" r:id="rId24"/>
    <p:sldId id="440" r:id="rId25"/>
    <p:sldId id="365" r:id="rId26"/>
    <p:sldId id="366" r:id="rId27"/>
    <p:sldId id="505" r:id="rId28"/>
    <p:sldId id="506" r:id="rId29"/>
    <p:sldId id="521" r:id="rId30"/>
    <p:sldId id="537" r:id="rId31"/>
    <p:sldId id="522" r:id="rId32"/>
    <p:sldId id="462" r:id="rId33"/>
    <p:sldId id="508" r:id="rId34"/>
    <p:sldId id="463" r:id="rId35"/>
    <p:sldId id="519" r:id="rId36"/>
    <p:sldId id="523" r:id="rId37"/>
    <p:sldId id="509" r:id="rId38"/>
    <p:sldId id="476" r:id="rId39"/>
    <p:sldId id="510" r:id="rId40"/>
    <p:sldId id="475" r:id="rId41"/>
    <p:sldId id="524" r:id="rId42"/>
    <p:sldId id="538" r:id="rId43"/>
    <p:sldId id="539" r:id="rId44"/>
    <p:sldId id="540" r:id="rId45"/>
    <p:sldId id="511" r:id="rId46"/>
    <p:sldId id="541" r:id="rId47"/>
    <p:sldId id="486" r:id="rId48"/>
    <p:sldId id="488" r:id="rId49"/>
    <p:sldId id="489" r:id="rId50"/>
    <p:sldId id="490" r:id="rId51"/>
    <p:sldId id="491" r:id="rId52"/>
    <p:sldId id="492" r:id="rId53"/>
    <p:sldId id="494" r:id="rId54"/>
    <p:sldId id="495" r:id="rId55"/>
    <p:sldId id="512" r:id="rId56"/>
    <p:sldId id="525" r:id="rId57"/>
    <p:sldId id="544" r:id="rId58"/>
    <p:sldId id="479" r:id="rId59"/>
    <p:sldId id="480" r:id="rId60"/>
    <p:sldId id="481" r:id="rId61"/>
    <p:sldId id="285" r:id="rId62"/>
    <p:sldId id="527" r:id="rId63"/>
    <p:sldId id="286" r:id="rId64"/>
    <p:sldId id="485" r:id="rId65"/>
    <p:sldId id="529" r:id="rId66"/>
    <p:sldId id="531" r:id="rId67"/>
    <p:sldId id="534" r:id="rId68"/>
    <p:sldId id="546" r:id="rId69"/>
    <p:sldId id="532" r:id="rId70"/>
    <p:sldId id="530" r:id="rId71"/>
    <p:sldId id="533" r:id="rId72"/>
    <p:sldId id="545" r:id="rId73"/>
    <p:sldId id="547" r:id="rId74"/>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20D5E8"/>
    <a:srgbClr val="66FFFF"/>
    <a:srgbClr val="1C1C1C"/>
    <a:srgbClr val="B4DE86"/>
    <a:srgbClr val="FF99FF"/>
    <a:srgbClr val="FF99CC"/>
    <a:srgbClr val="E7458A"/>
    <a:srgbClr val="F36E39"/>
    <a:srgbClr val="5D4F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90" autoAdjust="0"/>
    <p:restoredTop sz="93203" autoAdjust="0"/>
  </p:normalViewPr>
  <p:slideViewPr>
    <p:cSldViewPr>
      <p:cViewPr>
        <p:scale>
          <a:sx n="75" d="100"/>
          <a:sy n="75" d="100"/>
        </p:scale>
        <p:origin x="-72" y="-630"/>
      </p:cViewPr>
      <p:guideLst>
        <p:guide orient="horz" pos="2160"/>
        <p:guide pos="2880"/>
      </p:guideLst>
    </p:cSldViewPr>
  </p:slideViewPr>
  <p:outlineViewPr>
    <p:cViewPr>
      <p:scale>
        <a:sx n="33" d="100"/>
        <a:sy n="33" d="100"/>
      </p:scale>
      <p:origin x="0" y="1008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972" y="-78"/>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handoutMaster" Target="handoutMasters/handout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___6.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___7.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______8.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______9.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______10.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______11.xlsx"/></Relationships>
</file>

<file path=ppt/charts/_rels/chart16.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oleObject" Target="../embeddings/oleObject6.bin"/></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______12.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______13.xlsx"/></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______14.xlsx"/></Relationships>
</file>

<file path=ppt/charts/_rels/chart21.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______15.xlsx"/></Relationships>
</file>

<file path=ppt/charts/_rels/chart22.xml.rels><?xml version="1.0" encoding="UTF-8" standalone="yes"?>
<Relationships xmlns="http://schemas.openxmlformats.org/package/2006/relationships"><Relationship Id="rId2" Type="http://schemas.openxmlformats.org/officeDocument/2006/relationships/oleObject" Target="Microsoft%20PowerPoint%20&#20869;&#12398;&#12464;&#12521;&#12501;" TargetMode="External"/><Relationship Id="rId1" Type="http://schemas.openxmlformats.org/officeDocument/2006/relationships/themeOverride" Target="../theme/themeOverride6.xml"/></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___16.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______17.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oleObject" Target="../embeddings/oleObject7.bin"/></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oleObject" Target="../embeddings/oleObject8.bin"/></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oleObject" Target="../embeddings/oleObject9.bin"/></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19.xml"/><Relationship Id="rId2" Type="http://schemas.openxmlformats.org/officeDocument/2006/relationships/oleObject" Target="../embeddings/oleObject10.bin"/><Relationship Id="rId1" Type="http://schemas.openxmlformats.org/officeDocument/2006/relationships/themeOverride" Target="../theme/themeOverride7.xml"/></Relationships>
</file>

<file path=ppt/charts/_rels/chart29.xml.rels><?xml version="1.0" encoding="UTF-8" standalone="yes"?>
<Relationships xmlns="http://schemas.openxmlformats.org/package/2006/relationships"><Relationship Id="rId3" Type="http://schemas.openxmlformats.org/officeDocument/2006/relationships/chartUserShapes" Target="../drawings/drawing20.xml"/><Relationship Id="rId2" Type="http://schemas.openxmlformats.org/officeDocument/2006/relationships/oleObject" Target="../embeddings/oleObject11.bin"/><Relationship Id="rId1" Type="http://schemas.openxmlformats.org/officeDocument/2006/relationships/themeOverride" Target="../theme/themeOverride8.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______1.xlsx"/><Relationship Id="rId1" Type="http://schemas.openxmlformats.org/officeDocument/2006/relationships/themeOverride" Target="../theme/themeOverride3.xml"/></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21.xml"/><Relationship Id="rId1" Type="http://schemas.openxmlformats.org/officeDocument/2006/relationships/package" Target="../embeddings/Microsoft_Excel_______18.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22.xml"/><Relationship Id="rId1" Type="http://schemas.openxmlformats.org/officeDocument/2006/relationships/package" Target="../embeddings/Microsoft_Excel_______19.xlsx"/></Relationships>
</file>

<file path=ppt/charts/_rels/chart32.xml.rels><?xml version="1.0" encoding="UTF-8" standalone="yes"?>
<Relationships xmlns="http://schemas.openxmlformats.org/package/2006/relationships"><Relationship Id="rId2" Type="http://schemas.openxmlformats.org/officeDocument/2006/relationships/package" Target="../embeddings/Microsoft_Excel_______20.xlsx"/><Relationship Id="rId1" Type="http://schemas.openxmlformats.org/officeDocument/2006/relationships/themeOverride" Target="../theme/themeOverride9.xml"/></Relationships>
</file>

<file path=ppt/charts/_rels/chart33.xml.rels><?xml version="1.0" encoding="UTF-8" standalone="yes"?>
<Relationships xmlns="http://schemas.openxmlformats.org/package/2006/relationships"><Relationship Id="rId3" Type="http://schemas.openxmlformats.org/officeDocument/2006/relationships/chartUserShapes" Target="../drawings/drawing23.xml"/><Relationship Id="rId2" Type="http://schemas.openxmlformats.org/officeDocument/2006/relationships/oleObject" Target="../embeddings/oleObject12.bin"/><Relationship Id="rId1" Type="http://schemas.openxmlformats.org/officeDocument/2006/relationships/themeOverride" Target="../theme/themeOverride10.xml"/></Relationships>
</file>

<file path=ppt/charts/_rels/chart34.xml.rels><?xml version="1.0" encoding="UTF-8" standalone="yes"?>
<Relationships xmlns="http://schemas.openxmlformats.org/package/2006/relationships"><Relationship Id="rId3" Type="http://schemas.openxmlformats.org/officeDocument/2006/relationships/chartUserShapes" Target="../drawings/drawing24.xml"/><Relationship Id="rId2" Type="http://schemas.openxmlformats.org/officeDocument/2006/relationships/oleObject" Target="file:///C:\Users\iyoku90\Documents\&#37117;&#24066;&#35336;&#30011;&#23455;&#32722;\&#32207;&#21512;&#31185;&#30446;\&#32207;&#21512;&#31185;&#30446;&#22256;&#12387;&#12383;&#20154;&#22256;&#12387;&#12390;&#12394;&#12356;&#20154;.xlsx" TargetMode="External"/><Relationship Id="rId1" Type="http://schemas.openxmlformats.org/officeDocument/2006/relationships/themeOverride" Target="../theme/themeOverride11.xml"/></Relationships>
</file>

<file path=ppt/charts/_rels/chart35.xml.rels><?xml version="1.0" encoding="UTF-8" standalone="yes"?>
<Relationships xmlns="http://schemas.openxmlformats.org/package/2006/relationships"><Relationship Id="rId3" Type="http://schemas.openxmlformats.org/officeDocument/2006/relationships/chartUserShapes" Target="../drawings/drawing25.xml"/><Relationship Id="rId2" Type="http://schemas.openxmlformats.org/officeDocument/2006/relationships/oleObject" Target="file:///C:\Users\iyoku90\Documents\&#37117;&#24066;&#35336;&#30011;&#23455;&#32722;\&#32207;&#21512;&#31185;&#30446;\&#32207;&#21512;&#31185;&#30446;&#22256;&#12387;&#12383;&#20154;&#22256;&#12387;&#12390;&#12394;&#12356;&#20154;.xlsx" TargetMode="External"/><Relationship Id="rId1" Type="http://schemas.openxmlformats.org/officeDocument/2006/relationships/themeOverride" Target="../theme/themeOverride1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___2.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___3.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___4.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defRPr>
            </a:pPr>
            <a:r>
              <a:rPr lang="ja-JP" altLang="en-US" sz="20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S明朝E" pitchFamily="18" charset="-128"/>
                <a:ea typeface="HGS明朝E" pitchFamily="18" charset="-128"/>
              </a:rPr>
              <a:t>断水に対する対応法</a:t>
            </a:r>
          </a:p>
        </c:rich>
      </c:tx>
      <c:layout>
        <c:manualLayout>
          <c:xMode val="edge"/>
          <c:yMode val="edge"/>
          <c:x val="0.36243926651639402"/>
          <c:y val="5.3445991575386799E-2"/>
        </c:manualLayout>
      </c:layout>
      <c:overlay val="0"/>
    </c:title>
    <c:autoTitleDeleted val="0"/>
    <c:plotArea>
      <c:layout/>
      <c:pieChart>
        <c:varyColors val="1"/>
        <c:ser>
          <c:idx val="0"/>
          <c:order val="0"/>
          <c:dPt>
            <c:idx val="0"/>
            <c:bubble3D val="0"/>
            <c:spPr>
              <a:solidFill>
                <a:srgbClr val="94147C">
                  <a:lumMod val="60000"/>
                  <a:lumOff val="40000"/>
                </a:srgbClr>
              </a:solidFill>
            </c:spPr>
          </c:dPt>
          <c:dPt>
            <c:idx val="1"/>
            <c:bubble3D val="0"/>
            <c:spPr>
              <a:solidFill>
                <a:srgbClr val="94147C">
                  <a:lumMod val="40000"/>
                  <a:lumOff val="60000"/>
                </a:srgbClr>
              </a:solidFill>
            </c:spPr>
          </c:dPt>
          <c:dPt>
            <c:idx val="2"/>
            <c:bubble3D val="0"/>
            <c:spPr>
              <a:solidFill>
                <a:srgbClr val="00B0F0"/>
              </a:solidFill>
            </c:spPr>
          </c:dPt>
          <c:dPt>
            <c:idx val="3"/>
            <c:bubble3D val="0"/>
            <c:spPr>
              <a:solidFill>
                <a:srgbClr val="5D5AD2">
                  <a:lumMod val="60000"/>
                  <a:lumOff val="40000"/>
                </a:srgbClr>
              </a:solidFill>
            </c:spPr>
          </c:dPt>
          <c:dLbls>
            <c:dLbl>
              <c:idx val="0"/>
              <c:layout>
                <c:manualLayout>
                  <c:x val="-0.21293203618791301"/>
                  <c:y val="0.15723246308043001"/>
                </c:manualLayout>
              </c:layout>
              <c:tx>
                <c:rich>
                  <a:bodyPr/>
                  <a:lstStyle/>
                  <a:p>
                    <a:r>
                      <a:rPr lang="en-US" altLang="ja-JP" sz="4400" dirty="0"/>
                      <a:t>37%</a:t>
                    </a:r>
                  </a:p>
                </c:rich>
              </c:tx>
              <c:showLegendKey val="0"/>
              <c:showVal val="0"/>
              <c:showCatName val="0"/>
              <c:showSerName val="0"/>
              <c:showPercent val="1"/>
              <c:showBubbleSize val="0"/>
            </c:dLbl>
            <c:dLbl>
              <c:idx val="1"/>
              <c:layout>
                <c:manualLayout>
                  <c:x val="3.5802744385216899E-3"/>
                  <c:y val="-0.159703257160624"/>
                </c:manualLayout>
              </c:layout>
              <c:tx>
                <c:rich>
                  <a:bodyPr/>
                  <a:lstStyle/>
                  <a:p>
                    <a:r>
                      <a:rPr lang="en-US" altLang="ja-JP" sz="3600" dirty="0"/>
                      <a:t>25%</a:t>
                    </a:r>
                  </a:p>
                </c:rich>
              </c:tx>
              <c:showLegendKey val="0"/>
              <c:showVal val="0"/>
              <c:showCatName val="0"/>
              <c:showSerName val="0"/>
              <c:showPercent val="1"/>
              <c:showBubbleSize val="0"/>
            </c:dLbl>
            <c:dLbl>
              <c:idx val="2"/>
              <c:layout>
                <c:manualLayout>
                  <c:x val="0.11432355384386618"/>
                  <c:y val="4.6479941538650439E-3"/>
                </c:manualLayout>
              </c:layout>
              <c:spPr/>
              <c:txPr>
                <a:bodyPr/>
                <a:lstStyle/>
                <a:p>
                  <a:pPr>
                    <a:defRPr sz="2000" b="1">
                      <a:latin typeface="Century" pitchFamily="18" charset="0"/>
                      <a:ea typeface="+mn-ea"/>
                    </a:defRPr>
                  </a:pPr>
                  <a:endParaRPr lang="ja-JP"/>
                </a:p>
              </c:txPr>
              <c:showLegendKey val="0"/>
              <c:showVal val="0"/>
              <c:showCatName val="0"/>
              <c:showSerName val="0"/>
              <c:showPercent val="1"/>
              <c:showBubbleSize val="0"/>
            </c:dLbl>
            <c:dLbl>
              <c:idx val="3"/>
              <c:layout>
                <c:manualLayout>
                  <c:x val="8.2030352319415051E-2"/>
                  <c:y val="0.13635758264696038"/>
                </c:manualLayout>
              </c:layout>
              <c:spPr/>
              <c:txPr>
                <a:bodyPr/>
                <a:lstStyle/>
                <a:p>
                  <a:pPr>
                    <a:defRPr sz="2000" b="1">
                      <a:latin typeface="Century" pitchFamily="18" charset="0"/>
                      <a:ea typeface="+mn-ea"/>
                    </a:defRPr>
                  </a:pPr>
                  <a:endParaRPr lang="ja-JP"/>
                </a:p>
              </c:txPr>
              <c:showLegendKey val="0"/>
              <c:showVal val="0"/>
              <c:showCatName val="0"/>
              <c:showSerName val="0"/>
              <c:showPercent val="1"/>
              <c:showBubbleSize val="0"/>
            </c:dLbl>
            <c:txPr>
              <a:bodyPr/>
              <a:lstStyle/>
              <a:p>
                <a:pPr>
                  <a:defRPr sz="2400" b="1">
                    <a:latin typeface="Century" pitchFamily="18" charset="0"/>
                    <a:ea typeface="+mn-ea"/>
                  </a:defRPr>
                </a:pPr>
                <a:endParaRPr lang="ja-JP"/>
              </a:p>
            </c:txPr>
            <c:showLegendKey val="0"/>
            <c:showVal val="0"/>
            <c:showCatName val="0"/>
            <c:showSerName val="0"/>
            <c:showPercent val="1"/>
            <c:showBubbleSize val="0"/>
            <c:showLeaderLines val="1"/>
          </c:dLbls>
          <c:cat>
            <c:strRef>
              <c:f>'[Microsoft PowerPoint 内のグラフ]Sheet1'!$B$31:$B$34</c:f>
              <c:strCache>
                <c:ptCount val="4"/>
                <c:pt idx="0">
                  <c:v>分け合う</c:v>
                </c:pt>
                <c:pt idx="1">
                  <c:v>友人と過ごす</c:v>
                </c:pt>
                <c:pt idx="2">
                  <c:v>給水</c:v>
                </c:pt>
                <c:pt idx="3">
                  <c:v>実家に帰る</c:v>
                </c:pt>
              </c:strCache>
            </c:strRef>
          </c:cat>
          <c:val>
            <c:numRef>
              <c:f>'[Microsoft PowerPoint 内のグラフ]Sheet1'!$C$31:$C$34</c:f>
              <c:numCache>
                <c:formatCode>General</c:formatCode>
                <c:ptCount val="4"/>
                <c:pt idx="0">
                  <c:v>3</c:v>
                </c:pt>
                <c:pt idx="1">
                  <c:v>2</c:v>
                </c:pt>
                <c:pt idx="2">
                  <c:v>2</c:v>
                </c:pt>
                <c:pt idx="3">
                  <c:v>1</c:v>
                </c:pt>
              </c:numCache>
            </c:numRef>
          </c:val>
        </c:ser>
        <c:dLbls>
          <c:showLegendKey val="0"/>
          <c:showVal val="0"/>
          <c:showCatName val="0"/>
          <c:showSerName val="0"/>
          <c:showPercent val="1"/>
          <c:showBubbleSize val="0"/>
          <c:showLeaderLines val="1"/>
        </c:dLbls>
        <c:firstSliceAng val="0"/>
      </c:pieChart>
    </c:plotArea>
    <c:legend>
      <c:legendPos val="r"/>
      <c:legendEntry>
        <c:idx val="0"/>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ＭＳ Ｐ明朝" pitchFamily="18" charset="-128"/>
                <a:ea typeface="ＭＳ Ｐ明朝" pitchFamily="18" charset="-128"/>
              </a:defRPr>
            </a:pPr>
            <a:endParaRPr lang="ja-JP"/>
          </a:p>
        </c:txPr>
      </c:legendEntry>
      <c:legendEntry>
        <c:idx val="1"/>
        <c:txPr>
          <a:bodyPr/>
          <a:lstStyle/>
          <a:p>
            <a:pPr>
              <a:defRPr sz="2000" b="1" cap="none" spc="50" baseline="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ＭＳ Ｐ明朝" pitchFamily="18" charset="-128"/>
                <a:ea typeface="ＭＳ Ｐ明朝" pitchFamily="18" charset="-128"/>
              </a:defRPr>
            </a:pPr>
            <a:endParaRPr lang="ja-JP"/>
          </a:p>
        </c:txPr>
      </c:legendEntry>
      <c:legendEntry>
        <c:idx val="2"/>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ＭＳ Ｐ明朝" pitchFamily="18" charset="-128"/>
                <a:ea typeface="ＭＳ Ｐ明朝" pitchFamily="18" charset="-128"/>
              </a:defRPr>
            </a:pPr>
            <a:endParaRPr lang="ja-JP"/>
          </a:p>
        </c:txPr>
      </c:legendEntry>
      <c:legendEntry>
        <c:idx val="3"/>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ＭＳ Ｐ明朝" pitchFamily="18" charset="-128"/>
                <a:ea typeface="ＭＳ Ｐ明朝" pitchFamily="18" charset="-128"/>
              </a:defRPr>
            </a:pPr>
            <a:endParaRPr lang="ja-JP"/>
          </a:p>
        </c:txPr>
      </c:legendEntry>
      <c:layout>
        <c:manualLayout>
          <c:xMode val="edge"/>
          <c:yMode val="edge"/>
          <c:x val="0.61412582909689595"/>
          <c:y val="0.26746017914680498"/>
          <c:w val="0.34960400788157298"/>
          <c:h val="0.57008529574273803"/>
        </c:manualLayout>
      </c:layout>
      <c:overlay val="0"/>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defRPr>
          </a:pPr>
          <a:endParaRPr lang="ja-JP"/>
        </a:p>
      </c:txPr>
    </c:legend>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2000"/>
            </a:pPr>
            <a:r>
              <a:rPr lang="ja-JP" sz="2800" b="0" dirty="0"/>
              <a:t>震災</a:t>
            </a:r>
            <a:r>
              <a:rPr lang="en-US" sz="2800" b="0" dirty="0">
                <a:solidFill>
                  <a:srgbClr val="FFC000"/>
                </a:solidFill>
                <a:latin typeface="+mj-ea"/>
                <a:ea typeface="+mj-ea"/>
              </a:rPr>
              <a:t>2,3</a:t>
            </a:r>
            <a:r>
              <a:rPr lang="ja-JP" sz="2800" b="0" dirty="0">
                <a:solidFill>
                  <a:srgbClr val="FFC000"/>
                </a:solidFill>
              </a:rPr>
              <a:t>日後</a:t>
            </a:r>
            <a:r>
              <a:rPr lang="ja-JP" sz="2800" b="0" dirty="0"/>
              <a:t>　困ったこと</a:t>
            </a:r>
          </a:p>
        </c:rich>
      </c:tx>
      <c:layout>
        <c:manualLayout>
          <c:xMode val="edge"/>
          <c:yMode val="edge"/>
          <c:x val="0.33409722222222199"/>
          <c:y val="7.4074074074074103E-3"/>
        </c:manualLayout>
      </c:layout>
      <c:overlay val="0"/>
    </c:title>
    <c:autoTitleDeleted val="0"/>
    <c:plotArea>
      <c:layout>
        <c:manualLayout>
          <c:layoutTarget val="inner"/>
          <c:xMode val="edge"/>
          <c:yMode val="edge"/>
          <c:x val="0.31902241907261603"/>
          <c:y val="0.100183872849227"/>
          <c:w val="0.63788681102362199"/>
          <c:h val="0.85693350831146098"/>
        </c:manualLayout>
      </c:layout>
      <c:barChart>
        <c:barDir val="bar"/>
        <c:grouping val="clustered"/>
        <c:varyColors val="0"/>
        <c:ser>
          <c:idx val="0"/>
          <c:order val="0"/>
          <c:invertIfNegative val="0"/>
          <c:cat>
            <c:strRef>
              <c:f>Sheet7!$F$677:$F$699</c:f>
              <c:strCache>
                <c:ptCount val="23"/>
                <c:pt idx="0">
                  <c:v>お金がない</c:v>
                </c:pt>
                <c:pt idx="1">
                  <c:v>その他</c:v>
                </c:pt>
                <c:pt idx="2">
                  <c:v>寒かった</c:v>
                </c:pt>
                <c:pt idx="3">
                  <c:v>物品破損</c:v>
                </c:pt>
                <c:pt idx="4">
                  <c:v>家具転倒</c:v>
                </c:pt>
                <c:pt idx="5">
                  <c:v>着替え</c:v>
                </c:pt>
                <c:pt idx="6">
                  <c:v>特になし</c:v>
                </c:pt>
                <c:pt idx="7">
                  <c:v>家電が使えない</c:v>
                </c:pt>
                <c:pt idx="8">
                  <c:v>携帯電話などが充電できない</c:v>
                </c:pt>
                <c:pt idx="9">
                  <c:v>照明が使えない</c:v>
                </c:pt>
                <c:pt idx="10">
                  <c:v>放射能の影響</c:v>
                </c:pt>
                <c:pt idx="11">
                  <c:v>欲しい情報が手に入らない</c:v>
                </c:pt>
                <c:pt idx="12">
                  <c:v>ガソリン不足</c:v>
                </c:pt>
                <c:pt idx="13">
                  <c:v>調理</c:v>
                </c:pt>
                <c:pt idx="14">
                  <c:v>交通手段不通による帰宅困難</c:v>
                </c:pt>
                <c:pt idx="15">
                  <c:v>不安</c:v>
                </c:pt>
                <c:pt idx="16">
                  <c:v>買い物できない</c:v>
                </c:pt>
                <c:pt idx="17">
                  <c:v>携帯電話が繋がりにくい</c:v>
                </c:pt>
                <c:pt idx="18">
                  <c:v>手洗い･洗顔</c:v>
                </c:pt>
                <c:pt idx="19">
                  <c:v>余震</c:v>
                </c:pt>
                <c:pt idx="20">
                  <c:v>飲料・食料</c:v>
                </c:pt>
                <c:pt idx="21">
                  <c:v>トイレ</c:v>
                </c:pt>
                <c:pt idx="22">
                  <c:v>風呂</c:v>
                </c:pt>
              </c:strCache>
            </c:strRef>
          </c:cat>
          <c:val>
            <c:numRef>
              <c:f>Sheet7!$G$677:$G$699</c:f>
              <c:numCache>
                <c:formatCode>General</c:formatCode>
                <c:ptCount val="23"/>
              </c:numCache>
            </c:numRef>
          </c:val>
        </c:ser>
        <c:ser>
          <c:idx val="1"/>
          <c:order val="1"/>
          <c:invertIfNegative val="0"/>
          <c:cat>
            <c:strRef>
              <c:f>Sheet7!$F$677:$F$699</c:f>
              <c:strCache>
                <c:ptCount val="23"/>
                <c:pt idx="0">
                  <c:v>お金がない</c:v>
                </c:pt>
                <c:pt idx="1">
                  <c:v>その他</c:v>
                </c:pt>
                <c:pt idx="2">
                  <c:v>寒かった</c:v>
                </c:pt>
                <c:pt idx="3">
                  <c:v>物品破損</c:v>
                </c:pt>
                <c:pt idx="4">
                  <c:v>家具転倒</c:v>
                </c:pt>
                <c:pt idx="5">
                  <c:v>着替え</c:v>
                </c:pt>
                <c:pt idx="6">
                  <c:v>特になし</c:v>
                </c:pt>
                <c:pt idx="7">
                  <c:v>家電が使えない</c:v>
                </c:pt>
                <c:pt idx="8">
                  <c:v>携帯電話などが充電できない</c:v>
                </c:pt>
                <c:pt idx="9">
                  <c:v>照明が使えない</c:v>
                </c:pt>
                <c:pt idx="10">
                  <c:v>放射能の影響</c:v>
                </c:pt>
                <c:pt idx="11">
                  <c:v>欲しい情報が手に入らない</c:v>
                </c:pt>
                <c:pt idx="12">
                  <c:v>ガソリン不足</c:v>
                </c:pt>
                <c:pt idx="13">
                  <c:v>調理</c:v>
                </c:pt>
                <c:pt idx="14">
                  <c:v>交通手段不通による帰宅困難</c:v>
                </c:pt>
                <c:pt idx="15">
                  <c:v>不安</c:v>
                </c:pt>
                <c:pt idx="16">
                  <c:v>買い物できない</c:v>
                </c:pt>
                <c:pt idx="17">
                  <c:v>携帯電話が繋がりにくい</c:v>
                </c:pt>
                <c:pt idx="18">
                  <c:v>手洗い･洗顔</c:v>
                </c:pt>
                <c:pt idx="19">
                  <c:v>余震</c:v>
                </c:pt>
                <c:pt idx="20">
                  <c:v>飲料・食料</c:v>
                </c:pt>
                <c:pt idx="21">
                  <c:v>トイレ</c:v>
                </c:pt>
                <c:pt idx="22">
                  <c:v>風呂</c:v>
                </c:pt>
              </c:strCache>
            </c:strRef>
          </c:cat>
          <c:val>
            <c:numRef>
              <c:f>Sheet7!$H$677:$H$699</c:f>
              <c:numCache>
                <c:formatCode>General</c:formatCode>
                <c:ptCount val="23"/>
              </c:numCache>
            </c:numRef>
          </c:val>
        </c:ser>
        <c:ser>
          <c:idx val="2"/>
          <c:order val="2"/>
          <c:invertIfNegative val="0"/>
          <c:dPt>
            <c:idx val="0"/>
            <c:invertIfNegative val="0"/>
            <c:bubble3D val="0"/>
            <c:spPr>
              <a:solidFill>
                <a:srgbClr val="92D050"/>
              </a:solidFill>
            </c:spPr>
          </c:dPt>
          <c:dPt>
            <c:idx val="1"/>
            <c:invertIfNegative val="0"/>
            <c:bubble3D val="0"/>
            <c:spPr>
              <a:solidFill>
                <a:srgbClr val="92D050"/>
              </a:solidFill>
            </c:spPr>
          </c:dPt>
          <c:dPt>
            <c:idx val="2"/>
            <c:invertIfNegative val="0"/>
            <c:bubble3D val="0"/>
            <c:spPr>
              <a:solidFill>
                <a:srgbClr val="92D050"/>
              </a:solidFill>
            </c:spPr>
          </c:dPt>
          <c:dPt>
            <c:idx val="3"/>
            <c:invertIfNegative val="0"/>
            <c:bubble3D val="0"/>
            <c:spPr>
              <a:solidFill>
                <a:srgbClr val="92D050"/>
              </a:solidFill>
            </c:spPr>
          </c:dPt>
          <c:dPt>
            <c:idx val="4"/>
            <c:invertIfNegative val="0"/>
            <c:bubble3D val="0"/>
            <c:spPr>
              <a:solidFill>
                <a:srgbClr val="92D050"/>
              </a:solidFill>
            </c:spPr>
          </c:dPt>
          <c:dPt>
            <c:idx val="5"/>
            <c:invertIfNegative val="0"/>
            <c:bubble3D val="0"/>
            <c:spPr>
              <a:solidFill>
                <a:srgbClr val="92D050"/>
              </a:solidFill>
            </c:spPr>
          </c:dPt>
          <c:dPt>
            <c:idx val="6"/>
            <c:invertIfNegative val="0"/>
            <c:bubble3D val="0"/>
            <c:spPr>
              <a:solidFill>
                <a:srgbClr val="FF0000"/>
              </a:solidFill>
            </c:spPr>
          </c:dPt>
          <c:dPt>
            <c:idx val="7"/>
            <c:invertIfNegative val="0"/>
            <c:bubble3D val="0"/>
            <c:spPr>
              <a:solidFill>
                <a:srgbClr val="FFC000"/>
              </a:solidFill>
            </c:spPr>
          </c:dPt>
          <c:dPt>
            <c:idx val="8"/>
            <c:invertIfNegative val="0"/>
            <c:bubble3D val="0"/>
            <c:spPr>
              <a:solidFill>
                <a:srgbClr val="FFC000"/>
              </a:solidFill>
            </c:spPr>
          </c:dPt>
          <c:dPt>
            <c:idx val="9"/>
            <c:invertIfNegative val="0"/>
            <c:bubble3D val="0"/>
            <c:spPr>
              <a:solidFill>
                <a:srgbClr val="FFC000"/>
              </a:solidFill>
            </c:spPr>
          </c:dPt>
          <c:dPt>
            <c:idx val="10"/>
            <c:invertIfNegative val="0"/>
            <c:bubble3D val="0"/>
            <c:spPr>
              <a:solidFill>
                <a:srgbClr val="92D050"/>
              </a:solidFill>
            </c:spPr>
          </c:dPt>
          <c:dPt>
            <c:idx val="11"/>
            <c:invertIfNegative val="0"/>
            <c:bubble3D val="0"/>
            <c:spPr>
              <a:solidFill>
                <a:srgbClr val="92D050"/>
              </a:solidFill>
            </c:spPr>
          </c:dPt>
          <c:dPt>
            <c:idx val="12"/>
            <c:invertIfNegative val="0"/>
            <c:bubble3D val="0"/>
            <c:spPr>
              <a:solidFill>
                <a:srgbClr val="92D050"/>
              </a:solidFill>
            </c:spPr>
          </c:dPt>
          <c:dPt>
            <c:idx val="13"/>
            <c:invertIfNegative val="0"/>
            <c:bubble3D val="0"/>
            <c:spPr>
              <a:solidFill>
                <a:srgbClr val="92D050"/>
              </a:solidFill>
            </c:spPr>
          </c:dPt>
          <c:dPt>
            <c:idx val="14"/>
            <c:invertIfNegative val="0"/>
            <c:bubble3D val="0"/>
            <c:spPr>
              <a:solidFill>
                <a:srgbClr val="92D050"/>
              </a:solidFill>
            </c:spPr>
          </c:dPt>
          <c:dPt>
            <c:idx val="15"/>
            <c:invertIfNegative val="0"/>
            <c:bubble3D val="0"/>
            <c:spPr>
              <a:solidFill>
                <a:srgbClr val="92D050"/>
              </a:solidFill>
            </c:spPr>
          </c:dPt>
          <c:dPt>
            <c:idx val="16"/>
            <c:invertIfNegative val="0"/>
            <c:bubble3D val="0"/>
            <c:spPr>
              <a:solidFill>
                <a:srgbClr val="92D050"/>
              </a:solidFill>
            </c:spPr>
          </c:dPt>
          <c:dPt>
            <c:idx val="17"/>
            <c:invertIfNegative val="0"/>
            <c:bubble3D val="0"/>
            <c:spPr>
              <a:solidFill>
                <a:srgbClr val="FFFF00"/>
              </a:solidFill>
            </c:spPr>
          </c:dPt>
          <c:dPt>
            <c:idx val="18"/>
            <c:invertIfNegative val="0"/>
            <c:bubble3D val="0"/>
            <c:spPr>
              <a:solidFill>
                <a:srgbClr val="00B0F0"/>
              </a:solidFill>
              <a:ln>
                <a:solidFill>
                  <a:schemeClr val="accent1"/>
                </a:solidFill>
              </a:ln>
            </c:spPr>
          </c:dPt>
          <c:dPt>
            <c:idx val="19"/>
            <c:invertIfNegative val="0"/>
            <c:bubble3D val="0"/>
            <c:spPr>
              <a:solidFill>
                <a:srgbClr val="92D050"/>
              </a:solidFill>
            </c:spPr>
          </c:dPt>
          <c:dPt>
            <c:idx val="20"/>
            <c:invertIfNegative val="0"/>
            <c:bubble3D val="0"/>
            <c:spPr>
              <a:solidFill>
                <a:srgbClr val="00B0F0"/>
              </a:solidFill>
            </c:spPr>
          </c:dPt>
          <c:dPt>
            <c:idx val="21"/>
            <c:invertIfNegative val="0"/>
            <c:bubble3D val="0"/>
            <c:spPr>
              <a:solidFill>
                <a:srgbClr val="00B0F0"/>
              </a:solidFill>
            </c:spPr>
          </c:dPt>
          <c:dPt>
            <c:idx val="22"/>
            <c:invertIfNegative val="0"/>
            <c:bubble3D val="0"/>
            <c:spPr>
              <a:solidFill>
                <a:srgbClr val="00B0F0"/>
              </a:solidFill>
            </c:spPr>
          </c:dPt>
          <c:dLbls>
            <c:txPr>
              <a:bodyPr/>
              <a:lstStyle/>
              <a:p>
                <a:pPr>
                  <a:defRPr>
                    <a:latin typeface="+mj-ea"/>
                    <a:ea typeface="+mj-ea"/>
                  </a:defRPr>
                </a:pPr>
                <a:endParaRPr lang="ja-JP"/>
              </a:p>
            </c:txPr>
            <c:dLblPos val="outEnd"/>
            <c:showLegendKey val="0"/>
            <c:showVal val="1"/>
            <c:showCatName val="0"/>
            <c:showSerName val="0"/>
            <c:showPercent val="0"/>
            <c:showBubbleSize val="0"/>
            <c:showLeaderLines val="0"/>
          </c:dLbls>
          <c:cat>
            <c:strRef>
              <c:f>Sheet7!$F$677:$F$699</c:f>
              <c:strCache>
                <c:ptCount val="23"/>
                <c:pt idx="0">
                  <c:v>お金がない</c:v>
                </c:pt>
                <c:pt idx="1">
                  <c:v>その他</c:v>
                </c:pt>
                <c:pt idx="2">
                  <c:v>寒かった</c:v>
                </c:pt>
                <c:pt idx="3">
                  <c:v>物品破損</c:v>
                </c:pt>
                <c:pt idx="4">
                  <c:v>家具転倒</c:v>
                </c:pt>
                <c:pt idx="5">
                  <c:v>着替え</c:v>
                </c:pt>
                <c:pt idx="6">
                  <c:v>特になし</c:v>
                </c:pt>
                <c:pt idx="7">
                  <c:v>家電が使えない</c:v>
                </c:pt>
                <c:pt idx="8">
                  <c:v>携帯電話などが充電できない</c:v>
                </c:pt>
                <c:pt idx="9">
                  <c:v>照明が使えない</c:v>
                </c:pt>
                <c:pt idx="10">
                  <c:v>放射能の影響</c:v>
                </c:pt>
                <c:pt idx="11">
                  <c:v>欲しい情報が手に入らない</c:v>
                </c:pt>
                <c:pt idx="12">
                  <c:v>ガソリン不足</c:v>
                </c:pt>
                <c:pt idx="13">
                  <c:v>調理</c:v>
                </c:pt>
                <c:pt idx="14">
                  <c:v>交通手段不通による帰宅困難</c:v>
                </c:pt>
                <c:pt idx="15">
                  <c:v>不安</c:v>
                </c:pt>
                <c:pt idx="16">
                  <c:v>買い物できない</c:v>
                </c:pt>
                <c:pt idx="17">
                  <c:v>携帯電話が繋がりにくい</c:v>
                </c:pt>
                <c:pt idx="18">
                  <c:v>手洗い･洗顔</c:v>
                </c:pt>
                <c:pt idx="19">
                  <c:v>余震</c:v>
                </c:pt>
                <c:pt idx="20">
                  <c:v>飲料・食料</c:v>
                </c:pt>
                <c:pt idx="21">
                  <c:v>トイレ</c:v>
                </c:pt>
                <c:pt idx="22">
                  <c:v>風呂</c:v>
                </c:pt>
              </c:strCache>
            </c:strRef>
          </c:cat>
          <c:val>
            <c:numRef>
              <c:f>Sheet7!$I$677:$I$699</c:f>
              <c:numCache>
                <c:formatCode>General</c:formatCode>
                <c:ptCount val="23"/>
                <c:pt idx="0">
                  <c:v>15</c:v>
                </c:pt>
                <c:pt idx="1">
                  <c:v>17</c:v>
                </c:pt>
                <c:pt idx="2">
                  <c:v>28</c:v>
                </c:pt>
                <c:pt idx="3">
                  <c:v>30</c:v>
                </c:pt>
                <c:pt idx="4">
                  <c:v>31</c:v>
                </c:pt>
                <c:pt idx="5">
                  <c:v>36</c:v>
                </c:pt>
                <c:pt idx="6">
                  <c:v>56</c:v>
                </c:pt>
                <c:pt idx="7">
                  <c:v>63</c:v>
                </c:pt>
                <c:pt idx="8">
                  <c:v>63</c:v>
                </c:pt>
                <c:pt idx="9">
                  <c:v>65</c:v>
                </c:pt>
                <c:pt idx="10">
                  <c:v>87</c:v>
                </c:pt>
                <c:pt idx="11">
                  <c:v>88</c:v>
                </c:pt>
                <c:pt idx="12">
                  <c:v>97</c:v>
                </c:pt>
                <c:pt idx="13">
                  <c:v>119</c:v>
                </c:pt>
                <c:pt idx="14">
                  <c:v>128</c:v>
                </c:pt>
                <c:pt idx="15">
                  <c:v>141</c:v>
                </c:pt>
                <c:pt idx="16">
                  <c:v>162</c:v>
                </c:pt>
                <c:pt idx="17">
                  <c:v>204</c:v>
                </c:pt>
                <c:pt idx="18">
                  <c:v>209</c:v>
                </c:pt>
                <c:pt idx="19">
                  <c:v>224</c:v>
                </c:pt>
                <c:pt idx="20">
                  <c:v>233</c:v>
                </c:pt>
                <c:pt idx="21">
                  <c:v>302</c:v>
                </c:pt>
                <c:pt idx="22">
                  <c:v>373</c:v>
                </c:pt>
              </c:numCache>
            </c:numRef>
          </c:val>
        </c:ser>
        <c:dLbls>
          <c:dLblPos val="inEnd"/>
          <c:showLegendKey val="0"/>
          <c:showVal val="1"/>
          <c:showCatName val="0"/>
          <c:showSerName val="0"/>
          <c:showPercent val="0"/>
          <c:showBubbleSize val="0"/>
        </c:dLbls>
        <c:gapWidth val="76"/>
        <c:overlap val="100"/>
        <c:axId val="185772672"/>
        <c:axId val="185857536"/>
      </c:barChart>
      <c:catAx>
        <c:axId val="185772672"/>
        <c:scaling>
          <c:orientation val="minMax"/>
        </c:scaling>
        <c:delete val="1"/>
        <c:axPos val="l"/>
        <c:majorTickMark val="none"/>
        <c:minorTickMark val="none"/>
        <c:tickLblPos val="nextTo"/>
        <c:crossAx val="185857536"/>
        <c:crosses val="autoZero"/>
        <c:auto val="1"/>
        <c:lblAlgn val="ctr"/>
        <c:lblOffset val="100"/>
        <c:noMultiLvlLbl val="0"/>
      </c:catAx>
      <c:valAx>
        <c:axId val="185857536"/>
        <c:scaling>
          <c:orientation val="minMax"/>
        </c:scaling>
        <c:delete val="0"/>
        <c:axPos val="b"/>
        <c:numFmt formatCode="General" sourceLinked="1"/>
        <c:majorTickMark val="none"/>
        <c:minorTickMark val="none"/>
        <c:tickLblPos val="nextTo"/>
        <c:txPr>
          <a:bodyPr/>
          <a:lstStyle/>
          <a:p>
            <a:pPr>
              <a:defRPr sz="1200"/>
            </a:pPr>
            <a:endParaRPr lang="ja-JP"/>
          </a:p>
        </c:txPr>
        <c:crossAx val="185772672"/>
        <c:crosses val="autoZero"/>
        <c:crossBetween val="between"/>
      </c:valAx>
    </c:plotArea>
    <c:plotVisOnly val="1"/>
    <c:dispBlanksAs val="gap"/>
    <c:showDLblsOverMax val="0"/>
  </c:chart>
  <c:txPr>
    <a:bodyPr/>
    <a:lstStyle/>
    <a:p>
      <a:pPr>
        <a:defRPr sz="1800"/>
      </a:pPr>
      <a:endParaRPr lang="ja-JP"/>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a:pPr>
            <a:r>
              <a:rPr lang="ja-JP" sz="2800" b="0" dirty="0"/>
              <a:t>震災</a:t>
            </a:r>
            <a:r>
              <a:rPr lang="ja-JP" sz="2800" b="0" dirty="0">
                <a:solidFill>
                  <a:srgbClr val="FFC000"/>
                </a:solidFill>
              </a:rPr>
              <a:t>一週間後</a:t>
            </a:r>
            <a:r>
              <a:rPr lang="ja-JP" sz="2800" b="0" dirty="0"/>
              <a:t>　困ったこと</a:t>
            </a:r>
          </a:p>
        </c:rich>
      </c:tx>
      <c:layout>
        <c:manualLayout>
          <c:xMode val="edge"/>
          <c:yMode val="edge"/>
          <c:x val="0.30904728159544897"/>
          <c:y val="0"/>
        </c:manualLayout>
      </c:layout>
      <c:overlay val="0"/>
    </c:title>
    <c:autoTitleDeleted val="0"/>
    <c:plotArea>
      <c:layout>
        <c:manualLayout>
          <c:layoutTarget val="inner"/>
          <c:xMode val="edge"/>
          <c:yMode val="edge"/>
          <c:x val="0.31162411971926901"/>
          <c:y val="9.6583989501312306E-2"/>
          <c:w val="0.65113047151680004"/>
          <c:h val="0.86053339165937603"/>
        </c:manualLayout>
      </c:layout>
      <c:barChart>
        <c:barDir val="bar"/>
        <c:grouping val="clustered"/>
        <c:varyColors val="0"/>
        <c:ser>
          <c:idx val="0"/>
          <c:order val="0"/>
          <c:invertIfNegative val="0"/>
          <c:dPt>
            <c:idx val="0"/>
            <c:invertIfNegative val="0"/>
            <c:bubble3D val="0"/>
            <c:spPr>
              <a:solidFill>
                <a:srgbClr val="92D050"/>
              </a:solidFill>
            </c:spPr>
          </c:dPt>
          <c:dPt>
            <c:idx val="1"/>
            <c:invertIfNegative val="0"/>
            <c:bubble3D val="0"/>
            <c:spPr>
              <a:solidFill>
                <a:srgbClr val="92D050"/>
              </a:solidFill>
            </c:spPr>
          </c:dPt>
          <c:dPt>
            <c:idx val="2"/>
            <c:invertIfNegative val="0"/>
            <c:bubble3D val="0"/>
            <c:spPr>
              <a:solidFill>
                <a:srgbClr val="92D050"/>
              </a:solidFill>
            </c:spPr>
          </c:dPt>
          <c:dPt>
            <c:idx val="3"/>
            <c:invertIfNegative val="0"/>
            <c:bubble3D val="0"/>
            <c:spPr>
              <a:solidFill>
                <a:srgbClr val="FFC000"/>
              </a:solidFill>
            </c:spPr>
          </c:dPt>
          <c:dPt>
            <c:idx val="4"/>
            <c:invertIfNegative val="0"/>
            <c:bubble3D val="0"/>
            <c:spPr>
              <a:solidFill>
                <a:srgbClr val="92D050"/>
              </a:solidFill>
            </c:spPr>
          </c:dPt>
          <c:dPt>
            <c:idx val="5"/>
            <c:invertIfNegative val="0"/>
            <c:bubble3D val="0"/>
            <c:spPr>
              <a:solidFill>
                <a:srgbClr val="92D050"/>
              </a:solidFill>
            </c:spPr>
          </c:dPt>
          <c:dPt>
            <c:idx val="6"/>
            <c:invertIfNegative val="0"/>
            <c:bubble3D val="0"/>
            <c:spPr>
              <a:solidFill>
                <a:srgbClr val="FFC00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FFC000"/>
              </a:solidFill>
            </c:spPr>
          </c:dPt>
          <c:dPt>
            <c:idx val="10"/>
            <c:invertIfNegative val="0"/>
            <c:bubble3D val="0"/>
            <c:spPr>
              <a:solidFill>
                <a:srgbClr val="92D050"/>
              </a:solidFill>
            </c:spPr>
          </c:dPt>
          <c:dPt>
            <c:idx val="11"/>
            <c:invertIfNegative val="0"/>
            <c:bubble3D val="0"/>
            <c:spPr>
              <a:solidFill>
                <a:srgbClr val="00B0F0"/>
              </a:solidFill>
            </c:spPr>
          </c:dPt>
          <c:dPt>
            <c:idx val="12"/>
            <c:invertIfNegative val="0"/>
            <c:bubble3D val="0"/>
            <c:spPr>
              <a:solidFill>
                <a:srgbClr val="FFFF00"/>
              </a:solidFill>
            </c:spPr>
          </c:dPt>
          <c:dPt>
            <c:idx val="13"/>
            <c:invertIfNegative val="0"/>
            <c:bubble3D val="0"/>
            <c:spPr>
              <a:solidFill>
                <a:srgbClr val="92D050"/>
              </a:solidFill>
              <a:ln>
                <a:noFill/>
              </a:ln>
            </c:spPr>
          </c:dPt>
          <c:dPt>
            <c:idx val="14"/>
            <c:invertIfNegative val="0"/>
            <c:bubble3D val="0"/>
            <c:spPr>
              <a:solidFill>
                <a:srgbClr val="00B0F0"/>
              </a:solidFill>
            </c:spPr>
          </c:dPt>
          <c:dPt>
            <c:idx val="15"/>
            <c:invertIfNegative val="0"/>
            <c:bubble3D val="0"/>
            <c:spPr>
              <a:solidFill>
                <a:srgbClr val="92D050"/>
              </a:solidFill>
            </c:spPr>
          </c:dPt>
          <c:dPt>
            <c:idx val="16"/>
            <c:invertIfNegative val="0"/>
            <c:bubble3D val="0"/>
            <c:spPr>
              <a:solidFill>
                <a:srgbClr val="92D050"/>
              </a:solidFill>
            </c:spPr>
          </c:dPt>
          <c:dPt>
            <c:idx val="17"/>
            <c:invertIfNegative val="0"/>
            <c:bubble3D val="0"/>
            <c:spPr>
              <a:solidFill>
                <a:srgbClr val="92D050"/>
              </a:solidFill>
            </c:spPr>
          </c:dPt>
          <c:dPt>
            <c:idx val="18"/>
            <c:invertIfNegative val="0"/>
            <c:bubble3D val="0"/>
            <c:spPr>
              <a:solidFill>
                <a:srgbClr val="92D050"/>
              </a:solidFill>
            </c:spPr>
          </c:dPt>
          <c:dPt>
            <c:idx val="19"/>
            <c:invertIfNegative val="0"/>
            <c:bubble3D val="0"/>
            <c:spPr>
              <a:solidFill>
                <a:srgbClr val="00B0F0"/>
              </a:solidFill>
            </c:spPr>
          </c:dPt>
          <c:dPt>
            <c:idx val="20"/>
            <c:invertIfNegative val="0"/>
            <c:bubble3D val="0"/>
            <c:spPr>
              <a:solidFill>
                <a:srgbClr val="00B0F0"/>
              </a:solidFill>
            </c:spPr>
          </c:dPt>
          <c:dPt>
            <c:idx val="21"/>
            <c:invertIfNegative val="0"/>
            <c:bubble3D val="0"/>
            <c:spPr>
              <a:solidFill>
                <a:srgbClr val="92D050"/>
              </a:solidFill>
            </c:spPr>
          </c:dPt>
          <c:dPt>
            <c:idx val="22"/>
            <c:invertIfNegative val="0"/>
            <c:bubble3D val="0"/>
            <c:spPr>
              <a:solidFill>
                <a:srgbClr val="FF0000"/>
              </a:solidFill>
            </c:spPr>
          </c:dPt>
          <c:dLbls>
            <c:txPr>
              <a:bodyPr/>
              <a:lstStyle/>
              <a:p>
                <a:pPr>
                  <a:defRPr>
                    <a:latin typeface="+mj-ea"/>
                    <a:ea typeface="+mj-ea"/>
                  </a:defRPr>
                </a:pPr>
                <a:endParaRPr lang="ja-JP"/>
              </a:p>
            </c:txPr>
            <c:dLblPos val="outEnd"/>
            <c:showLegendKey val="0"/>
            <c:showVal val="1"/>
            <c:showCatName val="0"/>
            <c:showSerName val="0"/>
            <c:showPercent val="0"/>
            <c:showBubbleSize val="0"/>
            <c:showLeaderLines val="0"/>
          </c:dLbls>
          <c:cat>
            <c:strRef>
              <c:f>Sheet8!$A$62:$A$84</c:f>
              <c:strCache>
                <c:ptCount val="23"/>
                <c:pt idx="0">
                  <c:v>お金がない</c:v>
                </c:pt>
                <c:pt idx="1">
                  <c:v>家具転倒</c:v>
                </c:pt>
                <c:pt idx="2">
                  <c:v>寒かった</c:v>
                </c:pt>
                <c:pt idx="3">
                  <c:v>携帯電話などが充電できない</c:v>
                </c:pt>
                <c:pt idx="4">
                  <c:v>着替え</c:v>
                </c:pt>
                <c:pt idx="5">
                  <c:v>物品破損</c:v>
                </c:pt>
                <c:pt idx="6">
                  <c:v>家電が使えない</c:v>
                </c:pt>
                <c:pt idx="7">
                  <c:v>その他</c:v>
                </c:pt>
                <c:pt idx="8">
                  <c:v>調理</c:v>
                </c:pt>
                <c:pt idx="9">
                  <c:v>照明が使えない</c:v>
                </c:pt>
                <c:pt idx="10">
                  <c:v>欲しい情報が手に入らない</c:v>
                </c:pt>
                <c:pt idx="11">
                  <c:v>手洗い･洗顔</c:v>
                </c:pt>
                <c:pt idx="12">
                  <c:v>携帯電話が繋がりにくい</c:v>
                </c:pt>
                <c:pt idx="13">
                  <c:v>交通手段不通による帰宅困難</c:v>
                </c:pt>
                <c:pt idx="14">
                  <c:v>トイレ</c:v>
                </c:pt>
                <c:pt idx="15">
                  <c:v>買い物できない</c:v>
                </c:pt>
                <c:pt idx="16">
                  <c:v>不安</c:v>
                </c:pt>
                <c:pt idx="17">
                  <c:v>ガソリン不足</c:v>
                </c:pt>
                <c:pt idx="18">
                  <c:v>放射能の影響</c:v>
                </c:pt>
                <c:pt idx="19">
                  <c:v>風呂</c:v>
                </c:pt>
                <c:pt idx="20">
                  <c:v>飲料・食料</c:v>
                </c:pt>
                <c:pt idx="21">
                  <c:v>余震</c:v>
                </c:pt>
                <c:pt idx="22">
                  <c:v>特になし</c:v>
                </c:pt>
              </c:strCache>
            </c:strRef>
          </c:cat>
          <c:val>
            <c:numRef>
              <c:f>Sheet8!$B$62:$B$84</c:f>
              <c:numCache>
                <c:formatCode>General</c:formatCode>
                <c:ptCount val="23"/>
                <c:pt idx="0">
                  <c:v>6</c:v>
                </c:pt>
                <c:pt idx="1">
                  <c:v>9</c:v>
                </c:pt>
                <c:pt idx="2">
                  <c:v>12</c:v>
                </c:pt>
                <c:pt idx="3">
                  <c:v>15</c:v>
                </c:pt>
                <c:pt idx="4">
                  <c:v>17</c:v>
                </c:pt>
                <c:pt idx="5">
                  <c:v>17</c:v>
                </c:pt>
                <c:pt idx="6">
                  <c:v>17</c:v>
                </c:pt>
                <c:pt idx="7">
                  <c:v>26</c:v>
                </c:pt>
                <c:pt idx="8">
                  <c:v>35</c:v>
                </c:pt>
                <c:pt idx="9">
                  <c:v>35</c:v>
                </c:pt>
                <c:pt idx="10">
                  <c:v>41</c:v>
                </c:pt>
                <c:pt idx="11">
                  <c:v>48</c:v>
                </c:pt>
                <c:pt idx="12">
                  <c:v>54</c:v>
                </c:pt>
                <c:pt idx="13">
                  <c:v>69</c:v>
                </c:pt>
                <c:pt idx="14">
                  <c:v>72</c:v>
                </c:pt>
                <c:pt idx="15">
                  <c:v>89</c:v>
                </c:pt>
                <c:pt idx="16">
                  <c:v>90</c:v>
                </c:pt>
                <c:pt idx="17">
                  <c:v>98</c:v>
                </c:pt>
                <c:pt idx="18">
                  <c:v>99</c:v>
                </c:pt>
                <c:pt idx="19">
                  <c:v>106</c:v>
                </c:pt>
                <c:pt idx="20">
                  <c:v>117</c:v>
                </c:pt>
                <c:pt idx="21">
                  <c:v>144</c:v>
                </c:pt>
                <c:pt idx="22">
                  <c:v>204</c:v>
                </c:pt>
              </c:numCache>
            </c:numRef>
          </c:val>
        </c:ser>
        <c:dLbls>
          <c:showLegendKey val="0"/>
          <c:showVal val="0"/>
          <c:showCatName val="0"/>
          <c:showSerName val="0"/>
          <c:showPercent val="0"/>
          <c:showBubbleSize val="0"/>
        </c:dLbls>
        <c:gapWidth val="53"/>
        <c:overlap val="70"/>
        <c:axId val="188835712"/>
        <c:axId val="188837248"/>
      </c:barChart>
      <c:catAx>
        <c:axId val="188835712"/>
        <c:scaling>
          <c:orientation val="minMax"/>
        </c:scaling>
        <c:delete val="1"/>
        <c:axPos val="l"/>
        <c:majorTickMark val="none"/>
        <c:minorTickMark val="none"/>
        <c:tickLblPos val="nextTo"/>
        <c:crossAx val="188837248"/>
        <c:crosses val="autoZero"/>
        <c:auto val="1"/>
        <c:lblAlgn val="ctr"/>
        <c:lblOffset val="100"/>
        <c:noMultiLvlLbl val="0"/>
      </c:catAx>
      <c:valAx>
        <c:axId val="188837248"/>
        <c:scaling>
          <c:orientation val="minMax"/>
        </c:scaling>
        <c:delete val="0"/>
        <c:axPos val="b"/>
        <c:numFmt formatCode="General" sourceLinked="1"/>
        <c:majorTickMark val="none"/>
        <c:minorTickMark val="none"/>
        <c:tickLblPos val="nextTo"/>
        <c:txPr>
          <a:bodyPr/>
          <a:lstStyle/>
          <a:p>
            <a:pPr>
              <a:defRPr sz="1400">
                <a:latin typeface="+mn-ea"/>
                <a:ea typeface="+mn-ea"/>
              </a:defRPr>
            </a:pPr>
            <a:endParaRPr lang="ja-JP"/>
          </a:p>
        </c:txPr>
        <c:crossAx val="188835712"/>
        <c:crosses val="autoZero"/>
        <c:crossBetween val="between"/>
      </c:valAx>
    </c:plotArea>
    <c:plotVisOnly val="1"/>
    <c:dispBlanksAs val="gap"/>
    <c:showDLblsOverMax val="0"/>
  </c:chart>
  <c:txPr>
    <a:bodyPr/>
    <a:lstStyle/>
    <a:p>
      <a:pPr>
        <a:defRPr sz="1800"/>
      </a:pPr>
      <a:endParaRPr lang="ja-JP"/>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noFill/>
      </c:spPr>
    </c:sideWall>
    <c:backWall>
      <c:thickness val="0"/>
      <c:spPr>
        <a:noFill/>
      </c:spPr>
    </c:backWall>
    <c:plotArea>
      <c:layout>
        <c:manualLayout>
          <c:layoutTarget val="inner"/>
          <c:xMode val="edge"/>
          <c:yMode val="edge"/>
          <c:x val="6.5329221031486598E-2"/>
          <c:y val="2.6482261673010401E-2"/>
          <c:w val="0.54872504612221595"/>
          <c:h val="0.84826477771359698"/>
        </c:manualLayout>
      </c:layout>
      <c:bar3DChart>
        <c:barDir val="col"/>
        <c:grouping val="percentStacked"/>
        <c:varyColors val="0"/>
        <c:ser>
          <c:idx val="0"/>
          <c:order val="0"/>
          <c:tx>
            <c:strRef>
              <c:f>Sheet9!$A$754</c:f>
              <c:strCache>
                <c:ptCount val="1"/>
                <c:pt idx="0">
                  <c:v>その他</c:v>
                </c:pt>
              </c:strCache>
            </c:strRef>
          </c:tx>
          <c:spPr>
            <a:solidFill>
              <a:schemeClr val="bg1"/>
            </a:solidFill>
            <a:ln>
              <a:solidFill>
                <a:schemeClr val="accent1"/>
              </a:solidFill>
            </a:ln>
          </c:spPr>
          <c:invertIfNegative val="0"/>
          <c:dLbls>
            <c:txPr>
              <a:bodyPr/>
              <a:lstStyle/>
              <a:p>
                <a:pPr>
                  <a:defRPr>
                    <a:latin typeface="+mn-ea"/>
                    <a:ea typeface="+mn-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Sheet9!$B$754:$D$754</c:f>
              <c:numCache>
                <c:formatCode>0</c:formatCode>
                <c:ptCount val="3"/>
                <c:pt idx="0">
                  <c:v>7.7226162332545307</c:v>
                </c:pt>
                <c:pt idx="1">
                  <c:v>6.4390243902439028</c:v>
                </c:pt>
                <c:pt idx="2">
                  <c:v>9.8726114649681538</c:v>
                </c:pt>
              </c:numCache>
            </c:numRef>
          </c:val>
        </c:ser>
        <c:ser>
          <c:idx val="1"/>
          <c:order val="1"/>
          <c:tx>
            <c:strRef>
              <c:f>Sheet9!$A$755</c:f>
              <c:strCache>
                <c:ptCount val="1"/>
                <c:pt idx="0">
                  <c:v>市が提供してくれるものに頼る</c:v>
                </c:pt>
              </c:strCache>
            </c:strRef>
          </c:tx>
          <c:spPr>
            <a:solidFill>
              <a:srgbClr val="92D050"/>
            </a:solidFill>
          </c:spPr>
          <c:invertIfNegative val="0"/>
          <c:dLbls>
            <c:txPr>
              <a:bodyPr/>
              <a:lstStyle/>
              <a:p>
                <a:pPr>
                  <a:defRPr>
                    <a:solidFill>
                      <a:schemeClr val="bg1"/>
                    </a:solidFill>
                    <a:latin typeface="+mn-ea"/>
                    <a:ea typeface="+mn-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Sheet9!$B$755:$D$755</c:f>
              <c:numCache>
                <c:formatCode>0</c:formatCode>
                <c:ptCount val="3"/>
                <c:pt idx="0">
                  <c:v>7</c:v>
                </c:pt>
                <c:pt idx="1">
                  <c:v>9</c:v>
                </c:pt>
                <c:pt idx="2">
                  <c:v>6</c:v>
                </c:pt>
              </c:numCache>
            </c:numRef>
          </c:val>
        </c:ser>
        <c:ser>
          <c:idx val="2"/>
          <c:order val="2"/>
          <c:tx>
            <c:strRef>
              <c:f>Sheet9!$A$756</c:f>
              <c:strCache>
                <c:ptCount val="1"/>
                <c:pt idx="0">
                  <c:v>恋人に頼る</c:v>
                </c:pt>
              </c:strCache>
            </c:strRef>
          </c:tx>
          <c:spPr>
            <a:solidFill>
              <a:schemeClr val="accent4">
                <a:lumMod val="20000"/>
                <a:lumOff val="80000"/>
              </a:schemeClr>
            </a:solidFill>
          </c:spPr>
          <c:invertIfNegative val="0"/>
          <c:dLbls>
            <c:txPr>
              <a:bodyPr/>
              <a:lstStyle/>
              <a:p>
                <a:pPr>
                  <a:defRPr>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Sheet9!$B$756:$D$756</c:f>
              <c:numCache>
                <c:formatCode>0</c:formatCode>
                <c:ptCount val="3"/>
                <c:pt idx="0">
                  <c:v>6</c:v>
                </c:pt>
                <c:pt idx="1">
                  <c:v>6</c:v>
                </c:pt>
                <c:pt idx="2">
                  <c:v>6</c:v>
                </c:pt>
              </c:numCache>
            </c:numRef>
          </c:val>
        </c:ser>
        <c:ser>
          <c:idx val="3"/>
          <c:order val="3"/>
          <c:tx>
            <c:strRef>
              <c:f>Sheet9!$A$757</c:f>
              <c:strCache>
                <c:ptCount val="1"/>
                <c:pt idx="0">
                  <c:v>家族に頼る</c:v>
                </c:pt>
              </c:strCache>
            </c:strRef>
          </c:tx>
          <c:spPr>
            <a:solidFill>
              <a:srgbClr val="00B0F0"/>
            </a:solidFill>
          </c:spPr>
          <c:invertIfNegative val="0"/>
          <c:dLbls>
            <c:txPr>
              <a:bodyPr/>
              <a:lstStyle/>
              <a:p>
                <a:pPr>
                  <a:defRPr sz="2400">
                    <a:solidFill>
                      <a:schemeClr val="bg1"/>
                    </a:solidFill>
                    <a:latin typeface="+mn-ea"/>
                    <a:ea typeface="+mn-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Sheet9!$B$757:$D$757</c:f>
              <c:numCache>
                <c:formatCode>0</c:formatCode>
                <c:ptCount val="3"/>
                <c:pt idx="0">
                  <c:v>13</c:v>
                </c:pt>
                <c:pt idx="1">
                  <c:v>15</c:v>
                </c:pt>
                <c:pt idx="2">
                  <c:v>22</c:v>
                </c:pt>
              </c:numCache>
            </c:numRef>
          </c:val>
        </c:ser>
        <c:ser>
          <c:idx val="4"/>
          <c:order val="4"/>
          <c:tx>
            <c:strRef>
              <c:f>Sheet9!$A$758</c:f>
              <c:strCache>
                <c:ptCount val="1"/>
                <c:pt idx="0">
                  <c:v>友達の友達に頼る</c:v>
                </c:pt>
              </c:strCache>
            </c:strRef>
          </c:tx>
          <c:spPr>
            <a:solidFill>
              <a:srgbClr val="FFFF66"/>
            </a:solidFill>
          </c:spPr>
          <c:invertIfNegative val="0"/>
          <c:dLbls>
            <c:txPr>
              <a:bodyPr/>
              <a:lstStyle/>
              <a:p>
                <a:pPr>
                  <a:defRPr sz="20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Sheet9!$B$758:$D$758</c:f>
              <c:numCache>
                <c:formatCode>0</c:formatCode>
                <c:ptCount val="3"/>
                <c:pt idx="0">
                  <c:v>2.1276595744680851</c:v>
                </c:pt>
                <c:pt idx="1">
                  <c:v>0.87804878048780499</c:v>
                </c:pt>
                <c:pt idx="2">
                  <c:v>0.47770700636942698</c:v>
                </c:pt>
              </c:numCache>
            </c:numRef>
          </c:val>
        </c:ser>
        <c:ser>
          <c:idx val="5"/>
          <c:order val="5"/>
          <c:tx>
            <c:strRef>
              <c:f>Sheet9!$A$759</c:f>
              <c:strCache>
                <c:ptCount val="1"/>
                <c:pt idx="0">
                  <c:v>友人・知人宅に泊まる</c:v>
                </c:pt>
              </c:strCache>
            </c:strRef>
          </c:tx>
          <c:spPr>
            <a:solidFill>
              <a:srgbClr val="FFC000"/>
            </a:solidFill>
          </c:spPr>
          <c:invertIfNegative val="0"/>
          <c:dLbls>
            <c:txPr>
              <a:bodyPr/>
              <a:lstStyle/>
              <a:p>
                <a:pPr>
                  <a:defRPr sz="2400">
                    <a:solidFill>
                      <a:schemeClr val="bg1"/>
                    </a:solidFill>
                    <a:latin typeface="+mn-ea"/>
                    <a:ea typeface="+mn-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Sheet9!$B$759:$D$759</c:f>
              <c:numCache>
                <c:formatCode>0</c:formatCode>
                <c:ptCount val="3"/>
                <c:pt idx="0">
                  <c:v>14.81481481481481</c:v>
                </c:pt>
                <c:pt idx="1">
                  <c:v>11.41463414634147</c:v>
                </c:pt>
                <c:pt idx="2">
                  <c:v>6.0509554140127388</c:v>
                </c:pt>
              </c:numCache>
            </c:numRef>
          </c:val>
        </c:ser>
        <c:ser>
          <c:idx val="6"/>
          <c:order val="6"/>
          <c:tx>
            <c:strRef>
              <c:f>Sheet9!$A$760</c:f>
              <c:strCache>
                <c:ptCount val="1"/>
                <c:pt idx="0">
                  <c:v>友人・知人に頼る</c:v>
                </c:pt>
              </c:strCache>
            </c:strRef>
          </c:tx>
          <c:spPr>
            <a:solidFill>
              <a:schemeClr val="tx2"/>
            </a:solidFill>
          </c:spPr>
          <c:invertIfNegative val="0"/>
          <c:dLbls>
            <c:txPr>
              <a:bodyPr/>
              <a:lstStyle/>
              <a:p>
                <a:pPr>
                  <a:defRPr sz="24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Sheet9!$B$760:$D$760</c:f>
              <c:numCache>
                <c:formatCode>0</c:formatCode>
                <c:ptCount val="3"/>
                <c:pt idx="0">
                  <c:v>25.37431048069346</c:v>
                </c:pt>
                <c:pt idx="1">
                  <c:v>24.390243902439021</c:v>
                </c:pt>
                <c:pt idx="2">
                  <c:v>17.67515923566879</c:v>
                </c:pt>
              </c:numCache>
            </c:numRef>
          </c:val>
        </c:ser>
        <c:ser>
          <c:idx val="7"/>
          <c:order val="7"/>
          <c:tx>
            <c:strRef>
              <c:f>Sheet9!$A$761</c:f>
              <c:strCache>
                <c:ptCount val="1"/>
                <c:pt idx="0">
                  <c:v>何もせず我慢する</c:v>
                </c:pt>
              </c:strCache>
            </c:strRef>
          </c:tx>
          <c:spPr>
            <a:solidFill>
              <a:schemeClr val="accent4">
                <a:lumMod val="40000"/>
                <a:lumOff val="60000"/>
              </a:schemeClr>
            </a:solidFill>
          </c:spPr>
          <c:invertIfNegative val="0"/>
          <c:dLbls>
            <c:txPr>
              <a:bodyPr/>
              <a:lstStyle/>
              <a:p>
                <a:pPr>
                  <a:defRPr sz="24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Sheet9!$B$761:$D$761</c:f>
              <c:numCache>
                <c:formatCode>0</c:formatCode>
                <c:ptCount val="3"/>
                <c:pt idx="0">
                  <c:v>14</c:v>
                </c:pt>
                <c:pt idx="1">
                  <c:v>16</c:v>
                </c:pt>
                <c:pt idx="2">
                  <c:v>21</c:v>
                </c:pt>
              </c:numCache>
            </c:numRef>
          </c:val>
        </c:ser>
        <c:ser>
          <c:idx val="8"/>
          <c:order val="8"/>
          <c:tx>
            <c:strRef>
              <c:f>Sheet9!$A$762</c:f>
              <c:strCache>
                <c:ptCount val="1"/>
                <c:pt idx="0">
                  <c:v>買い物をする</c:v>
                </c:pt>
              </c:strCache>
            </c:strRef>
          </c:tx>
          <c:spPr>
            <a:solidFill>
              <a:schemeClr val="accent4">
                <a:lumMod val="20000"/>
                <a:lumOff val="80000"/>
              </a:schemeClr>
            </a:solidFill>
          </c:spPr>
          <c:invertIfNegative val="0"/>
          <c:dLbls>
            <c:txPr>
              <a:bodyPr/>
              <a:lstStyle/>
              <a:p>
                <a:pPr>
                  <a:defRPr sz="24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Sheet9!$B$762:$D$762</c:f>
              <c:numCache>
                <c:formatCode>0</c:formatCode>
                <c:ptCount val="3"/>
                <c:pt idx="0">
                  <c:v>10</c:v>
                </c:pt>
                <c:pt idx="1">
                  <c:v>11</c:v>
                </c:pt>
                <c:pt idx="2">
                  <c:v>11</c:v>
                </c:pt>
              </c:numCache>
            </c:numRef>
          </c:val>
        </c:ser>
        <c:dLbls>
          <c:showLegendKey val="0"/>
          <c:showVal val="1"/>
          <c:showCatName val="0"/>
          <c:showSerName val="0"/>
          <c:showPercent val="0"/>
          <c:showBubbleSize val="0"/>
        </c:dLbls>
        <c:gapWidth val="75"/>
        <c:gapDepth val="75"/>
        <c:shape val="cylinder"/>
        <c:axId val="192055552"/>
        <c:axId val="192077824"/>
        <c:axId val="0"/>
      </c:bar3DChart>
      <c:catAx>
        <c:axId val="192055552"/>
        <c:scaling>
          <c:orientation val="minMax"/>
        </c:scaling>
        <c:delete val="0"/>
        <c:axPos val="b"/>
        <c:majorTickMark val="none"/>
        <c:minorTickMark val="none"/>
        <c:tickLblPos val="nextTo"/>
        <c:txPr>
          <a:bodyPr/>
          <a:lstStyle/>
          <a:p>
            <a:pPr>
              <a:defRPr sz="1400" b="1">
                <a:latin typeface="+mn-ea"/>
                <a:ea typeface="+mn-ea"/>
              </a:defRPr>
            </a:pPr>
            <a:endParaRPr lang="ja-JP"/>
          </a:p>
        </c:txPr>
        <c:crossAx val="192077824"/>
        <c:crosses val="autoZero"/>
        <c:auto val="1"/>
        <c:lblAlgn val="ctr"/>
        <c:lblOffset val="100"/>
        <c:noMultiLvlLbl val="0"/>
      </c:catAx>
      <c:valAx>
        <c:axId val="192077824"/>
        <c:scaling>
          <c:orientation val="minMax"/>
        </c:scaling>
        <c:delete val="0"/>
        <c:axPos val="l"/>
        <c:majorGridlines/>
        <c:numFmt formatCode="0%" sourceLinked="1"/>
        <c:majorTickMark val="out"/>
        <c:minorTickMark val="none"/>
        <c:tickLblPos val="nextTo"/>
        <c:txPr>
          <a:bodyPr/>
          <a:lstStyle/>
          <a:p>
            <a:pPr>
              <a:defRPr sz="1600">
                <a:latin typeface="+mj-ea"/>
                <a:ea typeface="+mj-ea"/>
              </a:defRPr>
            </a:pPr>
            <a:endParaRPr lang="ja-JP"/>
          </a:p>
        </c:txPr>
        <c:crossAx val="192055552"/>
        <c:crosses val="autoZero"/>
        <c:crossBetween val="between"/>
      </c:valAx>
    </c:plotArea>
    <c:legend>
      <c:legendPos val="r"/>
      <c:layout>
        <c:manualLayout>
          <c:xMode val="edge"/>
          <c:yMode val="edge"/>
          <c:x val="0.684052165354331"/>
          <c:y val="5.6628022973143101E-2"/>
          <c:w val="0.29274059492563398"/>
          <c:h val="0.94337194337194297"/>
        </c:manualLayout>
      </c:layout>
      <c:overlay val="0"/>
      <c:txPr>
        <a:bodyPr/>
        <a:lstStyle/>
        <a:p>
          <a:pPr>
            <a:defRPr sz="1800" b="0"/>
          </a:pPr>
          <a:endParaRPr lang="ja-JP"/>
        </a:p>
      </c:txPr>
    </c:legend>
    <c:plotVisOnly val="1"/>
    <c:dispBlanksAs val="gap"/>
    <c:showDLblsOverMax val="0"/>
  </c:chart>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noFill/>
      </c:spPr>
    </c:sideWall>
    <c:backWall>
      <c:thickness val="0"/>
      <c:spPr>
        <a:noFill/>
      </c:spPr>
    </c:backWall>
    <c:plotArea>
      <c:layout>
        <c:manualLayout>
          <c:layoutTarget val="inner"/>
          <c:xMode val="edge"/>
          <c:yMode val="edge"/>
          <c:x val="0.102889587360252"/>
          <c:y val="2.27538851703123E-2"/>
          <c:w val="0.58694276460491401"/>
          <c:h val="0.81721180608713895"/>
        </c:manualLayout>
      </c:layout>
      <c:bar3DChart>
        <c:barDir val="col"/>
        <c:grouping val="percentStacked"/>
        <c:varyColors val="0"/>
        <c:ser>
          <c:idx val="0"/>
          <c:order val="0"/>
          <c:tx>
            <c:strRef>
              <c:f>Sheet9!$AI$101</c:f>
              <c:strCache>
                <c:ptCount val="1"/>
                <c:pt idx="0">
                  <c:v>その他</c:v>
                </c:pt>
              </c:strCache>
            </c:strRef>
          </c:tx>
          <c:spPr>
            <a:solidFill>
              <a:schemeClr val="bg1"/>
            </a:solidFill>
            <a:ln>
              <a:solidFill>
                <a:schemeClr val="accent1"/>
              </a:solidFill>
            </a:ln>
          </c:spPr>
          <c:invertIfNegative val="0"/>
          <c:dLbls>
            <c:txPr>
              <a:bodyPr/>
              <a:lstStyle/>
              <a:p>
                <a:pPr>
                  <a:defRPr>
                    <a:latin typeface="+mn-ea"/>
                    <a:ea typeface="+mn-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Sheet9!$AJ$101:$AL$101</c:f>
              <c:numCache>
                <c:formatCode>0</c:formatCode>
                <c:ptCount val="3"/>
                <c:pt idx="0">
                  <c:v>4.7169811320754702</c:v>
                </c:pt>
                <c:pt idx="1">
                  <c:v>4.2372881355932197</c:v>
                </c:pt>
                <c:pt idx="2">
                  <c:v>5.7377049180327866</c:v>
                </c:pt>
              </c:numCache>
            </c:numRef>
          </c:val>
        </c:ser>
        <c:ser>
          <c:idx val="1"/>
          <c:order val="1"/>
          <c:tx>
            <c:strRef>
              <c:f>Sheet9!$AI$102</c:f>
              <c:strCache>
                <c:ptCount val="1"/>
                <c:pt idx="0">
                  <c:v>市が提供してくれるものに頼る</c:v>
                </c:pt>
              </c:strCache>
            </c:strRef>
          </c:tx>
          <c:spPr>
            <a:solidFill>
              <a:srgbClr val="92D050"/>
            </a:solidFill>
          </c:spPr>
          <c:invertIfNegative val="0"/>
          <c:dLbls>
            <c:txPr>
              <a:bodyPr/>
              <a:lstStyle/>
              <a:p>
                <a:pPr>
                  <a:defRPr>
                    <a:solidFill>
                      <a:schemeClr val="bg1"/>
                    </a:solidFill>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Sheet9!$AJ$102:$AL$102</c:f>
              <c:numCache>
                <c:formatCode>0</c:formatCode>
                <c:ptCount val="3"/>
                <c:pt idx="0">
                  <c:v>3</c:v>
                </c:pt>
                <c:pt idx="1">
                  <c:v>2</c:v>
                </c:pt>
                <c:pt idx="2">
                  <c:v>1</c:v>
                </c:pt>
              </c:numCache>
            </c:numRef>
          </c:val>
        </c:ser>
        <c:ser>
          <c:idx val="2"/>
          <c:order val="2"/>
          <c:tx>
            <c:strRef>
              <c:f>Sheet9!$AI$103</c:f>
              <c:strCache>
                <c:ptCount val="1"/>
                <c:pt idx="0">
                  <c:v>恋人に頼る</c:v>
                </c:pt>
              </c:strCache>
            </c:strRef>
          </c:tx>
          <c:spPr>
            <a:solidFill>
              <a:schemeClr val="accent4">
                <a:lumMod val="20000"/>
                <a:lumOff val="80000"/>
              </a:schemeClr>
            </a:solidFill>
          </c:spPr>
          <c:invertIfNegative val="0"/>
          <c:dLbls>
            <c:txPr>
              <a:bodyPr/>
              <a:lstStyle/>
              <a:p>
                <a:pPr>
                  <a:defRPr>
                    <a:solidFill>
                      <a:schemeClr val="bg1"/>
                    </a:solidFill>
                    <a:latin typeface="+mn-ea"/>
                    <a:ea typeface="+mn-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Sheet9!$AJ$103:$AL$103</c:f>
              <c:numCache>
                <c:formatCode>0</c:formatCode>
                <c:ptCount val="3"/>
                <c:pt idx="0">
                  <c:v>2</c:v>
                </c:pt>
                <c:pt idx="1">
                  <c:v>2</c:v>
                </c:pt>
                <c:pt idx="2">
                  <c:v>2</c:v>
                </c:pt>
              </c:numCache>
            </c:numRef>
          </c:val>
        </c:ser>
        <c:ser>
          <c:idx val="3"/>
          <c:order val="3"/>
          <c:tx>
            <c:strRef>
              <c:f>Sheet9!$AI$104</c:f>
              <c:strCache>
                <c:ptCount val="1"/>
                <c:pt idx="0">
                  <c:v>家族に頼る</c:v>
                </c:pt>
              </c:strCache>
            </c:strRef>
          </c:tx>
          <c:spPr>
            <a:solidFill>
              <a:srgbClr val="0070C0"/>
            </a:solidFill>
          </c:spPr>
          <c:invertIfNegative val="0"/>
          <c:dPt>
            <c:idx val="0"/>
            <c:invertIfNegative val="0"/>
            <c:bubble3D val="0"/>
            <c:spPr>
              <a:solidFill>
                <a:srgbClr val="00B0F0"/>
              </a:solidFill>
            </c:spPr>
          </c:dPt>
          <c:dPt>
            <c:idx val="1"/>
            <c:invertIfNegative val="0"/>
            <c:bubble3D val="0"/>
            <c:spPr>
              <a:solidFill>
                <a:srgbClr val="00B0F0"/>
              </a:solidFill>
            </c:spPr>
          </c:dPt>
          <c:dPt>
            <c:idx val="2"/>
            <c:invertIfNegative val="0"/>
            <c:bubble3D val="0"/>
            <c:spPr>
              <a:solidFill>
                <a:srgbClr val="00B0F0"/>
              </a:solidFill>
            </c:spPr>
          </c:dPt>
          <c:dLbls>
            <c:txPr>
              <a:bodyPr/>
              <a:lstStyle/>
              <a:p>
                <a:pPr>
                  <a:defRPr>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Sheet9!$AJ$104:$AL$104</c:f>
              <c:numCache>
                <c:formatCode>0</c:formatCode>
                <c:ptCount val="3"/>
                <c:pt idx="0">
                  <c:v>7</c:v>
                </c:pt>
                <c:pt idx="1">
                  <c:v>5</c:v>
                </c:pt>
                <c:pt idx="2">
                  <c:v>6</c:v>
                </c:pt>
              </c:numCache>
            </c:numRef>
          </c:val>
        </c:ser>
        <c:ser>
          <c:idx val="4"/>
          <c:order val="4"/>
          <c:tx>
            <c:strRef>
              <c:f>Sheet9!$AI$105</c:f>
              <c:strCache>
                <c:ptCount val="1"/>
                <c:pt idx="0">
                  <c:v>友達の友達に頼る</c:v>
                </c:pt>
              </c:strCache>
            </c:strRef>
          </c:tx>
          <c:spPr>
            <a:solidFill>
              <a:srgbClr val="FFFF99"/>
            </a:solidFill>
          </c:spPr>
          <c:invertIfNegative val="0"/>
          <c:dLbls>
            <c:txPr>
              <a:bodyPr/>
              <a:lstStyle/>
              <a:p>
                <a:pPr>
                  <a:defRPr>
                    <a:solidFill>
                      <a:schemeClr val="bg1"/>
                    </a:solidFill>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Sheet9!$AJ$105:$AL$105</c:f>
              <c:numCache>
                <c:formatCode>0</c:formatCode>
                <c:ptCount val="3"/>
                <c:pt idx="0">
                  <c:v>0.94339622641509402</c:v>
                </c:pt>
                <c:pt idx="1">
                  <c:v>1.6949152542372881</c:v>
                </c:pt>
                <c:pt idx="2">
                  <c:v>0</c:v>
                </c:pt>
              </c:numCache>
            </c:numRef>
          </c:val>
        </c:ser>
        <c:ser>
          <c:idx val="5"/>
          <c:order val="5"/>
          <c:tx>
            <c:strRef>
              <c:f>Sheet9!$AI$106</c:f>
              <c:strCache>
                <c:ptCount val="1"/>
                <c:pt idx="0">
                  <c:v>友人・知人宅に泊まる</c:v>
                </c:pt>
              </c:strCache>
            </c:strRef>
          </c:tx>
          <c:spPr>
            <a:solidFill>
              <a:srgbClr val="FFFF00"/>
            </a:solidFill>
          </c:spPr>
          <c:invertIfNegative val="0"/>
          <c:dPt>
            <c:idx val="0"/>
            <c:invertIfNegative val="0"/>
            <c:bubble3D val="0"/>
            <c:spPr>
              <a:solidFill>
                <a:srgbClr val="FFC000"/>
              </a:solidFill>
            </c:spPr>
          </c:dPt>
          <c:dLbls>
            <c:txPr>
              <a:bodyPr/>
              <a:lstStyle/>
              <a:p>
                <a:pPr>
                  <a:defRPr sz="2400">
                    <a:solidFill>
                      <a:schemeClr val="bg1"/>
                    </a:solidFill>
                    <a:latin typeface="+mn-ea"/>
                    <a:ea typeface="+mn-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Sheet9!$AJ$106:$AL$106</c:f>
              <c:numCache>
                <c:formatCode>0</c:formatCode>
                <c:ptCount val="3"/>
                <c:pt idx="0">
                  <c:v>7.5471698113207548</c:v>
                </c:pt>
                <c:pt idx="1">
                  <c:v>2.542372881355933</c:v>
                </c:pt>
                <c:pt idx="2">
                  <c:v>0.81967213114754101</c:v>
                </c:pt>
              </c:numCache>
            </c:numRef>
          </c:val>
        </c:ser>
        <c:ser>
          <c:idx val="6"/>
          <c:order val="6"/>
          <c:tx>
            <c:strRef>
              <c:f>Sheet9!$AI$107</c:f>
              <c:strCache>
                <c:ptCount val="1"/>
                <c:pt idx="0">
                  <c:v>友人・知人に頼る</c:v>
                </c:pt>
              </c:strCache>
            </c:strRef>
          </c:tx>
          <c:spPr>
            <a:solidFill>
              <a:schemeClr val="tx2"/>
            </a:solidFill>
          </c:spPr>
          <c:invertIfNegative val="0"/>
          <c:dLbls>
            <c:txPr>
              <a:bodyPr/>
              <a:lstStyle/>
              <a:p>
                <a:pPr>
                  <a:defRPr sz="24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Sheet9!$AJ$107:$AL$107</c:f>
              <c:numCache>
                <c:formatCode>0</c:formatCode>
                <c:ptCount val="3"/>
                <c:pt idx="0">
                  <c:v>11.32075471698113</c:v>
                </c:pt>
                <c:pt idx="1">
                  <c:v>5.9322033898305104</c:v>
                </c:pt>
                <c:pt idx="2">
                  <c:v>3.278688524590164</c:v>
                </c:pt>
              </c:numCache>
            </c:numRef>
          </c:val>
        </c:ser>
        <c:ser>
          <c:idx val="7"/>
          <c:order val="7"/>
          <c:tx>
            <c:strRef>
              <c:f>Sheet9!$AI$108</c:f>
              <c:strCache>
                <c:ptCount val="1"/>
                <c:pt idx="0">
                  <c:v>何もせず我慢する</c:v>
                </c:pt>
              </c:strCache>
            </c:strRef>
          </c:tx>
          <c:spPr>
            <a:solidFill>
              <a:schemeClr val="accent4">
                <a:lumMod val="60000"/>
                <a:lumOff val="40000"/>
              </a:schemeClr>
            </a:solidFill>
            <a:ln>
              <a:solidFill>
                <a:schemeClr val="accent4">
                  <a:lumMod val="40000"/>
                  <a:lumOff val="60000"/>
                </a:schemeClr>
              </a:solidFill>
            </a:ln>
          </c:spPr>
          <c:invertIfNegative val="0"/>
          <c:dPt>
            <c:idx val="0"/>
            <c:invertIfNegative val="0"/>
            <c:bubble3D val="0"/>
          </c:dPt>
          <c:dPt>
            <c:idx val="1"/>
            <c:invertIfNegative val="0"/>
            <c:bubble3D val="0"/>
          </c:dPt>
          <c:dPt>
            <c:idx val="2"/>
            <c:invertIfNegative val="0"/>
            <c:bubble3D val="0"/>
            <c:spPr>
              <a:solidFill>
                <a:schemeClr val="accent4">
                  <a:lumMod val="60000"/>
                  <a:lumOff val="40000"/>
                </a:schemeClr>
              </a:solidFill>
              <a:ln>
                <a:solidFill>
                  <a:schemeClr val="accent4">
                    <a:lumMod val="60000"/>
                    <a:lumOff val="40000"/>
                  </a:schemeClr>
                </a:solidFill>
              </a:ln>
            </c:spPr>
          </c:dPt>
          <c:dLbls>
            <c:txPr>
              <a:bodyPr/>
              <a:lstStyle/>
              <a:p>
                <a:pPr>
                  <a:defRPr sz="28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Sheet9!$AJ$108:$AL$108</c:f>
              <c:numCache>
                <c:formatCode>0</c:formatCode>
                <c:ptCount val="3"/>
                <c:pt idx="0">
                  <c:v>61</c:v>
                </c:pt>
                <c:pt idx="1">
                  <c:v>76</c:v>
                </c:pt>
                <c:pt idx="2">
                  <c:v>81</c:v>
                </c:pt>
              </c:numCache>
            </c:numRef>
          </c:val>
        </c:ser>
        <c:ser>
          <c:idx val="8"/>
          <c:order val="8"/>
          <c:tx>
            <c:strRef>
              <c:f>Sheet9!$AI$109</c:f>
              <c:strCache>
                <c:ptCount val="1"/>
                <c:pt idx="0">
                  <c:v>買い物をする</c:v>
                </c:pt>
              </c:strCache>
            </c:strRef>
          </c:tx>
          <c:spPr>
            <a:solidFill>
              <a:schemeClr val="accent4">
                <a:lumMod val="40000"/>
                <a:lumOff val="60000"/>
              </a:schemeClr>
            </a:solidFill>
          </c:spPr>
          <c:invertIfNegative val="0"/>
          <c:dLbls>
            <c:txPr>
              <a:bodyPr/>
              <a:lstStyle/>
              <a:p>
                <a:pPr>
                  <a:defRPr sz="2400">
                    <a:solidFill>
                      <a:schemeClr val="bg1"/>
                    </a:solidFill>
                    <a:latin typeface="+mj-ea"/>
                    <a:ea typeface="+mj-ea"/>
                  </a:defRPr>
                </a:pPr>
                <a:endParaRPr lang="ja-JP"/>
              </a:p>
            </c:txPr>
            <c:showLegendKey val="0"/>
            <c:showVal val="1"/>
            <c:showCatName val="0"/>
            <c:showSerName val="0"/>
            <c:showPercent val="0"/>
            <c:showBubbleSize val="0"/>
            <c:showLeaderLines val="0"/>
          </c:dLbls>
          <c:cat>
            <c:strRef>
              <c:f>Sheet9!$AJ$100:$AL$100</c:f>
              <c:strCache>
                <c:ptCount val="3"/>
                <c:pt idx="0">
                  <c:v>当日</c:v>
                </c:pt>
                <c:pt idx="1">
                  <c:v>2.3日後</c:v>
                </c:pt>
                <c:pt idx="2">
                  <c:v>一週間後</c:v>
                </c:pt>
              </c:strCache>
            </c:strRef>
          </c:cat>
          <c:val>
            <c:numRef>
              <c:f>Sheet9!$AJ$109:$AL$109</c:f>
              <c:numCache>
                <c:formatCode>0</c:formatCode>
                <c:ptCount val="3"/>
                <c:pt idx="0">
                  <c:v>3</c:v>
                </c:pt>
                <c:pt idx="1">
                  <c:v>1</c:v>
                </c:pt>
                <c:pt idx="2">
                  <c:v>1</c:v>
                </c:pt>
              </c:numCache>
            </c:numRef>
          </c:val>
        </c:ser>
        <c:dLbls>
          <c:showLegendKey val="0"/>
          <c:showVal val="1"/>
          <c:showCatName val="0"/>
          <c:showSerName val="0"/>
          <c:showPercent val="0"/>
          <c:showBubbleSize val="0"/>
        </c:dLbls>
        <c:gapWidth val="75"/>
        <c:gapDepth val="75"/>
        <c:shape val="cylinder"/>
        <c:axId val="205053312"/>
        <c:axId val="204674176"/>
        <c:axId val="0"/>
      </c:bar3DChart>
      <c:catAx>
        <c:axId val="205053312"/>
        <c:scaling>
          <c:orientation val="minMax"/>
        </c:scaling>
        <c:delete val="0"/>
        <c:axPos val="b"/>
        <c:majorTickMark val="none"/>
        <c:minorTickMark val="none"/>
        <c:tickLblPos val="nextTo"/>
        <c:txPr>
          <a:bodyPr/>
          <a:lstStyle/>
          <a:p>
            <a:pPr>
              <a:defRPr sz="1800" b="0">
                <a:latin typeface="+mn-ea"/>
                <a:ea typeface="+mn-ea"/>
              </a:defRPr>
            </a:pPr>
            <a:endParaRPr lang="ja-JP"/>
          </a:p>
        </c:txPr>
        <c:crossAx val="204674176"/>
        <c:crosses val="autoZero"/>
        <c:auto val="1"/>
        <c:lblAlgn val="ctr"/>
        <c:lblOffset val="100"/>
        <c:noMultiLvlLbl val="0"/>
      </c:catAx>
      <c:valAx>
        <c:axId val="204674176"/>
        <c:scaling>
          <c:orientation val="minMax"/>
        </c:scaling>
        <c:delete val="0"/>
        <c:axPos val="l"/>
        <c:majorGridlines/>
        <c:numFmt formatCode="0%" sourceLinked="1"/>
        <c:majorTickMark val="out"/>
        <c:minorTickMark val="none"/>
        <c:tickLblPos val="nextTo"/>
        <c:spPr>
          <a:noFill/>
        </c:spPr>
        <c:txPr>
          <a:bodyPr/>
          <a:lstStyle/>
          <a:p>
            <a:pPr>
              <a:defRPr sz="1600">
                <a:latin typeface="+mn-ea"/>
                <a:ea typeface="+mn-ea"/>
              </a:defRPr>
            </a:pPr>
            <a:endParaRPr lang="ja-JP"/>
          </a:p>
        </c:txPr>
        <c:crossAx val="205053312"/>
        <c:crosses val="autoZero"/>
        <c:crossBetween val="between"/>
      </c:valAx>
    </c:plotArea>
    <c:legend>
      <c:legendPos val="r"/>
      <c:layout>
        <c:manualLayout>
          <c:xMode val="edge"/>
          <c:yMode val="edge"/>
          <c:x val="0.69976596538273295"/>
          <c:y val="4.0972397037730902E-2"/>
          <c:w val="0.29739402252421099"/>
          <c:h val="0.93672285023778001"/>
        </c:manualLayout>
      </c:layout>
      <c:overlay val="0"/>
      <c:txPr>
        <a:bodyPr/>
        <a:lstStyle/>
        <a:p>
          <a:pPr>
            <a:defRPr sz="1800" b="0"/>
          </a:pPr>
          <a:endParaRPr lang="ja-JP"/>
        </a:p>
      </c:txPr>
    </c:legend>
    <c:plotVisOnly val="1"/>
    <c:dispBlanksAs val="gap"/>
    <c:showDLblsOverMax val="0"/>
  </c:chart>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400" b="1" i="0" u="none" strike="noStrike" kern="1200" baseline="0">
                <a:solidFill>
                  <a:prstClr val="black"/>
                </a:solidFill>
                <a:latin typeface="+mn-lt"/>
                <a:ea typeface="+mn-ea"/>
                <a:cs typeface="+mn-cs"/>
              </a:defRPr>
            </a:pPr>
            <a:r>
              <a:rPr lang="ja-JP" altLang="ja-JP" sz="2000" b="0" i="0" baseline="0" dirty="0" smtClean="0">
                <a:solidFill>
                  <a:schemeClr val="tx1"/>
                </a:solidFill>
                <a:effectLst/>
              </a:rPr>
              <a:t>地震当日　ライフライン被害者が困難をどう解決？</a:t>
            </a:r>
            <a:endParaRPr lang="ja-JP" altLang="ja-JP" sz="2000" b="0" dirty="0" smtClean="0">
              <a:solidFill>
                <a:schemeClr val="tx1"/>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sz="2400" b="1" i="0" u="none" strike="noStrike" kern="1200" baseline="0">
                <a:solidFill>
                  <a:prstClr val="black"/>
                </a:solidFill>
                <a:latin typeface="+mn-lt"/>
                <a:ea typeface="+mn-ea"/>
                <a:cs typeface="+mn-cs"/>
              </a:defRPr>
            </a:pPr>
            <a:endParaRPr lang="ja-JP" sz="2400" dirty="0"/>
          </a:p>
        </c:rich>
      </c:tx>
      <c:layout>
        <c:manualLayout>
          <c:xMode val="edge"/>
          <c:yMode val="edge"/>
          <c:x val="3.2483046546026503E-2"/>
          <c:y val="0"/>
        </c:manualLayout>
      </c:layout>
      <c:overlay val="0"/>
    </c:title>
    <c:autoTitleDeleted val="0"/>
    <c:plotArea>
      <c:layout>
        <c:manualLayout>
          <c:layoutTarget val="inner"/>
          <c:xMode val="edge"/>
          <c:yMode val="edge"/>
          <c:x val="0.117700565950189"/>
          <c:y val="0.123207866481458"/>
          <c:w val="0.67699177215603501"/>
          <c:h val="0.82852777872599703"/>
        </c:manualLayout>
      </c:layout>
      <c:barChart>
        <c:barDir val="bar"/>
        <c:grouping val="clustered"/>
        <c:varyColors val="0"/>
        <c:ser>
          <c:idx val="0"/>
          <c:order val="0"/>
          <c:tx>
            <c:v>カテゴリースコア</c:v>
          </c:tx>
          <c:invertIfNegative val="0"/>
          <c:dPt>
            <c:idx val="0"/>
            <c:invertIfNegative val="0"/>
            <c:bubble3D val="0"/>
            <c:spPr>
              <a:solidFill>
                <a:schemeClr val="accent4">
                  <a:lumMod val="60000"/>
                  <a:lumOff val="40000"/>
                </a:schemeClr>
              </a:solidFill>
            </c:spPr>
          </c:dPt>
          <c:dPt>
            <c:idx val="1"/>
            <c:invertIfNegative val="0"/>
            <c:bubble3D val="0"/>
            <c:spPr>
              <a:solidFill>
                <a:srgbClr val="00B0F0"/>
              </a:solidFill>
            </c:spPr>
          </c:dPt>
          <c:dPt>
            <c:idx val="2"/>
            <c:invertIfNegative val="0"/>
            <c:bubble3D val="0"/>
            <c:spPr>
              <a:solidFill>
                <a:schemeClr val="accent4">
                  <a:lumMod val="60000"/>
                  <a:lumOff val="40000"/>
                </a:schemeClr>
              </a:solidFill>
            </c:spPr>
          </c:dPt>
          <c:dPt>
            <c:idx val="3"/>
            <c:invertIfNegative val="0"/>
            <c:bubble3D val="0"/>
            <c:spPr>
              <a:solidFill>
                <a:srgbClr val="00B0F0"/>
              </a:solidFill>
            </c:spPr>
          </c:dPt>
          <c:dPt>
            <c:idx val="4"/>
            <c:invertIfNegative val="0"/>
            <c:bubble3D val="0"/>
            <c:spPr>
              <a:solidFill>
                <a:srgbClr val="00B0F0"/>
              </a:solidFill>
            </c:spPr>
          </c:dPt>
          <c:dPt>
            <c:idx val="5"/>
            <c:invertIfNegative val="0"/>
            <c:bubble3D val="0"/>
            <c:spPr>
              <a:solidFill>
                <a:schemeClr val="accent4">
                  <a:lumMod val="60000"/>
                  <a:lumOff val="40000"/>
                </a:schemeClr>
              </a:solidFill>
            </c:spPr>
          </c:dPt>
          <c:dPt>
            <c:idx val="6"/>
            <c:invertIfNegative val="0"/>
            <c:bubble3D val="0"/>
            <c:spPr>
              <a:solidFill>
                <a:srgbClr val="00B0F0"/>
              </a:solidFill>
            </c:spPr>
          </c:dPt>
          <c:dPt>
            <c:idx val="7"/>
            <c:invertIfNegative val="0"/>
            <c:bubble3D val="0"/>
            <c:spPr>
              <a:solidFill>
                <a:schemeClr val="accent4">
                  <a:lumMod val="60000"/>
                  <a:lumOff val="40000"/>
                </a:schemeClr>
              </a:solidFill>
            </c:spPr>
          </c:dPt>
          <c:dPt>
            <c:idx val="8"/>
            <c:invertIfNegative val="0"/>
            <c:bubble3D val="0"/>
            <c:spPr>
              <a:solidFill>
                <a:schemeClr val="accent4">
                  <a:lumMod val="60000"/>
                  <a:lumOff val="40000"/>
                </a:schemeClr>
              </a:solidFill>
            </c:spPr>
          </c:dPt>
          <c:dPt>
            <c:idx val="9"/>
            <c:invertIfNegative val="0"/>
            <c:bubble3D val="0"/>
            <c:spPr>
              <a:solidFill>
                <a:srgbClr val="00B0F0"/>
              </a:solidFill>
            </c:spPr>
          </c:dPt>
          <c:dPt>
            <c:idx val="10"/>
            <c:invertIfNegative val="0"/>
            <c:bubble3D val="0"/>
            <c:spPr>
              <a:solidFill>
                <a:schemeClr val="accent4">
                  <a:lumMod val="60000"/>
                  <a:lumOff val="40000"/>
                </a:schemeClr>
              </a:solidFill>
            </c:spPr>
          </c:dPt>
          <c:dPt>
            <c:idx val="11"/>
            <c:invertIfNegative val="0"/>
            <c:bubble3D val="0"/>
            <c:spPr>
              <a:solidFill>
                <a:schemeClr val="accent4">
                  <a:lumMod val="60000"/>
                  <a:lumOff val="40000"/>
                </a:schemeClr>
              </a:solidFill>
            </c:spPr>
          </c:dPt>
          <c:dPt>
            <c:idx val="12"/>
            <c:invertIfNegative val="0"/>
            <c:bubble3D val="0"/>
            <c:spPr>
              <a:solidFill>
                <a:schemeClr val="accent4">
                  <a:lumMod val="60000"/>
                  <a:lumOff val="40000"/>
                </a:schemeClr>
              </a:solidFill>
            </c:spPr>
          </c:dPt>
          <c:dPt>
            <c:idx val="13"/>
            <c:invertIfNegative val="0"/>
            <c:bubble3D val="0"/>
            <c:spPr>
              <a:solidFill>
                <a:schemeClr val="accent4">
                  <a:lumMod val="60000"/>
                  <a:lumOff val="40000"/>
                </a:schemeClr>
              </a:solidFill>
            </c:spPr>
          </c:dPt>
          <c:dPt>
            <c:idx val="14"/>
            <c:invertIfNegative val="0"/>
            <c:bubble3D val="0"/>
            <c:spPr>
              <a:solidFill>
                <a:schemeClr val="accent4">
                  <a:lumMod val="60000"/>
                  <a:lumOff val="40000"/>
                </a:schemeClr>
              </a:solidFill>
            </c:spPr>
          </c:dPt>
          <c:dPt>
            <c:idx val="15"/>
            <c:invertIfNegative val="0"/>
            <c:bubble3D val="0"/>
            <c:spPr>
              <a:solidFill>
                <a:schemeClr val="accent4">
                  <a:lumMod val="60000"/>
                  <a:lumOff val="40000"/>
                </a:schemeClr>
              </a:solidFill>
            </c:spPr>
          </c:dPt>
          <c:dLbls>
            <c:txPr>
              <a:bodyPr/>
              <a:lstStyle/>
              <a:p>
                <a:pPr>
                  <a:defRPr sz="1600" b="1">
                    <a:latin typeface="+mj-ea"/>
                    <a:ea typeface="+mj-ea"/>
                  </a:defRPr>
                </a:pPr>
                <a:endParaRPr lang="ja-JP"/>
              </a:p>
            </c:txPr>
            <c:showLegendKey val="0"/>
            <c:showVal val="1"/>
            <c:showCatName val="0"/>
            <c:showSerName val="0"/>
            <c:showPercent val="0"/>
            <c:showBubbleSize val="0"/>
            <c:showLeaderLines val="0"/>
          </c:dLbls>
          <c:cat>
            <c:strRef>
              <c:f>Sheet10!$S$108:$S$124</c:f>
              <c:strCache>
                <c:ptCount val="17"/>
                <c:pt idx="0">
                  <c:v>インターネットニュース</c:v>
                </c:pt>
                <c:pt idx="1">
                  <c:v>mixi</c:v>
                </c:pt>
                <c:pt idx="2">
                  <c:v>Twitter</c:v>
                </c:pt>
                <c:pt idx="3">
                  <c:v>筑波大学HP</c:v>
                </c:pt>
                <c:pt idx="4">
                  <c:v>つくば市HP</c:v>
                </c:pt>
                <c:pt idx="5">
                  <c:v>SAVE IBARAKI</c:v>
                </c:pt>
                <c:pt idx="6">
                  <c:v>SHARE THE TSUKUBA</c:v>
                </c:pt>
                <c:pt idx="7">
                  <c:v>ラジオ</c:v>
                </c:pt>
                <c:pt idx="8">
                  <c:v>TV</c:v>
                </c:pt>
                <c:pt idx="9">
                  <c:v>我慢する</c:v>
                </c:pt>
                <c:pt idx="10">
                  <c:v>買い物</c:v>
                </c:pt>
                <c:pt idx="11">
                  <c:v>恋人に頼る</c:v>
                </c:pt>
                <c:pt idx="12">
                  <c:v>友人・知人宅に泊まる</c:v>
                </c:pt>
                <c:pt idx="13">
                  <c:v>友人・知人に頼る</c:v>
                </c:pt>
                <c:pt idx="14">
                  <c:v>家族に頼る</c:v>
                </c:pt>
                <c:pt idx="15">
                  <c:v>市に頼る</c:v>
                </c:pt>
                <c:pt idx="16">
                  <c:v>避難した</c:v>
                </c:pt>
              </c:strCache>
            </c:strRef>
          </c:cat>
          <c:val>
            <c:numRef>
              <c:f>Sheet10!$T$108:$T$124</c:f>
              <c:numCache>
                <c:formatCode>0.000</c:formatCode>
                <c:ptCount val="17"/>
                <c:pt idx="0">
                  <c:v>5.8086824923336902E-2</c:v>
                </c:pt>
                <c:pt idx="1">
                  <c:v>-0.30585795317881198</c:v>
                </c:pt>
                <c:pt idx="2">
                  <c:v>0.312219220875327</c:v>
                </c:pt>
                <c:pt idx="3">
                  <c:v>-0.25358807966594299</c:v>
                </c:pt>
                <c:pt idx="4">
                  <c:v>-2.14199799608756E-2</c:v>
                </c:pt>
                <c:pt idx="5">
                  <c:v>0.14120927086093599</c:v>
                </c:pt>
                <c:pt idx="6">
                  <c:v>-0.122769412621988</c:v>
                </c:pt>
                <c:pt idx="7">
                  <c:v>0.272812608211354</c:v>
                </c:pt>
                <c:pt idx="8">
                  <c:v>0.331339090702364</c:v>
                </c:pt>
                <c:pt idx="9">
                  <c:v>-1.4364118441127181</c:v>
                </c:pt>
                <c:pt idx="10">
                  <c:v>0.44925239867348898</c:v>
                </c:pt>
                <c:pt idx="11">
                  <c:v>0.43670291312625797</c:v>
                </c:pt>
                <c:pt idx="12">
                  <c:v>6.3676970335194594E-2</c:v>
                </c:pt>
                <c:pt idx="13">
                  <c:v>0.685391624982569</c:v>
                </c:pt>
                <c:pt idx="14">
                  <c:v>0.28193461995640401</c:v>
                </c:pt>
                <c:pt idx="15">
                  <c:v>0.36431182938567302</c:v>
                </c:pt>
                <c:pt idx="16">
                  <c:v>-1.6726314212856301E-2</c:v>
                </c:pt>
              </c:numCache>
            </c:numRef>
          </c:val>
        </c:ser>
        <c:dLbls>
          <c:showLegendKey val="0"/>
          <c:showVal val="0"/>
          <c:showCatName val="0"/>
          <c:showSerName val="0"/>
          <c:showPercent val="0"/>
          <c:showBubbleSize val="0"/>
        </c:dLbls>
        <c:gapWidth val="150"/>
        <c:axId val="208039296"/>
        <c:axId val="208049280"/>
      </c:barChart>
      <c:catAx>
        <c:axId val="208039296"/>
        <c:scaling>
          <c:orientation val="minMax"/>
        </c:scaling>
        <c:delete val="1"/>
        <c:axPos val="l"/>
        <c:majorTickMark val="none"/>
        <c:minorTickMark val="none"/>
        <c:tickLblPos val="nextTo"/>
        <c:crossAx val="208049280"/>
        <c:crosses val="autoZero"/>
        <c:auto val="1"/>
        <c:lblAlgn val="ctr"/>
        <c:lblOffset val="100"/>
        <c:noMultiLvlLbl val="0"/>
      </c:catAx>
      <c:valAx>
        <c:axId val="208049280"/>
        <c:scaling>
          <c:orientation val="minMax"/>
          <c:min val="-1.5"/>
        </c:scaling>
        <c:delete val="0"/>
        <c:axPos val="b"/>
        <c:majorGridlines/>
        <c:numFmt formatCode="0.000" sourceLinked="1"/>
        <c:majorTickMark val="none"/>
        <c:minorTickMark val="none"/>
        <c:tickLblPos val="nextTo"/>
        <c:txPr>
          <a:bodyPr/>
          <a:lstStyle/>
          <a:p>
            <a:pPr>
              <a:defRPr sz="1200" b="1">
                <a:latin typeface="+mj-ea"/>
                <a:ea typeface="+mj-ea"/>
              </a:defRPr>
            </a:pPr>
            <a:endParaRPr lang="ja-JP"/>
          </a:p>
        </c:txPr>
        <c:crossAx val="208039296"/>
        <c:crosses val="autoZero"/>
        <c:crossBetween val="between"/>
      </c:valAx>
    </c:plotArea>
    <c:plotVisOnly val="1"/>
    <c:dispBlanksAs val="gap"/>
    <c:showDLblsOverMax val="0"/>
  </c:chart>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a:pPr>
            <a:r>
              <a:rPr lang="ja-JP" altLang="en-US" sz="1930" b="0" dirty="0" smtClean="0"/>
              <a:t>地震２，３日後　ライフライン</a:t>
            </a:r>
            <a:r>
              <a:rPr lang="ja-JP" altLang="en-US" sz="1930" b="0" dirty="0"/>
              <a:t>被害者どう困難を解決したか？</a:t>
            </a:r>
            <a:endParaRPr lang="en-US" altLang="ja-JP" sz="1930" b="0" dirty="0"/>
          </a:p>
          <a:p>
            <a:pPr>
              <a:defRPr/>
            </a:pPr>
            <a:endParaRPr lang="ja-JP" altLang="en-US" dirty="0"/>
          </a:p>
        </c:rich>
      </c:tx>
      <c:layout>
        <c:manualLayout>
          <c:xMode val="edge"/>
          <c:yMode val="edge"/>
          <c:x val="4.2020408226246503E-2"/>
          <c:y val="2.43705541303098E-2"/>
        </c:manualLayout>
      </c:layout>
      <c:overlay val="0"/>
    </c:title>
    <c:autoTitleDeleted val="0"/>
    <c:plotArea>
      <c:layout>
        <c:manualLayout>
          <c:layoutTarget val="inner"/>
          <c:xMode val="edge"/>
          <c:yMode val="edge"/>
          <c:x val="0.175438454369268"/>
          <c:y val="0.11786871998340499"/>
          <c:w val="0.63339605784542496"/>
          <c:h val="0.82760807943681103"/>
        </c:manualLayout>
      </c:layout>
      <c:barChart>
        <c:barDir val="bar"/>
        <c:grouping val="clustered"/>
        <c:varyColors val="0"/>
        <c:ser>
          <c:idx val="0"/>
          <c:order val="0"/>
          <c:tx>
            <c:v>カテゴリースコア</c:v>
          </c:tx>
          <c:invertIfNegative val="0"/>
          <c:dPt>
            <c:idx val="0"/>
            <c:invertIfNegative val="0"/>
            <c:bubble3D val="0"/>
            <c:spPr>
              <a:solidFill>
                <a:schemeClr val="accent4">
                  <a:lumMod val="60000"/>
                  <a:lumOff val="40000"/>
                </a:schemeClr>
              </a:solidFill>
            </c:spPr>
          </c:dPt>
          <c:dPt>
            <c:idx val="1"/>
            <c:invertIfNegative val="0"/>
            <c:bubble3D val="0"/>
            <c:spPr>
              <a:solidFill>
                <a:schemeClr val="accent4">
                  <a:lumMod val="60000"/>
                  <a:lumOff val="40000"/>
                </a:schemeClr>
              </a:solidFill>
            </c:spPr>
          </c:dPt>
          <c:dPt>
            <c:idx val="2"/>
            <c:invertIfNegative val="0"/>
            <c:bubble3D val="0"/>
            <c:spPr>
              <a:solidFill>
                <a:srgbClr val="00B0F0"/>
              </a:solidFill>
            </c:spPr>
          </c:dPt>
          <c:dPt>
            <c:idx val="3"/>
            <c:invertIfNegative val="0"/>
            <c:bubble3D val="0"/>
            <c:spPr>
              <a:solidFill>
                <a:srgbClr val="00B0F0"/>
              </a:solidFill>
            </c:spPr>
          </c:dPt>
          <c:dPt>
            <c:idx val="4"/>
            <c:invertIfNegative val="0"/>
            <c:bubble3D val="0"/>
            <c:spPr>
              <a:solidFill>
                <a:schemeClr val="accent4">
                  <a:lumMod val="60000"/>
                  <a:lumOff val="40000"/>
                </a:schemeClr>
              </a:solidFill>
            </c:spPr>
          </c:dPt>
          <c:dPt>
            <c:idx val="5"/>
            <c:invertIfNegative val="0"/>
            <c:bubble3D val="0"/>
            <c:spPr>
              <a:solidFill>
                <a:schemeClr val="accent4">
                  <a:lumMod val="60000"/>
                  <a:lumOff val="40000"/>
                </a:schemeClr>
              </a:solidFill>
            </c:spPr>
          </c:dPt>
          <c:dPt>
            <c:idx val="6"/>
            <c:invertIfNegative val="0"/>
            <c:bubble3D val="0"/>
            <c:spPr>
              <a:solidFill>
                <a:srgbClr val="00B0F0"/>
              </a:solidFill>
            </c:spPr>
          </c:dPt>
          <c:dPt>
            <c:idx val="7"/>
            <c:invertIfNegative val="0"/>
            <c:bubble3D val="0"/>
            <c:spPr>
              <a:solidFill>
                <a:schemeClr val="accent4">
                  <a:lumMod val="60000"/>
                  <a:lumOff val="40000"/>
                </a:schemeClr>
              </a:solidFill>
            </c:spPr>
          </c:dPt>
          <c:dPt>
            <c:idx val="8"/>
            <c:invertIfNegative val="0"/>
            <c:bubble3D val="0"/>
            <c:spPr>
              <a:solidFill>
                <a:schemeClr val="accent4">
                  <a:lumMod val="60000"/>
                  <a:lumOff val="40000"/>
                </a:schemeClr>
              </a:solidFill>
            </c:spPr>
          </c:dPt>
          <c:dPt>
            <c:idx val="9"/>
            <c:invertIfNegative val="0"/>
            <c:bubble3D val="0"/>
            <c:spPr>
              <a:solidFill>
                <a:srgbClr val="00B0F0"/>
              </a:solidFill>
            </c:spPr>
          </c:dPt>
          <c:dPt>
            <c:idx val="10"/>
            <c:invertIfNegative val="0"/>
            <c:bubble3D val="0"/>
            <c:spPr>
              <a:solidFill>
                <a:schemeClr val="accent4">
                  <a:lumMod val="60000"/>
                  <a:lumOff val="40000"/>
                </a:schemeClr>
              </a:solidFill>
            </c:spPr>
          </c:dPt>
          <c:dPt>
            <c:idx val="11"/>
            <c:invertIfNegative val="0"/>
            <c:bubble3D val="0"/>
            <c:spPr>
              <a:solidFill>
                <a:schemeClr val="accent4">
                  <a:lumMod val="60000"/>
                  <a:lumOff val="40000"/>
                </a:schemeClr>
              </a:solidFill>
            </c:spPr>
          </c:dPt>
          <c:dPt>
            <c:idx val="12"/>
            <c:invertIfNegative val="0"/>
            <c:bubble3D val="0"/>
            <c:spPr>
              <a:solidFill>
                <a:schemeClr val="accent4">
                  <a:lumMod val="60000"/>
                  <a:lumOff val="40000"/>
                </a:schemeClr>
              </a:solidFill>
            </c:spPr>
          </c:dPt>
          <c:dPt>
            <c:idx val="13"/>
            <c:invertIfNegative val="0"/>
            <c:bubble3D val="0"/>
            <c:spPr>
              <a:solidFill>
                <a:srgbClr val="00B0F0"/>
              </a:solidFill>
            </c:spPr>
          </c:dPt>
          <c:dPt>
            <c:idx val="14"/>
            <c:invertIfNegative val="0"/>
            <c:bubble3D val="0"/>
            <c:spPr>
              <a:solidFill>
                <a:schemeClr val="accent4">
                  <a:lumMod val="60000"/>
                  <a:lumOff val="40000"/>
                </a:schemeClr>
              </a:solidFill>
            </c:spPr>
          </c:dPt>
          <c:dPt>
            <c:idx val="15"/>
            <c:invertIfNegative val="0"/>
            <c:bubble3D val="0"/>
            <c:spPr>
              <a:solidFill>
                <a:schemeClr val="accent4">
                  <a:lumMod val="60000"/>
                  <a:lumOff val="40000"/>
                </a:schemeClr>
              </a:solidFill>
            </c:spPr>
          </c:dPt>
          <c:dPt>
            <c:idx val="16"/>
            <c:invertIfNegative val="0"/>
            <c:bubble3D val="0"/>
            <c:spPr>
              <a:solidFill>
                <a:srgbClr val="00B0F0"/>
              </a:solidFill>
            </c:spPr>
          </c:dPt>
          <c:dLbls>
            <c:txPr>
              <a:bodyPr/>
              <a:lstStyle/>
              <a:p>
                <a:pPr>
                  <a:defRPr sz="1600" b="1">
                    <a:latin typeface="HGP明朝E" pitchFamily="18" charset="-128"/>
                    <a:ea typeface="HGP明朝E" pitchFamily="18" charset="-128"/>
                  </a:defRPr>
                </a:pPr>
                <a:endParaRPr lang="ja-JP"/>
              </a:p>
            </c:txPr>
            <c:showLegendKey val="0"/>
            <c:showVal val="1"/>
            <c:showCatName val="0"/>
            <c:showSerName val="0"/>
            <c:showPercent val="0"/>
            <c:showBubbleSize val="0"/>
            <c:showLeaderLines val="0"/>
          </c:dLbls>
          <c:cat>
            <c:strRef>
              <c:f>Sheet2!$P$89:$P$105</c:f>
              <c:strCache>
                <c:ptCount val="17"/>
                <c:pt idx="0">
                  <c:v>インターネットニュース</c:v>
                </c:pt>
                <c:pt idx="1">
                  <c:v>mixi</c:v>
                </c:pt>
                <c:pt idx="2">
                  <c:v>Twitter</c:v>
                </c:pt>
                <c:pt idx="3">
                  <c:v>筑波大学HP</c:v>
                </c:pt>
                <c:pt idx="4">
                  <c:v>つくば市HP</c:v>
                </c:pt>
                <c:pt idx="5">
                  <c:v>SAVE IBARAKI</c:v>
                </c:pt>
                <c:pt idx="6">
                  <c:v>SHARE THE TSUKUBA</c:v>
                </c:pt>
                <c:pt idx="7">
                  <c:v>ラジオ</c:v>
                </c:pt>
                <c:pt idx="8">
                  <c:v>TV</c:v>
                </c:pt>
                <c:pt idx="9">
                  <c:v>我慢する</c:v>
                </c:pt>
                <c:pt idx="10">
                  <c:v>買い物</c:v>
                </c:pt>
                <c:pt idx="11">
                  <c:v>恋人に頼る</c:v>
                </c:pt>
                <c:pt idx="12">
                  <c:v>友人・知人宅に泊まる</c:v>
                </c:pt>
                <c:pt idx="13">
                  <c:v>友人・知人に頼る</c:v>
                </c:pt>
                <c:pt idx="14">
                  <c:v>家族に頼る</c:v>
                </c:pt>
                <c:pt idx="15">
                  <c:v>市に頼る</c:v>
                </c:pt>
                <c:pt idx="16">
                  <c:v>避難した</c:v>
                </c:pt>
              </c:strCache>
            </c:strRef>
          </c:cat>
          <c:val>
            <c:numRef>
              <c:f>Sheet2!$Q$89:$Q$105</c:f>
              <c:numCache>
                <c:formatCode>0.000</c:formatCode>
                <c:ptCount val="17"/>
                <c:pt idx="0">
                  <c:v>0.219210741911918</c:v>
                </c:pt>
                <c:pt idx="1">
                  <c:v>0.761852448878793</c:v>
                </c:pt>
                <c:pt idx="2">
                  <c:v>-2.3460662410810299E-2</c:v>
                </c:pt>
                <c:pt idx="3">
                  <c:v>-0.26344689869722698</c:v>
                </c:pt>
                <c:pt idx="4">
                  <c:v>0.14502771392642999</c:v>
                </c:pt>
                <c:pt idx="5">
                  <c:v>0.40871468087455298</c:v>
                </c:pt>
                <c:pt idx="6">
                  <c:v>-0.13254260971805501</c:v>
                </c:pt>
                <c:pt idx="7">
                  <c:v>0.32759911261958302</c:v>
                </c:pt>
                <c:pt idx="8">
                  <c:v>0.17487074228920599</c:v>
                </c:pt>
                <c:pt idx="9">
                  <c:v>-0.519641096416815</c:v>
                </c:pt>
                <c:pt idx="10">
                  <c:v>0.35704196965419099</c:v>
                </c:pt>
                <c:pt idx="11">
                  <c:v>0.14247395026409099</c:v>
                </c:pt>
                <c:pt idx="12">
                  <c:v>0.97334776856225103</c:v>
                </c:pt>
                <c:pt idx="13">
                  <c:v>-0.170480310280817</c:v>
                </c:pt>
                <c:pt idx="14">
                  <c:v>0.51991811425723999</c:v>
                </c:pt>
                <c:pt idx="15">
                  <c:v>1.758896060589147</c:v>
                </c:pt>
                <c:pt idx="16">
                  <c:v>-0.967239989454448</c:v>
                </c:pt>
              </c:numCache>
            </c:numRef>
          </c:val>
        </c:ser>
        <c:dLbls>
          <c:showLegendKey val="0"/>
          <c:showVal val="0"/>
          <c:showCatName val="0"/>
          <c:showSerName val="0"/>
          <c:showPercent val="0"/>
          <c:showBubbleSize val="0"/>
        </c:dLbls>
        <c:gapWidth val="150"/>
        <c:axId val="208223616"/>
        <c:axId val="208225408"/>
      </c:barChart>
      <c:catAx>
        <c:axId val="208223616"/>
        <c:scaling>
          <c:orientation val="minMax"/>
        </c:scaling>
        <c:delete val="1"/>
        <c:axPos val="l"/>
        <c:majorTickMark val="none"/>
        <c:minorTickMark val="none"/>
        <c:tickLblPos val="nextTo"/>
        <c:crossAx val="208225408"/>
        <c:crosses val="autoZero"/>
        <c:auto val="1"/>
        <c:lblAlgn val="ctr"/>
        <c:lblOffset val="100"/>
        <c:noMultiLvlLbl val="0"/>
      </c:catAx>
      <c:valAx>
        <c:axId val="208225408"/>
        <c:scaling>
          <c:orientation val="minMax"/>
          <c:min val="-1"/>
        </c:scaling>
        <c:delete val="0"/>
        <c:axPos val="b"/>
        <c:majorGridlines/>
        <c:numFmt formatCode="0.000" sourceLinked="1"/>
        <c:majorTickMark val="none"/>
        <c:minorTickMark val="none"/>
        <c:tickLblPos val="nextTo"/>
        <c:txPr>
          <a:bodyPr/>
          <a:lstStyle/>
          <a:p>
            <a:pPr>
              <a:defRPr sz="1200" b="1">
                <a:latin typeface="+mn-ea"/>
                <a:ea typeface="+mn-ea"/>
              </a:defRPr>
            </a:pPr>
            <a:endParaRPr lang="ja-JP"/>
          </a:p>
        </c:txPr>
        <c:crossAx val="208223616"/>
        <c:crosses val="autoZero"/>
        <c:crossBetween val="between"/>
      </c:valAx>
    </c:plotArea>
    <c:plotVisOnly val="1"/>
    <c:dispBlanksAs val="gap"/>
    <c:showDLblsOverMax val="0"/>
  </c:chart>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4.9524128999502703E-2"/>
          <c:y val="7.4439917770918504E-2"/>
          <c:w val="0.91713747645951105"/>
          <c:h val="0.84769364664925995"/>
        </c:manualLayout>
      </c:layout>
      <c:pieChart>
        <c:varyColors val="1"/>
        <c:ser>
          <c:idx val="0"/>
          <c:order val="0"/>
          <c:spPr>
            <a:solidFill>
              <a:schemeClr val="accent4">
                <a:lumMod val="60000"/>
                <a:lumOff val="40000"/>
              </a:schemeClr>
            </a:solidFill>
          </c:spPr>
          <c:dPt>
            <c:idx val="1"/>
            <c:bubble3D val="0"/>
            <c:spPr>
              <a:solidFill>
                <a:srgbClr val="00B0F0"/>
              </a:solidFill>
            </c:spPr>
          </c:dPt>
          <c:dLbls>
            <c:delete val="1"/>
          </c:dLbls>
          <c:cat>
            <c:strRef>
              <c:f>'[%92}%94g%91%E5%8Aw%83A%83%93%83P%81(%83g%8FW%8Cv%92P%8F%83%95%AA%90%CD2%94N%88ȏ%E3%97L%8C%F8%89%F1%93%9A.xlsx]筑波大共助'!$M$565:$M$566</c:f>
              <c:strCache>
                <c:ptCount val="2"/>
                <c:pt idx="0">
                  <c:v>あり</c:v>
                </c:pt>
                <c:pt idx="1">
                  <c:v>なし</c:v>
                </c:pt>
              </c:strCache>
            </c:strRef>
          </c:cat>
          <c:val>
            <c:numRef>
              <c:f>'[%92}%94g%91%E5%8Aw%83A%83%93%83P%81(%83g%8FW%8Cv%92P%8F%83%95%AA%90%CD2%94N%88ȏ%E3%97L%8C%F8%89%F1%93%9A.xlsx]筑波大共助'!$N$565:$N$566</c:f>
              <c:numCache>
                <c:formatCode>General</c:formatCode>
                <c:ptCount val="2"/>
                <c:pt idx="0">
                  <c:v>383</c:v>
                </c:pt>
                <c:pt idx="1">
                  <c:v>179</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spPr>
            <a:solidFill>
              <a:schemeClr val="accent4">
                <a:lumMod val="60000"/>
                <a:lumOff val="40000"/>
              </a:schemeClr>
            </a:solidFill>
          </c:spPr>
          <c:dPt>
            <c:idx val="0"/>
            <c:bubble3D val="0"/>
          </c:dPt>
          <c:dPt>
            <c:idx val="1"/>
            <c:bubble3D val="0"/>
            <c:spPr>
              <a:solidFill>
                <a:srgbClr val="00B0F0"/>
              </a:solidFill>
            </c:spPr>
          </c:dPt>
          <c:dLbls>
            <c:delete val="1"/>
          </c:dLbls>
          <c:cat>
            <c:strRef>
              <c:f>'[%92}%94g%91%E5%8Aw%83A%83%93%83P%81(%83g%8FW%8Cv%92P%8F%83%95%AA%90%CD2%94N%88ȏ%E3%97L%8C%F8%89%F1%93%9A.xlsx]茨城大学共助'!$Q$2:$Q$3</c:f>
              <c:strCache>
                <c:ptCount val="2"/>
                <c:pt idx="0">
                  <c:v>あり</c:v>
                </c:pt>
                <c:pt idx="1">
                  <c:v>なし</c:v>
                </c:pt>
              </c:strCache>
            </c:strRef>
          </c:cat>
          <c:val>
            <c:numRef>
              <c:f>'[%92}%94g%91%E5%8Aw%83A%83%93%83P%81(%83g%8FW%8Cv%92P%8F%83%95%AA%90%CD2%94N%88ȏ%E3%97L%8C%F8%89%F1%93%9A.xlsx]茨城大学共助'!$R$2:$R$3</c:f>
              <c:numCache>
                <c:formatCode>General</c:formatCode>
                <c:ptCount val="2"/>
                <c:pt idx="0">
                  <c:v>24</c:v>
                </c:pt>
                <c:pt idx="1">
                  <c:v>16</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2000" b="0">
                <a:latin typeface="+mj-ea"/>
                <a:ea typeface="+mj-ea"/>
              </a:defRPr>
            </a:pPr>
            <a:r>
              <a:rPr lang="ja-JP" sz="2000" b="0">
                <a:latin typeface="+mj-ea"/>
                <a:ea typeface="+mj-ea"/>
              </a:rPr>
              <a:t>筑波大学周辺に住んでいますか</a:t>
            </a:r>
          </a:p>
        </c:rich>
      </c:tx>
      <c:layout/>
      <c:overlay val="0"/>
    </c:title>
    <c:autoTitleDeleted val="0"/>
    <c:plotArea>
      <c:layout>
        <c:manualLayout>
          <c:layoutTarget val="inner"/>
          <c:xMode val="edge"/>
          <c:yMode val="edge"/>
          <c:x val="0.30285569362966958"/>
          <c:y val="0.19128317293671623"/>
          <c:w val="0.39428861274066085"/>
          <c:h val="0.6313458734324876"/>
        </c:manualLayout>
      </c:layout>
      <c:pieChart>
        <c:varyColors val="1"/>
        <c:ser>
          <c:idx val="0"/>
          <c:order val="0"/>
          <c:spPr>
            <a:solidFill>
              <a:schemeClr val="accent4">
                <a:lumMod val="60000"/>
                <a:lumOff val="40000"/>
              </a:schemeClr>
            </a:solidFill>
          </c:spPr>
          <c:dPt>
            <c:idx val="0"/>
            <c:bubble3D val="0"/>
            <c:spPr>
              <a:solidFill>
                <a:srgbClr val="00B0F0"/>
              </a:solidFill>
            </c:spPr>
          </c:dPt>
          <c:dLbls>
            <c:dLbl>
              <c:idx val="0"/>
              <c:layout>
                <c:manualLayout>
                  <c:x val="-9.3793767905569703E-2"/>
                  <c:y val="0.21959426946631699"/>
                </c:manualLayout>
              </c:layout>
              <c:tx>
                <c:rich>
                  <a:bodyPr/>
                  <a:lstStyle/>
                  <a:p>
                    <a:pPr>
                      <a:defRPr b="0">
                        <a:solidFill>
                          <a:schemeClr val="bg1"/>
                        </a:solidFill>
                        <a:latin typeface="+mj-ea"/>
                        <a:ea typeface="+mj-ea"/>
                      </a:defRPr>
                    </a:pPr>
                    <a:r>
                      <a:rPr lang="en-US" altLang="en-US" sz="2400" b="0" dirty="0">
                        <a:solidFill>
                          <a:schemeClr val="bg1"/>
                        </a:solidFill>
                        <a:latin typeface="+mj-ea"/>
                        <a:ea typeface="+mj-ea"/>
                      </a:rPr>
                      <a:t>16%</a:t>
                    </a:r>
                    <a:endParaRPr lang="en-US" altLang="en-US" b="0" dirty="0"/>
                  </a:p>
                </c:rich>
              </c:tx>
              <c:spPr/>
              <c:showLegendKey val="0"/>
              <c:showVal val="0"/>
              <c:showCatName val="1"/>
              <c:showSerName val="0"/>
              <c:showPercent val="1"/>
              <c:showBubbleSize val="0"/>
            </c:dLbl>
            <c:dLbl>
              <c:idx val="1"/>
              <c:layout>
                <c:manualLayout>
                  <c:x val="0.148032049262286"/>
                  <c:y val="-0.178541484397784"/>
                </c:manualLayout>
              </c:layout>
              <c:tx>
                <c:rich>
                  <a:bodyPr/>
                  <a:lstStyle/>
                  <a:p>
                    <a:pPr>
                      <a:defRPr b="0">
                        <a:solidFill>
                          <a:schemeClr val="bg1"/>
                        </a:solidFill>
                        <a:latin typeface="+mj-ea"/>
                        <a:ea typeface="+mj-ea"/>
                      </a:defRPr>
                    </a:pPr>
                    <a:r>
                      <a:rPr lang="en-US" altLang="en-US" sz="2800" b="0" dirty="0">
                        <a:solidFill>
                          <a:schemeClr val="bg1"/>
                        </a:solidFill>
                        <a:latin typeface="+mj-ea"/>
                        <a:ea typeface="+mj-ea"/>
                      </a:rPr>
                      <a:t>84%</a:t>
                    </a:r>
                    <a:endParaRPr lang="en-US" altLang="en-US" sz="2000" b="0" dirty="0"/>
                  </a:p>
                </c:rich>
              </c:tx>
              <c:spPr/>
              <c:showLegendKey val="0"/>
              <c:showVal val="0"/>
              <c:showCatName val="1"/>
              <c:showSerName val="0"/>
              <c:showPercent val="1"/>
              <c:showBubbleSize val="0"/>
            </c:dLbl>
            <c:txPr>
              <a:bodyPr/>
              <a:lstStyle/>
              <a:p>
                <a:pPr>
                  <a:defRPr b="1">
                    <a:solidFill>
                      <a:schemeClr val="bg1"/>
                    </a:solidFill>
                    <a:latin typeface="+mj-ea"/>
                    <a:ea typeface="+mj-ea"/>
                  </a:defRPr>
                </a:pPr>
                <a:endParaRPr lang="ja-JP"/>
              </a:p>
            </c:txPr>
            <c:showLegendKey val="0"/>
            <c:showVal val="0"/>
            <c:showCatName val="1"/>
            <c:showSerName val="0"/>
            <c:showPercent val="1"/>
            <c:showBubbleSize val="0"/>
            <c:showLeaderLines val="0"/>
          </c:dLbls>
          <c:cat>
            <c:strRef>
              <c:f>基本データ!$B$2:$C$2</c:f>
              <c:strCache>
                <c:ptCount val="2"/>
                <c:pt idx="0">
                  <c:v>いいえ</c:v>
                </c:pt>
                <c:pt idx="1">
                  <c:v>はい</c:v>
                </c:pt>
              </c:strCache>
            </c:strRef>
          </c:cat>
          <c:val>
            <c:numRef>
              <c:f>基本データ!$B$3:$C$3</c:f>
              <c:numCache>
                <c:formatCode>General</c:formatCode>
                <c:ptCount val="2"/>
                <c:pt idx="0">
                  <c:v>130</c:v>
                </c:pt>
                <c:pt idx="1">
                  <c:v>700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txPr>
    <a:bodyPr/>
    <a:lstStyle/>
    <a:p>
      <a:pPr>
        <a:defRPr sz="1800"/>
      </a:pPr>
      <a:endParaRPr lang="ja-JP"/>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2000" b="0">
                <a:latin typeface="+mj-ea"/>
                <a:ea typeface="+mj-ea"/>
              </a:defRPr>
            </a:pPr>
            <a:r>
              <a:rPr lang="ja-JP" sz="2000" b="0">
                <a:latin typeface="+mj-ea"/>
                <a:ea typeface="+mj-ea"/>
              </a:rPr>
              <a:t>茨城大学周辺に住んでいますか</a:t>
            </a:r>
          </a:p>
        </c:rich>
      </c:tx>
      <c:layout>
        <c:manualLayout>
          <c:xMode val="edge"/>
          <c:yMode val="edge"/>
          <c:x val="0.14701554107831399"/>
          <c:y val="2.7741997962674299E-2"/>
        </c:manualLayout>
      </c:layout>
      <c:overlay val="0"/>
    </c:title>
    <c:autoTitleDeleted val="0"/>
    <c:plotArea>
      <c:layout>
        <c:manualLayout>
          <c:layoutTarget val="inner"/>
          <c:xMode val="edge"/>
          <c:yMode val="edge"/>
          <c:x val="0.30250327377103819"/>
          <c:y val="0.19574091158312151"/>
          <c:w val="0.39499345245792361"/>
          <c:h val="0.63165980883506179"/>
        </c:manualLayout>
      </c:layout>
      <c:pieChart>
        <c:varyColors val="1"/>
        <c:ser>
          <c:idx val="0"/>
          <c:order val="0"/>
          <c:spPr>
            <a:solidFill>
              <a:schemeClr val="accent4">
                <a:lumMod val="60000"/>
                <a:lumOff val="40000"/>
              </a:schemeClr>
            </a:solidFill>
          </c:spPr>
          <c:dPt>
            <c:idx val="0"/>
            <c:bubble3D val="0"/>
            <c:spPr>
              <a:solidFill>
                <a:srgbClr val="00B0F0"/>
              </a:solidFill>
            </c:spPr>
          </c:dPt>
          <c:dLbls>
            <c:dLbl>
              <c:idx val="0"/>
              <c:layout>
                <c:manualLayout>
                  <c:x val="-0.18463818227847201"/>
                  <c:y val="2.80070396230001E-2"/>
                </c:manualLayout>
              </c:layout>
              <c:showLegendKey val="0"/>
              <c:showVal val="0"/>
              <c:showCatName val="1"/>
              <c:showSerName val="0"/>
              <c:showPercent val="1"/>
              <c:showBubbleSize val="0"/>
            </c:dLbl>
            <c:dLbl>
              <c:idx val="1"/>
              <c:layout>
                <c:manualLayout>
                  <c:x val="0.18697876920779299"/>
                  <c:y val="-4.4751264955012103E-2"/>
                </c:manualLayout>
              </c:layout>
              <c:tx>
                <c:rich>
                  <a:bodyPr/>
                  <a:lstStyle/>
                  <a:p>
                    <a:r>
                      <a:rPr lang="ja-JP" altLang="en-US" sz="2800" dirty="0">
                        <a:solidFill>
                          <a:schemeClr val="bg1"/>
                        </a:solidFill>
                      </a:rPr>
                      <a:t>はい
</a:t>
                    </a:r>
                    <a:r>
                      <a:rPr lang="en-US" altLang="ja-JP" sz="2800" dirty="0">
                        <a:solidFill>
                          <a:schemeClr val="bg1"/>
                        </a:solidFill>
                      </a:rPr>
                      <a:t>54%</a:t>
                    </a:r>
                    <a:endParaRPr lang="en-US" altLang="ja-JP" sz="2800" dirty="0"/>
                  </a:p>
                </c:rich>
              </c:tx>
              <c:showLegendKey val="0"/>
              <c:showVal val="0"/>
              <c:showCatName val="1"/>
              <c:showSerName val="0"/>
              <c:showPercent val="1"/>
              <c:showBubbleSize val="0"/>
            </c:dLbl>
            <c:txPr>
              <a:bodyPr/>
              <a:lstStyle/>
              <a:p>
                <a:pPr>
                  <a:defRPr b="1">
                    <a:solidFill>
                      <a:schemeClr val="bg1"/>
                    </a:solidFill>
                    <a:latin typeface="+mn-ea"/>
                    <a:ea typeface="+mn-ea"/>
                  </a:defRPr>
                </a:pPr>
                <a:endParaRPr lang="ja-JP"/>
              </a:p>
            </c:txPr>
            <c:showLegendKey val="0"/>
            <c:showVal val="0"/>
            <c:showCatName val="1"/>
            <c:showSerName val="0"/>
            <c:showPercent val="1"/>
            <c:showBubbleSize val="0"/>
            <c:showLeaderLines val="1"/>
          </c:dLbls>
          <c:cat>
            <c:strRef>
              <c:f>Sheet2!$B$2:$C$2</c:f>
              <c:strCache>
                <c:ptCount val="2"/>
                <c:pt idx="0">
                  <c:v>いいえ</c:v>
                </c:pt>
                <c:pt idx="1">
                  <c:v>はい</c:v>
                </c:pt>
              </c:strCache>
            </c:strRef>
          </c:cat>
          <c:val>
            <c:numRef>
              <c:f>Sheet2!$B$3:$C$3</c:f>
              <c:numCache>
                <c:formatCode>General</c:formatCode>
                <c:ptCount val="2"/>
                <c:pt idx="0">
                  <c:v>46</c:v>
                </c:pt>
                <c:pt idx="1">
                  <c:v>54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ja-JP"/>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9117883968064601E-2"/>
          <c:y val="0.105525318241231"/>
          <c:w val="0.62043114929835497"/>
          <c:h val="0.86326622127882902"/>
        </c:manualLayout>
      </c:layout>
      <c:pieChart>
        <c:varyColors val="1"/>
        <c:ser>
          <c:idx val="0"/>
          <c:order val="0"/>
          <c:dPt>
            <c:idx val="0"/>
            <c:bubble3D val="0"/>
            <c:spPr>
              <a:solidFill>
                <a:srgbClr val="94147C">
                  <a:lumMod val="60000"/>
                  <a:lumOff val="40000"/>
                </a:srgbClr>
              </a:solidFill>
            </c:spPr>
          </c:dPt>
          <c:dPt>
            <c:idx val="1"/>
            <c:bubble3D val="0"/>
            <c:spPr>
              <a:solidFill>
                <a:srgbClr val="00B0F0"/>
              </a:solidFill>
            </c:spPr>
          </c:dPt>
          <c:dPt>
            <c:idx val="2"/>
            <c:bubble3D val="0"/>
            <c:spPr>
              <a:solidFill>
                <a:srgbClr val="92D050"/>
              </a:solidFill>
            </c:spPr>
          </c:dPt>
          <c:dPt>
            <c:idx val="3"/>
            <c:bubble3D val="0"/>
            <c:spPr>
              <a:solidFill>
                <a:srgbClr val="5D5AD2">
                  <a:lumMod val="60000"/>
                  <a:lumOff val="40000"/>
                </a:srgbClr>
              </a:solidFill>
            </c:spPr>
          </c:dPt>
          <c:dLbls>
            <c:dLbl>
              <c:idx val="0"/>
              <c:layout>
                <c:manualLayout>
                  <c:x val="-0.25796388414647198"/>
                  <c:y val="5.32303348293207E-2"/>
                </c:manualLayout>
              </c:layout>
              <c:tx>
                <c:rich>
                  <a:bodyPr/>
                  <a:lstStyle/>
                  <a:p>
                    <a:r>
                      <a:rPr lang="en-US" altLang="ja-JP" sz="5400" b="1" dirty="0">
                        <a:solidFill>
                          <a:schemeClr val="tx1"/>
                        </a:solidFill>
                      </a:rPr>
                      <a:t>50</a:t>
                    </a:r>
                    <a:r>
                      <a:rPr lang="en-US" altLang="ja-JP" sz="3200" b="1" dirty="0">
                        <a:solidFill>
                          <a:schemeClr val="tx1"/>
                        </a:solidFill>
                      </a:rPr>
                      <a:t>%</a:t>
                    </a:r>
                    <a:endParaRPr lang="en-US" altLang="ja-JP" sz="3200" dirty="0"/>
                  </a:p>
                </c:rich>
              </c:tx>
              <c:showLegendKey val="0"/>
              <c:showVal val="0"/>
              <c:showCatName val="0"/>
              <c:showSerName val="0"/>
              <c:showPercent val="1"/>
              <c:showBubbleSize val="0"/>
            </c:dLbl>
            <c:dLbl>
              <c:idx val="1"/>
              <c:layout>
                <c:manualLayout>
                  <c:x val="0.11744945867833445"/>
                  <c:y val="-0.14122328073354712"/>
                </c:manualLayout>
              </c:layout>
              <c:spPr/>
              <c:txPr>
                <a:bodyPr/>
                <a:lstStyle/>
                <a:p>
                  <a:pPr>
                    <a:defRPr sz="2000" b="1">
                      <a:solidFill>
                        <a:schemeClr val="tx1"/>
                      </a:solidFill>
                    </a:defRPr>
                  </a:pPr>
                  <a:endParaRPr lang="ja-JP"/>
                </a:p>
              </c:txPr>
              <c:showLegendKey val="0"/>
              <c:showVal val="0"/>
              <c:showCatName val="0"/>
              <c:showSerName val="0"/>
              <c:showPercent val="1"/>
              <c:showBubbleSize val="0"/>
            </c:dLbl>
            <c:dLbl>
              <c:idx val="2"/>
              <c:spPr/>
              <c:txPr>
                <a:bodyPr/>
                <a:lstStyle/>
                <a:p>
                  <a:pPr>
                    <a:defRPr sz="2000" b="1">
                      <a:solidFill>
                        <a:schemeClr val="tx1"/>
                      </a:solidFill>
                    </a:defRPr>
                  </a:pPr>
                  <a:endParaRPr lang="ja-JP"/>
                </a:p>
              </c:txPr>
              <c:showLegendKey val="0"/>
              <c:showVal val="0"/>
              <c:showCatName val="0"/>
              <c:showSerName val="0"/>
              <c:showPercent val="1"/>
              <c:showBubbleSize val="0"/>
            </c:dLbl>
            <c:dLbl>
              <c:idx val="3"/>
              <c:layout>
                <c:manualLayout>
                  <c:x val="4.5025620116611431E-2"/>
                  <c:y val="0.14570015534779551"/>
                </c:manualLayout>
              </c:layout>
              <c:spPr/>
              <c:txPr>
                <a:bodyPr/>
                <a:lstStyle/>
                <a:p>
                  <a:pPr>
                    <a:defRPr sz="2000" b="1">
                      <a:solidFill>
                        <a:schemeClr val="tx1"/>
                      </a:solidFill>
                    </a:defRPr>
                  </a:pPr>
                  <a:endParaRPr lang="ja-JP"/>
                </a:p>
              </c:txPr>
              <c:showLegendKey val="0"/>
              <c:showVal val="0"/>
              <c:showCatName val="0"/>
              <c:showSerName val="0"/>
              <c:showPercent val="1"/>
              <c:showBubbleSize val="0"/>
            </c:dLbl>
            <c:txPr>
              <a:bodyPr/>
              <a:lstStyle/>
              <a:p>
                <a:pPr>
                  <a:defRPr sz="2400" b="1">
                    <a:solidFill>
                      <a:schemeClr val="tx1"/>
                    </a:solidFill>
                  </a:defRPr>
                </a:pPr>
                <a:endParaRPr lang="ja-JP"/>
              </a:p>
            </c:txPr>
            <c:showLegendKey val="0"/>
            <c:showVal val="0"/>
            <c:showCatName val="0"/>
            <c:showSerName val="0"/>
            <c:showPercent val="1"/>
            <c:showBubbleSize val="0"/>
            <c:showLeaderLines val="1"/>
          </c:dLbls>
          <c:cat>
            <c:strRef>
              <c:f>Sheet1!$B$36:$B$39</c:f>
              <c:strCache>
                <c:ptCount val="4"/>
                <c:pt idx="0">
                  <c:v>友人宅</c:v>
                </c:pt>
                <c:pt idx="1">
                  <c:v>実家</c:v>
                </c:pt>
                <c:pt idx="2">
                  <c:v>避難所</c:v>
                </c:pt>
                <c:pt idx="3">
                  <c:v>1人</c:v>
                </c:pt>
              </c:strCache>
            </c:strRef>
          </c:cat>
          <c:val>
            <c:numRef>
              <c:f>Sheet1!$C$36:$C$39</c:f>
              <c:numCache>
                <c:formatCode>General</c:formatCode>
                <c:ptCount val="4"/>
                <c:pt idx="0">
                  <c:v>8</c:v>
                </c:pt>
                <c:pt idx="1">
                  <c:v>5</c:v>
                </c:pt>
                <c:pt idx="2">
                  <c:v>2</c:v>
                </c:pt>
                <c:pt idx="3">
                  <c:v>1</c:v>
                </c:pt>
              </c:numCache>
            </c:numRef>
          </c:val>
        </c:ser>
        <c:dLbls>
          <c:showLegendKey val="0"/>
          <c:showVal val="0"/>
          <c:showCatName val="0"/>
          <c:showSerName val="0"/>
          <c:showPercent val="1"/>
          <c:showBubbleSize val="0"/>
          <c:showLeaderLines val="1"/>
        </c:dLbls>
        <c:firstSliceAng val="0"/>
      </c:pieChart>
    </c:plotArea>
    <c:legend>
      <c:legendPos val="r"/>
      <c:legendEntry>
        <c:idx val="0"/>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S明朝B" pitchFamily="18" charset="-128"/>
                <a:ea typeface="HGS明朝B" pitchFamily="18" charset="-128"/>
              </a:defRPr>
            </a:pPr>
            <a:endParaRPr lang="ja-JP"/>
          </a:p>
        </c:txPr>
      </c:legendEntry>
      <c:legendEntry>
        <c:idx val="2"/>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S明朝B" pitchFamily="18" charset="-128"/>
                <a:ea typeface="HGS明朝B" pitchFamily="18" charset="-128"/>
              </a:defRPr>
            </a:pPr>
            <a:endParaRPr lang="ja-JP"/>
          </a:p>
        </c:txPr>
      </c:legendEntry>
      <c:legendEntry>
        <c:idx val="3"/>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S明朝B" pitchFamily="18" charset="-128"/>
                <a:ea typeface="HGS明朝B" pitchFamily="18" charset="-128"/>
              </a:defRPr>
            </a:pPr>
            <a:endParaRPr lang="ja-JP"/>
          </a:p>
        </c:txPr>
      </c:legendEntry>
      <c:layout>
        <c:manualLayout>
          <c:xMode val="edge"/>
          <c:yMode val="edge"/>
          <c:x val="0.67523311993012403"/>
          <c:y val="0.180928440226825"/>
          <c:w val="0.24313239350809801"/>
          <c:h val="0.64019414509498895"/>
        </c:manualLayout>
      </c:layout>
      <c:overlay val="0"/>
      <c:spPr>
        <a:noFill/>
        <a:ln>
          <a:noFill/>
        </a:ln>
      </c:spPr>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S明朝B" pitchFamily="18" charset="-128"/>
              <a:ea typeface="HGS明朝B" pitchFamily="18" charset="-128"/>
            </a:defRPr>
          </a:pPr>
          <a:endParaRPr lang="ja-JP"/>
        </a:p>
      </c:txPr>
    </c:legend>
    <c:plotVisOnly val="1"/>
    <c:dispBlanksAs val="gap"/>
    <c:showDLblsOverMax val="0"/>
  </c:chart>
  <c:spPr>
    <a:noFill/>
    <a:ln>
      <a:noFill/>
    </a:ln>
  </c:spPr>
  <c:externalData r:id="rId2">
    <c:autoUpdate val="0"/>
  </c:externalData>
  <c:userShapes r:id="rId3"/>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1800"/>
            </a:pPr>
            <a:r>
              <a:rPr lang="ja-JP" sz="1800" b="0" dirty="0">
                <a:latin typeface="+mj-ea"/>
                <a:ea typeface="+mj-ea"/>
              </a:rPr>
              <a:t>地震発生から</a:t>
            </a:r>
            <a:r>
              <a:rPr lang="en-US" sz="1800" b="0" dirty="0">
                <a:latin typeface="+mj-ea"/>
                <a:ea typeface="+mj-ea"/>
              </a:rPr>
              <a:t>1</a:t>
            </a:r>
            <a:r>
              <a:rPr lang="ja-JP" sz="1800" b="0" dirty="0">
                <a:latin typeface="+mj-ea"/>
                <a:ea typeface="+mj-ea"/>
              </a:rPr>
              <a:t>週間の間で</a:t>
            </a:r>
            <a:r>
              <a:rPr lang="en-US" sz="1800" b="0" dirty="0">
                <a:latin typeface="+mj-ea"/>
                <a:ea typeface="+mj-ea"/>
              </a:rPr>
              <a:t/>
            </a:r>
            <a:br>
              <a:rPr lang="en-US" sz="1800" b="0" dirty="0">
                <a:latin typeface="+mj-ea"/>
                <a:ea typeface="+mj-ea"/>
              </a:rPr>
            </a:br>
            <a:r>
              <a:rPr lang="ja-JP" sz="1800" b="0" dirty="0">
                <a:latin typeface="+mj-ea"/>
                <a:ea typeface="+mj-ea"/>
              </a:rPr>
              <a:t>筑波大学周辺にいたか</a:t>
            </a:r>
          </a:p>
        </c:rich>
      </c:tx>
      <c:layout>
        <c:manualLayout>
          <c:xMode val="edge"/>
          <c:yMode val="edge"/>
          <c:x val="0.21404124289220386"/>
          <c:y val="9.9596776828718384E-2"/>
        </c:manualLayout>
      </c:layout>
      <c:overlay val="0"/>
    </c:title>
    <c:autoTitleDeleted val="0"/>
    <c:plotArea>
      <c:layout/>
      <c:pieChart>
        <c:varyColors val="1"/>
        <c:ser>
          <c:idx val="0"/>
          <c:order val="0"/>
          <c:spPr>
            <a:solidFill>
              <a:schemeClr val="accent4">
                <a:lumMod val="60000"/>
                <a:lumOff val="40000"/>
              </a:schemeClr>
            </a:solidFill>
          </c:spPr>
          <c:dPt>
            <c:idx val="0"/>
            <c:bubble3D val="0"/>
            <c:spPr>
              <a:solidFill>
                <a:srgbClr val="00B0F0"/>
              </a:solidFill>
            </c:spPr>
          </c:dPt>
          <c:dLbls>
            <c:dLbl>
              <c:idx val="0"/>
              <c:layout>
                <c:manualLayout>
                  <c:x val="-0.14457126817558999"/>
                  <c:y val="0.19212015658390899"/>
                </c:manualLayout>
              </c:layout>
              <c:showLegendKey val="0"/>
              <c:showVal val="0"/>
              <c:showCatName val="1"/>
              <c:showSerName val="0"/>
              <c:showPercent val="1"/>
              <c:showBubbleSize val="0"/>
            </c:dLbl>
            <c:dLbl>
              <c:idx val="1"/>
              <c:layout>
                <c:manualLayout>
                  <c:x val="0.125572326980504"/>
                  <c:y val="-0.163179581353706"/>
                </c:manualLayout>
              </c:layout>
              <c:tx>
                <c:rich>
                  <a:bodyPr/>
                  <a:lstStyle/>
                  <a:p>
                    <a:r>
                      <a:rPr lang="ja-JP" altLang="en-US" sz="2800" dirty="0">
                        <a:solidFill>
                          <a:schemeClr val="bg1"/>
                        </a:solidFill>
                      </a:rPr>
                      <a:t>いた
</a:t>
                    </a:r>
                    <a:r>
                      <a:rPr lang="en-US" altLang="ja-JP" sz="2800" dirty="0">
                        <a:solidFill>
                          <a:schemeClr val="bg1"/>
                        </a:solidFill>
                      </a:rPr>
                      <a:t>74%</a:t>
                    </a:r>
                    <a:endParaRPr lang="en-US" altLang="ja-JP" sz="2800" dirty="0"/>
                  </a:p>
                </c:rich>
              </c:tx>
              <c:showLegendKey val="0"/>
              <c:showVal val="0"/>
              <c:showCatName val="1"/>
              <c:showSerName val="0"/>
              <c:showPercent val="1"/>
              <c:showBubbleSize val="0"/>
            </c:dLbl>
            <c:txPr>
              <a:bodyPr/>
              <a:lstStyle/>
              <a:p>
                <a:pPr>
                  <a:defRPr b="1">
                    <a:solidFill>
                      <a:schemeClr val="bg1"/>
                    </a:solidFill>
                    <a:latin typeface="+mn-ea"/>
                    <a:ea typeface="+mn-ea"/>
                  </a:defRPr>
                </a:pPr>
                <a:endParaRPr lang="ja-JP"/>
              </a:p>
            </c:txPr>
            <c:showLegendKey val="0"/>
            <c:showVal val="0"/>
            <c:showCatName val="1"/>
            <c:showSerName val="0"/>
            <c:showPercent val="1"/>
            <c:showBubbleSize val="0"/>
            <c:showLeaderLines val="1"/>
          </c:dLbls>
          <c:cat>
            <c:strRef>
              <c:f>基本データ!$B$15:$C$15</c:f>
              <c:strCache>
                <c:ptCount val="2"/>
                <c:pt idx="0">
                  <c:v>いない</c:v>
                </c:pt>
                <c:pt idx="1">
                  <c:v>いた</c:v>
                </c:pt>
              </c:strCache>
            </c:strRef>
          </c:cat>
          <c:val>
            <c:numRef>
              <c:f>基本データ!$B$16:$C$16</c:f>
              <c:numCache>
                <c:formatCode>General</c:formatCode>
                <c:ptCount val="2"/>
                <c:pt idx="0">
                  <c:v>222</c:v>
                </c:pt>
                <c:pt idx="1">
                  <c:v>643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ja-JP"/>
    </a:p>
  </c:txPr>
  <c:externalData r:id="rId1">
    <c:autoUpdate val="0"/>
  </c:externalData>
  <c:userShapes r:id="rId2"/>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52721758515216"/>
          <c:y val="0.12844114104135099"/>
          <c:w val="0.44291676959030801"/>
          <c:h val="0.75410790809085704"/>
        </c:manualLayout>
      </c:layout>
      <c:pieChart>
        <c:varyColors val="1"/>
        <c:ser>
          <c:idx val="0"/>
          <c:order val="0"/>
          <c:spPr>
            <a:solidFill>
              <a:schemeClr val="accent4">
                <a:lumMod val="60000"/>
                <a:lumOff val="40000"/>
              </a:schemeClr>
            </a:solidFill>
          </c:spPr>
          <c:dPt>
            <c:idx val="0"/>
            <c:bubble3D val="0"/>
            <c:spPr>
              <a:solidFill>
                <a:srgbClr val="00B0F0"/>
              </a:solidFill>
            </c:spPr>
          </c:dPt>
          <c:dLbls>
            <c:dLbl>
              <c:idx val="1"/>
              <c:layout>
                <c:manualLayout>
                  <c:x val="0.22366552510371099"/>
                  <c:y val="-8.7182496001993806E-2"/>
                </c:manualLayout>
              </c:layout>
              <c:tx>
                <c:rich>
                  <a:bodyPr/>
                  <a:lstStyle/>
                  <a:p>
                    <a:r>
                      <a:rPr lang="ja-JP" altLang="en-US" sz="2800" dirty="0">
                        <a:solidFill>
                          <a:schemeClr val="bg1"/>
                        </a:solidFill>
                      </a:rPr>
                      <a:t>いた
</a:t>
                    </a:r>
                    <a:r>
                      <a:rPr lang="en-US" altLang="ja-JP" sz="2800" dirty="0">
                        <a:solidFill>
                          <a:schemeClr val="bg1"/>
                        </a:solidFill>
                      </a:rPr>
                      <a:t>58%</a:t>
                    </a:r>
                    <a:endParaRPr lang="en-US" altLang="ja-JP" sz="2800" dirty="0"/>
                  </a:p>
                </c:rich>
              </c:tx>
              <c:showLegendKey val="0"/>
              <c:showVal val="0"/>
              <c:showCatName val="1"/>
              <c:showSerName val="0"/>
              <c:showPercent val="1"/>
              <c:showBubbleSize val="0"/>
            </c:dLbl>
            <c:txPr>
              <a:bodyPr/>
              <a:lstStyle/>
              <a:p>
                <a:pPr>
                  <a:defRPr b="1">
                    <a:solidFill>
                      <a:schemeClr val="bg1"/>
                    </a:solidFill>
                    <a:latin typeface="+mn-ea"/>
                    <a:ea typeface="+mn-ea"/>
                  </a:defRPr>
                </a:pPr>
                <a:endParaRPr lang="ja-JP"/>
              </a:p>
            </c:txPr>
            <c:showLegendKey val="0"/>
            <c:showVal val="0"/>
            <c:showCatName val="1"/>
            <c:showSerName val="0"/>
            <c:showPercent val="1"/>
            <c:showBubbleSize val="0"/>
            <c:showLeaderLines val="1"/>
          </c:dLbls>
          <c:cat>
            <c:strRef>
              <c:f>Sheet6!$C$8:$D$8</c:f>
              <c:strCache>
                <c:ptCount val="2"/>
                <c:pt idx="0">
                  <c:v>いない</c:v>
                </c:pt>
                <c:pt idx="1">
                  <c:v>いた</c:v>
                </c:pt>
              </c:strCache>
            </c:strRef>
          </c:cat>
          <c:val>
            <c:numRef>
              <c:f>Sheet6!$C$9:$D$9</c:f>
              <c:numCache>
                <c:formatCode>General</c:formatCode>
                <c:ptCount val="2"/>
                <c:pt idx="0">
                  <c:v>28</c:v>
                </c:pt>
                <c:pt idx="1">
                  <c:v>39</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ja-JP"/>
    </a:p>
  </c:txPr>
  <c:externalData r:id="rId1">
    <c:autoUpdate val="0"/>
  </c:externalData>
  <c:userShapes r:id="rId2"/>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cat>
            <c:strRef>
              <c:f>'[Microsoft PowerPoint 内のグラフ]Sheet1'!$BU$42:$BU$50</c:f>
              <c:strCache>
                <c:ptCount val="9"/>
                <c:pt idx="0">
                  <c:v>その他</c:v>
                </c:pt>
                <c:pt idx="1">
                  <c:v>過去の震災における被災について</c:v>
                </c:pt>
                <c:pt idx="2">
                  <c:v>地震による津波被害について</c:v>
                </c:pt>
                <c:pt idx="3">
                  <c:v>東日本大震災に関する被害について</c:v>
                </c:pt>
                <c:pt idx="4">
                  <c:v>震災後、社会貢献するための方法</c:v>
                </c:pt>
                <c:pt idx="5">
                  <c:v>学校内の避難経路、最寄の避難所について</c:v>
                </c:pt>
                <c:pt idx="6">
                  <c:v>今度の地震に関する知識</c:v>
                </c:pt>
                <c:pt idx="7">
                  <c:v>地震時に取るべきベストな行動について</c:v>
                </c:pt>
                <c:pt idx="8">
                  <c:v>震災後の不便な生活に対処する方法</c:v>
                </c:pt>
              </c:strCache>
            </c:strRef>
          </c:cat>
          <c:val>
            <c:numRef>
              <c:f>'[Microsoft PowerPoint 内のグラフ]Sheet1'!$BV$42:$BV$50</c:f>
              <c:numCache>
                <c:formatCode>General</c:formatCode>
                <c:ptCount val="9"/>
                <c:pt idx="0">
                  <c:v>28</c:v>
                </c:pt>
                <c:pt idx="1">
                  <c:v>68</c:v>
                </c:pt>
                <c:pt idx="2">
                  <c:v>188</c:v>
                </c:pt>
                <c:pt idx="3">
                  <c:v>195</c:v>
                </c:pt>
                <c:pt idx="4">
                  <c:v>260</c:v>
                </c:pt>
                <c:pt idx="5">
                  <c:v>320</c:v>
                </c:pt>
                <c:pt idx="6">
                  <c:v>392</c:v>
                </c:pt>
                <c:pt idx="7">
                  <c:v>507</c:v>
                </c:pt>
                <c:pt idx="8">
                  <c:v>530</c:v>
                </c:pt>
              </c:numCache>
            </c:numRef>
          </c:val>
        </c:ser>
        <c:dLbls>
          <c:showLegendKey val="0"/>
          <c:showVal val="0"/>
          <c:showCatName val="0"/>
          <c:showSerName val="0"/>
          <c:showPercent val="0"/>
          <c:showBubbleSize val="0"/>
        </c:dLbls>
        <c:gapWidth val="150"/>
        <c:axId val="44075648"/>
        <c:axId val="56144256"/>
      </c:barChart>
      <c:catAx>
        <c:axId val="44075648"/>
        <c:scaling>
          <c:orientation val="minMax"/>
        </c:scaling>
        <c:delete val="0"/>
        <c:axPos val="l"/>
        <c:majorTickMark val="none"/>
        <c:minorTickMark val="none"/>
        <c:tickLblPos val="nextTo"/>
        <c:spPr>
          <a:ln>
            <a:solidFill>
              <a:sysClr val="window" lastClr="FFFFFF"/>
            </a:solidFill>
          </a:ln>
        </c:spPr>
        <c:txPr>
          <a:bodyPr/>
          <a:lstStyle/>
          <a:p>
            <a:pPr>
              <a:defRPr sz="1600">
                <a:solidFill>
                  <a:schemeClr val="tx1"/>
                </a:solidFill>
              </a:defRPr>
            </a:pPr>
            <a:endParaRPr lang="ja-JP"/>
          </a:p>
        </c:txPr>
        <c:crossAx val="56144256"/>
        <c:crosses val="autoZero"/>
        <c:auto val="1"/>
        <c:lblAlgn val="ctr"/>
        <c:lblOffset val="100"/>
        <c:noMultiLvlLbl val="0"/>
      </c:catAx>
      <c:valAx>
        <c:axId val="56144256"/>
        <c:scaling>
          <c:orientation val="minMax"/>
        </c:scaling>
        <c:delete val="0"/>
        <c:axPos val="b"/>
        <c:majorGridlines/>
        <c:numFmt formatCode="General" sourceLinked="1"/>
        <c:majorTickMark val="none"/>
        <c:minorTickMark val="none"/>
        <c:tickLblPos val="nextTo"/>
        <c:crossAx val="44075648"/>
        <c:crosses val="autoZero"/>
        <c:crossBetween val="between"/>
      </c:valAx>
    </c:plotArea>
    <c:plotVisOnly val="1"/>
    <c:dispBlanksAs val="gap"/>
    <c:showDLblsOverMax val="0"/>
  </c:chart>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chemeClr val="tx2"/>
            </a:solidFill>
          </c:spPr>
          <c:invertIfNegative val="0"/>
          <c:cat>
            <c:strRef>
              <c:f>Sheet2!$ER$29:$ER$37</c:f>
              <c:strCache>
                <c:ptCount val="9"/>
                <c:pt idx="0">
                  <c:v>その他</c:v>
                </c:pt>
                <c:pt idx="1">
                  <c:v>過去の震災における被災について</c:v>
                </c:pt>
                <c:pt idx="2">
                  <c:v>地震による津波被害について</c:v>
                </c:pt>
                <c:pt idx="3">
                  <c:v>東日本大震災に関する被害について</c:v>
                </c:pt>
                <c:pt idx="4">
                  <c:v>震災後、社会貢献するための方法</c:v>
                </c:pt>
                <c:pt idx="5">
                  <c:v>学校内の避難経路、最寄の避難所について</c:v>
                </c:pt>
                <c:pt idx="6">
                  <c:v>今度の地震に関する知識</c:v>
                </c:pt>
                <c:pt idx="7">
                  <c:v>地震時に取るべきベストな行動について</c:v>
                </c:pt>
                <c:pt idx="8">
                  <c:v>震災後の不便な生活に対処する方法</c:v>
                </c:pt>
              </c:strCache>
            </c:strRef>
          </c:cat>
          <c:val>
            <c:numRef>
              <c:f>Sheet2!$ES$29:$ES$37</c:f>
              <c:numCache>
                <c:formatCode>General</c:formatCode>
                <c:ptCount val="9"/>
                <c:pt idx="0">
                  <c:v>28</c:v>
                </c:pt>
                <c:pt idx="1">
                  <c:v>68</c:v>
                </c:pt>
                <c:pt idx="2">
                  <c:v>188</c:v>
                </c:pt>
                <c:pt idx="3">
                  <c:v>195</c:v>
                </c:pt>
                <c:pt idx="4">
                  <c:v>260</c:v>
                </c:pt>
                <c:pt idx="5">
                  <c:v>320</c:v>
                </c:pt>
                <c:pt idx="6">
                  <c:v>392</c:v>
                </c:pt>
                <c:pt idx="7">
                  <c:v>507</c:v>
                </c:pt>
                <c:pt idx="8">
                  <c:v>530</c:v>
                </c:pt>
              </c:numCache>
            </c:numRef>
          </c:val>
        </c:ser>
        <c:dLbls>
          <c:showLegendKey val="0"/>
          <c:showVal val="0"/>
          <c:showCatName val="0"/>
          <c:showSerName val="0"/>
          <c:showPercent val="0"/>
          <c:showBubbleSize val="0"/>
        </c:dLbls>
        <c:gapWidth val="150"/>
        <c:axId val="56151424"/>
        <c:axId val="56640640"/>
      </c:barChart>
      <c:catAx>
        <c:axId val="56151424"/>
        <c:scaling>
          <c:orientation val="minMax"/>
        </c:scaling>
        <c:delete val="0"/>
        <c:axPos val="l"/>
        <c:majorTickMark val="out"/>
        <c:minorTickMark val="none"/>
        <c:tickLblPos val="nextTo"/>
        <c:txPr>
          <a:bodyPr/>
          <a:lstStyle/>
          <a:p>
            <a:pPr>
              <a:defRPr sz="1800"/>
            </a:pPr>
            <a:endParaRPr lang="ja-JP"/>
          </a:p>
        </c:txPr>
        <c:crossAx val="56640640"/>
        <c:crosses val="autoZero"/>
        <c:auto val="1"/>
        <c:lblAlgn val="ctr"/>
        <c:lblOffset val="100"/>
        <c:noMultiLvlLbl val="0"/>
      </c:catAx>
      <c:valAx>
        <c:axId val="56640640"/>
        <c:scaling>
          <c:orientation val="minMax"/>
        </c:scaling>
        <c:delete val="0"/>
        <c:axPos val="b"/>
        <c:numFmt formatCode="General" sourceLinked="1"/>
        <c:majorTickMark val="out"/>
        <c:minorTickMark val="none"/>
        <c:tickLblPos val="nextTo"/>
        <c:txPr>
          <a:bodyPr/>
          <a:lstStyle/>
          <a:p>
            <a:pPr>
              <a:defRPr sz="1600">
                <a:latin typeface="+mj-ea"/>
                <a:ea typeface="+mj-ea"/>
              </a:defRPr>
            </a:pPr>
            <a:endParaRPr lang="ja-JP"/>
          </a:p>
        </c:txPr>
        <c:crossAx val="56151424"/>
        <c:crosses val="autoZero"/>
        <c:crossBetween val="between"/>
      </c:valAx>
    </c:plotArea>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463034452754501"/>
          <c:y val="0.22107111726950099"/>
          <c:w val="0.40742788616390901"/>
          <c:h val="0.81016362324187996"/>
        </c:manualLayout>
      </c:layout>
      <c:pieChart>
        <c:varyColors val="1"/>
        <c:ser>
          <c:idx val="0"/>
          <c:order val="0"/>
          <c:dPt>
            <c:idx val="0"/>
            <c:bubble3D val="0"/>
            <c:spPr>
              <a:solidFill>
                <a:schemeClr val="accent4">
                  <a:lumMod val="60000"/>
                  <a:lumOff val="40000"/>
                </a:schemeClr>
              </a:solidFill>
            </c:spPr>
          </c:dPt>
          <c:dPt>
            <c:idx val="1"/>
            <c:bubble3D val="0"/>
            <c:spPr>
              <a:solidFill>
                <a:schemeClr val="accent4">
                  <a:lumMod val="40000"/>
                  <a:lumOff val="60000"/>
                </a:schemeClr>
              </a:solidFill>
            </c:spPr>
          </c:dPt>
          <c:dPt>
            <c:idx val="2"/>
            <c:bubble3D val="0"/>
            <c:spPr>
              <a:solidFill>
                <a:srgbClr val="00B0F0"/>
              </a:solidFill>
            </c:spPr>
          </c:dPt>
          <c:dPt>
            <c:idx val="3"/>
            <c:bubble3D val="0"/>
            <c:spPr>
              <a:solidFill>
                <a:schemeClr val="accent5">
                  <a:lumMod val="60000"/>
                  <a:lumOff val="40000"/>
                </a:schemeClr>
              </a:solidFill>
            </c:spPr>
          </c:dPt>
          <c:dPt>
            <c:idx val="4"/>
            <c:bubble3D val="0"/>
            <c:spPr>
              <a:solidFill>
                <a:srgbClr val="5D4F8F"/>
              </a:solidFill>
            </c:spPr>
          </c:dPt>
          <c:dLbls>
            <c:dLbl>
              <c:idx val="0"/>
              <c:layout>
                <c:manualLayout>
                  <c:x val="-2.3966408027492701E-2"/>
                  <c:y val="0.179085222076829"/>
                </c:manualLayout>
              </c:layout>
              <c:tx>
                <c:rich>
                  <a:bodyPr/>
                  <a:lstStyle/>
                  <a:p>
                    <a:pPr>
                      <a:defRPr sz="4800">
                        <a:solidFill>
                          <a:srgbClr val="FFFF00"/>
                        </a:solidFill>
                        <a:latin typeface="+mn-ea"/>
                        <a:ea typeface="+mn-ea"/>
                      </a:defRPr>
                    </a:pPr>
                    <a:r>
                      <a:rPr lang="en-US" altLang="ja-JP" sz="4800" dirty="0">
                        <a:solidFill>
                          <a:srgbClr val="FFFF00"/>
                        </a:solidFill>
                        <a:latin typeface="+mn-ea"/>
                        <a:ea typeface="+mn-ea"/>
                      </a:rPr>
                      <a:t>6%</a:t>
                    </a:r>
                    <a:endParaRPr lang="en-US" altLang="ja-JP" sz="4800" dirty="0">
                      <a:solidFill>
                        <a:srgbClr val="FFFF00"/>
                      </a:solidFill>
                    </a:endParaRPr>
                  </a:p>
                </c:rich>
              </c:tx>
              <c:spPr/>
              <c:showLegendKey val="0"/>
              <c:showVal val="0"/>
              <c:showCatName val="0"/>
              <c:showSerName val="0"/>
              <c:showPercent val="1"/>
              <c:showBubbleSize val="0"/>
            </c:dLbl>
            <c:dLbl>
              <c:idx val="1"/>
              <c:tx>
                <c:rich>
                  <a:bodyPr/>
                  <a:lstStyle/>
                  <a:p>
                    <a:pPr>
                      <a:defRPr sz="4800">
                        <a:solidFill>
                          <a:srgbClr val="FFFF00"/>
                        </a:solidFill>
                        <a:latin typeface="+mn-ea"/>
                        <a:ea typeface="+mn-ea"/>
                      </a:defRPr>
                    </a:pPr>
                    <a:r>
                      <a:rPr lang="en-US" altLang="ja-JP" sz="4800" dirty="0">
                        <a:solidFill>
                          <a:srgbClr val="FFFF00"/>
                        </a:solidFill>
                        <a:latin typeface="+mn-ea"/>
                        <a:ea typeface="+mn-ea"/>
                      </a:rPr>
                      <a:t>36%</a:t>
                    </a:r>
                    <a:endParaRPr lang="en-US" altLang="ja-JP" sz="4800" dirty="0">
                      <a:solidFill>
                        <a:srgbClr val="FFFF00"/>
                      </a:solidFill>
                    </a:endParaRPr>
                  </a:p>
                </c:rich>
              </c:tx>
              <c:spPr/>
              <c:showLegendKey val="0"/>
              <c:showVal val="0"/>
              <c:showCatName val="0"/>
              <c:showSerName val="0"/>
              <c:showPercent val="1"/>
              <c:showBubbleSize val="0"/>
            </c:dLbl>
            <c:dLbl>
              <c:idx val="2"/>
              <c:layout>
                <c:manualLayout>
                  <c:x val="9.4928411315642794E-2"/>
                  <c:y val="-0.17043365964710142"/>
                </c:manualLayout>
              </c:layout>
              <c:spPr/>
              <c:txPr>
                <a:bodyPr/>
                <a:lstStyle/>
                <a:p>
                  <a:pPr>
                    <a:defRPr sz="2800">
                      <a:solidFill>
                        <a:schemeClr val="bg1"/>
                      </a:solidFill>
                      <a:latin typeface="+mn-ea"/>
                      <a:ea typeface="+mn-ea"/>
                    </a:defRPr>
                  </a:pPr>
                  <a:endParaRPr lang="ja-JP"/>
                </a:p>
              </c:txPr>
              <c:showLegendKey val="0"/>
              <c:showVal val="0"/>
              <c:showCatName val="0"/>
              <c:showSerName val="0"/>
              <c:showPercent val="1"/>
              <c:showBubbleSize val="0"/>
            </c:dLbl>
            <c:dLbl>
              <c:idx val="3"/>
              <c:spPr/>
              <c:txPr>
                <a:bodyPr/>
                <a:lstStyle/>
                <a:p>
                  <a:pPr>
                    <a:defRPr sz="2000">
                      <a:solidFill>
                        <a:schemeClr val="bg1"/>
                      </a:solidFill>
                      <a:latin typeface="+mn-ea"/>
                      <a:ea typeface="+mn-ea"/>
                    </a:defRPr>
                  </a:pPr>
                  <a:endParaRPr lang="ja-JP"/>
                </a:p>
              </c:txPr>
              <c:showLegendKey val="0"/>
              <c:showVal val="0"/>
              <c:showCatName val="0"/>
              <c:showSerName val="0"/>
              <c:showPercent val="1"/>
              <c:showBubbleSize val="0"/>
            </c:dLbl>
            <c:dLbl>
              <c:idx val="4"/>
              <c:spPr/>
              <c:txPr>
                <a:bodyPr/>
                <a:lstStyle/>
                <a:p>
                  <a:pPr>
                    <a:defRPr sz="2000">
                      <a:solidFill>
                        <a:schemeClr val="bg1"/>
                      </a:solidFill>
                      <a:latin typeface="+mn-ea"/>
                      <a:ea typeface="+mn-ea"/>
                    </a:defRPr>
                  </a:pPr>
                  <a:endParaRPr lang="ja-JP"/>
                </a:p>
              </c:txPr>
              <c:showLegendKey val="0"/>
              <c:showVal val="0"/>
              <c:showCatName val="0"/>
              <c:showSerName val="0"/>
              <c:showPercent val="1"/>
              <c:showBubbleSize val="0"/>
            </c:dLbl>
            <c:txPr>
              <a:bodyPr/>
              <a:lstStyle/>
              <a:p>
                <a:pPr>
                  <a:defRPr sz="2400">
                    <a:solidFill>
                      <a:schemeClr val="bg1"/>
                    </a:solidFill>
                    <a:latin typeface="+mn-ea"/>
                    <a:ea typeface="+mn-ea"/>
                  </a:defRPr>
                </a:pPr>
                <a:endParaRPr lang="ja-JP"/>
              </a:p>
            </c:txPr>
            <c:showLegendKey val="0"/>
            <c:showVal val="0"/>
            <c:showCatName val="0"/>
            <c:showSerName val="0"/>
            <c:showPercent val="1"/>
            <c:showBubbleSize val="0"/>
            <c:showLeaderLines val="1"/>
          </c:dLbls>
          <c:cat>
            <c:strRef>
              <c:f>Sheet3!$CV$3:$CZ$3</c:f>
              <c:strCache>
                <c:ptCount val="5"/>
                <c:pt idx="0">
                  <c:v>是非受講したい</c:v>
                </c:pt>
                <c:pt idx="1">
                  <c:v>なるべく受講したい</c:v>
                </c:pt>
                <c:pt idx="2">
                  <c:v>どちらともいえない</c:v>
                </c:pt>
                <c:pt idx="3">
                  <c:v>あまり受講したくない</c:v>
                </c:pt>
                <c:pt idx="4">
                  <c:v>受講したくない</c:v>
                </c:pt>
              </c:strCache>
            </c:strRef>
          </c:cat>
          <c:val>
            <c:numRef>
              <c:f>Sheet3!$CV$4:$CZ$4</c:f>
              <c:numCache>
                <c:formatCode>General</c:formatCode>
                <c:ptCount val="5"/>
                <c:pt idx="0">
                  <c:v>55</c:v>
                </c:pt>
                <c:pt idx="1">
                  <c:v>316</c:v>
                </c:pt>
                <c:pt idx="2">
                  <c:v>373</c:v>
                </c:pt>
                <c:pt idx="3">
                  <c:v>61</c:v>
                </c:pt>
                <c:pt idx="4">
                  <c:v>65</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28972247714773"/>
          <c:y val="0.17005585606909701"/>
          <c:w val="0.37023732400152798"/>
          <c:h val="0.75530712137585099"/>
        </c:manualLayout>
      </c:layout>
      <c:overlay val="0"/>
    </c:legend>
    <c:plotVisOnly val="1"/>
    <c:dispBlanksAs val="gap"/>
    <c:showDLblsOverMax val="0"/>
  </c:chart>
  <c:txPr>
    <a:bodyPr/>
    <a:lstStyle/>
    <a:p>
      <a:pPr>
        <a:defRPr sz="1800"/>
      </a:pPr>
      <a:endParaRPr lang="ja-JP"/>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3.0999006646320298E-2"/>
          <c:y val="7.3878664019409998E-2"/>
          <c:w val="0.42327626528891799"/>
          <c:h val="0.81241734789324505"/>
        </c:manualLayout>
      </c:layout>
      <c:pieChart>
        <c:varyColors val="1"/>
        <c:ser>
          <c:idx val="0"/>
          <c:order val="0"/>
          <c:dPt>
            <c:idx val="0"/>
            <c:bubble3D val="0"/>
            <c:spPr>
              <a:solidFill>
                <a:schemeClr val="accent4">
                  <a:lumMod val="60000"/>
                  <a:lumOff val="40000"/>
                </a:schemeClr>
              </a:solidFill>
            </c:spPr>
          </c:dPt>
          <c:dPt>
            <c:idx val="1"/>
            <c:bubble3D val="0"/>
            <c:spPr>
              <a:solidFill>
                <a:schemeClr val="accent4">
                  <a:lumMod val="40000"/>
                  <a:lumOff val="60000"/>
                </a:schemeClr>
              </a:solidFill>
            </c:spPr>
          </c:dPt>
          <c:dPt>
            <c:idx val="2"/>
            <c:bubble3D val="0"/>
            <c:spPr>
              <a:solidFill>
                <a:srgbClr val="00B0F0"/>
              </a:solidFill>
            </c:spPr>
          </c:dPt>
          <c:dPt>
            <c:idx val="3"/>
            <c:bubble3D val="0"/>
            <c:spPr>
              <a:solidFill>
                <a:schemeClr val="accent5">
                  <a:lumMod val="40000"/>
                  <a:lumOff val="60000"/>
                </a:schemeClr>
              </a:solidFill>
            </c:spPr>
          </c:dPt>
          <c:dPt>
            <c:idx val="4"/>
            <c:bubble3D val="0"/>
            <c:spPr>
              <a:solidFill>
                <a:schemeClr val="accent5">
                  <a:lumMod val="60000"/>
                  <a:lumOff val="40000"/>
                </a:schemeClr>
              </a:solidFill>
            </c:spPr>
          </c:dPt>
          <c:dLbls>
            <c:dLbl>
              <c:idx val="0"/>
              <c:layout>
                <c:manualLayout>
                  <c:x val="-0.12949173947992701"/>
                  <c:y val="0.201542346549308"/>
                </c:manualLayout>
              </c:layout>
              <c:spPr/>
              <c:txPr>
                <a:bodyPr/>
                <a:lstStyle/>
                <a:p>
                  <a:pPr>
                    <a:defRPr sz="4800" b="0">
                      <a:solidFill>
                        <a:srgbClr val="FFFF00"/>
                      </a:solidFill>
                      <a:latin typeface="+mn-ea"/>
                      <a:ea typeface="+mn-ea"/>
                    </a:defRPr>
                  </a:pPr>
                  <a:endParaRPr lang="ja-JP"/>
                </a:p>
              </c:txPr>
              <c:showLegendKey val="0"/>
              <c:showVal val="0"/>
              <c:showCatName val="0"/>
              <c:showSerName val="0"/>
              <c:showPercent val="1"/>
              <c:showBubbleSize val="0"/>
            </c:dLbl>
            <c:dLbl>
              <c:idx val="1"/>
              <c:layout>
                <c:manualLayout>
                  <c:x val="3.3750860081839598E-2"/>
                  <c:y val="-0.222979480774538"/>
                </c:manualLayout>
              </c:layout>
              <c:spPr/>
              <c:txPr>
                <a:bodyPr/>
                <a:lstStyle/>
                <a:p>
                  <a:pPr>
                    <a:defRPr sz="4800" b="0">
                      <a:solidFill>
                        <a:srgbClr val="FFFF00"/>
                      </a:solidFill>
                      <a:latin typeface="+mn-ea"/>
                      <a:ea typeface="+mn-ea"/>
                    </a:defRPr>
                  </a:pPr>
                  <a:endParaRPr lang="ja-JP"/>
                </a:p>
              </c:txPr>
              <c:showLegendKey val="0"/>
              <c:showVal val="0"/>
              <c:showCatName val="0"/>
              <c:showSerName val="0"/>
              <c:showPercent val="1"/>
              <c:showBubbleSize val="0"/>
            </c:dLbl>
            <c:dLbl>
              <c:idx val="2"/>
              <c:spPr/>
              <c:txPr>
                <a:bodyPr/>
                <a:lstStyle/>
                <a:p>
                  <a:pPr>
                    <a:defRPr sz="2000" b="0">
                      <a:solidFill>
                        <a:schemeClr val="bg1"/>
                      </a:solidFill>
                      <a:latin typeface="+mn-ea"/>
                      <a:ea typeface="+mn-ea"/>
                    </a:defRPr>
                  </a:pPr>
                  <a:endParaRPr lang="ja-JP"/>
                </a:p>
              </c:txPr>
              <c:showLegendKey val="0"/>
              <c:showVal val="0"/>
              <c:showCatName val="0"/>
              <c:showSerName val="0"/>
              <c:showPercent val="1"/>
              <c:showBubbleSize val="0"/>
            </c:dLbl>
            <c:dLbl>
              <c:idx val="3"/>
              <c:layout>
                <c:manualLayout>
                  <c:x val="6.4215670714458398E-2"/>
                  <c:y val="0.13279102501155801"/>
                </c:manualLayout>
              </c:layout>
              <c:spPr/>
              <c:txPr>
                <a:bodyPr/>
                <a:lstStyle/>
                <a:p>
                  <a:pPr>
                    <a:defRPr sz="2000" b="0">
                      <a:solidFill>
                        <a:schemeClr val="bg1"/>
                      </a:solidFill>
                      <a:latin typeface="+mn-ea"/>
                      <a:ea typeface="+mn-ea"/>
                    </a:defRPr>
                  </a:pPr>
                  <a:endParaRPr lang="ja-JP"/>
                </a:p>
              </c:txPr>
              <c:showLegendKey val="0"/>
              <c:showVal val="0"/>
              <c:showCatName val="0"/>
              <c:showSerName val="0"/>
              <c:showPercent val="1"/>
              <c:showBubbleSize val="0"/>
            </c:dLbl>
            <c:dLbl>
              <c:idx val="4"/>
              <c:layout>
                <c:manualLayout>
                  <c:x val="5.54660593267415E-2"/>
                  <c:y val="0.119475972203805"/>
                </c:manualLayout>
              </c:layout>
              <c:spPr/>
              <c:txPr>
                <a:bodyPr/>
                <a:lstStyle/>
                <a:p>
                  <a:pPr>
                    <a:defRPr sz="2000" b="0">
                      <a:solidFill>
                        <a:schemeClr val="bg1"/>
                      </a:solidFill>
                      <a:latin typeface="+mn-ea"/>
                      <a:ea typeface="+mn-ea"/>
                    </a:defRPr>
                  </a:pPr>
                  <a:endParaRPr lang="ja-JP"/>
                </a:p>
              </c:txPr>
              <c:showLegendKey val="0"/>
              <c:showVal val="0"/>
              <c:showCatName val="0"/>
              <c:showSerName val="0"/>
              <c:showPercent val="1"/>
              <c:showBubbleSize val="0"/>
            </c:dLbl>
            <c:txPr>
              <a:bodyPr/>
              <a:lstStyle/>
              <a:p>
                <a:pPr>
                  <a:defRPr sz="3200" b="0">
                    <a:solidFill>
                      <a:schemeClr val="bg1"/>
                    </a:solidFill>
                    <a:latin typeface="+mn-ea"/>
                    <a:ea typeface="+mn-ea"/>
                  </a:defRPr>
                </a:pPr>
                <a:endParaRPr lang="ja-JP"/>
              </a:p>
            </c:txPr>
            <c:showLegendKey val="0"/>
            <c:showVal val="0"/>
            <c:showCatName val="0"/>
            <c:showSerName val="0"/>
            <c:showPercent val="1"/>
            <c:showBubbleSize val="0"/>
            <c:showLeaderLines val="1"/>
          </c:dLbls>
          <c:cat>
            <c:strRef>
              <c:f>'[%92}%94g%91%E5%8Aw%83A%83%93%83P%81(%83g.xlsx]Sheet3'!$AL$2:$AP$2</c:f>
              <c:strCache>
                <c:ptCount val="5"/>
                <c:pt idx="0">
                  <c:v>絶対利用した</c:v>
                </c:pt>
                <c:pt idx="1">
                  <c:v>利用したと思う</c:v>
                </c:pt>
                <c:pt idx="2">
                  <c:v>利用しなかったと思う</c:v>
                </c:pt>
                <c:pt idx="3">
                  <c:v>絶対利用しなかった</c:v>
                </c:pt>
                <c:pt idx="4">
                  <c:v>わからない</c:v>
                </c:pt>
              </c:strCache>
            </c:strRef>
          </c:cat>
          <c:val>
            <c:numRef>
              <c:f>'[%92}%94g%91%E5%8Aw%83A%83%93%83P%81(%83g.xlsx]Sheet3'!$AL$3:$AP$3</c:f>
              <c:numCache>
                <c:formatCode>General</c:formatCode>
                <c:ptCount val="5"/>
                <c:pt idx="0">
                  <c:v>248</c:v>
                </c:pt>
                <c:pt idx="1">
                  <c:v>437</c:v>
                </c:pt>
                <c:pt idx="2">
                  <c:v>77</c:v>
                </c:pt>
                <c:pt idx="3">
                  <c:v>36</c:v>
                </c:pt>
                <c:pt idx="4">
                  <c:v>83</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56211331327331504"/>
          <c:y val="8.9320944626224294E-2"/>
          <c:w val="0.42625796013328099"/>
          <c:h val="0.82135811074755105"/>
        </c:manualLayout>
      </c:layout>
      <c:overlay val="0"/>
      <c:txPr>
        <a:bodyPr/>
        <a:lstStyle/>
        <a:p>
          <a:pPr>
            <a:defRPr sz="2000" b="0"/>
          </a:pPr>
          <a:endParaRPr lang="ja-JP"/>
        </a:p>
      </c:txPr>
    </c:legend>
    <c:plotVisOnly val="1"/>
    <c:dispBlanksAs val="gap"/>
    <c:showDLblsOverMax val="0"/>
  </c:chart>
  <c:txPr>
    <a:bodyPr/>
    <a:lstStyle/>
    <a:p>
      <a:pPr>
        <a:defRPr sz="1800"/>
      </a:pPr>
      <a:endParaRPr lang="ja-JP"/>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1922876055666"/>
          <c:y val="3.3594150914448603E-2"/>
          <c:w val="0.66034420583505304"/>
          <c:h val="0.90047269880066205"/>
        </c:manualLayout>
      </c:layout>
      <c:barChart>
        <c:barDir val="bar"/>
        <c:grouping val="clustered"/>
        <c:varyColors val="0"/>
        <c:ser>
          <c:idx val="0"/>
          <c:order val="0"/>
          <c:spPr>
            <a:solidFill>
              <a:srgbClr val="92D050"/>
            </a:solidFill>
            <a:ln>
              <a:solidFill>
                <a:schemeClr val="bg1"/>
              </a:solidFill>
            </a:ln>
          </c:spPr>
          <c:invertIfNegative val="0"/>
          <c:cat>
            <c:strRef>
              <c:f>'[%92}%94g%91%E5%8Aw%83A%83%93%83P%81(%83g.xlsx]Sheet2'!$CI$31:$CI$41</c:f>
              <c:strCache>
                <c:ptCount val="11"/>
                <c:pt idx="0">
                  <c:v>SAVE IBARAKI</c:v>
                </c:pt>
                <c:pt idx="1">
                  <c:v>ACCS</c:v>
                </c:pt>
                <c:pt idx="2">
                  <c:v>SHARE THE TSUKUBA</c:v>
                </c:pt>
                <c:pt idx="3">
                  <c:v>その他</c:v>
                </c:pt>
                <c:pt idx="4">
                  <c:v>つくば市役所HP</c:v>
                </c:pt>
                <c:pt idx="5">
                  <c:v>筑波大学HP</c:v>
                </c:pt>
                <c:pt idx="6">
                  <c:v>mixi</c:v>
                </c:pt>
                <c:pt idx="7">
                  <c:v>ラジオ</c:v>
                </c:pt>
                <c:pt idx="8">
                  <c:v>インターネットニュース</c:v>
                </c:pt>
                <c:pt idx="9">
                  <c:v>Twitter </c:v>
                </c:pt>
                <c:pt idx="10">
                  <c:v>TV</c:v>
                </c:pt>
              </c:strCache>
            </c:strRef>
          </c:cat>
          <c:val>
            <c:numRef>
              <c:f>'[%92}%94g%91%E5%8Aw%83A%83%93%83P%81(%83g.xlsx]Sheet2'!$CJ$31:$CJ$41</c:f>
              <c:numCache>
                <c:formatCode>General</c:formatCode>
                <c:ptCount val="11"/>
                <c:pt idx="0">
                  <c:v>9</c:v>
                </c:pt>
                <c:pt idx="1">
                  <c:v>14</c:v>
                </c:pt>
                <c:pt idx="2">
                  <c:v>14</c:v>
                </c:pt>
                <c:pt idx="3">
                  <c:v>14</c:v>
                </c:pt>
                <c:pt idx="4">
                  <c:v>24</c:v>
                </c:pt>
                <c:pt idx="5">
                  <c:v>25</c:v>
                </c:pt>
                <c:pt idx="6">
                  <c:v>28</c:v>
                </c:pt>
                <c:pt idx="7">
                  <c:v>33</c:v>
                </c:pt>
                <c:pt idx="8">
                  <c:v>45</c:v>
                </c:pt>
                <c:pt idx="9">
                  <c:v>120</c:v>
                </c:pt>
                <c:pt idx="10">
                  <c:v>219</c:v>
                </c:pt>
              </c:numCache>
            </c:numRef>
          </c:val>
        </c:ser>
        <c:dLbls>
          <c:showLegendKey val="0"/>
          <c:showVal val="0"/>
          <c:showCatName val="0"/>
          <c:showSerName val="0"/>
          <c:showPercent val="0"/>
          <c:showBubbleSize val="0"/>
        </c:dLbls>
        <c:gapWidth val="50"/>
        <c:overlap val="61"/>
        <c:axId val="177105920"/>
        <c:axId val="177107712"/>
      </c:barChart>
      <c:catAx>
        <c:axId val="177105920"/>
        <c:scaling>
          <c:orientation val="minMax"/>
        </c:scaling>
        <c:delete val="0"/>
        <c:axPos val="l"/>
        <c:majorTickMark val="out"/>
        <c:minorTickMark val="none"/>
        <c:tickLblPos val="nextTo"/>
        <c:txPr>
          <a:bodyPr/>
          <a:lstStyle/>
          <a:p>
            <a:pPr>
              <a:defRPr sz="1800" b="0">
                <a:latin typeface="+mj-ea"/>
                <a:ea typeface="+mj-ea"/>
              </a:defRPr>
            </a:pPr>
            <a:endParaRPr lang="ja-JP"/>
          </a:p>
        </c:txPr>
        <c:crossAx val="177107712"/>
        <c:crosses val="autoZero"/>
        <c:auto val="1"/>
        <c:lblAlgn val="ctr"/>
        <c:lblOffset val="100"/>
        <c:noMultiLvlLbl val="0"/>
      </c:catAx>
      <c:valAx>
        <c:axId val="177107712"/>
        <c:scaling>
          <c:orientation val="minMax"/>
        </c:scaling>
        <c:delete val="0"/>
        <c:axPos val="b"/>
        <c:majorGridlines/>
        <c:numFmt formatCode="General" sourceLinked="1"/>
        <c:majorTickMark val="out"/>
        <c:minorTickMark val="none"/>
        <c:tickLblPos val="nextTo"/>
        <c:txPr>
          <a:bodyPr/>
          <a:lstStyle/>
          <a:p>
            <a:pPr>
              <a:defRPr sz="1400">
                <a:solidFill>
                  <a:schemeClr val="bg1"/>
                </a:solidFill>
                <a:latin typeface="+mn-ea"/>
                <a:ea typeface="+mn-ea"/>
              </a:defRPr>
            </a:pPr>
            <a:endParaRPr lang="ja-JP"/>
          </a:p>
        </c:txPr>
        <c:crossAx val="177105920"/>
        <c:crosses val="autoZero"/>
        <c:crossBetween val="between"/>
      </c:valAx>
    </c:plotArea>
    <c:plotVisOnly val="1"/>
    <c:dispBlanksAs val="gap"/>
    <c:showDLblsOverMax val="0"/>
  </c:chart>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ja-JP"/>
              <a:t>友人の安否が確認できる</a:t>
            </a:r>
            <a:r>
              <a:rPr lang="en-US"/>
              <a:t/>
            </a:r>
            <a:br>
              <a:rPr lang="en-US"/>
            </a:br>
            <a:r>
              <a:rPr lang="ja-JP"/>
              <a:t>システムがあるとよいと思うか</a:t>
            </a:r>
          </a:p>
        </c:rich>
      </c:tx>
      <c:layout>
        <c:manualLayout>
          <c:xMode val="edge"/>
          <c:yMode val="edge"/>
          <c:x val="0.19723434499954701"/>
          <c:y val="3.0579935562715199E-3"/>
        </c:manualLayout>
      </c:layout>
      <c:overlay val="0"/>
    </c:title>
    <c:autoTitleDeleted val="0"/>
    <c:plotArea>
      <c:layout>
        <c:manualLayout>
          <c:layoutTarget val="inner"/>
          <c:xMode val="edge"/>
          <c:yMode val="edge"/>
          <c:x val="0.239729721856796"/>
          <c:y val="0.24785728936101101"/>
          <c:w val="0.59254389077516101"/>
          <c:h val="0.64755155410082599"/>
        </c:manualLayout>
      </c:layout>
      <c:pieChart>
        <c:varyColors val="1"/>
        <c:ser>
          <c:idx val="0"/>
          <c:order val="0"/>
          <c:dPt>
            <c:idx val="0"/>
            <c:bubble3D val="0"/>
            <c:spPr>
              <a:solidFill>
                <a:schemeClr val="accent4">
                  <a:lumMod val="60000"/>
                  <a:lumOff val="40000"/>
                </a:schemeClr>
              </a:solidFill>
            </c:spPr>
          </c:dPt>
          <c:dPt>
            <c:idx val="1"/>
            <c:bubble3D val="0"/>
            <c:spPr>
              <a:solidFill>
                <a:srgbClr val="00B0F0"/>
              </a:solidFill>
            </c:spPr>
          </c:dPt>
          <c:dLbls>
            <c:dLbl>
              <c:idx val="0"/>
              <c:delete val="1"/>
            </c:dLbl>
            <c:dLbl>
              <c:idx val="1"/>
              <c:layout>
                <c:manualLayout>
                  <c:x val="5.7397280040693402E-2"/>
                  <c:y val="0.16251655459799"/>
                </c:manualLayout>
              </c:layout>
              <c:tx>
                <c:rich>
                  <a:bodyPr/>
                  <a:lstStyle/>
                  <a:p>
                    <a:r>
                      <a:rPr lang="ja-JP" altLang="en-US" sz="2000" dirty="0">
                        <a:solidFill>
                          <a:schemeClr val="bg1"/>
                        </a:solidFill>
                        <a:latin typeface="+mn-ea"/>
                        <a:ea typeface="+mn-ea"/>
                      </a:rPr>
                      <a:t>いいえ
</a:t>
                    </a:r>
                    <a:r>
                      <a:rPr lang="en-US" altLang="ja-JP" sz="2000" dirty="0">
                        <a:solidFill>
                          <a:schemeClr val="bg1"/>
                        </a:solidFill>
                        <a:latin typeface="+mn-ea"/>
                        <a:ea typeface="+mn-ea"/>
                      </a:rPr>
                      <a:t>5%</a:t>
                    </a:r>
                    <a:endParaRPr lang="ja-JP" altLang="en-US" dirty="0">
                      <a:solidFill>
                        <a:schemeClr val="bg1"/>
                      </a:solidFill>
                    </a:endParaRPr>
                  </a:p>
                </c:rich>
              </c:tx>
              <c:showLegendKey val="0"/>
              <c:showVal val="0"/>
              <c:showCatName val="1"/>
              <c:showSerName val="0"/>
              <c:showPercent val="1"/>
              <c:showBubbleSize val="0"/>
            </c:dLbl>
            <c:txPr>
              <a:bodyPr/>
              <a:lstStyle/>
              <a:p>
                <a:pPr>
                  <a:defRPr sz="2000">
                    <a:solidFill>
                      <a:schemeClr val="bg1"/>
                    </a:solidFill>
                    <a:latin typeface="+mn-ea"/>
                    <a:ea typeface="+mn-ea"/>
                  </a:defRPr>
                </a:pPr>
                <a:endParaRPr lang="ja-JP"/>
              </a:p>
            </c:txPr>
            <c:showLegendKey val="0"/>
            <c:showVal val="0"/>
            <c:showCatName val="1"/>
            <c:showSerName val="0"/>
            <c:showPercent val="1"/>
            <c:showBubbleSize val="0"/>
            <c:showLeaderLines val="0"/>
          </c:dLbls>
          <c:cat>
            <c:strRef>
              <c:f>'[%92}%94g%91%E5%8Aw%83A%83%93%83P%81(%83g%95%AA%90%CD.xlsx]Sheet3'!$BU$3:$BV$3</c:f>
              <c:strCache>
                <c:ptCount val="2"/>
                <c:pt idx="0">
                  <c:v>はい</c:v>
                </c:pt>
                <c:pt idx="1">
                  <c:v>いいえ</c:v>
                </c:pt>
              </c:strCache>
            </c:strRef>
          </c:cat>
          <c:val>
            <c:numRef>
              <c:f>'[%92}%94g%91%E5%8Aw%83A%83%93%83P%81(%83g%95%AA%90%CD.xlsx]Sheet3'!$BU$4:$BV$4</c:f>
              <c:numCache>
                <c:formatCode>General</c:formatCode>
                <c:ptCount val="2"/>
                <c:pt idx="0">
                  <c:v>825</c:v>
                </c:pt>
                <c:pt idx="1">
                  <c:v>47</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txPr>
    <a:bodyPr/>
    <a:lstStyle/>
    <a:p>
      <a:pPr>
        <a:defRPr sz="1800"/>
      </a:pPr>
      <a:endParaRPr lang="ja-JP"/>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722659667541497E-2"/>
          <c:y val="0.204118563097509"/>
          <c:w val="0.67322134733158401"/>
          <c:h val="0.72448823953647301"/>
        </c:manualLayout>
      </c:layout>
      <c:pieChart>
        <c:varyColors val="1"/>
        <c:ser>
          <c:idx val="0"/>
          <c:order val="0"/>
          <c:spPr>
            <a:solidFill>
              <a:srgbClr val="94147C">
                <a:lumMod val="60000"/>
                <a:lumOff val="40000"/>
              </a:srgbClr>
            </a:solidFill>
          </c:spPr>
          <c:dPt>
            <c:idx val="0"/>
            <c:bubble3D val="0"/>
          </c:dPt>
          <c:dPt>
            <c:idx val="1"/>
            <c:bubble3D val="0"/>
            <c:spPr>
              <a:solidFill>
                <a:srgbClr val="00B0F0"/>
              </a:solidFill>
            </c:spPr>
          </c:dPt>
          <c:dLbls>
            <c:dLbl>
              <c:idx val="0"/>
              <c:delete val="1"/>
            </c:dLbl>
            <c:dLbl>
              <c:idx val="1"/>
              <c:layout>
                <c:manualLayout>
                  <c:x val="6.6084426946631705E-2"/>
                  <c:y val="0.170822356837941"/>
                </c:manualLayout>
              </c:layout>
              <c:tx>
                <c:rich>
                  <a:bodyPr/>
                  <a:lstStyle/>
                  <a:p>
                    <a:r>
                      <a:rPr lang="ja-JP" altLang="en-US" sz="2000" b="1" dirty="0" smtClean="0">
                        <a:latin typeface="HG明朝E" pitchFamily="17" charset="-128"/>
                        <a:ea typeface="HG明朝E" pitchFamily="17" charset="-128"/>
                      </a:rPr>
                      <a:t>いいえ</a:t>
                    </a:r>
                    <a:r>
                      <a:rPr lang="ja-JP" altLang="en-US" sz="2000" b="1" dirty="0">
                        <a:latin typeface="HG明朝E" pitchFamily="17" charset="-128"/>
                        <a:ea typeface="HG明朝E" pitchFamily="17" charset="-128"/>
                      </a:rPr>
                      <a:t>
</a:t>
                    </a:r>
                    <a:r>
                      <a:rPr lang="en-US" altLang="ja-JP" sz="2000" b="1" dirty="0">
                        <a:latin typeface="HG明朝E" pitchFamily="17" charset="-128"/>
                        <a:ea typeface="HG明朝E" pitchFamily="17" charset="-128"/>
                      </a:rPr>
                      <a:t>7%</a:t>
                    </a:r>
                    <a:endParaRPr lang="en-US" altLang="ja-JP" sz="1800" dirty="0">
                      <a:latin typeface="HG明朝E" pitchFamily="17" charset="-128"/>
                      <a:ea typeface="HG明朝E" pitchFamily="17" charset="-128"/>
                    </a:endParaRPr>
                  </a:p>
                </c:rich>
              </c:tx>
              <c:showLegendKey val="0"/>
              <c:showVal val="0"/>
              <c:showCatName val="1"/>
              <c:showSerName val="0"/>
              <c:showPercent val="1"/>
              <c:showBubbleSize val="0"/>
            </c:dLbl>
            <c:txPr>
              <a:bodyPr/>
              <a:lstStyle/>
              <a:p>
                <a:pPr>
                  <a:defRPr sz="2000" b="1">
                    <a:latin typeface="+mj-ea"/>
                    <a:ea typeface="+mj-ea"/>
                  </a:defRPr>
                </a:pPr>
                <a:endParaRPr lang="ja-JP"/>
              </a:p>
            </c:txPr>
            <c:showLegendKey val="0"/>
            <c:showVal val="0"/>
            <c:showCatName val="1"/>
            <c:showSerName val="0"/>
            <c:showPercent val="1"/>
            <c:showBubbleSize val="0"/>
            <c:showLeaderLines val="1"/>
          </c:dLbls>
          <c:cat>
            <c:strRef>
              <c:f>'[%92}%94g%91%E5%8Aw%83A%83%93%83P%81(%83g%95%AA%90%CD.xlsx]Sheet3'!$BM$3:$BN$3</c:f>
              <c:strCache>
                <c:ptCount val="2"/>
                <c:pt idx="0">
                  <c:v>知りたい</c:v>
                </c:pt>
                <c:pt idx="1">
                  <c:v>知りたくない</c:v>
                </c:pt>
              </c:strCache>
            </c:strRef>
          </c:cat>
          <c:val>
            <c:numRef>
              <c:f>'[%92}%94g%91%E5%8Aw%83A%83%93%83P%81(%83g%95%AA%90%CD.xlsx]Sheet3'!$BM$4:$BN$4</c:f>
              <c:numCache>
                <c:formatCode>General</c:formatCode>
                <c:ptCount val="2"/>
                <c:pt idx="0">
                  <c:v>826</c:v>
                </c:pt>
                <c:pt idx="1">
                  <c:v>61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noFill/>
    <a:ln w="25400" cap="flat" cmpd="sng" algn="ctr">
      <a:noFill/>
      <a:prstDash val="solid"/>
    </a:ln>
    <a:effectLst/>
  </c:spPr>
  <c:txPr>
    <a:bodyPr/>
    <a:lstStyle/>
    <a:p>
      <a:pPr>
        <a:defRPr>
          <a:solidFill>
            <a:schemeClr val="dk1"/>
          </a:solidFill>
          <a:latin typeface="+mn-lt"/>
          <a:ea typeface="+mn-ea"/>
          <a:cs typeface="+mn-cs"/>
        </a:defRPr>
      </a:pPr>
      <a:endParaRPr lang="ja-JP"/>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038324873198E-2"/>
          <c:y val="0.28749270627106399"/>
          <c:w val="0.64223750074518804"/>
          <c:h val="0.67407325286977704"/>
        </c:manualLayout>
      </c:layout>
      <c:pieChart>
        <c:varyColors val="1"/>
        <c:ser>
          <c:idx val="0"/>
          <c:order val="0"/>
          <c:spPr>
            <a:solidFill>
              <a:srgbClr val="94147C">
                <a:lumMod val="60000"/>
                <a:lumOff val="40000"/>
              </a:srgbClr>
            </a:solidFill>
          </c:spPr>
          <c:dPt>
            <c:idx val="0"/>
            <c:bubble3D val="0"/>
          </c:dPt>
          <c:dPt>
            <c:idx val="1"/>
            <c:bubble3D val="0"/>
            <c:spPr>
              <a:solidFill>
                <a:srgbClr val="00B0F0"/>
              </a:solidFill>
            </c:spPr>
          </c:dPt>
          <c:dLbls>
            <c:dLbl>
              <c:idx val="0"/>
              <c:delete val="1"/>
            </c:dLbl>
            <c:dLbl>
              <c:idx val="1"/>
              <c:layout>
                <c:manualLayout>
                  <c:x val="2.8572011575721701E-2"/>
                  <c:y val="0.18868433203090801"/>
                </c:manualLayout>
              </c:layout>
              <c:tx>
                <c:rich>
                  <a:bodyPr/>
                  <a:lstStyle/>
                  <a:p>
                    <a:pPr>
                      <a:defRPr sz="2000" b="1">
                        <a:solidFill>
                          <a:schemeClr val="tx1"/>
                        </a:solidFill>
                        <a:latin typeface="+mn-ea"/>
                        <a:ea typeface="+mn-ea"/>
                      </a:defRPr>
                    </a:pPr>
                    <a:r>
                      <a:rPr lang="ja-JP" altLang="en-US" sz="2000" dirty="0">
                        <a:solidFill>
                          <a:schemeClr val="tx1"/>
                        </a:solidFill>
                        <a:latin typeface="HGP明朝E" pitchFamily="18" charset="-128"/>
                        <a:ea typeface="HGP明朝E" pitchFamily="18" charset="-128"/>
                      </a:rPr>
                      <a:t>いいえ
</a:t>
                    </a:r>
                    <a:r>
                      <a:rPr lang="en-US" altLang="ja-JP" sz="2000" dirty="0">
                        <a:solidFill>
                          <a:schemeClr val="tx1"/>
                        </a:solidFill>
                        <a:latin typeface="HGP明朝E" pitchFamily="18" charset="-128"/>
                        <a:ea typeface="HGP明朝E" pitchFamily="18" charset="-128"/>
                      </a:rPr>
                      <a:t>2%</a:t>
                    </a:r>
                    <a:endParaRPr lang="ja-JP" altLang="en-US" sz="2000" dirty="0">
                      <a:latin typeface="HGP明朝E" pitchFamily="18" charset="-128"/>
                      <a:ea typeface="HGP明朝E" pitchFamily="18" charset="-128"/>
                    </a:endParaRPr>
                  </a:p>
                </c:rich>
              </c:tx>
              <c:spPr/>
              <c:showLegendKey val="0"/>
              <c:showVal val="0"/>
              <c:showCatName val="1"/>
              <c:showSerName val="0"/>
              <c:showPercent val="1"/>
              <c:showBubbleSize val="0"/>
            </c:dLbl>
            <c:txPr>
              <a:bodyPr/>
              <a:lstStyle/>
              <a:p>
                <a:pPr>
                  <a:defRPr sz="2800" b="1">
                    <a:solidFill>
                      <a:schemeClr val="tx1"/>
                    </a:solidFill>
                  </a:defRPr>
                </a:pPr>
                <a:endParaRPr lang="ja-JP"/>
              </a:p>
            </c:txPr>
            <c:showLegendKey val="0"/>
            <c:showVal val="0"/>
            <c:showCatName val="1"/>
            <c:showSerName val="0"/>
            <c:showPercent val="1"/>
            <c:showBubbleSize val="0"/>
            <c:showLeaderLines val="1"/>
          </c:dLbls>
          <c:cat>
            <c:strRef>
              <c:f>'[%92}%94g%91%E5%8Aw%83A%83%93%83P%81(%83g%95%AA%90%CD.xlsx]Sheet3'!$BF$2:$BG$2</c:f>
              <c:strCache>
                <c:ptCount val="2"/>
                <c:pt idx="0">
                  <c:v>はい</c:v>
                </c:pt>
                <c:pt idx="1">
                  <c:v>いいえ</c:v>
                </c:pt>
              </c:strCache>
            </c:strRef>
          </c:cat>
          <c:val>
            <c:numRef>
              <c:f>'[%92}%94g%91%E5%8Aw%83A%83%93%83P%81(%83g%95%AA%90%CD.xlsx]Sheet3'!$BF$3:$BG$3</c:f>
              <c:numCache>
                <c:formatCode>General</c:formatCode>
                <c:ptCount val="2"/>
                <c:pt idx="0">
                  <c:v>792</c:v>
                </c:pt>
                <c:pt idx="1">
                  <c:v>20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noFill/>
    <a:ln w="25400" cap="flat" cmpd="sng" algn="ctr">
      <a:noFill/>
      <a:prstDash val="solid"/>
    </a:ln>
    <a:effectLst/>
  </c:spPr>
  <c:txPr>
    <a:bodyPr/>
    <a:lstStyle/>
    <a:p>
      <a:pPr>
        <a:defRPr>
          <a:solidFill>
            <a:schemeClr val="dk1"/>
          </a:solidFill>
          <a:latin typeface="+mn-lt"/>
          <a:ea typeface="+mn-ea"/>
          <a:cs typeface="+mn-cs"/>
        </a:defRPr>
      </a:pPr>
      <a:endParaRPr lang="ja-JP"/>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2714081860823398E-2"/>
          <c:y val="0.11242839546097801"/>
          <c:w val="0.47126232440969701"/>
          <c:h val="0.71325458979688094"/>
        </c:manualLayout>
      </c:layout>
      <c:pieChart>
        <c:varyColors val="1"/>
        <c:ser>
          <c:idx val="0"/>
          <c:order val="0"/>
          <c:dLbls>
            <c:txPr>
              <a:bodyPr/>
              <a:lstStyle/>
              <a:p>
                <a:pPr>
                  <a:defRPr sz="1600" b="1"/>
                </a:pPr>
                <a:endParaRPr lang="ja-JP"/>
              </a:p>
            </c:txPr>
            <c:showLegendKey val="0"/>
            <c:showVal val="0"/>
            <c:showCatName val="0"/>
            <c:showSerName val="0"/>
            <c:showPercent val="1"/>
            <c:showBubbleSize val="0"/>
            <c:showLeaderLines val="1"/>
          </c:dLbls>
          <c:cat>
            <c:strRef>
              <c:f>Sheet1!$B$31:$B$34</c:f>
              <c:strCache>
                <c:ptCount val="4"/>
                <c:pt idx="0">
                  <c:v>分け合う</c:v>
                </c:pt>
                <c:pt idx="1">
                  <c:v>友人と過ごす</c:v>
                </c:pt>
                <c:pt idx="2">
                  <c:v>給水</c:v>
                </c:pt>
                <c:pt idx="3">
                  <c:v>実家に帰る</c:v>
                </c:pt>
              </c:strCache>
            </c:strRef>
          </c:cat>
          <c:val>
            <c:numRef>
              <c:f>Sheet1!$C$31:$C$34</c:f>
              <c:numCache>
                <c:formatCode>General</c:formatCode>
                <c:ptCount val="4"/>
                <c:pt idx="0">
                  <c:v>3</c:v>
                </c:pt>
                <c:pt idx="1">
                  <c:v>2</c:v>
                </c:pt>
                <c:pt idx="2">
                  <c:v>2</c:v>
                </c:pt>
                <c:pt idx="3">
                  <c:v>1</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57533379424759901"/>
          <c:y val="0.23137792777854399"/>
          <c:w val="0.27569778495763603"/>
          <c:h val="0.52096278122450401"/>
        </c:manualLayout>
      </c:layout>
      <c:overlay val="0"/>
      <c:txPr>
        <a:bodyPr/>
        <a:lstStyle/>
        <a:p>
          <a:pPr>
            <a:defRPr sz="16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pPr>
          <a:endParaRPr lang="ja-JP"/>
        </a:p>
      </c:txPr>
    </c:legend>
    <c:plotVisOnly val="1"/>
    <c:dispBlanksAs val="gap"/>
    <c:showDLblsOverMax val="0"/>
  </c:chart>
  <c:spPr>
    <a:noFill/>
  </c:spPr>
  <c:externalData r:id="rId2">
    <c:autoUpdate val="0"/>
  </c:externalData>
  <c:userShapes r:id="rId3"/>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19018263342082"/>
          <c:y val="8.04186351706037E-2"/>
          <c:w val="0.62323523622047305"/>
          <c:h val="0.87059186351705997"/>
        </c:manualLayout>
      </c:layout>
      <c:barChart>
        <c:barDir val="bar"/>
        <c:grouping val="clustered"/>
        <c:varyColors val="0"/>
        <c:ser>
          <c:idx val="0"/>
          <c:order val="0"/>
          <c:invertIfNegative val="0"/>
          <c:dPt>
            <c:idx val="0"/>
            <c:invertIfNegative val="0"/>
            <c:bubble3D val="0"/>
            <c:spPr>
              <a:solidFill>
                <a:srgbClr val="92D050"/>
              </a:solidFill>
            </c:spPr>
          </c:dPt>
          <c:dPt>
            <c:idx val="1"/>
            <c:invertIfNegative val="0"/>
            <c:bubble3D val="0"/>
            <c:spPr>
              <a:solidFill>
                <a:srgbClr val="FF0000"/>
              </a:solidFill>
            </c:spPr>
          </c:dPt>
          <c:dPt>
            <c:idx val="2"/>
            <c:invertIfNegative val="0"/>
            <c:bubble3D val="0"/>
            <c:spPr>
              <a:solidFill>
                <a:srgbClr val="92D050"/>
              </a:solidFill>
            </c:spPr>
          </c:dPt>
          <c:dPt>
            <c:idx val="3"/>
            <c:invertIfNegative val="0"/>
            <c:bubble3D val="0"/>
            <c:spPr>
              <a:solidFill>
                <a:srgbClr val="92D050"/>
              </a:solidFill>
            </c:spPr>
          </c:dPt>
          <c:dPt>
            <c:idx val="4"/>
            <c:invertIfNegative val="0"/>
            <c:bubble3D val="0"/>
            <c:spPr>
              <a:solidFill>
                <a:srgbClr val="92D050"/>
              </a:solidFill>
              <a:ln>
                <a:noFill/>
              </a:ln>
            </c:spPr>
          </c:dPt>
          <c:dPt>
            <c:idx val="5"/>
            <c:invertIfNegative val="0"/>
            <c:bubble3D val="0"/>
            <c:spPr>
              <a:solidFill>
                <a:srgbClr val="92D050"/>
              </a:solidFill>
            </c:spPr>
          </c:dPt>
          <c:dPt>
            <c:idx val="6"/>
            <c:invertIfNegative val="0"/>
            <c:bubble3D val="0"/>
            <c:spPr>
              <a:solidFill>
                <a:srgbClr val="92D05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92D050"/>
              </a:solidFill>
            </c:spPr>
          </c:dPt>
          <c:dPt>
            <c:idx val="10"/>
            <c:invertIfNegative val="0"/>
            <c:bubble3D val="0"/>
            <c:spPr>
              <a:solidFill>
                <a:srgbClr val="92D050"/>
              </a:solidFill>
            </c:spPr>
          </c:dPt>
          <c:dPt>
            <c:idx val="11"/>
            <c:invertIfNegative val="0"/>
            <c:bubble3D val="0"/>
            <c:spPr>
              <a:solidFill>
                <a:srgbClr val="FFC000"/>
              </a:solidFill>
            </c:spPr>
          </c:dPt>
          <c:dPt>
            <c:idx val="12"/>
            <c:invertIfNegative val="0"/>
            <c:bubble3D val="0"/>
            <c:spPr>
              <a:solidFill>
                <a:srgbClr val="92D050"/>
              </a:solidFill>
            </c:spPr>
          </c:dPt>
          <c:dPt>
            <c:idx val="13"/>
            <c:invertIfNegative val="0"/>
            <c:bubble3D val="0"/>
            <c:spPr>
              <a:solidFill>
                <a:srgbClr val="92D050"/>
              </a:solidFill>
            </c:spPr>
          </c:dPt>
          <c:dPt>
            <c:idx val="14"/>
            <c:invertIfNegative val="0"/>
            <c:bubble3D val="0"/>
            <c:spPr>
              <a:solidFill>
                <a:srgbClr val="FFC000"/>
              </a:solidFill>
            </c:spPr>
          </c:dPt>
          <c:dPt>
            <c:idx val="15"/>
            <c:invertIfNegative val="0"/>
            <c:bubble3D val="0"/>
            <c:spPr>
              <a:solidFill>
                <a:srgbClr val="92D050"/>
              </a:solidFill>
            </c:spPr>
          </c:dPt>
          <c:dPt>
            <c:idx val="16"/>
            <c:invertIfNegative val="0"/>
            <c:bubble3D val="0"/>
            <c:spPr>
              <a:solidFill>
                <a:srgbClr val="FFC000"/>
              </a:solidFill>
            </c:spPr>
          </c:dPt>
          <c:dPt>
            <c:idx val="17"/>
            <c:invertIfNegative val="0"/>
            <c:bubble3D val="0"/>
            <c:spPr>
              <a:solidFill>
                <a:srgbClr val="00B0F0"/>
              </a:solidFill>
            </c:spPr>
          </c:dPt>
          <c:dPt>
            <c:idx val="18"/>
            <c:invertIfNegative val="0"/>
            <c:bubble3D val="0"/>
            <c:spPr>
              <a:solidFill>
                <a:srgbClr val="00B0F0"/>
              </a:solidFill>
            </c:spPr>
          </c:dPt>
          <c:dPt>
            <c:idx val="19"/>
            <c:invertIfNegative val="0"/>
            <c:bubble3D val="0"/>
            <c:spPr>
              <a:solidFill>
                <a:srgbClr val="92D050"/>
              </a:solidFill>
            </c:spPr>
          </c:dPt>
          <c:dPt>
            <c:idx val="20"/>
            <c:invertIfNegative val="0"/>
            <c:bubble3D val="0"/>
            <c:spPr>
              <a:solidFill>
                <a:srgbClr val="00B0F0"/>
              </a:solidFill>
            </c:spPr>
          </c:dPt>
          <c:dPt>
            <c:idx val="21"/>
            <c:invertIfNegative val="0"/>
            <c:bubble3D val="0"/>
            <c:spPr>
              <a:solidFill>
                <a:srgbClr val="00B0F0"/>
              </a:solidFill>
            </c:spPr>
          </c:dPt>
          <c:dPt>
            <c:idx val="22"/>
            <c:invertIfNegative val="0"/>
            <c:bubble3D val="0"/>
            <c:spPr>
              <a:solidFill>
                <a:srgbClr val="FFFF00"/>
              </a:solidFill>
            </c:spPr>
          </c:dPt>
          <c:dLbls>
            <c:txPr>
              <a:bodyPr/>
              <a:lstStyle/>
              <a:p>
                <a:pPr>
                  <a:defRPr sz="800"/>
                </a:pPr>
                <a:endParaRPr lang="ja-JP"/>
              </a:p>
            </c:txPr>
            <c:dLblPos val="outEnd"/>
            <c:showLegendKey val="0"/>
            <c:showVal val="1"/>
            <c:showCatName val="0"/>
            <c:showSerName val="0"/>
            <c:showPercent val="0"/>
            <c:showBubbleSize val="0"/>
            <c:showLeaderLines val="0"/>
          </c:dLbls>
          <c:cat>
            <c:strRef>
              <c:f>Sheet8!$A$3:$A$25</c:f>
              <c:strCache>
                <c:ptCount val="23"/>
                <c:pt idx="0">
                  <c:v>その他</c:v>
                </c:pt>
                <c:pt idx="1">
                  <c:v>特に無し</c:v>
                </c:pt>
                <c:pt idx="2">
                  <c:v>お金がない</c:v>
                </c:pt>
                <c:pt idx="3">
                  <c:v>着替え</c:v>
                </c:pt>
                <c:pt idx="4">
                  <c:v>放射能の影響</c:v>
                </c:pt>
                <c:pt idx="5">
                  <c:v>ガソリン不足</c:v>
                </c:pt>
                <c:pt idx="6">
                  <c:v>寒かった</c:v>
                </c:pt>
                <c:pt idx="7">
                  <c:v>家具転倒</c:v>
                </c:pt>
                <c:pt idx="8">
                  <c:v>物品破損</c:v>
                </c:pt>
                <c:pt idx="9">
                  <c:v>調理</c:v>
                </c:pt>
                <c:pt idx="10">
                  <c:v>欲しい情報が手に入らない</c:v>
                </c:pt>
                <c:pt idx="11">
                  <c:v>家電が使えない</c:v>
                </c:pt>
                <c:pt idx="12">
                  <c:v>交通手段不通による帰宅困難</c:v>
                </c:pt>
                <c:pt idx="13">
                  <c:v>買い物できない</c:v>
                </c:pt>
                <c:pt idx="14">
                  <c:v>照明が使えない</c:v>
                </c:pt>
                <c:pt idx="15">
                  <c:v>不安</c:v>
                </c:pt>
                <c:pt idx="16">
                  <c:v>携帯電話などが充電できない</c:v>
                </c:pt>
                <c:pt idx="17">
                  <c:v>手洗い・洗顔</c:v>
                </c:pt>
                <c:pt idx="18">
                  <c:v>飲料・食料</c:v>
                </c:pt>
                <c:pt idx="19">
                  <c:v>余震</c:v>
                </c:pt>
                <c:pt idx="20">
                  <c:v>トイレ</c:v>
                </c:pt>
                <c:pt idx="21">
                  <c:v>風呂</c:v>
                </c:pt>
                <c:pt idx="22">
                  <c:v>携帯電話が繋がりにくい</c:v>
                </c:pt>
              </c:strCache>
            </c:strRef>
          </c:cat>
          <c:val>
            <c:numRef>
              <c:f>Sheet8!$B$3:$B$25</c:f>
              <c:numCache>
                <c:formatCode>General</c:formatCode>
                <c:ptCount val="23"/>
                <c:pt idx="0">
                  <c:v>17</c:v>
                </c:pt>
                <c:pt idx="1">
                  <c:v>18</c:v>
                </c:pt>
                <c:pt idx="2">
                  <c:v>23</c:v>
                </c:pt>
                <c:pt idx="3">
                  <c:v>35</c:v>
                </c:pt>
                <c:pt idx="4">
                  <c:v>67</c:v>
                </c:pt>
                <c:pt idx="5">
                  <c:v>70</c:v>
                </c:pt>
                <c:pt idx="6">
                  <c:v>85</c:v>
                </c:pt>
                <c:pt idx="7">
                  <c:v>94</c:v>
                </c:pt>
                <c:pt idx="8">
                  <c:v>99</c:v>
                </c:pt>
                <c:pt idx="9">
                  <c:v>150</c:v>
                </c:pt>
                <c:pt idx="10">
                  <c:v>161</c:v>
                </c:pt>
                <c:pt idx="11">
                  <c:v>162</c:v>
                </c:pt>
                <c:pt idx="12">
                  <c:v>169</c:v>
                </c:pt>
                <c:pt idx="13">
                  <c:v>182</c:v>
                </c:pt>
                <c:pt idx="14">
                  <c:v>184</c:v>
                </c:pt>
                <c:pt idx="15">
                  <c:v>200</c:v>
                </c:pt>
                <c:pt idx="16">
                  <c:v>207</c:v>
                </c:pt>
                <c:pt idx="17">
                  <c:v>219</c:v>
                </c:pt>
                <c:pt idx="18">
                  <c:v>262</c:v>
                </c:pt>
                <c:pt idx="19">
                  <c:v>263</c:v>
                </c:pt>
                <c:pt idx="20">
                  <c:v>339</c:v>
                </c:pt>
                <c:pt idx="21">
                  <c:v>384</c:v>
                </c:pt>
                <c:pt idx="22">
                  <c:v>401</c:v>
                </c:pt>
              </c:numCache>
            </c:numRef>
          </c:val>
        </c:ser>
        <c:dLbls>
          <c:dLblPos val="inEnd"/>
          <c:showLegendKey val="0"/>
          <c:showVal val="1"/>
          <c:showCatName val="0"/>
          <c:showSerName val="0"/>
          <c:showPercent val="0"/>
          <c:showBubbleSize val="0"/>
        </c:dLbls>
        <c:gapWidth val="64"/>
        <c:overlap val="48"/>
        <c:axId val="266109312"/>
        <c:axId val="266137984"/>
      </c:barChart>
      <c:catAx>
        <c:axId val="266109312"/>
        <c:scaling>
          <c:orientation val="minMax"/>
        </c:scaling>
        <c:delete val="1"/>
        <c:axPos val="l"/>
        <c:majorTickMark val="none"/>
        <c:minorTickMark val="none"/>
        <c:tickLblPos val="nextTo"/>
        <c:crossAx val="266137984"/>
        <c:crosses val="autoZero"/>
        <c:auto val="1"/>
        <c:lblAlgn val="ctr"/>
        <c:lblOffset val="100"/>
        <c:noMultiLvlLbl val="0"/>
      </c:catAx>
      <c:valAx>
        <c:axId val="266137984"/>
        <c:scaling>
          <c:orientation val="minMax"/>
        </c:scaling>
        <c:delete val="0"/>
        <c:axPos val="b"/>
        <c:numFmt formatCode="General" sourceLinked="1"/>
        <c:majorTickMark val="none"/>
        <c:minorTickMark val="none"/>
        <c:tickLblPos val="nextTo"/>
        <c:txPr>
          <a:bodyPr/>
          <a:lstStyle/>
          <a:p>
            <a:pPr>
              <a:defRPr sz="1200"/>
            </a:pPr>
            <a:endParaRPr lang="ja-JP"/>
          </a:p>
        </c:txPr>
        <c:crossAx val="266109312"/>
        <c:crosses val="autoZero"/>
        <c:crossBetween val="between"/>
      </c:valAx>
    </c:plotArea>
    <c:plotVisOnly val="1"/>
    <c:dispBlanksAs val="gap"/>
    <c:showDLblsOverMax val="0"/>
  </c:chart>
  <c:txPr>
    <a:bodyPr/>
    <a:lstStyle/>
    <a:p>
      <a:pPr>
        <a:defRPr sz="1800"/>
      </a:pPr>
      <a:endParaRPr lang="ja-JP"/>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noFill/>
      </c:spPr>
    </c:sideWall>
    <c:backWall>
      <c:thickness val="0"/>
      <c:spPr>
        <a:noFill/>
      </c:spPr>
    </c:backWall>
    <c:plotArea>
      <c:layout>
        <c:manualLayout>
          <c:layoutTarget val="inner"/>
          <c:xMode val="edge"/>
          <c:yMode val="edge"/>
          <c:x val="0.104377405373103"/>
          <c:y val="4.09412843076375E-2"/>
          <c:w val="0.54872504612221595"/>
          <c:h val="0.84826477771359698"/>
        </c:manualLayout>
      </c:layout>
      <c:bar3DChart>
        <c:barDir val="col"/>
        <c:grouping val="percentStacked"/>
        <c:varyColors val="0"/>
        <c:ser>
          <c:idx val="0"/>
          <c:order val="0"/>
          <c:tx>
            <c:strRef>
              <c:f>Sheet9!$A$754</c:f>
              <c:strCache>
                <c:ptCount val="1"/>
                <c:pt idx="0">
                  <c:v>その他</c:v>
                </c:pt>
              </c:strCache>
            </c:strRef>
          </c:tx>
          <c:spPr>
            <a:solidFill>
              <a:schemeClr val="bg1"/>
            </a:solidFill>
            <a:ln>
              <a:solidFill>
                <a:schemeClr val="accent1"/>
              </a:solidFill>
            </a:ln>
          </c:spPr>
          <c:invertIfNegative val="0"/>
          <c:cat>
            <c:strRef>
              <c:f>Sheet9!$B$753:$D$753</c:f>
              <c:strCache>
                <c:ptCount val="3"/>
                <c:pt idx="0">
                  <c:v>当日</c:v>
                </c:pt>
                <c:pt idx="1">
                  <c:v>2.3日後</c:v>
                </c:pt>
                <c:pt idx="2">
                  <c:v>一週間後</c:v>
                </c:pt>
              </c:strCache>
            </c:strRef>
          </c:cat>
          <c:val>
            <c:numRef>
              <c:f>Sheet9!$B$754:$D$754</c:f>
              <c:numCache>
                <c:formatCode>0</c:formatCode>
                <c:ptCount val="3"/>
                <c:pt idx="0">
                  <c:v>7.7226162332545307</c:v>
                </c:pt>
                <c:pt idx="1">
                  <c:v>6.4390243902439028</c:v>
                </c:pt>
                <c:pt idx="2">
                  <c:v>9.8726114649681538</c:v>
                </c:pt>
              </c:numCache>
            </c:numRef>
          </c:val>
        </c:ser>
        <c:ser>
          <c:idx val="1"/>
          <c:order val="1"/>
          <c:tx>
            <c:strRef>
              <c:f>Sheet9!$A$755</c:f>
              <c:strCache>
                <c:ptCount val="1"/>
                <c:pt idx="0">
                  <c:v>市が提供してくれるものに頼る</c:v>
                </c:pt>
              </c:strCache>
            </c:strRef>
          </c:tx>
          <c:spPr>
            <a:solidFill>
              <a:srgbClr val="92D050"/>
            </a:solidFill>
          </c:spPr>
          <c:invertIfNegative val="0"/>
          <c:dLbls>
            <c:txPr>
              <a:bodyPr/>
              <a:lstStyle/>
              <a:p>
                <a:pPr>
                  <a:defRPr>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Sheet9!$B$755:$D$755</c:f>
              <c:numCache>
                <c:formatCode>0</c:formatCode>
                <c:ptCount val="3"/>
                <c:pt idx="0">
                  <c:v>7</c:v>
                </c:pt>
                <c:pt idx="1">
                  <c:v>9</c:v>
                </c:pt>
                <c:pt idx="2">
                  <c:v>6</c:v>
                </c:pt>
              </c:numCache>
            </c:numRef>
          </c:val>
        </c:ser>
        <c:ser>
          <c:idx val="2"/>
          <c:order val="2"/>
          <c:tx>
            <c:strRef>
              <c:f>Sheet9!$A$756</c:f>
              <c:strCache>
                <c:ptCount val="1"/>
                <c:pt idx="0">
                  <c:v>恋人に頼る</c:v>
                </c:pt>
              </c:strCache>
            </c:strRef>
          </c:tx>
          <c:spPr>
            <a:solidFill>
              <a:srgbClr val="FF33CC"/>
            </a:solidFill>
          </c:spPr>
          <c:invertIfNegative val="0"/>
          <c:dLbls>
            <c:txPr>
              <a:bodyPr/>
              <a:lstStyle/>
              <a:p>
                <a:pPr>
                  <a:defRPr>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Sheet9!$B$756:$D$756</c:f>
              <c:numCache>
                <c:formatCode>0</c:formatCode>
                <c:ptCount val="3"/>
                <c:pt idx="0">
                  <c:v>6</c:v>
                </c:pt>
                <c:pt idx="1">
                  <c:v>6</c:v>
                </c:pt>
                <c:pt idx="2">
                  <c:v>6</c:v>
                </c:pt>
              </c:numCache>
            </c:numRef>
          </c:val>
        </c:ser>
        <c:ser>
          <c:idx val="3"/>
          <c:order val="3"/>
          <c:tx>
            <c:strRef>
              <c:f>Sheet9!$A$757</c:f>
              <c:strCache>
                <c:ptCount val="1"/>
                <c:pt idx="0">
                  <c:v>家族に頼る</c:v>
                </c:pt>
              </c:strCache>
            </c:strRef>
          </c:tx>
          <c:spPr>
            <a:solidFill>
              <a:srgbClr val="00B0F0"/>
            </a:solidFill>
          </c:spPr>
          <c:invertIfNegative val="0"/>
          <c:dLbls>
            <c:txPr>
              <a:bodyPr/>
              <a:lstStyle/>
              <a:p>
                <a:pPr>
                  <a:defRPr sz="24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Sheet9!$B$757:$D$757</c:f>
              <c:numCache>
                <c:formatCode>0</c:formatCode>
                <c:ptCount val="3"/>
                <c:pt idx="0">
                  <c:v>13</c:v>
                </c:pt>
                <c:pt idx="1">
                  <c:v>15</c:v>
                </c:pt>
                <c:pt idx="2">
                  <c:v>22</c:v>
                </c:pt>
              </c:numCache>
            </c:numRef>
          </c:val>
        </c:ser>
        <c:ser>
          <c:idx val="4"/>
          <c:order val="4"/>
          <c:tx>
            <c:strRef>
              <c:f>Sheet9!$A$758</c:f>
              <c:strCache>
                <c:ptCount val="1"/>
                <c:pt idx="0">
                  <c:v>友達の友達に頼る</c:v>
                </c:pt>
              </c:strCache>
            </c:strRef>
          </c:tx>
          <c:spPr>
            <a:solidFill>
              <a:srgbClr val="FFFF66"/>
            </a:solidFill>
          </c:spPr>
          <c:invertIfNegative val="0"/>
          <c:dLbls>
            <c:txPr>
              <a:bodyPr/>
              <a:lstStyle/>
              <a:p>
                <a:pPr>
                  <a:defRPr sz="20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Sheet9!$B$758:$D$758</c:f>
              <c:numCache>
                <c:formatCode>0</c:formatCode>
                <c:ptCount val="3"/>
                <c:pt idx="0">
                  <c:v>2.1276595744680851</c:v>
                </c:pt>
                <c:pt idx="1">
                  <c:v>0.87804878048780499</c:v>
                </c:pt>
                <c:pt idx="2">
                  <c:v>0.47770700636942698</c:v>
                </c:pt>
              </c:numCache>
            </c:numRef>
          </c:val>
        </c:ser>
        <c:ser>
          <c:idx val="5"/>
          <c:order val="5"/>
          <c:tx>
            <c:strRef>
              <c:f>Sheet9!$A$759</c:f>
              <c:strCache>
                <c:ptCount val="1"/>
                <c:pt idx="0">
                  <c:v>友人・知人宅に泊まる</c:v>
                </c:pt>
              </c:strCache>
            </c:strRef>
          </c:tx>
          <c:spPr>
            <a:solidFill>
              <a:srgbClr val="FFC000"/>
            </a:solidFill>
          </c:spPr>
          <c:invertIfNegative val="0"/>
          <c:dLbls>
            <c:txPr>
              <a:bodyPr/>
              <a:lstStyle/>
              <a:p>
                <a:pPr>
                  <a:defRPr sz="24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Sheet9!$B$759:$D$759</c:f>
              <c:numCache>
                <c:formatCode>0</c:formatCode>
                <c:ptCount val="3"/>
                <c:pt idx="0">
                  <c:v>14.81481481481481</c:v>
                </c:pt>
                <c:pt idx="1">
                  <c:v>11.41463414634147</c:v>
                </c:pt>
                <c:pt idx="2">
                  <c:v>6.0509554140127388</c:v>
                </c:pt>
              </c:numCache>
            </c:numRef>
          </c:val>
        </c:ser>
        <c:ser>
          <c:idx val="6"/>
          <c:order val="6"/>
          <c:tx>
            <c:strRef>
              <c:f>Sheet9!$A$760</c:f>
              <c:strCache>
                <c:ptCount val="1"/>
                <c:pt idx="0">
                  <c:v>友人・知人に頼る</c:v>
                </c:pt>
              </c:strCache>
            </c:strRef>
          </c:tx>
          <c:spPr>
            <a:solidFill>
              <a:schemeClr val="tx2"/>
            </a:solidFill>
          </c:spPr>
          <c:invertIfNegative val="0"/>
          <c:dLbls>
            <c:txPr>
              <a:bodyPr/>
              <a:lstStyle/>
              <a:p>
                <a:pPr>
                  <a:defRPr sz="24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Sheet9!$B$760:$D$760</c:f>
              <c:numCache>
                <c:formatCode>0</c:formatCode>
                <c:ptCount val="3"/>
                <c:pt idx="0">
                  <c:v>25.37431048069346</c:v>
                </c:pt>
                <c:pt idx="1">
                  <c:v>24.390243902439021</c:v>
                </c:pt>
                <c:pt idx="2">
                  <c:v>17.67515923566879</c:v>
                </c:pt>
              </c:numCache>
            </c:numRef>
          </c:val>
        </c:ser>
        <c:ser>
          <c:idx val="7"/>
          <c:order val="7"/>
          <c:tx>
            <c:strRef>
              <c:f>Sheet9!$A$761</c:f>
              <c:strCache>
                <c:ptCount val="1"/>
                <c:pt idx="0">
                  <c:v>何もせず我慢する</c:v>
                </c:pt>
              </c:strCache>
            </c:strRef>
          </c:tx>
          <c:spPr>
            <a:solidFill>
              <a:schemeClr val="accent4">
                <a:lumMod val="40000"/>
                <a:lumOff val="60000"/>
              </a:schemeClr>
            </a:solidFill>
          </c:spPr>
          <c:invertIfNegative val="0"/>
          <c:dLbls>
            <c:txPr>
              <a:bodyPr/>
              <a:lstStyle/>
              <a:p>
                <a:pPr>
                  <a:defRPr sz="24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Sheet9!$B$761:$D$761</c:f>
              <c:numCache>
                <c:formatCode>0</c:formatCode>
                <c:ptCount val="3"/>
                <c:pt idx="0">
                  <c:v>14</c:v>
                </c:pt>
                <c:pt idx="1">
                  <c:v>16</c:v>
                </c:pt>
                <c:pt idx="2">
                  <c:v>21</c:v>
                </c:pt>
              </c:numCache>
            </c:numRef>
          </c:val>
        </c:ser>
        <c:ser>
          <c:idx val="8"/>
          <c:order val="8"/>
          <c:tx>
            <c:strRef>
              <c:f>Sheet9!$A$762</c:f>
              <c:strCache>
                <c:ptCount val="1"/>
                <c:pt idx="0">
                  <c:v>買い物をする</c:v>
                </c:pt>
              </c:strCache>
            </c:strRef>
          </c:tx>
          <c:spPr>
            <a:solidFill>
              <a:schemeClr val="accent4">
                <a:lumMod val="20000"/>
                <a:lumOff val="80000"/>
              </a:schemeClr>
            </a:solidFill>
          </c:spPr>
          <c:invertIfNegative val="0"/>
          <c:dLbls>
            <c:txPr>
              <a:bodyPr/>
              <a:lstStyle/>
              <a:p>
                <a:pPr>
                  <a:defRPr sz="2400">
                    <a:solidFill>
                      <a:schemeClr val="bg1"/>
                    </a:solidFill>
                  </a:defRPr>
                </a:pPr>
                <a:endParaRPr lang="ja-JP"/>
              </a:p>
            </c:txPr>
            <c:showLegendKey val="0"/>
            <c:showVal val="1"/>
            <c:showCatName val="0"/>
            <c:showSerName val="0"/>
            <c:showPercent val="0"/>
            <c:showBubbleSize val="0"/>
            <c:showLeaderLines val="0"/>
          </c:dLbls>
          <c:cat>
            <c:strRef>
              <c:f>Sheet9!$B$753:$D$753</c:f>
              <c:strCache>
                <c:ptCount val="3"/>
                <c:pt idx="0">
                  <c:v>当日</c:v>
                </c:pt>
                <c:pt idx="1">
                  <c:v>2.3日後</c:v>
                </c:pt>
                <c:pt idx="2">
                  <c:v>一週間後</c:v>
                </c:pt>
              </c:strCache>
            </c:strRef>
          </c:cat>
          <c:val>
            <c:numRef>
              <c:f>Sheet9!$B$762:$D$762</c:f>
              <c:numCache>
                <c:formatCode>0</c:formatCode>
                <c:ptCount val="3"/>
                <c:pt idx="0">
                  <c:v>10</c:v>
                </c:pt>
                <c:pt idx="1">
                  <c:v>11</c:v>
                </c:pt>
                <c:pt idx="2">
                  <c:v>11</c:v>
                </c:pt>
              </c:numCache>
            </c:numRef>
          </c:val>
        </c:ser>
        <c:dLbls>
          <c:showLegendKey val="0"/>
          <c:showVal val="1"/>
          <c:showCatName val="0"/>
          <c:showSerName val="0"/>
          <c:showPercent val="0"/>
          <c:showBubbleSize val="0"/>
        </c:dLbls>
        <c:gapWidth val="75"/>
        <c:gapDepth val="75"/>
        <c:shape val="cylinder"/>
        <c:axId val="266823936"/>
        <c:axId val="266842112"/>
        <c:axId val="0"/>
      </c:bar3DChart>
      <c:catAx>
        <c:axId val="266823936"/>
        <c:scaling>
          <c:orientation val="minMax"/>
        </c:scaling>
        <c:delete val="0"/>
        <c:axPos val="b"/>
        <c:majorTickMark val="none"/>
        <c:minorTickMark val="none"/>
        <c:tickLblPos val="nextTo"/>
        <c:txPr>
          <a:bodyPr/>
          <a:lstStyle/>
          <a:p>
            <a:pPr>
              <a:defRPr sz="1400" b="1"/>
            </a:pPr>
            <a:endParaRPr lang="ja-JP"/>
          </a:p>
        </c:txPr>
        <c:crossAx val="266842112"/>
        <c:crosses val="autoZero"/>
        <c:auto val="1"/>
        <c:lblAlgn val="ctr"/>
        <c:lblOffset val="100"/>
        <c:noMultiLvlLbl val="0"/>
      </c:catAx>
      <c:valAx>
        <c:axId val="266842112"/>
        <c:scaling>
          <c:orientation val="minMax"/>
        </c:scaling>
        <c:delete val="0"/>
        <c:axPos val="l"/>
        <c:majorGridlines/>
        <c:numFmt formatCode="0%" sourceLinked="1"/>
        <c:majorTickMark val="out"/>
        <c:minorTickMark val="none"/>
        <c:tickLblPos val="nextTo"/>
        <c:txPr>
          <a:bodyPr/>
          <a:lstStyle/>
          <a:p>
            <a:pPr>
              <a:defRPr sz="1600"/>
            </a:pPr>
            <a:endParaRPr lang="ja-JP"/>
          </a:p>
        </c:txPr>
        <c:crossAx val="266823936"/>
        <c:crosses val="autoZero"/>
        <c:crossBetween val="between"/>
      </c:valAx>
    </c:plotArea>
    <c:legend>
      <c:legendPos val="r"/>
      <c:layout>
        <c:manualLayout>
          <c:xMode val="edge"/>
          <c:yMode val="edge"/>
          <c:x val="0.70125179108018598"/>
          <c:y val="0.10692878835672701"/>
          <c:w val="0.29274059492563398"/>
          <c:h val="0.79965570359389504"/>
        </c:manualLayout>
      </c:layout>
      <c:overlay val="0"/>
      <c:txPr>
        <a:bodyPr/>
        <a:lstStyle/>
        <a:p>
          <a:pPr>
            <a:defRPr sz="1400" b="1"/>
          </a:pPr>
          <a:endParaRPr lang="ja-JP"/>
        </a:p>
      </c:txPr>
    </c:legend>
    <c:plotVisOnly val="1"/>
    <c:dispBlanksAs val="gap"/>
    <c:showDLblsOverMax val="0"/>
  </c:chart>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lrMapOvr bg1="dk1" tx1="lt1" bg2="dk2" tx2="lt2" accent1="accent1" accent2="accent2" accent3="accent3" accent4="accent4" accent5="accent5" accent6="accent6" hlink="hlink" folHlink="folHlink"/>
  <c:chart>
    <c:autoTitleDeleted val="1"/>
    <c:plotArea>
      <c:layout>
        <c:manualLayout>
          <c:layoutTarget val="inner"/>
          <c:xMode val="edge"/>
          <c:yMode val="edge"/>
          <c:x val="0.117700565950189"/>
          <c:y val="0.123207866481458"/>
          <c:w val="0.67699177215603501"/>
          <c:h val="0.82852777872599703"/>
        </c:manualLayout>
      </c:layout>
      <c:barChart>
        <c:barDir val="bar"/>
        <c:grouping val="clustered"/>
        <c:varyColors val="0"/>
        <c:ser>
          <c:idx val="0"/>
          <c:order val="0"/>
          <c:tx>
            <c:v>カテゴリースコア</c:v>
          </c:tx>
          <c:invertIfNegative val="0"/>
          <c:dPt>
            <c:idx val="0"/>
            <c:invertIfNegative val="0"/>
            <c:bubble3D val="0"/>
            <c:spPr>
              <a:solidFill>
                <a:schemeClr val="accent4">
                  <a:lumMod val="60000"/>
                  <a:lumOff val="40000"/>
                </a:schemeClr>
              </a:solidFill>
            </c:spPr>
          </c:dPt>
          <c:dPt>
            <c:idx val="1"/>
            <c:invertIfNegative val="0"/>
            <c:bubble3D val="0"/>
            <c:spPr>
              <a:solidFill>
                <a:srgbClr val="00B0F0"/>
              </a:solidFill>
            </c:spPr>
          </c:dPt>
          <c:dPt>
            <c:idx val="2"/>
            <c:invertIfNegative val="0"/>
            <c:bubble3D val="0"/>
            <c:spPr>
              <a:solidFill>
                <a:schemeClr val="accent4">
                  <a:lumMod val="60000"/>
                  <a:lumOff val="40000"/>
                </a:schemeClr>
              </a:solidFill>
            </c:spPr>
          </c:dPt>
          <c:dPt>
            <c:idx val="3"/>
            <c:invertIfNegative val="0"/>
            <c:bubble3D val="0"/>
            <c:spPr>
              <a:solidFill>
                <a:srgbClr val="00B0F0"/>
              </a:solidFill>
            </c:spPr>
          </c:dPt>
          <c:dPt>
            <c:idx val="4"/>
            <c:invertIfNegative val="0"/>
            <c:bubble3D val="0"/>
            <c:spPr>
              <a:solidFill>
                <a:srgbClr val="00B0F0"/>
              </a:solidFill>
            </c:spPr>
          </c:dPt>
          <c:dPt>
            <c:idx val="5"/>
            <c:invertIfNegative val="0"/>
            <c:bubble3D val="0"/>
            <c:spPr>
              <a:solidFill>
                <a:schemeClr val="accent4">
                  <a:lumMod val="60000"/>
                  <a:lumOff val="40000"/>
                </a:schemeClr>
              </a:solidFill>
            </c:spPr>
          </c:dPt>
          <c:dPt>
            <c:idx val="6"/>
            <c:invertIfNegative val="0"/>
            <c:bubble3D val="0"/>
            <c:spPr>
              <a:solidFill>
                <a:srgbClr val="00B0F0"/>
              </a:solidFill>
            </c:spPr>
          </c:dPt>
          <c:dPt>
            <c:idx val="7"/>
            <c:invertIfNegative val="0"/>
            <c:bubble3D val="0"/>
            <c:spPr>
              <a:solidFill>
                <a:schemeClr val="accent4">
                  <a:lumMod val="60000"/>
                  <a:lumOff val="40000"/>
                </a:schemeClr>
              </a:solidFill>
            </c:spPr>
          </c:dPt>
          <c:dPt>
            <c:idx val="8"/>
            <c:invertIfNegative val="0"/>
            <c:bubble3D val="0"/>
            <c:spPr>
              <a:solidFill>
                <a:schemeClr val="accent4">
                  <a:lumMod val="60000"/>
                  <a:lumOff val="40000"/>
                </a:schemeClr>
              </a:solidFill>
            </c:spPr>
          </c:dPt>
          <c:dPt>
            <c:idx val="9"/>
            <c:invertIfNegative val="0"/>
            <c:bubble3D val="0"/>
            <c:spPr>
              <a:solidFill>
                <a:srgbClr val="00B0F0"/>
              </a:solidFill>
            </c:spPr>
          </c:dPt>
          <c:dPt>
            <c:idx val="10"/>
            <c:invertIfNegative val="0"/>
            <c:bubble3D val="0"/>
            <c:spPr>
              <a:solidFill>
                <a:schemeClr val="accent4">
                  <a:lumMod val="60000"/>
                  <a:lumOff val="40000"/>
                </a:schemeClr>
              </a:solidFill>
            </c:spPr>
          </c:dPt>
          <c:dPt>
            <c:idx val="11"/>
            <c:invertIfNegative val="0"/>
            <c:bubble3D val="0"/>
            <c:spPr>
              <a:solidFill>
                <a:schemeClr val="accent4">
                  <a:lumMod val="60000"/>
                  <a:lumOff val="40000"/>
                </a:schemeClr>
              </a:solidFill>
            </c:spPr>
          </c:dPt>
          <c:dPt>
            <c:idx val="12"/>
            <c:invertIfNegative val="0"/>
            <c:bubble3D val="0"/>
            <c:spPr>
              <a:solidFill>
                <a:schemeClr val="accent4">
                  <a:lumMod val="60000"/>
                  <a:lumOff val="40000"/>
                </a:schemeClr>
              </a:solidFill>
            </c:spPr>
          </c:dPt>
          <c:dPt>
            <c:idx val="13"/>
            <c:invertIfNegative val="0"/>
            <c:bubble3D val="0"/>
            <c:spPr>
              <a:solidFill>
                <a:schemeClr val="accent4">
                  <a:lumMod val="60000"/>
                  <a:lumOff val="40000"/>
                </a:schemeClr>
              </a:solidFill>
            </c:spPr>
          </c:dPt>
          <c:dPt>
            <c:idx val="14"/>
            <c:invertIfNegative val="0"/>
            <c:bubble3D val="0"/>
            <c:spPr>
              <a:solidFill>
                <a:schemeClr val="accent4">
                  <a:lumMod val="60000"/>
                  <a:lumOff val="40000"/>
                </a:schemeClr>
              </a:solidFill>
            </c:spPr>
          </c:dPt>
          <c:dPt>
            <c:idx val="15"/>
            <c:invertIfNegative val="0"/>
            <c:bubble3D val="0"/>
            <c:spPr>
              <a:solidFill>
                <a:schemeClr val="accent4">
                  <a:lumMod val="60000"/>
                  <a:lumOff val="40000"/>
                </a:schemeClr>
              </a:solidFill>
            </c:spPr>
          </c:dPt>
          <c:dLbls>
            <c:txPr>
              <a:bodyPr/>
              <a:lstStyle/>
              <a:p>
                <a:pPr>
                  <a:defRPr sz="1000" b="1"/>
                </a:pPr>
                <a:endParaRPr lang="ja-JP"/>
              </a:p>
            </c:txPr>
            <c:showLegendKey val="0"/>
            <c:showVal val="1"/>
            <c:showCatName val="0"/>
            <c:showSerName val="0"/>
            <c:showPercent val="0"/>
            <c:showBubbleSize val="0"/>
            <c:showLeaderLines val="0"/>
          </c:dLbls>
          <c:cat>
            <c:strRef>
              <c:f>Sheet10!$S$108:$S$124</c:f>
              <c:strCache>
                <c:ptCount val="17"/>
                <c:pt idx="0">
                  <c:v>インターネットニュース</c:v>
                </c:pt>
                <c:pt idx="1">
                  <c:v>mixi</c:v>
                </c:pt>
                <c:pt idx="2">
                  <c:v>Twitter</c:v>
                </c:pt>
                <c:pt idx="3">
                  <c:v>筑波大学HP</c:v>
                </c:pt>
                <c:pt idx="4">
                  <c:v>つくば市HP</c:v>
                </c:pt>
                <c:pt idx="5">
                  <c:v>SAVE IBARAKI</c:v>
                </c:pt>
                <c:pt idx="6">
                  <c:v>SHARE THE TSUKUBA</c:v>
                </c:pt>
                <c:pt idx="7">
                  <c:v>ラジオ</c:v>
                </c:pt>
                <c:pt idx="8">
                  <c:v>TV</c:v>
                </c:pt>
                <c:pt idx="9">
                  <c:v>我慢する</c:v>
                </c:pt>
                <c:pt idx="10">
                  <c:v>買い物</c:v>
                </c:pt>
                <c:pt idx="11">
                  <c:v>恋人に頼る</c:v>
                </c:pt>
                <c:pt idx="12">
                  <c:v>友人・知人宅に泊まる</c:v>
                </c:pt>
                <c:pt idx="13">
                  <c:v>友人・知人に頼る</c:v>
                </c:pt>
                <c:pt idx="14">
                  <c:v>家族に頼る</c:v>
                </c:pt>
                <c:pt idx="15">
                  <c:v>市に頼る</c:v>
                </c:pt>
                <c:pt idx="16">
                  <c:v>避難した</c:v>
                </c:pt>
              </c:strCache>
            </c:strRef>
          </c:cat>
          <c:val>
            <c:numRef>
              <c:f>Sheet10!$T$108:$T$124</c:f>
              <c:numCache>
                <c:formatCode>0.000</c:formatCode>
                <c:ptCount val="17"/>
                <c:pt idx="0">
                  <c:v>5.8086824923336902E-2</c:v>
                </c:pt>
                <c:pt idx="1">
                  <c:v>-0.30585795317881198</c:v>
                </c:pt>
                <c:pt idx="2">
                  <c:v>0.312219220875327</c:v>
                </c:pt>
                <c:pt idx="3">
                  <c:v>-0.25358807966594299</c:v>
                </c:pt>
                <c:pt idx="4">
                  <c:v>-2.14199799608756E-2</c:v>
                </c:pt>
                <c:pt idx="5">
                  <c:v>0.14120927086093599</c:v>
                </c:pt>
                <c:pt idx="6">
                  <c:v>-0.122769412621988</c:v>
                </c:pt>
                <c:pt idx="7">
                  <c:v>0.272812608211354</c:v>
                </c:pt>
                <c:pt idx="8">
                  <c:v>0.331339090702364</c:v>
                </c:pt>
                <c:pt idx="9">
                  <c:v>-1.4364118441127181</c:v>
                </c:pt>
                <c:pt idx="10">
                  <c:v>0.44925239867348898</c:v>
                </c:pt>
                <c:pt idx="11">
                  <c:v>0.43670291312625797</c:v>
                </c:pt>
                <c:pt idx="12">
                  <c:v>6.3676970335194594E-2</c:v>
                </c:pt>
                <c:pt idx="13">
                  <c:v>0.685391624982569</c:v>
                </c:pt>
                <c:pt idx="14">
                  <c:v>0.28193461995640401</c:v>
                </c:pt>
                <c:pt idx="15">
                  <c:v>0.36431182938567302</c:v>
                </c:pt>
                <c:pt idx="16">
                  <c:v>-1.6726314212856301E-2</c:v>
                </c:pt>
              </c:numCache>
            </c:numRef>
          </c:val>
        </c:ser>
        <c:dLbls>
          <c:showLegendKey val="0"/>
          <c:showVal val="0"/>
          <c:showCatName val="0"/>
          <c:showSerName val="0"/>
          <c:showPercent val="0"/>
          <c:showBubbleSize val="0"/>
        </c:dLbls>
        <c:gapWidth val="150"/>
        <c:axId val="278897408"/>
        <c:axId val="278898944"/>
      </c:barChart>
      <c:catAx>
        <c:axId val="278897408"/>
        <c:scaling>
          <c:orientation val="minMax"/>
        </c:scaling>
        <c:delete val="1"/>
        <c:axPos val="l"/>
        <c:majorTickMark val="none"/>
        <c:minorTickMark val="none"/>
        <c:tickLblPos val="nextTo"/>
        <c:crossAx val="278898944"/>
        <c:crosses val="autoZero"/>
        <c:auto val="1"/>
        <c:lblAlgn val="ctr"/>
        <c:lblOffset val="100"/>
        <c:noMultiLvlLbl val="0"/>
      </c:catAx>
      <c:valAx>
        <c:axId val="278898944"/>
        <c:scaling>
          <c:orientation val="minMax"/>
          <c:min val="-1.5"/>
        </c:scaling>
        <c:delete val="0"/>
        <c:axPos val="b"/>
        <c:majorGridlines/>
        <c:numFmt formatCode="0.000" sourceLinked="1"/>
        <c:majorTickMark val="none"/>
        <c:minorTickMark val="none"/>
        <c:tickLblPos val="nextTo"/>
        <c:txPr>
          <a:bodyPr/>
          <a:lstStyle/>
          <a:p>
            <a:pPr>
              <a:defRPr sz="1200" b="1"/>
            </a:pPr>
            <a:endParaRPr lang="ja-JP"/>
          </a:p>
        </c:txPr>
        <c:crossAx val="278897408"/>
        <c:crosses val="autoZero"/>
        <c:crossBetween val="between"/>
      </c:valAx>
    </c:plotArea>
    <c:plotVisOnly val="1"/>
    <c:dispBlanksAs val="gap"/>
    <c:showDLblsOverMax val="0"/>
  </c:chart>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442649210292401"/>
          <c:y val="2.8760224342102101E-2"/>
          <c:w val="0.485649493244734"/>
          <c:h val="0.90574057783552298"/>
        </c:manualLayout>
      </c:layout>
      <c:barChart>
        <c:barDir val="bar"/>
        <c:grouping val="clustered"/>
        <c:varyColors val="0"/>
        <c:ser>
          <c:idx val="0"/>
          <c:order val="0"/>
          <c:tx>
            <c:strRef>
              <c:f>対策と避難の関係!$AI$4</c:f>
              <c:strCache>
                <c:ptCount val="1"/>
                <c:pt idx="0">
                  <c:v>避難した人525人</c:v>
                </c:pt>
              </c:strCache>
            </c:strRef>
          </c:tx>
          <c:spPr>
            <a:solidFill>
              <a:srgbClr val="4F81BD"/>
            </a:solidFill>
          </c:spPr>
          <c:invertIfNegative val="0"/>
          <c:cat>
            <c:strRef>
              <c:f>対策と避難の関係!$AJ$3:$AP$3</c:f>
              <c:strCache>
                <c:ptCount val="7"/>
                <c:pt idx="0">
                  <c:v>生活用水の確保</c:v>
                </c:pt>
                <c:pt idx="1">
                  <c:v>家具転倒防止</c:v>
                </c:pt>
                <c:pt idx="2">
                  <c:v>食料の備蓄</c:v>
                </c:pt>
                <c:pt idx="3">
                  <c:v>飲料の備蓄</c:v>
                </c:pt>
                <c:pt idx="4">
                  <c:v>防災グッズ</c:v>
                </c:pt>
                <c:pt idx="5">
                  <c:v>避難場所の把握</c:v>
                </c:pt>
                <c:pt idx="6">
                  <c:v>その他</c:v>
                </c:pt>
              </c:strCache>
            </c:strRef>
          </c:cat>
          <c:val>
            <c:numRef>
              <c:f>対策と避難の関係!$AJ$4:$AP$4</c:f>
              <c:numCache>
                <c:formatCode>0.0%</c:formatCode>
                <c:ptCount val="7"/>
                <c:pt idx="0">
                  <c:v>5.3333333333333302E-2</c:v>
                </c:pt>
                <c:pt idx="1">
                  <c:v>7.4285714285714302E-2</c:v>
                </c:pt>
                <c:pt idx="2">
                  <c:v>0.13714285714285701</c:v>
                </c:pt>
                <c:pt idx="3">
                  <c:v>0.12380952380952399</c:v>
                </c:pt>
                <c:pt idx="4">
                  <c:v>8.5714285714285701E-2</c:v>
                </c:pt>
                <c:pt idx="5">
                  <c:v>1.9047619047619001E-2</c:v>
                </c:pt>
                <c:pt idx="6">
                  <c:v>3.80952380952381E-3</c:v>
                </c:pt>
              </c:numCache>
            </c:numRef>
          </c:val>
        </c:ser>
        <c:ser>
          <c:idx val="1"/>
          <c:order val="1"/>
          <c:tx>
            <c:strRef>
              <c:f>対策と避難の関係!$AI$5</c:f>
              <c:strCache>
                <c:ptCount val="1"/>
                <c:pt idx="0">
                  <c:v>避難していない人371人</c:v>
                </c:pt>
              </c:strCache>
            </c:strRef>
          </c:tx>
          <c:spPr>
            <a:solidFill>
              <a:srgbClr val="CC0000"/>
            </a:solidFill>
          </c:spPr>
          <c:invertIfNegative val="0"/>
          <c:dLbls>
            <c:dLbl>
              <c:idx val="3"/>
              <c:layout>
                <c:manualLayout>
                  <c:x val="-9.3759577583351794E-2"/>
                  <c:y val="0"/>
                </c:manualLayout>
              </c:layout>
              <c:dLblPos val="outEnd"/>
              <c:showLegendKey val="0"/>
              <c:showVal val="1"/>
              <c:showCatName val="0"/>
              <c:showSerName val="0"/>
              <c:showPercent val="0"/>
              <c:showBubbleSize val="0"/>
            </c:dLbl>
            <c:dLbl>
              <c:idx val="4"/>
              <c:layout>
                <c:manualLayout>
                  <c:x val="-9.0771224512966098E-2"/>
                  <c:y val="-2.6145658492820099E-3"/>
                </c:manualLayout>
              </c:layout>
              <c:dLblPos val="outEnd"/>
              <c:showLegendKey val="0"/>
              <c:showVal val="1"/>
              <c:showCatName val="0"/>
              <c:showSerName val="0"/>
              <c:showPercent val="0"/>
              <c:showBubbleSize val="0"/>
            </c:dLbl>
            <c:dLbl>
              <c:idx val="5"/>
              <c:layout>
                <c:manualLayout>
                  <c:x val="-5.90913877193983E-2"/>
                  <c:y val="-5.2291316985640301E-3"/>
                </c:manualLayout>
              </c:layout>
              <c:dLblPos val="outEnd"/>
              <c:showLegendKey val="0"/>
              <c:showVal val="1"/>
              <c:showCatName val="0"/>
              <c:showSerName val="0"/>
              <c:showPercent val="0"/>
              <c:showBubbleSize val="0"/>
            </c:dLbl>
            <c:dLbl>
              <c:idx val="6"/>
              <c:layout>
                <c:manualLayout>
                  <c:x val="8.1984407620770902E-3"/>
                  <c:y val="0"/>
                </c:manualLayout>
              </c:layout>
              <c:dLblPos val="outEnd"/>
              <c:showLegendKey val="0"/>
              <c:showVal val="1"/>
              <c:showCatName val="0"/>
              <c:showSerName val="0"/>
              <c:showPercent val="0"/>
              <c:showBubbleSize val="0"/>
            </c:dLbl>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ea"/>
                    <a:ea typeface="+mn-ea"/>
                  </a:defRPr>
                </a:pPr>
                <a:endParaRPr lang="ja-JP"/>
              </a:p>
            </c:txPr>
            <c:dLblPos val="inEnd"/>
            <c:showLegendKey val="0"/>
            <c:showVal val="1"/>
            <c:showCatName val="0"/>
            <c:showSerName val="0"/>
            <c:showPercent val="0"/>
            <c:showBubbleSize val="0"/>
            <c:showLeaderLines val="0"/>
          </c:dLbls>
          <c:cat>
            <c:strRef>
              <c:f>対策と避難の関係!$AJ$3:$AP$3</c:f>
              <c:strCache>
                <c:ptCount val="7"/>
                <c:pt idx="0">
                  <c:v>生活用水の確保</c:v>
                </c:pt>
                <c:pt idx="1">
                  <c:v>家具転倒防止</c:v>
                </c:pt>
                <c:pt idx="2">
                  <c:v>食料の備蓄</c:v>
                </c:pt>
                <c:pt idx="3">
                  <c:v>飲料の備蓄</c:v>
                </c:pt>
                <c:pt idx="4">
                  <c:v>防災グッズ</c:v>
                </c:pt>
                <c:pt idx="5">
                  <c:v>避難場所の把握</c:v>
                </c:pt>
                <c:pt idx="6">
                  <c:v>その他</c:v>
                </c:pt>
              </c:strCache>
            </c:strRef>
          </c:cat>
          <c:val>
            <c:numRef>
              <c:f>対策と避難の関係!$AJ$5:$AP$5</c:f>
              <c:numCache>
                <c:formatCode>0.0%</c:formatCode>
                <c:ptCount val="7"/>
                <c:pt idx="0">
                  <c:v>7.2776280323450099E-2</c:v>
                </c:pt>
                <c:pt idx="1">
                  <c:v>9.9730458221024207E-2</c:v>
                </c:pt>
                <c:pt idx="2">
                  <c:v>0.23180592991913701</c:v>
                </c:pt>
                <c:pt idx="3">
                  <c:v>0.22641509433962301</c:v>
                </c:pt>
                <c:pt idx="4">
                  <c:v>0.17250673854447399</c:v>
                </c:pt>
                <c:pt idx="5">
                  <c:v>2.9649595687331502E-2</c:v>
                </c:pt>
                <c:pt idx="6">
                  <c:v>8.0862533692722394E-3</c:v>
                </c:pt>
              </c:numCache>
            </c:numRef>
          </c:val>
        </c:ser>
        <c:dLbls>
          <c:showLegendKey val="0"/>
          <c:showVal val="0"/>
          <c:showCatName val="0"/>
          <c:showSerName val="0"/>
          <c:showPercent val="0"/>
          <c:showBubbleSize val="0"/>
        </c:dLbls>
        <c:gapWidth val="75"/>
        <c:overlap val="40"/>
        <c:axId val="284775168"/>
        <c:axId val="284776704"/>
      </c:barChart>
      <c:catAx>
        <c:axId val="284775168"/>
        <c:scaling>
          <c:orientation val="minMax"/>
        </c:scaling>
        <c:delete val="0"/>
        <c:axPos val="l"/>
        <c:majorTickMark val="none"/>
        <c:minorTickMark val="none"/>
        <c:tickLblPos val="nextTo"/>
        <c:txPr>
          <a:bodyPr/>
          <a:lstStyle/>
          <a:p>
            <a:pPr>
              <a:defRPr sz="18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crossAx val="284776704"/>
        <c:crosses val="autoZero"/>
        <c:auto val="1"/>
        <c:lblAlgn val="ctr"/>
        <c:lblOffset val="100"/>
        <c:noMultiLvlLbl val="0"/>
      </c:catAx>
      <c:valAx>
        <c:axId val="284776704"/>
        <c:scaling>
          <c:orientation val="minMax"/>
        </c:scaling>
        <c:delete val="0"/>
        <c:axPos val="b"/>
        <c:majorGridlines/>
        <c:numFmt formatCode="0.0%" sourceLinked="1"/>
        <c:majorTickMark val="none"/>
        <c:minorTickMark val="none"/>
        <c:tickLblPos val="nextTo"/>
        <c:txPr>
          <a:bodyPr/>
          <a:lstStyle/>
          <a:p>
            <a:pPr>
              <a:defRPr sz="18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ea"/>
                <a:ea typeface="+mj-ea"/>
              </a:defRPr>
            </a:pPr>
            <a:endParaRPr lang="ja-JP"/>
          </a:p>
        </c:txPr>
        <c:crossAx val="284775168"/>
        <c:crosses val="autoZero"/>
        <c:crossBetween val="between"/>
      </c:valAx>
    </c:plotArea>
    <c:legend>
      <c:legendPos val="r"/>
      <c:legendEntry>
        <c:idx val="0"/>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legendEntry>
      <c:legendEntry>
        <c:idx val="1"/>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legendEntry>
      <c:layout>
        <c:manualLayout>
          <c:xMode val="edge"/>
          <c:yMode val="edge"/>
          <c:x val="0.72371209754264798"/>
          <c:y val="0.19387891019131001"/>
          <c:w val="0.267016990345598"/>
          <c:h val="0.280192110887237"/>
        </c:manualLayout>
      </c:layout>
      <c:overlay val="0"/>
      <c:txPr>
        <a:bodyPr/>
        <a:lstStyle/>
        <a:p>
          <a:pPr>
            <a:defRPr sz="20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legend>
    <c:plotVisOnly val="1"/>
    <c:dispBlanksAs val="gap"/>
    <c:showDLblsOverMax val="0"/>
  </c:chart>
  <c:externalData r:id="rId2">
    <c:autoUpdate val="0"/>
  </c:externalData>
  <c:userShapes r:id="rId3"/>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44"/>
    </mc:Choice>
    <mc:Fallback>
      <c:style val="44"/>
    </mc:Fallback>
  </mc:AlternateContent>
  <c:clrMapOvr bg1="lt1" tx1="dk1" bg2="lt2" tx2="dk2" accent1="accent1" accent2="accent2" accent3="accent3" accent4="accent4" accent5="accent5" accent6="accent6" hlink="hlink" folHlink="folHlink"/>
  <c:chart>
    <c:title>
      <c:tx>
        <c:rich>
          <a:bodyPr/>
          <a:lstStyle/>
          <a:p>
            <a:pPr>
              <a:defRPr>
                <a:latin typeface="+mj-ea"/>
                <a:ea typeface="+mj-ea"/>
              </a:defRPr>
            </a:pPr>
            <a:r>
              <a:rPr lang="ja-JP" altLang="en-US" sz="2800" b="0" dirty="0">
                <a:latin typeface="HG明朝E" pitchFamily="17" charset="-128"/>
                <a:ea typeface="HG明朝E" pitchFamily="17" charset="-128"/>
              </a:rPr>
              <a:t>困った人</a:t>
            </a:r>
          </a:p>
        </c:rich>
      </c:tx>
      <c:overlay val="0"/>
    </c:title>
    <c:autoTitleDeleted val="0"/>
    <c:plotArea>
      <c:layout/>
      <c:pieChart>
        <c:varyColors val="1"/>
        <c:ser>
          <c:idx val="0"/>
          <c:order val="0"/>
          <c:tx>
            <c:strRef>
              <c:f>'困った人、困らなかった人'!$AK$20</c:f>
              <c:strCache>
                <c:ptCount val="1"/>
                <c:pt idx="0">
                  <c:v>困った人</c:v>
                </c:pt>
              </c:strCache>
            </c:strRef>
          </c:tx>
          <c:dPt>
            <c:idx val="0"/>
            <c:bubble3D val="0"/>
            <c:spPr>
              <a:solidFill>
                <a:srgbClr val="94147C">
                  <a:lumMod val="60000"/>
                  <a:lumOff val="40000"/>
                </a:srgbClr>
              </a:solidFill>
            </c:spPr>
          </c:dPt>
          <c:dPt>
            <c:idx val="1"/>
            <c:bubble3D val="0"/>
            <c:spPr>
              <a:solidFill>
                <a:srgbClr val="FF99CC"/>
              </a:solidFill>
            </c:spPr>
          </c:dPt>
          <c:dPt>
            <c:idx val="2"/>
            <c:bubble3D val="0"/>
            <c:spPr>
              <a:solidFill>
                <a:srgbClr val="00B0F0"/>
              </a:solidFill>
            </c:spPr>
          </c:dPt>
          <c:dPt>
            <c:idx val="3"/>
            <c:bubble3D val="0"/>
            <c:spPr>
              <a:solidFill>
                <a:srgbClr val="5D5AD2">
                  <a:lumMod val="60000"/>
                  <a:lumOff val="40000"/>
                </a:srgbClr>
              </a:solidFill>
            </c:spPr>
          </c:dPt>
          <c:dPt>
            <c:idx val="4"/>
            <c:bubble3D val="0"/>
            <c:spPr>
              <a:solidFill>
                <a:srgbClr val="5D5AD2"/>
              </a:solidFill>
            </c:spPr>
          </c:dPt>
          <c:dLbls>
            <c:dLbl>
              <c:idx val="0"/>
              <c:layout>
                <c:manualLayout>
                  <c:x val="-3.0938007002735302E-2"/>
                  <c:y val="0.117796468942246"/>
                </c:manualLayout>
              </c:layout>
              <c:showLegendKey val="0"/>
              <c:showVal val="0"/>
              <c:showCatName val="0"/>
              <c:showSerName val="0"/>
              <c:showPercent val="1"/>
              <c:showBubbleSize val="0"/>
            </c:dLbl>
            <c:dLbl>
              <c:idx val="3"/>
              <c:layout>
                <c:manualLayout>
                  <c:x val="8.2735845477309805E-2"/>
                  <c:y val="0.11640490981228099"/>
                </c:manualLayout>
              </c:layout>
              <c:showLegendKey val="0"/>
              <c:showVal val="0"/>
              <c:showCatName val="0"/>
              <c:showSerName val="0"/>
              <c:showPercent val="1"/>
              <c:showBubbleSize val="0"/>
            </c:dLbl>
            <c:dLbl>
              <c:idx val="4"/>
              <c:layout>
                <c:manualLayout>
                  <c:x val="3.6179895862315702E-2"/>
                  <c:y val="0.120117303350475"/>
                </c:manualLayout>
              </c:layout>
              <c:showLegendKey val="0"/>
              <c:showVal val="0"/>
              <c:showCatName val="0"/>
              <c:showSerName val="0"/>
              <c:showPercent val="1"/>
              <c:showBubbleSize val="0"/>
            </c:dLbl>
            <c:txPr>
              <a:bodyPr/>
              <a:lstStyle/>
              <a:p>
                <a:pPr>
                  <a:defRPr sz="2400">
                    <a:latin typeface="+mn-ea"/>
                    <a:ea typeface="+mn-ea"/>
                  </a:defRPr>
                </a:pPr>
                <a:endParaRPr lang="ja-JP"/>
              </a:p>
            </c:txPr>
            <c:showLegendKey val="0"/>
            <c:showVal val="0"/>
            <c:showCatName val="0"/>
            <c:showSerName val="0"/>
            <c:showPercent val="1"/>
            <c:showBubbleSize val="0"/>
            <c:showLeaderLines val="1"/>
          </c:dLbls>
          <c:cat>
            <c:strRef>
              <c:f>'困った人、困らなかった人'!$AL$19:$AP$19</c:f>
              <c:strCache>
                <c:ptCount val="5"/>
                <c:pt idx="0">
                  <c:v>是非受講したい</c:v>
                </c:pt>
                <c:pt idx="1">
                  <c:v>なるべく受講したい</c:v>
                </c:pt>
                <c:pt idx="2">
                  <c:v>どちらとも言えない</c:v>
                </c:pt>
                <c:pt idx="3">
                  <c:v>あまり受講したくない</c:v>
                </c:pt>
                <c:pt idx="4">
                  <c:v>受講したくない</c:v>
                </c:pt>
              </c:strCache>
            </c:strRef>
          </c:cat>
          <c:val>
            <c:numRef>
              <c:f>'困った人、困らなかった人'!$AL$20:$AP$20</c:f>
              <c:numCache>
                <c:formatCode>General</c:formatCode>
                <c:ptCount val="5"/>
                <c:pt idx="0">
                  <c:v>6.19047619047619E-2</c:v>
                </c:pt>
                <c:pt idx="1">
                  <c:v>0.37777777777777799</c:v>
                </c:pt>
                <c:pt idx="2">
                  <c:v>0.40952380952381001</c:v>
                </c:pt>
                <c:pt idx="3">
                  <c:v>6.19047619047619E-2</c:v>
                </c:pt>
                <c:pt idx="4">
                  <c:v>5.5555555555555497E-2</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59957149799999299"/>
          <c:y val="0.25394541849398999"/>
          <c:w val="0.37518586336355297"/>
          <c:h val="0.66179817120131701"/>
        </c:manualLayout>
      </c:layout>
      <c:overlay val="0"/>
      <c:txPr>
        <a:bodyPr/>
        <a:lstStyle/>
        <a:p>
          <a:pPr>
            <a:defRPr sz="1800">
              <a:latin typeface="+mn-ea"/>
              <a:ea typeface="+mn-ea"/>
            </a:defRPr>
          </a:pPr>
          <a:endParaRPr lang="ja-JP"/>
        </a:p>
      </c:txPr>
    </c:legend>
    <c:plotVisOnly val="1"/>
    <c:dispBlanksAs val="gap"/>
    <c:showDLblsOverMax val="0"/>
  </c:chart>
  <c:spPr>
    <a:noFill/>
  </c:spPr>
  <c:txPr>
    <a:bodyPr/>
    <a:lstStyle/>
    <a:p>
      <a:pPr>
        <a:defRPr>
          <a:solidFill>
            <a:schemeClr val="bg1"/>
          </a:solidFill>
        </a:defRPr>
      </a:pPr>
      <a:endParaRPr lang="ja-JP"/>
    </a:p>
  </c:txPr>
  <c:externalData r:id="rId2">
    <c:autoUpdate val="0"/>
  </c:externalData>
  <c:userShapes r:id="rId3"/>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43"/>
    </mc:Choice>
    <mc:Fallback>
      <c:style val="43"/>
    </mc:Fallback>
  </mc:AlternateContent>
  <c:clrMapOvr bg1="lt1" tx1="dk1" bg2="lt2" tx2="dk2" accent1="accent1" accent2="accent2" accent3="accent3" accent4="accent4" accent5="accent5" accent6="accent6" hlink="hlink" folHlink="folHlink"/>
  <c:chart>
    <c:title>
      <c:tx>
        <c:rich>
          <a:bodyPr/>
          <a:lstStyle/>
          <a:p>
            <a:pPr>
              <a:defRPr/>
            </a:pPr>
            <a:r>
              <a:rPr lang="ja-JP" altLang="en-US" sz="2800" b="0" dirty="0">
                <a:latin typeface="HG明朝E" pitchFamily="17" charset="-128"/>
                <a:ea typeface="HG明朝E" pitchFamily="17" charset="-128"/>
              </a:rPr>
              <a:t>困らなかった人</a:t>
            </a:r>
          </a:p>
        </c:rich>
      </c:tx>
      <c:overlay val="0"/>
    </c:title>
    <c:autoTitleDeleted val="0"/>
    <c:plotArea>
      <c:layout/>
      <c:pieChart>
        <c:varyColors val="1"/>
        <c:ser>
          <c:idx val="0"/>
          <c:order val="0"/>
          <c:tx>
            <c:strRef>
              <c:f>'困った人、困らなかった人'!$AK$22</c:f>
              <c:strCache>
                <c:ptCount val="1"/>
                <c:pt idx="0">
                  <c:v>困らなかった人</c:v>
                </c:pt>
              </c:strCache>
            </c:strRef>
          </c:tx>
          <c:dPt>
            <c:idx val="0"/>
            <c:bubble3D val="0"/>
            <c:spPr>
              <a:solidFill>
                <a:srgbClr val="94147C">
                  <a:lumMod val="60000"/>
                  <a:lumOff val="40000"/>
                </a:srgbClr>
              </a:solidFill>
            </c:spPr>
          </c:dPt>
          <c:dPt>
            <c:idx val="1"/>
            <c:bubble3D val="0"/>
            <c:spPr>
              <a:solidFill>
                <a:srgbClr val="FF99CC"/>
              </a:solidFill>
            </c:spPr>
          </c:dPt>
          <c:dPt>
            <c:idx val="2"/>
            <c:bubble3D val="0"/>
            <c:spPr>
              <a:solidFill>
                <a:srgbClr val="00B0F0"/>
              </a:solidFill>
            </c:spPr>
          </c:dPt>
          <c:dPt>
            <c:idx val="4"/>
            <c:bubble3D val="0"/>
            <c:spPr>
              <a:solidFill>
                <a:srgbClr val="5D5AD2"/>
              </a:solidFill>
            </c:spPr>
          </c:dPt>
          <c:dLbls>
            <c:dLbl>
              <c:idx val="0"/>
              <c:layout>
                <c:manualLayout>
                  <c:x val="-2.5660508620735299E-2"/>
                  <c:y val="0.113667219649794"/>
                </c:manualLayout>
              </c:layout>
              <c:showLegendKey val="0"/>
              <c:showVal val="0"/>
              <c:showCatName val="0"/>
              <c:showSerName val="0"/>
              <c:showPercent val="1"/>
              <c:showBubbleSize val="0"/>
            </c:dLbl>
            <c:dLbl>
              <c:idx val="3"/>
              <c:layout>
                <c:manualLayout>
                  <c:x val="0.10733860258913"/>
                  <c:y val="5.8950135484004497E-2"/>
                </c:manualLayout>
              </c:layout>
              <c:showLegendKey val="0"/>
              <c:showVal val="0"/>
              <c:showCatName val="0"/>
              <c:showSerName val="0"/>
              <c:showPercent val="1"/>
              <c:showBubbleSize val="0"/>
            </c:dLbl>
            <c:dLbl>
              <c:idx val="4"/>
              <c:layout>
                <c:manualLayout>
                  <c:x val="7.7224885065680496E-2"/>
                  <c:y val="0.115896491726908"/>
                </c:manualLayout>
              </c:layout>
              <c:showLegendKey val="0"/>
              <c:showVal val="0"/>
              <c:showCatName val="0"/>
              <c:showSerName val="0"/>
              <c:showPercent val="1"/>
              <c:showBubbleSize val="0"/>
            </c:dLbl>
            <c:txPr>
              <a:bodyPr/>
              <a:lstStyle/>
              <a:p>
                <a:pPr>
                  <a:defRPr sz="2400">
                    <a:latin typeface="+mj-ea"/>
                    <a:ea typeface="+mj-ea"/>
                  </a:defRPr>
                </a:pPr>
                <a:endParaRPr lang="ja-JP"/>
              </a:p>
            </c:txPr>
            <c:showLegendKey val="0"/>
            <c:showVal val="0"/>
            <c:showCatName val="0"/>
            <c:showSerName val="0"/>
            <c:showPercent val="1"/>
            <c:showBubbleSize val="0"/>
            <c:showLeaderLines val="1"/>
          </c:dLbls>
          <c:cat>
            <c:strRef>
              <c:f>'困った人、困らなかった人'!$AL$21:$AP$21</c:f>
              <c:strCache>
                <c:ptCount val="5"/>
                <c:pt idx="0">
                  <c:v>是非受講したい</c:v>
                </c:pt>
                <c:pt idx="1">
                  <c:v>なるべく受講したい</c:v>
                </c:pt>
                <c:pt idx="2">
                  <c:v>どちらとも言えない</c:v>
                </c:pt>
                <c:pt idx="3">
                  <c:v>あまり受講したくない</c:v>
                </c:pt>
                <c:pt idx="4">
                  <c:v>受講したくない</c:v>
                </c:pt>
              </c:strCache>
            </c:strRef>
          </c:cat>
          <c:val>
            <c:numRef>
              <c:f>'困った人、困らなかった人'!$AL$22:$AP$22</c:f>
              <c:numCache>
                <c:formatCode>General</c:formatCode>
                <c:ptCount val="5"/>
                <c:pt idx="0">
                  <c:v>5.9479553903345701E-2</c:v>
                </c:pt>
                <c:pt idx="1">
                  <c:v>0.28996282527881001</c:v>
                </c:pt>
                <c:pt idx="2">
                  <c:v>0.427509293680297</c:v>
                </c:pt>
                <c:pt idx="3">
                  <c:v>8.1784386617100399E-2</c:v>
                </c:pt>
                <c:pt idx="4">
                  <c:v>0.111524163568773</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0101214503503098"/>
          <c:y val="0.254854686579081"/>
          <c:w val="0.381350925734883"/>
          <c:h val="0.62600506723358396"/>
        </c:manualLayout>
      </c:layout>
      <c:overlay val="0"/>
      <c:txPr>
        <a:bodyPr/>
        <a:lstStyle/>
        <a:p>
          <a:pPr>
            <a:defRPr sz="1800">
              <a:latin typeface="+mj-ea"/>
              <a:ea typeface="+mj-ea"/>
            </a:defRPr>
          </a:pPr>
          <a:endParaRPr lang="ja-JP"/>
        </a:p>
      </c:txPr>
    </c:legend>
    <c:plotVisOnly val="1"/>
    <c:dispBlanksAs val="gap"/>
    <c:showDLblsOverMax val="0"/>
  </c:chart>
  <c:spPr>
    <a:noFill/>
  </c:sp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8360752062031395E-2"/>
          <c:y val="0.109550619728186"/>
          <c:w val="0.85242525904317201"/>
          <c:h val="0.72705290234523701"/>
        </c:manualLayout>
      </c:layout>
      <c:barChart>
        <c:barDir val="col"/>
        <c:grouping val="clustered"/>
        <c:varyColors val="0"/>
        <c:ser>
          <c:idx val="0"/>
          <c:order val="0"/>
          <c:tx>
            <c:strRef>
              <c:f>パワポの流れ!$BL$3</c:f>
              <c:strCache>
                <c:ptCount val="1"/>
                <c:pt idx="0">
                  <c:v>避難した人</c:v>
                </c:pt>
              </c:strCache>
            </c:strRef>
          </c:tx>
          <c:invertIfNegative val="0"/>
          <c:val>
            <c:numRef>
              <c:f>パワポの流れ!$BL$4:$BL$10</c:f>
              <c:numCache>
                <c:formatCode>General</c:formatCode>
                <c:ptCount val="7"/>
                <c:pt idx="0">
                  <c:v>29</c:v>
                </c:pt>
                <c:pt idx="1">
                  <c:v>33</c:v>
                </c:pt>
                <c:pt idx="2">
                  <c:v>58</c:v>
                </c:pt>
                <c:pt idx="3">
                  <c:v>20</c:v>
                </c:pt>
                <c:pt idx="4">
                  <c:v>20</c:v>
                </c:pt>
                <c:pt idx="5">
                  <c:v>8</c:v>
                </c:pt>
                <c:pt idx="6">
                  <c:v>30</c:v>
                </c:pt>
              </c:numCache>
            </c:numRef>
          </c:val>
        </c:ser>
        <c:ser>
          <c:idx val="1"/>
          <c:order val="1"/>
          <c:tx>
            <c:strRef>
              <c:f>パワポの流れ!$BM$3</c:f>
              <c:strCache>
                <c:ptCount val="1"/>
                <c:pt idx="0">
                  <c:v>避難していない人</c:v>
                </c:pt>
              </c:strCache>
            </c:strRef>
          </c:tx>
          <c:invertIfNegative val="0"/>
          <c:val>
            <c:numRef>
              <c:f>パワポの流れ!$BM$4:$BM$10</c:f>
              <c:numCache>
                <c:formatCode>General</c:formatCode>
                <c:ptCount val="7"/>
                <c:pt idx="0">
                  <c:v>12</c:v>
                </c:pt>
                <c:pt idx="1">
                  <c:v>17</c:v>
                </c:pt>
                <c:pt idx="2">
                  <c:v>18</c:v>
                </c:pt>
                <c:pt idx="3">
                  <c:v>11</c:v>
                </c:pt>
                <c:pt idx="4">
                  <c:v>21</c:v>
                </c:pt>
                <c:pt idx="5">
                  <c:v>2</c:v>
                </c:pt>
                <c:pt idx="6">
                  <c:v>14</c:v>
                </c:pt>
              </c:numCache>
            </c:numRef>
          </c:val>
        </c:ser>
        <c:dLbls>
          <c:showLegendKey val="0"/>
          <c:showVal val="0"/>
          <c:showCatName val="0"/>
          <c:showSerName val="0"/>
          <c:showPercent val="0"/>
          <c:showBubbleSize val="0"/>
        </c:dLbls>
        <c:gapWidth val="150"/>
        <c:axId val="9289088"/>
        <c:axId val="9311360"/>
      </c:barChart>
      <c:catAx>
        <c:axId val="9289088"/>
        <c:scaling>
          <c:orientation val="minMax"/>
        </c:scaling>
        <c:delete val="0"/>
        <c:axPos val="b"/>
        <c:majorTickMark val="none"/>
        <c:minorTickMark val="none"/>
        <c:tickLblPos val="nextTo"/>
        <c:txPr>
          <a:bodyPr/>
          <a:lstStyle/>
          <a:p>
            <a:pPr>
              <a:defRPr sz="1800"/>
            </a:pPr>
            <a:endParaRPr lang="ja-JP"/>
          </a:p>
        </c:txPr>
        <c:crossAx val="9311360"/>
        <c:crosses val="autoZero"/>
        <c:auto val="1"/>
        <c:lblAlgn val="ctr"/>
        <c:lblOffset val="100"/>
        <c:noMultiLvlLbl val="0"/>
      </c:catAx>
      <c:valAx>
        <c:axId val="9311360"/>
        <c:scaling>
          <c:orientation val="minMax"/>
          <c:max val="80"/>
        </c:scaling>
        <c:delete val="0"/>
        <c:axPos val="l"/>
        <c:majorGridlines/>
        <c:numFmt formatCode="General" sourceLinked="1"/>
        <c:majorTickMark val="out"/>
        <c:minorTickMark val="none"/>
        <c:tickLblPos val="nextTo"/>
        <c:txPr>
          <a:bodyPr/>
          <a:lstStyle/>
          <a:p>
            <a:pPr>
              <a:defRPr sz="1200"/>
            </a:pPr>
            <a:endParaRPr lang="ja-JP"/>
          </a:p>
        </c:txPr>
        <c:crossAx val="9289088"/>
        <c:crosses val="autoZero"/>
        <c:crossBetween val="between"/>
      </c:valAx>
      <c:spPr>
        <a:solidFill>
          <a:sysClr val="window" lastClr="FFFFFF">
            <a:lumMod val="85000"/>
          </a:sysClr>
        </a:solidFill>
      </c:spPr>
    </c:plotArea>
    <c:plotVisOnly val="1"/>
    <c:dispBlanksAs val="gap"/>
    <c:showDLblsOverMax val="0"/>
  </c:chart>
  <c:txPr>
    <a:bodyPr/>
    <a:lstStyle/>
    <a:p>
      <a:pPr>
        <a:defRPr sz="16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pPr>
      <a:endParaRPr lang="ja-JP"/>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4508425531473"/>
          <c:y val="0.110944758578741"/>
          <c:w val="0.77653913965196697"/>
          <c:h val="0.59046361795706803"/>
        </c:manualLayout>
      </c:layout>
      <c:barChart>
        <c:barDir val="col"/>
        <c:grouping val="clustered"/>
        <c:varyColors val="0"/>
        <c:ser>
          <c:idx val="0"/>
          <c:order val="0"/>
          <c:tx>
            <c:strRef>
              <c:f>パワポの流れ!$BP$3</c:f>
              <c:strCache>
                <c:ptCount val="1"/>
                <c:pt idx="0">
                  <c:v>避難した人</c:v>
                </c:pt>
              </c:strCache>
            </c:strRef>
          </c:tx>
          <c:invertIfNegative val="0"/>
          <c:val>
            <c:numRef>
              <c:f>パワポの流れ!$BP$4:$BP$10</c:f>
              <c:numCache>
                <c:formatCode>General</c:formatCode>
                <c:ptCount val="7"/>
                <c:pt idx="0">
                  <c:v>69</c:v>
                </c:pt>
                <c:pt idx="1">
                  <c:v>43</c:v>
                </c:pt>
                <c:pt idx="2">
                  <c:v>42</c:v>
                </c:pt>
                <c:pt idx="3">
                  <c:v>5</c:v>
                </c:pt>
                <c:pt idx="4">
                  <c:v>6</c:v>
                </c:pt>
                <c:pt idx="5">
                  <c:v>1</c:v>
                </c:pt>
                <c:pt idx="6">
                  <c:v>6</c:v>
                </c:pt>
              </c:numCache>
            </c:numRef>
          </c:val>
        </c:ser>
        <c:ser>
          <c:idx val="1"/>
          <c:order val="1"/>
          <c:tx>
            <c:strRef>
              <c:f>パワポの流れ!$BQ$3</c:f>
              <c:strCache>
                <c:ptCount val="1"/>
                <c:pt idx="0">
                  <c:v>避難していない人</c:v>
                </c:pt>
              </c:strCache>
            </c:strRef>
          </c:tx>
          <c:invertIfNegative val="0"/>
          <c:val>
            <c:numRef>
              <c:f>パワポの流れ!$BQ$4:$BQ$10</c:f>
              <c:numCache>
                <c:formatCode>General</c:formatCode>
                <c:ptCount val="7"/>
                <c:pt idx="0">
                  <c:v>26</c:v>
                </c:pt>
                <c:pt idx="1">
                  <c:v>13</c:v>
                </c:pt>
                <c:pt idx="2">
                  <c:v>5</c:v>
                </c:pt>
                <c:pt idx="3">
                  <c:v>2</c:v>
                </c:pt>
                <c:pt idx="4">
                  <c:v>1</c:v>
                </c:pt>
                <c:pt idx="5">
                  <c:v>0</c:v>
                </c:pt>
                <c:pt idx="6">
                  <c:v>1</c:v>
                </c:pt>
              </c:numCache>
            </c:numRef>
          </c:val>
        </c:ser>
        <c:dLbls>
          <c:showLegendKey val="0"/>
          <c:showVal val="0"/>
          <c:showCatName val="0"/>
          <c:showSerName val="0"/>
          <c:showPercent val="0"/>
          <c:showBubbleSize val="0"/>
        </c:dLbls>
        <c:gapWidth val="150"/>
        <c:axId val="9344128"/>
        <c:axId val="9345664"/>
      </c:barChart>
      <c:catAx>
        <c:axId val="9344128"/>
        <c:scaling>
          <c:orientation val="minMax"/>
        </c:scaling>
        <c:delete val="0"/>
        <c:axPos val="b"/>
        <c:majorTickMark val="none"/>
        <c:minorTickMark val="none"/>
        <c:tickLblPos val="nextTo"/>
        <c:txPr>
          <a:bodyPr/>
          <a:lstStyle/>
          <a:p>
            <a:pPr>
              <a:defRPr sz="2000" b="0" cap="none" spc="0" baseline="0">
                <a:ln w="18415" cmpd="sng">
                  <a:solidFill>
                    <a:srgbClr val="FFFFFF"/>
                  </a:solidFill>
                  <a:prstDash val="solid"/>
                </a:ln>
                <a:solidFill>
                  <a:srgbClr val="FFFFFF"/>
                </a:solidFill>
                <a:effectLst>
                  <a:outerShdw blurRad="63500" dir="3600000" algn="tl" rotWithShape="0">
                    <a:srgbClr val="000000">
                      <a:alpha val="70000"/>
                    </a:srgbClr>
                  </a:outerShdw>
                </a:effectLst>
              </a:defRPr>
            </a:pPr>
            <a:endParaRPr lang="ja-JP"/>
          </a:p>
        </c:txPr>
        <c:crossAx val="9345664"/>
        <c:crosses val="autoZero"/>
        <c:auto val="1"/>
        <c:lblAlgn val="ctr"/>
        <c:lblOffset val="100"/>
        <c:noMultiLvlLbl val="0"/>
      </c:catAx>
      <c:valAx>
        <c:axId val="9345664"/>
        <c:scaling>
          <c:orientation val="minMax"/>
        </c:scaling>
        <c:delete val="0"/>
        <c:axPos val="l"/>
        <c:majorGridlines/>
        <c:numFmt formatCode="General" sourceLinked="1"/>
        <c:majorTickMark val="out"/>
        <c:minorTickMark val="none"/>
        <c:tickLblPos val="nextTo"/>
        <c:spPr>
          <a:noFill/>
        </c:spPr>
        <c:txPr>
          <a:bodyPr/>
          <a:lstStyle/>
          <a:p>
            <a:pPr>
              <a:defRPr sz="1100" b="0" cap="none" spc="0">
                <a:ln w="18415" cmpd="sng">
                  <a:solidFill>
                    <a:srgbClr val="FFFFFF"/>
                  </a:solidFill>
                  <a:prstDash val="solid"/>
                </a:ln>
                <a:solidFill>
                  <a:srgbClr val="FFFFFF"/>
                </a:solidFill>
                <a:effectLst/>
                <a:latin typeface="HGP明朝E" pitchFamily="18" charset="-128"/>
                <a:ea typeface="HGP明朝E" pitchFamily="18" charset="-128"/>
              </a:defRPr>
            </a:pPr>
            <a:endParaRPr lang="ja-JP"/>
          </a:p>
        </c:txPr>
        <c:crossAx val="9344128"/>
        <c:crosses val="autoZero"/>
        <c:crossBetween val="between"/>
      </c:valAx>
      <c:spPr>
        <a:solidFill>
          <a:sysClr val="window" lastClr="FFFFFF">
            <a:lumMod val="85000"/>
          </a:sysClr>
        </a:solidFill>
      </c:spPr>
    </c:plotArea>
    <c:legend>
      <c:legendPos val="r"/>
      <c:legendEntry>
        <c:idx val="0"/>
        <c:txPr>
          <a:bodyPr/>
          <a:lstStyle/>
          <a:p>
            <a:pPr>
              <a:defRPr sz="24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legendEntry>
      <c:legendEntry>
        <c:idx val="1"/>
        <c:txPr>
          <a:bodyPr/>
          <a:lstStyle/>
          <a:p>
            <a:pPr>
              <a:defRPr sz="2400"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P明朝E" pitchFamily="18" charset="-128"/>
                <a:ea typeface="HGP明朝E" pitchFamily="18" charset="-128"/>
              </a:defRPr>
            </a:pPr>
            <a:endParaRPr lang="ja-JP"/>
          </a:p>
        </c:txPr>
      </c:legendEntry>
      <c:layout>
        <c:manualLayout>
          <c:xMode val="edge"/>
          <c:yMode val="edge"/>
          <c:x val="3.9946029577375003E-2"/>
          <c:y val="0.88475013031337002"/>
          <c:w val="0.693979746897191"/>
          <c:h val="0.11524986968662999"/>
        </c:manualLayout>
      </c:layout>
      <c:overlay val="0"/>
      <c:txPr>
        <a:bodyPr/>
        <a:lstStyle/>
        <a:p>
          <a:pPr>
            <a:defRPr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HGP明朝E" pitchFamily="18" charset="-128"/>
              <a:ea typeface="HGP明朝E" pitchFamily="18" charset="-128"/>
            </a:defRPr>
          </a:pPr>
          <a:endParaRPr lang="ja-JP"/>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2400"/>
            </a:pPr>
            <a:r>
              <a:rPr lang="ja-JP" sz="2400" b="0" dirty="0"/>
              <a:t>震災</a:t>
            </a:r>
            <a:r>
              <a:rPr lang="ja-JP" sz="2400" b="0" dirty="0">
                <a:solidFill>
                  <a:schemeClr val="tx2"/>
                </a:solidFill>
              </a:rPr>
              <a:t>当日</a:t>
            </a:r>
            <a:r>
              <a:rPr lang="ja-JP" sz="2400" b="0" dirty="0"/>
              <a:t>　困ったこと</a:t>
            </a:r>
          </a:p>
        </c:rich>
      </c:tx>
      <c:layout/>
      <c:overlay val="0"/>
    </c:title>
    <c:autoTitleDeleted val="0"/>
    <c:plotArea>
      <c:layout>
        <c:manualLayout>
          <c:layoutTarget val="inner"/>
          <c:xMode val="edge"/>
          <c:yMode val="edge"/>
          <c:x val="0.319018263342082"/>
          <c:y val="8.04186351706037E-2"/>
          <c:w val="0.62323523622047305"/>
          <c:h val="0.87059186351705997"/>
        </c:manualLayout>
      </c:layout>
      <c:barChart>
        <c:barDir val="bar"/>
        <c:grouping val="clustered"/>
        <c:varyColors val="0"/>
        <c:ser>
          <c:idx val="0"/>
          <c:order val="0"/>
          <c:invertIfNegative val="0"/>
          <c:dPt>
            <c:idx val="0"/>
            <c:invertIfNegative val="0"/>
            <c:bubble3D val="0"/>
            <c:spPr>
              <a:solidFill>
                <a:srgbClr val="92D050"/>
              </a:solidFill>
            </c:spPr>
          </c:dPt>
          <c:dPt>
            <c:idx val="1"/>
            <c:invertIfNegative val="0"/>
            <c:bubble3D val="0"/>
            <c:spPr>
              <a:solidFill>
                <a:srgbClr val="FF0000"/>
              </a:solidFill>
            </c:spPr>
          </c:dPt>
          <c:dPt>
            <c:idx val="2"/>
            <c:invertIfNegative val="0"/>
            <c:bubble3D val="0"/>
            <c:spPr>
              <a:solidFill>
                <a:srgbClr val="92D050"/>
              </a:solidFill>
            </c:spPr>
          </c:dPt>
          <c:dPt>
            <c:idx val="3"/>
            <c:invertIfNegative val="0"/>
            <c:bubble3D val="0"/>
            <c:spPr>
              <a:solidFill>
                <a:srgbClr val="92D050"/>
              </a:solidFill>
            </c:spPr>
          </c:dPt>
          <c:dPt>
            <c:idx val="4"/>
            <c:invertIfNegative val="0"/>
            <c:bubble3D val="0"/>
            <c:spPr>
              <a:solidFill>
                <a:srgbClr val="92D050"/>
              </a:solidFill>
              <a:ln>
                <a:noFill/>
              </a:ln>
            </c:spPr>
          </c:dPt>
          <c:dPt>
            <c:idx val="5"/>
            <c:invertIfNegative val="0"/>
            <c:bubble3D val="0"/>
            <c:spPr>
              <a:solidFill>
                <a:srgbClr val="92D050"/>
              </a:solidFill>
            </c:spPr>
          </c:dPt>
          <c:dPt>
            <c:idx val="6"/>
            <c:invertIfNegative val="0"/>
            <c:bubble3D val="0"/>
            <c:spPr>
              <a:solidFill>
                <a:srgbClr val="92D05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92D050"/>
              </a:solidFill>
            </c:spPr>
          </c:dPt>
          <c:dPt>
            <c:idx val="10"/>
            <c:invertIfNegative val="0"/>
            <c:bubble3D val="0"/>
            <c:spPr>
              <a:solidFill>
                <a:srgbClr val="92D050"/>
              </a:solidFill>
            </c:spPr>
          </c:dPt>
          <c:dPt>
            <c:idx val="11"/>
            <c:invertIfNegative val="0"/>
            <c:bubble3D val="0"/>
            <c:spPr>
              <a:solidFill>
                <a:srgbClr val="FFC000"/>
              </a:solidFill>
            </c:spPr>
          </c:dPt>
          <c:dPt>
            <c:idx val="12"/>
            <c:invertIfNegative val="0"/>
            <c:bubble3D val="0"/>
            <c:spPr>
              <a:solidFill>
                <a:srgbClr val="92D050"/>
              </a:solidFill>
            </c:spPr>
          </c:dPt>
          <c:dPt>
            <c:idx val="13"/>
            <c:invertIfNegative val="0"/>
            <c:bubble3D val="0"/>
            <c:spPr>
              <a:solidFill>
                <a:srgbClr val="92D050"/>
              </a:solidFill>
            </c:spPr>
          </c:dPt>
          <c:dPt>
            <c:idx val="14"/>
            <c:invertIfNegative val="0"/>
            <c:bubble3D val="0"/>
            <c:spPr>
              <a:solidFill>
                <a:srgbClr val="FFC000"/>
              </a:solidFill>
            </c:spPr>
          </c:dPt>
          <c:dPt>
            <c:idx val="15"/>
            <c:invertIfNegative val="0"/>
            <c:bubble3D val="0"/>
            <c:spPr>
              <a:solidFill>
                <a:srgbClr val="92D050"/>
              </a:solidFill>
            </c:spPr>
          </c:dPt>
          <c:dPt>
            <c:idx val="16"/>
            <c:invertIfNegative val="0"/>
            <c:bubble3D val="0"/>
            <c:spPr>
              <a:solidFill>
                <a:srgbClr val="FFC000"/>
              </a:solidFill>
            </c:spPr>
          </c:dPt>
          <c:dPt>
            <c:idx val="17"/>
            <c:invertIfNegative val="0"/>
            <c:bubble3D val="0"/>
            <c:spPr>
              <a:solidFill>
                <a:srgbClr val="00B0F0"/>
              </a:solidFill>
            </c:spPr>
          </c:dPt>
          <c:dPt>
            <c:idx val="18"/>
            <c:invertIfNegative val="0"/>
            <c:bubble3D val="0"/>
            <c:spPr>
              <a:solidFill>
                <a:srgbClr val="00B0F0"/>
              </a:solidFill>
            </c:spPr>
          </c:dPt>
          <c:dPt>
            <c:idx val="19"/>
            <c:invertIfNegative val="0"/>
            <c:bubble3D val="0"/>
            <c:spPr>
              <a:solidFill>
                <a:srgbClr val="92D050"/>
              </a:solidFill>
            </c:spPr>
          </c:dPt>
          <c:dPt>
            <c:idx val="20"/>
            <c:invertIfNegative val="0"/>
            <c:bubble3D val="0"/>
            <c:spPr>
              <a:solidFill>
                <a:srgbClr val="00B0F0"/>
              </a:solidFill>
            </c:spPr>
          </c:dPt>
          <c:dPt>
            <c:idx val="21"/>
            <c:invertIfNegative val="0"/>
            <c:bubble3D val="0"/>
            <c:spPr>
              <a:solidFill>
                <a:srgbClr val="00B0F0"/>
              </a:solidFill>
            </c:spPr>
          </c:dPt>
          <c:dPt>
            <c:idx val="22"/>
            <c:invertIfNegative val="0"/>
            <c:bubble3D val="0"/>
            <c:spPr>
              <a:solidFill>
                <a:srgbClr val="FFFF00"/>
              </a:solidFill>
            </c:spPr>
          </c:dPt>
          <c:dLbls>
            <c:txPr>
              <a:bodyPr/>
              <a:lstStyle/>
              <a:p>
                <a:pPr>
                  <a:defRPr>
                    <a:latin typeface="+mj-ea"/>
                    <a:ea typeface="+mj-ea"/>
                  </a:defRPr>
                </a:pPr>
                <a:endParaRPr lang="ja-JP"/>
              </a:p>
            </c:txPr>
            <c:dLblPos val="outEnd"/>
            <c:showLegendKey val="0"/>
            <c:showVal val="1"/>
            <c:showCatName val="0"/>
            <c:showSerName val="0"/>
            <c:showPercent val="0"/>
            <c:showBubbleSize val="0"/>
            <c:showLeaderLines val="0"/>
          </c:dLbls>
          <c:cat>
            <c:strRef>
              <c:f>Sheet8!$A$3:$A$25</c:f>
              <c:strCache>
                <c:ptCount val="23"/>
                <c:pt idx="0">
                  <c:v>その他</c:v>
                </c:pt>
                <c:pt idx="1">
                  <c:v>特に無し</c:v>
                </c:pt>
                <c:pt idx="2">
                  <c:v>お金がない</c:v>
                </c:pt>
                <c:pt idx="3">
                  <c:v>着替え</c:v>
                </c:pt>
                <c:pt idx="4">
                  <c:v>放射能の影響</c:v>
                </c:pt>
                <c:pt idx="5">
                  <c:v>ガソリン不足</c:v>
                </c:pt>
                <c:pt idx="6">
                  <c:v>寒かった</c:v>
                </c:pt>
                <c:pt idx="7">
                  <c:v>家具転倒</c:v>
                </c:pt>
                <c:pt idx="8">
                  <c:v>物品破損</c:v>
                </c:pt>
                <c:pt idx="9">
                  <c:v>調理</c:v>
                </c:pt>
                <c:pt idx="10">
                  <c:v>欲しい情報が手に入らない</c:v>
                </c:pt>
                <c:pt idx="11">
                  <c:v>家電が使えない</c:v>
                </c:pt>
                <c:pt idx="12">
                  <c:v>交通手段不通による帰宅困難</c:v>
                </c:pt>
                <c:pt idx="13">
                  <c:v>買い物できない</c:v>
                </c:pt>
                <c:pt idx="14">
                  <c:v>照明が使えない</c:v>
                </c:pt>
                <c:pt idx="15">
                  <c:v>不安</c:v>
                </c:pt>
                <c:pt idx="16">
                  <c:v>携帯電話などが充電できない</c:v>
                </c:pt>
                <c:pt idx="17">
                  <c:v>手洗い・洗顔</c:v>
                </c:pt>
                <c:pt idx="18">
                  <c:v>飲料・食料</c:v>
                </c:pt>
                <c:pt idx="19">
                  <c:v>余震</c:v>
                </c:pt>
                <c:pt idx="20">
                  <c:v>トイレ</c:v>
                </c:pt>
                <c:pt idx="21">
                  <c:v>風呂</c:v>
                </c:pt>
                <c:pt idx="22">
                  <c:v>携帯電話が繋がりにくい</c:v>
                </c:pt>
              </c:strCache>
            </c:strRef>
          </c:cat>
          <c:val>
            <c:numRef>
              <c:f>Sheet8!$B$3:$B$25</c:f>
              <c:numCache>
                <c:formatCode>General</c:formatCode>
                <c:ptCount val="23"/>
                <c:pt idx="0">
                  <c:v>17</c:v>
                </c:pt>
                <c:pt idx="1">
                  <c:v>18</c:v>
                </c:pt>
                <c:pt idx="2">
                  <c:v>23</c:v>
                </c:pt>
                <c:pt idx="3">
                  <c:v>35</c:v>
                </c:pt>
                <c:pt idx="4">
                  <c:v>67</c:v>
                </c:pt>
                <c:pt idx="5">
                  <c:v>70</c:v>
                </c:pt>
                <c:pt idx="6">
                  <c:v>85</c:v>
                </c:pt>
                <c:pt idx="7">
                  <c:v>94</c:v>
                </c:pt>
                <c:pt idx="8">
                  <c:v>99</c:v>
                </c:pt>
                <c:pt idx="9">
                  <c:v>150</c:v>
                </c:pt>
                <c:pt idx="10">
                  <c:v>161</c:v>
                </c:pt>
                <c:pt idx="11">
                  <c:v>162</c:v>
                </c:pt>
                <c:pt idx="12">
                  <c:v>169</c:v>
                </c:pt>
                <c:pt idx="13">
                  <c:v>182</c:v>
                </c:pt>
                <c:pt idx="14">
                  <c:v>184</c:v>
                </c:pt>
                <c:pt idx="15">
                  <c:v>200</c:v>
                </c:pt>
                <c:pt idx="16">
                  <c:v>207</c:v>
                </c:pt>
                <c:pt idx="17">
                  <c:v>219</c:v>
                </c:pt>
                <c:pt idx="18">
                  <c:v>262</c:v>
                </c:pt>
                <c:pt idx="19">
                  <c:v>263</c:v>
                </c:pt>
                <c:pt idx="20">
                  <c:v>339</c:v>
                </c:pt>
                <c:pt idx="21">
                  <c:v>384</c:v>
                </c:pt>
                <c:pt idx="22">
                  <c:v>401</c:v>
                </c:pt>
              </c:numCache>
            </c:numRef>
          </c:val>
        </c:ser>
        <c:dLbls>
          <c:dLblPos val="inEnd"/>
          <c:showLegendKey val="0"/>
          <c:showVal val="1"/>
          <c:showCatName val="0"/>
          <c:showSerName val="0"/>
          <c:showPercent val="0"/>
          <c:showBubbleSize val="0"/>
        </c:dLbls>
        <c:gapWidth val="64"/>
        <c:overlap val="48"/>
        <c:axId val="9458432"/>
        <c:axId val="9459584"/>
      </c:barChart>
      <c:catAx>
        <c:axId val="9458432"/>
        <c:scaling>
          <c:orientation val="minMax"/>
        </c:scaling>
        <c:delete val="1"/>
        <c:axPos val="l"/>
        <c:majorTickMark val="none"/>
        <c:minorTickMark val="none"/>
        <c:tickLblPos val="nextTo"/>
        <c:crossAx val="9459584"/>
        <c:crosses val="autoZero"/>
        <c:auto val="1"/>
        <c:lblAlgn val="ctr"/>
        <c:lblOffset val="100"/>
        <c:noMultiLvlLbl val="0"/>
      </c:catAx>
      <c:valAx>
        <c:axId val="9459584"/>
        <c:scaling>
          <c:orientation val="minMax"/>
        </c:scaling>
        <c:delete val="0"/>
        <c:axPos val="b"/>
        <c:numFmt formatCode="General" sourceLinked="1"/>
        <c:majorTickMark val="none"/>
        <c:minorTickMark val="none"/>
        <c:tickLblPos val="nextTo"/>
        <c:txPr>
          <a:bodyPr/>
          <a:lstStyle/>
          <a:p>
            <a:pPr>
              <a:defRPr sz="1200"/>
            </a:pPr>
            <a:endParaRPr lang="ja-JP"/>
          </a:p>
        </c:txPr>
        <c:crossAx val="9458432"/>
        <c:crosses val="autoZero"/>
        <c:crossBetween val="between"/>
      </c:valAx>
    </c:plotArea>
    <c:plotVisOnly val="1"/>
    <c:dispBlanksAs val="gap"/>
    <c:showDLblsOverMax val="0"/>
  </c:chart>
  <c:txPr>
    <a:bodyPr/>
    <a:lstStyle/>
    <a:p>
      <a:pPr>
        <a:defRPr sz="1800"/>
      </a:pPr>
      <a:endParaRPr lang="ja-JP"/>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19018263342082"/>
          <c:y val="8.04186351706037E-2"/>
          <c:w val="0.62323523622047305"/>
          <c:h val="0.87059186351705997"/>
        </c:manualLayout>
      </c:layout>
      <c:barChart>
        <c:barDir val="bar"/>
        <c:grouping val="clustered"/>
        <c:varyColors val="0"/>
        <c:ser>
          <c:idx val="0"/>
          <c:order val="0"/>
          <c:invertIfNegative val="0"/>
          <c:dPt>
            <c:idx val="0"/>
            <c:invertIfNegative val="0"/>
            <c:bubble3D val="0"/>
            <c:spPr>
              <a:solidFill>
                <a:srgbClr val="92D050"/>
              </a:solidFill>
            </c:spPr>
          </c:dPt>
          <c:dPt>
            <c:idx val="1"/>
            <c:invertIfNegative val="0"/>
            <c:bubble3D val="0"/>
            <c:spPr>
              <a:solidFill>
                <a:srgbClr val="FF0000"/>
              </a:solidFill>
            </c:spPr>
          </c:dPt>
          <c:dPt>
            <c:idx val="2"/>
            <c:invertIfNegative val="0"/>
            <c:bubble3D val="0"/>
            <c:spPr>
              <a:solidFill>
                <a:srgbClr val="92D050"/>
              </a:solidFill>
            </c:spPr>
          </c:dPt>
          <c:dPt>
            <c:idx val="3"/>
            <c:invertIfNegative val="0"/>
            <c:bubble3D val="0"/>
            <c:spPr>
              <a:solidFill>
                <a:srgbClr val="92D050"/>
              </a:solidFill>
            </c:spPr>
          </c:dPt>
          <c:dPt>
            <c:idx val="4"/>
            <c:invertIfNegative val="0"/>
            <c:bubble3D val="0"/>
            <c:spPr>
              <a:solidFill>
                <a:srgbClr val="92D050"/>
              </a:solidFill>
              <a:ln>
                <a:noFill/>
              </a:ln>
            </c:spPr>
          </c:dPt>
          <c:dPt>
            <c:idx val="5"/>
            <c:invertIfNegative val="0"/>
            <c:bubble3D val="0"/>
            <c:spPr>
              <a:solidFill>
                <a:srgbClr val="92D050"/>
              </a:solidFill>
            </c:spPr>
          </c:dPt>
          <c:dPt>
            <c:idx val="6"/>
            <c:invertIfNegative val="0"/>
            <c:bubble3D val="0"/>
            <c:spPr>
              <a:solidFill>
                <a:srgbClr val="92D05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92D050"/>
              </a:solidFill>
            </c:spPr>
          </c:dPt>
          <c:dPt>
            <c:idx val="10"/>
            <c:invertIfNegative val="0"/>
            <c:bubble3D val="0"/>
            <c:spPr>
              <a:solidFill>
                <a:srgbClr val="92D050"/>
              </a:solidFill>
            </c:spPr>
          </c:dPt>
          <c:dPt>
            <c:idx val="11"/>
            <c:invertIfNegative val="0"/>
            <c:bubble3D val="0"/>
            <c:spPr>
              <a:solidFill>
                <a:srgbClr val="92D050"/>
              </a:solidFill>
            </c:spPr>
          </c:dPt>
          <c:dPt>
            <c:idx val="12"/>
            <c:invertIfNegative val="0"/>
            <c:bubble3D val="0"/>
            <c:spPr>
              <a:solidFill>
                <a:srgbClr val="92D050"/>
              </a:solidFill>
            </c:spPr>
          </c:dPt>
          <c:dPt>
            <c:idx val="13"/>
            <c:invertIfNegative val="0"/>
            <c:bubble3D val="0"/>
            <c:spPr>
              <a:solidFill>
                <a:srgbClr val="92D050"/>
              </a:solidFill>
            </c:spPr>
          </c:dPt>
          <c:dPt>
            <c:idx val="14"/>
            <c:invertIfNegative val="0"/>
            <c:bubble3D val="0"/>
            <c:spPr>
              <a:solidFill>
                <a:srgbClr val="92D050"/>
              </a:solidFill>
            </c:spPr>
          </c:dPt>
          <c:dPt>
            <c:idx val="15"/>
            <c:invertIfNegative val="0"/>
            <c:bubble3D val="0"/>
            <c:spPr>
              <a:solidFill>
                <a:srgbClr val="92D050"/>
              </a:solidFill>
            </c:spPr>
          </c:dPt>
          <c:dPt>
            <c:idx val="16"/>
            <c:invertIfNegative val="0"/>
            <c:bubble3D val="0"/>
            <c:spPr>
              <a:solidFill>
                <a:srgbClr val="92D050"/>
              </a:solidFill>
            </c:spPr>
          </c:dPt>
          <c:dPt>
            <c:idx val="17"/>
            <c:invertIfNegative val="0"/>
            <c:bubble3D val="0"/>
            <c:spPr>
              <a:solidFill>
                <a:srgbClr val="00B0F0"/>
              </a:solidFill>
            </c:spPr>
          </c:dPt>
          <c:dPt>
            <c:idx val="18"/>
            <c:invertIfNegative val="0"/>
            <c:bubble3D val="0"/>
            <c:spPr>
              <a:solidFill>
                <a:srgbClr val="00B0F0"/>
              </a:solidFill>
            </c:spPr>
          </c:dPt>
          <c:dPt>
            <c:idx val="19"/>
            <c:invertIfNegative val="0"/>
            <c:bubble3D val="0"/>
            <c:spPr>
              <a:solidFill>
                <a:srgbClr val="92D050"/>
              </a:solidFill>
            </c:spPr>
          </c:dPt>
          <c:dPt>
            <c:idx val="20"/>
            <c:invertIfNegative val="0"/>
            <c:bubble3D val="0"/>
            <c:spPr>
              <a:solidFill>
                <a:srgbClr val="00B0F0"/>
              </a:solidFill>
            </c:spPr>
          </c:dPt>
          <c:dPt>
            <c:idx val="21"/>
            <c:invertIfNegative val="0"/>
            <c:bubble3D val="0"/>
            <c:spPr>
              <a:solidFill>
                <a:srgbClr val="00B0F0"/>
              </a:solidFill>
            </c:spPr>
          </c:dPt>
          <c:dPt>
            <c:idx val="22"/>
            <c:invertIfNegative val="0"/>
            <c:bubble3D val="0"/>
            <c:spPr>
              <a:solidFill>
                <a:srgbClr val="FFFF00"/>
              </a:solidFill>
            </c:spPr>
          </c:dPt>
          <c:dLbls>
            <c:txPr>
              <a:bodyPr/>
              <a:lstStyle/>
              <a:p>
                <a:pPr>
                  <a:defRPr>
                    <a:latin typeface="+mn-ea"/>
                    <a:ea typeface="+mn-ea"/>
                  </a:defRPr>
                </a:pPr>
                <a:endParaRPr lang="ja-JP"/>
              </a:p>
            </c:txPr>
            <c:dLblPos val="outEnd"/>
            <c:showLegendKey val="0"/>
            <c:showVal val="1"/>
            <c:showCatName val="0"/>
            <c:showSerName val="0"/>
            <c:showPercent val="0"/>
            <c:showBubbleSize val="0"/>
            <c:showLeaderLines val="0"/>
          </c:dLbls>
          <c:cat>
            <c:strRef>
              <c:f>Sheet8!$A$3:$A$25</c:f>
              <c:strCache>
                <c:ptCount val="23"/>
                <c:pt idx="0">
                  <c:v>その他</c:v>
                </c:pt>
                <c:pt idx="1">
                  <c:v>特に無し</c:v>
                </c:pt>
                <c:pt idx="2">
                  <c:v>お金がない</c:v>
                </c:pt>
                <c:pt idx="3">
                  <c:v>着替え</c:v>
                </c:pt>
                <c:pt idx="4">
                  <c:v>放射能の影響</c:v>
                </c:pt>
                <c:pt idx="5">
                  <c:v>ガソリン不足</c:v>
                </c:pt>
                <c:pt idx="6">
                  <c:v>寒かった</c:v>
                </c:pt>
                <c:pt idx="7">
                  <c:v>家具転倒</c:v>
                </c:pt>
                <c:pt idx="8">
                  <c:v>物品破損</c:v>
                </c:pt>
                <c:pt idx="9">
                  <c:v>調理</c:v>
                </c:pt>
                <c:pt idx="10">
                  <c:v>欲しい情報が手に入らない</c:v>
                </c:pt>
                <c:pt idx="11">
                  <c:v>家電が使えない</c:v>
                </c:pt>
                <c:pt idx="12">
                  <c:v>交通手段不通による帰宅困難</c:v>
                </c:pt>
                <c:pt idx="13">
                  <c:v>買い物できない</c:v>
                </c:pt>
                <c:pt idx="14">
                  <c:v>照明が使えない</c:v>
                </c:pt>
                <c:pt idx="15">
                  <c:v>不安</c:v>
                </c:pt>
                <c:pt idx="16">
                  <c:v>携帯電話などが充電できない</c:v>
                </c:pt>
                <c:pt idx="17">
                  <c:v>手洗い・洗顔</c:v>
                </c:pt>
                <c:pt idx="18">
                  <c:v>飲料・食料</c:v>
                </c:pt>
                <c:pt idx="19">
                  <c:v>余震</c:v>
                </c:pt>
                <c:pt idx="20">
                  <c:v>トイレ</c:v>
                </c:pt>
                <c:pt idx="21">
                  <c:v>風呂</c:v>
                </c:pt>
                <c:pt idx="22">
                  <c:v>携帯電話が繋がりにくい</c:v>
                </c:pt>
              </c:strCache>
            </c:strRef>
          </c:cat>
          <c:val>
            <c:numRef>
              <c:f>Sheet8!$B$3:$B$25</c:f>
              <c:numCache>
                <c:formatCode>General</c:formatCode>
                <c:ptCount val="23"/>
                <c:pt idx="0">
                  <c:v>17</c:v>
                </c:pt>
                <c:pt idx="1">
                  <c:v>18</c:v>
                </c:pt>
                <c:pt idx="2">
                  <c:v>23</c:v>
                </c:pt>
                <c:pt idx="3">
                  <c:v>35</c:v>
                </c:pt>
                <c:pt idx="4">
                  <c:v>67</c:v>
                </c:pt>
                <c:pt idx="5">
                  <c:v>70</c:v>
                </c:pt>
                <c:pt idx="6">
                  <c:v>85</c:v>
                </c:pt>
                <c:pt idx="7">
                  <c:v>94</c:v>
                </c:pt>
                <c:pt idx="8">
                  <c:v>99</c:v>
                </c:pt>
                <c:pt idx="9">
                  <c:v>150</c:v>
                </c:pt>
                <c:pt idx="10">
                  <c:v>161</c:v>
                </c:pt>
                <c:pt idx="11">
                  <c:v>162</c:v>
                </c:pt>
                <c:pt idx="12">
                  <c:v>169</c:v>
                </c:pt>
                <c:pt idx="13">
                  <c:v>182</c:v>
                </c:pt>
                <c:pt idx="14">
                  <c:v>184</c:v>
                </c:pt>
                <c:pt idx="15">
                  <c:v>200</c:v>
                </c:pt>
                <c:pt idx="16">
                  <c:v>207</c:v>
                </c:pt>
                <c:pt idx="17">
                  <c:v>219</c:v>
                </c:pt>
                <c:pt idx="18">
                  <c:v>262</c:v>
                </c:pt>
                <c:pt idx="19">
                  <c:v>263</c:v>
                </c:pt>
                <c:pt idx="20">
                  <c:v>339</c:v>
                </c:pt>
                <c:pt idx="21">
                  <c:v>384</c:v>
                </c:pt>
                <c:pt idx="22">
                  <c:v>401</c:v>
                </c:pt>
              </c:numCache>
            </c:numRef>
          </c:val>
        </c:ser>
        <c:dLbls>
          <c:dLblPos val="inEnd"/>
          <c:showLegendKey val="0"/>
          <c:showVal val="1"/>
          <c:showCatName val="0"/>
          <c:showSerName val="0"/>
          <c:showPercent val="0"/>
          <c:showBubbleSize val="0"/>
        </c:dLbls>
        <c:gapWidth val="64"/>
        <c:overlap val="48"/>
        <c:axId val="9533312"/>
        <c:axId val="9598848"/>
      </c:barChart>
      <c:catAx>
        <c:axId val="9533312"/>
        <c:scaling>
          <c:orientation val="minMax"/>
        </c:scaling>
        <c:delete val="1"/>
        <c:axPos val="l"/>
        <c:majorTickMark val="none"/>
        <c:minorTickMark val="none"/>
        <c:tickLblPos val="nextTo"/>
        <c:crossAx val="9598848"/>
        <c:crosses val="autoZero"/>
        <c:auto val="1"/>
        <c:lblAlgn val="ctr"/>
        <c:lblOffset val="100"/>
        <c:noMultiLvlLbl val="0"/>
      </c:catAx>
      <c:valAx>
        <c:axId val="9598848"/>
        <c:scaling>
          <c:orientation val="minMax"/>
        </c:scaling>
        <c:delete val="0"/>
        <c:axPos val="b"/>
        <c:numFmt formatCode="General" sourceLinked="1"/>
        <c:majorTickMark val="none"/>
        <c:minorTickMark val="none"/>
        <c:tickLblPos val="nextTo"/>
        <c:txPr>
          <a:bodyPr/>
          <a:lstStyle/>
          <a:p>
            <a:pPr>
              <a:defRPr sz="1200"/>
            </a:pPr>
            <a:endParaRPr lang="ja-JP"/>
          </a:p>
        </c:txPr>
        <c:crossAx val="9533312"/>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19018263342082"/>
          <c:y val="8.04186351706037E-2"/>
          <c:w val="0.62323523622047305"/>
          <c:h val="0.87059186351705997"/>
        </c:manualLayout>
      </c:layout>
      <c:barChart>
        <c:barDir val="bar"/>
        <c:grouping val="clustered"/>
        <c:varyColors val="0"/>
        <c:ser>
          <c:idx val="0"/>
          <c:order val="0"/>
          <c:spPr>
            <a:solidFill>
              <a:srgbClr val="92D050"/>
            </a:solidFill>
          </c:spPr>
          <c:invertIfNegative val="0"/>
          <c:dPt>
            <c:idx val="0"/>
            <c:invertIfNegative val="0"/>
            <c:bubble3D val="0"/>
          </c:dPt>
          <c:dPt>
            <c:idx val="1"/>
            <c:invertIfNegative val="0"/>
            <c:bubble3D val="0"/>
            <c:spPr>
              <a:solidFill>
                <a:srgbClr val="FF0000"/>
              </a:solidFill>
            </c:spPr>
          </c:dPt>
          <c:dPt>
            <c:idx val="2"/>
            <c:invertIfNegative val="0"/>
            <c:bubble3D val="0"/>
          </c:dPt>
          <c:dPt>
            <c:idx val="3"/>
            <c:invertIfNegative val="0"/>
            <c:bubble3D val="0"/>
          </c:dPt>
          <c:dPt>
            <c:idx val="4"/>
            <c:invertIfNegative val="0"/>
            <c:bubble3D val="0"/>
            <c:spPr>
              <a:solidFill>
                <a:srgbClr val="92D050"/>
              </a:solidFill>
              <a:ln>
                <a:noFill/>
              </a:ln>
            </c:spPr>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0"/>
            <c:invertIfNegative val="0"/>
            <c:bubble3D val="0"/>
          </c:dPt>
          <c:dPt>
            <c:idx val="11"/>
            <c:invertIfNegative val="0"/>
            <c:bubble3D val="0"/>
          </c:dPt>
          <c:dPt>
            <c:idx val="12"/>
            <c:invertIfNegative val="0"/>
            <c:bubble3D val="0"/>
          </c:dPt>
          <c:dPt>
            <c:idx val="13"/>
            <c:invertIfNegative val="0"/>
            <c:bubble3D val="0"/>
          </c:dPt>
          <c:dPt>
            <c:idx val="14"/>
            <c:invertIfNegative val="0"/>
            <c:bubble3D val="0"/>
          </c:dPt>
          <c:dPt>
            <c:idx val="15"/>
            <c:invertIfNegative val="0"/>
            <c:bubble3D val="0"/>
          </c:dPt>
          <c:dPt>
            <c:idx val="16"/>
            <c:invertIfNegative val="0"/>
            <c:bubble3D val="0"/>
          </c:dPt>
          <c:dPt>
            <c:idx val="17"/>
            <c:invertIfNegative val="0"/>
            <c:bubble3D val="0"/>
          </c:dPt>
          <c:dPt>
            <c:idx val="18"/>
            <c:invertIfNegative val="0"/>
            <c:bubble3D val="0"/>
          </c:dPt>
          <c:dPt>
            <c:idx val="19"/>
            <c:invertIfNegative val="0"/>
            <c:bubble3D val="0"/>
          </c:dPt>
          <c:dPt>
            <c:idx val="20"/>
            <c:invertIfNegative val="0"/>
            <c:bubble3D val="0"/>
          </c:dPt>
          <c:dPt>
            <c:idx val="21"/>
            <c:invertIfNegative val="0"/>
            <c:bubble3D val="0"/>
          </c:dPt>
          <c:dPt>
            <c:idx val="22"/>
            <c:invertIfNegative val="0"/>
            <c:bubble3D val="0"/>
          </c:dPt>
          <c:dLbls>
            <c:txPr>
              <a:bodyPr/>
              <a:lstStyle/>
              <a:p>
                <a:pPr>
                  <a:defRPr>
                    <a:latin typeface="+mj-ea"/>
                    <a:ea typeface="+mj-ea"/>
                  </a:defRPr>
                </a:pPr>
                <a:endParaRPr lang="ja-JP"/>
              </a:p>
            </c:txPr>
            <c:dLblPos val="outEnd"/>
            <c:showLegendKey val="0"/>
            <c:showVal val="1"/>
            <c:showCatName val="0"/>
            <c:showSerName val="0"/>
            <c:showPercent val="0"/>
            <c:showBubbleSize val="0"/>
            <c:showLeaderLines val="0"/>
          </c:dLbls>
          <c:cat>
            <c:strRef>
              <c:f>Sheet8!$A$3:$A$25</c:f>
              <c:strCache>
                <c:ptCount val="23"/>
                <c:pt idx="0">
                  <c:v>その他</c:v>
                </c:pt>
                <c:pt idx="1">
                  <c:v>特に無し</c:v>
                </c:pt>
                <c:pt idx="2">
                  <c:v>お金がない</c:v>
                </c:pt>
                <c:pt idx="3">
                  <c:v>着替え</c:v>
                </c:pt>
                <c:pt idx="4">
                  <c:v>放射能の影響</c:v>
                </c:pt>
                <c:pt idx="5">
                  <c:v>ガソリン不足</c:v>
                </c:pt>
                <c:pt idx="6">
                  <c:v>寒かった</c:v>
                </c:pt>
                <c:pt idx="7">
                  <c:v>家具転倒</c:v>
                </c:pt>
                <c:pt idx="8">
                  <c:v>物品破損</c:v>
                </c:pt>
                <c:pt idx="9">
                  <c:v>調理</c:v>
                </c:pt>
                <c:pt idx="10">
                  <c:v>欲しい情報が手に入らない</c:v>
                </c:pt>
                <c:pt idx="11">
                  <c:v>家電が使えない</c:v>
                </c:pt>
                <c:pt idx="12">
                  <c:v>交通手段不通による帰宅困難</c:v>
                </c:pt>
                <c:pt idx="13">
                  <c:v>買い物できない</c:v>
                </c:pt>
                <c:pt idx="14">
                  <c:v>照明が使えない</c:v>
                </c:pt>
                <c:pt idx="15">
                  <c:v>不安</c:v>
                </c:pt>
                <c:pt idx="16">
                  <c:v>携帯電話などが充電できない</c:v>
                </c:pt>
                <c:pt idx="17">
                  <c:v>手洗い・洗顔</c:v>
                </c:pt>
                <c:pt idx="18">
                  <c:v>飲料・食料</c:v>
                </c:pt>
                <c:pt idx="19">
                  <c:v>余震</c:v>
                </c:pt>
                <c:pt idx="20">
                  <c:v>トイレ</c:v>
                </c:pt>
                <c:pt idx="21">
                  <c:v>風呂</c:v>
                </c:pt>
                <c:pt idx="22">
                  <c:v>携帯電話が繋がりにくい</c:v>
                </c:pt>
              </c:strCache>
            </c:strRef>
          </c:cat>
          <c:val>
            <c:numRef>
              <c:f>Sheet8!$B$3:$B$25</c:f>
              <c:numCache>
                <c:formatCode>General</c:formatCode>
                <c:ptCount val="23"/>
                <c:pt idx="0">
                  <c:v>17</c:v>
                </c:pt>
                <c:pt idx="1">
                  <c:v>18</c:v>
                </c:pt>
                <c:pt idx="2">
                  <c:v>23</c:v>
                </c:pt>
                <c:pt idx="3">
                  <c:v>35</c:v>
                </c:pt>
                <c:pt idx="4">
                  <c:v>67</c:v>
                </c:pt>
                <c:pt idx="5">
                  <c:v>70</c:v>
                </c:pt>
                <c:pt idx="6">
                  <c:v>85</c:v>
                </c:pt>
                <c:pt idx="7">
                  <c:v>94</c:v>
                </c:pt>
                <c:pt idx="8">
                  <c:v>99</c:v>
                </c:pt>
                <c:pt idx="9">
                  <c:v>150</c:v>
                </c:pt>
                <c:pt idx="10">
                  <c:v>161</c:v>
                </c:pt>
                <c:pt idx="11">
                  <c:v>162</c:v>
                </c:pt>
                <c:pt idx="12">
                  <c:v>169</c:v>
                </c:pt>
                <c:pt idx="13">
                  <c:v>182</c:v>
                </c:pt>
                <c:pt idx="14">
                  <c:v>184</c:v>
                </c:pt>
                <c:pt idx="15">
                  <c:v>200</c:v>
                </c:pt>
                <c:pt idx="16">
                  <c:v>207</c:v>
                </c:pt>
                <c:pt idx="17">
                  <c:v>219</c:v>
                </c:pt>
                <c:pt idx="18">
                  <c:v>262</c:v>
                </c:pt>
                <c:pt idx="19">
                  <c:v>263</c:v>
                </c:pt>
                <c:pt idx="20">
                  <c:v>339</c:v>
                </c:pt>
                <c:pt idx="21">
                  <c:v>384</c:v>
                </c:pt>
                <c:pt idx="22">
                  <c:v>401</c:v>
                </c:pt>
              </c:numCache>
            </c:numRef>
          </c:val>
        </c:ser>
        <c:dLbls>
          <c:dLblPos val="inEnd"/>
          <c:showLegendKey val="0"/>
          <c:showVal val="1"/>
          <c:showCatName val="0"/>
          <c:showSerName val="0"/>
          <c:showPercent val="0"/>
          <c:showBubbleSize val="0"/>
        </c:dLbls>
        <c:gapWidth val="64"/>
        <c:overlap val="48"/>
        <c:axId val="179560832"/>
        <c:axId val="179593216"/>
      </c:barChart>
      <c:catAx>
        <c:axId val="179560832"/>
        <c:scaling>
          <c:orientation val="minMax"/>
        </c:scaling>
        <c:delete val="1"/>
        <c:axPos val="l"/>
        <c:majorTickMark val="none"/>
        <c:minorTickMark val="none"/>
        <c:tickLblPos val="nextTo"/>
        <c:crossAx val="179593216"/>
        <c:crosses val="autoZero"/>
        <c:auto val="1"/>
        <c:lblAlgn val="ctr"/>
        <c:lblOffset val="100"/>
        <c:noMultiLvlLbl val="0"/>
      </c:catAx>
      <c:valAx>
        <c:axId val="179593216"/>
        <c:scaling>
          <c:orientation val="minMax"/>
        </c:scaling>
        <c:delete val="0"/>
        <c:axPos val="b"/>
        <c:numFmt formatCode="General" sourceLinked="1"/>
        <c:majorTickMark val="none"/>
        <c:minorTickMark val="none"/>
        <c:tickLblPos val="nextTo"/>
        <c:txPr>
          <a:bodyPr/>
          <a:lstStyle/>
          <a:p>
            <a:pPr>
              <a:defRPr sz="1200"/>
            </a:pPr>
            <a:endParaRPr lang="ja-JP"/>
          </a:p>
        </c:txPr>
        <c:crossAx val="179560832"/>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19018263342082"/>
          <c:y val="8.04186351706037E-2"/>
          <c:w val="0.62323523622047305"/>
          <c:h val="0.87059186351705997"/>
        </c:manualLayout>
      </c:layout>
      <c:barChart>
        <c:barDir val="bar"/>
        <c:grouping val="clustered"/>
        <c:varyColors val="0"/>
        <c:ser>
          <c:idx val="0"/>
          <c:order val="0"/>
          <c:spPr>
            <a:solidFill>
              <a:srgbClr val="92D050"/>
            </a:solidFill>
          </c:spPr>
          <c:invertIfNegative val="0"/>
          <c:dPt>
            <c:idx val="0"/>
            <c:invertIfNegative val="0"/>
            <c:bubble3D val="0"/>
          </c:dPt>
          <c:dPt>
            <c:idx val="1"/>
            <c:invertIfNegative val="0"/>
            <c:bubble3D val="0"/>
            <c:spPr>
              <a:solidFill>
                <a:srgbClr val="FF0000"/>
              </a:solidFill>
            </c:spPr>
          </c:dPt>
          <c:dPt>
            <c:idx val="2"/>
            <c:invertIfNegative val="0"/>
            <c:bubble3D val="0"/>
          </c:dPt>
          <c:dPt>
            <c:idx val="3"/>
            <c:invertIfNegative val="0"/>
            <c:bubble3D val="0"/>
          </c:dPt>
          <c:dPt>
            <c:idx val="4"/>
            <c:invertIfNegative val="0"/>
            <c:bubble3D val="0"/>
            <c:spPr>
              <a:solidFill>
                <a:srgbClr val="92D050"/>
              </a:solidFill>
              <a:ln>
                <a:noFill/>
              </a:ln>
            </c:spPr>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0"/>
            <c:invertIfNegative val="0"/>
            <c:bubble3D val="0"/>
          </c:dPt>
          <c:dPt>
            <c:idx val="11"/>
            <c:invertIfNegative val="0"/>
            <c:bubble3D val="0"/>
          </c:dPt>
          <c:dPt>
            <c:idx val="12"/>
            <c:invertIfNegative val="0"/>
            <c:bubble3D val="0"/>
          </c:dPt>
          <c:dPt>
            <c:idx val="13"/>
            <c:invertIfNegative val="0"/>
            <c:bubble3D val="0"/>
          </c:dPt>
          <c:dPt>
            <c:idx val="14"/>
            <c:invertIfNegative val="0"/>
            <c:bubble3D val="0"/>
          </c:dPt>
          <c:dPt>
            <c:idx val="15"/>
            <c:invertIfNegative val="0"/>
            <c:bubble3D val="0"/>
          </c:dPt>
          <c:dPt>
            <c:idx val="16"/>
            <c:invertIfNegative val="0"/>
            <c:bubble3D val="0"/>
          </c:dPt>
          <c:dPt>
            <c:idx val="17"/>
            <c:invertIfNegative val="0"/>
            <c:bubble3D val="0"/>
          </c:dPt>
          <c:dPt>
            <c:idx val="18"/>
            <c:invertIfNegative val="0"/>
            <c:bubble3D val="0"/>
          </c:dPt>
          <c:dPt>
            <c:idx val="19"/>
            <c:invertIfNegative val="0"/>
            <c:bubble3D val="0"/>
          </c:dPt>
          <c:dPt>
            <c:idx val="20"/>
            <c:invertIfNegative val="0"/>
            <c:bubble3D val="0"/>
          </c:dPt>
          <c:dPt>
            <c:idx val="21"/>
            <c:invertIfNegative val="0"/>
            <c:bubble3D val="0"/>
          </c:dPt>
          <c:dPt>
            <c:idx val="22"/>
            <c:invertIfNegative val="0"/>
            <c:bubble3D val="0"/>
            <c:spPr>
              <a:solidFill>
                <a:srgbClr val="FFFF00"/>
              </a:solidFill>
            </c:spPr>
          </c:dPt>
          <c:dLbls>
            <c:txPr>
              <a:bodyPr/>
              <a:lstStyle/>
              <a:p>
                <a:pPr>
                  <a:defRPr>
                    <a:latin typeface="+mj-ea"/>
                    <a:ea typeface="+mj-ea"/>
                  </a:defRPr>
                </a:pPr>
                <a:endParaRPr lang="ja-JP"/>
              </a:p>
            </c:txPr>
            <c:dLblPos val="outEnd"/>
            <c:showLegendKey val="0"/>
            <c:showVal val="1"/>
            <c:showCatName val="0"/>
            <c:showSerName val="0"/>
            <c:showPercent val="0"/>
            <c:showBubbleSize val="0"/>
            <c:showLeaderLines val="0"/>
          </c:dLbls>
          <c:cat>
            <c:strRef>
              <c:f>Sheet8!$A$3:$A$25</c:f>
              <c:strCache>
                <c:ptCount val="23"/>
                <c:pt idx="0">
                  <c:v>その他</c:v>
                </c:pt>
                <c:pt idx="1">
                  <c:v>特に無し</c:v>
                </c:pt>
                <c:pt idx="2">
                  <c:v>お金がない</c:v>
                </c:pt>
                <c:pt idx="3">
                  <c:v>着替え</c:v>
                </c:pt>
                <c:pt idx="4">
                  <c:v>放射能の影響</c:v>
                </c:pt>
                <c:pt idx="5">
                  <c:v>ガソリン不足</c:v>
                </c:pt>
                <c:pt idx="6">
                  <c:v>寒かった</c:v>
                </c:pt>
                <c:pt idx="7">
                  <c:v>家具転倒</c:v>
                </c:pt>
                <c:pt idx="8">
                  <c:v>物品破損</c:v>
                </c:pt>
                <c:pt idx="9">
                  <c:v>調理</c:v>
                </c:pt>
                <c:pt idx="10">
                  <c:v>欲しい情報が手に入らない</c:v>
                </c:pt>
                <c:pt idx="11">
                  <c:v>家電が使えない</c:v>
                </c:pt>
                <c:pt idx="12">
                  <c:v>交通手段不通による帰宅困難</c:v>
                </c:pt>
                <c:pt idx="13">
                  <c:v>買い物できない</c:v>
                </c:pt>
                <c:pt idx="14">
                  <c:v>照明が使えない</c:v>
                </c:pt>
                <c:pt idx="15">
                  <c:v>不安</c:v>
                </c:pt>
                <c:pt idx="16">
                  <c:v>携帯電話などが充電できない</c:v>
                </c:pt>
                <c:pt idx="17">
                  <c:v>手洗い・洗顔</c:v>
                </c:pt>
                <c:pt idx="18">
                  <c:v>飲料・食料</c:v>
                </c:pt>
                <c:pt idx="19">
                  <c:v>余震</c:v>
                </c:pt>
                <c:pt idx="20">
                  <c:v>トイレ</c:v>
                </c:pt>
                <c:pt idx="21">
                  <c:v>風呂</c:v>
                </c:pt>
                <c:pt idx="22">
                  <c:v>携帯電話が繋がりにくい</c:v>
                </c:pt>
              </c:strCache>
            </c:strRef>
          </c:cat>
          <c:val>
            <c:numRef>
              <c:f>Sheet8!$B$3:$B$25</c:f>
              <c:numCache>
                <c:formatCode>General</c:formatCode>
                <c:ptCount val="23"/>
                <c:pt idx="0">
                  <c:v>17</c:v>
                </c:pt>
                <c:pt idx="1">
                  <c:v>18</c:v>
                </c:pt>
                <c:pt idx="2">
                  <c:v>23</c:v>
                </c:pt>
                <c:pt idx="3">
                  <c:v>35</c:v>
                </c:pt>
                <c:pt idx="4">
                  <c:v>67</c:v>
                </c:pt>
                <c:pt idx="5">
                  <c:v>70</c:v>
                </c:pt>
                <c:pt idx="6">
                  <c:v>85</c:v>
                </c:pt>
                <c:pt idx="7">
                  <c:v>94</c:v>
                </c:pt>
                <c:pt idx="8">
                  <c:v>99</c:v>
                </c:pt>
                <c:pt idx="9">
                  <c:v>150</c:v>
                </c:pt>
                <c:pt idx="10">
                  <c:v>161</c:v>
                </c:pt>
                <c:pt idx="11">
                  <c:v>162</c:v>
                </c:pt>
                <c:pt idx="12">
                  <c:v>169</c:v>
                </c:pt>
                <c:pt idx="13">
                  <c:v>182</c:v>
                </c:pt>
                <c:pt idx="14">
                  <c:v>184</c:v>
                </c:pt>
                <c:pt idx="15">
                  <c:v>200</c:v>
                </c:pt>
                <c:pt idx="16">
                  <c:v>207</c:v>
                </c:pt>
                <c:pt idx="17">
                  <c:v>219</c:v>
                </c:pt>
                <c:pt idx="18">
                  <c:v>262</c:v>
                </c:pt>
                <c:pt idx="19">
                  <c:v>263</c:v>
                </c:pt>
                <c:pt idx="20">
                  <c:v>339</c:v>
                </c:pt>
                <c:pt idx="21">
                  <c:v>384</c:v>
                </c:pt>
                <c:pt idx="22">
                  <c:v>401</c:v>
                </c:pt>
              </c:numCache>
            </c:numRef>
          </c:val>
        </c:ser>
        <c:dLbls>
          <c:dLblPos val="inEnd"/>
          <c:showLegendKey val="0"/>
          <c:showVal val="1"/>
          <c:showCatName val="0"/>
          <c:showSerName val="0"/>
          <c:showPercent val="0"/>
          <c:showBubbleSize val="0"/>
        </c:dLbls>
        <c:gapWidth val="64"/>
        <c:overlap val="48"/>
        <c:axId val="179587328"/>
        <c:axId val="182647040"/>
      </c:barChart>
      <c:catAx>
        <c:axId val="179587328"/>
        <c:scaling>
          <c:orientation val="minMax"/>
        </c:scaling>
        <c:delete val="1"/>
        <c:axPos val="l"/>
        <c:majorTickMark val="none"/>
        <c:minorTickMark val="none"/>
        <c:tickLblPos val="nextTo"/>
        <c:crossAx val="182647040"/>
        <c:crosses val="autoZero"/>
        <c:auto val="1"/>
        <c:lblAlgn val="ctr"/>
        <c:lblOffset val="100"/>
        <c:noMultiLvlLbl val="0"/>
      </c:catAx>
      <c:valAx>
        <c:axId val="182647040"/>
        <c:scaling>
          <c:orientation val="minMax"/>
        </c:scaling>
        <c:delete val="0"/>
        <c:axPos val="b"/>
        <c:numFmt formatCode="General" sourceLinked="1"/>
        <c:majorTickMark val="none"/>
        <c:minorTickMark val="none"/>
        <c:tickLblPos val="nextTo"/>
        <c:txPr>
          <a:bodyPr/>
          <a:lstStyle/>
          <a:p>
            <a:pPr>
              <a:defRPr sz="1200"/>
            </a:pPr>
            <a:endParaRPr lang="ja-JP"/>
          </a:p>
        </c:txPr>
        <c:crossAx val="179587328"/>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F8C876-75EA-4793-B9B2-0861BE5EA989}" type="doc">
      <dgm:prSet loTypeId="urn:microsoft.com/office/officeart/2005/8/layout/equation1" loCatId="process" qsTypeId="urn:microsoft.com/office/officeart/2005/8/quickstyle/simple3" qsCatId="simple" csTypeId="urn:microsoft.com/office/officeart/2005/8/colors/colorful4" csCatId="colorful" phldr="1"/>
      <dgm:spPr/>
      <dgm:t>
        <a:bodyPr/>
        <a:lstStyle/>
        <a:p>
          <a:endParaRPr kumimoji="1" lang="ja-JP" altLang="en-US"/>
        </a:p>
      </dgm:t>
    </dgm:pt>
    <dgm:pt modelId="{E27A7610-616B-4846-8E0A-A20CE33D8B21}">
      <dgm:prSet phldrT="[テキスト]" custT="1"/>
      <dgm:spPr/>
      <dgm:t>
        <a:bodyPr/>
        <a:lstStyle/>
        <a:p>
          <a:pPr algn="ctr"/>
          <a:r>
            <a:rPr kumimoji="1" lang="ja-JP" altLang="en-US" sz="3600" dirty="0" smtClean="0"/>
            <a:t>共助</a:t>
          </a:r>
          <a:endParaRPr kumimoji="1" lang="ja-JP" altLang="en-US" sz="3600" dirty="0"/>
        </a:p>
      </dgm:t>
    </dgm:pt>
    <dgm:pt modelId="{2F8DC38A-A188-47A0-B97F-4A6660863774}" type="parTrans" cxnId="{A1A58419-E5A3-40F5-AE76-44C788788563}">
      <dgm:prSet/>
      <dgm:spPr/>
      <dgm:t>
        <a:bodyPr/>
        <a:lstStyle/>
        <a:p>
          <a:endParaRPr kumimoji="1" lang="ja-JP" altLang="en-US" sz="2000"/>
        </a:p>
      </dgm:t>
    </dgm:pt>
    <dgm:pt modelId="{344C8484-11E3-469B-9FFD-F36FE1135A32}" type="sibTrans" cxnId="{A1A58419-E5A3-40F5-AE76-44C788788563}">
      <dgm:prSet/>
      <dgm:spPr/>
      <dgm:t>
        <a:bodyPr/>
        <a:lstStyle/>
        <a:p>
          <a:endParaRPr kumimoji="1" lang="ja-JP" altLang="en-US" sz="2000"/>
        </a:p>
      </dgm:t>
    </dgm:pt>
    <dgm:pt modelId="{FDB79E18-8902-409E-B973-18D526710824}">
      <dgm:prSet phldrT="[テキスト]" custT="1"/>
      <dgm:spPr/>
      <dgm:t>
        <a:bodyPr/>
        <a:lstStyle/>
        <a:p>
          <a:pPr algn="l"/>
          <a:r>
            <a:rPr kumimoji="1" lang="ja-JP" altLang="en-US" sz="2400" dirty="0" smtClean="0"/>
            <a:t>ライフライン</a:t>
          </a:r>
          <a:r>
            <a:rPr kumimoji="1" lang="en-US" altLang="ja-JP" sz="2400" dirty="0" smtClean="0"/>
            <a:t/>
          </a:r>
          <a:br>
            <a:rPr kumimoji="1" lang="en-US" altLang="ja-JP" sz="2400" dirty="0" smtClean="0"/>
          </a:br>
          <a:r>
            <a:rPr kumimoji="1" lang="ja-JP" altLang="en-US" sz="2400" dirty="0" smtClean="0"/>
            <a:t>被害あり</a:t>
          </a:r>
          <a:endParaRPr kumimoji="1" lang="ja-JP" altLang="en-US" sz="2400" dirty="0"/>
        </a:p>
      </dgm:t>
    </dgm:pt>
    <dgm:pt modelId="{C8BD6FB4-8680-4C45-BC0A-0F1BC15D102D}" type="parTrans" cxnId="{29627AA4-720F-44B0-B726-1F1F33AC5895}">
      <dgm:prSet/>
      <dgm:spPr/>
      <dgm:t>
        <a:bodyPr/>
        <a:lstStyle/>
        <a:p>
          <a:endParaRPr kumimoji="1" lang="ja-JP" altLang="en-US" sz="2000"/>
        </a:p>
      </dgm:t>
    </dgm:pt>
    <dgm:pt modelId="{B2F7A496-C148-47E9-BD04-AC042282382E}" type="sibTrans" cxnId="{29627AA4-720F-44B0-B726-1F1F33AC5895}">
      <dgm:prSet/>
      <dgm:spPr/>
      <dgm:t>
        <a:bodyPr/>
        <a:lstStyle/>
        <a:p>
          <a:endParaRPr kumimoji="1" lang="ja-JP" altLang="en-US" sz="2000"/>
        </a:p>
      </dgm:t>
    </dgm:pt>
    <dgm:pt modelId="{99A54653-77B2-4F69-8120-DBA62A3B2542}">
      <dgm:prSet phldrT="[テキスト]" custT="1"/>
      <dgm:spPr/>
      <dgm:t>
        <a:bodyPr/>
        <a:lstStyle/>
        <a:p>
          <a:pPr algn="l"/>
          <a:r>
            <a:rPr kumimoji="1" lang="ja-JP" altLang="en-US" sz="2400" dirty="0" smtClean="0"/>
            <a:t>筑波大生の</a:t>
          </a:r>
          <a:r>
            <a:rPr kumimoji="1" lang="en-US" altLang="ja-JP" sz="2400" dirty="0" smtClean="0"/>
            <a:t/>
          </a:r>
          <a:br>
            <a:rPr kumimoji="1" lang="en-US" altLang="ja-JP" sz="2400" dirty="0" smtClean="0"/>
          </a:br>
          <a:r>
            <a:rPr kumimoji="1" lang="ja-JP" altLang="en-US" sz="2400" dirty="0" smtClean="0"/>
            <a:t>共助で困難解決</a:t>
          </a:r>
          <a:endParaRPr kumimoji="1" lang="ja-JP" altLang="en-US" sz="2400" dirty="0"/>
        </a:p>
      </dgm:t>
    </dgm:pt>
    <dgm:pt modelId="{BC858E4C-E675-4382-A81B-E474A608F07E}" type="parTrans" cxnId="{BDE0E924-1257-4AE3-A22D-1721B093A888}">
      <dgm:prSet/>
      <dgm:spPr/>
      <dgm:t>
        <a:bodyPr/>
        <a:lstStyle/>
        <a:p>
          <a:endParaRPr kumimoji="1" lang="ja-JP" altLang="en-US" sz="2000"/>
        </a:p>
      </dgm:t>
    </dgm:pt>
    <dgm:pt modelId="{3360F32C-0972-4ED0-A0BD-47D4B9D72707}" type="sibTrans" cxnId="{BDE0E924-1257-4AE3-A22D-1721B093A888}">
      <dgm:prSet/>
      <dgm:spPr/>
      <dgm:t>
        <a:bodyPr/>
        <a:lstStyle/>
        <a:p>
          <a:endParaRPr kumimoji="1" lang="ja-JP" altLang="en-US" sz="2000"/>
        </a:p>
      </dgm:t>
    </dgm:pt>
    <dgm:pt modelId="{83EC03A6-FD90-481F-B5B7-925415C41B8B}">
      <dgm:prSet phldrT="[テキスト]" custT="1"/>
      <dgm:spPr/>
      <dgm:t>
        <a:bodyPr/>
        <a:lstStyle/>
        <a:p>
          <a:pPr algn="ctr"/>
          <a:r>
            <a:rPr kumimoji="1" lang="ja-JP" altLang="en-US" sz="3600" dirty="0" smtClean="0"/>
            <a:t>特有</a:t>
          </a:r>
          <a:endParaRPr kumimoji="1" lang="ja-JP" altLang="en-US" sz="3600" dirty="0"/>
        </a:p>
      </dgm:t>
    </dgm:pt>
    <dgm:pt modelId="{D49FD72C-4949-4071-B562-13D64E728CA6}" type="parTrans" cxnId="{0DAFCA2D-34CC-401C-A943-EFB9FCDD758A}">
      <dgm:prSet/>
      <dgm:spPr/>
      <dgm:t>
        <a:bodyPr/>
        <a:lstStyle/>
        <a:p>
          <a:endParaRPr kumimoji="1" lang="ja-JP" altLang="en-US" sz="2000"/>
        </a:p>
      </dgm:t>
    </dgm:pt>
    <dgm:pt modelId="{A7491CF8-260A-4AEC-80DA-881E1451E7D6}" type="sibTrans" cxnId="{0DAFCA2D-34CC-401C-A943-EFB9FCDD758A}">
      <dgm:prSet/>
      <dgm:spPr/>
      <dgm:t>
        <a:bodyPr/>
        <a:lstStyle/>
        <a:p>
          <a:endParaRPr kumimoji="1" lang="ja-JP" altLang="en-US" sz="2000"/>
        </a:p>
      </dgm:t>
    </dgm:pt>
    <dgm:pt modelId="{EA18DA2D-08C6-4E34-B855-3F1A1F305A36}">
      <dgm:prSet phldrT="[テキスト]" custT="1"/>
      <dgm:spPr/>
      <dgm:t>
        <a:bodyPr/>
        <a:lstStyle/>
        <a:p>
          <a:pPr algn="l"/>
          <a:r>
            <a:rPr lang="ja-JP" altLang="en-US" sz="2400" dirty="0" smtClean="0"/>
            <a:t>大学周辺に</a:t>
          </a:r>
          <a:r>
            <a:rPr lang="en-US" altLang="ja-JP" sz="2400" dirty="0" smtClean="0"/>
            <a:t/>
          </a:r>
          <a:br>
            <a:rPr lang="en-US" altLang="ja-JP" sz="2400" dirty="0" smtClean="0"/>
          </a:br>
          <a:r>
            <a:rPr lang="ja-JP" altLang="en-US" sz="2400" dirty="0" smtClean="0"/>
            <a:t>住んでいる</a:t>
          </a:r>
          <a:endParaRPr kumimoji="1" lang="ja-JP" altLang="en-US" sz="2400" dirty="0"/>
        </a:p>
      </dgm:t>
    </dgm:pt>
    <dgm:pt modelId="{BB54B854-5DC8-4C6B-A369-C96D35BC117D}" type="parTrans" cxnId="{A42335CA-0B54-4823-8FB7-3D7852857F41}">
      <dgm:prSet/>
      <dgm:spPr/>
      <dgm:t>
        <a:bodyPr/>
        <a:lstStyle/>
        <a:p>
          <a:endParaRPr kumimoji="1" lang="ja-JP" altLang="en-US" sz="2000"/>
        </a:p>
      </dgm:t>
    </dgm:pt>
    <dgm:pt modelId="{3EC5DC2D-1D96-4612-A6BF-C397C1C393D2}" type="sibTrans" cxnId="{A42335CA-0B54-4823-8FB7-3D7852857F41}">
      <dgm:prSet/>
      <dgm:spPr/>
      <dgm:t>
        <a:bodyPr/>
        <a:lstStyle/>
        <a:p>
          <a:endParaRPr kumimoji="1" lang="ja-JP" altLang="en-US" sz="2000"/>
        </a:p>
      </dgm:t>
    </dgm:pt>
    <dgm:pt modelId="{8BD2FDDC-BF38-471C-B302-93DB43672E9C}">
      <dgm:prSet phldrT="[テキスト]" custT="1"/>
      <dgm:spPr/>
      <dgm:t>
        <a:bodyPr/>
        <a:lstStyle/>
        <a:p>
          <a:pPr algn="l"/>
          <a:r>
            <a:rPr lang="ja-JP" altLang="en-US" sz="2400" dirty="0" smtClean="0"/>
            <a:t>地震時に</a:t>
          </a:r>
          <a:r>
            <a:rPr lang="en-US" altLang="ja-JP" sz="2400" dirty="0" smtClean="0"/>
            <a:t/>
          </a:r>
          <a:br>
            <a:rPr lang="en-US" altLang="ja-JP" sz="2400" dirty="0" smtClean="0"/>
          </a:br>
          <a:r>
            <a:rPr lang="ja-JP" altLang="en-US" sz="2400" dirty="0" smtClean="0"/>
            <a:t>大学周辺にいた</a:t>
          </a:r>
          <a:endParaRPr kumimoji="1" lang="ja-JP" altLang="en-US" sz="2400" dirty="0"/>
        </a:p>
      </dgm:t>
    </dgm:pt>
    <dgm:pt modelId="{7BEAE3C4-8FEB-420B-9F43-09B362F46FEE}" type="parTrans" cxnId="{0FCAF402-7BC2-4B9F-9FEE-CD95D2A4D879}">
      <dgm:prSet/>
      <dgm:spPr/>
      <dgm:t>
        <a:bodyPr/>
        <a:lstStyle/>
        <a:p>
          <a:endParaRPr kumimoji="1" lang="ja-JP" altLang="en-US" sz="2000"/>
        </a:p>
      </dgm:t>
    </dgm:pt>
    <dgm:pt modelId="{7E2FB2BA-CBD6-48DB-BE27-388AB53D46EE}" type="sibTrans" cxnId="{0FCAF402-7BC2-4B9F-9FEE-CD95D2A4D879}">
      <dgm:prSet/>
      <dgm:spPr/>
      <dgm:t>
        <a:bodyPr/>
        <a:lstStyle/>
        <a:p>
          <a:endParaRPr kumimoji="1" lang="ja-JP" altLang="en-US" sz="2000"/>
        </a:p>
      </dgm:t>
    </dgm:pt>
    <dgm:pt modelId="{77414FFB-2AA3-4CD3-9840-A19655AFA782}">
      <dgm:prSet phldrT="[テキスト]" custT="1"/>
      <dgm:spPr/>
      <dgm:t>
        <a:bodyPr/>
        <a:lstStyle/>
        <a:p>
          <a:r>
            <a:rPr kumimoji="1" lang="ja-JP" altLang="en-US" sz="3600" dirty="0" smtClean="0"/>
            <a:t>仮説</a:t>
          </a:r>
          <a:endParaRPr kumimoji="1" lang="en-US" altLang="ja-JP" sz="3600" dirty="0" smtClean="0"/>
        </a:p>
        <a:p>
          <a:endParaRPr kumimoji="1" lang="en-US" altLang="ja-JP" sz="2400" dirty="0" smtClean="0"/>
        </a:p>
        <a:p>
          <a:r>
            <a:rPr kumimoji="1" lang="ja-JP" altLang="en-US" sz="2400" dirty="0" smtClean="0"/>
            <a:t>仮説の正当性は</a:t>
          </a:r>
          <a:r>
            <a:rPr kumimoji="1" lang="en-US" altLang="ja-JP" sz="2400" dirty="0" smtClean="0"/>
            <a:t/>
          </a:r>
          <a:br>
            <a:rPr kumimoji="1" lang="en-US" altLang="ja-JP" sz="2400" dirty="0" smtClean="0"/>
          </a:br>
          <a:r>
            <a:rPr kumimoji="1" lang="ja-JP" altLang="en-US" sz="2400" dirty="0" smtClean="0"/>
            <a:t>示された</a:t>
          </a:r>
          <a:endParaRPr kumimoji="1" lang="en-US" altLang="ja-JP" sz="2400" dirty="0" smtClean="0"/>
        </a:p>
        <a:p>
          <a:endParaRPr kumimoji="1" lang="en-US" altLang="ja-JP" sz="2400" dirty="0" smtClean="0"/>
        </a:p>
      </dgm:t>
    </dgm:pt>
    <dgm:pt modelId="{C9299AA1-951F-45CD-A7EF-E1D36AC2288C}" type="parTrans" cxnId="{B57C586E-2951-4B17-8B83-BF1E64C62253}">
      <dgm:prSet/>
      <dgm:spPr/>
      <dgm:t>
        <a:bodyPr/>
        <a:lstStyle/>
        <a:p>
          <a:endParaRPr kumimoji="1" lang="ja-JP" altLang="en-US" sz="2000"/>
        </a:p>
      </dgm:t>
    </dgm:pt>
    <dgm:pt modelId="{9C7D9727-5D88-4F49-A982-BFA522A5BDCE}" type="sibTrans" cxnId="{B57C586E-2951-4B17-8B83-BF1E64C62253}">
      <dgm:prSet/>
      <dgm:spPr/>
      <dgm:t>
        <a:bodyPr/>
        <a:lstStyle/>
        <a:p>
          <a:endParaRPr kumimoji="1" lang="ja-JP" altLang="en-US" sz="2000"/>
        </a:p>
      </dgm:t>
    </dgm:pt>
    <dgm:pt modelId="{21C8A613-68B0-404E-AA8B-5D5F2D314576}" type="pres">
      <dgm:prSet presAssocID="{5AF8C876-75EA-4793-B9B2-0861BE5EA989}" presName="linearFlow" presStyleCnt="0">
        <dgm:presLayoutVars>
          <dgm:dir/>
          <dgm:resizeHandles val="exact"/>
        </dgm:presLayoutVars>
      </dgm:prSet>
      <dgm:spPr/>
      <dgm:t>
        <a:bodyPr/>
        <a:lstStyle/>
        <a:p>
          <a:endParaRPr kumimoji="1" lang="ja-JP" altLang="en-US"/>
        </a:p>
      </dgm:t>
    </dgm:pt>
    <dgm:pt modelId="{5B0DDC54-BEE0-1746-91E1-E0007C0B6953}" type="pres">
      <dgm:prSet presAssocID="{E27A7610-616B-4846-8E0A-A20CE33D8B21}" presName="node" presStyleLbl="node1" presStyleIdx="0" presStyleCnt="3" custScaleX="2000000" custScaleY="2000000" custLinFactX="-11174" custLinFactY="-87089" custLinFactNeighborX="-100000" custLinFactNeighborY="-100000">
        <dgm:presLayoutVars>
          <dgm:bulletEnabled val="1"/>
        </dgm:presLayoutVars>
      </dgm:prSet>
      <dgm:spPr>
        <a:prstGeom prst="roundRect">
          <a:avLst/>
        </a:prstGeom>
      </dgm:spPr>
      <dgm:t>
        <a:bodyPr/>
        <a:lstStyle/>
        <a:p>
          <a:endParaRPr kumimoji="1" lang="ja-JP" altLang="en-US"/>
        </a:p>
      </dgm:t>
    </dgm:pt>
    <dgm:pt modelId="{247F8531-E8A3-EF47-8971-99FEBD7FABFB}" type="pres">
      <dgm:prSet presAssocID="{344C8484-11E3-469B-9FFD-F36FE1135A32}" presName="spacerL" presStyleCnt="0"/>
      <dgm:spPr/>
      <dgm:t>
        <a:bodyPr/>
        <a:lstStyle/>
        <a:p>
          <a:endParaRPr kumimoji="1" lang="ja-JP" altLang="en-US"/>
        </a:p>
      </dgm:t>
    </dgm:pt>
    <dgm:pt modelId="{334A92B1-BC3B-8F40-936E-6B57BAA122F4}" type="pres">
      <dgm:prSet presAssocID="{344C8484-11E3-469B-9FFD-F36FE1135A32}" presName="sibTrans" presStyleLbl="sibTrans2D1" presStyleIdx="0" presStyleCnt="2" custScaleX="519621" custScaleY="588212" custLinFactX="-8586" custLinFactY="-100000" custLinFactNeighborX="-100000" custLinFactNeighborY="-140161"/>
      <dgm:spPr/>
      <dgm:t>
        <a:bodyPr/>
        <a:lstStyle/>
        <a:p>
          <a:endParaRPr kumimoji="1" lang="ja-JP" altLang="en-US"/>
        </a:p>
      </dgm:t>
    </dgm:pt>
    <dgm:pt modelId="{A6F8FCFD-1A20-5042-83BB-28A4B21D156B}" type="pres">
      <dgm:prSet presAssocID="{344C8484-11E3-469B-9FFD-F36FE1135A32}" presName="spacerR" presStyleCnt="0"/>
      <dgm:spPr/>
      <dgm:t>
        <a:bodyPr/>
        <a:lstStyle/>
        <a:p>
          <a:endParaRPr kumimoji="1" lang="ja-JP" altLang="en-US"/>
        </a:p>
      </dgm:t>
    </dgm:pt>
    <dgm:pt modelId="{F5D44B73-0473-7345-B24D-EF3F41B83DA7}" type="pres">
      <dgm:prSet presAssocID="{83EC03A6-FD90-481F-B5B7-925415C41B8B}" presName="node" presStyleLbl="node1" presStyleIdx="1" presStyleCnt="3" custScaleX="2000000" custScaleY="2000000" custLinFactY="-97535" custLinFactNeighborX="88140" custLinFactNeighborY="-100000">
        <dgm:presLayoutVars>
          <dgm:bulletEnabled val="1"/>
        </dgm:presLayoutVars>
      </dgm:prSet>
      <dgm:spPr>
        <a:prstGeom prst="roundRect">
          <a:avLst/>
        </a:prstGeom>
      </dgm:spPr>
      <dgm:t>
        <a:bodyPr/>
        <a:lstStyle/>
        <a:p>
          <a:endParaRPr kumimoji="1" lang="ja-JP" altLang="en-US"/>
        </a:p>
      </dgm:t>
    </dgm:pt>
    <dgm:pt modelId="{00E82D25-2677-9549-974F-689CA54DD161}" type="pres">
      <dgm:prSet presAssocID="{A7491CF8-260A-4AEC-80DA-881E1451E7D6}" presName="spacerL" presStyleCnt="0"/>
      <dgm:spPr/>
      <dgm:t>
        <a:bodyPr/>
        <a:lstStyle/>
        <a:p>
          <a:endParaRPr kumimoji="1" lang="ja-JP" altLang="en-US"/>
        </a:p>
      </dgm:t>
    </dgm:pt>
    <dgm:pt modelId="{8EE35F5A-9C76-C343-A1DE-38270FF8478C}" type="pres">
      <dgm:prSet presAssocID="{A7491CF8-260A-4AEC-80DA-881E1451E7D6}" presName="sibTrans" presStyleLbl="sibTrans2D1" presStyleIdx="1" presStyleCnt="2" custScaleX="497084" custScaleY="527081" custLinFactX="-28836" custLinFactY="-100000" custLinFactNeighborX="-100000" custLinFactNeighborY="-102791"/>
      <dgm:spPr/>
      <dgm:t>
        <a:bodyPr/>
        <a:lstStyle/>
        <a:p>
          <a:endParaRPr kumimoji="1" lang="ja-JP" altLang="en-US"/>
        </a:p>
      </dgm:t>
    </dgm:pt>
    <dgm:pt modelId="{055A98B5-AD0F-BE49-9D88-D90A68CA1CB4}" type="pres">
      <dgm:prSet presAssocID="{A7491CF8-260A-4AEC-80DA-881E1451E7D6}" presName="spacerR" presStyleCnt="0"/>
      <dgm:spPr/>
      <dgm:t>
        <a:bodyPr/>
        <a:lstStyle/>
        <a:p>
          <a:endParaRPr kumimoji="1" lang="ja-JP" altLang="en-US"/>
        </a:p>
      </dgm:t>
    </dgm:pt>
    <dgm:pt modelId="{49E1725F-C327-9E41-8A2B-C1543FFE8C41}" type="pres">
      <dgm:prSet presAssocID="{77414FFB-2AA3-4CD3-9840-A19655AFA782}" presName="node" presStyleLbl="node1" presStyleIdx="2" presStyleCnt="3" custScaleX="2000000" custScaleY="2000000" custLinFactY="-97859" custLinFactNeighborX="4098" custLinFactNeighborY="-100000">
        <dgm:presLayoutVars>
          <dgm:bulletEnabled val="1"/>
        </dgm:presLayoutVars>
      </dgm:prSet>
      <dgm:spPr>
        <a:prstGeom prst="round2SameRect">
          <a:avLst/>
        </a:prstGeom>
      </dgm:spPr>
      <dgm:t>
        <a:bodyPr/>
        <a:lstStyle/>
        <a:p>
          <a:endParaRPr kumimoji="1" lang="ja-JP" altLang="en-US"/>
        </a:p>
      </dgm:t>
    </dgm:pt>
  </dgm:ptLst>
  <dgm:cxnLst>
    <dgm:cxn modelId="{0FCAF402-7BC2-4B9F-9FEE-CD95D2A4D879}" srcId="{83EC03A6-FD90-481F-B5B7-925415C41B8B}" destId="{8BD2FDDC-BF38-471C-B302-93DB43672E9C}" srcOrd="1" destOrd="0" parTransId="{7BEAE3C4-8FEB-420B-9F43-09B362F46FEE}" sibTransId="{7E2FB2BA-CBD6-48DB-BE27-388AB53D46EE}"/>
    <dgm:cxn modelId="{B57C586E-2951-4B17-8B83-BF1E64C62253}" srcId="{5AF8C876-75EA-4793-B9B2-0861BE5EA989}" destId="{77414FFB-2AA3-4CD3-9840-A19655AFA782}" srcOrd="2" destOrd="0" parTransId="{C9299AA1-951F-45CD-A7EF-E1D36AC2288C}" sibTransId="{9C7D9727-5D88-4F49-A982-BFA522A5BDCE}"/>
    <dgm:cxn modelId="{4E9CEDC8-B29C-E34C-8496-73CAA4992C56}" type="presOf" srcId="{8BD2FDDC-BF38-471C-B302-93DB43672E9C}" destId="{F5D44B73-0473-7345-B24D-EF3F41B83DA7}" srcOrd="0" destOrd="2" presId="urn:microsoft.com/office/officeart/2005/8/layout/equation1"/>
    <dgm:cxn modelId="{0DAFCA2D-34CC-401C-A943-EFB9FCDD758A}" srcId="{5AF8C876-75EA-4793-B9B2-0861BE5EA989}" destId="{83EC03A6-FD90-481F-B5B7-925415C41B8B}" srcOrd="1" destOrd="0" parTransId="{D49FD72C-4949-4071-B562-13D64E728CA6}" sibTransId="{A7491CF8-260A-4AEC-80DA-881E1451E7D6}"/>
    <dgm:cxn modelId="{8BB13805-6814-BD44-8859-87B12C63D3E5}" type="presOf" srcId="{5AF8C876-75EA-4793-B9B2-0861BE5EA989}" destId="{21C8A613-68B0-404E-AA8B-5D5F2D314576}" srcOrd="0" destOrd="0" presId="urn:microsoft.com/office/officeart/2005/8/layout/equation1"/>
    <dgm:cxn modelId="{29627AA4-720F-44B0-B726-1F1F33AC5895}" srcId="{E27A7610-616B-4846-8E0A-A20CE33D8B21}" destId="{FDB79E18-8902-409E-B973-18D526710824}" srcOrd="0" destOrd="0" parTransId="{C8BD6FB4-8680-4C45-BC0A-0F1BC15D102D}" sibTransId="{B2F7A496-C148-47E9-BD04-AC042282382E}"/>
    <dgm:cxn modelId="{12AC2680-CED9-C04C-A9F9-F97FEFA9C107}" type="presOf" srcId="{83EC03A6-FD90-481F-B5B7-925415C41B8B}" destId="{F5D44B73-0473-7345-B24D-EF3F41B83DA7}" srcOrd="0" destOrd="0" presId="urn:microsoft.com/office/officeart/2005/8/layout/equation1"/>
    <dgm:cxn modelId="{81803534-55BB-D742-87A4-AA5BD72245C4}" type="presOf" srcId="{E27A7610-616B-4846-8E0A-A20CE33D8B21}" destId="{5B0DDC54-BEE0-1746-91E1-E0007C0B6953}" srcOrd="0" destOrd="0" presId="urn:microsoft.com/office/officeart/2005/8/layout/equation1"/>
    <dgm:cxn modelId="{FB09BE7C-83C7-B94A-8841-96514CFC0D8A}" type="presOf" srcId="{344C8484-11E3-469B-9FFD-F36FE1135A32}" destId="{334A92B1-BC3B-8F40-936E-6B57BAA122F4}" srcOrd="0" destOrd="0" presId="urn:microsoft.com/office/officeart/2005/8/layout/equation1"/>
    <dgm:cxn modelId="{51BA3617-7CCB-1944-8364-6A67B44B3E65}" type="presOf" srcId="{77414FFB-2AA3-4CD3-9840-A19655AFA782}" destId="{49E1725F-C327-9E41-8A2B-C1543FFE8C41}" srcOrd="0" destOrd="0" presId="urn:microsoft.com/office/officeart/2005/8/layout/equation1"/>
    <dgm:cxn modelId="{898AA216-A766-1947-A826-F0B62E646189}" type="presOf" srcId="{A7491CF8-260A-4AEC-80DA-881E1451E7D6}" destId="{8EE35F5A-9C76-C343-A1DE-38270FF8478C}" srcOrd="0" destOrd="0" presId="urn:microsoft.com/office/officeart/2005/8/layout/equation1"/>
    <dgm:cxn modelId="{A42335CA-0B54-4823-8FB7-3D7852857F41}" srcId="{83EC03A6-FD90-481F-B5B7-925415C41B8B}" destId="{EA18DA2D-08C6-4E34-B855-3F1A1F305A36}" srcOrd="0" destOrd="0" parTransId="{BB54B854-5DC8-4C6B-A369-C96D35BC117D}" sibTransId="{3EC5DC2D-1D96-4612-A6BF-C397C1C393D2}"/>
    <dgm:cxn modelId="{03DA0760-B8BB-8C44-9688-0C64CE6CCF1C}" type="presOf" srcId="{EA18DA2D-08C6-4E34-B855-3F1A1F305A36}" destId="{F5D44B73-0473-7345-B24D-EF3F41B83DA7}" srcOrd="0" destOrd="1" presId="urn:microsoft.com/office/officeart/2005/8/layout/equation1"/>
    <dgm:cxn modelId="{CA6ABB29-9FE6-014D-BAA8-E0F31CFE1B4A}" type="presOf" srcId="{FDB79E18-8902-409E-B973-18D526710824}" destId="{5B0DDC54-BEE0-1746-91E1-E0007C0B6953}" srcOrd="0" destOrd="1" presId="urn:microsoft.com/office/officeart/2005/8/layout/equation1"/>
    <dgm:cxn modelId="{DE5C3F0D-FF6B-1E45-B2E9-58082D31C4E4}" type="presOf" srcId="{99A54653-77B2-4F69-8120-DBA62A3B2542}" destId="{5B0DDC54-BEE0-1746-91E1-E0007C0B6953}" srcOrd="0" destOrd="2" presId="urn:microsoft.com/office/officeart/2005/8/layout/equation1"/>
    <dgm:cxn modelId="{A1A58419-E5A3-40F5-AE76-44C788788563}" srcId="{5AF8C876-75EA-4793-B9B2-0861BE5EA989}" destId="{E27A7610-616B-4846-8E0A-A20CE33D8B21}" srcOrd="0" destOrd="0" parTransId="{2F8DC38A-A188-47A0-B97F-4A6660863774}" sibTransId="{344C8484-11E3-469B-9FFD-F36FE1135A32}"/>
    <dgm:cxn modelId="{BDE0E924-1257-4AE3-A22D-1721B093A888}" srcId="{E27A7610-616B-4846-8E0A-A20CE33D8B21}" destId="{99A54653-77B2-4F69-8120-DBA62A3B2542}" srcOrd="1" destOrd="0" parTransId="{BC858E4C-E675-4382-A81B-E474A608F07E}" sibTransId="{3360F32C-0972-4ED0-A0BD-47D4B9D72707}"/>
    <dgm:cxn modelId="{7BB741C6-554F-E440-87CA-AC818ABEFE33}" type="presParOf" srcId="{21C8A613-68B0-404E-AA8B-5D5F2D314576}" destId="{5B0DDC54-BEE0-1746-91E1-E0007C0B6953}" srcOrd="0" destOrd="0" presId="urn:microsoft.com/office/officeart/2005/8/layout/equation1"/>
    <dgm:cxn modelId="{FFF58BD5-0172-9A49-A8B3-89724E4FC5EE}" type="presParOf" srcId="{21C8A613-68B0-404E-AA8B-5D5F2D314576}" destId="{247F8531-E8A3-EF47-8971-99FEBD7FABFB}" srcOrd="1" destOrd="0" presId="urn:microsoft.com/office/officeart/2005/8/layout/equation1"/>
    <dgm:cxn modelId="{9B8E1AB7-5EFC-D04A-B6BB-F05C8E86CBCF}" type="presParOf" srcId="{21C8A613-68B0-404E-AA8B-5D5F2D314576}" destId="{334A92B1-BC3B-8F40-936E-6B57BAA122F4}" srcOrd="2" destOrd="0" presId="urn:microsoft.com/office/officeart/2005/8/layout/equation1"/>
    <dgm:cxn modelId="{2CBE7CFA-B9FF-BC4D-8373-11008717AABA}" type="presParOf" srcId="{21C8A613-68B0-404E-AA8B-5D5F2D314576}" destId="{A6F8FCFD-1A20-5042-83BB-28A4B21D156B}" srcOrd="3" destOrd="0" presId="urn:microsoft.com/office/officeart/2005/8/layout/equation1"/>
    <dgm:cxn modelId="{46F41570-40E6-7F48-B307-6A46F8D27802}" type="presParOf" srcId="{21C8A613-68B0-404E-AA8B-5D5F2D314576}" destId="{F5D44B73-0473-7345-B24D-EF3F41B83DA7}" srcOrd="4" destOrd="0" presId="urn:microsoft.com/office/officeart/2005/8/layout/equation1"/>
    <dgm:cxn modelId="{14CF85CB-B475-5B41-969F-C11EA55FC639}" type="presParOf" srcId="{21C8A613-68B0-404E-AA8B-5D5F2D314576}" destId="{00E82D25-2677-9549-974F-689CA54DD161}" srcOrd="5" destOrd="0" presId="urn:microsoft.com/office/officeart/2005/8/layout/equation1"/>
    <dgm:cxn modelId="{5BFD4516-E795-B948-B198-2636AEFBE8F6}" type="presParOf" srcId="{21C8A613-68B0-404E-AA8B-5D5F2D314576}" destId="{8EE35F5A-9C76-C343-A1DE-38270FF8478C}" srcOrd="6" destOrd="0" presId="urn:microsoft.com/office/officeart/2005/8/layout/equation1"/>
    <dgm:cxn modelId="{9B004144-6334-064C-BE04-8EAA1A2CD9EC}" type="presParOf" srcId="{21C8A613-68B0-404E-AA8B-5D5F2D314576}" destId="{055A98B5-AD0F-BE49-9D88-D90A68CA1CB4}" srcOrd="7" destOrd="0" presId="urn:microsoft.com/office/officeart/2005/8/layout/equation1"/>
    <dgm:cxn modelId="{3C0F2731-1FAD-AB4C-896C-0BEDF794E396}" type="presParOf" srcId="{21C8A613-68B0-404E-AA8B-5D5F2D314576}" destId="{49E1725F-C327-9E41-8A2B-C1543FFE8C41}"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0DDC54-BEE0-1746-91E1-E0007C0B6953}">
      <dsp:nvSpPr>
        <dsp:cNvPr id="0" name=""/>
        <dsp:cNvSpPr/>
      </dsp:nvSpPr>
      <dsp:spPr>
        <a:xfrm>
          <a:off x="0" y="1138978"/>
          <a:ext cx="2728754" cy="2728754"/>
        </a:xfrm>
        <a:prstGeom prst="roundRect">
          <a:avLst/>
        </a:prstGeom>
        <a:gradFill rotWithShape="0">
          <a:gsLst>
            <a:gs pos="0">
              <a:schemeClr val="accent4">
                <a:hueOff val="0"/>
                <a:satOff val="0"/>
                <a:lumOff val="0"/>
                <a:alphaOff val="0"/>
                <a:tint val="50000"/>
                <a:alpha val="100000"/>
                <a:satMod val="160000"/>
                <a:lumMod val="105000"/>
              </a:schemeClr>
            </a:gs>
            <a:gs pos="41000">
              <a:schemeClr val="accent4">
                <a:hueOff val="0"/>
                <a:satOff val="0"/>
                <a:lumOff val="0"/>
                <a:alphaOff val="0"/>
                <a:tint val="57000"/>
                <a:satMod val="180000"/>
                <a:lumMod val="99000"/>
              </a:schemeClr>
            </a:gs>
            <a:gs pos="100000">
              <a:schemeClr val="accent4">
                <a:hueOff val="0"/>
                <a:satOff val="0"/>
                <a:lumOff val="0"/>
                <a:alphaOff val="0"/>
                <a:tint val="80000"/>
                <a:satMod val="200000"/>
                <a:lumMod val="104000"/>
              </a:schemeClr>
            </a:gs>
          </a:gsLst>
          <a:lin ang="5400000" scaled="1"/>
        </a:gradFill>
        <a:ln>
          <a:noFill/>
        </a:ln>
        <a:effectLst>
          <a:outerShdw blurRad="50800" dist="38100" dir="5400000" rotWithShape="0">
            <a:srgbClr val="000000">
              <a:alpha val="2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共助</a:t>
          </a:r>
          <a:endParaRPr kumimoji="1" lang="ja-JP" altLang="en-US" sz="3600" kern="1200" dirty="0"/>
        </a:p>
        <a:p>
          <a:pPr marL="228600" lvl="1" indent="-228600" algn="l" defTabSz="1066800">
            <a:lnSpc>
              <a:spcPct val="90000"/>
            </a:lnSpc>
            <a:spcBef>
              <a:spcPct val="0"/>
            </a:spcBef>
            <a:spcAft>
              <a:spcPct val="15000"/>
            </a:spcAft>
            <a:buChar char="••"/>
          </a:pPr>
          <a:r>
            <a:rPr kumimoji="1" lang="ja-JP" altLang="en-US" sz="2400" kern="1200" dirty="0" smtClean="0"/>
            <a:t>ライフライン</a:t>
          </a:r>
          <a:r>
            <a:rPr kumimoji="1" lang="en-US" altLang="ja-JP" sz="2400" kern="1200" dirty="0" smtClean="0"/>
            <a:t/>
          </a:r>
          <a:br>
            <a:rPr kumimoji="1" lang="en-US" altLang="ja-JP" sz="2400" kern="1200" dirty="0" smtClean="0"/>
          </a:br>
          <a:r>
            <a:rPr kumimoji="1" lang="ja-JP" altLang="en-US" sz="2400" kern="1200" dirty="0" smtClean="0"/>
            <a:t>被害あり</a:t>
          </a:r>
          <a:endParaRPr kumimoji="1" lang="ja-JP" altLang="en-US" sz="2400" kern="1200" dirty="0"/>
        </a:p>
        <a:p>
          <a:pPr marL="228600" lvl="1" indent="-228600" algn="l" defTabSz="1066800">
            <a:lnSpc>
              <a:spcPct val="90000"/>
            </a:lnSpc>
            <a:spcBef>
              <a:spcPct val="0"/>
            </a:spcBef>
            <a:spcAft>
              <a:spcPct val="15000"/>
            </a:spcAft>
            <a:buChar char="••"/>
          </a:pPr>
          <a:r>
            <a:rPr kumimoji="1" lang="ja-JP" altLang="en-US" sz="2400" kern="1200" dirty="0" smtClean="0"/>
            <a:t>筑波大生の</a:t>
          </a:r>
          <a:r>
            <a:rPr kumimoji="1" lang="en-US" altLang="ja-JP" sz="2400" kern="1200" dirty="0" smtClean="0"/>
            <a:t/>
          </a:r>
          <a:br>
            <a:rPr kumimoji="1" lang="en-US" altLang="ja-JP" sz="2400" kern="1200" dirty="0" smtClean="0"/>
          </a:br>
          <a:r>
            <a:rPr kumimoji="1" lang="ja-JP" altLang="en-US" sz="2400" kern="1200" dirty="0" smtClean="0"/>
            <a:t>共助で困難解決</a:t>
          </a:r>
          <a:endParaRPr kumimoji="1" lang="ja-JP" altLang="en-US" sz="2400" kern="1200" dirty="0"/>
        </a:p>
      </dsp:txBody>
      <dsp:txXfrm>
        <a:off x="133207" y="1272185"/>
        <a:ext cx="2462340" cy="2462340"/>
      </dsp:txXfrm>
    </dsp:sp>
    <dsp:sp modelId="{334A92B1-BC3B-8F40-936E-6B57BAA122F4}">
      <dsp:nvSpPr>
        <dsp:cNvPr id="0" name=""/>
        <dsp:cNvSpPr/>
      </dsp:nvSpPr>
      <dsp:spPr>
        <a:xfrm>
          <a:off x="2724909" y="2335829"/>
          <a:ext cx="411196" cy="465475"/>
        </a:xfrm>
        <a:prstGeom prst="mathPlus">
          <a:avLst/>
        </a:prstGeom>
        <a:gradFill rotWithShape="0">
          <a:gsLst>
            <a:gs pos="0">
              <a:schemeClr val="accent4">
                <a:hueOff val="0"/>
                <a:satOff val="0"/>
                <a:lumOff val="0"/>
                <a:alphaOff val="0"/>
                <a:tint val="50000"/>
                <a:alpha val="100000"/>
                <a:satMod val="160000"/>
                <a:lumMod val="105000"/>
              </a:schemeClr>
            </a:gs>
            <a:gs pos="41000">
              <a:schemeClr val="accent4">
                <a:hueOff val="0"/>
                <a:satOff val="0"/>
                <a:lumOff val="0"/>
                <a:alphaOff val="0"/>
                <a:tint val="57000"/>
                <a:satMod val="180000"/>
                <a:lumMod val="99000"/>
              </a:schemeClr>
            </a:gs>
            <a:gs pos="100000">
              <a:schemeClr val="accent4">
                <a:hueOff val="0"/>
                <a:satOff val="0"/>
                <a:lumOff val="0"/>
                <a:alphaOff val="0"/>
                <a:tint val="80000"/>
                <a:satMod val="200000"/>
                <a:lumMod val="104000"/>
              </a:schemeClr>
            </a:gs>
          </a:gsLst>
          <a:lin ang="5400000" scaled="1"/>
        </a:gradFill>
        <a:ln>
          <a:noFill/>
        </a:ln>
        <a:effectLst>
          <a:outerShdw blurRad="50800" dist="38100" dir="5400000" rotWithShape="0">
            <a:srgbClr val="000000">
              <a:alpha val="2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kumimoji="1" lang="ja-JP" altLang="en-US" sz="700" kern="1200"/>
        </a:p>
      </dsp:txBody>
      <dsp:txXfrm>
        <a:off x="2779413" y="2520210"/>
        <a:ext cx="302188" cy="96713"/>
      </dsp:txXfrm>
    </dsp:sp>
    <dsp:sp modelId="{F5D44B73-0473-7345-B24D-EF3F41B83DA7}">
      <dsp:nvSpPr>
        <dsp:cNvPr id="0" name=""/>
        <dsp:cNvSpPr/>
      </dsp:nvSpPr>
      <dsp:spPr>
        <a:xfrm>
          <a:off x="3174822" y="1124726"/>
          <a:ext cx="2728754" cy="2728754"/>
        </a:xfrm>
        <a:prstGeom prst="roundRect">
          <a:avLst/>
        </a:prstGeom>
        <a:gradFill rotWithShape="0">
          <a:gsLst>
            <a:gs pos="0">
              <a:schemeClr val="accent4">
                <a:hueOff val="-2092514"/>
                <a:satOff val="-9519"/>
                <a:lumOff val="12940"/>
                <a:alphaOff val="0"/>
                <a:tint val="50000"/>
                <a:alpha val="100000"/>
                <a:satMod val="160000"/>
                <a:lumMod val="105000"/>
              </a:schemeClr>
            </a:gs>
            <a:gs pos="41000">
              <a:schemeClr val="accent4">
                <a:hueOff val="-2092514"/>
                <a:satOff val="-9519"/>
                <a:lumOff val="12940"/>
                <a:alphaOff val="0"/>
                <a:tint val="57000"/>
                <a:satMod val="180000"/>
                <a:lumMod val="99000"/>
              </a:schemeClr>
            </a:gs>
            <a:gs pos="100000">
              <a:schemeClr val="accent4">
                <a:hueOff val="-2092514"/>
                <a:satOff val="-9519"/>
                <a:lumOff val="12940"/>
                <a:alphaOff val="0"/>
                <a:tint val="80000"/>
                <a:satMod val="200000"/>
                <a:lumMod val="104000"/>
              </a:schemeClr>
            </a:gs>
          </a:gsLst>
          <a:lin ang="5400000" scaled="1"/>
        </a:gradFill>
        <a:ln>
          <a:noFill/>
        </a:ln>
        <a:effectLst>
          <a:outerShdw blurRad="50800" dist="38100" dir="5400000" rotWithShape="0">
            <a:srgbClr val="000000">
              <a:alpha val="2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特有</a:t>
          </a:r>
          <a:endParaRPr kumimoji="1" lang="ja-JP" altLang="en-US" sz="3600" kern="1200" dirty="0"/>
        </a:p>
        <a:p>
          <a:pPr marL="228600" lvl="1" indent="-228600" algn="l" defTabSz="1066800">
            <a:lnSpc>
              <a:spcPct val="90000"/>
            </a:lnSpc>
            <a:spcBef>
              <a:spcPct val="0"/>
            </a:spcBef>
            <a:spcAft>
              <a:spcPct val="15000"/>
            </a:spcAft>
            <a:buChar char="••"/>
          </a:pPr>
          <a:r>
            <a:rPr lang="ja-JP" altLang="en-US" sz="2400" kern="1200" dirty="0" smtClean="0"/>
            <a:t>大学周辺に</a:t>
          </a:r>
          <a:r>
            <a:rPr lang="en-US" altLang="ja-JP" sz="2400" kern="1200" dirty="0" smtClean="0"/>
            <a:t/>
          </a:r>
          <a:br>
            <a:rPr lang="en-US" altLang="ja-JP" sz="2400" kern="1200" dirty="0" smtClean="0"/>
          </a:br>
          <a:r>
            <a:rPr lang="ja-JP" altLang="en-US" sz="2400" kern="1200" dirty="0" smtClean="0"/>
            <a:t>住んでいる</a:t>
          </a:r>
          <a:endParaRPr kumimoji="1" lang="ja-JP" altLang="en-US" sz="2400" kern="1200" dirty="0"/>
        </a:p>
        <a:p>
          <a:pPr marL="228600" lvl="1" indent="-228600" algn="l" defTabSz="1066800">
            <a:lnSpc>
              <a:spcPct val="90000"/>
            </a:lnSpc>
            <a:spcBef>
              <a:spcPct val="0"/>
            </a:spcBef>
            <a:spcAft>
              <a:spcPct val="15000"/>
            </a:spcAft>
            <a:buChar char="••"/>
          </a:pPr>
          <a:r>
            <a:rPr lang="ja-JP" altLang="en-US" sz="2400" kern="1200" dirty="0" smtClean="0"/>
            <a:t>地震時に</a:t>
          </a:r>
          <a:r>
            <a:rPr lang="en-US" altLang="ja-JP" sz="2400" kern="1200" dirty="0" smtClean="0"/>
            <a:t/>
          </a:r>
          <a:br>
            <a:rPr lang="en-US" altLang="ja-JP" sz="2400" kern="1200" dirty="0" smtClean="0"/>
          </a:br>
          <a:r>
            <a:rPr lang="ja-JP" altLang="en-US" sz="2400" kern="1200" dirty="0" smtClean="0"/>
            <a:t>大学周辺にいた</a:t>
          </a:r>
          <a:endParaRPr kumimoji="1" lang="ja-JP" altLang="en-US" sz="2400" kern="1200" dirty="0"/>
        </a:p>
      </dsp:txBody>
      <dsp:txXfrm>
        <a:off x="3308029" y="1257933"/>
        <a:ext cx="2462340" cy="2462340"/>
      </dsp:txXfrm>
    </dsp:sp>
    <dsp:sp modelId="{8EE35F5A-9C76-C343-A1DE-38270FF8478C}">
      <dsp:nvSpPr>
        <dsp:cNvPr id="0" name=""/>
        <dsp:cNvSpPr/>
      </dsp:nvSpPr>
      <dsp:spPr>
        <a:xfrm>
          <a:off x="5870993" y="2389589"/>
          <a:ext cx="393361" cy="417099"/>
        </a:xfrm>
        <a:prstGeom prst="mathEqual">
          <a:avLst/>
        </a:prstGeom>
        <a:gradFill rotWithShape="0">
          <a:gsLst>
            <a:gs pos="0">
              <a:schemeClr val="accent4">
                <a:hueOff val="-4185027"/>
                <a:satOff val="-19038"/>
                <a:lumOff val="25880"/>
                <a:alphaOff val="0"/>
                <a:tint val="50000"/>
                <a:alpha val="100000"/>
                <a:satMod val="160000"/>
                <a:lumMod val="105000"/>
              </a:schemeClr>
            </a:gs>
            <a:gs pos="41000">
              <a:schemeClr val="accent4">
                <a:hueOff val="-4185027"/>
                <a:satOff val="-19038"/>
                <a:lumOff val="25880"/>
                <a:alphaOff val="0"/>
                <a:tint val="57000"/>
                <a:satMod val="180000"/>
                <a:lumMod val="99000"/>
              </a:schemeClr>
            </a:gs>
            <a:gs pos="100000">
              <a:schemeClr val="accent4">
                <a:hueOff val="-4185027"/>
                <a:satOff val="-19038"/>
                <a:lumOff val="25880"/>
                <a:alphaOff val="0"/>
                <a:tint val="80000"/>
                <a:satMod val="200000"/>
                <a:lumMod val="104000"/>
              </a:schemeClr>
            </a:gs>
          </a:gsLst>
          <a:lin ang="5400000" scaled="1"/>
        </a:gradFill>
        <a:ln>
          <a:noFill/>
        </a:ln>
        <a:effectLst>
          <a:outerShdw blurRad="50800" dist="38100" dir="5400000" rotWithShape="0">
            <a:srgbClr val="000000">
              <a:alpha val="2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kumimoji="1" lang="ja-JP" altLang="en-US" sz="1800" kern="1200"/>
        </a:p>
      </dsp:txBody>
      <dsp:txXfrm>
        <a:off x="5923133" y="2475511"/>
        <a:ext cx="289081" cy="245255"/>
      </dsp:txXfrm>
    </dsp:sp>
    <dsp:sp modelId="{49E1725F-C327-9E41-8A2B-C1543FFE8C41}">
      <dsp:nvSpPr>
        <dsp:cNvPr id="0" name=""/>
        <dsp:cNvSpPr/>
      </dsp:nvSpPr>
      <dsp:spPr>
        <a:xfrm>
          <a:off x="6309785" y="1124284"/>
          <a:ext cx="2728754" cy="2728754"/>
        </a:xfrm>
        <a:prstGeom prst="round2SameRect">
          <a:avLst/>
        </a:prstGeom>
        <a:gradFill rotWithShape="0">
          <a:gsLst>
            <a:gs pos="0">
              <a:schemeClr val="accent4">
                <a:hueOff val="-4185027"/>
                <a:satOff val="-19038"/>
                <a:lumOff val="25880"/>
                <a:alphaOff val="0"/>
                <a:tint val="50000"/>
                <a:alpha val="100000"/>
                <a:satMod val="160000"/>
                <a:lumMod val="105000"/>
              </a:schemeClr>
            </a:gs>
            <a:gs pos="41000">
              <a:schemeClr val="accent4">
                <a:hueOff val="-4185027"/>
                <a:satOff val="-19038"/>
                <a:lumOff val="25880"/>
                <a:alphaOff val="0"/>
                <a:tint val="57000"/>
                <a:satMod val="180000"/>
                <a:lumMod val="99000"/>
              </a:schemeClr>
            </a:gs>
            <a:gs pos="100000">
              <a:schemeClr val="accent4">
                <a:hueOff val="-4185027"/>
                <a:satOff val="-19038"/>
                <a:lumOff val="25880"/>
                <a:alphaOff val="0"/>
                <a:tint val="80000"/>
                <a:satMod val="200000"/>
                <a:lumMod val="104000"/>
              </a:schemeClr>
            </a:gs>
          </a:gsLst>
          <a:lin ang="5400000" scaled="1"/>
        </a:gradFill>
        <a:ln>
          <a:noFill/>
        </a:ln>
        <a:effectLst>
          <a:outerShdw blurRad="50800" dist="38100" dir="5400000" rotWithShape="0">
            <a:srgbClr val="000000">
              <a:alpha val="2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仮説</a:t>
          </a:r>
          <a:endParaRPr kumimoji="1" lang="en-US" altLang="ja-JP" sz="3600" kern="1200" dirty="0" smtClean="0"/>
        </a:p>
        <a:p>
          <a:pPr lvl="0" algn="ctr" defTabSz="1600200">
            <a:lnSpc>
              <a:spcPct val="90000"/>
            </a:lnSpc>
            <a:spcBef>
              <a:spcPct val="0"/>
            </a:spcBef>
            <a:spcAft>
              <a:spcPct val="35000"/>
            </a:spcAft>
          </a:pPr>
          <a:endParaRPr kumimoji="1" lang="en-US" altLang="ja-JP" sz="2400" kern="1200" dirty="0" smtClean="0"/>
        </a:p>
        <a:p>
          <a:pPr lvl="0" algn="ctr" defTabSz="1600200">
            <a:lnSpc>
              <a:spcPct val="90000"/>
            </a:lnSpc>
            <a:spcBef>
              <a:spcPct val="0"/>
            </a:spcBef>
            <a:spcAft>
              <a:spcPct val="35000"/>
            </a:spcAft>
          </a:pPr>
          <a:r>
            <a:rPr kumimoji="1" lang="ja-JP" altLang="en-US" sz="2400" kern="1200" dirty="0" smtClean="0"/>
            <a:t>仮説の正当性は</a:t>
          </a:r>
          <a:r>
            <a:rPr kumimoji="1" lang="en-US" altLang="ja-JP" sz="2400" kern="1200" dirty="0" smtClean="0"/>
            <a:t/>
          </a:r>
          <a:br>
            <a:rPr kumimoji="1" lang="en-US" altLang="ja-JP" sz="2400" kern="1200" dirty="0" smtClean="0"/>
          </a:br>
          <a:r>
            <a:rPr kumimoji="1" lang="ja-JP" altLang="en-US" sz="2400" kern="1200" dirty="0" smtClean="0"/>
            <a:t>示された</a:t>
          </a:r>
          <a:endParaRPr kumimoji="1" lang="en-US" altLang="ja-JP" sz="2400" kern="1200" dirty="0" smtClean="0"/>
        </a:p>
        <a:p>
          <a:pPr lvl="0" algn="ctr" defTabSz="1600200">
            <a:lnSpc>
              <a:spcPct val="90000"/>
            </a:lnSpc>
            <a:spcBef>
              <a:spcPct val="0"/>
            </a:spcBef>
            <a:spcAft>
              <a:spcPct val="35000"/>
            </a:spcAft>
          </a:pPr>
          <a:endParaRPr kumimoji="1" lang="en-US" altLang="ja-JP" sz="2400" kern="1200" dirty="0" smtClean="0"/>
        </a:p>
      </dsp:txBody>
      <dsp:txXfrm>
        <a:off x="6442992" y="1257491"/>
        <a:ext cx="2462340" cy="2595547"/>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0.68755</cdr:x>
      <cdr:y>0.87107</cdr:y>
    </cdr:from>
    <cdr:to>
      <cdr:x>0.95165</cdr:x>
      <cdr:y>1</cdr:y>
    </cdr:to>
    <cdr:sp macro="" textlink="">
      <cdr:nvSpPr>
        <cdr:cNvPr id="2" name="テキスト ボックス 1"/>
        <cdr:cNvSpPr txBox="1"/>
      </cdr:nvSpPr>
      <cdr:spPr>
        <a:xfrm xmlns:a="http://schemas.openxmlformats.org/drawingml/2006/main">
          <a:off x="3106176" y="4733181"/>
          <a:ext cx="1193109" cy="4186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GS明朝E" pitchFamily="18" charset="-128"/>
              <a:ea typeface="HGS明朝E" pitchFamily="18" charset="-128"/>
            </a:rPr>
            <a:t>N=17</a:t>
          </a:r>
          <a:endParaRPr lang="en-US" altLang="ja-JP" sz="2400" b="1" dirty="0">
            <a:solidFill>
              <a:schemeClr val="tx1"/>
            </a:solidFill>
            <a:latin typeface="HGS明朝E" pitchFamily="18" charset="-128"/>
            <a:ea typeface="HGS明朝E" pitchFamily="18" charset="-128"/>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0.4967</cdr:x>
      <cdr:y>0.37311</cdr:y>
    </cdr:from>
    <cdr:to>
      <cdr:x>0.83533</cdr:x>
      <cdr:y>0.78775</cdr:y>
    </cdr:to>
    <cdr:sp macro="" textlink="">
      <cdr:nvSpPr>
        <cdr:cNvPr id="2" name="テキスト ボックス 15"/>
        <cdr:cNvSpPr txBox="1"/>
      </cdr:nvSpPr>
      <cdr:spPr>
        <a:xfrm xmlns:a="http://schemas.openxmlformats.org/drawingml/2006/main">
          <a:off x="1752550" y="1080120"/>
          <a:ext cx="1194823" cy="120032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kumimoji="1" lang="ja-JP" altLang="en-US" sz="3600" dirty="0" smtClean="0">
              <a:solidFill>
                <a:schemeClr val="bg1"/>
              </a:solidFill>
            </a:rPr>
            <a:t>あり</a:t>
          </a:r>
          <a:endParaRPr kumimoji="1" lang="en-US" altLang="ja-JP" sz="3600" dirty="0" smtClean="0">
            <a:solidFill>
              <a:schemeClr val="bg1"/>
            </a:solidFill>
          </a:endParaRPr>
        </a:p>
        <a:p xmlns:a="http://schemas.openxmlformats.org/drawingml/2006/main">
          <a:r>
            <a:rPr lang="ja-JP" altLang="en-US" sz="3600" dirty="0">
              <a:solidFill>
                <a:schemeClr val="bg1"/>
              </a:solidFill>
            </a:rPr>
            <a:t>６０</a:t>
          </a:r>
          <a:r>
            <a:rPr lang="ja-JP" altLang="en-US" sz="3600" dirty="0" smtClean="0">
              <a:solidFill>
                <a:schemeClr val="bg1"/>
              </a:solidFill>
            </a:rPr>
            <a:t>％</a:t>
          </a:r>
          <a:endParaRPr kumimoji="1" lang="ja-JP" altLang="en-US" sz="3600" dirty="0">
            <a:solidFill>
              <a:schemeClr val="bg1"/>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0.66819</cdr:x>
      <cdr:y>0.71449</cdr:y>
    </cdr:from>
    <cdr:to>
      <cdr:x>0.93982</cdr:x>
      <cdr:y>0.8671</cdr:y>
    </cdr:to>
    <cdr:sp macro="" textlink="">
      <cdr:nvSpPr>
        <cdr:cNvPr id="2" name="テキスト ボックス 1"/>
        <cdr:cNvSpPr txBox="1"/>
      </cdr:nvSpPr>
      <cdr:spPr>
        <a:xfrm xmlns:a="http://schemas.openxmlformats.org/drawingml/2006/main">
          <a:off x="2935025" y="1959986"/>
          <a:ext cx="1193131" cy="41864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b="0" dirty="0" smtClean="0">
              <a:solidFill>
                <a:schemeClr val="tx1"/>
              </a:solidFill>
              <a:latin typeface="Century" pitchFamily="18" charset="0"/>
            </a:rPr>
            <a:t>N=830</a:t>
          </a:r>
          <a:endParaRPr lang="en-US" altLang="ja-JP" sz="2400" b="0" dirty="0">
            <a:solidFill>
              <a:schemeClr val="tx1"/>
            </a:solidFill>
            <a:latin typeface="Century" pitchFamily="18" charset="0"/>
          </a:endParaRPr>
        </a:p>
      </cdr:txBody>
    </cdr:sp>
  </cdr:relSizeAnchor>
  <cdr:relSizeAnchor xmlns:cdr="http://schemas.openxmlformats.org/drawingml/2006/chartDrawing">
    <cdr:from>
      <cdr:x>0.47541</cdr:x>
      <cdr:y>0.18742</cdr:y>
    </cdr:from>
    <cdr:to>
      <cdr:x>0.68853</cdr:x>
      <cdr:y>0.29058</cdr:y>
    </cdr:to>
    <cdr:sp macro="" textlink="">
      <cdr:nvSpPr>
        <cdr:cNvPr id="4" name="テキスト ボックス 3"/>
        <cdr:cNvSpPr txBox="1"/>
      </cdr:nvSpPr>
      <cdr:spPr>
        <a:xfrm xmlns:a="http://schemas.openxmlformats.org/drawingml/2006/main">
          <a:off x="2088232" y="514131"/>
          <a:ext cx="936127" cy="28298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800" b="1" dirty="0" smtClean="0">
              <a:solidFill>
                <a:schemeClr val="bg1"/>
              </a:solidFill>
            </a:rPr>
            <a:t>いいえ</a:t>
          </a:r>
          <a:endParaRPr lang="ja-JP" altLang="en-US" sz="1800" b="1" dirty="0">
            <a:solidFill>
              <a:schemeClr val="bg1"/>
            </a:solidFill>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0.72197</cdr:x>
      <cdr:y>0.70973</cdr:y>
    </cdr:from>
    <cdr:to>
      <cdr:x>0.98294</cdr:x>
      <cdr:y>0.86234</cdr:y>
    </cdr:to>
    <cdr:sp macro="" textlink="">
      <cdr:nvSpPr>
        <cdr:cNvPr id="2" name="テキスト ボックス 1"/>
        <cdr:cNvSpPr txBox="1"/>
      </cdr:nvSpPr>
      <cdr:spPr>
        <a:xfrm xmlns:a="http://schemas.openxmlformats.org/drawingml/2006/main">
          <a:off x="3171262" y="1949433"/>
          <a:ext cx="1146307" cy="41918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b="0" dirty="0" smtClean="0">
              <a:solidFill>
                <a:schemeClr val="tx1"/>
              </a:solidFill>
              <a:latin typeface="Century" pitchFamily="18" charset="0"/>
            </a:rPr>
            <a:t>N=77</a:t>
          </a:r>
          <a:endParaRPr lang="en-US" altLang="ja-JP" sz="2400" b="0" dirty="0">
            <a:solidFill>
              <a:schemeClr val="tx1"/>
            </a:solidFill>
            <a:latin typeface="Century"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0.66993</cdr:x>
      <cdr:y>0.77422</cdr:y>
    </cdr:from>
    <cdr:to>
      <cdr:x>0.9309</cdr:x>
      <cdr:y>0.92683</cdr:y>
    </cdr:to>
    <cdr:sp macro="" textlink="">
      <cdr:nvSpPr>
        <cdr:cNvPr id="2" name="テキスト ボックス 1"/>
        <cdr:cNvSpPr txBox="1"/>
      </cdr:nvSpPr>
      <cdr:spPr>
        <a:xfrm xmlns:a="http://schemas.openxmlformats.org/drawingml/2006/main">
          <a:off x="3183846" y="2369368"/>
          <a:ext cx="1240268" cy="46703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b="0" dirty="0" smtClean="0">
              <a:solidFill>
                <a:schemeClr val="tx1"/>
              </a:solidFill>
              <a:latin typeface="Century" pitchFamily="18" charset="0"/>
            </a:rPr>
            <a:t>N=865</a:t>
          </a:r>
          <a:endParaRPr lang="en-US" altLang="ja-JP" sz="2400" b="0" dirty="0">
            <a:solidFill>
              <a:schemeClr val="tx1"/>
            </a:solidFill>
            <a:latin typeface="Century" pitchFamily="18"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0.69806</cdr:x>
      <cdr:y>0.71143</cdr:y>
    </cdr:from>
    <cdr:to>
      <cdr:x>0.97255</cdr:x>
      <cdr:y>0.89257</cdr:y>
    </cdr:to>
    <cdr:sp macro="" textlink="">
      <cdr:nvSpPr>
        <cdr:cNvPr id="2" name="テキスト ボックス 1"/>
        <cdr:cNvSpPr txBox="1"/>
      </cdr:nvSpPr>
      <cdr:spPr>
        <a:xfrm xmlns:a="http://schemas.openxmlformats.org/drawingml/2006/main">
          <a:off x="2746831" y="1644222"/>
          <a:ext cx="1080106" cy="41864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b="0" dirty="0" smtClean="0">
              <a:solidFill>
                <a:schemeClr val="tx1"/>
              </a:solidFill>
              <a:latin typeface="Century" pitchFamily="18" charset="0"/>
            </a:rPr>
            <a:t>N=77</a:t>
          </a:r>
          <a:endParaRPr lang="en-US" altLang="ja-JP" sz="2400" b="0" dirty="0">
            <a:solidFill>
              <a:schemeClr val="tx1"/>
            </a:solidFill>
            <a:latin typeface="Century"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cdr:x>
      <cdr:y>0</cdr:y>
    </cdr:from>
    <cdr:to>
      <cdr:x>1</cdr:x>
      <cdr:y>0.23003</cdr:y>
    </cdr:to>
    <cdr:sp macro="" textlink="">
      <cdr:nvSpPr>
        <cdr:cNvPr id="2" name="テキスト ボックス 1"/>
        <cdr:cNvSpPr txBox="1"/>
      </cdr:nvSpPr>
      <cdr:spPr>
        <a:xfrm xmlns:a="http://schemas.openxmlformats.org/drawingml/2006/main">
          <a:off x="0" y="0"/>
          <a:ext cx="8568952" cy="9912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n-US" altLang="ja-JP" sz="2800" i="0" baseline="0" dirty="0">
              <a:solidFill>
                <a:schemeClr val="tx1"/>
              </a:solidFill>
              <a:effectLst/>
            </a:rPr>
            <a:t>『</a:t>
          </a:r>
          <a:r>
            <a:rPr lang="ja-JP" altLang="ja-JP" sz="2800" i="0" baseline="0" dirty="0">
              <a:solidFill>
                <a:schemeClr val="tx1"/>
              </a:solidFill>
              <a:effectLst/>
            </a:rPr>
            <a:t>防災に関する総合科目</a:t>
          </a:r>
          <a:r>
            <a:rPr lang="en-US" altLang="ja-JP" sz="2800" i="0" baseline="0" dirty="0">
              <a:solidFill>
                <a:schemeClr val="tx1"/>
              </a:solidFill>
              <a:effectLst/>
            </a:rPr>
            <a:t>』</a:t>
          </a:r>
          <a:r>
            <a:rPr lang="ja-JP" altLang="ja-JP" sz="2800" i="0" baseline="0" dirty="0">
              <a:solidFill>
                <a:schemeClr val="tx1"/>
              </a:solidFill>
              <a:effectLst/>
            </a:rPr>
            <a:t>が開設された</a:t>
          </a:r>
          <a:r>
            <a:rPr lang="ja-JP" altLang="ja-JP" sz="2800" i="0" baseline="0" dirty="0" smtClean="0">
              <a:solidFill>
                <a:schemeClr val="tx1"/>
              </a:solidFill>
              <a:effectLst/>
            </a:rPr>
            <a:t>場合</a:t>
          </a:r>
          <a:endParaRPr lang="en-US" altLang="ja-JP" sz="2800" i="0" baseline="0" dirty="0" smtClean="0">
            <a:solidFill>
              <a:schemeClr val="tx1"/>
            </a:solidFill>
            <a:effectLst/>
          </a:endParaRPr>
        </a:p>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ja-JP" altLang="ja-JP" sz="2800" i="0" baseline="0" dirty="0" smtClean="0">
              <a:solidFill>
                <a:schemeClr val="tx1"/>
              </a:solidFill>
              <a:effectLst/>
            </a:rPr>
            <a:t>受講</a:t>
          </a:r>
          <a:r>
            <a:rPr lang="ja-JP" altLang="ja-JP" sz="2800" i="0" baseline="0" dirty="0">
              <a:solidFill>
                <a:schemeClr val="tx1"/>
              </a:solidFill>
              <a:effectLst/>
            </a:rPr>
            <a:t>したいと思いますか</a:t>
          </a:r>
          <a:endParaRPr lang="ja-JP" altLang="ja-JP" sz="2800" dirty="0">
            <a:solidFill>
              <a:schemeClr val="tx1"/>
            </a:solidFill>
            <a:effectLst/>
          </a:endParaRPr>
        </a:p>
      </cdr:txBody>
    </cdr:sp>
  </cdr:relSizeAnchor>
  <cdr:relSizeAnchor xmlns:cdr="http://schemas.openxmlformats.org/drawingml/2006/chartDrawing">
    <cdr:from>
      <cdr:x>0.62069</cdr:x>
      <cdr:y>0.21305</cdr:y>
    </cdr:from>
    <cdr:to>
      <cdr:x>1</cdr:x>
      <cdr:y>0.45025</cdr:y>
    </cdr:to>
    <cdr:sp macro="" textlink="">
      <cdr:nvSpPr>
        <cdr:cNvPr id="5" name="円/楕円 4"/>
        <cdr:cNvSpPr/>
      </cdr:nvSpPr>
      <cdr:spPr>
        <a:xfrm xmlns:a="http://schemas.openxmlformats.org/drawingml/2006/main">
          <a:off x="5318663" y="918094"/>
          <a:ext cx="3250289" cy="1022164"/>
        </a:xfrm>
        <a:prstGeom xmlns:a="http://schemas.openxmlformats.org/drawingml/2006/main" prst="ellipse">
          <a:avLst/>
        </a:prstGeom>
        <a:noFill xmlns:a="http://schemas.openxmlformats.org/drawingml/2006/main"/>
        <a:ln xmlns:a="http://schemas.openxmlformats.org/drawingml/2006/main">
          <a:solidFill>
            <a:srgbClr val="FFFF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a:solidFill>
              <a:schemeClr val="tx1"/>
            </a:solidFill>
          </a:endParaRPr>
        </a:p>
      </cdr:txBody>
    </cdr:sp>
  </cdr:relSizeAnchor>
  <cdr:relSizeAnchor xmlns:cdr="http://schemas.openxmlformats.org/drawingml/2006/chartDrawing">
    <cdr:from>
      <cdr:x>0.55982</cdr:x>
      <cdr:y>0.81879</cdr:y>
    </cdr:from>
    <cdr:to>
      <cdr:x>0.69775</cdr:x>
      <cdr:y>0.91002</cdr:y>
    </cdr:to>
    <cdr:sp macro="" textlink="">
      <cdr:nvSpPr>
        <cdr:cNvPr id="6" name="テキスト ボックス 5"/>
        <cdr:cNvSpPr txBox="1"/>
      </cdr:nvSpPr>
      <cdr:spPr>
        <a:xfrm xmlns:a="http://schemas.openxmlformats.org/drawingml/2006/main">
          <a:off x="4797051" y="3528392"/>
          <a:ext cx="1181915" cy="39313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800" dirty="0" smtClean="0">
              <a:solidFill>
                <a:schemeClr val="tx1"/>
              </a:solidFill>
              <a:latin typeface="+mn-ea"/>
            </a:rPr>
            <a:t>N=898</a:t>
          </a:r>
          <a:endParaRPr lang="ja-JP" altLang="en-US" sz="2800" dirty="0">
            <a:solidFill>
              <a:schemeClr val="tx1"/>
            </a:solidFill>
            <a:latin typeface="+mn-ea"/>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0.43697</cdr:x>
      <cdr:y>0.74981</cdr:y>
    </cdr:from>
    <cdr:to>
      <cdr:x>0.59398</cdr:x>
      <cdr:y>0.84358</cdr:y>
    </cdr:to>
    <cdr:sp macro="" textlink="">
      <cdr:nvSpPr>
        <cdr:cNvPr id="2" name="テキスト ボックス 1"/>
        <cdr:cNvSpPr txBox="1"/>
      </cdr:nvSpPr>
      <cdr:spPr>
        <a:xfrm xmlns:a="http://schemas.openxmlformats.org/drawingml/2006/main">
          <a:off x="3744416" y="3347539"/>
          <a:ext cx="1345400" cy="41863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3200" dirty="0">
              <a:solidFill>
                <a:schemeClr val="tx1"/>
              </a:solidFill>
              <a:latin typeface="+mj-ea"/>
              <a:ea typeface="+mj-ea"/>
            </a:rPr>
            <a:t>N=722</a:t>
          </a:r>
        </a:p>
      </cdr:txBody>
    </cdr:sp>
  </cdr:relSizeAnchor>
</c:userShapes>
</file>

<file path=ppt/drawings/drawing17.xml><?xml version="1.0" encoding="utf-8"?>
<c:userShapes xmlns:c="http://schemas.openxmlformats.org/drawingml/2006/chart">
  <cdr:relSizeAnchor xmlns:cdr="http://schemas.openxmlformats.org/drawingml/2006/chartDrawing">
    <cdr:from>
      <cdr:x>0.36692</cdr:x>
      <cdr:y>0.79861</cdr:y>
    </cdr:from>
    <cdr:to>
      <cdr:x>0.48987</cdr:x>
      <cdr:y>0.92751</cdr:y>
    </cdr:to>
    <cdr:sp macro="" textlink="">
      <cdr:nvSpPr>
        <cdr:cNvPr id="3" name="テキスト ボックス 12"/>
        <cdr:cNvSpPr txBox="1"/>
      </cdr:nvSpPr>
      <cdr:spPr>
        <a:xfrm xmlns:a="http://schemas.openxmlformats.org/drawingml/2006/main">
          <a:off x="3223368" y="3622915"/>
          <a:ext cx="1080113" cy="58475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3200" b="1" dirty="0" smtClean="0">
              <a:solidFill>
                <a:srgbClr val="FF0000"/>
              </a:solidFill>
              <a:latin typeface="+mn-ea"/>
            </a:rPr>
            <a:t>9</a:t>
          </a:r>
          <a:r>
            <a:rPr lang="ja-JP" altLang="en-US" sz="3200" b="1" dirty="0" smtClean="0">
              <a:solidFill>
                <a:srgbClr val="FF0000"/>
              </a:solidFill>
              <a:latin typeface="+mn-ea"/>
            </a:rPr>
            <a:t>人</a:t>
          </a:r>
          <a:endParaRPr kumimoji="1" lang="ja-JP" altLang="en-US" sz="3200" b="1" dirty="0">
            <a:solidFill>
              <a:srgbClr val="FF0000"/>
            </a:solidFill>
            <a:latin typeface="+mn-ea"/>
          </a:endParaRPr>
        </a:p>
      </cdr:txBody>
    </cdr:sp>
  </cdr:relSizeAnchor>
</c:userShapes>
</file>

<file path=ppt/drawings/drawing18.xml><?xml version="1.0" encoding="utf-8"?>
<c:userShapes xmlns:c="http://schemas.openxmlformats.org/drawingml/2006/chart">
  <cdr:relSizeAnchor xmlns:cdr="http://schemas.openxmlformats.org/drawingml/2006/chartDrawing">
    <cdr:from>
      <cdr:x>0.69005</cdr:x>
      <cdr:y>0.84615</cdr:y>
    </cdr:from>
    <cdr:to>
      <cdr:x>0.92937</cdr:x>
      <cdr:y>0.93846</cdr:y>
    </cdr:to>
    <cdr:sp macro="" textlink="">
      <cdr:nvSpPr>
        <cdr:cNvPr id="3" name="テキスト ボックス 2"/>
        <cdr:cNvSpPr txBox="1"/>
      </cdr:nvSpPr>
      <cdr:spPr>
        <a:xfrm xmlns:a="http://schemas.openxmlformats.org/drawingml/2006/main">
          <a:off x="3529622" y="3960440"/>
          <a:ext cx="122413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800" b="1" dirty="0" smtClean="0">
              <a:latin typeface="+mj-ea"/>
              <a:ea typeface="+mj-ea"/>
            </a:rPr>
            <a:t>N=872</a:t>
          </a:r>
          <a:endParaRPr lang="ja-JP" altLang="en-US" sz="2800" b="1" dirty="0">
            <a:latin typeface="+mj-ea"/>
            <a:ea typeface="+mj-ea"/>
          </a:endParaRPr>
        </a:p>
      </cdr:txBody>
    </cdr:sp>
  </cdr:relSizeAnchor>
</c:userShapes>
</file>

<file path=ppt/drawings/drawing19.xml><?xml version="1.0" encoding="utf-8"?>
<c:userShapes xmlns:c="http://schemas.openxmlformats.org/drawingml/2006/chart">
  <cdr:relSizeAnchor xmlns:cdr="http://schemas.openxmlformats.org/drawingml/2006/chartDrawing">
    <cdr:from>
      <cdr:x>0.66149</cdr:x>
      <cdr:y>0.84746</cdr:y>
    </cdr:from>
    <cdr:to>
      <cdr:x>0.97649</cdr:x>
      <cdr:y>0.9661</cdr:y>
    </cdr:to>
    <cdr:sp macro="" textlink="">
      <cdr:nvSpPr>
        <cdr:cNvPr id="3" name="テキスト ボックス 2"/>
        <cdr:cNvSpPr txBox="1"/>
      </cdr:nvSpPr>
      <cdr:spPr>
        <a:xfrm xmlns:a="http://schemas.openxmlformats.org/drawingml/2006/main">
          <a:off x="3024336" y="3600400"/>
          <a:ext cx="1440161" cy="50405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800" b="1" dirty="0" smtClean="0">
              <a:latin typeface="HGS明朝E" pitchFamily="18" charset="-128"/>
              <a:ea typeface="HGS明朝E" pitchFamily="18" charset="-128"/>
            </a:rPr>
            <a:t>N</a:t>
          </a:r>
          <a:r>
            <a:rPr lang="ja-JP" altLang="en-US" sz="2800" b="1" dirty="0" smtClean="0">
              <a:latin typeface="HGS明朝E" pitchFamily="18" charset="-128"/>
              <a:ea typeface="HGS明朝E" pitchFamily="18" charset="-128"/>
            </a:rPr>
            <a:t>＝</a:t>
          </a:r>
          <a:r>
            <a:rPr lang="en-US" altLang="ja-JP" sz="2800" b="1" dirty="0" smtClean="0">
              <a:latin typeface="HGS明朝E" pitchFamily="18" charset="-128"/>
              <a:ea typeface="HGS明朝E" pitchFamily="18" charset="-128"/>
            </a:rPr>
            <a:t>887</a:t>
          </a:r>
          <a:endParaRPr lang="ja-JP" altLang="en-US" sz="2800" b="1" dirty="0">
            <a:latin typeface="HGS明朝E" pitchFamily="18" charset="-128"/>
            <a:ea typeface="HGS明朝E" pitchFamily="18" charset="-12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0.86133</cdr:y>
    </cdr:from>
    <cdr:to>
      <cdr:x>0.20298</cdr:x>
      <cdr:y>0.96912</cdr:y>
    </cdr:to>
    <cdr:sp macro="" textlink="">
      <cdr:nvSpPr>
        <cdr:cNvPr id="2" name="テキスト ボックス 1"/>
        <cdr:cNvSpPr txBox="1"/>
      </cdr:nvSpPr>
      <cdr:spPr>
        <a:xfrm xmlns:a="http://schemas.openxmlformats.org/drawingml/2006/main">
          <a:off x="-9572196" y="3345279"/>
          <a:ext cx="1193151" cy="4186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N=17</a:t>
          </a:r>
          <a:endParaRPr lang="en-US" altLang="ja-JP" sz="2400" b="1" dirty="0"/>
        </a:p>
      </cdr:txBody>
    </cdr:sp>
  </cdr:relSizeAnchor>
</c:userShapes>
</file>

<file path=ppt/drawings/drawing20.xml><?xml version="1.0" encoding="utf-8"?>
<c:userShapes xmlns:c="http://schemas.openxmlformats.org/drawingml/2006/chart">
  <cdr:relSizeAnchor xmlns:cdr="http://schemas.openxmlformats.org/drawingml/2006/chartDrawing">
    <cdr:from>
      <cdr:x>0.72026</cdr:x>
      <cdr:y>0.84093</cdr:y>
    </cdr:from>
    <cdr:to>
      <cdr:x>0.96283</cdr:x>
      <cdr:y>0.96189</cdr:y>
    </cdr:to>
    <cdr:sp macro="" textlink="">
      <cdr:nvSpPr>
        <cdr:cNvPr id="3" name="テキスト ボックス 2"/>
        <cdr:cNvSpPr txBox="1"/>
      </cdr:nvSpPr>
      <cdr:spPr>
        <a:xfrm xmlns:a="http://schemas.openxmlformats.org/drawingml/2006/main">
          <a:off x="3600400" y="4005064"/>
          <a:ext cx="1212551" cy="5760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800" b="1" dirty="0" smtClean="0">
              <a:latin typeface="HGS明朝E" pitchFamily="18" charset="-128"/>
              <a:ea typeface="HGS明朝E" pitchFamily="18" charset="-128"/>
            </a:rPr>
            <a:t>N=812</a:t>
          </a:r>
          <a:endParaRPr lang="ja-JP" altLang="en-US" sz="2800" b="1" dirty="0">
            <a:latin typeface="HGS明朝E" pitchFamily="18" charset="-128"/>
            <a:ea typeface="HGS明朝E" pitchFamily="18" charset="-128"/>
          </a:endParaRPr>
        </a:p>
      </cdr:txBody>
    </cdr:sp>
  </cdr:relSizeAnchor>
</c:userShapes>
</file>

<file path=ppt/drawings/drawing21.xml><?xml version="1.0" encoding="utf-8"?>
<c:userShapes xmlns:c="http://schemas.openxmlformats.org/drawingml/2006/chart">
  <cdr:relSizeAnchor xmlns:cdr="http://schemas.openxmlformats.org/drawingml/2006/chartDrawing">
    <cdr:from>
      <cdr:x>0.0137</cdr:x>
      <cdr:y>0.05489</cdr:y>
    </cdr:from>
    <cdr:to>
      <cdr:x>0.3287</cdr:x>
      <cdr:y>0.94866</cdr:y>
    </cdr:to>
    <cdr:sp macro="" textlink="">
      <cdr:nvSpPr>
        <cdr:cNvPr id="4" name="テキスト ボックス 1"/>
        <cdr:cNvSpPr txBox="1"/>
      </cdr:nvSpPr>
      <cdr:spPr>
        <a:xfrm xmlns:a="http://schemas.openxmlformats.org/drawingml/2006/main">
          <a:off x="72008" y="183461"/>
          <a:ext cx="1655824" cy="298739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ja-JP" altLang="en-US" sz="800" dirty="0" smtClean="0">
              <a:solidFill>
                <a:schemeClr val="tx1"/>
              </a:solidFill>
            </a:rPr>
            <a:t>携帯電話が繋がりにくい</a:t>
          </a:r>
          <a:endParaRPr lang="en-US" altLang="ja-JP" sz="800" dirty="0" smtClean="0">
            <a:solidFill>
              <a:schemeClr val="tx1"/>
            </a:solidFill>
          </a:endParaRPr>
        </a:p>
        <a:p xmlns:a="http://schemas.openxmlformats.org/drawingml/2006/main">
          <a:pPr algn="r"/>
          <a:r>
            <a:rPr lang="ja-JP" altLang="en-US" sz="800" dirty="0" smtClean="0">
              <a:solidFill>
                <a:schemeClr val="tx1"/>
              </a:solidFill>
            </a:rPr>
            <a:t>トイレ</a:t>
          </a:r>
          <a:endParaRPr lang="en-US" altLang="ja-JP" sz="800" dirty="0" smtClean="0">
            <a:solidFill>
              <a:schemeClr val="tx1"/>
            </a:solidFill>
          </a:endParaRPr>
        </a:p>
        <a:p xmlns:a="http://schemas.openxmlformats.org/drawingml/2006/main">
          <a:pPr algn="r"/>
          <a:r>
            <a:rPr lang="ja-JP" altLang="en-US" sz="800" dirty="0">
              <a:solidFill>
                <a:schemeClr val="tx1"/>
              </a:solidFill>
            </a:rPr>
            <a:t>風呂</a:t>
          </a:r>
        </a:p>
        <a:p xmlns:a="http://schemas.openxmlformats.org/drawingml/2006/main">
          <a:pPr algn="r"/>
          <a:r>
            <a:rPr lang="ja-JP" altLang="en-US" sz="800" dirty="0">
              <a:solidFill>
                <a:schemeClr val="tx1"/>
              </a:solidFill>
            </a:rPr>
            <a:t>余震</a:t>
          </a:r>
        </a:p>
        <a:p xmlns:a="http://schemas.openxmlformats.org/drawingml/2006/main">
          <a:pPr algn="r"/>
          <a:r>
            <a:rPr lang="ja-JP" altLang="en-US" sz="800" dirty="0">
              <a:solidFill>
                <a:schemeClr val="tx1"/>
              </a:solidFill>
            </a:rPr>
            <a:t>飲料・食料</a:t>
          </a:r>
        </a:p>
        <a:p xmlns:a="http://schemas.openxmlformats.org/drawingml/2006/main">
          <a:pPr algn="r"/>
          <a:r>
            <a:rPr lang="ja-JP" altLang="en-US" sz="800" dirty="0">
              <a:solidFill>
                <a:schemeClr val="tx1"/>
              </a:solidFill>
            </a:rPr>
            <a:t>手洗い・洗顔</a:t>
          </a:r>
        </a:p>
        <a:p xmlns:a="http://schemas.openxmlformats.org/drawingml/2006/main">
          <a:pPr algn="r"/>
          <a:r>
            <a:rPr lang="ja-JP" altLang="en-US" sz="800" dirty="0">
              <a:solidFill>
                <a:schemeClr val="tx1"/>
              </a:solidFill>
            </a:rPr>
            <a:t>携帯電話などが充電できない</a:t>
          </a:r>
        </a:p>
        <a:p xmlns:a="http://schemas.openxmlformats.org/drawingml/2006/main">
          <a:pPr algn="r"/>
          <a:r>
            <a:rPr lang="ja-JP" altLang="en-US" sz="800" dirty="0">
              <a:solidFill>
                <a:schemeClr val="tx1"/>
              </a:solidFill>
            </a:rPr>
            <a:t>不安</a:t>
          </a:r>
        </a:p>
        <a:p xmlns:a="http://schemas.openxmlformats.org/drawingml/2006/main">
          <a:pPr algn="r"/>
          <a:r>
            <a:rPr lang="ja-JP" altLang="en-US" sz="800" dirty="0">
              <a:solidFill>
                <a:schemeClr val="tx1"/>
              </a:solidFill>
            </a:rPr>
            <a:t>照明が使えない</a:t>
          </a:r>
        </a:p>
        <a:p xmlns:a="http://schemas.openxmlformats.org/drawingml/2006/main">
          <a:pPr algn="r"/>
          <a:r>
            <a:rPr lang="ja-JP" altLang="en-US" sz="800" dirty="0">
              <a:solidFill>
                <a:schemeClr val="tx1"/>
              </a:solidFill>
            </a:rPr>
            <a:t>買い物できない</a:t>
          </a:r>
        </a:p>
        <a:p xmlns:a="http://schemas.openxmlformats.org/drawingml/2006/main">
          <a:pPr algn="r"/>
          <a:r>
            <a:rPr lang="ja-JP" altLang="en-US" sz="800" dirty="0" smtClean="0">
              <a:solidFill>
                <a:schemeClr val="tx1"/>
              </a:solidFill>
            </a:rPr>
            <a:t>交通手段不通による帰宅困難</a:t>
          </a:r>
          <a:endParaRPr lang="en-US" altLang="ja-JP" sz="800" dirty="0" smtClean="0">
            <a:solidFill>
              <a:schemeClr val="tx1"/>
            </a:solidFill>
          </a:endParaRPr>
        </a:p>
        <a:p xmlns:a="http://schemas.openxmlformats.org/drawingml/2006/main">
          <a:pPr algn="r"/>
          <a:r>
            <a:rPr lang="ja-JP" altLang="en-US" sz="800" dirty="0">
              <a:solidFill>
                <a:schemeClr val="tx1"/>
              </a:solidFill>
            </a:rPr>
            <a:t>家電が使えない</a:t>
          </a:r>
        </a:p>
        <a:p xmlns:a="http://schemas.openxmlformats.org/drawingml/2006/main">
          <a:pPr algn="r"/>
          <a:r>
            <a:rPr lang="ja-JP" altLang="en-US" sz="800" dirty="0" smtClean="0">
              <a:solidFill>
                <a:schemeClr val="tx1"/>
              </a:solidFill>
            </a:rPr>
            <a:t>欲しい</a:t>
          </a:r>
          <a:r>
            <a:rPr lang="ja-JP" altLang="en-US" sz="800" dirty="0">
              <a:solidFill>
                <a:schemeClr val="tx1"/>
              </a:solidFill>
            </a:rPr>
            <a:t>情報</a:t>
          </a:r>
          <a:r>
            <a:rPr lang="ja-JP" altLang="en-US" sz="800" dirty="0" smtClean="0">
              <a:solidFill>
                <a:schemeClr val="tx1"/>
              </a:solidFill>
            </a:rPr>
            <a:t>が手に入らない</a:t>
          </a:r>
          <a:endParaRPr lang="en-US" altLang="ja-JP" sz="800" dirty="0" smtClean="0">
            <a:solidFill>
              <a:schemeClr val="tx1"/>
            </a:solidFill>
          </a:endParaRPr>
        </a:p>
        <a:p xmlns:a="http://schemas.openxmlformats.org/drawingml/2006/main">
          <a:pPr algn="r"/>
          <a:r>
            <a:rPr lang="ja-JP" altLang="en-US" sz="800" dirty="0">
              <a:solidFill>
                <a:schemeClr val="tx1"/>
              </a:solidFill>
            </a:rPr>
            <a:t>調理</a:t>
          </a:r>
        </a:p>
        <a:p xmlns:a="http://schemas.openxmlformats.org/drawingml/2006/main">
          <a:pPr algn="r"/>
          <a:r>
            <a:rPr lang="ja-JP" altLang="en-US" sz="800" dirty="0">
              <a:solidFill>
                <a:schemeClr val="tx1"/>
              </a:solidFill>
            </a:rPr>
            <a:t>物品破損</a:t>
          </a:r>
        </a:p>
        <a:p xmlns:a="http://schemas.openxmlformats.org/drawingml/2006/main">
          <a:pPr algn="r"/>
          <a:r>
            <a:rPr lang="ja-JP" altLang="en-US" sz="800" dirty="0">
              <a:solidFill>
                <a:schemeClr val="tx1"/>
              </a:solidFill>
            </a:rPr>
            <a:t>家具転倒</a:t>
          </a:r>
        </a:p>
        <a:p xmlns:a="http://schemas.openxmlformats.org/drawingml/2006/main">
          <a:pPr algn="r"/>
          <a:r>
            <a:rPr lang="ja-JP" altLang="en-US" sz="800" dirty="0">
              <a:solidFill>
                <a:schemeClr val="tx1"/>
              </a:solidFill>
            </a:rPr>
            <a:t>寒かった</a:t>
          </a:r>
        </a:p>
        <a:p xmlns:a="http://schemas.openxmlformats.org/drawingml/2006/main">
          <a:pPr algn="r"/>
          <a:r>
            <a:rPr lang="ja-JP" altLang="en-US" sz="800" dirty="0">
              <a:solidFill>
                <a:schemeClr val="tx1"/>
              </a:solidFill>
            </a:rPr>
            <a:t>ガソリン不足</a:t>
          </a:r>
        </a:p>
        <a:p xmlns:a="http://schemas.openxmlformats.org/drawingml/2006/main">
          <a:pPr algn="r"/>
          <a:r>
            <a:rPr lang="ja-JP" altLang="en-US" sz="800" dirty="0">
              <a:solidFill>
                <a:schemeClr val="tx1"/>
              </a:solidFill>
            </a:rPr>
            <a:t>放射能の影響</a:t>
          </a:r>
        </a:p>
        <a:p xmlns:a="http://schemas.openxmlformats.org/drawingml/2006/main">
          <a:pPr algn="r"/>
          <a:r>
            <a:rPr lang="ja-JP" altLang="en-US" sz="800" dirty="0">
              <a:solidFill>
                <a:schemeClr val="tx1"/>
              </a:solidFill>
            </a:rPr>
            <a:t>着替え</a:t>
          </a:r>
        </a:p>
        <a:p xmlns:a="http://schemas.openxmlformats.org/drawingml/2006/main">
          <a:pPr algn="r"/>
          <a:r>
            <a:rPr lang="ja-JP" altLang="en-US" sz="800" dirty="0">
              <a:solidFill>
                <a:schemeClr val="tx1"/>
              </a:solidFill>
            </a:rPr>
            <a:t>お金がない</a:t>
          </a:r>
        </a:p>
        <a:p xmlns:a="http://schemas.openxmlformats.org/drawingml/2006/main">
          <a:pPr algn="r"/>
          <a:r>
            <a:rPr lang="ja-JP" altLang="en-US" sz="800" dirty="0" smtClean="0">
              <a:solidFill>
                <a:srgbClr val="FF0000"/>
              </a:solidFill>
            </a:rPr>
            <a:t>特</a:t>
          </a:r>
          <a:r>
            <a:rPr lang="ja-JP" altLang="en-US" sz="800" dirty="0">
              <a:solidFill>
                <a:srgbClr val="FF0000"/>
              </a:solidFill>
            </a:rPr>
            <a:t>に</a:t>
          </a:r>
          <a:r>
            <a:rPr lang="ja-JP" altLang="en-US" sz="800" dirty="0" smtClean="0">
              <a:solidFill>
                <a:srgbClr val="FF0000"/>
              </a:solidFill>
            </a:rPr>
            <a:t>なし</a:t>
          </a:r>
          <a:endParaRPr lang="en-US" altLang="ja-JP" sz="800" dirty="0" smtClean="0">
            <a:solidFill>
              <a:srgbClr val="FF0000"/>
            </a:solidFill>
          </a:endParaRPr>
        </a:p>
        <a:p xmlns:a="http://schemas.openxmlformats.org/drawingml/2006/main">
          <a:pPr algn="r"/>
          <a:r>
            <a:rPr lang="ja-JP" altLang="en-US" sz="800" dirty="0" smtClean="0">
              <a:solidFill>
                <a:schemeClr val="tx1"/>
              </a:solidFill>
            </a:rPr>
            <a:t>その他</a:t>
          </a:r>
          <a:endParaRPr lang="ja-JP" altLang="en-US" sz="800" dirty="0">
            <a:solidFill>
              <a:schemeClr val="tx1"/>
            </a:solidFill>
          </a:endParaRPr>
        </a:p>
        <a:p xmlns:a="http://schemas.openxmlformats.org/drawingml/2006/main">
          <a:pPr algn="r"/>
          <a:endParaRPr lang="en-US" altLang="ja-JP" sz="800" dirty="0" smtClean="0"/>
        </a:p>
      </cdr:txBody>
    </cdr:sp>
  </cdr:relSizeAnchor>
</c:userShapes>
</file>

<file path=ppt/drawings/drawing22.xml><?xml version="1.0" encoding="utf-8"?>
<c:userShapes xmlns:c="http://schemas.openxmlformats.org/drawingml/2006/chart">
  <cdr:relSizeAnchor xmlns:cdr="http://schemas.openxmlformats.org/drawingml/2006/chartDrawing">
    <cdr:from>
      <cdr:x>0.252</cdr:x>
      <cdr:y>0.62391</cdr:y>
    </cdr:from>
    <cdr:to>
      <cdr:x>0.47249</cdr:x>
      <cdr:y>0.82701</cdr:y>
    </cdr:to>
    <cdr:sp macro="" textlink="">
      <cdr:nvSpPr>
        <cdr:cNvPr id="4" name="テキスト ボックス 3"/>
        <cdr:cNvSpPr txBox="1"/>
      </cdr:nvSpPr>
      <cdr:spPr>
        <a:xfrm xmlns:a="http://schemas.openxmlformats.org/drawingml/2006/main">
          <a:off x="2304256" y="3220955"/>
          <a:ext cx="2016224" cy="10485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2400" dirty="0"/>
        </a:p>
      </cdr:txBody>
    </cdr:sp>
  </cdr:relSizeAnchor>
  <cdr:relSizeAnchor xmlns:cdr="http://schemas.openxmlformats.org/drawingml/2006/chartDrawing">
    <cdr:from>
      <cdr:x>0.29015</cdr:x>
      <cdr:y>0.27457</cdr:y>
    </cdr:from>
    <cdr:to>
      <cdr:x>0.36102</cdr:x>
      <cdr:y>0.30667</cdr:y>
    </cdr:to>
    <cdr:cxnSp macro="">
      <cdr:nvCxnSpPr>
        <cdr:cNvPr id="7" name="直線コネクタ 6"/>
        <cdr:cNvCxnSpPr/>
      </cdr:nvCxnSpPr>
      <cdr:spPr>
        <a:xfrm xmlns:a="http://schemas.openxmlformats.org/drawingml/2006/main">
          <a:off x="1609457" y="970542"/>
          <a:ext cx="393111" cy="113465"/>
        </a:xfrm>
        <a:prstGeom xmlns:a="http://schemas.openxmlformats.org/drawingml/2006/main" prst="line">
          <a:avLst/>
        </a:prstGeom>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0.46325</cdr:x>
      <cdr:y>0.30966</cdr:y>
    </cdr:from>
    <cdr:to>
      <cdr:x>0.53048</cdr:x>
      <cdr:y>0.36261</cdr:y>
    </cdr:to>
    <cdr:cxnSp macro="">
      <cdr:nvCxnSpPr>
        <cdr:cNvPr id="10" name="直線コネクタ 9"/>
        <cdr:cNvCxnSpPr/>
      </cdr:nvCxnSpPr>
      <cdr:spPr>
        <a:xfrm xmlns:a="http://schemas.openxmlformats.org/drawingml/2006/main">
          <a:off x="2569616" y="1094552"/>
          <a:ext cx="372921" cy="187165"/>
        </a:xfrm>
        <a:prstGeom xmlns:a="http://schemas.openxmlformats.org/drawingml/2006/main" prst="line">
          <a:avLst/>
        </a:prstGeom>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0.29077</cdr:x>
      <cdr:y>0.09331</cdr:y>
    </cdr:from>
    <cdr:to>
      <cdr:x>0.3604</cdr:x>
      <cdr:y>0.10726</cdr:y>
    </cdr:to>
    <cdr:cxnSp macro="">
      <cdr:nvCxnSpPr>
        <cdr:cNvPr id="14" name="直線コネクタ 13"/>
        <cdr:cNvCxnSpPr/>
      </cdr:nvCxnSpPr>
      <cdr:spPr>
        <a:xfrm xmlns:a="http://schemas.openxmlformats.org/drawingml/2006/main">
          <a:off x="1612897" y="329825"/>
          <a:ext cx="386232" cy="49309"/>
        </a:xfrm>
        <a:prstGeom xmlns:a="http://schemas.openxmlformats.org/drawingml/2006/main" prst="line">
          <a:avLst/>
        </a:prstGeom>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0.4518</cdr:x>
      <cdr:y>0.08234</cdr:y>
    </cdr:from>
    <cdr:to>
      <cdr:x>0.52268</cdr:x>
      <cdr:y>0.09629</cdr:y>
    </cdr:to>
    <cdr:cxnSp macro="">
      <cdr:nvCxnSpPr>
        <cdr:cNvPr id="17" name="直線コネクタ 16"/>
        <cdr:cNvCxnSpPr/>
      </cdr:nvCxnSpPr>
      <cdr:spPr>
        <a:xfrm xmlns:a="http://schemas.openxmlformats.org/drawingml/2006/main">
          <a:off x="2506116" y="291068"/>
          <a:ext cx="393166" cy="49309"/>
        </a:xfrm>
        <a:prstGeom xmlns:a="http://schemas.openxmlformats.org/drawingml/2006/main" prst="line">
          <a:avLst/>
        </a:prstGeom>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0.42343</cdr:x>
      <cdr:y>0.52288</cdr:y>
    </cdr:from>
    <cdr:to>
      <cdr:x>0.48942</cdr:x>
      <cdr:y>0.55937</cdr:y>
    </cdr:to>
    <cdr:cxnSp macro="">
      <cdr:nvCxnSpPr>
        <cdr:cNvPr id="23" name="直線コネクタ 22"/>
        <cdr:cNvCxnSpPr/>
      </cdr:nvCxnSpPr>
      <cdr:spPr>
        <a:xfrm xmlns:a="http://schemas.openxmlformats.org/drawingml/2006/main" flipV="1">
          <a:off x="2960340" y="1848230"/>
          <a:ext cx="461361" cy="128983"/>
        </a:xfrm>
        <a:prstGeom xmlns:a="http://schemas.openxmlformats.org/drawingml/2006/main" prst="line">
          <a:avLst/>
        </a:prstGeom>
      </cdr:spPr>
      <cdr:style>
        <a:lnRef xmlns:a="http://schemas.openxmlformats.org/drawingml/2006/main" idx="3">
          <a:schemeClr val="accent5"/>
        </a:lnRef>
        <a:fillRef xmlns:a="http://schemas.openxmlformats.org/drawingml/2006/main" idx="0">
          <a:schemeClr val="accent5"/>
        </a:fillRef>
        <a:effectRef xmlns:a="http://schemas.openxmlformats.org/drawingml/2006/main" idx="2">
          <a:schemeClr val="accent5"/>
        </a:effectRef>
        <a:fontRef xmlns:a="http://schemas.openxmlformats.org/drawingml/2006/main" idx="minor">
          <a:schemeClr val="tx1"/>
        </a:fontRef>
      </cdr:style>
    </cdr:cxnSp>
  </cdr:relSizeAnchor>
</c:userShapes>
</file>

<file path=ppt/drawings/drawing23.xml><?xml version="1.0" encoding="utf-8"?>
<c:userShapes xmlns:c="http://schemas.openxmlformats.org/drawingml/2006/chart">
  <cdr:relSizeAnchor xmlns:cdr="http://schemas.openxmlformats.org/drawingml/2006/chartDrawing">
    <cdr:from>
      <cdr:x>0.76783</cdr:x>
      <cdr:y>0.75212</cdr:y>
    </cdr:from>
    <cdr:to>
      <cdr:x>0.90821</cdr:x>
      <cdr:y>0.8302</cdr:y>
    </cdr:to>
    <cdr:sp macro="" textlink="">
      <cdr:nvSpPr>
        <cdr:cNvPr id="2" name="テキスト ボックス 1"/>
        <cdr:cNvSpPr txBox="1"/>
      </cdr:nvSpPr>
      <cdr:spPr>
        <a:xfrm xmlns:a="http://schemas.openxmlformats.org/drawingml/2006/main">
          <a:off x="6526310" y="4032448"/>
          <a:ext cx="1193141" cy="41863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b="1"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明朝E" pitchFamily="17" charset="-128"/>
              <a:ea typeface="HG明朝E" pitchFamily="17" charset="-128"/>
            </a:rPr>
            <a:t>N=896</a:t>
          </a:r>
          <a:endParaRPr lang="en-US" altLang="ja-JP" sz="2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HG明朝E" pitchFamily="17" charset="-128"/>
            <a:ea typeface="HG明朝E" pitchFamily="17" charset="-128"/>
          </a:endParaRPr>
        </a:p>
      </cdr:txBody>
    </cdr:sp>
  </cdr:relSizeAnchor>
</c:userShapes>
</file>

<file path=ppt/drawings/drawing24.xml><?xml version="1.0" encoding="utf-8"?>
<c:userShapes xmlns:c="http://schemas.openxmlformats.org/drawingml/2006/chart">
  <cdr:relSizeAnchor xmlns:cdr="http://schemas.openxmlformats.org/drawingml/2006/chartDrawing">
    <cdr:from>
      <cdr:x>0.6359</cdr:x>
      <cdr:y>0.82216</cdr:y>
    </cdr:from>
    <cdr:to>
      <cdr:x>0.91026</cdr:x>
      <cdr:y>1</cdr:y>
    </cdr:to>
    <cdr:sp macro="" textlink="">
      <cdr:nvSpPr>
        <cdr:cNvPr id="2" name="テキスト ボックス 1"/>
        <cdr:cNvSpPr txBox="1"/>
      </cdr:nvSpPr>
      <cdr:spPr>
        <a:xfrm xmlns:a="http://schemas.openxmlformats.org/drawingml/2006/main">
          <a:off x="2362198" y="2686050"/>
          <a:ext cx="1019175" cy="5810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0.58718</cdr:x>
      <cdr:y>0.81341</cdr:y>
    </cdr:from>
    <cdr:to>
      <cdr:x>0.9</cdr:x>
      <cdr:y>0.96793</cdr:y>
    </cdr:to>
    <cdr:sp macro="" textlink="">
      <cdr:nvSpPr>
        <cdr:cNvPr id="3" name="テキスト ボックス 2"/>
        <cdr:cNvSpPr txBox="1"/>
      </cdr:nvSpPr>
      <cdr:spPr>
        <a:xfrm xmlns:a="http://schemas.openxmlformats.org/drawingml/2006/main">
          <a:off x="2181224" y="2657476"/>
          <a:ext cx="1162050" cy="5048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0.61282</cdr:x>
      <cdr:y>0.81341</cdr:y>
    </cdr:from>
    <cdr:to>
      <cdr:x>0.80513</cdr:x>
      <cdr:y>0.87464</cdr:y>
    </cdr:to>
    <cdr:sp macro="" textlink="">
      <cdr:nvSpPr>
        <cdr:cNvPr id="4" name="テキスト ボックス 3"/>
        <cdr:cNvSpPr txBox="1"/>
      </cdr:nvSpPr>
      <cdr:spPr>
        <a:xfrm xmlns:a="http://schemas.openxmlformats.org/drawingml/2006/main">
          <a:off x="2276474" y="2657476"/>
          <a:ext cx="714375" cy="2000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a:p>
      </cdr:txBody>
    </cdr:sp>
  </cdr:relSizeAnchor>
  <cdr:relSizeAnchor xmlns:cdr="http://schemas.openxmlformats.org/drawingml/2006/chartDrawing">
    <cdr:from>
      <cdr:x>0.6017</cdr:x>
      <cdr:y>0.81356</cdr:y>
    </cdr:from>
    <cdr:to>
      <cdr:x>0.87348</cdr:x>
      <cdr:y>0.94184</cdr:y>
    </cdr:to>
    <cdr:sp macro="" textlink="">
      <cdr:nvSpPr>
        <cdr:cNvPr id="5" name="テキスト ボックス 4"/>
        <cdr:cNvSpPr txBox="1"/>
      </cdr:nvSpPr>
      <cdr:spPr>
        <a:xfrm xmlns:a="http://schemas.openxmlformats.org/drawingml/2006/main">
          <a:off x="2664296" y="3456384"/>
          <a:ext cx="1203481" cy="5449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1100" dirty="0"/>
            <a:t>Ｎ</a:t>
          </a:r>
        </a:p>
      </cdr:txBody>
    </cdr:sp>
  </cdr:relSizeAnchor>
</c:userShapes>
</file>

<file path=ppt/drawings/drawing25.xml><?xml version="1.0" encoding="utf-8"?>
<c:userShapes xmlns:c="http://schemas.openxmlformats.org/drawingml/2006/chart">
  <cdr:relSizeAnchor xmlns:cdr="http://schemas.openxmlformats.org/drawingml/2006/chartDrawing">
    <cdr:from>
      <cdr:x>0.59791</cdr:x>
      <cdr:y>0.84971</cdr:y>
    </cdr:from>
    <cdr:to>
      <cdr:x>0.90078</cdr:x>
      <cdr:y>1</cdr:y>
    </cdr:to>
    <cdr:sp macro="" textlink="">
      <cdr:nvSpPr>
        <cdr:cNvPr id="2" name="テキスト ボックス 1"/>
        <cdr:cNvSpPr txBox="1"/>
      </cdr:nvSpPr>
      <cdr:spPr>
        <a:xfrm xmlns:a="http://schemas.openxmlformats.org/drawingml/2006/main">
          <a:off x="2181224" y="2800350"/>
          <a:ext cx="1104901" cy="4953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ja-JP" altLang="en-US" sz="1100"/>
        </a:p>
      </cdr:txBody>
    </cdr:sp>
  </cdr:relSizeAnchor>
</c:userShapes>
</file>

<file path=ppt/drawings/drawing3.xml><?xml version="1.0" encoding="utf-8"?>
<c:userShapes xmlns:c="http://schemas.openxmlformats.org/drawingml/2006/chart">
  <cdr:relSizeAnchor xmlns:cdr="http://schemas.openxmlformats.org/drawingml/2006/chartDrawing">
    <cdr:from>
      <cdr:x>0.04326</cdr:x>
      <cdr:y>0.86749</cdr:y>
    </cdr:from>
    <cdr:to>
      <cdr:x>0.19325</cdr:x>
      <cdr:y>0.93632</cdr:y>
    </cdr:to>
    <cdr:sp macro="" textlink="">
      <cdr:nvSpPr>
        <cdr:cNvPr id="3" name="テキスト ボックス 1"/>
        <cdr:cNvSpPr txBox="1"/>
      </cdr:nvSpPr>
      <cdr:spPr>
        <a:xfrm xmlns:a="http://schemas.openxmlformats.org/drawingml/2006/main">
          <a:off x="395536" y="5949280"/>
          <a:ext cx="1371509" cy="47203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3200" dirty="0">
              <a:solidFill>
                <a:schemeClr val="tx1"/>
              </a:solidFill>
              <a:latin typeface="+mj-ea"/>
              <a:ea typeface="+mj-ea"/>
            </a:rPr>
            <a:t>N=673</a:t>
          </a:r>
          <a:endParaRPr lang="ja-JP" altLang="en-US" sz="2000" dirty="0">
            <a:solidFill>
              <a:schemeClr val="tx1"/>
            </a:solidFill>
            <a:latin typeface="+mj-ea"/>
            <a:ea typeface="+mj-ea"/>
          </a:endParaRPr>
        </a:p>
      </cdr:txBody>
    </cdr:sp>
  </cdr:relSizeAnchor>
  <cdr:relSizeAnchor xmlns:cdr="http://schemas.openxmlformats.org/drawingml/2006/chartDrawing">
    <cdr:from>
      <cdr:x>0.00776</cdr:x>
      <cdr:y>0.07411</cdr:y>
    </cdr:from>
    <cdr:to>
      <cdr:x>0.32276</cdr:x>
      <cdr:y>0.96788</cdr:y>
    </cdr:to>
    <cdr:sp macro="" textlink="">
      <cdr:nvSpPr>
        <cdr:cNvPr id="4" name="テキスト ボックス 1"/>
        <cdr:cNvSpPr txBox="1"/>
      </cdr:nvSpPr>
      <cdr:spPr>
        <a:xfrm xmlns:a="http://schemas.openxmlformats.org/drawingml/2006/main">
          <a:off x="70992" y="508278"/>
          <a:ext cx="2880360" cy="612947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ja-JP" altLang="en-US" sz="1700" dirty="0" smtClean="0">
              <a:solidFill>
                <a:schemeClr val="tx1"/>
              </a:solidFill>
            </a:rPr>
            <a:t>携帯電話が繋がりにくい</a:t>
          </a:r>
          <a:endParaRPr lang="en-US" altLang="ja-JP" sz="1700" dirty="0" smtClean="0">
            <a:solidFill>
              <a:schemeClr val="tx1"/>
            </a:solidFill>
          </a:endParaRPr>
        </a:p>
        <a:p xmlns:a="http://schemas.openxmlformats.org/drawingml/2006/main">
          <a:pPr algn="r"/>
          <a:r>
            <a:rPr lang="ja-JP" altLang="en-US" sz="1700" dirty="0" smtClean="0">
              <a:solidFill>
                <a:schemeClr val="tx1"/>
              </a:solidFill>
            </a:rPr>
            <a:t>トイレ</a:t>
          </a:r>
          <a:endParaRPr lang="en-US" altLang="ja-JP" sz="1700" dirty="0" smtClean="0">
            <a:solidFill>
              <a:schemeClr val="tx1"/>
            </a:solidFill>
          </a:endParaRPr>
        </a:p>
        <a:p xmlns:a="http://schemas.openxmlformats.org/drawingml/2006/main">
          <a:pPr algn="r"/>
          <a:r>
            <a:rPr lang="ja-JP" altLang="en-US" sz="1700" dirty="0">
              <a:solidFill>
                <a:schemeClr val="tx1"/>
              </a:solidFill>
            </a:rPr>
            <a:t>風呂</a:t>
          </a:r>
        </a:p>
        <a:p xmlns:a="http://schemas.openxmlformats.org/drawingml/2006/main">
          <a:pPr algn="r"/>
          <a:r>
            <a:rPr lang="ja-JP" altLang="en-US" sz="1700" dirty="0">
              <a:solidFill>
                <a:schemeClr val="tx1"/>
              </a:solidFill>
            </a:rPr>
            <a:t>余震</a:t>
          </a:r>
        </a:p>
        <a:p xmlns:a="http://schemas.openxmlformats.org/drawingml/2006/main">
          <a:pPr algn="r"/>
          <a:r>
            <a:rPr lang="ja-JP" altLang="en-US" sz="1700" dirty="0">
              <a:solidFill>
                <a:schemeClr val="tx1"/>
              </a:solidFill>
            </a:rPr>
            <a:t>飲料・食料</a:t>
          </a:r>
        </a:p>
        <a:p xmlns:a="http://schemas.openxmlformats.org/drawingml/2006/main">
          <a:pPr algn="r"/>
          <a:r>
            <a:rPr lang="ja-JP" altLang="en-US" sz="1700" dirty="0">
              <a:solidFill>
                <a:schemeClr val="tx1"/>
              </a:solidFill>
            </a:rPr>
            <a:t>手洗い・洗顔</a:t>
          </a:r>
        </a:p>
        <a:p xmlns:a="http://schemas.openxmlformats.org/drawingml/2006/main">
          <a:pPr algn="r"/>
          <a:r>
            <a:rPr lang="ja-JP" altLang="en-US" sz="1700" dirty="0">
              <a:solidFill>
                <a:schemeClr val="tx1"/>
              </a:solidFill>
            </a:rPr>
            <a:t>携帯電話などが充電できない</a:t>
          </a:r>
        </a:p>
        <a:p xmlns:a="http://schemas.openxmlformats.org/drawingml/2006/main">
          <a:pPr algn="r"/>
          <a:r>
            <a:rPr lang="ja-JP" altLang="en-US" sz="1700" dirty="0">
              <a:solidFill>
                <a:schemeClr val="tx1"/>
              </a:solidFill>
            </a:rPr>
            <a:t>不安</a:t>
          </a:r>
        </a:p>
        <a:p xmlns:a="http://schemas.openxmlformats.org/drawingml/2006/main">
          <a:pPr algn="r"/>
          <a:r>
            <a:rPr lang="ja-JP" altLang="en-US" sz="1700" dirty="0">
              <a:solidFill>
                <a:schemeClr val="tx1"/>
              </a:solidFill>
            </a:rPr>
            <a:t>照明が使えない</a:t>
          </a:r>
        </a:p>
        <a:p xmlns:a="http://schemas.openxmlformats.org/drawingml/2006/main">
          <a:pPr algn="r"/>
          <a:r>
            <a:rPr lang="ja-JP" altLang="en-US" sz="1700" dirty="0">
              <a:solidFill>
                <a:schemeClr val="tx1"/>
              </a:solidFill>
            </a:rPr>
            <a:t>買い物できない</a:t>
          </a:r>
        </a:p>
        <a:p xmlns:a="http://schemas.openxmlformats.org/drawingml/2006/main">
          <a:pPr algn="r"/>
          <a:r>
            <a:rPr lang="ja-JP" altLang="en-US" sz="1700" dirty="0" smtClean="0">
              <a:solidFill>
                <a:schemeClr val="tx1"/>
              </a:solidFill>
            </a:rPr>
            <a:t>交通手段不通による帰宅困難</a:t>
          </a:r>
          <a:endParaRPr lang="en-US" altLang="ja-JP" sz="1700" dirty="0" smtClean="0">
            <a:solidFill>
              <a:schemeClr val="tx1"/>
            </a:solidFill>
          </a:endParaRPr>
        </a:p>
        <a:p xmlns:a="http://schemas.openxmlformats.org/drawingml/2006/main">
          <a:pPr algn="r"/>
          <a:r>
            <a:rPr lang="ja-JP" altLang="en-US" sz="1700" dirty="0">
              <a:solidFill>
                <a:schemeClr val="tx1"/>
              </a:solidFill>
            </a:rPr>
            <a:t>家電が使えない</a:t>
          </a:r>
        </a:p>
        <a:p xmlns:a="http://schemas.openxmlformats.org/drawingml/2006/main">
          <a:pPr algn="r"/>
          <a:r>
            <a:rPr lang="ja-JP" altLang="en-US" sz="1700" dirty="0" smtClean="0">
              <a:solidFill>
                <a:schemeClr val="tx1"/>
              </a:solidFill>
            </a:rPr>
            <a:t>欲しい</a:t>
          </a:r>
          <a:r>
            <a:rPr lang="ja-JP" altLang="en-US" sz="1700" dirty="0">
              <a:solidFill>
                <a:schemeClr val="tx1"/>
              </a:solidFill>
            </a:rPr>
            <a:t>情報</a:t>
          </a:r>
          <a:r>
            <a:rPr lang="ja-JP" altLang="en-US" sz="1700" dirty="0" smtClean="0">
              <a:solidFill>
                <a:schemeClr val="tx1"/>
              </a:solidFill>
            </a:rPr>
            <a:t>が手に入らない</a:t>
          </a:r>
          <a:endParaRPr lang="en-US" altLang="ja-JP" sz="1700" dirty="0" smtClean="0">
            <a:solidFill>
              <a:schemeClr val="tx1"/>
            </a:solidFill>
          </a:endParaRPr>
        </a:p>
        <a:p xmlns:a="http://schemas.openxmlformats.org/drawingml/2006/main">
          <a:pPr algn="r"/>
          <a:r>
            <a:rPr lang="ja-JP" altLang="en-US" sz="1700" dirty="0">
              <a:solidFill>
                <a:schemeClr val="tx1"/>
              </a:solidFill>
            </a:rPr>
            <a:t>調理</a:t>
          </a:r>
        </a:p>
        <a:p xmlns:a="http://schemas.openxmlformats.org/drawingml/2006/main">
          <a:pPr algn="r"/>
          <a:r>
            <a:rPr lang="ja-JP" altLang="en-US" sz="1700" dirty="0">
              <a:solidFill>
                <a:schemeClr val="tx1"/>
              </a:solidFill>
            </a:rPr>
            <a:t>物品破損</a:t>
          </a:r>
        </a:p>
        <a:p xmlns:a="http://schemas.openxmlformats.org/drawingml/2006/main">
          <a:pPr algn="r"/>
          <a:r>
            <a:rPr lang="ja-JP" altLang="en-US" sz="1700" dirty="0">
              <a:solidFill>
                <a:schemeClr val="tx1"/>
              </a:solidFill>
            </a:rPr>
            <a:t>家具転倒</a:t>
          </a:r>
        </a:p>
        <a:p xmlns:a="http://schemas.openxmlformats.org/drawingml/2006/main">
          <a:pPr algn="r"/>
          <a:r>
            <a:rPr lang="ja-JP" altLang="en-US" sz="1700" dirty="0">
              <a:solidFill>
                <a:schemeClr val="tx1"/>
              </a:solidFill>
            </a:rPr>
            <a:t>寒かった</a:t>
          </a:r>
        </a:p>
        <a:p xmlns:a="http://schemas.openxmlformats.org/drawingml/2006/main">
          <a:pPr algn="r"/>
          <a:r>
            <a:rPr lang="ja-JP" altLang="en-US" sz="1700" dirty="0">
              <a:solidFill>
                <a:schemeClr val="tx1"/>
              </a:solidFill>
            </a:rPr>
            <a:t>ガソリン不足</a:t>
          </a:r>
        </a:p>
        <a:p xmlns:a="http://schemas.openxmlformats.org/drawingml/2006/main">
          <a:pPr algn="r"/>
          <a:r>
            <a:rPr lang="ja-JP" altLang="en-US" sz="1700" dirty="0">
              <a:solidFill>
                <a:schemeClr val="tx1"/>
              </a:solidFill>
            </a:rPr>
            <a:t>放射能の影響</a:t>
          </a:r>
        </a:p>
        <a:p xmlns:a="http://schemas.openxmlformats.org/drawingml/2006/main">
          <a:pPr algn="r"/>
          <a:r>
            <a:rPr lang="ja-JP" altLang="en-US" sz="1700" dirty="0">
              <a:solidFill>
                <a:schemeClr val="tx1"/>
              </a:solidFill>
            </a:rPr>
            <a:t>着替え</a:t>
          </a:r>
        </a:p>
        <a:p xmlns:a="http://schemas.openxmlformats.org/drawingml/2006/main">
          <a:pPr algn="r"/>
          <a:r>
            <a:rPr lang="ja-JP" altLang="en-US" sz="1700" dirty="0">
              <a:solidFill>
                <a:schemeClr val="tx1"/>
              </a:solidFill>
            </a:rPr>
            <a:t>お金がない</a:t>
          </a:r>
        </a:p>
        <a:p xmlns:a="http://schemas.openxmlformats.org/drawingml/2006/main">
          <a:pPr algn="r"/>
          <a:r>
            <a:rPr lang="ja-JP" altLang="en-US" sz="1700" dirty="0" smtClean="0">
              <a:solidFill>
                <a:srgbClr val="FF0000"/>
              </a:solidFill>
            </a:rPr>
            <a:t>特</a:t>
          </a:r>
          <a:r>
            <a:rPr lang="ja-JP" altLang="en-US" sz="1700" dirty="0">
              <a:solidFill>
                <a:srgbClr val="FF0000"/>
              </a:solidFill>
            </a:rPr>
            <a:t>に</a:t>
          </a:r>
          <a:r>
            <a:rPr lang="ja-JP" altLang="en-US" sz="1700" dirty="0" smtClean="0">
              <a:solidFill>
                <a:srgbClr val="FF0000"/>
              </a:solidFill>
            </a:rPr>
            <a:t>なし</a:t>
          </a:r>
          <a:endParaRPr lang="en-US" altLang="ja-JP" sz="1700" dirty="0" smtClean="0">
            <a:solidFill>
              <a:srgbClr val="FF0000"/>
            </a:solidFill>
          </a:endParaRPr>
        </a:p>
        <a:p xmlns:a="http://schemas.openxmlformats.org/drawingml/2006/main">
          <a:pPr algn="r"/>
          <a:r>
            <a:rPr lang="ja-JP" altLang="en-US" sz="1700" dirty="0" smtClean="0">
              <a:solidFill>
                <a:schemeClr val="tx1"/>
              </a:solidFill>
            </a:rPr>
            <a:t>その他</a:t>
          </a:r>
          <a:endParaRPr lang="ja-JP" altLang="en-US" sz="1700" dirty="0">
            <a:solidFill>
              <a:schemeClr val="tx1"/>
            </a:solidFill>
          </a:endParaRPr>
        </a:p>
        <a:p xmlns:a="http://schemas.openxmlformats.org/drawingml/2006/main">
          <a:pPr algn="r"/>
          <a:endParaRPr lang="en-US" altLang="ja-JP" sz="1700" dirty="0" smtClean="0"/>
        </a:p>
      </cdr:txBody>
    </cdr:sp>
  </cdr:relSizeAnchor>
</c:userShapes>
</file>

<file path=ppt/drawings/drawing4.xml><?xml version="1.0" encoding="utf-8"?>
<c:userShapes xmlns:c="http://schemas.openxmlformats.org/drawingml/2006/chart">
  <cdr:relSizeAnchor xmlns:cdr="http://schemas.openxmlformats.org/drawingml/2006/chartDrawing">
    <cdr:from>
      <cdr:x>0.03538</cdr:x>
      <cdr:y>0.88083</cdr:y>
    </cdr:from>
    <cdr:to>
      <cdr:x>0.17713</cdr:x>
      <cdr:y>0.95209</cdr:y>
    </cdr:to>
    <cdr:sp macro="" textlink="">
      <cdr:nvSpPr>
        <cdr:cNvPr id="4" name="テキスト ボックス 1"/>
        <cdr:cNvSpPr txBox="1"/>
      </cdr:nvSpPr>
      <cdr:spPr>
        <a:xfrm xmlns:a="http://schemas.openxmlformats.org/drawingml/2006/main">
          <a:off x="323514" y="6040732"/>
          <a:ext cx="1296157" cy="48870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3200" dirty="0">
              <a:solidFill>
                <a:schemeClr val="tx1"/>
              </a:solidFill>
              <a:latin typeface="+mj-ea"/>
              <a:ea typeface="+mj-ea"/>
            </a:rPr>
            <a:t>N=673</a:t>
          </a:r>
          <a:endParaRPr lang="ja-JP" altLang="en-US" sz="3200" dirty="0">
            <a:solidFill>
              <a:schemeClr val="tx1"/>
            </a:solidFill>
            <a:latin typeface="+mj-ea"/>
            <a:ea typeface="+mj-ea"/>
          </a:endParaRPr>
        </a:p>
      </cdr:txBody>
    </cdr:sp>
  </cdr:relSizeAnchor>
  <cdr:relSizeAnchor xmlns:cdr="http://schemas.openxmlformats.org/drawingml/2006/chartDrawing">
    <cdr:from>
      <cdr:x>0.00355</cdr:x>
      <cdr:y>0.08877</cdr:y>
    </cdr:from>
    <cdr:to>
      <cdr:x>0.31854</cdr:x>
      <cdr:y>0.96629</cdr:y>
    </cdr:to>
    <cdr:sp macro="" textlink="">
      <cdr:nvSpPr>
        <cdr:cNvPr id="5" name="テキスト ボックス 1"/>
        <cdr:cNvSpPr txBox="1"/>
      </cdr:nvSpPr>
      <cdr:spPr>
        <a:xfrm xmlns:a="http://schemas.openxmlformats.org/drawingml/2006/main">
          <a:off x="32420" y="608799"/>
          <a:ext cx="2880269" cy="601801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ja-JP" altLang="en-US" sz="1700" dirty="0">
              <a:solidFill>
                <a:schemeClr val="tx1"/>
              </a:solidFill>
            </a:rPr>
            <a:t>風呂</a:t>
          </a:r>
        </a:p>
        <a:p xmlns:a="http://schemas.openxmlformats.org/drawingml/2006/main">
          <a:pPr algn="r"/>
          <a:r>
            <a:rPr lang="ja-JP" altLang="en-US" sz="1700" dirty="0" smtClean="0">
              <a:solidFill>
                <a:schemeClr val="tx1"/>
              </a:solidFill>
            </a:rPr>
            <a:t>トイレ</a:t>
          </a:r>
          <a:endParaRPr lang="en-US" altLang="ja-JP" sz="1700" dirty="0" smtClean="0">
            <a:solidFill>
              <a:schemeClr val="tx1"/>
            </a:solidFill>
          </a:endParaRPr>
        </a:p>
        <a:p xmlns:a="http://schemas.openxmlformats.org/drawingml/2006/main">
          <a:pPr algn="r"/>
          <a:r>
            <a:rPr lang="ja-JP" altLang="en-US" sz="1700" dirty="0">
              <a:solidFill>
                <a:schemeClr val="tx1"/>
              </a:solidFill>
            </a:rPr>
            <a:t>飲料・食料</a:t>
          </a:r>
        </a:p>
        <a:p xmlns:a="http://schemas.openxmlformats.org/drawingml/2006/main">
          <a:pPr algn="r"/>
          <a:r>
            <a:rPr lang="ja-JP" altLang="en-US" sz="1700" dirty="0" smtClean="0">
              <a:solidFill>
                <a:schemeClr val="tx1"/>
              </a:solidFill>
            </a:rPr>
            <a:t>余震</a:t>
          </a:r>
          <a:endParaRPr lang="ja-JP" altLang="en-US" sz="1700" dirty="0">
            <a:solidFill>
              <a:schemeClr val="tx1"/>
            </a:solidFill>
          </a:endParaRPr>
        </a:p>
        <a:p xmlns:a="http://schemas.openxmlformats.org/drawingml/2006/main">
          <a:pPr algn="r"/>
          <a:r>
            <a:rPr lang="ja-JP" altLang="en-US" sz="1700" dirty="0" smtClean="0">
              <a:solidFill>
                <a:schemeClr val="tx1"/>
              </a:solidFill>
            </a:rPr>
            <a:t>手洗い</a:t>
          </a:r>
          <a:r>
            <a:rPr lang="ja-JP" altLang="en-US" sz="1700" dirty="0">
              <a:solidFill>
                <a:schemeClr val="tx1"/>
              </a:solidFill>
            </a:rPr>
            <a:t>・洗顔</a:t>
          </a:r>
        </a:p>
        <a:p xmlns:a="http://schemas.openxmlformats.org/drawingml/2006/main">
          <a:pPr algn="r"/>
          <a:r>
            <a:rPr lang="ja-JP" altLang="en-US" sz="1700" dirty="0">
              <a:solidFill>
                <a:schemeClr val="tx1"/>
              </a:solidFill>
            </a:rPr>
            <a:t>携帯電話が繋がりにくい</a:t>
          </a:r>
        </a:p>
        <a:p xmlns:a="http://schemas.openxmlformats.org/drawingml/2006/main">
          <a:pPr algn="r"/>
          <a:r>
            <a:rPr lang="ja-JP" altLang="en-US" sz="1700" dirty="0">
              <a:solidFill>
                <a:schemeClr val="tx1"/>
              </a:solidFill>
            </a:rPr>
            <a:t>買い物できない</a:t>
          </a:r>
        </a:p>
        <a:p xmlns:a="http://schemas.openxmlformats.org/drawingml/2006/main">
          <a:pPr algn="r"/>
          <a:r>
            <a:rPr lang="ja-JP" altLang="en-US" sz="1700" dirty="0">
              <a:solidFill>
                <a:schemeClr val="tx1"/>
              </a:solidFill>
            </a:rPr>
            <a:t>不安</a:t>
          </a:r>
        </a:p>
        <a:p xmlns:a="http://schemas.openxmlformats.org/drawingml/2006/main">
          <a:pPr algn="r"/>
          <a:r>
            <a:rPr lang="ja-JP" altLang="en-US" sz="1700" dirty="0">
              <a:solidFill>
                <a:schemeClr val="tx1"/>
              </a:solidFill>
            </a:rPr>
            <a:t>交通手段不通による帰宅困難</a:t>
          </a:r>
        </a:p>
        <a:p xmlns:a="http://schemas.openxmlformats.org/drawingml/2006/main">
          <a:pPr algn="r"/>
          <a:r>
            <a:rPr lang="ja-JP" altLang="en-US" sz="1700" dirty="0">
              <a:solidFill>
                <a:schemeClr val="tx1"/>
              </a:solidFill>
            </a:rPr>
            <a:t>調理</a:t>
          </a:r>
        </a:p>
        <a:p xmlns:a="http://schemas.openxmlformats.org/drawingml/2006/main">
          <a:pPr algn="r"/>
          <a:r>
            <a:rPr lang="ja-JP" altLang="en-US" sz="1700" dirty="0">
              <a:solidFill>
                <a:schemeClr val="tx1"/>
              </a:solidFill>
            </a:rPr>
            <a:t>ガソリン不足</a:t>
          </a:r>
        </a:p>
        <a:p xmlns:a="http://schemas.openxmlformats.org/drawingml/2006/main">
          <a:pPr algn="r"/>
          <a:r>
            <a:rPr lang="ja-JP" altLang="en-US" sz="1700" dirty="0">
              <a:solidFill>
                <a:schemeClr val="tx1"/>
              </a:solidFill>
            </a:rPr>
            <a:t>欲しい情報が手に入らない</a:t>
          </a:r>
        </a:p>
        <a:p xmlns:a="http://schemas.openxmlformats.org/drawingml/2006/main">
          <a:pPr algn="r"/>
          <a:r>
            <a:rPr lang="ja-JP" altLang="en-US" sz="1700" dirty="0">
              <a:solidFill>
                <a:schemeClr val="tx1"/>
              </a:solidFill>
            </a:rPr>
            <a:t>放射能の影響</a:t>
          </a:r>
        </a:p>
        <a:p xmlns:a="http://schemas.openxmlformats.org/drawingml/2006/main">
          <a:pPr algn="r"/>
          <a:r>
            <a:rPr lang="ja-JP" altLang="en-US" sz="1700" dirty="0">
              <a:solidFill>
                <a:schemeClr val="tx1"/>
              </a:solidFill>
            </a:rPr>
            <a:t>照明が使えない</a:t>
          </a:r>
        </a:p>
        <a:p xmlns:a="http://schemas.openxmlformats.org/drawingml/2006/main">
          <a:pPr algn="r"/>
          <a:r>
            <a:rPr lang="ja-JP" altLang="en-US" sz="1700" dirty="0" smtClean="0">
              <a:solidFill>
                <a:schemeClr val="tx1"/>
              </a:solidFill>
            </a:rPr>
            <a:t>携帯</a:t>
          </a:r>
          <a:r>
            <a:rPr lang="ja-JP" altLang="en-US" sz="1700" dirty="0">
              <a:solidFill>
                <a:schemeClr val="tx1"/>
              </a:solidFill>
            </a:rPr>
            <a:t>電話などが充電できない</a:t>
          </a:r>
        </a:p>
        <a:p xmlns:a="http://schemas.openxmlformats.org/drawingml/2006/main">
          <a:pPr algn="r"/>
          <a:r>
            <a:rPr lang="ja-JP" altLang="en-US" sz="1700" dirty="0" smtClean="0">
              <a:solidFill>
                <a:schemeClr val="tx1"/>
              </a:solidFill>
            </a:rPr>
            <a:t>家電</a:t>
          </a:r>
          <a:r>
            <a:rPr lang="ja-JP" altLang="en-US" sz="1700" dirty="0">
              <a:solidFill>
                <a:schemeClr val="tx1"/>
              </a:solidFill>
            </a:rPr>
            <a:t>が使えない</a:t>
          </a:r>
        </a:p>
        <a:p xmlns:a="http://schemas.openxmlformats.org/drawingml/2006/main">
          <a:pPr algn="r"/>
          <a:r>
            <a:rPr lang="ja-JP" altLang="en-US" sz="1700" dirty="0">
              <a:solidFill>
                <a:srgbClr val="FF0000"/>
              </a:solidFill>
            </a:rPr>
            <a:t>特になし</a:t>
          </a:r>
        </a:p>
        <a:p xmlns:a="http://schemas.openxmlformats.org/drawingml/2006/main">
          <a:pPr algn="r"/>
          <a:r>
            <a:rPr lang="ja-JP" altLang="en-US" sz="1700" dirty="0">
              <a:solidFill>
                <a:schemeClr val="tx1"/>
              </a:solidFill>
            </a:rPr>
            <a:t>着替え</a:t>
          </a:r>
        </a:p>
        <a:p xmlns:a="http://schemas.openxmlformats.org/drawingml/2006/main">
          <a:pPr algn="r"/>
          <a:r>
            <a:rPr lang="ja-JP" altLang="en-US" sz="1700" dirty="0" smtClean="0">
              <a:solidFill>
                <a:schemeClr val="tx1"/>
              </a:solidFill>
            </a:rPr>
            <a:t>家具</a:t>
          </a:r>
          <a:r>
            <a:rPr lang="ja-JP" altLang="en-US" sz="1700" dirty="0">
              <a:solidFill>
                <a:schemeClr val="tx1"/>
              </a:solidFill>
            </a:rPr>
            <a:t>転倒</a:t>
          </a:r>
        </a:p>
        <a:p xmlns:a="http://schemas.openxmlformats.org/drawingml/2006/main">
          <a:pPr algn="r"/>
          <a:r>
            <a:rPr lang="ja-JP" altLang="en-US" sz="1700" dirty="0">
              <a:solidFill>
                <a:schemeClr val="tx1"/>
              </a:solidFill>
            </a:rPr>
            <a:t>物品破損</a:t>
          </a:r>
        </a:p>
        <a:p xmlns:a="http://schemas.openxmlformats.org/drawingml/2006/main">
          <a:pPr algn="r"/>
          <a:r>
            <a:rPr lang="ja-JP" altLang="en-US" sz="1700" dirty="0" smtClean="0">
              <a:solidFill>
                <a:schemeClr val="tx1"/>
              </a:solidFill>
            </a:rPr>
            <a:t>寒かった</a:t>
          </a:r>
          <a:endParaRPr lang="ja-JP" altLang="en-US" sz="1700" dirty="0">
            <a:solidFill>
              <a:schemeClr val="tx1"/>
            </a:solidFill>
          </a:endParaRPr>
        </a:p>
        <a:p xmlns:a="http://schemas.openxmlformats.org/drawingml/2006/main">
          <a:pPr algn="r"/>
          <a:r>
            <a:rPr lang="ja-JP" altLang="en-US" sz="1700" dirty="0">
              <a:solidFill>
                <a:schemeClr val="tx1"/>
              </a:solidFill>
            </a:rPr>
            <a:t>その他</a:t>
          </a:r>
        </a:p>
        <a:p xmlns:a="http://schemas.openxmlformats.org/drawingml/2006/main">
          <a:pPr algn="r"/>
          <a:r>
            <a:rPr lang="ja-JP" altLang="en-US" sz="1700" dirty="0" smtClean="0">
              <a:solidFill>
                <a:schemeClr val="tx1"/>
              </a:solidFill>
            </a:rPr>
            <a:t>お金</a:t>
          </a:r>
          <a:r>
            <a:rPr lang="ja-JP" altLang="en-US" sz="1700" dirty="0">
              <a:solidFill>
                <a:schemeClr val="tx1"/>
              </a:solidFill>
            </a:rPr>
            <a:t>がない</a:t>
          </a:r>
        </a:p>
        <a:p xmlns:a="http://schemas.openxmlformats.org/drawingml/2006/main">
          <a:pPr algn="r"/>
          <a:endParaRPr lang="en-US" altLang="ja-JP" sz="1700" dirty="0" smtClean="0"/>
        </a:p>
      </cdr:txBody>
    </cdr:sp>
  </cdr:relSizeAnchor>
</c:userShapes>
</file>

<file path=ppt/drawings/drawing5.xml><?xml version="1.0" encoding="utf-8"?>
<c:userShapes xmlns:c="http://schemas.openxmlformats.org/drawingml/2006/chart">
  <cdr:relSizeAnchor xmlns:cdr="http://schemas.openxmlformats.org/drawingml/2006/chartDrawing">
    <cdr:from>
      <cdr:x>0.64608</cdr:x>
      <cdr:y>0.3005</cdr:y>
    </cdr:from>
    <cdr:to>
      <cdr:x>0.99763</cdr:x>
      <cdr:y>0.4265</cdr:y>
    </cdr:to>
    <cdr:sp macro="" textlink="">
      <cdr:nvSpPr>
        <cdr:cNvPr id="5" name="テキスト ボックス 4"/>
        <cdr:cNvSpPr txBox="1"/>
      </cdr:nvSpPr>
      <cdr:spPr>
        <a:xfrm xmlns:a="http://schemas.openxmlformats.org/drawingml/2006/main">
          <a:off x="5927942" y="2060848"/>
          <a:ext cx="3225552" cy="8640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endParaRPr lang="ja-JP" altLang="en-US" sz="2400" dirty="0">
            <a:solidFill>
              <a:srgbClr val="FF0000"/>
            </a:solidFill>
          </a:endParaRPr>
        </a:p>
      </cdr:txBody>
    </cdr:sp>
  </cdr:relSizeAnchor>
  <cdr:relSizeAnchor xmlns:cdr="http://schemas.openxmlformats.org/drawingml/2006/chartDrawing">
    <cdr:from>
      <cdr:x>0.02845</cdr:x>
      <cdr:y>0.88708</cdr:y>
    </cdr:from>
    <cdr:to>
      <cdr:x>0.15425</cdr:x>
      <cdr:y>0.94398</cdr:y>
    </cdr:to>
    <cdr:sp macro="" textlink="">
      <cdr:nvSpPr>
        <cdr:cNvPr id="2" name="テキスト ボックス 1"/>
        <cdr:cNvSpPr txBox="1"/>
      </cdr:nvSpPr>
      <cdr:spPr>
        <a:xfrm xmlns:a="http://schemas.openxmlformats.org/drawingml/2006/main">
          <a:off x="261014" y="6083561"/>
          <a:ext cx="1154240" cy="39028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800" dirty="0">
              <a:solidFill>
                <a:schemeClr val="tx1"/>
              </a:solidFill>
              <a:latin typeface="+mj-ea"/>
              <a:ea typeface="+mj-ea"/>
            </a:rPr>
            <a:t>N=673</a:t>
          </a:r>
          <a:endParaRPr lang="ja-JP" altLang="en-US" sz="2800" dirty="0">
            <a:solidFill>
              <a:schemeClr val="tx1"/>
            </a:solidFill>
            <a:latin typeface="+mj-ea"/>
            <a:ea typeface="+mj-ea"/>
          </a:endParaRPr>
        </a:p>
      </cdr:txBody>
    </cdr:sp>
  </cdr:relSizeAnchor>
  <cdr:relSizeAnchor xmlns:cdr="http://schemas.openxmlformats.org/drawingml/2006/chartDrawing">
    <cdr:from>
      <cdr:x>0.00103</cdr:x>
      <cdr:y>0.08603</cdr:y>
    </cdr:from>
    <cdr:to>
      <cdr:x>0.31496</cdr:x>
      <cdr:y>0.9798</cdr:y>
    </cdr:to>
    <cdr:sp macro="" textlink="">
      <cdr:nvSpPr>
        <cdr:cNvPr id="7" name="テキスト ボックス 1"/>
        <cdr:cNvSpPr txBox="1"/>
      </cdr:nvSpPr>
      <cdr:spPr>
        <a:xfrm xmlns:a="http://schemas.openxmlformats.org/drawingml/2006/main">
          <a:off x="9494" y="590025"/>
          <a:ext cx="2880370" cy="612947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a:r>
            <a:rPr lang="ja-JP" altLang="en-US" sz="1700" dirty="0">
              <a:solidFill>
                <a:srgbClr val="FF0000"/>
              </a:solidFill>
            </a:rPr>
            <a:t>特になし</a:t>
          </a:r>
        </a:p>
        <a:p xmlns:a="http://schemas.openxmlformats.org/drawingml/2006/main">
          <a:pPr algn="r"/>
          <a:r>
            <a:rPr lang="ja-JP" altLang="en-US" sz="1700" dirty="0">
              <a:solidFill>
                <a:schemeClr val="tx1"/>
              </a:solidFill>
            </a:rPr>
            <a:t>余震</a:t>
          </a:r>
        </a:p>
        <a:p xmlns:a="http://schemas.openxmlformats.org/drawingml/2006/main">
          <a:pPr algn="r"/>
          <a:r>
            <a:rPr lang="ja-JP" altLang="en-US" sz="1700" dirty="0">
              <a:solidFill>
                <a:schemeClr val="tx1"/>
              </a:solidFill>
            </a:rPr>
            <a:t>飲料・食料</a:t>
          </a:r>
        </a:p>
        <a:p xmlns:a="http://schemas.openxmlformats.org/drawingml/2006/main">
          <a:pPr algn="r"/>
          <a:r>
            <a:rPr lang="ja-JP" altLang="en-US" sz="1700" dirty="0">
              <a:solidFill>
                <a:schemeClr val="tx1"/>
              </a:solidFill>
            </a:rPr>
            <a:t>風呂</a:t>
          </a:r>
        </a:p>
        <a:p xmlns:a="http://schemas.openxmlformats.org/drawingml/2006/main">
          <a:pPr algn="r"/>
          <a:r>
            <a:rPr lang="ja-JP" altLang="en-US" sz="1700" dirty="0">
              <a:solidFill>
                <a:schemeClr val="tx1">
                  <a:lumMod val="95000"/>
                  <a:lumOff val="5000"/>
                </a:schemeClr>
              </a:solidFill>
            </a:rPr>
            <a:t>放射能の影響</a:t>
          </a:r>
        </a:p>
        <a:p xmlns:a="http://schemas.openxmlformats.org/drawingml/2006/main">
          <a:pPr algn="r"/>
          <a:r>
            <a:rPr lang="ja-JP" altLang="en-US" sz="1700" dirty="0">
              <a:solidFill>
                <a:schemeClr val="tx1"/>
              </a:solidFill>
            </a:rPr>
            <a:t>ガソリン不足</a:t>
          </a:r>
        </a:p>
        <a:p xmlns:a="http://schemas.openxmlformats.org/drawingml/2006/main">
          <a:pPr algn="r"/>
          <a:r>
            <a:rPr lang="ja-JP" altLang="en-US" sz="1700" dirty="0">
              <a:solidFill>
                <a:schemeClr val="tx1">
                  <a:lumMod val="95000"/>
                  <a:lumOff val="5000"/>
                </a:schemeClr>
              </a:solidFill>
            </a:rPr>
            <a:t>不安</a:t>
          </a:r>
        </a:p>
        <a:p xmlns:a="http://schemas.openxmlformats.org/drawingml/2006/main">
          <a:pPr algn="r"/>
          <a:r>
            <a:rPr lang="ja-JP" altLang="en-US" sz="1700" dirty="0">
              <a:solidFill>
                <a:schemeClr val="tx1"/>
              </a:solidFill>
            </a:rPr>
            <a:t>買い物できない</a:t>
          </a:r>
        </a:p>
        <a:p xmlns:a="http://schemas.openxmlformats.org/drawingml/2006/main">
          <a:pPr algn="r"/>
          <a:r>
            <a:rPr lang="ja-JP" altLang="en-US" sz="1700" dirty="0">
              <a:solidFill>
                <a:schemeClr val="tx1"/>
              </a:solidFill>
            </a:rPr>
            <a:t>トイレ</a:t>
          </a:r>
        </a:p>
        <a:p xmlns:a="http://schemas.openxmlformats.org/drawingml/2006/main">
          <a:pPr algn="r"/>
          <a:r>
            <a:rPr lang="ja-JP" altLang="en-US" sz="1700" dirty="0" smtClean="0">
              <a:solidFill>
                <a:schemeClr val="tx1"/>
              </a:solidFill>
            </a:rPr>
            <a:t>交通</a:t>
          </a:r>
          <a:r>
            <a:rPr lang="ja-JP" altLang="en-US" sz="1700" dirty="0">
              <a:solidFill>
                <a:schemeClr val="tx1"/>
              </a:solidFill>
            </a:rPr>
            <a:t>手段不通による帰宅困難</a:t>
          </a:r>
        </a:p>
        <a:p xmlns:a="http://schemas.openxmlformats.org/drawingml/2006/main">
          <a:pPr algn="r"/>
          <a:r>
            <a:rPr lang="ja-JP" altLang="en-US" sz="1700" dirty="0" smtClean="0">
              <a:solidFill>
                <a:schemeClr val="tx1"/>
              </a:solidFill>
            </a:rPr>
            <a:t>携帯電話が繋がりにくい</a:t>
          </a:r>
          <a:endParaRPr lang="en-US" altLang="ja-JP" sz="1700" dirty="0" smtClean="0">
            <a:solidFill>
              <a:schemeClr val="tx1"/>
            </a:solidFill>
          </a:endParaRPr>
        </a:p>
        <a:p xmlns:a="http://schemas.openxmlformats.org/drawingml/2006/main">
          <a:pPr algn="r"/>
          <a:r>
            <a:rPr lang="ja-JP" altLang="en-US" sz="1700" dirty="0" smtClean="0">
              <a:solidFill>
                <a:schemeClr val="tx1"/>
              </a:solidFill>
            </a:rPr>
            <a:t>手洗い</a:t>
          </a:r>
          <a:r>
            <a:rPr lang="ja-JP" altLang="en-US" sz="1700" dirty="0">
              <a:solidFill>
                <a:schemeClr val="tx1"/>
              </a:solidFill>
            </a:rPr>
            <a:t>・洗顔</a:t>
          </a:r>
        </a:p>
        <a:p xmlns:a="http://schemas.openxmlformats.org/drawingml/2006/main">
          <a:pPr algn="r"/>
          <a:r>
            <a:rPr lang="ja-JP" altLang="en-US" sz="1700" dirty="0">
              <a:solidFill>
                <a:schemeClr val="tx1"/>
              </a:solidFill>
            </a:rPr>
            <a:t>欲しい情報が手に入らない</a:t>
          </a:r>
        </a:p>
        <a:p xmlns:a="http://schemas.openxmlformats.org/drawingml/2006/main">
          <a:pPr algn="r"/>
          <a:r>
            <a:rPr lang="ja-JP" altLang="en-US" sz="1700" dirty="0">
              <a:solidFill>
                <a:schemeClr val="tx1"/>
              </a:solidFill>
            </a:rPr>
            <a:t>照明が使えない</a:t>
          </a:r>
        </a:p>
        <a:p xmlns:a="http://schemas.openxmlformats.org/drawingml/2006/main">
          <a:pPr algn="r"/>
          <a:r>
            <a:rPr lang="ja-JP" altLang="en-US" sz="1700" dirty="0">
              <a:solidFill>
                <a:schemeClr val="tx1"/>
              </a:solidFill>
            </a:rPr>
            <a:t>調理</a:t>
          </a:r>
        </a:p>
        <a:p xmlns:a="http://schemas.openxmlformats.org/drawingml/2006/main">
          <a:pPr algn="r"/>
          <a:r>
            <a:rPr lang="ja-JP" altLang="en-US" sz="1700" dirty="0">
              <a:solidFill>
                <a:schemeClr val="tx1"/>
              </a:solidFill>
            </a:rPr>
            <a:t>その他</a:t>
          </a:r>
        </a:p>
        <a:p xmlns:a="http://schemas.openxmlformats.org/drawingml/2006/main">
          <a:pPr algn="r"/>
          <a:r>
            <a:rPr lang="ja-JP" altLang="en-US" sz="1700" dirty="0">
              <a:solidFill>
                <a:schemeClr val="tx1"/>
              </a:solidFill>
            </a:rPr>
            <a:t>家電が使えない</a:t>
          </a:r>
        </a:p>
        <a:p xmlns:a="http://schemas.openxmlformats.org/drawingml/2006/main">
          <a:pPr algn="r"/>
          <a:r>
            <a:rPr lang="ja-JP" altLang="en-US" sz="1700" dirty="0">
              <a:solidFill>
                <a:schemeClr val="tx1"/>
              </a:solidFill>
            </a:rPr>
            <a:t>物品破損</a:t>
          </a:r>
        </a:p>
        <a:p xmlns:a="http://schemas.openxmlformats.org/drawingml/2006/main">
          <a:pPr algn="r"/>
          <a:r>
            <a:rPr lang="ja-JP" altLang="en-US" sz="1700" dirty="0">
              <a:solidFill>
                <a:schemeClr val="tx1"/>
              </a:solidFill>
            </a:rPr>
            <a:t>着替え</a:t>
          </a:r>
        </a:p>
        <a:p xmlns:a="http://schemas.openxmlformats.org/drawingml/2006/main">
          <a:pPr algn="r"/>
          <a:r>
            <a:rPr lang="ja-JP" altLang="en-US" sz="1700" dirty="0" smtClean="0">
              <a:solidFill>
                <a:schemeClr val="tx1"/>
              </a:solidFill>
            </a:rPr>
            <a:t>携帯</a:t>
          </a:r>
          <a:r>
            <a:rPr lang="ja-JP" altLang="en-US" sz="1700" dirty="0">
              <a:solidFill>
                <a:schemeClr val="tx1"/>
              </a:solidFill>
            </a:rPr>
            <a:t>電話などが充電できない</a:t>
          </a:r>
        </a:p>
        <a:p xmlns:a="http://schemas.openxmlformats.org/drawingml/2006/main">
          <a:pPr algn="r"/>
          <a:r>
            <a:rPr lang="ja-JP" altLang="en-US" sz="1700" dirty="0">
              <a:solidFill>
                <a:schemeClr val="tx1"/>
              </a:solidFill>
            </a:rPr>
            <a:t>寒かった</a:t>
          </a:r>
        </a:p>
        <a:p xmlns:a="http://schemas.openxmlformats.org/drawingml/2006/main">
          <a:pPr algn="r"/>
          <a:r>
            <a:rPr lang="ja-JP" altLang="en-US" sz="1700" dirty="0" smtClean="0">
              <a:solidFill>
                <a:schemeClr val="tx1"/>
              </a:solidFill>
            </a:rPr>
            <a:t>家具</a:t>
          </a:r>
          <a:r>
            <a:rPr lang="ja-JP" altLang="en-US" sz="1700" dirty="0">
              <a:solidFill>
                <a:schemeClr val="tx1"/>
              </a:solidFill>
            </a:rPr>
            <a:t>転倒</a:t>
          </a:r>
        </a:p>
        <a:p xmlns:a="http://schemas.openxmlformats.org/drawingml/2006/main">
          <a:pPr algn="r"/>
          <a:r>
            <a:rPr lang="ja-JP" altLang="en-US" sz="1700" dirty="0" smtClean="0">
              <a:solidFill>
                <a:schemeClr val="tx1"/>
              </a:solidFill>
            </a:rPr>
            <a:t>お金</a:t>
          </a:r>
          <a:r>
            <a:rPr lang="ja-JP" altLang="en-US" sz="1700" dirty="0">
              <a:solidFill>
                <a:schemeClr val="tx1"/>
              </a:solidFill>
            </a:rPr>
            <a:t>がない</a:t>
          </a:r>
        </a:p>
        <a:p xmlns:a="http://schemas.openxmlformats.org/drawingml/2006/main">
          <a:pPr algn="r"/>
          <a:endParaRPr lang="en-US" altLang="ja-JP" sz="1700" dirty="0" smtClean="0"/>
        </a:p>
      </cdr:txBody>
    </cdr:sp>
  </cdr:relSizeAnchor>
</c:userShapes>
</file>

<file path=ppt/drawings/drawing6.xml><?xml version="1.0" encoding="utf-8"?>
<c:userShapes xmlns:c="http://schemas.openxmlformats.org/drawingml/2006/chart">
  <cdr:relSizeAnchor xmlns:cdr="http://schemas.openxmlformats.org/drawingml/2006/chartDrawing">
    <cdr:from>
      <cdr:x>0.3578</cdr:x>
      <cdr:y>0.91891</cdr:y>
    </cdr:from>
    <cdr:to>
      <cdr:x>0.48828</cdr:x>
      <cdr:y>1</cdr:y>
    </cdr:to>
    <cdr:sp macro="" textlink="">
      <cdr:nvSpPr>
        <cdr:cNvPr id="2" name="テキスト ボックス 1"/>
        <cdr:cNvSpPr txBox="1"/>
      </cdr:nvSpPr>
      <cdr:spPr>
        <a:xfrm xmlns:a="http://schemas.openxmlformats.org/drawingml/2006/main">
          <a:off x="3271750" y="4743919"/>
          <a:ext cx="1193109" cy="4186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400" dirty="0">
              <a:solidFill>
                <a:schemeClr val="tx1"/>
              </a:solidFill>
              <a:latin typeface="+mj-ea"/>
              <a:ea typeface="+mj-ea"/>
            </a:rPr>
            <a:t>N=722</a:t>
          </a:r>
        </a:p>
      </cdr:txBody>
    </cdr:sp>
  </cdr:relSizeAnchor>
  <cdr:relSizeAnchor xmlns:cdr="http://schemas.openxmlformats.org/drawingml/2006/chartDrawing">
    <cdr:from>
      <cdr:x>0.252</cdr:x>
      <cdr:y>0.62391</cdr:y>
    </cdr:from>
    <cdr:to>
      <cdr:x>0.47249</cdr:x>
      <cdr:y>0.82701</cdr:y>
    </cdr:to>
    <cdr:sp macro="" textlink="">
      <cdr:nvSpPr>
        <cdr:cNvPr id="4" name="テキスト ボックス 3"/>
        <cdr:cNvSpPr txBox="1"/>
      </cdr:nvSpPr>
      <cdr:spPr>
        <a:xfrm xmlns:a="http://schemas.openxmlformats.org/drawingml/2006/main">
          <a:off x="2304256" y="3220955"/>
          <a:ext cx="2016224" cy="10485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2400" dirty="0"/>
        </a:p>
      </cdr:txBody>
    </cdr:sp>
  </cdr:relSizeAnchor>
  <cdr:relSizeAnchor xmlns:cdr="http://schemas.openxmlformats.org/drawingml/2006/chartDrawing">
    <cdr:from>
      <cdr:x>0.22325</cdr:x>
      <cdr:y>0.25416</cdr:y>
    </cdr:from>
    <cdr:to>
      <cdr:x>0.29412</cdr:x>
      <cdr:y>0.28626</cdr:y>
    </cdr:to>
    <cdr:cxnSp macro="">
      <cdr:nvCxnSpPr>
        <cdr:cNvPr id="7" name="直線コネクタ 6"/>
        <cdr:cNvCxnSpPr/>
      </cdr:nvCxnSpPr>
      <cdr:spPr>
        <a:xfrm xmlns:a="http://schemas.openxmlformats.org/drawingml/2006/main">
          <a:off x="2041401" y="1312113"/>
          <a:ext cx="648035" cy="165718"/>
        </a:xfrm>
        <a:prstGeom xmlns:a="http://schemas.openxmlformats.org/drawingml/2006/main" prst="line">
          <a:avLst/>
        </a:prstGeom>
        <a:ln xmlns:a="http://schemas.openxmlformats.org/drawingml/2006/main" w="76200"/>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0.38687</cdr:x>
      <cdr:y>0.26533</cdr:y>
    </cdr:from>
    <cdr:to>
      <cdr:x>0.4541</cdr:x>
      <cdr:y>0.31828</cdr:y>
    </cdr:to>
    <cdr:cxnSp macro="">
      <cdr:nvCxnSpPr>
        <cdr:cNvPr id="10" name="直線コネクタ 9"/>
        <cdr:cNvCxnSpPr/>
      </cdr:nvCxnSpPr>
      <cdr:spPr>
        <a:xfrm xmlns:a="http://schemas.openxmlformats.org/drawingml/2006/main">
          <a:off x="3537545" y="1369754"/>
          <a:ext cx="614751" cy="273357"/>
        </a:xfrm>
        <a:prstGeom xmlns:a="http://schemas.openxmlformats.org/drawingml/2006/main" prst="line">
          <a:avLst/>
        </a:prstGeom>
        <a:ln xmlns:a="http://schemas.openxmlformats.org/drawingml/2006/main" w="76200"/>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0.2205</cdr:x>
      <cdr:y>0.07283</cdr:y>
    </cdr:from>
    <cdr:to>
      <cdr:x>0.29013</cdr:x>
      <cdr:y>0.08678</cdr:y>
    </cdr:to>
    <cdr:cxnSp macro="">
      <cdr:nvCxnSpPr>
        <cdr:cNvPr id="14" name="直線コネクタ 13"/>
        <cdr:cNvCxnSpPr/>
      </cdr:nvCxnSpPr>
      <cdr:spPr>
        <a:xfrm xmlns:a="http://schemas.openxmlformats.org/drawingml/2006/main">
          <a:off x="2016224" y="376009"/>
          <a:ext cx="636696" cy="72018"/>
        </a:xfrm>
        <a:prstGeom xmlns:a="http://schemas.openxmlformats.org/drawingml/2006/main" prst="line">
          <a:avLst/>
        </a:prstGeom>
        <a:ln xmlns:a="http://schemas.openxmlformats.org/drawingml/2006/main" w="76200"/>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0.38791</cdr:x>
      <cdr:y>0.07283</cdr:y>
    </cdr:from>
    <cdr:to>
      <cdr:x>0.45879</cdr:x>
      <cdr:y>0.08678</cdr:y>
    </cdr:to>
    <cdr:cxnSp macro="">
      <cdr:nvCxnSpPr>
        <cdr:cNvPr id="17" name="直線コネクタ 16"/>
        <cdr:cNvCxnSpPr/>
      </cdr:nvCxnSpPr>
      <cdr:spPr>
        <a:xfrm xmlns:a="http://schemas.openxmlformats.org/drawingml/2006/main">
          <a:off x="3547070" y="376009"/>
          <a:ext cx="648126" cy="72018"/>
        </a:xfrm>
        <a:prstGeom xmlns:a="http://schemas.openxmlformats.org/drawingml/2006/main" prst="line">
          <a:avLst/>
        </a:prstGeom>
        <a:ln xmlns:a="http://schemas.openxmlformats.org/drawingml/2006/main" w="76200"/>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0.22234</cdr:x>
      <cdr:y>0.57946</cdr:y>
    </cdr:from>
    <cdr:to>
      <cdr:x>0.29321</cdr:x>
      <cdr:y>0.58574</cdr:y>
    </cdr:to>
    <cdr:cxnSp macro="">
      <cdr:nvCxnSpPr>
        <cdr:cNvPr id="20" name="直線コネクタ 19"/>
        <cdr:cNvCxnSpPr/>
      </cdr:nvCxnSpPr>
      <cdr:spPr>
        <a:xfrm xmlns:a="http://schemas.openxmlformats.org/drawingml/2006/main" flipV="1">
          <a:off x="2033042" y="2991489"/>
          <a:ext cx="648035" cy="32420"/>
        </a:xfrm>
        <a:prstGeom xmlns:a="http://schemas.openxmlformats.org/drawingml/2006/main" prst="line">
          <a:avLst/>
        </a:prstGeom>
        <a:ln xmlns:a="http://schemas.openxmlformats.org/drawingml/2006/main" w="76200">
          <a:solidFill>
            <a:srgbClr val="66FFFF"/>
          </a:solidFill>
        </a:ln>
      </cdr:spPr>
      <cdr:style>
        <a:lnRef xmlns:a="http://schemas.openxmlformats.org/drawingml/2006/main" idx="3">
          <a:schemeClr val="accent5"/>
        </a:lnRef>
        <a:fillRef xmlns:a="http://schemas.openxmlformats.org/drawingml/2006/main" idx="0">
          <a:schemeClr val="accent5"/>
        </a:fillRef>
        <a:effectRef xmlns:a="http://schemas.openxmlformats.org/drawingml/2006/main" idx="2">
          <a:schemeClr val="accent5"/>
        </a:effectRef>
        <a:fontRef xmlns:a="http://schemas.openxmlformats.org/drawingml/2006/main" idx="minor">
          <a:schemeClr val="tx1"/>
        </a:fontRef>
      </cdr:style>
    </cdr:cxnSp>
  </cdr:relSizeAnchor>
  <cdr:relSizeAnchor xmlns:cdr="http://schemas.openxmlformats.org/drawingml/2006/chartDrawing">
    <cdr:from>
      <cdr:x>0.39075</cdr:x>
      <cdr:y>0.52453</cdr:y>
    </cdr:from>
    <cdr:to>
      <cdr:x>0.45674</cdr:x>
      <cdr:y>0.56102</cdr:y>
    </cdr:to>
    <cdr:cxnSp macro="">
      <cdr:nvCxnSpPr>
        <cdr:cNvPr id="23" name="直線コネクタ 22"/>
        <cdr:cNvCxnSpPr/>
      </cdr:nvCxnSpPr>
      <cdr:spPr>
        <a:xfrm xmlns:a="http://schemas.openxmlformats.org/drawingml/2006/main" flipV="1">
          <a:off x="3573051" y="2707907"/>
          <a:ext cx="603413" cy="188382"/>
        </a:xfrm>
        <a:prstGeom xmlns:a="http://schemas.openxmlformats.org/drawingml/2006/main" prst="line">
          <a:avLst/>
        </a:prstGeom>
        <a:ln xmlns:a="http://schemas.openxmlformats.org/drawingml/2006/main" w="76200">
          <a:solidFill>
            <a:srgbClr val="66FFFF"/>
          </a:solidFill>
        </a:ln>
      </cdr:spPr>
      <cdr:style>
        <a:lnRef xmlns:a="http://schemas.openxmlformats.org/drawingml/2006/main" idx="3">
          <a:schemeClr val="accent5"/>
        </a:lnRef>
        <a:fillRef xmlns:a="http://schemas.openxmlformats.org/drawingml/2006/main" idx="0">
          <a:schemeClr val="accent5"/>
        </a:fillRef>
        <a:effectRef xmlns:a="http://schemas.openxmlformats.org/drawingml/2006/main" idx="2">
          <a:schemeClr val="accent5"/>
        </a:effectRef>
        <a:fontRef xmlns:a="http://schemas.openxmlformats.org/drawingml/2006/main" idx="minor">
          <a:schemeClr val="tx1"/>
        </a:fontRef>
      </cdr:style>
    </cdr:cxnSp>
  </cdr:relSizeAnchor>
</c:userShapes>
</file>

<file path=ppt/drawings/drawing7.xml><?xml version="1.0" encoding="utf-8"?>
<c:userShapes xmlns:c="http://schemas.openxmlformats.org/drawingml/2006/chart">
  <cdr:relSizeAnchor xmlns:cdr="http://schemas.openxmlformats.org/drawingml/2006/chartDrawing">
    <cdr:from>
      <cdr:x>0.36913</cdr:x>
      <cdr:y>0.90414</cdr:y>
    </cdr:from>
    <cdr:to>
      <cdr:x>0.51929</cdr:x>
      <cdr:y>0.98524</cdr:y>
    </cdr:to>
    <cdr:sp macro="" textlink="">
      <cdr:nvSpPr>
        <cdr:cNvPr id="2" name="テキスト ボックス 1"/>
        <cdr:cNvSpPr txBox="1"/>
      </cdr:nvSpPr>
      <cdr:spPr>
        <a:xfrm xmlns:a="http://schemas.openxmlformats.org/drawingml/2006/main">
          <a:off x="3301489" y="4754079"/>
          <a:ext cx="1343027" cy="4264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2800" dirty="0" smtClean="0">
              <a:solidFill>
                <a:schemeClr val="tx1"/>
              </a:solidFill>
              <a:latin typeface="+mn-ea"/>
            </a:rPr>
            <a:t>N=85</a:t>
          </a:r>
        </a:p>
        <a:p xmlns:a="http://schemas.openxmlformats.org/drawingml/2006/main">
          <a:endParaRPr lang="ja-JP" altLang="en-US" sz="2400" b="1" dirty="0"/>
        </a:p>
      </cdr:txBody>
    </cdr:sp>
  </cdr:relSizeAnchor>
</c:userShapes>
</file>

<file path=ppt/drawings/drawing8.xml><?xml version="1.0" encoding="utf-8"?>
<c:userShapes xmlns:c="http://schemas.openxmlformats.org/drawingml/2006/chart">
  <cdr:relSizeAnchor xmlns:cdr="http://schemas.openxmlformats.org/drawingml/2006/chartDrawing">
    <cdr:from>
      <cdr:x>0.82923</cdr:x>
      <cdr:y>0.29544</cdr:y>
    </cdr:from>
    <cdr:to>
      <cdr:x>1</cdr:x>
      <cdr:y>0.447</cdr:y>
    </cdr:to>
    <cdr:sp macro="" textlink="">
      <cdr:nvSpPr>
        <cdr:cNvPr id="2" name="テキスト ボックス 1"/>
        <cdr:cNvSpPr txBox="1"/>
      </cdr:nvSpPr>
      <cdr:spPr>
        <a:xfrm xmlns:a="http://schemas.openxmlformats.org/drawingml/2006/main">
          <a:off x="6090542" y="1800200"/>
          <a:ext cx="1254274" cy="92349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dirty="0">
              <a:solidFill>
                <a:schemeClr val="tx1"/>
              </a:solidFill>
              <a:latin typeface="+mj-ea"/>
              <a:ea typeface="+mj-ea"/>
            </a:rPr>
            <a:t>N = 402 </a:t>
          </a:r>
          <a:endParaRPr lang="ja-JP" altLang="en-US" sz="2400" dirty="0">
            <a:solidFill>
              <a:schemeClr val="tx1"/>
            </a:solidFill>
            <a:latin typeface="+mj-ea"/>
            <a:ea typeface="+mj-ea"/>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0.83021</cdr:x>
      <cdr:y>0.24804</cdr:y>
    </cdr:from>
    <cdr:to>
      <cdr:x>1</cdr:x>
      <cdr:y>0.36622</cdr:y>
    </cdr:to>
    <cdr:sp macro="" textlink="">
      <cdr:nvSpPr>
        <cdr:cNvPr id="3" name="テキスト ボックス 1"/>
        <cdr:cNvSpPr txBox="1"/>
      </cdr:nvSpPr>
      <cdr:spPr>
        <a:xfrm xmlns:a="http://schemas.openxmlformats.org/drawingml/2006/main">
          <a:off x="6456401" y="1511377"/>
          <a:ext cx="1320463" cy="72008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ja-JP" sz="2400" dirty="0">
              <a:solidFill>
                <a:schemeClr val="tx1"/>
              </a:solidFill>
              <a:latin typeface="+mj-ea"/>
              <a:ea typeface="+mj-ea"/>
            </a:rPr>
            <a:t>N = 381</a:t>
          </a:r>
          <a:endParaRPr lang="ja-JP" altLang="en-US" sz="2400" dirty="0">
            <a:solidFill>
              <a:schemeClr val="tx1"/>
            </a:solidFill>
            <a:latin typeface="+mj-ea"/>
            <a:ea typeface="+mj-ea"/>
          </a:endParaRPr>
        </a:p>
      </cdr:txBody>
    </cdr:sp>
  </cdr:relSizeAnchor>
  <cdr:relSizeAnchor xmlns:cdr="http://schemas.openxmlformats.org/drawingml/2006/chartDrawing">
    <cdr:from>
      <cdr:x>0.80556</cdr:x>
      <cdr:y>0.61438</cdr:y>
    </cdr:from>
    <cdr:to>
      <cdr:x>1</cdr:x>
      <cdr:y>0.73056</cdr:y>
    </cdr:to>
    <cdr:sp macro="" textlink="">
      <cdr:nvSpPr>
        <cdr:cNvPr id="4" name="テキスト ボックス 11"/>
        <cdr:cNvSpPr txBox="1"/>
      </cdr:nvSpPr>
      <cdr:spPr>
        <a:xfrm xmlns:a="http://schemas.openxmlformats.org/drawingml/2006/main">
          <a:off x="6264731" y="3743624"/>
          <a:ext cx="1512133" cy="70788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kumimoji="1" lang="ja-JP" altLang="en-US" sz="2000" dirty="0" smtClean="0"/>
            <a:t>判別的中率</a:t>
          </a:r>
          <a:endParaRPr kumimoji="1" lang="en-US" altLang="ja-JP" sz="2000" dirty="0" smtClean="0"/>
        </a:p>
        <a:p xmlns:a="http://schemas.openxmlformats.org/drawingml/2006/main">
          <a:r>
            <a:rPr lang="ja-JP" altLang="en-US" sz="2000" dirty="0"/>
            <a:t>　</a:t>
          </a:r>
          <a:r>
            <a:rPr lang="ja-JP" altLang="en-US" sz="2000" dirty="0" smtClean="0"/>
            <a:t>　　</a:t>
          </a:r>
          <a:r>
            <a:rPr lang="ja-JP" altLang="en-US" sz="2000" dirty="0" smtClean="0">
              <a:latin typeface="HGP明朝E" pitchFamily="18" charset="-128"/>
              <a:ea typeface="HGP明朝E" pitchFamily="18" charset="-128"/>
            </a:rPr>
            <a:t>　</a:t>
          </a:r>
          <a:r>
            <a:rPr lang="en-US" altLang="ja-JP" sz="2000" dirty="0">
              <a:latin typeface="HGP明朝E" pitchFamily="18" charset="-128"/>
              <a:ea typeface="HGP明朝E" pitchFamily="18" charset="-128"/>
            </a:rPr>
            <a:t>65</a:t>
          </a:r>
          <a:r>
            <a:rPr lang="ja-JP" altLang="en-US" sz="2000" dirty="0" smtClean="0">
              <a:latin typeface="HGP明朝E" pitchFamily="18" charset="-128"/>
              <a:ea typeface="HGP明朝E" pitchFamily="18" charset="-128"/>
            </a:rPr>
            <a:t>％</a:t>
          </a:r>
          <a:endParaRPr kumimoji="1" lang="ja-JP" altLang="en-US" sz="2000" dirty="0">
            <a:latin typeface="HGP明朝E" pitchFamily="18" charset="-128"/>
            <a:ea typeface="HGP明朝E" pitchFamily="18" charset="-128"/>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DD0BB753-AABA-4C70-9C06-AF217ADF9C88}" type="datetimeFigureOut">
              <a:rPr kumimoji="1" lang="ja-JP" altLang="en-US" smtClean="0"/>
              <a:t>2011/6/29</a:t>
            </a:fld>
            <a:endParaRPr kumimoji="1" lang="ja-JP" altLang="en-US"/>
          </a:p>
        </p:txBody>
      </p:sp>
      <p:sp>
        <p:nvSpPr>
          <p:cNvPr id="4" name="フッター プレースホルダー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888445AC-72CB-4D3E-A253-3441084B2F83}" type="slidenum">
              <a:rPr kumimoji="1" lang="ja-JP" altLang="en-US" smtClean="0"/>
              <a:t>‹#›</a:t>
            </a:fld>
            <a:endParaRPr kumimoji="1" lang="ja-JP" altLang="en-US"/>
          </a:p>
        </p:txBody>
      </p:sp>
    </p:spTree>
    <p:extLst>
      <p:ext uri="{BB962C8B-B14F-4D97-AF65-F5344CB8AC3E}">
        <p14:creationId xmlns:p14="http://schemas.microsoft.com/office/powerpoint/2010/main" val="3597056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C82AF5C8-4667-4197-A14F-3CAFFE74A3A4}" type="datetimeFigureOut">
              <a:rPr kumimoji="1" lang="ja-JP" altLang="en-US" smtClean="0"/>
              <a:t>2011/6/29</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13658D3-BB3B-4F09-A8D0-1E8F6B349D17}" type="slidenum">
              <a:rPr kumimoji="1" lang="ja-JP" altLang="en-US" smtClean="0"/>
              <a:t>‹#›</a:t>
            </a:fld>
            <a:endParaRPr kumimoji="1" lang="ja-JP" altLang="en-US"/>
          </a:p>
        </p:txBody>
      </p:sp>
    </p:spTree>
    <p:extLst>
      <p:ext uri="{BB962C8B-B14F-4D97-AF65-F5344CB8AC3E}">
        <p14:creationId xmlns:p14="http://schemas.microsoft.com/office/powerpoint/2010/main" val="13170064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うちらは何をやりたいの？</a:t>
            </a:r>
            <a:endParaRPr kumimoji="1" lang="en-US" altLang="ja-JP" dirty="0" smtClean="0"/>
          </a:p>
          <a:p>
            <a:r>
              <a:rPr kumimoji="1" lang="ja-JP" altLang="en-US" dirty="0" smtClean="0"/>
              <a:t>これもあれもやったパワポになってる</a:t>
            </a:r>
            <a:endParaRPr kumimoji="1" lang="en-US" altLang="ja-JP" dirty="0" smtClean="0"/>
          </a:p>
          <a:p>
            <a:r>
              <a:rPr kumimoji="1" lang="ja-JP" altLang="en-US" dirty="0" smtClean="0"/>
              <a:t>今回あげた課題は</a:t>
            </a:r>
            <a:endParaRPr kumimoji="1" lang="en-US" altLang="ja-JP" dirty="0" smtClean="0"/>
          </a:p>
          <a:p>
            <a:r>
              <a:rPr kumimoji="1" lang="ja-JP" altLang="en-US" dirty="0" smtClean="0"/>
              <a:t>被災時に生活の困難を乗り越えるのか？の手段である。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a:t>
            </a:fld>
            <a:endParaRPr kumimoji="1" lang="ja-JP" altLang="en-US"/>
          </a:p>
        </p:txBody>
      </p:sp>
    </p:spTree>
    <p:extLst>
      <p:ext uri="{BB962C8B-B14F-4D97-AF65-F5344CB8AC3E}">
        <p14:creationId xmlns:p14="http://schemas.microsoft.com/office/powerpoint/2010/main" val="1902098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13</a:t>
            </a:fld>
            <a:endParaRPr kumimoji="1" lang="ja-JP" altLang="en-US"/>
          </a:p>
        </p:txBody>
      </p:sp>
    </p:spTree>
    <p:extLst>
      <p:ext uri="{BB962C8B-B14F-4D97-AF65-F5344CB8AC3E}">
        <p14:creationId xmlns:p14="http://schemas.microsoft.com/office/powerpoint/2010/main" val="2796038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野澤</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14</a:t>
            </a:fld>
            <a:endParaRPr kumimoji="1" lang="ja-JP" altLang="en-US"/>
          </a:p>
        </p:txBody>
      </p:sp>
    </p:spTree>
    <p:extLst>
      <p:ext uri="{BB962C8B-B14F-4D97-AF65-F5344CB8AC3E}">
        <p14:creationId xmlns:p14="http://schemas.microsoft.com/office/powerpoint/2010/main" val="390332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アンケートを利用したことを言う</a:t>
            </a:r>
            <a:endParaRPr kumimoji="1" lang="en-US" altLang="ja-JP" dirty="0" smtClean="0"/>
          </a:p>
          <a:p>
            <a:r>
              <a:rPr kumimoji="1" lang="ja-JP" altLang="en-US" dirty="0" smtClean="0"/>
              <a:t>これはもう一回検証する必要あり</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15</a:t>
            </a:fld>
            <a:endParaRPr kumimoji="1" lang="ja-JP" altLang="en-US"/>
          </a:p>
        </p:txBody>
      </p:sp>
    </p:spTree>
    <p:extLst>
      <p:ext uri="{BB962C8B-B14F-4D97-AF65-F5344CB8AC3E}">
        <p14:creationId xmlns:p14="http://schemas.microsoft.com/office/powerpoint/2010/main" val="2600051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被害の後困難のグラフ必要</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16</a:t>
            </a:fld>
            <a:endParaRPr kumimoji="1" lang="ja-JP" altLang="en-US"/>
          </a:p>
        </p:txBody>
      </p:sp>
    </p:spTree>
    <p:extLst>
      <p:ext uri="{BB962C8B-B14F-4D97-AF65-F5344CB8AC3E}">
        <p14:creationId xmlns:p14="http://schemas.microsoft.com/office/powerpoint/2010/main" val="981802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数字が変わらん</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17</a:t>
            </a:fld>
            <a:endParaRPr kumimoji="1" lang="ja-JP" altLang="en-US"/>
          </a:p>
        </p:txBody>
      </p:sp>
    </p:spTree>
    <p:extLst>
      <p:ext uri="{BB962C8B-B14F-4D97-AF65-F5344CB8AC3E}">
        <p14:creationId xmlns:p14="http://schemas.microsoft.com/office/powerpoint/2010/main" val="642558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携帯電話が繋がりにくい</a:t>
            </a:r>
            <a:r>
              <a:rPr kumimoji="1" lang="en-US" altLang="ja-JP" dirty="0" smtClean="0"/>
              <a:t>=</a:t>
            </a:r>
            <a:r>
              <a:rPr kumimoji="1" lang="ja-JP" altLang="en-US" dirty="0" smtClean="0"/>
              <a:t>友人や家族の安否が知りたい→安否確認システムがあれば困難の解消に繋がるのではないか</a:t>
            </a:r>
            <a:endParaRPr kumimoji="1" lang="en-US" altLang="ja-JP" dirty="0" smtClean="0"/>
          </a:p>
          <a:p>
            <a:r>
              <a:rPr kumimoji="1" lang="ja-JP" altLang="en-US" dirty="0" smtClean="0"/>
              <a:t>まとめで言ったほうが良いが、ここでは軽く触れておく。</a:t>
            </a:r>
          </a:p>
          <a:p>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t>学生の大半が携帯電話が繋がりにくいことを困難に挙げている</a:t>
            </a:r>
            <a:endParaRPr kumimoji="1" lang="en-US" altLang="ja-JP"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t>友人や家族の安否を確かめたい</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18</a:t>
            </a:fld>
            <a:endParaRPr kumimoji="1" lang="ja-JP" altLang="en-US"/>
          </a:p>
        </p:txBody>
      </p:sp>
    </p:spTree>
    <p:extLst>
      <p:ext uri="{BB962C8B-B14F-4D97-AF65-F5344CB8AC3E}">
        <p14:creationId xmlns:p14="http://schemas.microsoft.com/office/powerpoint/2010/main" val="3021582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ガッキー</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19</a:t>
            </a:fld>
            <a:endParaRPr kumimoji="1" lang="ja-JP" altLang="en-US"/>
          </a:p>
        </p:txBody>
      </p:sp>
    </p:spTree>
    <p:extLst>
      <p:ext uri="{BB962C8B-B14F-4D97-AF65-F5344CB8AC3E}">
        <p14:creationId xmlns:p14="http://schemas.microsoft.com/office/powerpoint/2010/main" val="3533248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ライフライン被害が収まってきて、困ったことがなくなってきた</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20</a:t>
            </a:fld>
            <a:endParaRPr kumimoji="1" lang="ja-JP" altLang="en-US"/>
          </a:p>
        </p:txBody>
      </p:sp>
    </p:spTree>
    <p:extLst>
      <p:ext uri="{BB962C8B-B14F-4D97-AF65-F5344CB8AC3E}">
        <p14:creationId xmlns:p14="http://schemas.microsoft.com/office/powerpoint/2010/main" val="3283495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t>sehoso</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21</a:t>
            </a:fld>
            <a:endParaRPr kumimoji="1" lang="ja-JP" altLang="en-US"/>
          </a:p>
        </p:txBody>
      </p:sp>
    </p:spTree>
    <p:extLst>
      <p:ext uri="{BB962C8B-B14F-4D97-AF65-F5344CB8AC3E}">
        <p14:creationId xmlns:p14="http://schemas.microsoft.com/office/powerpoint/2010/main" val="36164229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t>senhoso</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22</a:t>
            </a:fld>
            <a:endParaRPr kumimoji="1" lang="ja-JP" altLang="en-US"/>
          </a:p>
        </p:txBody>
      </p:sp>
    </p:spTree>
    <p:extLst>
      <p:ext uri="{BB962C8B-B14F-4D97-AF65-F5344CB8AC3E}">
        <p14:creationId xmlns:p14="http://schemas.microsoft.com/office/powerpoint/2010/main" val="122563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水道・電気・ガスの順</a:t>
            </a:r>
            <a:endParaRPr kumimoji="1" lang="en-US" altLang="ja-JP" dirty="0" smtClean="0"/>
          </a:p>
          <a:p>
            <a:r>
              <a:rPr kumimoji="1" lang="ja-JP" altLang="en-US" dirty="0" smtClean="0"/>
              <a:t>プラス写真</a:t>
            </a:r>
            <a:endParaRPr kumimoji="1" lang="en-US" altLang="ja-JP" dirty="0" smtClean="0"/>
          </a:p>
          <a:p>
            <a:endParaRPr kumimoji="1" lang="en-US" altLang="ja-JP" dirty="0" smtClean="0"/>
          </a:p>
          <a:p>
            <a:r>
              <a:rPr kumimoji="1" lang="ja-JP" altLang="en-US" dirty="0" smtClean="0"/>
              <a:t>水道が今回問題であったことを強調</a:t>
            </a:r>
            <a:endParaRPr kumimoji="1" lang="en-US" altLang="ja-JP" dirty="0" smtClean="0"/>
          </a:p>
          <a:p>
            <a:r>
              <a:rPr kumimoji="1" lang="ja-JP" altLang="en-US" dirty="0" smtClean="0"/>
              <a:t>つくば大生が困った写真を取り上げる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a:t>
            </a:fld>
            <a:endParaRPr kumimoji="1" lang="ja-JP" altLang="en-US"/>
          </a:p>
        </p:txBody>
      </p:sp>
    </p:spTree>
    <p:extLst>
      <p:ext uri="{BB962C8B-B14F-4D97-AF65-F5344CB8AC3E}">
        <p14:creationId xmlns:p14="http://schemas.microsoft.com/office/powerpoint/2010/main" val="868318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コメントいれて</a:t>
            </a:r>
            <a:endParaRPr kumimoji="1" lang="en-US" altLang="ja-JP" dirty="0" smtClean="0"/>
          </a:p>
          <a:p>
            <a:endParaRPr kumimoji="1" lang="en-US" altLang="ja-JP" dirty="0" smtClean="0"/>
          </a:p>
          <a:p>
            <a:r>
              <a:rPr kumimoji="1" lang="ja-JP" altLang="en-US" dirty="0" smtClean="0"/>
              <a:t>野澤</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23</a:t>
            </a:fld>
            <a:endParaRPr kumimoji="1" lang="ja-JP" altLang="en-US"/>
          </a:p>
        </p:txBody>
      </p:sp>
    </p:spTree>
    <p:extLst>
      <p:ext uri="{BB962C8B-B14F-4D97-AF65-F5344CB8AC3E}">
        <p14:creationId xmlns:p14="http://schemas.microsoft.com/office/powerpoint/2010/main" val="1081776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コメント入れて</a:t>
            </a:r>
            <a:endParaRPr kumimoji="1" lang="en-US" altLang="ja-JP" dirty="0" smtClean="0"/>
          </a:p>
          <a:p>
            <a:endParaRPr kumimoji="1" lang="en-US" altLang="ja-JP" dirty="0" smtClean="0"/>
          </a:p>
          <a:p>
            <a:r>
              <a:rPr kumimoji="1" lang="ja-JP" altLang="en-US" dirty="0" smtClean="0"/>
              <a:t>野澤</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24</a:t>
            </a:fld>
            <a:endParaRPr kumimoji="1" lang="ja-JP" altLang="en-US"/>
          </a:p>
        </p:txBody>
      </p:sp>
    </p:spTree>
    <p:extLst>
      <p:ext uri="{BB962C8B-B14F-4D97-AF65-F5344CB8AC3E}">
        <p14:creationId xmlns:p14="http://schemas.microsoft.com/office/powerpoint/2010/main" val="331989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25</a:t>
            </a:fld>
            <a:endParaRPr kumimoji="1" lang="ja-JP" altLang="en-US"/>
          </a:p>
        </p:txBody>
      </p:sp>
    </p:spTree>
    <p:extLst>
      <p:ext uri="{BB962C8B-B14F-4D97-AF65-F5344CB8AC3E}">
        <p14:creationId xmlns:p14="http://schemas.microsoft.com/office/powerpoint/2010/main" val="1619812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共助の三段論法</a:t>
            </a:r>
            <a:endParaRPr kumimoji="1" lang="en-US" altLang="ja-JP" dirty="0" smtClean="0"/>
          </a:p>
          <a:p>
            <a:r>
              <a:rPr kumimoji="1" lang="ja-JP" altLang="en-US" dirty="0" smtClean="0"/>
              <a:t>共助を促すには？</a:t>
            </a:r>
            <a:endParaRPr kumimoji="1" lang="en-US" altLang="ja-JP" dirty="0" smtClean="0"/>
          </a:p>
          <a:p>
            <a:r>
              <a:rPr kumimoji="1" lang="ja-JP" altLang="en-US" dirty="0" smtClean="0"/>
              <a:t>ここを提案する</a:t>
            </a:r>
            <a:endParaRPr kumimoji="1" lang="en-US" altLang="ja-JP" dirty="0" smtClean="0"/>
          </a:p>
          <a:p>
            <a:endParaRPr kumimoji="1" lang="en-US" altLang="ja-JP" dirty="0" smtClean="0"/>
          </a:p>
          <a:p>
            <a:r>
              <a:rPr kumimoji="1" lang="ja-JP" altLang="en-US" dirty="0" smtClean="0"/>
              <a:t>はい　いいえ　中</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26</a:t>
            </a:fld>
            <a:endParaRPr kumimoji="1" lang="ja-JP" altLang="en-US"/>
          </a:p>
        </p:txBody>
      </p:sp>
    </p:spTree>
    <p:extLst>
      <p:ext uri="{BB962C8B-B14F-4D97-AF65-F5344CB8AC3E}">
        <p14:creationId xmlns:p14="http://schemas.microsoft.com/office/powerpoint/2010/main" val="3031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グラフが見にくかったりアニメーションが色々まずい気がする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pPr/>
              <a:t>30</a:t>
            </a:fld>
            <a:endParaRPr kumimoji="1" lang="ja-JP" altLang="en-US"/>
          </a:p>
        </p:txBody>
      </p:sp>
    </p:spTree>
    <p:extLst>
      <p:ext uri="{BB962C8B-B14F-4D97-AF65-F5344CB8AC3E}">
        <p14:creationId xmlns:p14="http://schemas.microsoft.com/office/powerpoint/2010/main" val="4015953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グラフの説明が必要な気がする。</a:t>
            </a:r>
            <a:endParaRPr kumimoji="1" lang="en-US" altLang="ja-JP" dirty="0" smtClean="0"/>
          </a:p>
          <a:p>
            <a:r>
              <a:rPr kumimoji="1" lang="ja-JP" altLang="en-US" dirty="0" smtClean="0"/>
              <a:t>→どちらともいえない　の割合が大きすぎて総合科目への必要性が薄れている</a:t>
            </a:r>
            <a:endParaRPr kumimoji="1" lang="en-US" altLang="ja-JP" dirty="0" smtClean="0"/>
          </a:p>
          <a:p>
            <a:r>
              <a:rPr kumimoji="1" lang="ja-JP" altLang="en-US" dirty="0" smtClean="0"/>
              <a:t>→是非受講したい　の割合が一番小さい</a:t>
            </a:r>
            <a:r>
              <a:rPr kumimoji="1" lang="en-US" altLang="ja-JP" dirty="0" smtClean="0"/>
              <a:t>..</a:t>
            </a:r>
          </a:p>
          <a:p>
            <a:r>
              <a:rPr kumimoji="1" lang="ja-JP" altLang="en-US" dirty="0" smtClean="0"/>
              <a:t>→なるべく受講したい　の原因は恐らく成績の付け方とか授業の大変さ　に依存するのではないかと</a:t>
            </a:r>
            <a:r>
              <a:rPr kumimoji="1" lang="en-US" altLang="ja-JP" dirty="0" smtClean="0"/>
              <a:t>..??</a:t>
            </a:r>
          </a:p>
          <a:p>
            <a:endParaRPr kumimoji="1" lang="en-US" altLang="ja-JP" dirty="0" smtClean="0"/>
          </a:p>
          <a:p>
            <a:r>
              <a:rPr kumimoji="1" lang="ja-JP" altLang="en-US" dirty="0" smtClean="0"/>
              <a:t>タイトル　文字の大きさ</a:t>
            </a:r>
            <a:endParaRPr kumimoji="1" lang="en-US" altLang="ja-JP" dirty="0" smtClean="0"/>
          </a:p>
          <a:p>
            <a:r>
              <a:rPr kumimoji="1" lang="ja-JP" altLang="en-US" dirty="0" smtClean="0"/>
              <a:t>共助力につなげる</a:t>
            </a:r>
            <a:endParaRPr kumimoji="1" lang="en-US" altLang="ja-JP" dirty="0" smtClean="0"/>
          </a:p>
          <a:p>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23191307-0EDB-4238-8F54-7344A5ACFAF8}" type="slidenum">
              <a:rPr kumimoji="1" lang="ja-JP" altLang="en-US" smtClean="0"/>
              <a:t>31</a:t>
            </a:fld>
            <a:endParaRPr kumimoji="1" lang="ja-JP" altLang="en-US"/>
          </a:p>
        </p:txBody>
      </p:sp>
    </p:spTree>
    <p:extLst>
      <p:ext uri="{BB962C8B-B14F-4D97-AF65-F5344CB8AC3E}">
        <p14:creationId xmlns:p14="http://schemas.microsoft.com/office/powerpoint/2010/main" val="4233170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授業形態本文用</a:t>
            </a:r>
            <a:endParaRPr kumimoji="1" lang="en-US" altLang="ja-JP" dirty="0" smtClean="0"/>
          </a:p>
          <a:p>
            <a:r>
              <a:rPr kumimoji="1" lang="ja-JP" altLang="en-US" dirty="0" smtClean="0"/>
              <a:t>あんまり細かくしちゃうと見にくいから、授業の要素を分かりやすく書いて、</a:t>
            </a:r>
            <a:endParaRPr kumimoji="1" lang="en-US" altLang="ja-JP" dirty="0" smtClean="0"/>
          </a:p>
          <a:p>
            <a:r>
              <a:rPr kumimoji="1" lang="ja-JP" altLang="en-US" dirty="0" smtClean="0"/>
              <a:t>下が授業のポイント</a:t>
            </a:r>
            <a:r>
              <a:rPr kumimoji="1" lang="en-US" altLang="ja-JP" dirty="0" smtClean="0"/>
              <a:t>..</a:t>
            </a:r>
            <a:r>
              <a:rPr kumimoji="1" lang="ja-JP" altLang="en-US" dirty="0" smtClean="0"/>
              <a:t>にしたつもりです。</a:t>
            </a:r>
            <a:endParaRPr kumimoji="1" lang="en-US" altLang="ja-JP" dirty="0" smtClean="0"/>
          </a:p>
          <a:p>
            <a:r>
              <a:rPr kumimoji="1" lang="ja-JP" altLang="en-US" dirty="0" smtClean="0"/>
              <a:t>口頭で試験がないこととか出席重視じゃないことを強調しないとダメかも。</a:t>
            </a:r>
            <a:endParaRPr kumimoji="1" lang="en-US" altLang="ja-JP" dirty="0" smtClean="0"/>
          </a:p>
          <a:p>
            <a:endParaRPr kumimoji="1" lang="en-US" altLang="ja-JP" dirty="0" smtClean="0"/>
          </a:p>
          <a:p>
            <a:r>
              <a:rPr kumimoji="1" lang="ja-JP" altLang="en-US" dirty="0" smtClean="0"/>
              <a:t>共助の促進→授業に来ないと、グループワークが進まなくて相手を困らせるから授業に来よう</a:t>
            </a:r>
            <a:r>
              <a:rPr kumimoji="1" lang="en-US" altLang="ja-JP" dirty="0" smtClean="0"/>
              <a:t>=</a:t>
            </a:r>
            <a:r>
              <a:rPr kumimoji="1" lang="ja-JP" altLang="en-US" dirty="0" smtClean="0"/>
              <a:t>共助</a:t>
            </a:r>
            <a:r>
              <a:rPr kumimoji="1" lang="en-US" altLang="ja-JP" dirty="0" smtClean="0"/>
              <a:t>??</a:t>
            </a:r>
          </a:p>
        </p:txBody>
      </p:sp>
      <p:sp>
        <p:nvSpPr>
          <p:cNvPr id="4" name="スライド番号プレースホルダー 3"/>
          <p:cNvSpPr>
            <a:spLocks noGrp="1"/>
          </p:cNvSpPr>
          <p:nvPr>
            <p:ph type="sldNum" sz="quarter" idx="10"/>
          </p:nvPr>
        </p:nvSpPr>
        <p:spPr/>
        <p:txBody>
          <a:bodyPr/>
          <a:lstStyle/>
          <a:p>
            <a:fld id="{23191307-0EDB-4238-8F54-7344A5ACFAF8}" type="slidenum">
              <a:rPr kumimoji="1" lang="ja-JP" altLang="en-US" smtClean="0"/>
              <a:t>32</a:t>
            </a:fld>
            <a:endParaRPr kumimoji="1" lang="ja-JP" altLang="en-US"/>
          </a:p>
        </p:txBody>
      </p:sp>
    </p:spTree>
    <p:extLst>
      <p:ext uri="{BB962C8B-B14F-4D97-AF65-F5344CB8AC3E}">
        <p14:creationId xmlns:p14="http://schemas.microsoft.com/office/powerpoint/2010/main" val="18021092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テーマを考える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35</a:t>
            </a:fld>
            <a:endParaRPr kumimoji="1" lang="ja-JP" altLang="en-US"/>
          </a:p>
        </p:txBody>
      </p:sp>
    </p:spTree>
    <p:extLst>
      <p:ext uri="{BB962C8B-B14F-4D97-AF65-F5344CB8AC3E}">
        <p14:creationId xmlns:p14="http://schemas.microsoft.com/office/powerpoint/2010/main" val="500820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36</a:t>
            </a:fld>
            <a:endParaRPr kumimoji="1" lang="ja-JP" altLang="en-US"/>
          </a:p>
        </p:txBody>
      </p:sp>
    </p:spTree>
    <p:extLst>
      <p:ext uri="{BB962C8B-B14F-4D97-AF65-F5344CB8AC3E}">
        <p14:creationId xmlns:p14="http://schemas.microsoft.com/office/powerpoint/2010/main" val="1568906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Share the</a:t>
            </a:r>
            <a:r>
              <a:rPr kumimoji="1" lang="en-US" altLang="ja-JP" baseline="0" dirty="0" smtClean="0"/>
              <a:t> </a:t>
            </a:r>
            <a:r>
              <a:rPr kumimoji="1" lang="en-US" altLang="ja-JP" baseline="0" dirty="0" err="1" smtClean="0"/>
              <a:t>tsukuba</a:t>
            </a:r>
            <a:r>
              <a:rPr kumimoji="1" lang="en-US" altLang="ja-JP" baseline="0" dirty="0" smtClean="0"/>
              <a:t> 14</a:t>
            </a:r>
          </a:p>
          <a:p>
            <a:r>
              <a:rPr kumimoji="1" lang="en-US" altLang="ja-JP" baseline="0" dirty="0" smtClean="0"/>
              <a:t>Save </a:t>
            </a:r>
            <a:r>
              <a:rPr kumimoji="1" lang="en-US" altLang="ja-JP" baseline="0" dirty="0" err="1" smtClean="0"/>
              <a:t>ibaraki</a:t>
            </a:r>
            <a:r>
              <a:rPr kumimoji="1" lang="en-US" altLang="ja-JP" baseline="0" dirty="0" smtClean="0"/>
              <a:t> 9</a:t>
            </a:r>
          </a:p>
          <a:p>
            <a:r>
              <a:rPr kumimoji="1" lang="en-US" altLang="ja-JP" baseline="0" dirty="0" smtClean="0"/>
              <a:t>545</a:t>
            </a:r>
            <a:r>
              <a:rPr kumimoji="1" lang="ja-JP" altLang="en-US" baseline="0" dirty="0" smtClean="0"/>
              <a:t>人中</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37</a:t>
            </a:fld>
            <a:endParaRPr kumimoji="1" lang="ja-JP" altLang="en-US"/>
          </a:p>
        </p:txBody>
      </p:sp>
    </p:spTree>
    <p:extLst>
      <p:ext uri="{BB962C8B-B14F-4D97-AF65-F5344CB8AC3E}">
        <p14:creationId xmlns:p14="http://schemas.microsoft.com/office/powerpoint/2010/main" val="1027607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ハチ</a:t>
            </a:r>
            <a:endParaRPr kumimoji="1" lang="ja-JP" altLang="en-US" dirty="0"/>
          </a:p>
        </p:txBody>
      </p:sp>
      <p:sp>
        <p:nvSpPr>
          <p:cNvPr id="4" name="スライド番号プレースホルダー 3"/>
          <p:cNvSpPr>
            <a:spLocks noGrp="1"/>
          </p:cNvSpPr>
          <p:nvPr>
            <p:ph type="sldNum" sz="quarter" idx="10"/>
          </p:nvPr>
        </p:nvSpPr>
        <p:spPr/>
        <p:txBody>
          <a:bodyPr/>
          <a:lstStyle/>
          <a:p>
            <a:fld id="{9D1DEE27-A0CC-4E9A-8479-23A18DF82B0E}" type="slidenum">
              <a:rPr kumimoji="1" lang="ja-JP" altLang="en-US" smtClean="0"/>
              <a:pPr/>
              <a:t>5</a:t>
            </a:fld>
            <a:endParaRPr kumimoji="1" lang="ja-JP" altLang="en-US"/>
          </a:p>
        </p:txBody>
      </p:sp>
    </p:spTree>
    <p:extLst>
      <p:ext uri="{BB962C8B-B14F-4D97-AF65-F5344CB8AC3E}">
        <p14:creationId xmlns:p14="http://schemas.microsoft.com/office/powerpoint/2010/main" val="24716262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38</a:t>
            </a:fld>
            <a:endParaRPr kumimoji="1" lang="ja-JP" altLang="en-US"/>
          </a:p>
        </p:txBody>
      </p:sp>
    </p:spTree>
    <p:extLst>
      <p:ext uri="{BB962C8B-B14F-4D97-AF65-F5344CB8AC3E}">
        <p14:creationId xmlns:p14="http://schemas.microsoft.com/office/powerpoint/2010/main" val="24268088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支援室</a:t>
            </a:r>
            <a:r>
              <a:rPr kumimoji="1" lang="en-US" altLang="ja-JP" dirty="0" smtClean="0"/>
              <a:t>13</a:t>
            </a:r>
            <a:r>
              <a:rPr kumimoji="1" lang="ja-JP" altLang="en-US" dirty="0" smtClean="0"/>
              <a:t>日～</a:t>
            </a:r>
            <a:r>
              <a:rPr kumimoji="1" lang="en-US" altLang="ja-JP" dirty="0" smtClean="0"/>
              <a:t>15</a:t>
            </a:r>
            <a:r>
              <a:rPr kumimoji="1" lang="ja-JP" altLang="en-US" dirty="0" smtClean="0"/>
              <a:t>日に安否確認の差がある</a:t>
            </a:r>
            <a:endParaRPr kumimoji="1" lang="en-US" altLang="ja-JP" dirty="0" smtClean="0"/>
          </a:p>
          <a:p>
            <a:r>
              <a:rPr kumimoji="1" lang="ja-JP" altLang="en-US" dirty="0" smtClean="0"/>
              <a:t>ハチ</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40</a:t>
            </a:fld>
            <a:endParaRPr kumimoji="1" lang="ja-JP" altLang="en-US"/>
          </a:p>
        </p:txBody>
      </p:sp>
    </p:spTree>
    <p:extLst>
      <p:ext uri="{BB962C8B-B14F-4D97-AF65-F5344CB8AC3E}">
        <p14:creationId xmlns:p14="http://schemas.microsoft.com/office/powerpoint/2010/main" val="9888161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41</a:t>
            </a:fld>
            <a:endParaRPr kumimoji="1" lang="ja-JP" altLang="en-US"/>
          </a:p>
        </p:txBody>
      </p:sp>
    </p:spTree>
    <p:extLst>
      <p:ext uri="{BB962C8B-B14F-4D97-AF65-F5344CB8AC3E}">
        <p14:creationId xmlns:p14="http://schemas.microsoft.com/office/powerpoint/2010/main" val="2221594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6</a:t>
            </a:r>
            <a:r>
              <a:rPr kumimoji="1" lang="ja-JP" altLang="en-US" dirty="0" smtClean="0"/>
              <a:t>月三日黒岩様にヒアリング調査をしてきたことを説明で言う</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42</a:t>
            </a:fld>
            <a:endParaRPr kumimoji="1" lang="ja-JP" altLang="en-US"/>
          </a:p>
        </p:txBody>
      </p:sp>
    </p:spTree>
    <p:extLst>
      <p:ext uri="{BB962C8B-B14F-4D97-AF65-F5344CB8AC3E}">
        <p14:creationId xmlns:p14="http://schemas.microsoft.com/office/powerpoint/2010/main" val="42762189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質問項目は上に</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43</a:t>
            </a:fld>
            <a:endParaRPr kumimoji="1" lang="ja-JP" altLang="en-US"/>
          </a:p>
        </p:txBody>
      </p:sp>
    </p:spTree>
    <p:extLst>
      <p:ext uri="{BB962C8B-B14F-4D97-AF65-F5344CB8AC3E}">
        <p14:creationId xmlns:p14="http://schemas.microsoft.com/office/powerpoint/2010/main" val="39989309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自分たちの押すポイントの説明。</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44</a:t>
            </a:fld>
            <a:endParaRPr kumimoji="1" lang="ja-JP" altLang="en-US"/>
          </a:p>
        </p:txBody>
      </p:sp>
    </p:spTree>
    <p:extLst>
      <p:ext uri="{BB962C8B-B14F-4D97-AF65-F5344CB8AC3E}">
        <p14:creationId xmlns:p14="http://schemas.microsoft.com/office/powerpoint/2010/main" val="37054194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拡大する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lang="ja-JP" altLang="en-US" smtClean="0">
                <a:solidFill>
                  <a:prstClr val="black"/>
                </a:solidFill>
              </a:rPr>
              <a:pPr/>
              <a:t>46</a:t>
            </a:fld>
            <a:endParaRPr lang="ja-JP" altLang="en-US">
              <a:solidFill>
                <a:prstClr val="black"/>
              </a:solidFill>
            </a:endParaRPr>
          </a:p>
        </p:txBody>
      </p:sp>
    </p:spTree>
    <p:extLst>
      <p:ext uri="{BB962C8B-B14F-4D97-AF65-F5344CB8AC3E}">
        <p14:creationId xmlns:p14="http://schemas.microsoft.com/office/powerpoint/2010/main" val="609915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t>ji</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52</a:t>
            </a:fld>
            <a:endParaRPr kumimoji="1" lang="ja-JP" altLang="en-US"/>
          </a:p>
        </p:txBody>
      </p:sp>
    </p:spTree>
    <p:extLst>
      <p:ext uri="{BB962C8B-B14F-4D97-AF65-F5344CB8AC3E}">
        <p14:creationId xmlns:p14="http://schemas.microsoft.com/office/powerpoint/2010/main" val="2599320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文字の色　</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54</a:t>
            </a:fld>
            <a:endParaRPr kumimoji="1" lang="ja-JP" altLang="en-US"/>
          </a:p>
        </p:txBody>
      </p:sp>
    </p:spTree>
    <p:extLst>
      <p:ext uri="{BB962C8B-B14F-4D97-AF65-F5344CB8AC3E}">
        <p14:creationId xmlns:p14="http://schemas.microsoft.com/office/powerpoint/2010/main" val="9414177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未完成</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lang="ja-JP" altLang="en-US" smtClean="0">
                <a:solidFill>
                  <a:prstClr val="black"/>
                </a:solidFill>
              </a:rPr>
              <a:pPr/>
              <a:t>55</a:t>
            </a:fld>
            <a:endParaRPr lang="ja-JP" altLang="en-US">
              <a:solidFill>
                <a:prstClr val="black"/>
              </a:solidFill>
            </a:endParaRPr>
          </a:p>
        </p:txBody>
      </p:sp>
    </p:spTree>
    <p:extLst>
      <p:ext uri="{BB962C8B-B14F-4D97-AF65-F5344CB8AC3E}">
        <p14:creationId xmlns:p14="http://schemas.microsoft.com/office/powerpoint/2010/main" val="1155561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３ｐにまず問題があったことを取り上げこのスライドを掲示</a:t>
            </a:r>
            <a:endParaRPr kumimoji="1" lang="en-US" altLang="ja-JP" dirty="0" smtClean="0"/>
          </a:p>
          <a:p>
            <a:r>
              <a:rPr kumimoji="1" lang="en-US" altLang="ja-JP" dirty="0" smtClean="0"/>
              <a:t>11</a:t>
            </a:r>
            <a:r>
              <a:rPr kumimoji="1" lang="ja-JP" altLang="en-US" dirty="0" smtClean="0"/>
              <a:t>枚目</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6</a:t>
            </a:fld>
            <a:endParaRPr kumimoji="1" lang="ja-JP" altLang="en-US"/>
          </a:p>
        </p:txBody>
      </p:sp>
    </p:spTree>
    <p:extLst>
      <p:ext uri="{BB962C8B-B14F-4D97-AF65-F5344CB8AC3E}">
        <p14:creationId xmlns:p14="http://schemas.microsoft.com/office/powerpoint/2010/main" val="2150218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23191307-0EDB-4238-8F54-7344A5ACFAF8}" type="slidenum">
              <a:rPr lang="ja-JP" altLang="en-US" smtClean="0">
                <a:solidFill>
                  <a:prstClr val="black"/>
                </a:solidFill>
              </a:rPr>
              <a:pPr/>
              <a:t>63</a:t>
            </a:fld>
            <a:endParaRPr lang="ja-JP" altLang="en-US">
              <a:solidFill>
                <a:prstClr val="black"/>
              </a:solidFill>
            </a:endParaRPr>
          </a:p>
        </p:txBody>
      </p:sp>
    </p:spTree>
    <p:extLst>
      <p:ext uri="{BB962C8B-B14F-4D97-AF65-F5344CB8AC3E}">
        <p14:creationId xmlns:p14="http://schemas.microsoft.com/office/powerpoint/2010/main" val="1802109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65</a:t>
            </a:fld>
            <a:endParaRPr kumimoji="1" lang="ja-JP" altLang="en-US"/>
          </a:p>
        </p:txBody>
      </p:sp>
    </p:spTree>
    <p:extLst>
      <p:ext uri="{BB962C8B-B14F-4D97-AF65-F5344CB8AC3E}">
        <p14:creationId xmlns:p14="http://schemas.microsoft.com/office/powerpoint/2010/main" val="1193530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これは見にくいから一応質問対策というか付録のつもり。</a:t>
            </a:r>
            <a:endParaRPr kumimoji="1" lang="en-US" altLang="ja-JP" dirty="0" smtClean="0"/>
          </a:p>
          <a:p>
            <a:r>
              <a:rPr kumimoji="1" lang="ja-JP" altLang="en-US" dirty="0" smtClean="0"/>
              <a:t>でも</a:t>
            </a:r>
            <a:r>
              <a:rPr kumimoji="1" lang="en-US" altLang="ja-JP" dirty="0" smtClean="0"/>
              <a:t>15</a:t>
            </a:r>
            <a:r>
              <a:rPr kumimoji="1" lang="ja-JP" altLang="en-US" dirty="0" smtClean="0"/>
              <a:t>回分も授業内容まだ考えてないですごめんなさい。</a:t>
            </a:r>
            <a:endParaRPr kumimoji="1" lang="en-US" altLang="ja-JP" dirty="0" smtClean="0"/>
          </a:p>
          <a:p>
            <a:r>
              <a:rPr kumimoji="1" lang="ja-JP" altLang="en-US" dirty="0" smtClean="0"/>
              <a:t>スライドじゃなくてレジュメに授業概要全部完成させて貼れば良いかと</a:t>
            </a:r>
            <a:r>
              <a:rPr kumimoji="1" lang="en-US" altLang="ja-JP" dirty="0" smtClean="0"/>
              <a:t>..</a:t>
            </a:r>
          </a:p>
        </p:txBody>
      </p:sp>
      <p:sp>
        <p:nvSpPr>
          <p:cNvPr id="4" name="スライド番号プレースホルダー 3"/>
          <p:cNvSpPr>
            <a:spLocks noGrp="1"/>
          </p:cNvSpPr>
          <p:nvPr>
            <p:ph type="sldNum" sz="quarter" idx="10"/>
          </p:nvPr>
        </p:nvSpPr>
        <p:spPr/>
        <p:txBody>
          <a:bodyPr/>
          <a:lstStyle/>
          <a:p>
            <a:fld id="{23191307-0EDB-4238-8F54-7344A5ACFAF8}" type="slidenum">
              <a:rPr kumimoji="1" lang="ja-JP" altLang="en-US" smtClean="0"/>
              <a:t>67</a:t>
            </a:fld>
            <a:endParaRPr kumimoji="1" lang="ja-JP" altLang="en-US"/>
          </a:p>
        </p:txBody>
      </p:sp>
    </p:spTree>
    <p:extLst>
      <p:ext uri="{BB962C8B-B14F-4D97-AF65-F5344CB8AC3E}">
        <p14:creationId xmlns:p14="http://schemas.microsoft.com/office/powerpoint/2010/main" val="42662679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69</a:t>
            </a:fld>
            <a:endParaRPr kumimoji="1" lang="ja-JP" altLang="en-US"/>
          </a:p>
        </p:txBody>
      </p:sp>
    </p:spTree>
    <p:extLst>
      <p:ext uri="{BB962C8B-B14F-4D97-AF65-F5344CB8AC3E}">
        <p14:creationId xmlns:p14="http://schemas.microsoft.com/office/powerpoint/2010/main" val="30502835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現在、緊急地震速報を受信できるシステムが存在する。</a:t>
            </a:r>
            <a:endParaRPr kumimoji="1" lang="en-US" altLang="ja-JP" dirty="0" smtClean="0"/>
          </a:p>
          <a:p>
            <a:endParaRPr kumimoji="1" lang="en-US" altLang="ja-JP" dirty="0" smtClean="0"/>
          </a:p>
          <a:p>
            <a:r>
              <a:rPr kumimoji="1" lang="ja-JP" altLang="en-US" dirty="0" smtClean="0"/>
              <a:t>地震に関する大雑把なデータは誰でも受信可能</a:t>
            </a:r>
            <a:endParaRPr kumimoji="1" lang="en-US" altLang="ja-JP" dirty="0" smtClean="0"/>
          </a:p>
          <a:p>
            <a:r>
              <a:rPr kumimoji="1" lang="ja-JP" altLang="en-US" dirty="0" smtClean="0"/>
              <a:t>（地震に関する正確な情報もあるが無料ではない）</a:t>
            </a:r>
            <a:endParaRPr kumimoji="1" lang="en-US" altLang="ja-JP" dirty="0" smtClean="0"/>
          </a:p>
          <a:p>
            <a:endParaRPr kumimoji="1" lang="en-US" altLang="ja-JP" dirty="0" smtClean="0"/>
          </a:p>
          <a:p>
            <a:r>
              <a:rPr kumimoji="1" lang="ja-JP" altLang="en-US" dirty="0" smtClean="0"/>
              <a:t>これを安否確認システムの作動時ラインにする。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lang="ja-JP" altLang="en-US" smtClean="0">
                <a:solidFill>
                  <a:prstClr val="black"/>
                </a:solidFill>
              </a:rPr>
              <a:pPr/>
              <a:t>70</a:t>
            </a:fld>
            <a:endParaRPr lang="ja-JP" altLang="en-US">
              <a:solidFill>
                <a:prstClr val="black"/>
              </a:solidFill>
            </a:endParaRPr>
          </a:p>
        </p:txBody>
      </p:sp>
    </p:spTree>
    <p:extLst>
      <p:ext uri="{BB962C8B-B14F-4D97-AF65-F5344CB8AC3E}">
        <p14:creationId xmlns:p14="http://schemas.microsoft.com/office/powerpoint/2010/main" val="3693613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t>naose</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7</a:t>
            </a:fld>
            <a:endParaRPr kumimoji="1" lang="ja-JP" altLang="en-US"/>
          </a:p>
        </p:txBody>
      </p:sp>
    </p:spTree>
    <p:extLst>
      <p:ext uri="{BB962C8B-B14F-4D97-AF65-F5344CB8AC3E}">
        <p14:creationId xmlns:p14="http://schemas.microsoft.com/office/powerpoint/2010/main" val="4288978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被災情報なしが問題なのでは無くて、無いことで何が問題なのか？</a:t>
            </a:r>
            <a:endParaRPr kumimoji="1" lang="en-US" altLang="ja-JP" dirty="0" smtClean="0"/>
          </a:p>
          <a:p>
            <a:endParaRPr kumimoji="1" lang="en-US" altLang="ja-JP" dirty="0" smtClean="0"/>
          </a:p>
          <a:p>
            <a:endParaRPr kumimoji="1" lang="en-US" altLang="ja-JP" dirty="0" smtClean="0"/>
          </a:p>
          <a:p>
            <a:r>
              <a:rPr kumimoji="1" lang="ja-JP" altLang="en-US" dirty="0" smtClean="0"/>
              <a:t>問題意識のスライドを一枚入れる。</a:t>
            </a:r>
            <a:endParaRPr kumimoji="1" lang="en-US" altLang="ja-JP" dirty="0" smtClean="0"/>
          </a:p>
          <a:p>
            <a:r>
              <a:rPr kumimoji="1" lang="ja-JP" altLang="en-US" dirty="0" smtClean="0"/>
              <a:t>結果のまえにその行動の説明</a:t>
            </a:r>
            <a:endParaRPr kumimoji="1" lang="en-US" altLang="ja-JP" dirty="0" smtClean="0"/>
          </a:p>
          <a:p>
            <a:r>
              <a:rPr kumimoji="1" lang="ja-JP" altLang="en-US" dirty="0" smtClean="0"/>
              <a:t>被災</a:t>
            </a:r>
            <a:r>
              <a:rPr kumimoji="1" lang="en-US" altLang="ja-JP" dirty="0" smtClean="0"/>
              <a:t>MAP</a:t>
            </a:r>
            <a:r>
              <a:rPr kumimoji="1" lang="ja-JP" altLang="en-US" dirty="0" smtClean="0"/>
              <a:t>ができたことでメリットは？</a:t>
            </a:r>
            <a:endParaRPr kumimoji="1" lang="en-US" altLang="ja-JP" dirty="0" smtClean="0"/>
          </a:p>
          <a:p>
            <a:endParaRPr kumimoji="1" lang="en-US" altLang="ja-JP" dirty="0" smtClean="0"/>
          </a:p>
          <a:p>
            <a:r>
              <a:rPr kumimoji="1" lang="ja-JP" altLang="en-US" dirty="0" smtClean="0"/>
              <a:t>ピンポイントで対応が可能になる。</a:t>
            </a:r>
            <a:endParaRPr kumimoji="1" lang="en-US" altLang="ja-JP" dirty="0" smtClean="0"/>
          </a:p>
          <a:p>
            <a:r>
              <a:rPr kumimoji="1" lang="ja-JP" altLang="en-US" dirty="0" smtClean="0"/>
              <a:t>どこが困っているかわかる。</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8</a:t>
            </a:fld>
            <a:endParaRPr kumimoji="1" lang="ja-JP" altLang="en-US"/>
          </a:p>
        </p:txBody>
      </p:sp>
    </p:spTree>
    <p:extLst>
      <p:ext uri="{BB962C8B-B14F-4D97-AF65-F5344CB8AC3E}">
        <p14:creationId xmlns:p14="http://schemas.microsoft.com/office/powerpoint/2010/main" val="337299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ハチ</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9</a:t>
            </a:fld>
            <a:endParaRPr kumimoji="1" lang="ja-JP" altLang="en-US"/>
          </a:p>
        </p:txBody>
      </p:sp>
    </p:spTree>
    <p:extLst>
      <p:ext uri="{BB962C8B-B14F-4D97-AF65-F5344CB8AC3E}">
        <p14:creationId xmlns:p14="http://schemas.microsoft.com/office/powerpoint/2010/main" val="337299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共助が本当に見られたのかってことを説明者はきちんと言う</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10</a:t>
            </a:fld>
            <a:endParaRPr kumimoji="1" lang="ja-JP" altLang="en-US"/>
          </a:p>
        </p:txBody>
      </p:sp>
    </p:spTree>
    <p:extLst>
      <p:ext uri="{BB962C8B-B14F-4D97-AF65-F5344CB8AC3E}">
        <p14:creationId xmlns:p14="http://schemas.microsoft.com/office/powerpoint/2010/main" val="2419588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t>katena</a:t>
            </a:r>
            <a:endParaRPr kumimoji="1" lang="ja-JP" altLang="en-US" dirty="0"/>
          </a:p>
        </p:txBody>
      </p:sp>
      <p:sp>
        <p:nvSpPr>
          <p:cNvPr id="4" name="スライド番号プレースホルダー 3"/>
          <p:cNvSpPr>
            <a:spLocks noGrp="1"/>
          </p:cNvSpPr>
          <p:nvPr>
            <p:ph type="sldNum" sz="quarter" idx="10"/>
          </p:nvPr>
        </p:nvSpPr>
        <p:spPr/>
        <p:txBody>
          <a:bodyPr/>
          <a:lstStyle/>
          <a:p>
            <a:fld id="{413658D3-BB3B-4F09-A8D0-1E8F6B349D17}" type="slidenum">
              <a:rPr kumimoji="1" lang="ja-JP" altLang="en-US" smtClean="0"/>
              <a:t>11</a:t>
            </a:fld>
            <a:endParaRPr kumimoji="1" lang="ja-JP" altLang="en-US"/>
          </a:p>
        </p:txBody>
      </p:sp>
    </p:spTree>
    <p:extLst>
      <p:ext uri="{BB962C8B-B14F-4D97-AF65-F5344CB8AC3E}">
        <p14:creationId xmlns:p14="http://schemas.microsoft.com/office/powerpoint/2010/main" val="125931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516624"/>
            <a:ext cx="7315200" cy="2595025"/>
          </a:xfrm>
        </p:spPr>
        <p:txBody>
          <a:bodyPr>
            <a:normAutofit/>
          </a:bodyPr>
          <a:lstStyle>
            <a:lvl1pPr>
              <a:defRPr sz="4800"/>
            </a:lvl1pPr>
          </a:lstStyle>
          <a:p>
            <a:r>
              <a:rPr lang="ja-JP" altLang="en-US" dirty="0" smtClean="0"/>
              <a:t>マスター タイトルの書式設定１</a:t>
            </a:r>
            <a:endParaRPr lang="en-US" dirty="0"/>
          </a:p>
        </p:txBody>
      </p:sp>
      <p:sp>
        <p:nvSpPr>
          <p:cNvPr id="3" name="Subtitle 2"/>
          <p:cNvSpPr>
            <a:spLocks noGrp="1"/>
          </p:cNvSpPr>
          <p:nvPr>
            <p:ph type="subTitle" idx="1" hasCustomPrompt="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smtClean="0"/>
              <a:t>マスター サブタイトルの書式設定１</a:t>
            </a:r>
            <a:endParaRPr lang="en-US" dirty="0"/>
          </a:p>
        </p:txBody>
      </p:sp>
      <p:sp>
        <p:nvSpPr>
          <p:cNvPr id="7" name="Date Placeholder 6"/>
          <p:cNvSpPr>
            <a:spLocks noGrp="1"/>
          </p:cNvSpPr>
          <p:nvPr>
            <p:ph type="dt" sz="half" idx="10"/>
          </p:nvPr>
        </p:nvSpPr>
        <p:spPr/>
        <p:txBody>
          <a:bodyPr/>
          <a:lstStyle/>
          <a:p>
            <a:fld id="{558AFBE0-8DB3-4EA0-B34E-E382D7BF0F2B}" type="datetime1">
              <a:rPr kumimoji="1" lang="ja-JP" altLang="en-US" smtClean="0"/>
              <a:t>2011/6/29</a:t>
            </a:fld>
            <a:endParaRPr kumimoji="1" lang="ja-JP" altLang="en-US"/>
          </a:p>
        </p:txBody>
      </p:sp>
      <p:sp>
        <p:nvSpPr>
          <p:cNvPr id="8" name="Slide Number Placeholder 7"/>
          <p:cNvSpPr>
            <a:spLocks noGrp="1"/>
          </p:cNvSpPr>
          <p:nvPr>
            <p:ph type="sldNum" sz="quarter" idx="11"/>
          </p:nvPr>
        </p:nvSpPr>
        <p:spPr>
          <a:xfrm>
            <a:off x="8167301" y="6525344"/>
            <a:ext cx="941203" cy="301752"/>
          </a:xfrm>
        </p:spPr>
        <p:txBody>
          <a:bodyPr/>
          <a:lstStyle>
            <a:lvl1pPr>
              <a:defRPr>
                <a:latin typeface="Century" pitchFamily="18" charset="0"/>
              </a:defRPr>
            </a:lvl1pPr>
          </a:lstStyle>
          <a:p>
            <a:fld id="{3AC31149-E69C-44A3-8ED3-CD8F2E537B5F}" type="slidenum">
              <a:rPr lang="ja-JP" altLang="en-US" smtClean="0"/>
              <a:pPr/>
              <a:t>‹#›</a:t>
            </a:fld>
            <a:endParaRPr lang="ja-JP" altLang="en-US" dirty="0"/>
          </a:p>
        </p:txBody>
      </p:sp>
      <p:sp>
        <p:nvSpPr>
          <p:cNvPr id="9" name="Footer Placeholder 8"/>
          <p:cNvSpPr>
            <a:spLocks noGrp="1"/>
          </p:cNvSpPr>
          <p:nvPr>
            <p:ph type="ftr" sz="quarter" idx="12"/>
          </p:nvPr>
        </p:nvSpPr>
        <p:spPr/>
        <p:txBody>
          <a:bodyPr/>
          <a:lstStyle/>
          <a:p>
            <a:endParaRPr kumimoji="1" lang="ja-JP"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4DF5F9-0F13-4A4A-AA1D-7AF555E42FA4}"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3" name="Footer Placeholder 2"/>
          <p:cNvSpPr>
            <a:spLocks noGrp="1"/>
          </p:cNvSpPr>
          <p:nvPr>
            <p:ph type="ftr" sz="quarter" idx="11"/>
          </p:nvPr>
        </p:nvSpPr>
        <p:spPr>
          <a:xfrm>
            <a:off x="6012160" y="836712"/>
            <a:ext cx="2246489" cy="301227"/>
          </a:xfrm>
        </p:spPr>
        <p:txBody>
          <a:bodyPr/>
          <a:lstStyle/>
          <a:p>
            <a:endParaRPr lang="ja-JP" altLang="en-US">
              <a:solidFill>
                <a:prstClr val="white"/>
              </a:solidFill>
            </a:endParaRPr>
          </a:p>
        </p:txBody>
      </p:sp>
      <p:sp>
        <p:nvSpPr>
          <p:cNvPr id="4" name="Slide Number Placeholder 3"/>
          <p:cNvSpPr>
            <a:spLocks noGrp="1"/>
          </p:cNvSpPr>
          <p:nvPr>
            <p:ph type="sldNum" sz="quarter" idx="12"/>
          </p:nvPr>
        </p:nvSpPr>
        <p:spPr>
          <a:xfrm>
            <a:off x="8100392" y="6453336"/>
            <a:ext cx="941203" cy="301752"/>
          </a:xfrm>
        </p:spPr>
        <p:txBody>
          <a:bodyPr/>
          <a:lstStyle>
            <a:lvl1pPr>
              <a:defRPr>
                <a:latin typeface="Century" pitchFamily="18" charset="0"/>
              </a:defRPr>
            </a:lvl1pPr>
          </a:lstStyle>
          <a:p>
            <a:fld id="{278659AB-9610-43A4-BA8D-22E57F657C2D}" type="slidenum">
              <a:rPr lang="ja-JP" altLang="en-US" smtClean="0">
                <a:solidFill>
                  <a:prstClr val="white"/>
                </a:solidFill>
              </a:rPr>
              <a:pPr/>
              <a:t>‹#›</a:t>
            </a:fld>
            <a:endParaRPr lang="ja-JP" altLang="en-US" dirty="0">
              <a:solidFill>
                <a:prstClr val="white"/>
              </a:solidFill>
            </a:endParaRPr>
          </a:p>
        </p:txBody>
      </p:sp>
    </p:spTree>
    <p:extLst>
      <p:ext uri="{BB962C8B-B14F-4D97-AF65-F5344CB8AC3E}">
        <p14:creationId xmlns:p14="http://schemas.microsoft.com/office/powerpoint/2010/main" val="27392796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a:xfrm>
            <a:off x="7740352" y="0"/>
            <a:ext cx="1403648" cy="548680"/>
          </a:xfrm>
        </p:spPr>
        <p:txBody>
          <a:bodyPr>
            <a:noAutofit/>
          </a:bodyPr>
          <a:lstStyle>
            <a:lvl1pPr algn="ctr">
              <a:defRPr sz="2400">
                <a:solidFill>
                  <a:schemeClr val="tx1"/>
                </a:solidFill>
              </a:defRPr>
            </a:lvl1pPr>
          </a:lstStyle>
          <a:p>
            <a:r>
              <a:rPr kumimoji="1" lang="ja-JP" altLang="en-US" dirty="0" smtClean="0"/>
              <a:t>マスター タイトルの書式設定</a:t>
            </a:r>
            <a:endParaRPr kumimoji="1" lang="ja-JP" altLang="en-US" dirty="0"/>
          </a:p>
        </p:txBody>
      </p:sp>
      <p:sp>
        <p:nvSpPr>
          <p:cNvPr id="3" name="日付プレースホルダー 2"/>
          <p:cNvSpPr>
            <a:spLocks noGrp="1"/>
          </p:cNvSpPr>
          <p:nvPr>
            <p:ph type="dt" sz="half" idx="10"/>
          </p:nvPr>
        </p:nvSpPr>
        <p:spPr/>
        <p:txBody>
          <a:bodyPr/>
          <a:lstStyle/>
          <a:p>
            <a:fld id="{974A74BD-807D-45FF-9017-2F40CFDED404}"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white"/>
              </a:solidFill>
            </a:endParaRPr>
          </a:p>
        </p:txBody>
      </p:sp>
      <p:sp>
        <p:nvSpPr>
          <p:cNvPr id="5" name="スライド番号プレースホルダー 4"/>
          <p:cNvSpPr>
            <a:spLocks noGrp="1"/>
          </p:cNvSpPr>
          <p:nvPr>
            <p:ph type="sldNum" sz="quarter" idx="12"/>
          </p:nvPr>
        </p:nvSpPr>
        <p:spPr>
          <a:xfrm>
            <a:off x="8100392" y="6453336"/>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
        <p:nvSpPr>
          <p:cNvPr id="9" name="テキスト プレースホルダー 8"/>
          <p:cNvSpPr>
            <a:spLocks noGrp="1"/>
          </p:cNvSpPr>
          <p:nvPr>
            <p:ph type="body" sz="quarter" idx="13"/>
          </p:nvPr>
        </p:nvSpPr>
        <p:spPr>
          <a:xfrm>
            <a:off x="0" y="0"/>
            <a:ext cx="8027988" cy="549275"/>
          </a:xfrm>
        </p:spPr>
        <p:txBody>
          <a:bodyPr>
            <a:noAutofit/>
          </a:bodyPr>
          <a:lstStyle>
            <a:lvl1pPr marL="0" indent="0">
              <a:buNone/>
              <a:defRPr sz="4000" b="0"/>
            </a:lvl1pPr>
          </a:lstStyle>
          <a:p>
            <a:pPr lvl="0"/>
            <a:r>
              <a:rPr kumimoji="1" lang="ja-JP" altLang="en-US" dirty="0" smtClean="0"/>
              <a:t>マスター テキストの書式設定</a:t>
            </a:r>
          </a:p>
        </p:txBody>
      </p:sp>
    </p:spTree>
    <p:extLst>
      <p:ext uri="{BB962C8B-B14F-4D97-AF65-F5344CB8AC3E}">
        <p14:creationId xmlns:p14="http://schemas.microsoft.com/office/powerpoint/2010/main" val="208384802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0" y="-720080"/>
            <a:ext cx="9144000" cy="1440160"/>
          </a:xfrm>
        </p:spPr>
        <p:txBody>
          <a:bodyPr>
            <a:normAutofit/>
          </a:bodyPr>
          <a:lstStyle>
            <a:lvl1pPr algn="ctr">
              <a:defRPr sz="4400" b="0">
                <a:solidFill>
                  <a:schemeClr val="tx1"/>
                </a:solidFill>
              </a:defRPr>
            </a:lvl1pPr>
          </a:lstStyle>
          <a:p>
            <a:r>
              <a:rPr kumimoji="1" lang="ja-JP" altLang="en-US" dirty="0" smtClean="0"/>
              <a:t>御静聴ありがとうございました</a:t>
            </a:r>
            <a:endParaRPr kumimoji="1" lang="ja-JP" altLang="en-US" dirty="0"/>
          </a:p>
        </p:txBody>
      </p:sp>
      <p:sp>
        <p:nvSpPr>
          <p:cNvPr id="3" name="日付プレースホルダー 2"/>
          <p:cNvSpPr>
            <a:spLocks noGrp="1"/>
          </p:cNvSpPr>
          <p:nvPr>
            <p:ph type="dt" sz="half" idx="10"/>
          </p:nvPr>
        </p:nvSpPr>
        <p:spPr/>
        <p:txBody>
          <a:bodyPr/>
          <a:lstStyle/>
          <a:p>
            <a:fld id="{9E7FC734-1F22-41BD-BE61-3CBFEFE915CC}"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white"/>
              </a:solidFill>
            </a:endParaRPr>
          </a:p>
        </p:txBody>
      </p:sp>
      <p:sp>
        <p:nvSpPr>
          <p:cNvPr id="5" name="スライド番号プレースホルダー 4"/>
          <p:cNvSpPr>
            <a:spLocks noGrp="1"/>
          </p:cNvSpPr>
          <p:nvPr>
            <p:ph type="sldNum" sz="quarter" idx="12"/>
          </p:nvPr>
        </p:nvSpPr>
        <p:spPr>
          <a:xfrm>
            <a:off x="8100392" y="6453336"/>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Tree>
    <p:extLst>
      <p:ext uri="{BB962C8B-B14F-4D97-AF65-F5344CB8AC3E}">
        <p14:creationId xmlns:p14="http://schemas.microsoft.com/office/powerpoint/2010/main" val="18902047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4DF5F9-0F13-4A4A-AA1D-7AF555E42FA4}" type="datetime1">
              <a:rPr kumimoji="1" lang="ja-JP" altLang="en-US" smtClean="0"/>
              <a:t>2011/6/29</a:t>
            </a:fld>
            <a:endParaRPr kumimoji="1" lang="ja-JP" altLang="en-US"/>
          </a:p>
        </p:txBody>
      </p:sp>
      <p:sp>
        <p:nvSpPr>
          <p:cNvPr id="3" name="Footer Placeholder 2"/>
          <p:cNvSpPr>
            <a:spLocks noGrp="1"/>
          </p:cNvSpPr>
          <p:nvPr>
            <p:ph type="ftr" sz="quarter" idx="11"/>
          </p:nvPr>
        </p:nvSpPr>
        <p:spPr>
          <a:xfrm>
            <a:off x="6012160" y="836712"/>
            <a:ext cx="2246489" cy="301227"/>
          </a:xfrm>
        </p:spPr>
        <p:txBody>
          <a:bodyPr/>
          <a:lstStyle/>
          <a:p>
            <a:endParaRPr kumimoji="1" lang="ja-JP" altLang="en-US"/>
          </a:p>
        </p:txBody>
      </p:sp>
      <p:sp>
        <p:nvSpPr>
          <p:cNvPr id="4" name="Slide Number Placeholder 3"/>
          <p:cNvSpPr>
            <a:spLocks noGrp="1"/>
          </p:cNvSpPr>
          <p:nvPr>
            <p:ph type="sldNum" sz="quarter" idx="12"/>
          </p:nvPr>
        </p:nvSpPr>
        <p:spPr>
          <a:xfrm>
            <a:off x="8172400" y="6522156"/>
            <a:ext cx="941203" cy="301752"/>
          </a:xfrm>
        </p:spPr>
        <p:txBody>
          <a:bodyPr/>
          <a:lstStyle>
            <a:lvl1pPr>
              <a:defRPr>
                <a:latin typeface="Century" pitchFamily="18" charset="0"/>
              </a:defRPr>
            </a:lvl1pPr>
          </a:lstStyle>
          <a:p>
            <a:fld id="{278659AB-9610-43A4-BA8D-22E57F657C2D}" type="slidenum">
              <a:rPr lang="ja-JP" altLang="en-US" smtClean="0"/>
              <a:pPr/>
              <a:t>‹#›</a:t>
            </a:fld>
            <a:endParaRPr lang="ja-JP"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a:xfrm>
            <a:off x="7740352" y="0"/>
            <a:ext cx="1403648" cy="548680"/>
          </a:xfrm>
        </p:spPr>
        <p:txBody>
          <a:bodyPr>
            <a:noAutofit/>
          </a:bodyPr>
          <a:lstStyle>
            <a:lvl1pPr algn="ctr">
              <a:defRPr sz="2400">
                <a:solidFill>
                  <a:schemeClr val="tx1"/>
                </a:solidFill>
              </a:defRPr>
            </a:lvl1pPr>
          </a:lstStyle>
          <a:p>
            <a:r>
              <a:rPr kumimoji="1" lang="ja-JP" altLang="en-US" dirty="0" smtClean="0"/>
              <a:t>マスター タイトルの書式設定</a:t>
            </a:r>
            <a:endParaRPr kumimoji="1" lang="ja-JP" altLang="en-US" dirty="0"/>
          </a:p>
        </p:txBody>
      </p:sp>
      <p:sp>
        <p:nvSpPr>
          <p:cNvPr id="3" name="日付プレースホルダー 2"/>
          <p:cNvSpPr>
            <a:spLocks noGrp="1"/>
          </p:cNvSpPr>
          <p:nvPr>
            <p:ph type="dt" sz="half" idx="10"/>
          </p:nvPr>
        </p:nvSpPr>
        <p:spPr/>
        <p:txBody>
          <a:bodyPr/>
          <a:lstStyle/>
          <a:p>
            <a:fld id="{974A74BD-807D-45FF-9017-2F40CFDED404}" type="datetime1">
              <a:rPr kumimoji="1" lang="ja-JP" altLang="en-US" smtClean="0"/>
              <a:t>2011/6/29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a:xfrm>
            <a:off x="8100392" y="6453336"/>
            <a:ext cx="941203" cy="301752"/>
          </a:xfrm>
        </p:spPr>
        <p:txBody>
          <a:bodyPr/>
          <a:lstStyle>
            <a:lvl1pPr>
              <a:defRPr>
                <a:latin typeface="Century" pitchFamily="18" charset="0"/>
              </a:defRPr>
            </a:lvl1pPr>
          </a:lstStyle>
          <a:p>
            <a:fld id="{3AC31149-E69C-44A3-8ED3-CD8F2E537B5F}" type="slidenum">
              <a:rPr lang="ja-JP" altLang="en-US" smtClean="0"/>
              <a:pPr/>
              <a:t>‹#›</a:t>
            </a:fld>
            <a:endParaRPr lang="ja-JP" altLang="en-US" dirty="0"/>
          </a:p>
        </p:txBody>
      </p:sp>
      <p:sp>
        <p:nvSpPr>
          <p:cNvPr id="9" name="テキスト プレースホルダー 8"/>
          <p:cNvSpPr>
            <a:spLocks noGrp="1"/>
          </p:cNvSpPr>
          <p:nvPr>
            <p:ph type="body" sz="quarter" idx="13"/>
          </p:nvPr>
        </p:nvSpPr>
        <p:spPr>
          <a:xfrm>
            <a:off x="0" y="0"/>
            <a:ext cx="8027988" cy="549275"/>
          </a:xfrm>
        </p:spPr>
        <p:txBody>
          <a:bodyPr>
            <a:noAutofit/>
          </a:bodyPr>
          <a:lstStyle>
            <a:lvl1pPr marL="0" indent="0">
              <a:buNone/>
              <a:defRPr sz="4000" b="0"/>
            </a:lvl1pPr>
          </a:lstStyle>
          <a:p>
            <a:pPr lvl="0"/>
            <a:r>
              <a:rPr kumimoji="1" lang="ja-JP" altLang="en-US" dirty="0" smtClean="0"/>
              <a:t>マスター テキストの書式設定</a:t>
            </a:r>
          </a:p>
        </p:txBody>
      </p:sp>
      <p:sp>
        <p:nvSpPr>
          <p:cNvPr id="7" name="正方形/長方形 6"/>
          <p:cNvSpPr/>
          <p:nvPr userDrawn="1"/>
        </p:nvSpPr>
        <p:spPr>
          <a:xfrm>
            <a:off x="-252536" y="0"/>
            <a:ext cx="446449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970378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0" y="-720080"/>
            <a:ext cx="9144000" cy="1440160"/>
          </a:xfrm>
        </p:spPr>
        <p:txBody>
          <a:bodyPr>
            <a:normAutofit/>
          </a:bodyPr>
          <a:lstStyle>
            <a:lvl1pPr algn="ctr">
              <a:defRPr sz="4400" b="0">
                <a:solidFill>
                  <a:schemeClr val="tx1"/>
                </a:solidFill>
              </a:defRPr>
            </a:lvl1pPr>
          </a:lstStyle>
          <a:p>
            <a:r>
              <a:rPr kumimoji="1" lang="ja-JP" altLang="en-US" dirty="0" smtClean="0"/>
              <a:t>御静聴ありがとうございました</a:t>
            </a:r>
            <a:endParaRPr kumimoji="1" lang="ja-JP" altLang="en-US" dirty="0"/>
          </a:p>
        </p:txBody>
      </p:sp>
      <p:sp>
        <p:nvSpPr>
          <p:cNvPr id="3" name="日付プレースホルダー 2"/>
          <p:cNvSpPr>
            <a:spLocks noGrp="1"/>
          </p:cNvSpPr>
          <p:nvPr>
            <p:ph type="dt" sz="half" idx="10"/>
          </p:nvPr>
        </p:nvSpPr>
        <p:spPr/>
        <p:txBody>
          <a:bodyPr/>
          <a:lstStyle/>
          <a:p>
            <a:fld id="{9E7FC734-1F22-41BD-BE61-3CBFEFE915CC}" type="datetime1">
              <a:rPr kumimoji="1" lang="ja-JP" altLang="en-US" smtClean="0"/>
              <a:t>2011/6/29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a:xfrm>
            <a:off x="8100392" y="6453336"/>
            <a:ext cx="941203" cy="301752"/>
          </a:xfrm>
        </p:spPr>
        <p:txBody>
          <a:bodyPr/>
          <a:lstStyle>
            <a:lvl1pPr>
              <a:defRPr>
                <a:latin typeface="Century" pitchFamily="18" charset="0"/>
              </a:defRPr>
            </a:lvl1pPr>
          </a:lstStyle>
          <a:p>
            <a:fld id="{3AC31149-E69C-44A3-8ED3-CD8F2E537B5F}" type="slidenum">
              <a:rPr lang="ja-JP" altLang="en-US" smtClean="0"/>
              <a:pPr/>
              <a:t>‹#›</a:t>
            </a:fld>
            <a:endParaRPr lang="ja-JP" altLang="en-US" dirty="0"/>
          </a:p>
        </p:txBody>
      </p:sp>
    </p:spTree>
    <p:extLst>
      <p:ext uri="{BB962C8B-B14F-4D97-AF65-F5344CB8AC3E}">
        <p14:creationId xmlns:p14="http://schemas.microsoft.com/office/powerpoint/2010/main" val="39115525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516624"/>
            <a:ext cx="7315200" cy="2595025"/>
          </a:xfrm>
        </p:spPr>
        <p:txBody>
          <a:bodyPr>
            <a:normAutofit/>
          </a:bodyPr>
          <a:lstStyle>
            <a:lvl1pPr>
              <a:defRPr sz="4800"/>
            </a:lvl1pPr>
          </a:lstStyle>
          <a:p>
            <a:r>
              <a:rPr lang="ja-JP" altLang="en-US" dirty="0" smtClean="0"/>
              <a:t>マスター タイトルの書式設定１</a:t>
            </a:r>
            <a:endParaRPr lang="en-US" dirty="0"/>
          </a:p>
        </p:txBody>
      </p:sp>
      <p:sp>
        <p:nvSpPr>
          <p:cNvPr id="3" name="Subtitle 2"/>
          <p:cNvSpPr>
            <a:spLocks noGrp="1"/>
          </p:cNvSpPr>
          <p:nvPr>
            <p:ph type="subTitle" idx="1" hasCustomPrompt="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smtClean="0"/>
              <a:t>マスター サブタイトルの書式設定１</a:t>
            </a:r>
            <a:endParaRPr lang="en-US" dirty="0"/>
          </a:p>
        </p:txBody>
      </p:sp>
      <p:sp>
        <p:nvSpPr>
          <p:cNvPr id="7" name="Date Placeholder 6"/>
          <p:cNvSpPr>
            <a:spLocks noGrp="1"/>
          </p:cNvSpPr>
          <p:nvPr>
            <p:ph type="dt" sz="half" idx="10"/>
          </p:nvPr>
        </p:nvSpPr>
        <p:spPr/>
        <p:txBody>
          <a:bodyPr/>
          <a:lstStyle/>
          <a:p>
            <a:fld id="{558AFBE0-8DB3-4EA0-B34E-E382D7BF0F2B}"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8" name="Slide Number Placeholder 7"/>
          <p:cNvSpPr>
            <a:spLocks noGrp="1"/>
          </p:cNvSpPr>
          <p:nvPr>
            <p:ph type="sldNum" sz="quarter" idx="11"/>
          </p:nvPr>
        </p:nvSpPr>
        <p:spPr>
          <a:xfrm>
            <a:off x="7308304" y="548680"/>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
        <p:nvSpPr>
          <p:cNvPr id="9" name="Footer Placeholder 8"/>
          <p:cNvSpPr>
            <a:spLocks noGrp="1"/>
          </p:cNvSpPr>
          <p:nvPr>
            <p:ph type="ftr" sz="quarter" idx="12"/>
          </p:nvPr>
        </p:nvSpPr>
        <p:spPr/>
        <p:txBody>
          <a:bodyPr/>
          <a:lstStyle/>
          <a:p>
            <a:endParaRPr lang="ja-JP" altLang="en-US">
              <a:solidFill>
                <a:prstClr val="white"/>
              </a:solidFill>
            </a:endParaRPr>
          </a:p>
        </p:txBody>
      </p:sp>
    </p:spTree>
    <p:extLst>
      <p:ext uri="{BB962C8B-B14F-4D97-AF65-F5344CB8AC3E}">
        <p14:creationId xmlns:p14="http://schemas.microsoft.com/office/powerpoint/2010/main" val="310267143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4DF5F9-0F13-4A4A-AA1D-7AF555E42FA4}"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3" name="Footer Placeholder 2"/>
          <p:cNvSpPr>
            <a:spLocks noGrp="1"/>
          </p:cNvSpPr>
          <p:nvPr>
            <p:ph type="ftr" sz="quarter" idx="11"/>
          </p:nvPr>
        </p:nvSpPr>
        <p:spPr/>
        <p:txBody>
          <a:bodyPr/>
          <a:lstStyle/>
          <a:p>
            <a:endParaRPr lang="ja-JP" altLang="en-US">
              <a:solidFill>
                <a:prstClr val="white"/>
              </a:solidFill>
            </a:endParaRPr>
          </a:p>
        </p:txBody>
      </p:sp>
      <p:sp>
        <p:nvSpPr>
          <p:cNvPr id="4" name="Slide Number Placeholder 3"/>
          <p:cNvSpPr>
            <a:spLocks noGrp="1"/>
          </p:cNvSpPr>
          <p:nvPr>
            <p:ph type="sldNum" sz="quarter" idx="12"/>
          </p:nvPr>
        </p:nvSpPr>
        <p:spPr/>
        <p:txBody>
          <a:bodyPr/>
          <a:lstStyle>
            <a:lvl1pPr>
              <a:defRPr>
                <a:latin typeface="Century" pitchFamily="18" charset="0"/>
              </a:defRPr>
            </a:lvl1pPr>
          </a:lstStyle>
          <a:p>
            <a:fld id="{278659AB-9610-43A4-BA8D-22E57F657C2D}" type="slidenum">
              <a:rPr lang="ja-JP" altLang="en-US" smtClean="0">
                <a:solidFill>
                  <a:prstClr val="white"/>
                </a:solidFill>
              </a:rPr>
              <a:pPr/>
              <a:t>‹#›</a:t>
            </a:fld>
            <a:endParaRPr lang="ja-JP" altLang="en-US" dirty="0">
              <a:solidFill>
                <a:prstClr val="white"/>
              </a:solidFill>
            </a:endParaRPr>
          </a:p>
        </p:txBody>
      </p:sp>
    </p:spTree>
    <p:extLst>
      <p:ext uri="{BB962C8B-B14F-4D97-AF65-F5344CB8AC3E}">
        <p14:creationId xmlns:p14="http://schemas.microsoft.com/office/powerpoint/2010/main" val="33576758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a:xfrm>
            <a:off x="7740352" y="0"/>
            <a:ext cx="1403648" cy="548680"/>
          </a:xfrm>
        </p:spPr>
        <p:txBody>
          <a:bodyPr>
            <a:noAutofit/>
          </a:bodyPr>
          <a:lstStyle>
            <a:lvl1pPr algn="ctr">
              <a:defRPr sz="2400">
                <a:solidFill>
                  <a:schemeClr val="tx1"/>
                </a:solidFill>
              </a:defRPr>
            </a:lvl1pPr>
          </a:lstStyle>
          <a:p>
            <a:r>
              <a:rPr kumimoji="1" lang="ja-JP" altLang="en-US" dirty="0" smtClean="0"/>
              <a:t>マスター タイトルの書式設定</a:t>
            </a:r>
            <a:endParaRPr kumimoji="1" lang="ja-JP" altLang="en-US" dirty="0"/>
          </a:p>
        </p:txBody>
      </p:sp>
      <p:sp>
        <p:nvSpPr>
          <p:cNvPr id="3" name="日付プレースホルダー 2"/>
          <p:cNvSpPr>
            <a:spLocks noGrp="1"/>
          </p:cNvSpPr>
          <p:nvPr>
            <p:ph type="dt" sz="half" idx="10"/>
          </p:nvPr>
        </p:nvSpPr>
        <p:spPr/>
        <p:txBody>
          <a:bodyPr/>
          <a:lstStyle/>
          <a:p>
            <a:fld id="{974A74BD-807D-45FF-9017-2F40CFDED404}"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white"/>
              </a:solidFill>
            </a:endParaRPr>
          </a:p>
        </p:txBody>
      </p:sp>
      <p:sp>
        <p:nvSpPr>
          <p:cNvPr id="5" name="スライド番号プレースホルダー 4"/>
          <p:cNvSpPr>
            <a:spLocks noGrp="1"/>
          </p:cNvSpPr>
          <p:nvPr>
            <p:ph type="sldNum" sz="quarter" idx="12"/>
          </p:nvPr>
        </p:nvSpPr>
        <p:spPr>
          <a:xfrm>
            <a:off x="8180830" y="6511624"/>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
        <p:nvSpPr>
          <p:cNvPr id="9" name="テキスト プレースホルダー 8"/>
          <p:cNvSpPr>
            <a:spLocks noGrp="1"/>
          </p:cNvSpPr>
          <p:nvPr>
            <p:ph type="body" sz="quarter" idx="13"/>
          </p:nvPr>
        </p:nvSpPr>
        <p:spPr>
          <a:xfrm>
            <a:off x="0" y="0"/>
            <a:ext cx="8027988" cy="549275"/>
          </a:xfrm>
        </p:spPr>
        <p:txBody>
          <a:bodyPr>
            <a:noAutofit/>
          </a:bodyPr>
          <a:lstStyle>
            <a:lvl1pPr marL="0" indent="0">
              <a:buNone/>
              <a:defRPr sz="4000" b="0"/>
            </a:lvl1pPr>
          </a:lstStyle>
          <a:p>
            <a:pPr lvl="0"/>
            <a:r>
              <a:rPr kumimoji="1" lang="ja-JP" altLang="en-US" dirty="0" smtClean="0"/>
              <a:t>マスター テキストの書式設定</a:t>
            </a:r>
          </a:p>
        </p:txBody>
      </p:sp>
    </p:spTree>
    <p:extLst>
      <p:ext uri="{BB962C8B-B14F-4D97-AF65-F5344CB8AC3E}">
        <p14:creationId xmlns:p14="http://schemas.microsoft.com/office/powerpoint/2010/main" val="32382522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0" y="476672"/>
            <a:ext cx="9144000" cy="1440160"/>
          </a:xfrm>
        </p:spPr>
        <p:txBody>
          <a:bodyPr>
            <a:normAutofit/>
          </a:bodyPr>
          <a:lstStyle>
            <a:lvl1pPr algn="ctr">
              <a:defRPr sz="4400" b="0"/>
            </a:lvl1pPr>
          </a:lstStyle>
          <a:p>
            <a:r>
              <a:rPr kumimoji="1" lang="ja-JP" altLang="en-US" dirty="0" smtClean="0"/>
              <a:t>御静聴ありがとうございました</a:t>
            </a:r>
            <a:endParaRPr kumimoji="1" lang="ja-JP" altLang="en-US" dirty="0"/>
          </a:p>
        </p:txBody>
      </p:sp>
      <p:sp>
        <p:nvSpPr>
          <p:cNvPr id="3" name="日付プレースホルダー 2"/>
          <p:cNvSpPr>
            <a:spLocks noGrp="1"/>
          </p:cNvSpPr>
          <p:nvPr>
            <p:ph type="dt" sz="half" idx="10"/>
          </p:nvPr>
        </p:nvSpPr>
        <p:spPr/>
        <p:txBody>
          <a:bodyPr/>
          <a:lstStyle/>
          <a:p>
            <a:fld id="{9E7FC734-1F22-41BD-BE61-3CBFEFE915CC}"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white"/>
              </a:solidFill>
            </a:endParaRPr>
          </a:p>
        </p:txBody>
      </p:sp>
      <p:sp>
        <p:nvSpPr>
          <p:cNvPr id="5" name="スライド番号プレースホルダー 4"/>
          <p:cNvSpPr>
            <a:spLocks noGrp="1"/>
          </p:cNvSpPr>
          <p:nvPr>
            <p:ph type="sldNum" sz="quarter" idx="12"/>
          </p:nvPr>
        </p:nvSpPr>
        <p:spPr>
          <a:xfrm>
            <a:off x="8154588" y="6469988"/>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Tree>
    <p:extLst>
      <p:ext uri="{BB962C8B-B14F-4D97-AF65-F5344CB8AC3E}">
        <p14:creationId xmlns:p14="http://schemas.microsoft.com/office/powerpoint/2010/main" val="15125697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516624"/>
            <a:ext cx="7315200" cy="2595025"/>
          </a:xfrm>
        </p:spPr>
        <p:txBody>
          <a:bodyPr>
            <a:normAutofit/>
          </a:bodyPr>
          <a:lstStyle>
            <a:lvl1pPr>
              <a:defRPr sz="4800"/>
            </a:lvl1pPr>
          </a:lstStyle>
          <a:p>
            <a:r>
              <a:rPr lang="ja-JP" altLang="en-US" dirty="0" smtClean="0"/>
              <a:t>マスター タイトルの書式設定１</a:t>
            </a:r>
            <a:endParaRPr lang="en-US" dirty="0"/>
          </a:p>
        </p:txBody>
      </p:sp>
      <p:sp>
        <p:nvSpPr>
          <p:cNvPr id="3" name="Subtitle 2"/>
          <p:cNvSpPr>
            <a:spLocks noGrp="1"/>
          </p:cNvSpPr>
          <p:nvPr>
            <p:ph type="subTitle" idx="1" hasCustomPrompt="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dirty="0" smtClean="0"/>
              <a:t>マスター サブタイトルの書式設定１</a:t>
            </a:r>
            <a:endParaRPr lang="en-US" dirty="0"/>
          </a:p>
        </p:txBody>
      </p:sp>
      <p:sp>
        <p:nvSpPr>
          <p:cNvPr id="7" name="Date Placeholder 6"/>
          <p:cNvSpPr>
            <a:spLocks noGrp="1"/>
          </p:cNvSpPr>
          <p:nvPr>
            <p:ph type="dt" sz="half" idx="10"/>
          </p:nvPr>
        </p:nvSpPr>
        <p:spPr/>
        <p:txBody>
          <a:bodyPr/>
          <a:lstStyle/>
          <a:p>
            <a:fld id="{558AFBE0-8DB3-4EA0-B34E-E382D7BF0F2B}"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8" name="Slide Number Placeholder 7"/>
          <p:cNvSpPr>
            <a:spLocks noGrp="1"/>
          </p:cNvSpPr>
          <p:nvPr>
            <p:ph type="sldNum" sz="quarter" idx="11"/>
          </p:nvPr>
        </p:nvSpPr>
        <p:spPr>
          <a:xfrm>
            <a:off x="8095293" y="6439616"/>
            <a:ext cx="941203" cy="301752"/>
          </a:xfrm>
        </p:spPr>
        <p:txBody>
          <a:bodyPr/>
          <a:lstStyle>
            <a:lvl1pPr>
              <a:defRPr>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
        <p:nvSpPr>
          <p:cNvPr id="9" name="Footer Placeholder 8"/>
          <p:cNvSpPr>
            <a:spLocks noGrp="1"/>
          </p:cNvSpPr>
          <p:nvPr>
            <p:ph type="ftr" sz="quarter" idx="12"/>
          </p:nvPr>
        </p:nvSpPr>
        <p:spPr/>
        <p:txBody>
          <a:bodyPr/>
          <a:lstStyle/>
          <a:p>
            <a:endParaRPr lang="ja-JP" altLang="en-US">
              <a:solidFill>
                <a:prstClr val="white"/>
              </a:solidFill>
            </a:endParaRPr>
          </a:p>
        </p:txBody>
      </p:sp>
    </p:spTree>
    <p:extLst>
      <p:ext uri="{BB962C8B-B14F-4D97-AF65-F5344CB8AC3E}">
        <p14:creationId xmlns:p14="http://schemas.microsoft.com/office/powerpoint/2010/main" val="259764037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latin typeface="+mj-ea"/>
                <a:ea typeface="+mj-ea"/>
              </a:defRPr>
            </a:lvl1pPr>
          </a:lstStyle>
          <a:p>
            <a:fld id="{9E7FC734-1F22-41BD-BE61-3CBFEFE915CC}" type="datetime1">
              <a:rPr lang="ja-JP" altLang="en-US" smtClean="0"/>
              <a:pPr/>
              <a:t>2011/6/29</a:t>
            </a:fld>
            <a:endParaRPr lang="ja-JP" altLang="en-US" dirty="0"/>
          </a:p>
        </p:txBody>
      </p:sp>
      <p:sp>
        <p:nvSpPr>
          <p:cNvPr id="6" name="Slide Number Placeholder 5"/>
          <p:cNvSpPr>
            <a:spLocks noGrp="1"/>
          </p:cNvSpPr>
          <p:nvPr>
            <p:ph type="sldNum" sz="quarter" idx="4"/>
          </p:nvPr>
        </p:nvSpPr>
        <p:spPr>
          <a:xfrm>
            <a:off x="8168843" y="6525344"/>
            <a:ext cx="941203" cy="301752"/>
          </a:xfrm>
          <a:prstGeom prst="rect">
            <a:avLst/>
          </a:prstGeom>
        </p:spPr>
        <p:txBody>
          <a:bodyPr vert="horz" lIns="91440" tIns="45720" rIns="91440" bIns="45720" rtlCol="0" anchor="ctr"/>
          <a:lstStyle>
            <a:lvl1pPr algn="r">
              <a:defRPr sz="1200">
                <a:solidFill>
                  <a:schemeClr val="tx1"/>
                </a:solidFill>
              </a:defRPr>
            </a:lvl1pPr>
          </a:lstStyle>
          <a:p>
            <a:fld id="{3AC31149-E69C-44A3-8ED3-CD8F2E537B5F}" type="slidenum">
              <a:rPr kumimoji="1" lang="ja-JP" altLang="en-US" smtClean="0"/>
              <a:t>‹#›</a:t>
            </a:fld>
            <a:endParaRPr kumimoji="1" lang="ja-JP" alt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kumimoji="1" lang="ja-JP" altLang="en-US"/>
          </a:p>
        </p:txBody>
      </p:sp>
    </p:spTree>
  </p:cSld>
  <p:clrMap bg1="dk1" tx1="lt1" bg2="dk2" tx2="lt2" accent1="accent1" accent2="accent2" accent3="accent3" accent4="accent4" accent5="accent5" accent6="accent6" hlink="hlink" folHlink="folHlink"/>
  <p:sldLayoutIdLst>
    <p:sldLayoutId id="2147483724" r:id="rId1"/>
    <p:sldLayoutId id="2147483730" r:id="rId2"/>
    <p:sldLayoutId id="2147483735" r:id="rId3"/>
    <p:sldLayoutId id="2147483736" r:id="rId4"/>
  </p:sldLayoutIdLst>
  <p:timing>
    <p:tnLst>
      <p:par>
        <p:cTn id="1" dur="indefinite" restart="never" nodeType="tmRoot"/>
      </p:par>
    </p:tnLst>
  </p:timing>
  <p:hf hdr="0" ftr="0" dt="0"/>
  <p:txStyles>
    <p:titleStyle>
      <a:lvl1pPr algn="l" defTabSz="914400" rtl="0" eaLnBrk="1" latinLnBrk="0" hangingPunct="1">
        <a:spcBef>
          <a:spcPct val="0"/>
        </a:spcBef>
        <a:buNone/>
        <a:defRPr kumimoji="1" sz="400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kumimoji="1"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kumimoji="1" sz="1800" kern="1200">
          <a:solidFill>
            <a:schemeClr val="tx1"/>
          </a:solidFill>
          <a:latin typeface="+mj-ea"/>
          <a:ea typeface="+mj-ea"/>
          <a:cs typeface="+mn-cs"/>
        </a:defRPr>
      </a:lvl2pPr>
      <a:lvl3pPr marL="685800" indent="-182880" algn="l" defTabSz="914400" rtl="0" eaLnBrk="1" latinLnBrk="0" hangingPunct="1">
        <a:spcBef>
          <a:spcPct val="20000"/>
        </a:spcBef>
        <a:buClr>
          <a:schemeClr val="tx2"/>
        </a:buClr>
        <a:buFont typeface="Wingdings" charset="2"/>
        <a:buChar char="§"/>
        <a:defRPr kumimoji="1" sz="1600" kern="1200">
          <a:solidFill>
            <a:schemeClr val="tx1"/>
          </a:solidFill>
          <a:latin typeface="+mn-ea"/>
          <a:ea typeface="+mn-ea"/>
          <a:cs typeface="+mn-cs"/>
        </a:defRPr>
      </a:lvl3pPr>
      <a:lvl4pPr marL="9144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j-ea"/>
          <a:ea typeface="+mj-ea"/>
          <a:cs typeface="+mn-cs"/>
        </a:defRPr>
      </a:lvl4pPr>
      <a:lvl5pPr marL="11430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n-ea"/>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２</a:t>
            </a:r>
            <a:r>
              <a:rPr lang="en-US" altLang="ja-JP" dirty="0" smtClean="0"/>
              <a:t> </a:t>
            </a:r>
            <a:r>
              <a:rPr lang="ja-JP" altLang="en-US" dirty="0" smtClean="0"/>
              <a:t>レベル</a:t>
            </a:r>
          </a:p>
          <a:p>
            <a:pPr lvl="2"/>
            <a:r>
              <a:rPr lang="ja-JP" altLang="en-US" dirty="0" smtClean="0"/>
              <a:t>第 ３</a:t>
            </a:r>
            <a:r>
              <a:rPr lang="en-US" altLang="ja-JP" dirty="0" smtClean="0"/>
              <a:t> </a:t>
            </a:r>
            <a:r>
              <a:rPr lang="ja-JP" altLang="en-US" dirty="0" smtClean="0"/>
              <a:t>レベル</a:t>
            </a:r>
          </a:p>
          <a:p>
            <a:pPr lvl="3"/>
            <a:r>
              <a:rPr lang="ja-JP" altLang="en-US" dirty="0" smtClean="0"/>
              <a:t>第 ４</a:t>
            </a:r>
            <a:r>
              <a:rPr lang="en-US" altLang="ja-JP" dirty="0" smtClean="0"/>
              <a:t> </a:t>
            </a:r>
            <a:r>
              <a:rPr lang="ja-JP" altLang="en-US" dirty="0" smtClean="0"/>
              <a:t>レベル</a:t>
            </a:r>
          </a:p>
          <a:p>
            <a:pPr lvl="4"/>
            <a:r>
              <a:rPr lang="ja-JP" altLang="en-US" dirty="0" smtClean="0"/>
              <a:t>第 ５</a:t>
            </a:r>
            <a:r>
              <a:rPr lang="en-US" altLang="ja-JP" dirty="0" smtClean="0"/>
              <a:t> </a:t>
            </a:r>
            <a:r>
              <a:rPr lang="ja-JP" altLang="en-US" dirty="0" smtClean="0"/>
              <a:t>レベル</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9E7FC734-1F22-41BD-BE61-3CBFEFE915CC}" type="datetime1">
              <a:rPr lang="ja-JP" altLang="en-US" smtClean="0">
                <a:solidFill>
                  <a:prstClr val="white">
                    <a:alpha val="50000"/>
                  </a:prstClr>
                </a:solidFill>
              </a:rPr>
              <a:pPr/>
              <a:t>2011/6/29</a:t>
            </a:fld>
            <a:endParaRPr lang="ja-JP" altLang="en-US">
              <a:solidFill>
                <a:prstClr val="white">
                  <a:alpha val="50000"/>
                </a:prstClr>
              </a:solidFill>
            </a:endParaRPr>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latin typeface="Century" pitchFamily="18" charset="0"/>
              </a:defRPr>
            </a:lvl1pPr>
          </a:lstStyle>
          <a:p>
            <a:fld id="{3AC31149-E69C-44A3-8ED3-CD8F2E537B5F}" type="slidenum">
              <a:rPr lang="ja-JP" altLang="en-US" smtClean="0">
                <a:solidFill>
                  <a:prstClr val="white"/>
                </a:solidFill>
              </a:rPr>
              <a:pPr/>
              <a:t>‹#›</a:t>
            </a:fld>
            <a:endParaRPr lang="ja-JP" altLang="en-US" dirty="0">
              <a:solidFill>
                <a:prstClr val="white"/>
              </a:solidFill>
            </a:endParaRP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ja-JP" altLang="en-US">
              <a:solidFill>
                <a:prstClr val="white"/>
              </a:solidFill>
            </a:endParaRPr>
          </a:p>
        </p:txBody>
      </p:sp>
    </p:spTree>
    <p:extLst>
      <p:ext uri="{BB962C8B-B14F-4D97-AF65-F5344CB8AC3E}">
        <p14:creationId xmlns:p14="http://schemas.microsoft.com/office/powerpoint/2010/main" val="1099132227"/>
      </p:ext>
    </p:extLst>
  </p:cSld>
  <p:clrMap bg1="dk1" tx1="lt1" bg2="dk2"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Lst>
  <p:timing>
    <p:tnLst>
      <p:par>
        <p:cTn id="1" dur="indefinite" restart="never" nodeType="tmRoot"/>
      </p:par>
    </p:tnLst>
  </p:timing>
  <p:hf hdr="0" ftr="0" dt="0"/>
  <p:txStyles>
    <p:titleStyle>
      <a:lvl1pPr algn="l" defTabSz="914400" rtl="0" eaLnBrk="1" latinLnBrk="0" hangingPunct="1">
        <a:spcBef>
          <a:spcPct val="0"/>
        </a:spcBef>
        <a:buNone/>
        <a:defRPr kumimoji="1" sz="400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kumimoji="1"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kumimoji="1"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kumimoji="1"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latin typeface="+mj-ea"/>
                <a:ea typeface="+mj-ea"/>
              </a:defRPr>
            </a:lvl1pPr>
          </a:lstStyle>
          <a:p>
            <a:fld id="{9E7FC734-1F22-41BD-BE61-3CBFEFE915CC}" type="datetime1">
              <a:rPr lang="ja-JP" altLang="en-US" smtClean="0">
                <a:solidFill>
                  <a:prstClr val="white">
                    <a:alpha val="50000"/>
                  </a:prstClr>
                </a:solidFill>
              </a:rPr>
              <a:pPr/>
              <a:t>2011/6/29</a:t>
            </a:fld>
            <a:endParaRPr lang="ja-JP" altLang="en-US" dirty="0">
              <a:solidFill>
                <a:prstClr val="white">
                  <a:alpha val="50000"/>
                </a:prstClr>
              </a:solidFill>
            </a:endParaRPr>
          </a:p>
        </p:txBody>
      </p:sp>
      <p:sp>
        <p:nvSpPr>
          <p:cNvPr id="6" name="Slide Number Placeholder 5"/>
          <p:cNvSpPr>
            <a:spLocks noGrp="1"/>
          </p:cNvSpPr>
          <p:nvPr>
            <p:ph type="sldNum" sz="quarter" idx="4"/>
          </p:nvPr>
        </p:nvSpPr>
        <p:spPr>
          <a:xfrm>
            <a:off x="8100392" y="6453336"/>
            <a:ext cx="941203" cy="301752"/>
          </a:xfrm>
          <a:prstGeom prst="rect">
            <a:avLst/>
          </a:prstGeom>
        </p:spPr>
        <p:txBody>
          <a:bodyPr vert="horz" lIns="91440" tIns="45720" rIns="91440" bIns="45720" rtlCol="0" anchor="ctr"/>
          <a:lstStyle>
            <a:lvl1pPr algn="r">
              <a:defRPr sz="1200">
                <a:solidFill>
                  <a:schemeClr val="tx1"/>
                </a:solidFill>
              </a:defRPr>
            </a:lvl1pPr>
          </a:lstStyle>
          <a:p>
            <a:fld id="{3AC31149-E69C-44A3-8ED3-CD8F2E537B5F}" type="slidenum">
              <a:rPr lang="ja-JP" altLang="en-US" smtClean="0">
                <a:solidFill>
                  <a:prstClr val="white"/>
                </a:solidFill>
              </a:rPr>
              <a:pPr/>
              <a:t>‹#›</a:t>
            </a:fld>
            <a:endParaRPr lang="ja-JP" altLang="en-US">
              <a:solidFill>
                <a:prstClr val="white"/>
              </a:solidFill>
            </a:endParaRP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ja-JP" altLang="en-US">
              <a:solidFill>
                <a:prstClr val="white"/>
              </a:solidFill>
            </a:endParaRPr>
          </a:p>
        </p:txBody>
      </p:sp>
    </p:spTree>
    <p:extLst>
      <p:ext uri="{BB962C8B-B14F-4D97-AF65-F5344CB8AC3E}">
        <p14:creationId xmlns:p14="http://schemas.microsoft.com/office/powerpoint/2010/main" val="2695609663"/>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Lst>
  <p:timing>
    <p:tnLst>
      <p:par>
        <p:cTn id="1" dur="indefinite" restart="never" nodeType="tmRoot"/>
      </p:par>
    </p:tnLst>
  </p:timing>
  <p:hf hdr="0" ftr="0" dt="0"/>
  <p:txStyles>
    <p:titleStyle>
      <a:lvl1pPr algn="l" defTabSz="914400" rtl="0" eaLnBrk="1" latinLnBrk="0" hangingPunct="1">
        <a:spcBef>
          <a:spcPct val="0"/>
        </a:spcBef>
        <a:buNone/>
        <a:defRPr kumimoji="1" sz="400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kumimoji="1"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kumimoji="1" sz="1800" kern="1200">
          <a:solidFill>
            <a:schemeClr val="tx1"/>
          </a:solidFill>
          <a:latin typeface="+mj-ea"/>
          <a:ea typeface="+mj-ea"/>
          <a:cs typeface="+mn-cs"/>
        </a:defRPr>
      </a:lvl2pPr>
      <a:lvl3pPr marL="685800" indent="-182880" algn="l" defTabSz="914400" rtl="0" eaLnBrk="1" latinLnBrk="0" hangingPunct="1">
        <a:spcBef>
          <a:spcPct val="20000"/>
        </a:spcBef>
        <a:buClr>
          <a:schemeClr val="tx2"/>
        </a:buClr>
        <a:buFont typeface="Wingdings" charset="2"/>
        <a:buChar char="§"/>
        <a:defRPr kumimoji="1" sz="1600" kern="1200">
          <a:solidFill>
            <a:schemeClr val="tx1"/>
          </a:solidFill>
          <a:latin typeface="+mn-ea"/>
          <a:ea typeface="+mn-ea"/>
          <a:cs typeface="+mn-cs"/>
        </a:defRPr>
      </a:lvl3pPr>
      <a:lvl4pPr marL="9144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j-ea"/>
          <a:ea typeface="+mj-ea"/>
          <a:cs typeface="+mn-cs"/>
        </a:defRPr>
      </a:lvl4pPr>
      <a:lvl5pPr marL="11430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n-ea"/>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2.gif"/><Relationship Id="rId2" Type="http://schemas.openxmlformats.org/officeDocument/2006/relationships/image" Target="../media/image9.wmf"/><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 Id="rId9"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chart" Target="../charts/chart17.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chart" Target="../charts/chart23.xml"/></Relationships>
</file>

<file path=ppt/slides/_rels/slide3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infoshako.sk.tsukuba.ac.jp/~yoshida90/"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5.wmf"/><Relationship Id="rId7"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28.wmf"/><Relationship Id="rId5" Type="http://schemas.openxmlformats.org/officeDocument/2006/relationships/image" Target="../media/image27.gif"/><Relationship Id="rId4" Type="http://schemas.openxmlformats.org/officeDocument/2006/relationships/image" Target="../media/image26.wmf"/></Relationships>
</file>

<file path=ppt/slides/_rels/slide4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chart" Target="../charts/chart29.xml"/><Relationship Id="rId4" Type="http://schemas.openxmlformats.org/officeDocument/2006/relationships/chart" Target="../charts/chart28.xml"/></Relationships>
</file>

<file path=ppt/slides/_rels/slide4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8.wmf"/><Relationship Id="rId7" Type="http://schemas.openxmlformats.org/officeDocument/2006/relationships/image" Target="../media/image27.gif"/><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30.wmf"/><Relationship Id="rId11" Type="http://schemas.microsoft.com/office/2007/relationships/hdphoto" Target="../media/hdphoto4.wdp"/><Relationship Id="rId5" Type="http://schemas.openxmlformats.org/officeDocument/2006/relationships/image" Target="../media/image26.wmf"/><Relationship Id="rId10" Type="http://schemas.openxmlformats.org/officeDocument/2006/relationships/image" Target="../media/image32.png"/><Relationship Id="rId4" Type="http://schemas.openxmlformats.org/officeDocument/2006/relationships/image" Target="../media/image25.wmf"/><Relationship Id="rId9" Type="http://schemas.openxmlformats.org/officeDocument/2006/relationships/image" Target="../media/image31.wmf"/></Relationships>
</file>

<file path=ppt/slides/_rels/slide45.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image" Target="../media/image33.tmp"/><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tmp"/><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tmp"/><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3.tmp"/><Relationship Id="rId2" Type="http://schemas.openxmlformats.org/officeDocument/2006/relationships/image" Target="../media/image42.tmp"/><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3.xml"/><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image" Target="../media/image44.tmp"/><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7.tmp"/><Relationship Id="rId2" Type="http://schemas.openxmlformats.org/officeDocument/2006/relationships/image" Target="../media/image46.tmp"/><Relationship Id="rId1" Type="http://schemas.openxmlformats.org/officeDocument/2006/relationships/slideLayout" Target="../slideLayouts/slideLayout7.xml"/><Relationship Id="rId6" Type="http://schemas.openxmlformats.org/officeDocument/2006/relationships/image" Target="../media/image50.tmp"/><Relationship Id="rId5" Type="http://schemas.openxmlformats.org/officeDocument/2006/relationships/image" Target="../media/image49.tmp"/><Relationship Id="rId4" Type="http://schemas.openxmlformats.org/officeDocument/2006/relationships/image" Target="../media/image48.tmp"/></Relationships>
</file>

<file path=ppt/slides/_rels/slide52.xml.rels><?xml version="1.0" encoding="UTF-8" standalone="yes"?>
<Relationships xmlns="http://schemas.openxmlformats.org/package/2006/relationships"><Relationship Id="rId3" Type="http://schemas.openxmlformats.org/officeDocument/2006/relationships/image" Target="../media/image51.tmp"/><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tmp"/></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chart" Target="../charts/chart32.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chart" Target="../charts/chart31.xml"/><Relationship Id="rId5" Type="http://schemas.openxmlformats.org/officeDocument/2006/relationships/chart" Target="../charts/chart30.xml"/><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5.png"/><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6.gif"/><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5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media" Target="../media/media2.mpg"/><Relationship Id="rId1" Type="http://schemas.openxmlformats.org/officeDocument/2006/relationships/video" Target="NULL" TargetMode="External"/><Relationship Id="rId4" Type="http://schemas.openxmlformats.org/officeDocument/2006/relationships/image" Target="../media/image57.png"/></Relationships>
</file>

<file path=ppt/slides/_rels/slide63.xml.rels><?xml version="1.0" encoding="UTF-8" standalone="yes"?>
<Relationships xmlns="http://schemas.openxmlformats.org/package/2006/relationships"><Relationship Id="rId3" Type="http://schemas.openxmlformats.org/officeDocument/2006/relationships/hyperlink" Target="http://www.asahi.com/science/update/0520/TKY201105190678.html"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chart" Target="../charts/chart35.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27.gif"/><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30.wmf"/><Relationship Id="rId5" Type="http://schemas.openxmlformats.org/officeDocument/2006/relationships/image" Target="../media/image26.wmf"/><Relationship Id="rId4" Type="http://schemas.openxmlformats.org/officeDocument/2006/relationships/image" Target="../media/image25.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20688"/>
            <a:ext cx="9144000" cy="1728192"/>
          </a:xfrm>
          <a:prstGeom prst="rect">
            <a:avLst/>
          </a:prstGeom>
          <a:gradFill flip="none" rotWithShape="1">
            <a:gsLst>
              <a:gs pos="25000">
                <a:srgbClr val="0070C0"/>
              </a:gs>
              <a:gs pos="99000">
                <a:schemeClr val="bg1">
                  <a:alpha val="0"/>
                </a:schemeClr>
              </a:gs>
            </a:gsLst>
            <a:path path="shape">
              <a:fillToRect l="50000" t="50000" r="50000" b="50000"/>
            </a:path>
            <a:tileRect/>
          </a:gra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 name="タイトル 1"/>
          <p:cNvSpPr>
            <a:spLocks noGrp="1"/>
          </p:cNvSpPr>
          <p:nvPr>
            <p:ph type="ctrTitle"/>
          </p:nvPr>
        </p:nvSpPr>
        <p:spPr>
          <a:xfrm>
            <a:off x="611560" y="44624"/>
            <a:ext cx="7992888" cy="2088232"/>
          </a:xfrm>
        </p:spPr>
        <p:txBody>
          <a:bodyPr>
            <a:normAutofit/>
          </a:bodyPr>
          <a:lstStyle/>
          <a:p>
            <a:pPr algn="ctr"/>
            <a:r>
              <a:rPr lang="ja-JP" altLang="en-US" cap="all" spc="-100" dirty="0">
                <a:solidFill>
                  <a:srgbClr val="FFFFFF"/>
                </a:solidFill>
                <a:latin typeface="HGS明朝E"/>
                <a:ea typeface="HGS明朝E"/>
              </a:rPr>
              <a:t>本当の生命線を求めて･･･</a:t>
            </a:r>
            <a:r>
              <a:rPr lang="en-US" altLang="ja-JP" cap="all" spc="-100" dirty="0">
                <a:solidFill>
                  <a:srgbClr val="FFFFFF"/>
                </a:solidFill>
                <a:latin typeface="HGS明朝E"/>
                <a:ea typeface="HGS明朝E"/>
              </a:rPr>
              <a:t/>
            </a:r>
            <a:br>
              <a:rPr lang="en-US" altLang="ja-JP" cap="all" spc="-100" dirty="0">
                <a:solidFill>
                  <a:srgbClr val="FFFFFF"/>
                </a:solidFill>
                <a:latin typeface="HGS明朝E"/>
                <a:ea typeface="HGS明朝E"/>
              </a:rPr>
            </a:br>
            <a:r>
              <a:rPr lang="ja-JP" altLang="en-US" sz="3200" cap="all" spc="-100" dirty="0">
                <a:solidFill>
                  <a:srgbClr val="FFFFFF"/>
                </a:solidFill>
                <a:latin typeface="HGS明朝E"/>
                <a:ea typeface="HGS明朝E"/>
              </a:rPr>
              <a:t>～筑波大生の力で地震に対応する～</a:t>
            </a:r>
            <a:endParaRPr kumimoji="1" lang="ja-JP" altLang="en-US" sz="5400" dirty="0">
              <a:solidFill>
                <a:schemeClr val="tx1"/>
              </a:solidFill>
            </a:endParaRPr>
          </a:p>
        </p:txBody>
      </p:sp>
      <p:sp>
        <p:nvSpPr>
          <p:cNvPr id="3" name="サブタイトル 2"/>
          <p:cNvSpPr>
            <a:spLocks noGrp="1"/>
          </p:cNvSpPr>
          <p:nvPr>
            <p:ph type="subTitle" idx="1"/>
          </p:nvPr>
        </p:nvSpPr>
        <p:spPr>
          <a:xfrm>
            <a:off x="5292080" y="3175124"/>
            <a:ext cx="1368152" cy="3062188"/>
          </a:xfrm>
          <a:noFill/>
          <a:ln>
            <a:noFill/>
          </a:ln>
        </p:spPr>
        <p:style>
          <a:lnRef idx="2">
            <a:schemeClr val="accent1"/>
          </a:lnRef>
          <a:fillRef idx="1">
            <a:schemeClr val="lt1"/>
          </a:fillRef>
          <a:effectRef idx="0">
            <a:schemeClr val="accent1"/>
          </a:effectRef>
          <a:fontRef idx="minor">
            <a:schemeClr val="dk1"/>
          </a:fontRef>
        </p:style>
        <p:txBody>
          <a:bodyPr>
            <a:noAutofit/>
          </a:bodyPr>
          <a:lstStyle/>
          <a:p>
            <a:pPr algn="r"/>
            <a:r>
              <a:rPr lang="ja-JP" altLang="en-US" sz="2000" spc="300" dirty="0" smtClean="0"/>
              <a:t>班長</a:t>
            </a:r>
            <a:endParaRPr lang="en-US" altLang="ja-JP" sz="2000" spc="300" dirty="0" smtClean="0"/>
          </a:p>
          <a:p>
            <a:pPr algn="r"/>
            <a:r>
              <a:rPr kumimoji="1" lang="ja-JP" altLang="en-US" sz="2000" spc="300" dirty="0" smtClean="0"/>
              <a:t>副班長</a:t>
            </a:r>
            <a:endParaRPr kumimoji="1" lang="en-US" altLang="ja-JP" sz="2000" spc="300" dirty="0" smtClean="0"/>
          </a:p>
          <a:p>
            <a:pPr algn="r"/>
            <a:r>
              <a:rPr kumimoji="1" lang="ja-JP" altLang="en-US" sz="2000" spc="300" dirty="0" smtClean="0"/>
              <a:t> </a:t>
            </a:r>
            <a:r>
              <a:rPr lang="en-US" altLang="ja-JP" sz="2000" spc="300" dirty="0" smtClean="0"/>
              <a:t>DB</a:t>
            </a:r>
            <a:endParaRPr kumimoji="1" lang="en-US" altLang="ja-JP" sz="2000" spc="300" dirty="0" smtClean="0"/>
          </a:p>
          <a:p>
            <a:pPr algn="r"/>
            <a:r>
              <a:rPr lang="ja-JP" altLang="en-US" sz="2000" spc="300" dirty="0" smtClean="0"/>
              <a:t>印刷</a:t>
            </a:r>
            <a:endParaRPr lang="en-US" altLang="ja-JP" sz="2000" spc="300" dirty="0"/>
          </a:p>
          <a:p>
            <a:pPr algn="r"/>
            <a:r>
              <a:rPr lang="ja-JP" altLang="en-US" sz="2000" spc="300" dirty="0" smtClean="0"/>
              <a:t>印刷</a:t>
            </a:r>
            <a:endParaRPr lang="en-US" altLang="ja-JP" sz="2000" spc="300" dirty="0"/>
          </a:p>
          <a:p>
            <a:pPr algn="r"/>
            <a:r>
              <a:rPr lang="ja-JP" altLang="en-US" sz="2000" spc="300" dirty="0" smtClean="0"/>
              <a:t>渉外</a:t>
            </a:r>
            <a:endParaRPr lang="en-US" altLang="ja-JP" sz="2000" spc="300" dirty="0"/>
          </a:p>
          <a:p>
            <a:pPr algn="r"/>
            <a:r>
              <a:rPr lang="ja-JP" altLang="en-US" sz="2000" spc="300" dirty="0" smtClean="0"/>
              <a:t>渉外</a:t>
            </a:r>
            <a:endParaRPr kumimoji="1" lang="en-US" altLang="ja-JP" sz="2000" spc="300" dirty="0" smtClean="0"/>
          </a:p>
          <a:p>
            <a:pPr algn="l"/>
            <a:r>
              <a:rPr kumimoji="1" lang="ja-JP" altLang="en-US" sz="2400" dirty="0" smtClean="0"/>
              <a:t>　　　　　　　　　　　　　</a:t>
            </a:r>
            <a:endParaRPr kumimoji="1" lang="en-US" altLang="ja-JP" sz="2400" dirty="0" smtClean="0"/>
          </a:p>
          <a:p>
            <a:pPr algn="l"/>
            <a:endParaRPr kumimoji="1" lang="en-US" altLang="ja-JP" sz="2000" dirty="0" smtClean="0"/>
          </a:p>
          <a:p>
            <a:pPr algn="l"/>
            <a:endParaRPr lang="en-US" altLang="ja-JP" sz="2000" dirty="0"/>
          </a:p>
        </p:txBody>
      </p:sp>
      <p:sp>
        <p:nvSpPr>
          <p:cNvPr id="4" name="スライド番号プレースホルダー 3"/>
          <p:cNvSpPr>
            <a:spLocks noGrp="1"/>
          </p:cNvSpPr>
          <p:nvPr>
            <p:ph type="sldNum" sz="quarter" idx="11"/>
          </p:nvPr>
        </p:nvSpPr>
        <p:spPr/>
        <p:txBody>
          <a:bodyPr/>
          <a:lstStyle/>
          <a:p>
            <a:fld id="{3AC31149-E69C-44A3-8ED3-CD8F2E537B5F}" type="slidenum">
              <a:rPr kumimoji="1" lang="ja-JP" altLang="en-US" smtClean="0"/>
              <a:t>1</a:t>
            </a:fld>
            <a:endParaRPr kumimoji="1" lang="ja-JP" altLang="en-US"/>
          </a:p>
        </p:txBody>
      </p:sp>
      <p:sp>
        <p:nvSpPr>
          <p:cNvPr id="6" name="テキスト ボックス 5"/>
          <p:cNvSpPr txBox="1"/>
          <p:nvPr/>
        </p:nvSpPr>
        <p:spPr>
          <a:xfrm>
            <a:off x="6588224" y="3140968"/>
            <a:ext cx="2555776" cy="3508653"/>
          </a:xfrm>
          <a:prstGeom prst="rect">
            <a:avLst/>
          </a:prstGeom>
          <a:noFill/>
        </p:spPr>
        <p:txBody>
          <a:bodyPr wrap="square" rtlCol="0">
            <a:spAutoFit/>
          </a:bodyPr>
          <a:lstStyle/>
          <a:p>
            <a:r>
              <a:rPr lang="ja-JP" altLang="en-US" sz="2400" spc="300" dirty="0" smtClean="0"/>
              <a:t>： 大野 隆行</a:t>
            </a:r>
            <a:endParaRPr lang="en-US" altLang="ja-JP" sz="2400" spc="300" dirty="0" smtClean="0"/>
          </a:p>
          <a:p>
            <a:r>
              <a:rPr lang="ja-JP" altLang="en-US" sz="2400" spc="300" dirty="0" smtClean="0"/>
              <a:t>： 野澤 駿</a:t>
            </a:r>
            <a:r>
              <a:rPr lang="ja-JP" altLang="en-US" sz="2400" spc="300" dirty="0"/>
              <a:t>平</a:t>
            </a:r>
            <a:endParaRPr lang="en-US" altLang="ja-JP" sz="2400" spc="300" dirty="0" smtClean="0"/>
          </a:p>
          <a:p>
            <a:r>
              <a:rPr lang="ja-JP" altLang="en-US" sz="2400" spc="300" dirty="0" smtClean="0"/>
              <a:t>： 松浦 きらら</a:t>
            </a:r>
            <a:endParaRPr lang="en-US" altLang="ja-JP" sz="2400" spc="300" dirty="0" smtClean="0"/>
          </a:p>
          <a:p>
            <a:r>
              <a:rPr lang="ja-JP" altLang="en-US" sz="2400" spc="300" dirty="0" smtClean="0"/>
              <a:t>： 高垣 駿</a:t>
            </a:r>
            <a:r>
              <a:rPr lang="ja-JP" altLang="en-US" sz="2400" spc="300" dirty="0"/>
              <a:t>平</a:t>
            </a:r>
          </a:p>
          <a:p>
            <a:r>
              <a:rPr lang="ja-JP" altLang="en-US" sz="2400" spc="300" dirty="0" smtClean="0"/>
              <a:t>： 吉田 舜</a:t>
            </a:r>
            <a:endParaRPr lang="en-US" altLang="ja-JP" sz="2400" spc="300" dirty="0"/>
          </a:p>
          <a:p>
            <a:r>
              <a:rPr lang="ja-JP" altLang="en-US" sz="2400" spc="300" dirty="0" smtClean="0"/>
              <a:t>： 伊能 沙</a:t>
            </a:r>
            <a:r>
              <a:rPr lang="ja-JP" altLang="en-US" sz="2400" spc="300" dirty="0"/>
              <a:t>知</a:t>
            </a:r>
          </a:p>
          <a:p>
            <a:r>
              <a:rPr lang="ja-JP" altLang="en-US" sz="2400" spc="300" dirty="0" smtClean="0"/>
              <a:t>： 樋口 雄一</a:t>
            </a:r>
            <a:endParaRPr lang="ja-JP" altLang="en-US" sz="2400" spc="300" dirty="0"/>
          </a:p>
          <a:p>
            <a:endParaRPr lang="en-US" altLang="ja-JP" sz="1600" dirty="0" smtClean="0"/>
          </a:p>
          <a:p>
            <a:endParaRPr lang="en-US" altLang="ja-JP" sz="1600" dirty="0"/>
          </a:p>
          <a:p>
            <a:r>
              <a:rPr lang="ja-JP" altLang="en-US" sz="1600" dirty="0"/>
              <a:t>　</a:t>
            </a:r>
            <a:endParaRPr kumimoji="1" lang="ja-JP" altLang="en-US" sz="1600" dirty="0"/>
          </a:p>
        </p:txBody>
      </p:sp>
      <p:sp>
        <p:nvSpPr>
          <p:cNvPr id="7" name="テキスト ボックス 6"/>
          <p:cNvSpPr txBox="1"/>
          <p:nvPr/>
        </p:nvSpPr>
        <p:spPr>
          <a:xfrm>
            <a:off x="5552008" y="6115992"/>
            <a:ext cx="3096344" cy="584775"/>
          </a:xfrm>
          <a:prstGeom prst="rect">
            <a:avLst/>
          </a:prstGeom>
          <a:noFill/>
        </p:spPr>
        <p:txBody>
          <a:bodyPr wrap="square" rtlCol="0">
            <a:spAutoFit/>
          </a:bodyPr>
          <a:lstStyle/>
          <a:p>
            <a:r>
              <a:rPr lang="zh-CN" altLang="en-US" sz="1600" spc="300" dirty="0"/>
              <a:t>担当</a:t>
            </a:r>
            <a:r>
              <a:rPr lang="zh-CN" altLang="en-US" sz="1600" spc="300" dirty="0" smtClean="0"/>
              <a:t>教員</a:t>
            </a:r>
            <a:r>
              <a:rPr lang="zh-CN" altLang="en-US" sz="1600" spc="-150" dirty="0" smtClean="0"/>
              <a:t> ： </a:t>
            </a:r>
            <a:r>
              <a:rPr lang="zh-CN" altLang="en-US" sz="1600" spc="300" dirty="0" smtClean="0"/>
              <a:t>糸井川 栄一</a:t>
            </a:r>
            <a:endParaRPr lang="zh-CN" altLang="en-US" sz="1600" spc="300" dirty="0"/>
          </a:p>
          <a:p>
            <a:r>
              <a:rPr lang="zh-CN" altLang="en-US" sz="1600" spc="300" dirty="0"/>
              <a:t>ＴＡ　　</a:t>
            </a:r>
            <a:r>
              <a:rPr lang="zh-CN" altLang="en-US" sz="1600" dirty="0"/>
              <a:t>   </a:t>
            </a:r>
            <a:r>
              <a:rPr lang="zh-CN" altLang="en-US" sz="1600" dirty="0" smtClean="0"/>
              <a:t>  ：</a:t>
            </a:r>
            <a:r>
              <a:rPr lang="zh-CN" altLang="en-US" sz="1600" spc="300" dirty="0" smtClean="0"/>
              <a:t> 林 恵子</a:t>
            </a:r>
            <a:endParaRPr lang="zh-CN" altLang="en-US" sz="1600" spc="300" dirty="0"/>
          </a:p>
        </p:txBody>
      </p:sp>
      <p:sp>
        <p:nvSpPr>
          <p:cNvPr id="5" name="正方形/長方形 4"/>
          <p:cNvSpPr/>
          <p:nvPr/>
        </p:nvSpPr>
        <p:spPr>
          <a:xfrm>
            <a:off x="0" y="2564904"/>
            <a:ext cx="9144000" cy="432048"/>
          </a:xfrm>
          <a:prstGeom prst="rect">
            <a:avLst/>
          </a:prstGeom>
          <a:gradFill>
            <a:gsLst>
              <a:gs pos="2500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サブタイトル 2"/>
          <p:cNvSpPr txBox="1">
            <a:spLocks/>
          </p:cNvSpPr>
          <p:nvPr/>
        </p:nvSpPr>
        <p:spPr>
          <a:xfrm>
            <a:off x="457200" y="2615952"/>
            <a:ext cx="8305800" cy="381000"/>
          </a:xfrm>
          <a:prstGeom prst="rect">
            <a:avLst/>
          </a:prstGeom>
        </p:spPr>
        <p:txBody>
          <a:bodyPr vert="horz" lIns="91440" tIns="45720" rIns="91440" bIns="45720" rtlCol="0">
            <a:normAutofit fontScale="92500" lnSpcReduction="20000"/>
          </a:bodyPr>
          <a:lstStyle>
            <a:lvl1pPr marL="0" indent="0" algn="l" defTabSz="914400" rtl="0" eaLnBrk="1" latinLnBrk="0" hangingPunct="1">
              <a:spcBef>
                <a:spcPct val="20000"/>
              </a:spcBef>
              <a:buClr>
                <a:schemeClr val="tx2"/>
              </a:buClr>
              <a:buFont typeface="Wingdings" charset="2"/>
              <a:buNone/>
              <a:defRPr kumimoji="1" sz="2200" kern="1200">
                <a:solidFill>
                  <a:schemeClr val="tx1"/>
                </a:solidFill>
                <a:latin typeface="+mn-lt"/>
                <a:ea typeface="+mn-ea"/>
                <a:cs typeface="+mn-cs"/>
              </a:defRPr>
            </a:lvl1pPr>
            <a:lvl2pPr marL="457200" indent="0" algn="ctr" defTabSz="914400" rtl="0" eaLnBrk="1" latinLnBrk="0" hangingPunct="1">
              <a:spcBef>
                <a:spcPct val="20000"/>
              </a:spcBef>
              <a:buClr>
                <a:schemeClr val="tx2"/>
              </a:buClr>
              <a:buFont typeface="Wingdings" charset="2"/>
              <a:buNone/>
              <a:defRPr kumimoji="1" sz="1800" kern="1200">
                <a:solidFill>
                  <a:schemeClr val="tx1">
                    <a:tint val="75000"/>
                  </a:schemeClr>
                </a:solidFill>
                <a:latin typeface="+mj-ea"/>
                <a:ea typeface="+mj-ea"/>
                <a:cs typeface="+mn-cs"/>
              </a:defRPr>
            </a:lvl2pPr>
            <a:lvl3pPr marL="914400" indent="0" algn="ctr" defTabSz="914400" rtl="0" eaLnBrk="1" latinLnBrk="0" hangingPunct="1">
              <a:spcBef>
                <a:spcPct val="20000"/>
              </a:spcBef>
              <a:buClr>
                <a:schemeClr val="tx2"/>
              </a:buClr>
              <a:buFont typeface="Wingdings" charset="2"/>
              <a:buNone/>
              <a:defRPr kumimoji="1" sz="1600" kern="1200">
                <a:solidFill>
                  <a:schemeClr val="tx1">
                    <a:tint val="75000"/>
                  </a:schemeClr>
                </a:solidFill>
                <a:latin typeface="+mn-ea"/>
                <a:ea typeface="+mn-ea"/>
                <a:cs typeface="+mn-cs"/>
              </a:defRPr>
            </a:lvl3pPr>
            <a:lvl4pPr marL="1371600" indent="0" algn="ctr" defTabSz="914400" rtl="0" eaLnBrk="1" latinLnBrk="0" hangingPunct="1">
              <a:spcBef>
                <a:spcPct val="20000"/>
              </a:spcBef>
              <a:buClr>
                <a:schemeClr val="tx2"/>
              </a:buClr>
              <a:buFont typeface="Wingdings" charset="2"/>
              <a:buNone/>
              <a:defRPr kumimoji="1" sz="1400" kern="1200">
                <a:solidFill>
                  <a:schemeClr val="tx1">
                    <a:tint val="75000"/>
                  </a:schemeClr>
                </a:solidFill>
                <a:latin typeface="+mj-ea"/>
                <a:ea typeface="+mj-ea"/>
                <a:cs typeface="+mn-cs"/>
              </a:defRPr>
            </a:lvl4pPr>
            <a:lvl5pPr marL="1828800" indent="0" algn="ctr" defTabSz="914400" rtl="0" eaLnBrk="1" latinLnBrk="0" hangingPunct="1">
              <a:spcBef>
                <a:spcPct val="20000"/>
              </a:spcBef>
              <a:buClr>
                <a:schemeClr val="tx2"/>
              </a:buClr>
              <a:buFont typeface="Wingdings" charset="2"/>
              <a:buNone/>
              <a:defRPr kumimoji="1" sz="1400" kern="1200">
                <a:solidFill>
                  <a:schemeClr val="tx1">
                    <a:tint val="75000"/>
                  </a:schemeClr>
                </a:solidFill>
                <a:latin typeface="+mn-ea"/>
                <a:ea typeface="+mn-ea"/>
                <a:cs typeface="+mn-cs"/>
              </a:defRPr>
            </a:lvl5pPr>
            <a:lvl6pPr marL="2286000" indent="0" algn="ctr" defTabSz="914400" rtl="0" eaLnBrk="1" latinLnBrk="0" hangingPunct="1">
              <a:spcBef>
                <a:spcPct val="20000"/>
              </a:spcBef>
              <a:buClr>
                <a:schemeClr val="tx2"/>
              </a:buClr>
              <a:buFont typeface="Wingdings" pitchFamily="2" charset="2"/>
              <a:buNone/>
              <a:defRPr kumimoji="1"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tx2"/>
              </a:buClr>
              <a:buFont typeface="Wingdings" pitchFamily="2" charset="2"/>
              <a:buNone/>
              <a:defRPr kumimoji="1"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tx2"/>
              </a:buClr>
              <a:buFont typeface="Wingdings" pitchFamily="2" charset="2"/>
              <a:buNone/>
              <a:defRPr kumimoji="1"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tx2"/>
              </a:buClr>
              <a:buFont typeface="Wingdings" pitchFamily="2" charset="2"/>
              <a:buNone/>
              <a:defRPr kumimoji="1" sz="1400" kern="1200">
                <a:solidFill>
                  <a:schemeClr val="tx1">
                    <a:tint val="75000"/>
                  </a:schemeClr>
                </a:solidFill>
                <a:latin typeface="+mn-lt"/>
                <a:ea typeface="+mn-ea"/>
                <a:cs typeface="+mn-cs"/>
              </a:defRPr>
            </a:lvl9pPr>
          </a:lstStyle>
          <a:p>
            <a:pPr algn="ctr"/>
            <a:r>
              <a:rPr lang="ja-JP" altLang="en-US" sz="2400" dirty="0" smtClean="0">
                <a:latin typeface="+mn-ea"/>
              </a:rPr>
              <a:t>２０１１年度　都市計画実習　防災班　最終発表</a:t>
            </a:r>
            <a:endParaRPr lang="en-US" altLang="ja-JP" sz="2400" dirty="0" smtClean="0">
              <a:latin typeface="+mn-ea"/>
            </a:endParaRPr>
          </a:p>
          <a:p>
            <a:pPr algn="ctr"/>
            <a:endParaRPr lang="ja-JP" altLang="en-US" dirty="0"/>
          </a:p>
        </p:txBody>
      </p:sp>
    </p:spTree>
    <p:extLst>
      <p:ext uri="{BB962C8B-B14F-4D97-AF65-F5344CB8AC3E}">
        <p14:creationId xmlns:p14="http://schemas.microsoft.com/office/powerpoint/2010/main" val="1179419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70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3" name="正方形/長方形 22"/>
          <p:cNvSpPr/>
          <p:nvPr/>
        </p:nvSpPr>
        <p:spPr>
          <a:xfrm>
            <a:off x="-36512" y="16112"/>
            <a:ext cx="5256584"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グラフ 30"/>
          <p:cNvGraphicFramePr>
            <a:graphicFrameLocks/>
          </p:cNvGraphicFramePr>
          <p:nvPr>
            <p:extLst>
              <p:ext uri="{D42A27DB-BD31-4B8C-83A1-F6EECF244321}">
                <p14:modId xmlns:p14="http://schemas.microsoft.com/office/powerpoint/2010/main" val="1037025233"/>
              </p:ext>
            </p:extLst>
          </p:nvPr>
        </p:nvGraphicFramePr>
        <p:xfrm>
          <a:off x="4139952" y="615895"/>
          <a:ext cx="5252251" cy="4039592"/>
        </p:xfrm>
        <a:graphic>
          <a:graphicData uri="http://schemas.openxmlformats.org/drawingml/2006/chart">
            <c:chart xmlns:c="http://schemas.openxmlformats.org/drawingml/2006/chart" xmlns:r="http://schemas.openxmlformats.org/officeDocument/2006/relationships" r:id="rId3"/>
          </a:graphicData>
        </a:graphic>
      </p:graphicFrame>
      <p:sp>
        <p:nvSpPr>
          <p:cNvPr id="8" name="正方形/長方形 7"/>
          <p:cNvSpPr/>
          <p:nvPr/>
        </p:nvSpPr>
        <p:spPr>
          <a:xfrm>
            <a:off x="243298" y="5080247"/>
            <a:ext cx="5084786" cy="74467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4400" dirty="0" smtClean="0">
                <a:solidFill>
                  <a:srgbClr val="FFC000"/>
                </a:solidFill>
              </a:rPr>
              <a:t>共助が見られる</a:t>
            </a:r>
            <a:endParaRPr kumimoji="1" lang="ja-JP" altLang="en-US" sz="4400" dirty="0">
              <a:solidFill>
                <a:srgbClr val="FFC000"/>
              </a:solidFill>
            </a:endParaRPr>
          </a:p>
        </p:txBody>
      </p:sp>
      <p:sp>
        <p:nvSpPr>
          <p:cNvPr id="2" name="タイトル 1"/>
          <p:cNvSpPr>
            <a:spLocks noGrp="1"/>
          </p:cNvSpPr>
          <p:nvPr>
            <p:ph type="title"/>
          </p:nvPr>
        </p:nvSpPr>
        <p:spPr/>
        <p:txBody>
          <a:bodyPr>
            <a:normAutofit/>
          </a:bodyPr>
          <a:lstStyle/>
          <a:p>
            <a:r>
              <a:rPr kumimoji="1" lang="ja-JP" altLang="en-US" dirty="0" smtClean="0"/>
              <a:t>実態把握</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10</a:t>
            </a:fld>
            <a:endParaRPr kumimoji="1" lang="ja-JP" altLang="en-US" dirty="0"/>
          </a:p>
        </p:txBody>
      </p:sp>
      <p:sp>
        <p:nvSpPr>
          <p:cNvPr id="5" name="テキスト プレースホルダー 4"/>
          <p:cNvSpPr>
            <a:spLocks noGrp="1"/>
          </p:cNvSpPr>
          <p:nvPr>
            <p:ph type="body" sz="quarter" idx="13"/>
          </p:nvPr>
        </p:nvSpPr>
        <p:spPr/>
        <p:txBody>
          <a:bodyPr/>
          <a:lstStyle/>
          <a:p>
            <a:r>
              <a:rPr lang="ja-JP" altLang="en-US" b="0" dirty="0" smtClean="0"/>
              <a:t>学生</a:t>
            </a:r>
            <a:r>
              <a:rPr lang="ja-JP" altLang="en-US" b="0" dirty="0"/>
              <a:t>へ</a:t>
            </a:r>
            <a:r>
              <a:rPr lang="ja-JP" altLang="en-US" b="0" dirty="0" smtClean="0"/>
              <a:t>のインタビュー</a:t>
            </a:r>
            <a:endParaRPr kumimoji="1" lang="ja-JP" altLang="en-US" b="0" dirty="0"/>
          </a:p>
        </p:txBody>
      </p:sp>
      <p:sp>
        <p:nvSpPr>
          <p:cNvPr id="11" name="角丸四角形 10"/>
          <p:cNvSpPr/>
          <p:nvPr/>
        </p:nvSpPr>
        <p:spPr>
          <a:xfrm>
            <a:off x="-2412776" y="3861048"/>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a:t>結果</a:t>
            </a:r>
            <a:endParaRPr kumimoji="1" lang="ja-JP" altLang="en-US" sz="2400" dirty="0"/>
          </a:p>
        </p:txBody>
      </p:sp>
      <p:sp>
        <p:nvSpPr>
          <p:cNvPr id="17" name="正方形/長方形 16"/>
          <p:cNvSpPr/>
          <p:nvPr/>
        </p:nvSpPr>
        <p:spPr>
          <a:xfrm>
            <a:off x="9575644" y="6624305"/>
            <a:ext cx="2698175" cy="480131"/>
          </a:xfrm>
          <a:prstGeom prst="rect">
            <a:avLst/>
          </a:prstGeom>
        </p:spPr>
        <p:txBody>
          <a:bodyPr wrap="none">
            <a:spAutoFit/>
          </a:bodyPr>
          <a:lstStyle/>
          <a:p>
            <a:pPr lvl="0" defTabSz="1778000">
              <a:lnSpc>
                <a:spcPct val="90000"/>
              </a:lnSpc>
              <a:spcBef>
                <a:spcPct val="0"/>
              </a:spcBef>
              <a:spcAft>
                <a:spcPct val="35000"/>
              </a:spcAft>
            </a:pPr>
            <a:r>
              <a:rPr lang="ja-JP" altLang="en-US" sz="2800" u="sng" dirty="0" smtClean="0"/>
              <a:t>共助が見られる</a:t>
            </a:r>
            <a:endParaRPr lang="en-US" altLang="ja-JP" sz="2800" u="sng" dirty="0" smtClean="0"/>
          </a:p>
        </p:txBody>
      </p:sp>
      <p:graphicFrame>
        <p:nvGraphicFramePr>
          <p:cNvPr id="19" name="グラフ 18"/>
          <p:cNvGraphicFramePr>
            <a:graphicFrameLocks noChangeAspect="1"/>
          </p:cNvGraphicFramePr>
          <p:nvPr>
            <p:extLst>
              <p:ext uri="{D42A27DB-BD31-4B8C-83A1-F6EECF244321}">
                <p14:modId xmlns:p14="http://schemas.microsoft.com/office/powerpoint/2010/main" val="3024165481"/>
              </p:ext>
            </p:extLst>
          </p:nvPr>
        </p:nvGraphicFramePr>
        <p:xfrm>
          <a:off x="1" y="1042309"/>
          <a:ext cx="4517739" cy="32469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グラフ 24"/>
          <p:cNvGraphicFramePr>
            <a:graphicFrameLocks noChangeAspect="1"/>
          </p:cNvGraphicFramePr>
          <p:nvPr>
            <p:extLst>
              <p:ext uri="{D42A27DB-BD31-4B8C-83A1-F6EECF244321}">
                <p14:modId xmlns:p14="http://schemas.microsoft.com/office/powerpoint/2010/main" val="2258143783"/>
              </p:ext>
            </p:extLst>
          </p:nvPr>
        </p:nvGraphicFramePr>
        <p:xfrm>
          <a:off x="9572196" y="745203"/>
          <a:ext cx="5878172" cy="3883832"/>
        </p:xfrm>
        <a:graphic>
          <a:graphicData uri="http://schemas.openxmlformats.org/drawingml/2006/chart">
            <c:chart xmlns:c="http://schemas.openxmlformats.org/drawingml/2006/chart" xmlns:r="http://schemas.openxmlformats.org/officeDocument/2006/relationships" r:id="rId5"/>
          </a:graphicData>
        </a:graphic>
      </p:graphicFrame>
      <p:sp>
        <p:nvSpPr>
          <p:cNvPr id="20" name="テキスト ボックス 19"/>
          <p:cNvSpPr txBox="1"/>
          <p:nvPr/>
        </p:nvSpPr>
        <p:spPr>
          <a:xfrm>
            <a:off x="971599" y="764704"/>
            <a:ext cx="2754280" cy="400110"/>
          </a:xfrm>
          <a:prstGeom prst="rect">
            <a:avLst/>
          </a:prstGeom>
          <a:noFill/>
        </p:spPr>
        <p:txBody>
          <a:bodyPr wrap="none" rtlCol="0">
            <a:spAutoFit/>
          </a:bodyPr>
          <a:lstStyle/>
          <a:p>
            <a:r>
              <a:rPr lang="ja-JP" altLang="en-US" sz="2000" dirty="0" smtClean="0">
                <a:latin typeface="+mj-ea"/>
                <a:ea typeface="+mj-ea"/>
              </a:rPr>
              <a:t>震災後どこで</a:t>
            </a:r>
            <a:r>
              <a:rPr lang="ja-JP" altLang="en-US" sz="2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ea"/>
                <a:ea typeface="+mj-ea"/>
              </a:rPr>
              <a:t>過ごした</a:t>
            </a:r>
            <a:r>
              <a:rPr lang="ja-JP" altLang="en-US" sz="2000" dirty="0" smtClean="0">
                <a:latin typeface="+mj-ea"/>
                <a:ea typeface="+mj-ea"/>
              </a:rPr>
              <a:t>か</a:t>
            </a:r>
            <a:endParaRPr lang="ja-JP" altLang="en-US" sz="2000" dirty="0">
              <a:latin typeface="+mj-ea"/>
              <a:ea typeface="+mj-ea"/>
            </a:endParaRPr>
          </a:p>
        </p:txBody>
      </p:sp>
      <p:sp>
        <p:nvSpPr>
          <p:cNvPr id="26" name="円/楕円 25"/>
          <p:cNvSpPr/>
          <p:nvPr/>
        </p:nvSpPr>
        <p:spPr>
          <a:xfrm>
            <a:off x="7380312" y="1772816"/>
            <a:ext cx="1470939"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p:cNvSpPr/>
          <p:nvPr/>
        </p:nvSpPr>
        <p:spPr>
          <a:xfrm>
            <a:off x="7413325" y="2204864"/>
            <a:ext cx="1695179" cy="7200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2984540" y="1698638"/>
            <a:ext cx="1296145"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カギ線コネクタ 21"/>
          <p:cNvCxnSpPr/>
          <p:nvPr/>
        </p:nvCxnSpPr>
        <p:spPr>
          <a:xfrm rot="16200000" flipV="1">
            <a:off x="3507715" y="4308933"/>
            <a:ext cx="648073" cy="472385"/>
          </a:xfrm>
          <a:prstGeom prst="bentConnector3">
            <a:avLst>
              <a:gd name="adj1" fmla="val 4850"/>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4067944" y="4545124"/>
            <a:ext cx="4392488" cy="584775"/>
          </a:xfrm>
          <a:prstGeom prst="rect">
            <a:avLst/>
          </a:prstGeom>
          <a:noFill/>
        </p:spPr>
        <p:txBody>
          <a:bodyPr wrap="square" rtlCol="0">
            <a:spAutoFit/>
          </a:bodyPr>
          <a:lstStyle/>
          <a:p>
            <a:r>
              <a:rPr kumimoji="1" lang="en-US" altLang="ja-JP" sz="3200" dirty="0" smtClean="0">
                <a:latin typeface="HGS明朝E" pitchFamily="18" charset="-128"/>
                <a:ea typeface="HGS明朝E" pitchFamily="18" charset="-128"/>
              </a:rPr>
              <a:t>17</a:t>
            </a:r>
            <a:r>
              <a:rPr kumimoji="1" lang="ja-JP" altLang="en-US" sz="3200" dirty="0" smtClean="0">
                <a:latin typeface="HGS明朝E" pitchFamily="18" charset="-128"/>
                <a:ea typeface="HGS明朝E" pitchFamily="18" charset="-128"/>
              </a:rPr>
              <a:t>人</a:t>
            </a:r>
            <a:r>
              <a:rPr kumimoji="1" lang="ja-JP" altLang="en-US" sz="3200" dirty="0" smtClean="0"/>
              <a:t>では信憑性が低い</a:t>
            </a:r>
            <a:endParaRPr kumimoji="1" lang="ja-JP" altLang="en-US" sz="3200" dirty="0"/>
          </a:p>
        </p:txBody>
      </p:sp>
      <p:sp>
        <p:nvSpPr>
          <p:cNvPr id="30" name="正方形/長方形 29"/>
          <p:cNvSpPr/>
          <p:nvPr/>
        </p:nvSpPr>
        <p:spPr>
          <a:xfrm>
            <a:off x="1516418" y="6041408"/>
            <a:ext cx="7211636" cy="74467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400" dirty="0" smtClean="0">
                <a:solidFill>
                  <a:schemeClr val="tx1"/>
                </a:solidFill>
              </a:rPr>
              <a:t>本当に共助は見られるの？</a:t>
            </a:r>
            <a:endParaRPr kumimoji="1" lang="ja-JP" altLang="en-US" sz="4400" dirty="0">
              <a:solidFill>
                <a:schemeClr val="tx1"/>
              </a:solidFill>
            </a:endParaRPr>
          </a:p>
        </p:txBody>
      </p:sp>
      <p:sp>
        <p:nvSpPr>
          <p:cNvPr id="32" name="テキスト ボックス 1"/>
          <p:cNvSpPr txBox="1"/>
          <p:nvPr/>
        </p:nvSpPr>
        <p:spPr>
          <a:xfrm>
            <a:off x="7534903" y="3957176"/>
            <a:ext cx="1193151" cy="41863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GS明朝E" pitchFamily="18" charset="-128"/>
                <a:ea typeface="HGS明朝E" pitchFamily="18" charset="-128"/>
              </a:rPr>
              <a:t>N=17</a:t>
            </a:r>
            <a:endParaRPr lang="en-US" altLang="ja-JP" sz="2400" b="1" dirty="0">
              <a:latin typeface="HGS明朝E" pitchFamily="18" charset="-128"/>
              <a:ea typeface="HGS明朝E" pitchFamily="18" charset="-128"/>
            </a:endParaRPr>
          </a:p>
        </p:txBody>
      </p:sp>
      <p:cxnSp>
        <p:nvCxnSpPr>
          <p:cNvPr id="15" name="直線矢印コネクタ 14"/>
          <p:cNvCxnSpPr/>
          <p:nvPr/>
        </p:nvCxnSpPr>
        <p:spPr>
          <a:xfrm flipV="1">
            <a:off x="7901086" y="4274878"/>
            <a:ext cx="0" cy="34933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59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6"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71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4" name="正方形/長方形 3"/>
          <p:cNvSpPr/>
          <p:nvPr/>
        </p:nvSpPr>
        <p:spPr>
          <a:xfrm>
            <a:off x="0" y="1543072"/>
            <a:ext cx="9144000" cy="3785652"/>
          </a:xfrm>
          <a:prstGeom prst="rect">
            <a:avLst/>
          </a:prstGeom>
        </p:spPr>
        <p:txBody>
          <a:bodyPr wrap="square">
            <a:spAutoFit/>
          </a:bodyPr>
          <a:lstStyle/>
          <a:p>
            <a:pPr algn="ctr"/>
            <a:r>
              <a:rPr lang="ja-JP" altLang="en-US" sz="4800" dirty="0" smtClean="0">
                <a:latin typeface="+mn-ea"/>
              </a:rPr>
              <a:t>地震</a:t>
            </a:r>
            <a:r>
              <a:rPr lang="ja-JP" altLang="en-US" sz="4800" dirty="0">
                <a:latin typeface="+mn-ea"/>
              </a:rPr>
              <a:t>に</a:t>
            </a:r>
            <a:r>
              <a:rPr lang="ja-JP" altLang="en-US" sz="4800" dirty="0" smtClean="0">
                <a:latin typeface="+mn-ea"/>
              </a:rPr>
              <a:t>よって</a:t>
            </a:r>
            <a:r>
              <a:rPr lang="en-US" altLang="ja-JP" sz="4800" dirty="0" smtClean="0">
                <a:latin typeface="+mn-ea"/>
              </a:rPr>
              <a:t/>
            </a:r>
            <a:br>
              <a:rPr lang="en-US" altLang="ja-JP" sz="4800" dirty="0" smtClean="0">
                <a:latin typeface="+mn-ea"/>
              </a:rPr>
            </a:br>
            <a:r>
              <a:rPr lang="ja-JP" altLang="en-US" sz="4800" dirty="0" smtClean="0">
                <a:latin typeface="+mn-ea"/>
              </a:rPr>
              <a:t>ライフライン被害に伴う</a:t>
            </a:r>
            <a:endParaRPr lang="en-US" altLang="ja-JP" sz="4800" dirty="0" smtClean="0">
              <a:latin typeface="+mn-ea"/>
            </a:endParaRPr>
          </a:p>
          <a:p>
            <a:pPr algn="ctr"/>
            <a:r>
              <a:rPr lang="ja-JP" altLang="en-US" sz="4800" dirty="0" smtClean="0">
                <a:latin typeface="+mn-ea"/>
              </a:rPr>
              <a:t>生活上の困難が生じても</a:t>
            </a:r>
            <a:endParaRPr lang="en-US" altLang="ja-JP" sz="4800" dirty="0" smtClean="0">
              <a:latin typeface="+mn-ea"/>
            </a:endParaRPr>
          </a:p>
          <a:p>
            <a:pPr algn="ctr"/>
            <a:r>
              <a:rPr lang="ja-JP" altLang="en-US" sz="4800" dirty="0" smtClean="0">
                <a:latin typeface="+mn-ea"/>
              </a:rPr>
              <a:t>　　　　　　　    のネットワークで</a:t>
            </a:r>
            <a:r>
              <a:rPr lang="en-US" altLang="ja-JP" sz="4800" dirty="0" smtClean="0">
                <a:latin typeface="+mn-ea"/>
              </a:rPr>
              <a:t/>
            </a:r>
            <a:br>
              <a:rPr lang="en-US" altLang="ja-JP" sz="4800" dirty="0" smtClean="0">
                <a:latin typeface="+mn-ea"/>
              </a:rPr>
            </a:br>
            <a:r>
              <a:rPr lang="ja-JP" altLang="en-US" sz="4800" dirty="0" smtClean="0">
                <a:latin typeface="+mn-ea"/>
              </a:rPr>
              <a:t>乗り越えられたのではないか？</a:t>
            </a:r>
            <a:endParaRPr lang="en-US" altLang="ja-JP" sz="4800" dirty="0">
              <a:latin typeface="+mn-ea"/>
            </a:endParaRPr>
          </a:p>
        </p:txBody>
      </p:sp>
      <p:sp>
        <p:nvSpPr>
          <p:cNvPr id="8" name="正方形/長方形 7"/>
          <p:cNvSpPr/>
          <p:nvPr/>
        </p:nvSpPr>
        <p:spPr>
          <a:xfrm>
            <a:off x="611560" y="3772800"/>
            <a:ext cx="3958171" cy="830997"/>
          </a:xfrm>
          <a:prstGeom prst="rect">
            <a:avLst/>
          </a:prstGeom>
        </p:spPr>
        <p:txBody>
          <a:bodyPr wrap="square">
            <a:spAutoFit/>
          </a:bodyPr>
          <a:lstStyle/>
          <a:p>
            <a:r>
              <a:rPr lang="ja-JP" altLang="en-US" sz="4800" dirty="0" smtClean="0"/>
              <a:t>筑波大生特有</a:t>
            </a:r>
            <a:endParaRPr lang="ja-JP" altLang="en-US" sz="4800" dirty="0"/>
          </a:p>
        </p:txBody>
      </p:sp>
      <p:sp>
        <p:nvSpPr>
          <p:cNvPr id="2" name="タイトル 1"/>
          <p:cNvSpPr>
            <a:spLocks noGrp="1"/>
          </p:cNvSpPr>
          <p:nvPr>
            <p:ph type="title"/>
          </p:nvPr>
        </p:nvSpPr>
        <p:spPr/>
        <p:txBody>
          <a:bodyPr/>
          <a:lstStyle/>
          <a:p>
            <a:r>
              <a:rPr lang="ja-JP" altLang="en-US" dirty="0"/>
              <a:t>仮説</a:t>
            </a:r>
            <a:endParaRPr kumimoji="1" lang="ja-JP" altLang="en-US" dirty="0"/>
          </a:p>
        </p:txBody>
      </p:sp>
      <p:sp>
        <p:nvSpPr>
          <p:cNvPr id="3" name="スライド番号プレースホルダー 2"/>
          <p:cNvSpPr>
            <a:spLocks noGrp="1"/>
          </p:cNvSpPr>
          <p:nvPr>
            <p:ph type="sldNum" sz="quarter" idx="12"/>
          </p:nvPr>
        </p:nvSpPr>
        <p:spPr>
          <a:xfrm>
            <a:off x="7956376" y="6295600"/>
            <a:ext cx="941203" cy="301752"/>
          </a:xfrm>
        </p:spPr>
        <p:txBody>
          <a:bodyPr/>
          <a:lstStyle/>
          <a:p>
            <a:fld id="{3AC31149-E69C-44A3-8ED3-CD8F2E537B5F}" type="slidenum">
              <a:rPr kumimoji="1" lang="ja-JP" altLang="en-US" smtClean="0"/>
              <a:t>11</a:t>
            </a:fld>
            <a:endParaRPr kumimoji="1" lang="ja-JP" altLang="en-US" dirty="0"/>
          </a:p>
        </p:txBody>
      </p:sp>
      <p:sp>
        <p:nvSpPr>
          <p:cNvPr id="5" name="テキスト プレースホルダー 4"/>
          <p:cNvSpPr>
            <a:spLocks noGrp="1"/>
          </p:cNvSpPr>
          <p:nvPr>
            <p:ph type="body" sz="quarter" idx="13"/>
          </p:nvPr>
        </p:nvSpPr>
        <p:spPr/>
        <p:txBody>
          <a:bodyPr/>
          <a:lstStyle/>
          <a:p>
            <a:r>
              <a:rPr lang="ja-JP" altLang="en-US" b="0" dirty="0" smtClean="0"/>
              <a:t>           仮説</a:t>
            </a:r>
            <a:endParaRPr kumimoji="1" lang="ja-JP" altLang="en-US" b="0" dirty="0"/>
          </a:p>
        </p:txBody>
      </p:sp>
      <p:sp>
        <p:nvSpPr>
          <p:cNvPr id="9" name="テキスト ボックス 8"/>
          <p:cNvSpPr txBox="1"/>
          <p:nvPr/>
        </p:nvSpPr>
        <p:spPr>
          <a:xfrm>
            <a:off x="827584" y="5328054"/>
            <a:ext cx="1584176" cy="1569660"/>
          </a:xfrm>
          <a:prstGeom prst="rect">
            <a:avLst/>
          </a:prstGeom>
          <a:noFill/>
        </p:spPr>
        <p:txBody>
          <a:bodyPr wrap="square" rtlCol="0">
            <a:spAutoFit/>
          </a:bodyPr>
          <a:lstStyle/>
          <a:p>
            <a:r>
              <a:rPr kumimoji="1" lang="ja-JP" altLang="en-US" sz="9600" dirty="0" smtClean="0">
                <a:solidFill>
                  <a:schemeClr val="accent4">
                    <a:lumMod val="60000"/>
                    <a:lumOff val="40000"/>
                  </a:schemeClr>
                </a:solidFill>
              </a:rPr>
              <a:t>？</a:t>
            </a:r>
            <a:endParaRPr kumimoji="1" lang="ja-JP" altLang="en-US" sz="9600" dirty="0">
              <a:solidFill>
                <a:schemeClr val="accent4">
                  <a:lumMod val="60000"/>
                  <a:lumOff val="40000"/>
                </a:schemeClr>
              </a:solidFill>
            </a:endParaRPr>
          </a:p>
        </p:txBody>
      </p:sp>
    </p:spTree>
    <p:extLst>
      <p:ext uri="{BB962C8B-B14F-4D97-AF65-F5344CB8AC3E}">
        <p14:creationId xmlns:p14="http://schemas.microsoft.com/office/powerpoint/2010/main" val="93972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8"/>
                                        </p:tgtEl>
                                        <p:attrNameLst>
                                          <p:attrName>style.textDecorationUnderline</p:attrName>
                                        </p:attrNameLst>
                                      </p:cBhvr>
                                      <p:to>
                                        <p:strVal val="true"/>
                                      </p:to>
                                    </p:set>
                                  </p:childTnLst>
                                </p:cTn>
                              </p:par>
                              <p:par>
                                <p:cTn id="7" presetID="10"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69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仮説</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12</a:t>
            </a:fld>
            <a:endParaRPr kumimoji="1" lang="ja-JP" altLang="en-US"/>
          </a:p>
        </p:txBody>
      </p:sp>
      <p:sp>
        <p:nvSpPr>
          <p:cNvPr id="5" name="テキスト プレースホルダー 4"/>
          <p:cNvSpPr>
            <a:spLocks noGrp="1"/>
          </p:cNvSpPr>
          <p:nvPr>
            <p:ph type="body" sz="quarter" idx="13"/>
          </p:nvPr>
        </p:nvSpPr>
        <p:spPr/>
        <p:txBody>
          <a:bodyPr/>
          <a:lstStyle/>
          <a:p>
            <a:r>
              <a:rPr kumimoji="1" lang="ja-JP" altLang="en-US" b="0" dirty="0" smtClean="0"/>
              <a:t>筑波大生特有とは</a:t>
            </a:r>
            <a:endParaRPr kumimoji="1" lang="ja-JP" altLang="en-US" b="0" dirty="0"/>
          </a:p>
        </p:txBody>
      </p:sp>
      <p:sp>
        <p:nvSpPr>
          <p:cNvPr id="6" name="正方形/長方形 5"/>
          <p:cNvSpPr/>
          <p:nvPr/>
        </p:nvSpPr>
        <p:spPr>
          <a:xfrm>
            <a:off x="251520" y="1268760"/>
            <a:ext cx="6750566" cy="584775"/>
          </a:xfrm>
          <a:prstGeom prst="rect">
            <a:avLst/>
          </a:prstGeom>
        </p:spPr>
        <p:txBody>
          <a:bodyPr wrap="none">
            <a:spAutoFit/>
          </a:bodyPr>
          <a:lstStyle/>
          <a:p>
            <a:pPr lvl="0"/>
            <a:r>
              <a:rPr lang="ja-JP" altLang="en-US" sz="3200" dirty="0">
                <a:latin typeface="+mn-ea"/>
              </a:rPr>
              <a:t>・</a:t>
            </a:r>
            <a:r>
              <a:rPr lang="ja-JP" altLang="en-US" sz="3200" b="1" dirty="0">
                <a:latin typeface="+mn-ea"/>
              </a:rPr>
              <a:t>大学周辺に友達が多く住んでいる</a:t>
            </a:r>
            <a:endParaRPr lang="en-US" altLang="ja-JP" sz="3200" b="1" dirty="0">
              <a:latin typeface="+mn-ea"/>
            </a:endParaRPr>
          </a:p>
        </p:txBody>
      </p:sp>
      <p:sp>
        <p:nvSpPr>
          <p:cNvPr id="7" name="正方形/長方形 6"/>
          <p:cNvSpPr/>
          <p:nvPr/>
        </p:nvSpPr>
        <p:spPr>
          <a:xfrm>
            <a:off x="251520" y="1844824"/>
            <a:ext cx="6340197" cy="584775"/>
          </a:xfrm>
          <a:prstGeom prst="rect">
            <a:avLst/>
          </a:prstGeom>
        </p:spPr>
        <p:txBody>
          <a:bodyPr wrap="none">
            <a:spAutoFit/>
          </a:bodyPr>
          <a:lstStyle/>
          <a:p>
            <a:pPr lvl="0"/>
            <a:r>
              <a:rPr lang="ja-JP" altLang="en-US" sz="3200" dirty="0">
                <a:latin typeface="+mn-ea"/>
              </a:rPr>
              <a:t>・</a:t>
            </a:r>
            <a:r>
              <a:rPr lang="ja-JP" altLang="en-US" sz="3200" b="1" dirty="0">
                <a:latin typeface="+mn-ea"/>
              </a:rPr>
              <a:t>一人暮らしをしている人が多い</a:t>
            </a:r>
            <a:endParaRPr lang="en-US" altLang="ja-JP" sz="3200" b="1" dirty="0">
              <a:latin typeface="+mn-ea"/>
            </a:endParaRPr>
          </a:p>
        </p:txBody>
      </p:sp>
      <p:sp>
        <p:nvSpPr>
          <p:cNvPr id="8" name="正方形/長方形 7"/>
          <p:cNvSpPr/>
          <p:nvPr/>
        </p:nvSpPr>
        <p:spPr>
          <a:xfrm>
            <a:off x="251520" y="2420888"/>
            <a:ext cx="7571303" cy="584775"/>
          </a:xfrm>
          <a:prstGeom prst="rect">
            <a:avLst/>
          </a:prstGeom>
        </p:spPr>
        <p:txBody>
          <a:bodyPr wrap="none">
            <a:spAutoFit/>
          </a:bodyPr>
          <a:lstStyle/>
          <a:p>
            <a:pPr lvl="0"/>
            <a:r>
              <a:rPr lang="ja-JP" altLang="en-US" sz="3200" dirty="0">
                <a:latin typeface="+mn-ea"/>
              </a:rPr>
              <a:t>・</a:t>
            </a:r>
            <a:r>
              <a:rPr lang="ja-JP" altLang="en-US" sz="3200" b="1" dirty="0">
                <a:latin typeface="+mn-ea"/>
              </a:rPr>
              <a:t>遠くの家族ではなく近くの友達が頼り</a:t>
            </a:r>
            <a:endParaRPr lang="en-US" altLang="ja-JP" sz="3200" b="1" dirty="0">
              <a:latin typeface="+mn-ea"/>
            </a:endParaRPr>
          </a:p>
        </p:txBody>
      </p:sp>
      <p:pic>
        <p:nvPicPr>
          <p:cNvPr id="9" name="Picture 4" descr="C:\Users\nozawa90\AppData\Local\Microsoft\Windows\Temporary Internet Files\Content.IE5\31PEBHBB\MC90034588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3" y="3592989"/>
            <a:ext cx="2112451" cy="1517869"/>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0" r="99333">
                        <a14:foregroundMark x1="0" y1="36667" x2="0" y2="36667"/>
                        <a14:foregroundMark x1="99333" y1="52667" x2="99333" y2="52667"/>
                      </a14:backgroundRemoval>
                    </a14:imgEffect>
                  </a14:imgLayer>
                </a14:imgProps>
              </a:ext>
              <a:ext uri="{28A0092B-C50C-407E-A947-70E740481C1C}">
                <a14:useLocalDpi xmlns:a14="http://schemas.microsoft.com/office/drawing/2010/main" val="0"/>
              </a:ext>
            </a:extLst>
          </a:blip>
          <a:stretch>
            <a:fillRect/>
          </a:stretch>
        </p:blipFill>
        <p:spPr>
          <a:xfrm>
            <a:off x="2771800" y="3399666"/>
            <a:ext cx="2121024" cy="2121024"/>
          </a:xfrm>
          <a:prstGeom prst="rect">
            <a:avLst/>
          </a:prstGeom>
        </p:spPr>
      </p:pic>
      <p:pic>
        <p:nvPicPr>
          <p:cNvPr id="11" name="図 10"/>
          <p:cNvPicPr>
            <a:picLocks noChangeAspect="1"/>
          </p:cNvPicPr>
          <p:nvPr/>
        </p:nvPicPr>
        <p:blipFill>
          <a:blip r:embed="rId5" cstate="print">
            <a:extLst>
              <a:ext uri="{BEBA8EAE-BF5A-486C-A8C5-ECC9F3942E4B}">
                <a14:imgProps xmlns:a14="http://schemas.microsoft.com/office/drawing/2010/main">
                  <a14:imgLayer r:embed="rId6">
                    <a14:imgEffect>
                      <a14:backgroundRemoval t="4000" b="96000" l="0" r="100000">
                        <a14:foregroundMark x1="54455" y1="4000" x2="54455" y2="4000"/>
                        <a14:foregroundMark x1="35644" y1="95333" x2="35644" y2="95333"/>
                      </a14:backgroundRemoval>
                    </a14:imgEffect>
                  </a14:imgLayer>
                </a14:imgProps>
              </a:ext>
              <a:ext uri="{28A0092B-C50C-407E-A947-70E740481C1C}">
                <a14:useLocalDpi xmlns:a14="http://schemas.microsoft.com/office/drawing/2010/main" val="0"/>
              </a:ext>
            </a:extLst>
          </a:blip>
          <a:stretch>
            <a:fillRect/>
          </a:stretch>
        </p:blipFill>
        <p:spPr>
          <a:xfrm>
            <a:off x="5364088" y="3187174"/>
            <a:ext cx="954653" cy="1417800"/>
          </a:xfrm>
          <a:prstGeom prst="rect">
            <a:avLst/>
          </a:prstGeom>
        </p:spPr>
      </p:pic>
      <p:pic>
        <p:nvPicPr>
          <p:cNvPr id="12" name="図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60517" y="5369881"/>
            <a:ext cx="1600931" cy="1431421"/>
          </a:xfrm>
          <a:prstGeom prst="rect">
            <a:avLst/>
          </a:prstGeom>
        </p:spPr>
      </p:pic>
      <p:pic>
        <p:nvPicPr>
          <p:cNvPr id="13" name="図 12"/>
          <p:cNvPicPr>
            <a:picLocks noChangeAspect="1"/>
          </p:cNvPicPr>
          <p:nvPr/>
        </p:nvPicPr>
        <p:blipFill>
          <a:blip r:embed="rId8" cstate="print">
            <a:extLst>
              <a:ext uri="{BEBA8EAE-BF5A-486C-A8C5-ECC9F3942E4B}">
                <a14:imgProps xmlns:a14="http://schemas.microsoft.com/office/drawing/2010/main">
                  <a14:imgLayer r:embed="rId9">
                    <a14:imgEffect>
                      <a14:backgroundRemoval t="7143" b="95476" l="952" r="92381">
                        <a14:foregroundMark x1="4524" y1="70000" x2="4524" y2="70000"/>
                        <a14:foregroundMark x1="56190" y1="79048" x2="56190" y2="79048"/>
                        <a14:foregroundMark x1="63571" y1="86429" x2="63571" y2="86429"/>
                        <a14:foregroundMark x1="93095" y1="78571" x2="93095" y2="78571"/>
                        <a14:foregroundMark x1="53571" y1="7143" x2="53571" y2="7143"/>
                        <a14:foregroundMark x1="1190" y1="63333" x2="1190" y2="63333"/>
                        <a14:foregroundMark x1="60238" y1="95476" x2="60238" y2="95476"/>
                      </a14:backgroundRemoval>
                    </a14:imgEffect>
                  </a14:imgLayer>
                </a14:imgProps>
              </a:ext>
              <a:ext uri="{28A0092B-C50C-407E-A947-70E740481C1C}">
                <a14:useLocalDpi xmlns:a14="http://schemas.microsoft.com/office/drawing/2010/main" val="0"/>
              </a:ext>
            </a:extLst>
          </a:blip>
          <a:stretch>
            <a:fillRect/>
          </a:stretch>
        </p:blipFill>
        <p:spPr>
          <a:xfrm>
            <a:off x="7316123" y="3180318"/>
            <a:ext cx="1744216" cy="1744216"/>
          </a:xfrm>
          <a:prstGeom prst="rect">
            <a:avLst/>
          </a:prstGeom>
        </p:spPr>
      </p:pic>
      <p:cxnSp>
        <p:nvCxnSpPr>
          <p:cNvPr id="14" name="直線矢印コネクタ 13"/>
          <p:cNvCxnSpPr/>
          <p:nvPr/>
        </p:nvCxnSpPr>
        <p:spPr>
          <a:xfrm>
            <a:off x="5864254" y="4604974"/>
            <a:ext cx="0" cy="76490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乗算記号 14"/>
          <p:cNvSpPr/>
          <p:nvPr/>
        </p:nvSpPr>
        <p:spPr>
          <a:xfrm>
            <a:off x="5607052" y="4591748"/>
            <a:ext cx="514403" cy="519110"/>
          </a:xfrm>
          <a:prstGeom prst="mathMultiply">
            <a:avLst/>
          </a:prstGeom>
          <a:solidFill>
            <a:srgbClr val="E16D4D"/>
          </a:solidFill>
          <a:ln w="3175">
            <a:solidFill>
              <a:srgbClr val="E16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矢印コネクタ 15"/>
          <p:cNvCxnSpPr/>
          <p:nvPr/>
        </p:nvCxnSpPr>
        <p:spPr>
          <a:xfrm>
            <a:off x="6318741" y="3896074"/>
            <a:ext cx="997382"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円/楕円 16"/>
          <p:cNvSpPr/>
          <p:nvPr/>
        </p:nvSpPr>
        <p:spPr>
          <a:xfrm>
            <a:off x="6673416" y="3752058"/>
            <a:ext cx="288032" cy="28803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endParaRPr>
          </a:p>
        </p:txBody>
      </p:sp>
    </p:spTree>
    <p:extLst>
      <p:ext uri="{BB962C8B-B14F-4D97-AF65-F5344CB8AC3E}">
        <p14:creationId xmlns:p14="http://schemas.microsoft.com/office/powerpoint/2010/main" val="36781134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62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9" name="正方形/長方形 18"/>
          <p:cNvSpPr/>
          <p:nvPr/>
        </p:nvSpPr>
        <p:spPr>
          <a:xfrm rot="19980018">
            <a:off x="-380221" y="2487124"/>
            <a:ext cx="10104328" cy="1546080"/>
          </a:xfrm>
          <a:prstGeom prst="rect">
            <a:avLst/>
          </a:prstGeom>
          <a:gradFill>
            <a:gsLst>
              <a:gs pos="2500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フローチャート : 代替処理 28"/>
          <p:cNvSpPr/>
          <p:nvPr/>
        </p:nvSpPr>
        <p:spPr>
          <a:xfrm>
            <a:off x="4644008" y="1940201"/>
            <a:ext cx="1872208" cy="1224135"/>
          </a:xfrm>
          <a:prstGeom prst="flowChartAlternate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3">
                      <a:satMod val="175000"/>
                      <a:alpha val="40000"/>
                    </a:schemeClr>
                  </a:glow>
                </a:effectLst>
                <a:latin typeface="+mn-ea"/>
              </a:rPr>
              <a:t>分析</a:t>
            </a:r>
            <a:r>
              <a:rPr lang="en-US" altLang="ja-JP" sz="4000" b="1" dirty="0" smtClean="0">
                <a:solidFill>
                  <a:schemeClr val="accent5">
                    <a:lumMod val="75000"/>
                  </a:schemeClr>
                </a:solidFill>
                <a:effectLst>
                  <a:glow rad="101600">
                    <a:schemeClr val="accent3">
                      <a:satMod val="175000"/>
                      <a:alpha val="40000"/>
                    </a:schemeClr>
                  </a:glow>
                </a:effectLst>
                <a:latin typeface="+mn-ea"/>
              </a:rPr>
              <a:t/>
            </a:r>
            <a:br>
              <a:rPr lang="en-US" altLang="ja-JP" sz="4000" b="1" dirty="0" smtClean="0">
                <a:solidFill>
                  <a:schemeClr val="accent5">
                    <a:lumMod val="75000"/>
                  </a:schemeClr>
                </a:solidFill>
                <a:effectLst>
                  <a:glow rad="101600">
                    <a:schemeClr val="accent3">
                      <a:satMod val="175000"/>
                      <a:alpha val="40000"/>
                    </a:schemeClr>
                  </a:glow>
                </a:effectLst>
                <a:latin typeface="+mn-ea"/>
              </a:rPr>
            </a:br>
            <a:r>
              <a:rPr lang="ja-JP" altLang="en-US" sz="4000" b="1" dirty="0" smtClean="0">
                <a:solidFill>
                  <a:schemeClr val="accent5">
                    <a:lumMod val="75000"/>
                  </a:schemeClr>
                </a:solidFill>
                <a:effectLst>
                  <a:glow rad="101600">
                    <a:schemeClr val="accent3">
                      <a:satMod val="175000"/>
                      <a:alpha val="40000"/>
                    </a:schemeClr>
                  </a:glow>
                </a:effectLst>
                <a:latin typeface="+mn-ea"/>
              </a:rPr>
              <a:t>調査</a:t>
            </a:r>
            <a:endParaRPr lang="ja-JP" altLang="en-US" sz="4000" b="1" dirty="0">
              <a:solidFill>
                <a:schemeClr val="accent5">
                  <a:lumMod val="75000"/>
                </a:schemeClr>
              </a:solidFill>
              <a:effectLst>
                <a:glow rad="101600">
                  <a:schemeClr val="accent3">
                    <a:satMod val="175000"/>
                    <a:alpha val="40000"/>
                  </a:schemeClr>
                </a:glow>
              </a:effectLst>
              <a:latin typeface="+mn-ea"/>
            </a:endParaRPr>
          </a:p>
        </p:txBody>
      </p:sp>
      <p:sp>
        <p:nvSpPr>
          <p:cNvPr id="20" name="フローチャート: 処理 19"/>
          <p:cNvSpPr/>
          <p:nvPr/>
        </p:nvSpPr>
        <p:spPr>
          <a:xfrm>
            <a:off x="3688448" y="2831789"/>
            <a:ext cx="1482028" cy="597211"/>
          </a:xfrm>
          <a:prstGeom prst="flowChart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3">
                      <a:satMod val="175000"/>
                      <a:alpha val="40000"/>
                    </a:schemeClr>
                  </a:glow>
                </a:effectLst>
                <a:latin typeface="+mn-ea"/>
              </a:rPr>
              <a:t>仮説</a:t>
            </a:r>
            <a:endParaRPr lang="en-US" altLang="ja-JP" sz="4000" b="1" dirty="0" smtClean="0">
              <a:solidFill>
                <a:schemeClr val="accent5">
                  <a:lumMod val="75000"/>
                </a:schemeClr>
              </a:solidFill>
              <a:effectLst>
                <a:glow rad="101600">
                  <a:schemeClr val="accent3">
                    <a:satMod val="175000"/>
                    <a:alpha val="40000"/>
                  </a:schemeClr>
                </a:glow>
              </a:effectLst>
              <a:latin typeface="+mn-ea"/>
            </a:endParaRPr>
          </a:p>
        </p:txBody>
      </p:sp>
      <p:sp>
        <p:nvSpPr>
          <p:cNvPr id="46" name="フローチャート : 定義済み処理 45"/>
          <p:cNvSpPr/>
          <p:nvPr/>
        </p:nvSpPr>
        <p:spPr>
          <a:xfrm>
            <a:off x="6862301" y="836713"/>
            <a:ext cx="1977522" cy="864096"/>
          </a:xfrm>
          <a:prstGeom prst="flowChartPredefined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まとめ</a:t>
            </a:r>
            <a:endParaRPr lang="ja-JP" altLang="en-US" sz="4000" b="1" dirty="0">
              <a:solidFill>
                <a:schemeClr val="accent5">
                  <a:lumMod val="75000"/>
                </a:schemeClr>
              </a:solidFill>
              <a:latin typeface="+mn-ea"/>
            </a:endParaRPr>
          </a:p>
        </p:txBody>
      </p:sp>
      <p:cxnSp>
        <p:nvCxnSpPr>
          <p:cNvPr id="25" name="直線矢印コネクタ 24"/>
          <p:cNvCxnSpPr/>
          <p:nvPr/>
        </p:nvCxnSpPr>
        <p:spPr>
          <a:xfrm flipV="1">
            <a:off x="6675895" y="1349233"/>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48" name="フローチャート : カード 47"/>
          <p:cNvSpPr/>
          <p:nvPr/>
        </p:nvSpPr>
        <p:spPr>
          <a:xfrm>
            <a:off x="5911329" y="1450872"/>
            <a:ext cx="1584176" cy="772242"/>
          </a:xfrm>
          <a:prstGeom prst="flowChartPunchedCard">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提案</a:t>
            </a:r>
            <a:endParaRPr lang="ja-JP" altLang="en-US" sz="4000" b="1" dirty="0">
              <a:solidFill>
                <a:schemeClr val="accent5">
                  <a:lumMod val="75000"/>
                </a:schemeClr>
              </a:solidFill>
              <a:latin typeface="+mn-ea"/>
            </a:endParaRPr>
          </a:p>
        </p:txBody>
      </p:sp>
      <p:cxnSp>
        <p:nvCxnSpPr>
          <p:cNvPr id="24" name="直線矢印コネクタ 23"/>
          <p:cNvCxnSpPr/>
          <p:nvPr/>
        </p:nvCxnSpPr>
        <p:spPr>
          <a:xfrm flipV="1">
            <a:off x="5550047" y="201035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0" name="フローチャート : 代替処理 49"/>
          <p:cNvSpPr/>
          <p:nvPr/>
        </p:nvSpPr>
        <p:spPr>
          <a:xfrm>
            <a:off x="4640144" y="1935964"/>
            <a:ext cx="1872208" cy="1224135"/>
          </a:xfrm>
          <a:prstGeom prst="flowChartAlternate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accent5">
                    <a:lumMod val="75000"/>
                  </a:schemeClr>
                </a:solidFill>
                <a:effectLst>
                  <a:glow rad="63500">
                    <a:schemeClr val="accent2">
                      <a:satMod val="175000"/>
                      <a:alpha val="40000"/>
                    </a:schemeClr>
                  </a:glow>
                </a:effectLst>
                <a:latin typeface="+mn-ea"/>
              </a:rPr>
              <a:t>分析</a:t>
            </a:r>
          </a:p>
        </p:txBody>
      </p:sp>
      <p:cxnSp>
        <p:nvCxnSpPr>
          <p:cNvPr id="28" name="直線矢印コネクタ 27"/>
          <p:cNvCxnSpPr/>
          <p:nvPr/>
        </p:nvCxnSpPr>
        <p:spPr>
          <a:xfrm flipV="1">
            <a:off x="4427984" y="2633386"/>
            <a:ext cx="900099" cy="507582"/>
          </a:xfrm>
          <a:prstGeom prst="straightConnector1">
            <a:avLst/>
          </a:prstGeom>
          <a:ln w="38100">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a:xfrm>
            <a:off x="7740352" y="6237312"/>
            <a:ext cx="941203" cy="301752"/>
          </a:xfrm>
        </p:spPr>
        <p:txBody>
          <a:bodyPr/>
          <a:lstStyle/>
          <a:p>
            <a:fld id="{278659AB-9610-43A4-BA8D-22E57F657C2D}" type="slidenum">
              <a:rPr lang="ja-JP" altLang="en-US" smtClean="0">
                <a:solidFill>
                  <a:srgbClr val="D1E1E3"/>
                </a:solidFill>
              </a:rPr>
              <a:pPr/>
              <a:t>13</a:t>
            </a:fld>
            <a:endParaRPr lang="ja-JP" altLang="en-US" dirty="0">
              <a:solidFill>
                <a:srgbClr val="D1E1E3"/>
              </a:solidFill>
            </a:endParaRPr>
          </a:p>
        </p:txBody>
      </p:sp>
      <p:cxnSp>
        <p:nvCxnSpPr>
          <p:cNvPr id="30" name="直線矢印コネクタ 29"/>
          <p:cNvCxnSpPr/>
          <p:nvPr/>
        </p:nvCxnSpPr>
        <p:spPr>
          <a:xfrm flipV="1">
            <a:off x="4427984" y="2633386"/>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2" name="フローチャート: 処理 51"/>
          <p:cNvSpPr/>
          <p:nvPr/>
        </p:nvSpPr>
        <p:spPr>
          <a:xfrm>
            <a:off x="3687589" y="2802792"/>
            <a:ext cx="1482028" cy="597211"/>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accent5">
                    <a:lumMod val="75000"/>
                  </a:schemeClr>
                </a:solidFill>
                <a:effectLst>
                  <a:glow rad="63500">
                    <a:schemeClr val="accent2">
                      <a:satMod val="175000"/>
                      <a:alpha val="40000"/>
                    </a:schemeClr>
                  </a:glow>
                </a:effectLst>
                <a:latin typeface="+mn-ea"/>
              </a:rPr>
              <a:t>仮説</a:t>
            </a:r>
            <a:endParaRPr lang="en-US" altLang="ja-JP" sz="4000" b="1" dirty="0">
              <a:solidFill>
                <a:schemeClr val="accent5">
                  <a:lumMod val="75000"/>
                </a:schemeClr>
              </a:solidFill>
              <a:effectLst>
                <a:glow rad="63500">
                  <a:schemeClr val="accent2">
                    <a:satMod val="175000"/>
                    <a:alpha val="40000"/>
                  </a:schemeClr>
                </a:glow>
              </a:effectLst>
              <a:latin typeface="+mn-ea"/>
            </a:endParaRPr>
          </a:p>
        </p:txBody>
      </p:sp>
      <p:cxnSp>
        <p:nvCxnSpPr>
          <p:cNvPr id="22" name="直線矢印コネクタ 21"/>
          <p:cNvCxnSpPr/>
          <p:nvPr/>
        </p:nvCxnSpPr>
        <p:spPr>
          <a:xfrm flipV="1">
            <a:off x="3266966" y="3224359"/>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4" name="フローチャート : 書類 53"/>
          <p:cNvSpPr/>
          <p:nvPr/>
        </p:nvSpPr>
        <p:spPr>
          <a:xfrm>
            <a:off x="2510807" y="3114836"/>
            <a:ext cx="1584176" cy="1368152"/>
          </a:xfrm>
          <a:prstGeom prst="flowChartDocument">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実態</a:t>
            </a:r>
            <a:r>
              <a:rPr lang="en-US" altLang="ja-JP" sz="4000" b="1" dirty="0" smtClean="0">
                <a:solidFill>
                  <a:schemeClr val="accent5">
                    <a:lumMod val="75000"/>
                  </a:schemeClr>
                </a:solidFill>
                <a:latin typeface="+mn-ea"/>
              </a:rPr>
              <a:t/>
            </a:r>
            <a:br>
              <a:rPr lang="en-US" altLang="ja-JP" sz="4000" b="1" dirty="0" smtClean="0">
                <a:solidFill>
                  <a:schemeClr val="accent5">
                    <a:lumMod val="75000"/>
                  </a:schemeClr>
                </a:solidFill>
                <a:latin typeface="+mn-ea"/>
              </a:rPr>
            </a:br>
            <a:r>
              <a:rPr lang="ja-JP" altLang="en-US" sz="4000" b="1" dirty="0" smtClean="0">
                <a:solidFill>
                  <a:schemeClr val="accent5">
                    <a:lumMod val="75000"/>
                  </a:schemeClr>
                </a:solidFill>
                <a:latin typeface="+mn-ea"/>
              </a:rPr>
              <a:t>把握</a:t>
            </a:r>
            <a:endParaRPr lang="en-US" altLang="ja-JP" sz="4000" b="1" dirty="0" smtClean="0">
              <a:solidFill>
                <a:schemeClr val="accent5">
                  <a:lumMod val="75000"/>
                </a:schemeClr>
              </a:solidFill>
              <a:latin typeface="+mn-ea"/>
            </a:endParaRPr>
          </a:p>
        </p:txBody>
      </p:sp>
      <p:cxnSp>
        <p:nvCxnSpPr>
          <p:cNvPr id="21" name="直線矢印コネクタ 20"/>
          <p:cNvCxnSpPr/>
          <p:nvPr/>
        </p:nvCxnSpPr>
        <p:spPr>
          <a:xfrm flipV="1">
            <a:off x="2117795" y="3828331"/>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6" name="フローチャート: 処理 55"/>
          <p:cNvSpPr/>
          <p:nvPr/>
        </p:nvSpPr>
        <p:spPr>
          <a:xfrm>
            <a:off x="1447831" y="4017732"/>
            <a:ext cx="1282028" cy="597035"/>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目的</a:t>
            </a:r>
            <a:endParaRPr lang="en-US" altLang="ja-JP" sz="4000" b="1" dirty="0" smtClean="0">
              <a:solidFill>
                <a:schemeClr val="accent5">
                  <a:lumMod val="75000"/>
                </a:schemeClr>
              </a:solidFill>
              <a:latin typeface="+mn-ea"/>
            </a:endParaRPr>
          </a:p>
        </p:txBody>
      </p:sp>
      <p:cxnSp>
        <p:nvCxnSpPr>
          <p:cNvPr id="23" name="直線矢印コネクタ 22"/>
          <p:cNvCxnSpPr/>
          <p:nvPr/>
        </p:nvCxnSpPr>
        <p:spPr>
          <a:xfrm flipV="1">
            <a:off x="1007605" y="4486138"/>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8" name="フローチャート : 準備 57"/>
          <p:cNvSpPr/>
          <p:nvPr/>
        </p:nvSpPr>
        <p:spPr>
          <a:xfrm>
            <a:off x="-36512" y="4633972"/>
            <a:ext cx="2088233" cy="666752"/>
          </a:xfrm>
          <a:prstGeom prst="flowChartPreparation">
            <a:avLst/>
          </a:prstGeom>
          <a:solidFill>
            <a:schemeClr val="tx1"/>
          </a:solidFill>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latin typeface="+mn-ea"/>
              </a:rPr>
              <a:t>背景</a:t>
            </a:r>
            <a:endParaRPr lang="ja-JP" altLang="en-US" sz="4000" b="1" dirty="0">
              <a:solidFill>
                <a:schemeClr val="accent5">
                  <a:lumMod val="75000"/>
                </a:schemeClr>
              </a:solidFill>
              <a:effectLst/>
              <a:latin typeface="+mn-ea"/>
            </a:endParaRPr>
          </a:p>
        </p:txBody>
      </p:sp>
    </p:spTree>
    <p:custDataLst>
      <p:tags r:id="rId1"/>
    </p:custDataLst>
    <p:extLst>
      <p:ext uri="{BB962C8B-B14F-4D97-AF65-F5344CB8AC3E}">
        <p14:creationId xmlns:p14="http://schemas.microsoft.com/office/powerpoint/2010/main" val="778103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6" presetClass="emph" presetSubtype="0" fill="hold" nodeType="withEffect">
                                  <p:stCondLst>
                                    <p:cond delay="0"/>
                                  </p:stCondLst>
                                  <p:childTnLst>
                                    <p:animScale>
                                      <p:cBhvr>
                                        <p:cTn id="12" dur="1000" fill="hold"/>
                                        <p:tgtEl>
                                          <p:spTgt spid="28"/>
                                        </p:tgtEl>
                                      </p:cBhvr>
                                      <p:by x="150000" y="150000"/>
                                    </p:animScale>
                                  </p:childTnLst>
                                </p:cTn>
                              </p:par>
                            </p:childTnLst>
                          </p:cTn>
                        </p:par>
                        <p:par>
                          <p:cTn id="13" fill="hold">
                            <p:stCondLst>
                              <p:cond delay="1000"/>
                            </p:stCondLst>
                            <p:childTnLst>
                              <p:par>
                                <p:cTn id="14" presetID="10" presetClass="exit" presetSubtype="0" fill="hold" nodeType="afterEffect">
                                  <p:stCondLst>
                                    <p:cond delay="0"/>
                                  </p:stCondLst>
                                  <p:childTnLst>
                                    <p:animEffect transition="out" filter="fade">
                                      <p:cBhvr>
                                        <p:cTn id="15" dur="500"/>
                                        <p:tgtEl>
                                          <p:spTgt spid="28"/>
                                        </p:tgtEl>
                                      </p:cBhvr>
                                    </p:animEffect>
                                    <p:set>
                                      <p:cBhvr>
                                        <p:cTn id="16" dur="1" fill="hold">
                                          <p:stCondLst>
                                            <p:cond delay="499"/>
                                          </p:stCondLst>
                                        </p:cTn>
                                        <p:tgtEl>
                                          <p:spTgt spid="28"/>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63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7" name="正方形/長方形 16"/>
          <p:cNvSpPr/>
          <p:nvPr/>
        </p:nvSpPr>
        <p:spPr>
          <a:xfrm>
            <a:off x="-36512" y="16112"/>
            <a:ext cx="7128792"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14</a:t>
            </a:fld>
            <a:endParaRPr kumimoji="1" lang="ja-JP" altLang="en-US"/>
          </a:p>
        </p:txBody>
      </p:sp>
      <p:sp>
        <p:nvSpPr>
          <p:cNvPr id="5" name="テキスト プレースホルダー 4"/>
          <p:cNvSpPr>
            <a:spLocks noGrp="1"/>
          </p:cNvSpPr>
          <p:nvPr>
            <p:ph type="body" sz="quarter" idx="13"/>
          </p:nvPr>
        </p:nvSpPr>
        <p:spPr/>
        <p:txBody>
          <a:bodyPr/>
          <a:lstStyle/>
          <a:p>
            <a:r>
              <a:rPr lang="ja-JP" altLang="en-US" b="0" dirty="0" smtClean="0"/>
              <a:t>筑波大学生アンケート概要</a:t>
            </a:r>
            <a:endParaRPr kumimoji="1" lang="ja-JP" altLang="en-US" b="0" dirty="0"/>
          </a:p>
        </p:txBody>
      </p:sp>
      <p:sp>
        <p:nvSpPr>
          <p:cNvPr id="18" name="角丸四角形 17"/>
          <p:cNvSpPr/>
          <p:nvPr/>
        </p:nvSpPr>
        <p:spPr>
          <a:xfrm>
            <a:off x="251520" y="1628800"/>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a:t>日時</a:t>
            </a:r>
            <a:endParaRPr kumimoji="1" lang="ja-JP" altLang="en-US" sz="2400" b="1" dirty="0"/>
          </a:p>
        </p:txBody>
      </p:sp>
      <p:sp>
        <p:nvSpPr>
          <p:cNvPr id="20" name="角丸四角形 19"/>
          <p:cNvSpPr/>
          <p:nvPr/>
        </p:nvSpPr>
        <p:spPr>
          <a:xfrm>
            <a:off x="251520" y="3803818"/>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a:t>目的</a:t>
            </a:r>
            <a:endParaRPr kumimoji="1" lang="ja-JP" altLang="en-US" sz="2400" b="1" dirty="0"/>
          </a:p>
        </p:txBody>
      </p:sp>
      <p:sp>
        <p:nvSpPr>
          <p:cNvPr id="21" name="角丸四角形 20"/>
          <p:cNvSpPr/>
          <p:nvPr/>
        </p:nvSpPr>
        <p:spPr>
          <a:xfrm>
            <a:off x="251520" y="3068960"/>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100" b="1" dirty="0" smtClean="0"/>
              <a:t>配布数</a:t>
            </a:r>
            <a:endParaRPr kumimoji="1" lang="en-US" altLang="ja-JP" sz="2100" b="1" dirty="0" smtClean="0"/>
          </a:p>
          <a:p>
            <a:pPr algn="ctr"/>
            <a:r>
              <a:rPr lang="ja-JP" altLang="en-US" sz="2100" b="1" dirty="0" smtClean="0"/>
              <a:t>回収数・率</a:t>
            </a:r>
            <a:endParaRPr kumimoji="1" lang="ja-JP" altLang="en-US" sz="2100" b="1" dirty="0"/>
          </a:p>
        </p:txBody>
      </p:sp>
      <p:sp>
        <p:nvSpPr>
          <p:cNvPr id="22" name="角丸四角形 21"/>
          <p:cNvSpPr/>
          <p:nvPr/>
        </p:nvSpPr>
        <p:spPr>
          <a:xfrm>
            <a:off x="251520" y="4509120"/>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400" b="1" dirty="0" smtClean="0"/>
              <a:t>質問項目</a:t>
            </a:r>
            <a:endParaRPr kumimoji="1" lang="ja-JP" altLang="en-US" sz="2400" b="1" dirty="0"/>
          </a:p>
        </p:txBody>
      </p:sp>
      <p:sp>
        <p:nvSpPr>
          <p:cNvPr id="23" name="角丸四角形 22"/>
          <p:cNvSpPr/>
          <p:nvPr/>
        </p:nvSpPr>
        <p:spPr>
          <a:xfrm>
            <a:off x="251520" y="908720"/>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b="1" dirty="0"/>
              <a:t>対象</a:t>
            </a:r>
            <a:endParaRPr kumimoji="1" lang="ja-JP" altLang="en-US" sz="2400" b="1" dirty="0"/>
          </a:p>
        </p:txBody>
      </p:sp>
      <p:sp>
        <p:nvSpPr>
          <p:cNvPr id="24" name="角丸四角形 23"/>
          <p:cNvSpPr/>
          <p:nvPr/>
        </p:nvSpPr>
        <p:spPr>
          <a:xfrm>
            <a:off x="251520" y="2348880"/>
            <a:ext cx="2133110" cy="6480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100" b="1" dirty="0"/>
              <a:t>調査</a:t>
            </a:r>
            <a:r>
              <a:rPr kumimoji="1" lang="ja-JP" altLang="en-US" sz="2100" b="1" dirty="0" smtClean="0"/>
              <a:t>の仕方</a:t>
            </a:r>
            <a:endParaRPr kumimoji="1" lang="ja-JP" altLang="en-US" sz="2100" b="1" dirty="0"/>
          </a:p>
        </p:txBody>
      </p:sp>
      <p:sp>
        <p:nvSpPr>
          <p:cNvPr id="25" name="正方形/長方形 24"/>
          <p:cNvSpPr/>
          <p:nvPr/>
        </p:nvSpPr>
        <p:spPr>
          <a:xfrm>
            <a:off x="2555776" y="961564"/>
            <a:ext cx="5077031" cy="523220"/>
          </a:xfrm>
          <a:prstGeom prst="rect">
            <a:avLst/>
          </a:prstGeom>
        </p:spPr>
        <p:txBody>
          <a:bodyPr wrap="none">
            <a:spAutoFit/>
          </a:bodyPr>
          <a:lstStyle/>
          <a:p>
            <a:pPr lvl="0"/>
            <a:r>
              <a:rPr lang="ja-JP" altLang="en-US" sz="2800" b="1" dirty="0"/>
              <a:t>筑波</a:t>
            </a:r>
            <a:r>
              <a:rPr lang="ja-JP" altLang="en-US" sz="2800" b="1" dirty="0" smtClean="0"/>
              <a:t>大学生、ＵＧ</a:t>
            </a:r>
            <a:r>
              <a:rPr lang="en-US" altLang="ja-JP" sz="2800" b="1" dirty="0" smtClean="0">
                <a:latin typeface="HGS明朝E" pitchFamily="18" charset="-128"/>
                <a:ea typeface="HGS明朝E" pitchFamily="18" charset="-128"/>
              </a:rPr>
              <a:t>2</a:t>
            </a:r>
            <a:r>
              <a:rPr lang="ja-JP" altLang="en-US" sz="2800" b="1" dirty="0" smtClean="0">
                <a:latin typeface="HGS明朝E" pitchFamily="18" charset="-128"/>
                <a:ea typeface="HGS明朝E" pitchFamily="18" charset="-128"/>
              </a:rPr>
              <a:t>年～Ｄ</a:t>
            </a:r>
            <a:r>
              <a:rPr lang="en-US" altLang="ja-JP" sz="2800" b="1" dirty="0" smtClean="0">
                <a:latin typeface="HGS明朝E" pitchFamily="18" charset="-128"/>
                <a:ea typeface="HGS明朝E" pitchFamily="18" charset="-128"/>
              </a:rPr>
              <a:t>3</a:t>
            </a:r>
            <a:r>
              <a:rPr lang="ja-JP" altLang="en-US" sz="2800" b="1" dirty="0" smtClean="0">
                <a:latin typeface="HGS明朝E" pitchFamily="18" charset="-128"/>
                <a:ea typeface="HGS明朝E" pitchFamily="18" charset="-128"/>
              </a:rPr>
              <a:t>年</a:t>
            </a:r>
            <a:r>
              <a:rPr lang="ja-JP" altLang="en-US" sz="2800" b="1" dirty="0" smtClean="0"/>
              <a:t>、　</a:t>
            </a:r>
            <a:endParaRPr lang="en-US" altLang="ja-JP" sz="2800" b="1" dirty="0"/>
          </a:p>
        </p:txBody>
      </p:sp>
      <p:sp>
        <p:nvSpPr>
          <p:cNvPr id="27" name="正方形/長方形 26"/>
          <p:cNvSpPr/>
          <p:nvPr/>
        </p:nvSpPr>
        <p:spPr>
          <a:xfrm>
            <a:off x="2527702" y="3140968"/>
            <a:ext cx="3536546" cy="523220"/>
          </a:xfrm>
          <a:prstGeom prst="rect">
            <a:avLst/>
          </a:prstGeom>
        </p:spPr>
        <p:txBody>
          <a:bodyPr wrap="none">
            <a:spAutoFit/>
          </a:bodyPr>
          <a:lstStyle/>
          <a:p>
            <a:r>
              <a:rPr lang="en-US" altLang="ja-JP" sz="2800" b="1" dirty="0" smtClean="0">
                <a:latin typeface="+mn-ea"/>
              </a:rPr>
              <a:t>1006</a:t>
            </a:r>
            <a:r>
              <a:rPr lang="ja-JP" altLang="en-US" sz="2800" b="1" dirty="0" smtClean="0">
                <a:latin typeface="+mn-ea"/>
              </a:rPr>
              <a:t>部、</a:t>
            </a:r>
            <a:r>
              <a:rPr lang="en-US" altLang="ja-JP" sz="2800" b="1" dirty="0" smtClean="0">
                <a:latin typeface="+mn-ea"/>
              </a:rPr>
              <a:t>963</a:t>
            </a:r>
            <a:r>
              <a:rPr lang="ja-JP" altLang="en-US" sz="2800" b="1" dirty="0" smtClean="0">
                <a:latin typeface="+mn-ea"/>
              </a:rPr>
              <a:t>部、</a:t>
            </a:r>
            <a:r>
              <a:rPr lang="en-US" altLang="ja-JP" sz="2800" b="1" dirty="0" smtClean="0">
                <a:latin typeface="+mn-ea"/>
              </a:rPr>
              <a:t>96</a:t>
            </a:r>
            <a:r>
              <a:rPr lang="ja-JP" altLang="en-US" sz="2800" b="1" dirty="0" smtClean="0">
                <a:latin typeface="+mn-ea"/>
              </a:rPr>
              <a:t>％</a:t>
            </a:r>
            <a:endParaRPr lang="ja-JP" altLang="en-US" sz="2800" b="1" dirty="0">
              <a:latin typeface="+mn-ea"/>
            </a:endParaRPr>
          </a:p>
        </p:txBody>
      </p:sp>
      <p:sp>
        <p:nvSpPr>
          <p:cNvPr id="29" name="正方形/長方形 28"/>
          <p:cNvSpPr/>
          <p:nvPr/>
        </p:nvSpPr>
        <p:spPr>
          <a:xfrm>
            <a:off x="2555776" y="1681644"/>
            <a:ext cx="3180679" cy="523220"/>
          </a:xfrm>
          <a:prstGeom prst="rect">
            <a:avLst/>
          </a:prstGeom>
        </p:spPr>
        <p:txBody>
          <a:bodyPr wrap="none">
            <a:spAutoFit/>
          </a:bodyPr>
          <a:lstStyle/>
          <a:p>
            <a:pPr lvl="0"/>
            <a:r>
              <a:rPr lang="en-US" altLang="ja-JP" sz="2800" b="1" dirty="0" smtClean="0">
                <a:latin typeface="HGS明朝E" pitchFamily="18" charset="-128"/>
                <a:ea typeface="HGS明朝E" pitchFamily="18" charset="-128"/>
              </a:rPr>
              <a:t>5</a:t>
            </a:r>
            <a:r>
              <a:rPr lang="ja-JP" altLang="en-US" sz="2800" b="1" dirty="0" smtClean="0">
                <a:latin typeface="HGS明朝E" pitchFamily="18" charset="-128"/>
                <a:ea typeface="HGS明朝E" pitchFamily="18" charset="-128"/>
              </a:rPr>
              <a:t>月</a:t>
            </a:r>
            <a:r>
              <a:rPr lang="en-US" altLang="ja-JP" sz="2800" b="1" dirty="0" smtClean="0">
                <a:latin typeface="HGS明朝E" pitchFamily="18" charset="-128"/>
                <a:ea typeface="HGS明朝E" pitchFamily="18" charset="-128"/>
              </a:rPr>
              <a:t>23</a:t>
            </a:r>
            <a:r>
              <a:rPr lang="ja-JP" altLang="en-US" sz="2800" b="1" dirty="0" smtClean="0">
                <a:latin typeface="HGS明朝E" pitchFamily="18" charset="-128"/>
                <a:ea typeface="HGS明朝E" pitchFamily="18" charset="-128"/>
              </a:rPr>
              <a:t>日～</a:t>
            </a:r>
            <a:r>
              <a:rPr lang="en-US" altLang="ja-JP" sz="2800" b="1" dirty="0" smtClean="0">
                <a:latin typeface="HGS明朝E" pitchFamily="18" charset="-128"/>
                <a:ea typeface="HGS明朝E" pitchFamily="18" charset="-128"/>
              </a:rPr>
              <a:t>5</a:t>
            </a:r>
            <a:r>
              <a:rPr lang="ja-JP" altLang="en-US" sz="2800" b="1" dirty="0" smtClean="0">
                <a:latin typeface="HGS明朝E" pitchFamily="18" charset="-128"/>
                <a:ea typeface="HGS明朝E" pitchFamily="18" charset="-128"/>
              </a:rPr>
              <a:t>月</a:t>
            </a:r>
            <a:r>
              <a:rPr lang="en-US" altLang="ja-JP" sz="2800" b="1" dirty="0" smtClean="0">
                <a:latin typeface="HGS明朝E" pitchFamily="18" charset="-128"/>
                <a:ea typeface="HGS明朝E" pitchFamily="18" charset="-128"/>
              </a:rPr>
              <a:t>31</a:t>
            </a:r>
            <a:r>
              <a:rPr lang="ja-JP" altLang="en-US" sz="2800" b="1" dirty="0" smtClean="0">
                <a:latin typeface="HGS明朝E" pitchFamily="18" charset="-128"/>
                <a:ea typeface="HGS明朝E" pitchFamily="18" charset="-128"/>
              </a:rPr>
              <a:t>日</a:t>
            </a:r>
            <a:endParaRPr lang="en-US" altLang="ja-JP" sz="2800" b="1" dirty="0">
              <a:latin typeface="HGS明朝E" pitchFamily="18" charset="-128"/>
              <a:ea typeface="HGS明朝E" pitchFamily="18" charset="-128"/>
            </a:endParaRPr>
          </a:p>
        </p:txBody>
      </p:sp>
      <p:sp>
        <p:nvSpPr>
          <p:cNvPr id="30" name="正方形/長方形 29"/>
          <p:cNvSpPr/>
          <p:nvPr/>
        </p:nvSpPr>
        <p:spPr>
          <a:xfrm>
            <a:off x="2555776" y="2420888"/>
            <a:ext cx="6526146" cy="523220"/>
          </a:xfrm>
          <a:prstGeom prst="rect">
            <a:avLst/>
          </a:prstGeom>
        </p:spPr>
        <p:txBody>
          <a:bodyPr wrap="none">
            <a:spAutoFit/>
          </a:bodyPr>
          <a:lstStyle/>
          <a:p>
            <a:pPr lvl="0"/>
            <a:r>
              <a:rPr lang="ja-JP" altLang="en-US" sz="2800" b="1" dirty="0" smtClean="0"/>
              <a:t>授業前・後</a:t>
            </a:r>
            <a:r>
              <a:rPr lang="en-US" altLang="ja-JP" sz="2800" b="1" dirty="0" smtClean="0">
                <a:latin typeface="HGS明朝E" pitchFamily="18" charset="-128"/>
                <a:ea typeface="HGS明朝E" pitchFamily="18" charset="-128"/>
              </a:rPr>
              <a:t>15</a:t>
            </a:r>
            <a:r>
              <a:rPr lang="ja-JP" altLang="en-US" sz="2800" b="1" dirty="0" smtClean="0">
                <a:latin typeface="HGS明朝E" pitchFamily="18" charset="-128"/>
                <a:ea typeface="HGS明朝E" pitchFamily="18" charset="-128"/>
              </a:rPr>
              <a:t>分、または授業終了</a:t>
            </a:r>
            <a:r>
              <a:rPr lang="en-US" altLang="ja-JP" sz="2800" b="1" dirty="0" smtClean="0">
                <a:latin typeface="HGS明朝E" pitchFamily="18" charset="-128"/>
                <a:ea typeface="HGS明朝E" pitchFamily="18" charset="-128"/>
              </a:rPr>
              <a:t>15</a:t>
            </a:r>
            <a:r>
              <a:rPr lang="ja-JP" altLang="en-US" sz="2800" b="1" dirty="0" smtClean="0"/>
              <a:t>分前</a:t>
            </a:r>
            <a:endParaRPr lang="en-US" altLang="ja-JP" sz="2800" b="1" dirty="0"/>
          </a:p>
        </p:txBody>
      </p:sp>
      <p:sp>
        <p:nvSpPr>
          <p:cNvPr id="32" name="正方形/長方形 31"/>
          <p:cNvSpPr/>
          <p:nvPr/>
        </p:nvSpPr>
        <p:spPr>
          <a:xfrm>
            <a:off x="2555776" y="4605053"/>
            <a:ext cx="6625532" cy="1634294"/>
          </a:xfrm>
          <a:prstGeom prst="rect">
            <a:avLst/>
          </a:prstGeom>
        </p:spPr>
        <p:txBody>
          <a:bodyPr wrap="none">
            <a:spAutoFit/>
          </a:bodyPr>
          <a:lstStyle/>
          <a:p>
            <a:pPr lvl="0" defTabSz="1778000">
              <a:lnSpc>
                <a:spcPct val="90000"/>
              </a:lnSpc>
              <a:spcBef>
                <a:spcPct val="0"/>
              </a:spcBef>
              <a:spcAft>
                <a:spcPct val="35000"/>
              </a:spcAft>
            </a:pPr>
            <a:r>
              <a:rPr lang="ja-JP" altLang="en-US" sz="2800" b="1" dirty="0" smtClean="0"/>
              <a:t>プロフィール、避難理由、自助</a:t>
            </a:r>
            <a:endParaRPr lang="en-US" altLang="ja-JP" sz="2800" b="1" dirty="0" smtClean="0"/>
          </a:p>
          <a:p>
            <a:pPr lvl="0" defTabSz="1778000">
              <a:lnSpc>
                <a:spcPct val="90000"/>
              </a:lnSpc>
              <a:spcBef>
                <a:spcPct val="0"/>
              </a:spcBef>
              <a:spcAft>
                <a:spcPct val="35000"/>
              </a:spcAft>
            </a:pPr>
            <a:r>
              <a:rPr lang="ja-JP" altLang="en-US" sz="3200" dirty="0" smtClean="0">
                <a:solidFill>
                  <a:schemeClr val="tx2"/>
                </a:solidFill>
              </a:rPr>
              <a:t>震災で困ったこと、</a:t>
            </a:r>
            <a:r>
              <a:rPr lang="ja-JP" altLang="en-US" sz="3200" dirty="0">
                <a:solidFill>
                  <a:schemeClr val="tx2"/>
                </a:solidFill>
              </a:rPr>
              <a:t>および</a:t>
            </a:r>
            <a:r>
              <a:rPr lang="ja-JP" altLang="en-US" sz="3200" dirty="0" smtClean="0">
                <a:solidFill>
                  <a:schemeClr val="tx2"/>
                </a:solidFill>
              </a:rPr>
              <a:t>解決法</a:t>
            </a:r>
            <a:endParaRPr lang="en-US" altLang="ja-JP" sz="3200" dirty="0" smtClean="0">
              <a:solidFill>
                <a:schemeClr val="tx2"/>
              </a:solidFill>
            </a:endParaRPr>
          </a:p>
          <a:p>
            <a:pPr lvl="0" defTabSz="1778000">
              <a:lnSpc>
                <a:spcPct val="90000"/>
              </a:lnSpc>
              <a:spcBef>
                <a:spcPct val="0"/>
              </a:spcBef>
              <a:spcAft>
                <a:spcPct val="35000"/>
              </a:spcAft>
            </a:pPr>
            <a:r>
              <a:rPr lang="ja-JP" altLang="en-US" sz="2800" b="1" dirty="0" smtClean="0"/>
              <a:t>情報源、安否、社会貢献、ライフライン被害</a:t>
            </a:r>
            <a:endParaRPr lang="en-US" altLang="ja-JP" sz="2800" b="1" dirty="0" smtClean="0"/>
          </a:p>
        </p:txBody>
      </p:sp>
      <p:sp>
        <p:nvSpPr>
          <p:cNvPr id="33" name="正方形/長方形 32"/>
          <p:cNvSpPr/>
          <p:nvPr/>
        </p:nvSpPr>
        <p:spPr>
          <a:xfrm>
            <a:off x="2547622" y="3861048"/>
            <a:ext cx="4831772" cy="523220"/>
          </a:xfrm>
          <a:prstGeom prst="rect">
            <a:avLst/>
          </a:prstGeom>
        </p:spPr>
        <p:txBody>
          <a:bodyPr wrap="none">
            <a:spAutoFit/>
          </a:bodyPr>
          <a:lstStyle/>
          <a:p>
            <a:r>
              <a:rPr lang="ja-JP" altLang="en-US" sz="2800" b="1" dirty="0" smtClean="0"/>
              <a:t>筑波大生の地震時の実態把握</a:t>
            </a:r>
            <a:endParaRPr lang="ja-JP" altLang="en-US" sz="2800" b="1" dirty="0"/>
          </a:p>
        </p:txBody>
      </p:sp>
    </p:spTree>
    <p:extLst>
      <p:ext uri="{BB962C8B-B14F-4D97-AF65-F5344CB8AC3E}">
        <p14:creationId xmlns:p14="http://schemas.microsoft.com/office/powerpoint/2010/main" val="3402328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15</a:t>
            </a:fld>
            <a:endParaRPr kumimoji="1" lang="ja-JP" altLang="en-US"/>
          </a:p>
        </p:txBody>
      </p:sp>
      <p:sp>
        <p:nvSpPr>
          <p:cNvPr id="9" name="テキスト プレースホルダー 8"/>
          <p:cNvSpPr>
            <a:spLocks noGrp="1"/>
          </p:cNvSpPr>
          <p:nvPr>
            <p:ph type="body" sz="quarter" idx="13"/>
          </p:nvPr>
        </p:nvSpPr>
        <p:spPr/>
        <p:txBody>
          <a:bodyPr/>
          <a:lstStyle/>
          <a:p>
            <a:r>
              <a:rPr kumimoji="1" lang="ja-JP" altLang="en-US" b="0" dirty="0" smtClean="0"/>
              <a:t>被災</a:t>
            </a:r>
            <a:r>
              <a:rPr kumimoji="1" lang="en-US" altLang="ja-JP" b="0" dirty="0" smtClean="0">
                <a:latin typeface="+mn-ea"/>
              </a:rPr>
              <a:t>MAP</a:t>
            </a:r>
            <a:r>
              <a:rPr lang="ja-JP" altLang="en-US" b="0" dirty="0"/>
              <a:t>：</a:t>
            </a:r>
            <a:r>
              <a:rPr kumimoji="1" lang="ja-JP" altLang="en-US" b="0" dirty="0" smtClean="0"/>
              <a:t>停電</a:t>
            </a:r>
            <a:endParaRPr kumimoji="1" lang="ja-JP" altLang="en-US" b="0"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200" y="904383"/>
            <a:ext cx="10465200" cy="5548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200" y="904384"/>
            <a:ext cx="10465200" cy="554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1200" y="904382"/>
            <a:ext cx="10465200" cy="5548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5724128" y="5877272"/>
            <a:ext cx="1609947"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一日目</a:t>
            </a:r>
            <a:endParaRPr kumimoji="1" lang="ja-JP" altLang="en-US" dirty="0"/>
          </a:p>
        </p:txBody>
      </p:sp>
      <p:sp>
        <p:nvSpPr>
          <p:cNvPr id="10" name="正方形/長方形 9"/>
          <p:cNvSpPr/>
          <p:nvPr/>
        </p:nvSpPr>
        <p:spPr>
          <a:xfrm>
            <a:off x="5724128" y="5877272"/>
            <a:ext cx="1609947"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二日目</a:t>
            </a:r>
            <a:endParaRPr kumimoji="1" lang="ja-JP" altLang="en-US" dirty="0"/>
          </a:p>
        </p:txBody>
      </p:sp>
      <p:sp>
        <p:nvSpPr>
          <p:cNvPr id="11" name="正方形/長方形 10"/>
          <p:cNvSpPr/>
          <p:nvPr/>
        </p:nvSpPr>
        <p:spPr>
          <a:xfrm>
            <a:off x="5727711" y="5877272"/>
            <a:ext cx="1609947"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三日目</a:t>
            </a:r>
            <a:endParaRPr kumimoji="1" lang="ja-JP" altLang="en-US" dirty="0"/>
          </a:p>
        </p:txBody>
      </p:sp>
      <p:sp>
        <p:nvSpPr>
          <p:cNvPr id="16" name="正方形/長方形 15"/>
          <p:cNvSpPr/>
          <p:nvPr/>
        </p:nvSpPr>
        <p:spPr>
          <a:xfrm>
            <a:off x="9540552" y="5445224"/>
            <a:ext cx="1609947"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三日目</a:t>
            </a:r>
            <a:endParaRPr kumimoji="1" lang="ja-JP" altLang="en-US" dirty="0"/>
          </a:p>
        </p:txBody>
      </p:sp>
    </p:spTree>
    <p:extLst>
      <p:ext uri="{BB962C8B-B14F-4D97-AF65-F5344CB8AC3E}">
        <p14:creationId xmlns:p14="http://schemas.microsoft.com/office/powerpoint/2010/main" val="320680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0" grpId="0" animBg="1"/>
      <p:bldP spid="10" grpId="1" animBg="1"/>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16</a:t>
            </a:fld>
            <a:endParaRPr kumimoji="1" lang="ja-JP" altLang="en-US"/>
          </a:p>
        </p:txBody>
      </p:sp>
      <p:sp>
        <p:nvSpPr>
          <p:cNvPr id="9" name="テキスト プレースホルダー 8"/>
          <p:cNvSpPr>
            <a:spLocks noGrp="1"/>
          </p:cNvSpPr>
          <p:nvPr>
            <p:ph type="body" sz="quarter" idx="13"/>
          </p:nvPr>
        </p:nvSpPr>
        <p:spPr/>
        <p:txBody>
          <a:bodyPr/>
          <a:lstStyle/>
          <a:p>
            <a:r>
              <a:rPr kumimoji="1" lang="ja-JP" altLang="en-US" b="0" dirty="0" smtClean="0"/>
              <a:t>被災</a:t>
            </a:r>
            <a:r>
              <a:rPr kumimoji="1" lang="en-US" altLang="ja-JP" b="0" dirty="0" smtClean="0">
                <a:latin typeface="+mj-ea"/>
                <a:ea typeface="+mj-ea"/>
              </a:rPr>
              <a:t>MAP</a:t>
            </a:r>
            <a:r>
              <a:rPr lang="ja-JP" altLang="en-US" b="0" dirty="0"/>
              <a:t>：</a:t>
            </a:r>
            <a:r>
              <a:rPr lang="ja-JP" altLang="en-US" b="0" dirty="0" smtClean="0"/>
              <a:t>断水</a:t>
            </a:r>
            <a:endParaRPr kumimoji="1" lang="ja-JP" altLang="en-US" b="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632" y="908720"/>
            <a:ext cx="10225136"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634" y="908720"/>
            <a:ext cx="10225138"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632" y="908720"/>
            <a:ext cx="10225136"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632" y="908720"/>
            <a:ext cx="10225136"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6632" y="908721"/>
            <a:ext cx="10225136" cy="57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634" y="908721"/>
            <a:ext cx="10225138" cy="57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正方形/長方形 10"/>
          <p:cNvSpPr/>
          <p:nvPr/>
        </p:nvSpPr>
        <p:spPr>
          <a:xfrm>
            <a:off x="5868144"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smtClean="0"/>
              <a:t>一日目</a:t>
            </a:r>
            <a:endParaRPr kumimoji="1" lang="ja-JP" altLang="en-US" dirty="0"/>
          </a:p>
        </p:txBody>
      </p:sp>
      <p:sp>
        <p:nvSpPr>
          <p:cNvPr id="12" name="正方形/長方形 11"/>
          <p:cNvSpPr/>
          <p:nvPr/>
        </p:nvSpPr>
        <p:spPr>
          <a:xfrm>
            <a:off x="5868143"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a:t>二</a:t>
            </a:r>
            <a:r>
              <a:rPr lang="ja-JP" altLang="en-US" dirty="0" smtClean="0"/>
              <a:t>日目</a:t>
            </a:r>
            <a:endParaRPr kumimoji="1" lang="ja-JP" altLang="en-US" dirty="0"/>
          </a:p>
        </p:txBody>
      </p:sp>
      <p:sp>
        <p:nvSpPr>
          <p:cNvPr id="13" name="正方形/長方形 12"/>
          <p:cNvSpPr/>
          <p:nvPr/>
        </p:nvSpPr>
        <p:spPr>
          <a:xfrm>
            <a:off x="5868142"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a:t>三</a:t>
            </a:r>
            <a:r>
              <a:rPr lang="ja-JP" altLang="en-US" dirty="0" smtClean="0"/>
              <a:t>日目</a:t>
            </a:r>
            <a:endParaRPr kumimoji="1" lang="ja-JP" altLang="en-US" dirty="0"/>
          </a:p>
        </p:txBody>
      </p:sp>
      <p:sp>
        <p:nvSpPr>
          <p:cNvPr id="14" name="正方形/長方形 13"/>
          <p:cNvSpPr/>
          <p:nvPr/>
        </p:nvSpPr>
        <p:spPr>
          <a:xfrm>
            <a:off x="5868144"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a:t>四</a:t>
            </a:r>
            <a:r>
              <a:rPr lang="ja-JP" altLang="en-US" dirty="0" smtClean="0"/>
              <a:t>日目</a:t>
            </a:r>
            <a:endParaRPr kumimoji="1" lang="ja-JP" altLang="en-US" dirty="0"/>
          </a:p>
        </p:txBody>
      </p:sp>
      <p:sp>
        <p:nvSpPr>
          <p:cNvPr id="15" name="正方形/長方形 14"/>
          <p:cNvSpPr/>
          <p:nvPr/>
        </p:nvSpPr>
        <p:spPr>
          <a:xfrm>
            <a:off x="5868144"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a:t>五</a:t>
            </a:r>
            <a:r>
              <a:rPr lang="ja-JP" altLang="en-US" dirty="0" smtClean="0"/>
              <a:t>日目</a:t>
            </a:r>
            <a:endParaRPr kumimoji="1" lang="ja-JP" altLang="en-US" dirty="0"/>
          </a:p>
        </p:txBody>
      </p:sp>
      <p:sp>
        <p:nvSpPr>
          <p:cNvPr id="16" name="正方形/長方形 15"/>
          <p:cNvSpPr/>
          <p:nvPr/>
        </p:nvSpPr>
        <p:spPr>
          <a:xfrm>
            <a:off x="5868141" y="6237312"/>
            <a:ext cx="1609947" cy="4320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dirty="0"/>
              <a:t>六</a:t>
            </a:r>
            <a:r>
              <a:rPr lang="ja-JP" altLang="en-US" dirty="0" smtClean="0"/>
              <a:t>日目</a:t>
            </a:r>
            <a:endParaRPr kumimoji="1" lang="ja-JP" altLang="en-US" dirty="0"/>
          </a:p>
        </p:txBody>
      </p:sp>
    </p:spTree>
    <p:extLst>
      <p:ext uri="{BB962C8B-B14F-4D97-AF65-F5344CB8AC3E}">
        <p14:creationId xmlns:p14="http://schemas.microsoft.com/office/powerpoint/2010/main" val="1406328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5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5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0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9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17</a:t>
            </a:fld>
            <a:endParaRPr kumimoji="1" lang="ja-JP" altLang="en-US"/>
          </a:p>
        </p:txBody>
      </p:sp>
      <p:sp>
        <p:nvSpPr>
          <p:cNvPr id="4" name="テキスト プレースホルダー 3"/>
          <p:cNvSpPr>
            <a:spLocks noGrp="1"/>
          </p:cNvSpPr>
          <p:nvPr>
            <p:ph type="body" sz="quarter" idx="13"/>
          </p:nvPr>
        </p:nvSpPr>
        <p:spPr/>
        <p:txBody>
          <a:bodyPr/>
          <a:lstStyle/>
          <a:p>
            <a:r>
              <a:rPr kumimoji="1" lang="ja-JP" altLang="en-US" b="0" dirty="0" smtClean="0">
                <a:latin typeface="HGP明朝E" pitchFamily="18" charset="-128"/>
                <a:ea typeface="HGP明朝E" pitchFamily="18" charset="-128"/>
              </a:rPr>
              <a:t>日数別被害者数</a:t>
            </a:r>
            <a:endParaRPr kumimoji="1" lang="ja-JP" altLang="en-US" b="0" dirty="0">
              <a:latin typeface="HGP明朝E" pitchFamily="18" charset="-128"/>
              <a:ea typeface="HGP明朝E" pitchFamily="18" charset="-128"/>
            </a:endParaRPr>
          </a:p>
        </p:txBody>
      </p:sp>
      <p:sp>
        <p:nvSpPr>
          <p:cNvPr id="23" name="タイトル 1"/>
          <p:cNvSpPr txBox="1">
            <a:spLocks/>
          </p:cNvSpPr>
          <p:nvPr/>
        </p:nvSpPr>
        <p:spPr>
          <a:xfrm>
            <a:off x="1763688" y="980728"/>
            <a:ext cx="1409328" cy="72008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latin typeface="HGP明朝E" pitchFamily="18" charset="-128"/>
                <a:ea typeface="HGP明朝E" pitchFamily="18" charset="-128"/>
              </a:rPr>
              <a:t>停電</a:t>
            </a:r>
            <a:endParaRPr lang="ja-JP" altLang="en-US" dirty="0">
              <a:latin typeface="HGP明朝E" pitchFamily="18" charset="-128"/>
              <a:ea typeface="HGP明朝E" pitchFamily="18" charset="-128"/>
            </a:endParaRPr>
          </a:p>
        </p:txBody>
      </p:sp>
      <p:graphicFrame>
        <p:nvGraphicFramePr>
          <p:cNvPr id="24" name="コンテンツ プレースホルダー 6"/>
          <p:cNvGraphicFramePr>
            <a:graphicFrameLocks/>
          </p:cNvGraphicFramePr>
          <p:nvPr>
            <p:extLst>
              <p:ext uri="{D42A27DB-BD31-4B8C-83A1-F6EECF244321}">
                <p14:modId xmlns:p14="http://schemas.microsoft.com/office/powerpoint/2010/main" val="652523285"/>
              </p:ext>
            </p:extLst>
          </p:nvPr>
        </p:nvGraphicFramePr>
        <p:xfrm>
          <a:off x="4541124" y="1439500"/>
          <a:ext cx="4670264" cy="42670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コンテンツ プレースホルダー 6"/>
          <p:cNvGraphicFramePr>
            <a:graphicFrameLocks/>
          </p:cNvGraphicFramePr>
          <p:nvPr>
            <p:extLst>
              <p:ext uri="{D42A27DB-BD31-4B8C-83A1-F6EECF244321}">
                <p14:modId xmlns:p14="http://schemas.microsoft.com/office/powerpoint/2010/main" val="524790415"/>
              </p:ext>
            </p:extLst>
          </p:nvPr>
        </p:nvGraphicFramePr>
        <p:xfrm>
          <a:off x="-180528" y="1340768"/>
          <a:ext cx="5001999" cy="5241212"/>
        </p:xfrm>
        <a:graphic>
          <a:graphicData uri="http://schemas.openxmlformats.org/drawingml/2006/chart">
            <c:chart xmlns:c="http://schemas.openxmlformats.org/drawingml/2006/chart" xmlns:r="http://schemas.openxmlformats.org/officeDocument/2006/relationships" r:id="rId4"/>
          </a:graphicData>
        </a:graphic>
      </p:graphicFrame>
      <p:sp>
        <p:nvSpPr>
          <p:cNvPr id="26" name="テキスト ボックス 25"/>
          <p:cNvSpPr txBox="1"/>
          <p:nvPr/>
        </p:nvSpPr>
        <p:spPr>
          <a:xfrm>
            <a:off x="6973429" y="5517232"/>
            <a:ext cx="1656184" cy="523220"/>
          </a:xfrm>
          <a:prstGeom prst="rect">
            <a:avLst/>
          </a:prstGeom>
          <a:noFill/>
        </p:spPr>
        <p:txBody>
          <a:bodyPr wrap="square" rtlCol="0">
            <a:spAutoFit/>
          </a:bodyPr>
          <a:lstStyle/>
          <a:p>
            <a:r>
              <a:rPr kumimoji="1" lang="ja-JP" altLang="en-US" sz="2800" dirty="0" smtClean="0">
                <a:latin typeface="HGP明朝E" pitchFamily="18" charset="-128"/>
                <a:ea typeface="HGP明朝E" pitchFamily="18" charset="-128"/>
              </a:rPr>
              <a:t>Ｎ＝</a:t>
            </a:r>
            <a:r>
              <a:rPr lang="en-US" altLang="ja-JP" sz="2800" dirty="0">
                <a:latin typeface="HGP明朝E" pitchFamily="18" charset="-128"/>
                <a:ea typeface="HGP明朝E" pitchFamily="18" charset="-128"/>
              </a:rPr>
              <a:t>324</a:t>
            </a:r>
            <a:endParaRPr kumimoji="1" lang="ja-JP" altLang="en-US" sz="2800" dirty="0">
              <a:latin typeface="HGP明朝E" pitchFamily="18" charset="-128"/>
              <a:ea typeface="HGP明朝E" pitchFamily="18" charset="-128"/>
            </a:endParaRPr>
          </a:p>
        </p:txBody>
      </p:sp>
      <p:sp>
        <p:nvSpPr>
          <p:cNvPr id="7" name="テキスト ボックス 6"/>
          <p:cNvSpPr txBox="1"/>
          <p:nvPr/>
        </p:nvSpPr>
        <p:spPr>
          <a:xfrm>
            <a:off x="7477849" y="2780928"/>
            <a:ext cx="92366" cy="646331"/>
          </a:xfrm>
          <a:prstGeom prst="rect">
            <a:avLst/>
          </a:prstGeom>
          <a:noFill/>
        </p:spPr>
        <p:txBody>
          <a:bodyPr wrap="square" rtlCol="0">
            <a:spAutoFit/>
          </a:bodyPr>
          <a:lstStyle/>
          <a:p>
            <a:endParaRPr kumimoji="1" lang="en-US" altLang="ja-JP" dirty="0" smtClean="0"/>
          </a:p>
          <a:p>
            <a:endParaRPr kumimoji="1" lang="ja-JP" altLang="en-US" dirty="0"/>
          </a:p>
        </p:txBody>
      </p:sp>
      <p:sp>
        <p:nvSpPr>
          <p:cNvPr id="13" name="タイトル 1"/>
          <p:cNvSpPr txBox="1">
            <a:spLocks/>
          </p:cNvSpPr>
          <p:nvPr/>
        </p:nvSpPr>
        <p:spPr>
          <a:xfrm>
            <a:off x="6300192" y="980728"/>
            <a:ext cx="1409328" cy="72008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latin typeface="HGP明朝E" pitchFamily="18" charset="-128"/>
                <a:ea typeface="HGP明朝E" pitchFamily="18" charset="-128"/>
              </a:rPr>
              <a:t>断水</a:t>
            </a:r>
            <a:endParaRPr lang="ja-JP" altLang="en-US" dirty="0">
              <a:latin typeface="HGP明朝E" pitchFamily="18" charset="-128"/>
              <a:ea typeface="HGP明朝E" pitchFamily="18" charset="-128"/>
            </a:endParaRPr>
          </a:p>
        </p:txBody>
      </p:sp>
      <p:sp>
        <p:nvSpPr>
          <p:cNvPr id="6" name="テキスト ボックス 5"/>
          <p:cNvSpPr txBox="1"/>
          <p:nvPr/>
        </p:nvSpPr>
        <p:spPr>
          <a:xfrm>
            <a:off x="-96851" y="2708920"/>
            <a:ext cx="492443" cy="1222395"/>
          </a:xfrm>
          <a:prstGeom prst="rect">
            <a:avLst/>
          </a:prstGeom>
          <a:noFill/>
        </p:spPr>
        <p:txBody>
          <a:bodyPr vert="eaVert" wrap="square" rtlCol="0">
            <a:spAutoFit/>
          </a:bodyPr>
          <a:lstStyle/>
          <a:p>
            <a:r>
              <a:rPr kumimoji="1" lang="ja-JP" altLang="en-US" sz="2000" b="1" dirty="0" smtClean="0"/>
              <a:t>被害人数</a:t>
            </a:r>
            <a:endParaRPr kumimoji="1" lang="ja-JP" altLang="en-US" sz="2000" b="1" dirty="0"/>
          </a:p>
        </p:txBody>
      </p:sp>
      <p:sp>
        <p:nvSpPr>
          <p:cNvPr id="15" name="円/楕円 14"/>
          <p:cNvSpPr/>
          <p:nvPr/>
        </p:nvSpPr>
        <p:spPr>
          <a:xfrm>
            <a:off x="539552" y="2060848"/>
            <a:ext cx="1872208" cy="3024336"/>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6" name="円/楕円 15"/>
          <p:cNvSpPr/>
          <p:nvPr/>
        </p:nvSpPr>
        <p:spPr>
          <a:xfrm>
            <a:off x="4932040" y="3320117"/>
            <a:ext cx="3888432" cy="1765067"/>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8" name="雲形吹き出し 7"/>
          <p:cNvSpPr/>
          <p:nvPr/>
        </p:nvSpPr>
        <p:spPr>
          <a:xfrm>
            <a:off x="2915816" y="692696"/>
            <a:ext cx="3470490" cy="2320218"/>
          </a:xfrm>
          <a:prstGeom prst="cloudCallout">
            <a:avLst>
              <a:gd name="adj1" fmla="val 29468"/>
              <a:gd name="adj2" fmla="val 7795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3200" dirty="0" smtClean="0">
                <a:solidFill>
                  <a:schemeClr val="tx1"/>
                </a:solidFill>
              </a:rPr>
              <a:t>配水場の</a:t>
            </a:r>
            <a:endParaRPr kumimoji="1" lang="en-US" altLang="ja-JP" sz="3200" dirty="0" smtClean="0">
              <a:solidFill>
                <a:schemeClr val="tx1"/>
              </a:solidFill>
            </a:endParaRPr>
          </a:p>
          <a:p>
            <a:pPr algn="ctr"/>
            <a:r>
              <a:rPr kumimoji="1" lang="ja-JP" altLang="en-US" sz="3200" dirty="0" smtClean="0">
                <a:solidFill>
                  <a:schemeClr val="tx1"/>
                </a:solidFill>
              </a:rPr>
              <a:t>停電により</a:t>
            </a:r>
            <a:r>
              <a:rPr kumimoji="1" lang="en-US" altLang="ja-JP" sz="3200" dirty="0" smtClean="0">
                <a:solidFill>
                  <a:schemeClr val="tx1"/>
                </a:solidFill>
              </a:rPr>
              <a:t/>
            </a:r>
            <a:br>
              <a:rPr kumimoji="1" lang="en-US" altLang="ja-JP" sz="3200" dirty="0" smtClean="0">
                <a:solidFill>
                  <a:schemeClr val="tx1"/>
                </a:solidFill>
              </a:rPr>
            </a:br>
            <a:r>
              <a:rPr kumimoji="1" lang="ja-JP" altLang="en-US" sz="3200" dirty="0" smtClean="0">
                <a:solidFill>
                  <a:schemeClr val="tx1"/>
                </a:solidFill>
              </a:rPr>
              <a:t>断水被害が長期化</a:t>
            </a:r>
            <a:endParaRPr kumimoji="1" lang="ja-JP" altLang="en-US" sz="3200" dirty="0">
              <a:solidFill>
                <a:schemeClr val="tx1"/>
              </a:solidFill>
            </a:endParaRPr>
          </a:p>
        </p:txBody>
      </p:sp>
      <p:sp>
        <p:nvSpPr>
          <p:cNvPr id="17" name="テキスト ボックス 16"/>
          <p:cNvSpPr txBox="1"/>
          <p:nvPr/>
        </p:nvSpPr>
        <p:spPr>
          <a:xfrm>
            <a:off x="2555776" y="5530922"/>
            <a:ext cx="1656184" cy="523220"/>
          </a:xfrm>
          <a:prstGeom prst="rect">
            <a:avLst/>
          </a:prstGeom>
          <a:noFill/>
        </p:spPr>
        <p:txBody>
          <a:bodyPr wrap="square" rtlCol="0">
            <a:spAutoFit/>
          </a:bodyPr>
          <a:lstStyle/>
          <a:p>
            <a:r>
              <a:rPr kumimoji="1" lang="ja-JP" altLang="en-US" sz="2800" dirty="0" smtClean="0">
                <a:latin typeface="HGP明朝E" pitchFamily="18" charset="-128"/>
                <a:ea typeface="HGP明朝E" pitchFamily="18" charset="-128"/>
              </a:rPr>
              <a:t>Ｎ＝</a:t>
            </a:r>
            <a:r>
              <a:rPr lang="en-US" altLang="ja-JP" sz="2800" dirty="0">
                <a:latin typeface="HGP明朝E" pitchFamily="18" charset="-128"/>
                <a:ea typeface="HGP明朝E" pitchFamily="18" charset="-128"/>
              </a:rPr>
              <a:t>222</a:t>
            </a:r>
            <a:endParaRPr kumimoji="1" lang="ja-JP" altLang="en-US" sz="2800" dirty="0">
              <a:latin typeface="HGP明朝E" pitchFamily="18" charset="-128"/>
              <a:ea typeface="HGP明朝E" pitchFamily="18" charset="-128"/>
            </a:endParaRPr>
          </a:p>
        </p:txBody>
      </p:sp>
      <p:sp>
        <p:nvSpPr>
          <p:cNvPr id="5" name="テキスト ボックス 4"/>
          <p:cNvSpPr txBox="1"/>
          <p:nvPr/>
        </p:nvSpPr>
        <p:spPr>
          <a:xfrm>
            <a:off x="4283968" y="5157192"/>
            <a:ext cx="432048" cy="369332"/>
          </a:xfrm>
          <a:prstGeom prst="rect">
            <a:avLst/>
          </a:prstGeom>
          <a:noFill/>
        </p:spPr>
        <p:txBody>
          <a:bodyPr wrap="square" rtlCol="0">
            <a:spAutoFit/>
          </a:bodyPr>
          <a:lstStyle/>
          <a:p>
            <a:r>
              <a:rPr kumimoji="1" lang="ja-JP" altLang="en-US" dirty="0" smtClean="0"/>
              <a:t>日</a:t>
            </a:r>
            <a:endParaRPr kumimoji="1" lang="ja-JP" altLang="en-US" dirty="0"/>
          </a:p>
        </p:txBody>
      </p:sp>
      <p:sp>
        <p:nvSpPr>
          <p:cNvPr id="18" name="テキスト ボックス 17"/>
          <p:cNvSpPr txBox="1"/>
          <p:nvPr/>
        </p:nvSpPr>
        <p:spPr>
          <a:xfrm>
            <a:off x="8748464" y="5147900"/>
            <a:ext cx="432048" cy="369332"/>
          </a:xfrm>
          <a:prstGeom prst="rect">
            <a:avLst/>
          </a:prstGeom>
          <a:noFill/>
        </p:spPr>
        <p:txBody>
          <a:bodyPr wrap="square" rtlCol="0">
            <a:spAutoFit/>
          </a:bodyPr>
          <a:lstStyle/>
          <a:p>
            <a:r>
              <a:rPr kumimoji="1" lang="ja-JP" altLang="en-US" dirty="0" smtClean="0"/>
              <a:t>日</a:t>
            </a:r>
            <a:endParaRPr kumimoji="1" lang="ja-JP" altLang="en-US" dirty="0"/>
          </a:p>
        </p:txBody>
      </p:sp>
    </p:spTree>
    <p:extLst>
      <p:ext uri="{BB962C8B-B14F-4D97-AF65-F5344CB8AC3E}">
        <p14:creationId xmlns:p14="http://schemas.microsoft.com/office/powerpoint/2010/main" val="28924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7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7992888" y="6309320"/>
            <a:ext cx="941203" cy="301752"/>
          </a:xfrm>
        </p:spPr>
        <p:txBody>
          <a:bodyPr/>
          <a:lstStyle/>
          <a:p>
            <a:fld id="{3AC31149-E69C-44A3-8ED3-CD8F2E537B5F}" type="slidenum">
              <a:rPr kumimoji="1" lang="ja-JP" altLang="en-US" smtClean="0"/>
              <a:t>18</a:t>
            </a:fld>
            <a:endParaRPr kumimoji="1" lang="ja-JP" altLang="en-US"/>
          </a:p>
        </p:txBody>
      </p:sp>
      <p:graphicFrame>
        <p:nvGraphicFramePr>
          <p:cNvPr id="6" name="グラフ 5"/>
          <p:cNvGraphicFramePr>
            <a:graphicFrameLocks/>
          </p:cNvGraphicFramePr>
          <p:nvPr>
            <p:extLst>
              <p:ext uri="{D42A27DB-BD31-4B8C-83A1-F6EECF244321}">
                <p14:modId xmlns:p14="http://schemas.microsoft.com/office/powerpoint/2010/main" val="1890849891"/>
              </p:ext>
            </p:extLst>
          </p:nvPr>
        </p:nvGraphicFramePr>
        <p:xfrm>
          <a:off x="36512"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2" name="正方形/長方形 1"/>
          <p:cNvSpPr/>
          <p:nvPr/>
        </p:nvSpPr>
        <p:spPr>
          <a:xfrm>
            <a:off x="5832648" y="5373216"/>
            <a:ext cx="1584176" cy="21602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5823141" y="5949280"/>
            <a:ext cx="1584176" cy="216024"/>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
          <p:cNvSpPr txBox="1"/>
          <p:nvPr/>
        </p:nvSpPr>
        <p:spPr>
          <a:xfrm>
            <a:off x="7697894" y="5862860"/>
            <a:ext cx="1296144" cy="37162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smtClean="0">
                <a:solidFill>
                  <a:schemeClr val="tx1"/>
                </a:solidFill>
              </a:rPr>
              <a:t>電気関係</a:t>
            </a:r>
            <a:endParaRPr lang="ja-JP" altLang="en-US" sz="1800" dirty="0">
              <a:solidFill>
                <a:schemeClr val="tx1"/>
              </a:solidFill>
            </a:endParaRPr>
          </a:p>
        </p:txBody>
      </p:sp>
      <p:sp>
        <p:nvSpPr>
          <p:cNvPr id="14" name="テキスト ボックス 1"/>
          <p:cNvSpPr txBox="1"/>
          <p:nvPr/>
        </p:nvSpPr>
        <p:spPr>
          <a:xfrm>
            <a:off x="7697894" y="5295416"/>
            <a:ext cx="1296144" cy="37162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smtClean="0">
                <a:solidFill>
                  <a:schemeClr val="tx1"/>
                </a:solidFill>
              </a:rPr>
              <a:t>水関係</a:t>
            </a:r>
            <a:endParaRPr lang="ja-JP" altLang="en-US" sz="1800" dirty="0">
              <a:solidFill>
                <a:schemeClr val="tx1"/>
              </a:solidFill>
            </a:endParaRPr>
          </a:p>
        </p:txBody>
      </p:sp>
      <p:graphicFrame>
        <p:nvGraphicFramePr>
          <p:cNvPr id="16" name="グラフ 15"/>
          <p:cNvGraphicFramePr>
            <a:graphicFrameLocks/>
          </p:cNvGraphicFramePr>
          <p:nvPr>
            <p:extLst>
              <p:ext uri="{D42A27DB-BD31-4B8C-83A1-F6EECF244321}">
                <p14:modId xmlns:p14="http://schemas.microsoft.com/office/powerpoint/2010/main" val="3460099286"/>
              </p:ext>
            </p:extLst>
          </p:nvPr>
        </p:nvGraphicFramePr>
        <p:xfrm>
          <a:off x="9138692" y="6826548"/>
          <a:ext cx="9144000" cy="685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グラフ 14"/>
          <p:cNvGraphicFramePr>
            <a:graphicFrameLocks/>
          </p:cNvGraphicFramePr>
          <p:nvPr>
            <p:extLst>
              <p:ext uri="{D42A27DB-BD31-4B8C-83A1-F6EECF244321}">
                <p14:modId xmlns:p14="http://schemas.microsoft.com/office/powerpoint/2010/main" val="3319018601"/>
              </p:ext>
            </p:extLst>
          </p:nvPr>
        </p:nvGraphicFramePr>
        <p:xfrm>
          <a:off x="36000" y="0"/>
          <a:ext cx="9144000" cy="6858000"/>
        </p:xfrm>
        <a:graphic>
          <a:graphicData uri="http://schemas.openxmlformats.org/drawingml/2006/chart">
            <c:chart xmlns:c="http://schemas.openxmlformats.org/drawingml/2006/chart" xmlns:r="http://schemas.openxmlformats.org/officeDocument/2006/relationships" r:id="rId5"/>
          </a:graphicData>
        </a:graphic>
      </p:graphicFrame>
      <p:sp>
        <p:nvSpPr>
          <p:cNvPr id="10" name="円/楕円 9"/>
          <p:cNvSpPr/>
          <p:nvPr/>
        </p:nvSpPr>
        <p:spPr>
          <a:xfrm>
            <a:off x="2880320" y="764704"/>
            <a:ext cx="5040560" cy="129614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2880320" y="2204864"/>
            <a:ext cx="2520280" cy="15121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p:cNvSpPr/>
          <p:nvPr/>
        </p:nvSpPr>
        <p:spPr>
          <a:xfrm>
            <a:off x="5724128" y="2960948"/>
            <a:ext cx="1872208" cy="61206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2800" dirty="0">
                <a:solidFill>
                  <a:schemeClr val="bg1"/>
                </a:solidFill>
              </a:rPr>
              <a:t>停電</a:t>
            </a:r>
            <a:r>
              <a:rPr lang="ja-JP" altLang="en-US" sz="2800" dirty="0" smtClean="0">
                <a:solidFill>
                  <a:schemeClr val="bg1"/>
                </a:solidFill>
              </a:rPr>
              <a:t>被害</a:t>
            </a:r>
            <a:endParaRPr lang="ja-JP" altLang="en-US" sz="2800" dirty="0">
              <a:solidFill>
                <a:schemeClr val="bg1"/>
              </a:solidFill>
            </a:endParaRPr>
          </a:p>
        </p:txBody>
      </p:sp>
      <p:sp>
        <p:nvSpPr>
          <p:cNvPr id="8" name="角丸四角形 7"/>
          <p:cNvSpPr/>
          <p:nvPr/>
        </p:nvSpPr>
        <p:spPr>
          <a:xfrm>
            <a:off x="6948264" y="1988840"/>
            <a:ext cx="1872208"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2800" dirty="0">
                <a:solidFill>
                  <a:schemeClr val="bg1"/>
                </a:solidFill>
              </a:rPr>
              <a:t>断水</a:t>
            </a:r>
            <a:r>
              <a:rPr lang="ja-JP" altLang="en-US" sz="2800" dirty="0" smtClean="0">
                <a:solidFill>
                  <a:schemeClr val="bg1"/>
                </a:solidFill>
              </a:rPr>
              <a:t>被害</a:t>
            </a:r>
            <a:endParaRPr lang="ja-JP" altLang="en-US" sz="2800" dirty="0">
              <a:solidFill>
                <a:schemeClr val="bg1"/>
              </a:solidFill>
            </a:endParaRPr>
          </a:p>
        </p:txBody>
      </p:sp>
      <p:graphicFrame>
        <p:nvGraphicFramePr>
          <p:cNvPr id="17" name="グラフ 16"/>
          <p:cNvGraphicFramePr>
            <a:graphicFrameLocks/>
          </p:cNvGraphicFramePr>
          <p:nvPr>
            <p:extLst>
              <p:ext uri="{D42A27DB-BD31-4B8C-83A1-F6EECF244321}">
                <p14:modId xmlns:p14="http://schemas.microsoft.com/office/powerpoint/2010/main" val="315740931"/>
              </p:ext>
            </p:extLst>
          </p:nvPr>
        </p:nvGraphicFramePr>
        <p:xfrm>
          <a:off x="36000" y="0"/>
          <a:ext cx="9144000" cy="6858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0402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p:bldP spid="14" grpId="0"/>
      <p:bldGraphic spid="16" grpId="0">
        <p:bldAsOne/>
      </p:bldGraphic>
      <p:bldGraphic spid="16" grpId="1">
        <p:bldAsOne/>
      </p:bldGraphic>
      <p:bldGraphic spid="15" grpId="0">
        <p:bldAsOne/>
      </p:bldGraphic>
      <p:bldP spid="10" grpId="0" animBg="1"/>
      <p:bldP spid="11" grpId="0" animBg="1"/>
      <p:bldP spid="5" grpId="0" animBg="1"/>
      <p:bldP spid="8" grpId="0" animBg="1"/>
      <p:bldGraphic spid="17" grpId="0">
        <p:bldAsOne/>
      </p:bldGraphic>
      <p:bldGraphic spid="17" grpId="1">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3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graphicFrame>
        <p:nvGraphicFramePr>
          <p:cNvPr id="5" name="グラフ 4"/>
          <p:cNvGraphicFramePr>
            <a:graphicFrameLocks/>
          </p:cNvGraphicFramePr>
          <p:nvPr>
            <p:extLst>
              <p:ext uri="{D42A27DB-BD31-4B8C-83A1-F6EECF244321}">
                <p14:modId xmlns:p14="http://schemas.microsoft.com/office/powerpoint/2010/main" val="2128287544"/>
              </p:ext>
            </p:extLst>
          </p:nvPr>
        </p:nvGraphicFramePr>
        <p:xfrm>
          <a:off x="0" y="-19439"/>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19</a:t>
            </a:fld>
            <a:endParaRPr kumimoji="1" lang="ja-JP" altLang="en-US"/>
          </a:p>
        </p:txBody>
      </p:sp>
      <p:sp>
        <p:nvSpPr>
          <p:cNvPr id="4" name="正方形/長方形 3"/>
          <p:cNvSpPr/>
          <p:nvPr/>
        </p:nvSpPr>
        <p:spPr>
          <a:xfrm>
            <a:off x="5873851" y="5262984"/>
            <a:ext cx="1584176" cy="21602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5887295" y="5805264"/>
            <a:ext cx="1584176" cy="216024"/>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1"/>
          <p:cNvSpPr txBox="1"/>
          <p:nvPr/>
        </p:nvSpPr>
        <p:spPr>
          <a:xfrm>
            <a:off x="7685596" y="5190976"/>
            <a:ext cx="1080120" cy="3600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2000" dirty="0" smtClean="0"/>
              <a:t>水関係</a:t>
            </a:r>
            <a:endParaRPr lang="ja-JP" altLang="en-US" sz="2000" dirty="0"/>
          </a:p>
        </p:txBody>
      </p:sp>
      <p:sp>
        <p:nvSpPr>
          <p:cNvPr id="8" name="テキスト ボックス 1"/>
          <p:cNvSpPr txBox="1"/>
          <p:nvPr/>
        </p:nvSpPr>
        <p:spPr>
          <a:xfrm>
            <a:off x="7668344" y="5733256"/>
            <a:ext cx="1368152" cy="3600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2000" dirty="0" smtClean="0"/>
              <a:t>電気関係</a:t>
            </a:r>
            <a:endParaRPr lang="ja-JP" altLang="en-US" sz="2000" dirty="0"/>
          </a:p>
        </p:txBody>
      </p:sp>
      <p:sp>
        <p:nvSpPr>
          <p:cNvPr id="9" name="角丸四角形 8"/>
          <p:cNvSpPr/>
          <p:nvPr/>
        </p:nvSpPr>
        <p:spPr>
          <a:xfrm>
            <a:off x="7020272" y="1916832"/>
            <a:ext cx="1800200" cy="6480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10" name="テキスト ボックス 9"/>
          <p:cNvSpPr txBox="1"/>
          <p:nvPr/>
        </p:nvSpPr>
        <p:spPr>
          <a:xfrm>
            <a:off x="7147036" y="1988841"/>
            <a:ext cx="1817452" cy="523220"/>
          </a:xfrm>
          <a:prstGeom prst="rect">
            <a:avLst/>
          </a:prstGeom>
          <a:noFill/>
        </p:spPr>
        <p:txBody>
          <a:bodyPr wrap="square" rtlCol="0">
            <a:spAutoFit/>
          </a:bodyPr>
          <a:lstStyle/>
          <a:p>
            <a:r>
              <a:rPr kumimoji="1" lang="ja-JP" altLang="en-US" sz="2800" dirty="0" smtClean="0">
                <a:solidFill>
                  <a:schemeClr val="bg1"/>
                </a:solidFill>
              </a:rPr>
              <a:t>断水被害</a:t>
            </a:r>
            <a:endParaRPr kumimoji="1" lang="ja-JP" altLang="en-US" sz="2800" dirty="0">
              <a:solidFill>
                <a:schemeClr val="bg1"/>
              </a:solidFill>
            </a:endParaRPr>
          </a:p>
        </p:txBody>
      </p:sp>
      <p:sp>
        <p:nvSpPr>
          <p:cNvPr id="2" name="円/楕円 1"/>
          <p:cNvSpPr/>
          <p:nvPr/>
        </p:nvSpPr>
        <p:spPr>
          <a:xfrm>
            <a:off x="2843808" y="620688"/>
            <a:ext cx="5544616" cy="129614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2843808" y="4005064"/>
            <a:ext cx="1008112" cy="70996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4499991" y="4144021"/>
            <a:ext cx="2304257" cy="43204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13" name="テキスト ボックス 12"/>
          <p:cNvSpPr txBox="1"/>
          <p:nvPr/>
        </p:nvSpPr>
        <p:spPr>
          <a:xfrm>
            <a:off x="4511291" y="4144021"/>
            <a:ext cx="2797013" cy="578882"/>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ja-JP" altLang="en-US" sz="2800" dirty="0" smtClean="0">
                <a:solidFill>
                  <a:schemeClr val="bg1"/>
                </a:solidFill>
              </a:rPr>
              <a:t>停電被害の減少</a:t>
            </a:r>
            <a:endParaRPr kumimoji="1" lang="ja-JP" altLang="en-US" sz="2800" dirty="0">
              <a:solidFill>
                <a:schemeClr val="bg1"/>
              </a:solidFill>
            </a:endParaRPr>
          </a:p>
        </p:txBody>
      </p:sp>
      <p:sp>
        <p:nvSpPr>
          <p:cNvPr id="16" name="テキスト ボックス 15"/>
          <p:cNvSpPr txBox="1"/>
          <p:nvPr/>
        </p:nvSpPr>
        <p:spPr>
          <a:xfrm>
            <a:off x="8820472" y="6516052"/>
            <a:ext cx="432048" cy="307777"/>
          </a:xfrm>
          <a:prstGeom prst="rect">
            <a:avLst/>
          </a:prstGeom>
          <a:noFill/>
        </p:spPr>
        <p:txBody>
          <a:bodyPr wrap="square" rtlCol="0">
            <a:spAutoFit/>
          </a:bodyPr>
          <a:lstStyle/>
          <a:p>
            <a:r>
              <a:rPr lang="ja-JP" altLang="en-US" sz="1400" dirty="0"/>
              <a:t>人</a:t>
            </a:r>
            <a:endParaRPr kumimoji="1" lang="ja-JP" altLang="en-US" sz="1400" dirty="0"/>
          </a:p>
        </p:txBody>
      </p:sp>
    </p:spTree>
    <p:extLst>
      <p:ext uri="{BB962C8B-B14F-4D97-AF65-F5344CB8AC3E}">
        <p14:creationId xmlns:p14="http://schemas.microsoft.com/office/powerpoint/2010/main" val="30703304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p:cNvSpPr/>
          <p:nvPr/>
        </p:nvSpPr>
        <p:spPr>
          <a:xfrm rot="19980018">
            <a:off x="-380221" y="2487124"/>
            <a:ext cx="10104328" cy="1546080"/>
          </a:xfrm>
          <a:prstGeom prst="rect">
            <a:avLst/>
          </a:prstGeom>
          <a:gradFill>
            <a:gsLst>
              <a:gs pos="2500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ローチャート : 定義済み処理 45"/>
          <p:cNvSpPr/>
          <p:nvPr/>
        </p:nvSpPr>
        <p:spPr>
          <a:xfrm>
            <a:off x="6862301" y="836713"/>
            <a:ext cx="1977522" cy="864096"/>
          </a:xfrm>
          <a:prstGeom prst="flowChartPredefined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まとめ</a:t>
            </a:r>
            <a:endParaRPr lang="ja-JP" altLang="en-US" sz="4000" b="1" dirty="0">
              <a:solidFill>
                <a:schemeClr val="accent5">
                  <a:lumMod val="75000"/>
                </a:schemeClr>
              </a:solidFill>
              <a:latin typeface="+mn-ea"/>
            </a:endParaRPr>
          </a:p>
        </p:txBody>
      </p:sp>
      <p:cxnSp>
        <p:nvCxnSpPr>
          <p:cNvPr id="25" name="直線矢印コネクタ 24"/>
          <p:cNvCxnSpPr/>
          <p:nvPr/>
        </p:nvCxnSpPr>
        <p:spPr>
          <a:xfrm flipV="1">
            <a:off x="6675895" y="1349233"/>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48" name="フローチャート : カード 47"/>
          <p:cNvSpPr/>
          <p:nvPr/>
        </p:nvSpPr>
        <p:spPr>
          <a:xfrm>
            <a:off x="5911329" y="1450872"/>
            <a:ext cx="1584176" cy="772242"/>
          </a:xfrm>
          <a:prstGeom prst="flowChartPunchedCard">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提案</a:t>
            </a:r>
            <a:endParaRPr lang="ja-JP" altLang="en-US" sz="4000" b="1" dirty="0">
              <a:solidFill>
                <a:schemeClr val="accent5">
                  <a:lumMod val="75000"/>
                </a:schemeClr>
              </a:solidFill>
              <a:latin typeface="+mn-ea"/>
            </a:endParaRPr>
          </a:p>
        </p:txBody>
      </p:sp>
      <p:cxnSp>
        <p:nvCxnSpPr>
          <p:cNvPr id="24" name="直線矢印コネクタ 23"/>
          <p:cNvCxnSpPr/>
          <p:nvPr/>
        </p:nvCxnSpPr>
        <p:spPr>
          <a:xfrm flipV="1">
            <a:off x="5550047" y="201035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0" name="フローチャート : 代替処理 49"/>
          <p:cNvSpPr/>
          <p:nvPr/>
        </p:nvSpPr>
        <p:spPr>
          <a:xfrm>
            <a:off x="4640144" y="1935964"/>
            <a:ext cx="1872208" cy="1224135"/>
          </a:xfrm>
          <a:prstGeom prst="flowChartAlternate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分析</a:t>
            </a:r>
            <a:endParaRPr lang="ja-JP" altLang="en-US" sz="4000" b="1" dirty="0">
              <a:solidFill>
                <a:schemeClr val="accent5">
                  <a:lumMod val="75000"/>
                </a:schemeClr>
              </a:solidFill>
              <a:latin typeface="+mn-ea"/>
            </a:endParaRPr>
          </a:p>
        </p:txBody>
      </p:sp>
      <p:cxnSp>
        <p:nvCxnSpPr>
          <p:cNvPr id="19" name="直線矢印コネクタ 18"/>
          <p:cNvCxnSpPr/>
          <p:nvPr/>
        </p:nvCxnSpPr>
        <p:spPr>
          <a:xfrm flipV="1">
            <a:off x="4427984" y="2633386"/>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2" name="フローチャート: 処理 51"/>
          <p:cNvSpPr/>
          <p:nvPr/>
        </p:nvSpPr>
        <p:spPr>
          <a:xfrm>
            <a:off x="3687589" y="2802792"/>
            <a:ext cx="1482028" cy="597211"/>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仮説</a:t>
            </a:r>
            <a:endParaRPr lang="en-US" altLang="ja-JP" sz="4000" b="1" dirty="0" smtClean="0">
              <a:solidFill>
                <a:schemeClr val="accent5">
                  <a:lumMod val="75000"/>
                </a:schemeClr>
              </a:solidFill>
              <a:latin typeface="+mn-ea"/>
            </a:endParaRPr>
          </a:p>
        </p:txBody>
      </p:sp>
      <p:cxnSp>
        <p:nvCxnSpPr>
          <p:cNvPr id="22" name="直線矢印コネクタ 21"/>
          <p:cNvCxnSpPr/>
          <p:nvPr/>
        </p:nvCxnSpPr>
        <p:spPr>
          <a:xfrm flipV="1">
            <a:off x="3266966" y="3224359"/>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fld id="{278659AB-9610-43A4-BA8D-22E57F657C2D}" type="slidenum">
              <a:rPr lang="ja-JP" altLang="en-US" smtClean="0">
                <a:solidFill>
                  <a:srgbClr val="D1E1E3"/>
                </a:solidFill>
              </a:rPr>
              <a:pPr/>
              <a:t>2</a:t>
            </a:fld>
            <a:endParaRPr lang="ja-JP" altLang="en-US">
              <a:solidFill>
                <a:srgbClr val="D1E1E3"/>
              </a:solidFill>
            </a:endParaRPr>
          </a:p>
        </p:txBody>
      </p:sp>
      <p:sp>
        <p:nvSpPr>
          <p:cNvPr id="54" name="フローチャート : 書類 53"/>
          <p:cNvSpPr/>
          <p:nvPr/>
        </p:nvSpPr>
        <p:spPr>
          <a:xfrm>
            <a:off x="2510807" y="3114836"/>
            <a:ext cx="1584176" cy="1368152"/>
          </a:xfrm>
          <a:prstGeom prst="flowChartDocument">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実態</a:t>
            </a:r>
            <a:r>
              <a:rPr lang="en-US" altLang="ja-JP" sz="4000" b="1" dirty="0" smtClean="0">
                <a:solidFill>
                  <a:schemeClr val="accent5">
                    <a:lumMod val="75000"/>
                  </a:schemeClr>
                </a:solidFill>
                <a:latin typeface="+mn-ea"/>
              </a:rPr>
              <a:t/>
            </a:r>
            <a:br>
              <a:rPr lang="en-US" altLang="ja-JP" sz="4000" b="1" dirty="0" smtClean="0">
                <a:solidFill>
                  <a:schemeClr val="accent5">
                    <a:lumMod val="75000"/>
                  </a:schemeClr>
                </a:solidFill>
                <a:latin typeface="+mn-ea"/>
              </a:rPr>
            </a:br>
            <a:r>
              <a:rPr lang="ja-JP" altLang="en-US" sz="4000" b="1" dirty="0" smtClean="0">
                <a:solidFill>
                  <a:schemeClr val="accent5">
                    <a:lumMod val="75000"/>
                  </a:schemeClr>
                </a:solidFill>
                <a:latin typeface="+mn-ea"/>
              </a:rPr>
              <a:t>把握</a:t>
            </a:r>
            <a:endParaRPr lang="en-US" altLang="ja-JP" sz="4000" b="1" dirty="0" smtClean="0">
              <a:solidFill>
                <a:schemeClr val="accent5">
                  <a:lumMod val="75000"/>
                </a:schemeClr>
              </a:solidFill>
              <a:latin typeface="+mn-ea"/>
            </a:endParaRPr>
          </a:p>
        </p:txBody>
      </p:sp>
      <p:cxnSp>
        <p:nvCxnSpPr>
          <p:cNvPr id="21" name="直線矢印コネクタ 20"/>
          <p:cNvCxnSpPr/>
          <p:nvPr/>
        </p:nvCxnSpPr>
        <p:spPr>
          <a:xfrm flipV="1">
            <a:off x="2117795" y="3828331"/>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6" name="フローチャート: 処理 55"/>
          <p:cNvSpPr/>
          <p:nvPr/>
        </p:nvSpPr>
        <p:spPr>
          <a:xfrm>
            <a:off x="1447831" y="4005064"/>
            <a:ext cx="1282028" cy="597035"/>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目的</a:t>
            </a:r>
            <a:endParaRPr lang="en-US" altLang="ja-JP" sz="4000" b="1" dirty="0" smtClean="0">
              <a:solidFill>
                <a:schemeClr val="accent5">
                  <a:lumMod val="75000"/>
                </a:schemeClr>
              </a:solidFill>
              <a:latin typeface="+mn-ea"/>
            </a:endParaRPr>
          </a:p>
        </p:txBody>
      </p:sp>
      <p:sp>
        <p:nvSpPr>
          <p:cNvPr id="17" name="フローチャート: 処理 16"/>
          <p:cNvSpPr/>
          <p:nvPr/>
        </p:nvSpPr>
        <p:spPr>
          <a:xfrm>
            <a:off x="1450860" y="4005064"/>
            <a:ext cx="1282028" cy="597035"/>
          </a:xfrm>
          <a:prstGeom prst="flowChart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63500">
                    <a:schemeClr val="accent2">
                      <a:satMod val="175000"/>
                      <a:alpha val="40000"/>
                    </a:schemeClr>
                  </a:glow>
                </a:effectLst>
                <a:latin typeface="+mn-ea"/>
              </a:rPr>
              <a:t>目的</a:t>
            </a:r>
            <a:endParaRPr lang="en-US" altLang="ja-JP" sz="4000" b="1" dirty="0" smtClean="0">
              <a:solidFill>
                <a:schemeClr val="accent5">
                  <a:lumMod val="75000"/>
                </a:schemeClr>
              </a:solidFill>
              <a:effectLst>
                <a:glow rad="63500">
                  <a:schemeClr val="accent2">
                    <a:satMod val="175000"/>
                    <a:alpha val="40000"/>
                  </a:schemeClr>
                </a:glow>
              </a:effectLst>
              <a:latin typeface="+mn-ea"/>
            </a:endParaRPr>
          </a:p>
        </p:txBody>
      </p:sp>
      <p:cxnSp>
        <p:nvCxnSpPr>
          <p:cNvPr id="57" name="直線矢印コネクタ 56"/>
          <p:cNvCxnSpPr/>
          <p:nvPr/>
        </p:nvCxnSpPr>
        <p:spPr>
          <a:xfrm flipV="1">
            <a:off x="1007605" y="4437112"/>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flipV="1">
            <a:off x="1007605" y="4437112"/>
            <a:ext cx="900099" cy="507582"/>
          </a:xfrm>
          <a:prstGeom prst="straightConnector1">
            <a:avLst/>
          </a:prstGeom>
          <a:ln w="28575">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8" name="フローチャート : 準備 57"/>
          <p:cNvSpPr/>
          <p:nvPr/>
        </p:nvSpPr>
        <p:spPr>
          <a:xfrm>
            <a:off x="-36512" y="4653136"/>
            <a:ext cx="2088233" cy="666752"/>
          </a:xfrm>
          <a:prstGeom prst="flowChartPreparation">
            <a:avLst/>
          </a:prstGeom>
          <a:solidFill>
            <a:schemeClr val="tx1"/>
          </a:solidFill>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latin typeface="+mn-ea"/>
              </a:rPr>
              <a:t>背景</a:t>
            </a:r>
            <a:endParaRPr lang="ja-JP" altLang="en-US" sz="4000" b="1" dirty="0">
              <a:solidFill>
                <a:schemeClr val="accent5">
                  <a:lumMod val="75000"/>
                </a:schemeClr>
              </a:solidFill>
              <a:effectLst/>
              <a:latin typeface="+mn-ea"/>
            </a:endParaRPr>
          </a:p>
        </p:txBody>
      </p:sp>
      <p:sp>
        <p:nvSpPr>
          <p:cNvPr id="16" name="フローチャート : 準備 15"/>
          <p:cNvSpPr/>
          <p:nvPr/>
        </p:nvSpPr>
        <p:spPr>
          <a:xfrm>
            <a:off x="-36513" y="4653136"/>
            <a:ext cx="2088233" cy="666752"/>
          </a:xfrm>
          <a:prstGeom prst="flowChartPreparation">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63500">
                    <a:schemeClr val="accent2">
                      <a:satMod val="175000"/>
                      <a:alpha val="40000"/>
                    </a:schemeClr>
                  </a:glow>
                </a:effectLst>
                <a:latin typeface="+mn-ea"/>
              </a:rPr>
              <a:t>背景</a:t>
            </a:r>
            <a:endParaRPr lang="ja-JP" altLang="en-US" sz="4000" b="1" dirty="0">
              <a:solidFill>
                <a:schemeClr val="accent5">
                  <a:lumMod val="75000"/>
                </a:schemeClr>
              </a:solidFill>
              <a:effectLst>
                <a:glow rad="63500">
                  <a:schemeClr val="accent2">
                    <a:satMod val="175000"/>
                    <a:alpha val="40000"/>
                  </a:schemeClr>
                </a:glow>
              </a:effectLst>
              <a:latin typeface="+mn-ea"/>
            </a:endParaRPr>
          </a:p>
        </p:txBody>
      </p:sp>
    </p:spTree>
    <p:custDataLst>
      <p:tags r:id="rId1"/>
    </p:custDataLst>
    <p:extLst>
      <p:ext uri="{BB962C8B-B14F-4D97-AF65-F5344CB8AC3E}">
        <p14:creationId xmlns:p14="http://schemas.microsoft.com/office/powerpoint/2010/main" val="1341343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xit" presetSubtype="0" fill="hold" nodeType="withEffect">
                                  <p:stCondLst>
                                    <p:cond delay="0"/>
                                  </p:stCondLst>
                                  <p:childTnLst>
                                    <p:animEffect transition="out" filter="fade">
                                      <p:cBhvr>
                                        <p:cTn id="17" dur="500"/>
                                        <p:tgtEl>
                                          <p:spTgt spid="57"/>
                                        </p:tgtEl>
                                      </p:cBhvr>
                                    </p:animEffect>
                                    <p:set>
                                      <p:cBhvr>
                                        <p:cTn id="18" dur="1" fill="hold">
                                          <p:stCondLst>
                                            <p:cond delay="499"/>
                                          </p:stCondLst>
                                        </p:cTn>
                                        <p:tgtEl>
                                          <p:spTgt spid="57"/>
                                        </p:tgtEl>
                                        <p:attrNameLst>
                                          <p:attrName>style.visibility</p:attrName>
                                        </p:attrNameLst>
                                      </p:cBhvr>
                                      <p:to>
                                        <p:strVal val="hidden"/>
                                      </p:to>
                                    </p:set>
                                  </p:childTnLst>
                                </p:cTn>
                              </p:par>
                              <p:par>
                                <p:cTn id="19" presetID="6" presetClass="emph" presetSubtype="0" fill="hold" nodeType="withEffect">
                                  <p:stCondLst>
                                    <p:cond delay="0"/>
                                  </p:stCondLst>
                                  <p:childTnLst>
                                    <p:animScale>
                                      <p:cBhvr>
                                        <p:cTn id="20" dur="1000" fill="hold"/>
                                        <p:tgtEl>
                                          <p:spTgt spid="26"/>
                                        </p:tgtEl>
                                      </p:cBhvr>
                                      <p:by x="150000" y="150000"/>
                                    </p:animScale>
                                  </p:childTnLst>
                                </p:cTn>
                              </p:par>
                            </p:childTnLst>
                          </p:cTn>
                        </p:par>
                        <p:par>
                          <p:cTn id="21" fill="hold">
                            <p:stCondLst>
                              <p:cond delay="1000"/>
                            </p:stCondLst>
                            <p:childTnLst>
                              <p:par>
                                <p:cTn id="22" presetID="10" presetClass="exit" presetSubtype="0" fill="hold" nodeType="afterEffect">
                                  <p:stCondLst>
                                    <p:cond delay="0"/>
                                  </p:stCondLst>
                                  <p:childTnLst>
                                    <p:animEffect transition="out" filter="fade">
                                      <p:cBhvr>
                                        <p:cTn id="23" dur="500"/>
                                        <p:tgtEl>
                                          <p:spTgt spid="26"/>
                                        </p:tgtEl>
                                      </p:cBhvr>
                                    </p:animEffect>
                                    <p:set>
                                      <p:cBhvr>
                                        <p:cTn id="24" dur="1" fill="hold">
                                          <p:stCondLst>
                                            <p:cond delay="499"/>
                                          </p:stCondLst>
                                        </p:cTn>
                                        <p:tgtEl>
                                          <p:spTgt spid="26"/>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6"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4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20</a:t>
            </a:fld>
            <a:endParaRPr kumimoji="1" lang="ja-JP" altLang="en-US"/>
          </a:p>
        </p:txBody>
      </p:sp>
      <p:graphicFrame>
        <p:nvGraphicFramePr>
          <p:cNvPr id="11" name="グラフ 10"/>
          <p:cNvGraphicFramePr>
            <a:graphicFrameLocks/>
          </p:cNvGraphicFramePr>
          <p:nvPr>
            <p:extLst>
              <p:ext uri="{D42A27DB-BD31-4B8C-83A1-F6EECF244321}">
                <p14:modId xmlns:p14="http://schemas.microsoft.com/office/powerpoint/2010/main" val="2399392551"/>
              </p:ext>
            </p:extLst>
          </p:nvPr>
        </p:nvGraphicFramePr>
        <p:xfrm>
          <a:off x="-9494" y="0"/>
          <a:ext cx="9175198"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4" name="正方形/長方形 3"/>
          <p:cNvSpPr/>
          <p:nvPr/>
        </p:nvSpPr>
        <p:spPr>
          <a:xfrm>
            <a:off x="5832140" y="5458148"/>
            <a:ext cx="1584176" cy="21602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5832140" y="5967884"/>
            <a:ext cx="1584176" cy="216024"/>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1"/>
          <p:cNvSpPr txBox="1"/>
          <p:nvPr/>
        </p:nvSpPr>
        <p:spPr>
          <a:xfrm>
            <a:off x="7596336" y="5386140"/>
            <a:ext cx="1080120" cy="3600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2000" dirty="0" smtClean="0"/>
              <a:t>水関係</a:t>
            </a:r>
            <a:endParaRPr lang="ja-JP" altLang="en-US" sz="2000" dirty="0"/>
          </a:p>
        </p:txBody>
      </p:sp>
      <p:sp>
        <p:nvSpPr>
          <p:cNvPr id="7" name="テキスト ボックス 1"/>
          <p:cNvSpPr txBox="1"/>
          <p:nvPr/>
        </p:nvSpPr>
        <p:spPr>
          <a:xfrm>
            <a:off x="7596336" y="5877272"/>
            <a:ext cx="1368152" cy="3600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2000" dirty="0" smtClean="0"/>
              <a:t>電気関係</a:t>
            </a:r>
            <a:endParaRPr lang="ja-JP" altLang="en-US" sz="2000" dirty="0"/>
          </a:p>
        </p:txBody>
      </p:sp>
      <p:sp>
        <p:nvSpPr>
          <p:cNvPr id="10" name="上矢印吹き出し 9"/>
          <p:cNvSpPr/>
          <p:nvPr/>
        </p:nvSpPr>
        <p:spPr>
          <a:xfrm>
            <a:off x="6300192" y="980728"/>
            <a:ext cx="2736304" cy="1584176"/>
          </a:xfrm>
          <a:prstGeom prst="upArrow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12" name="テキスト ボックス 11"/>
          <p:cNvSpPr txBox="1"/>
          <p:nvPr/>
        </p:nvSpPr>
        <p:spPr>
          <a:xfrm>
            <a:off x="6372200" y="1628800"/>
            <a:ext cx="2664296" cy="830997"/>
          </a:xfrm>
          <a:prstGeom prst="rect">
            <a:avLst/>
          </a:prstGeom>
          <a:noFill/>
        </p:spPr>
        <p:txBody>
          <a:bodyPr wrap="square" rtlCol="0">
            <a:spAutoFit/>
          </a:bodyPr>
          <a:lstStyle/>
          <a:p>
            <a:r>
              <a:rPr kumimoji="1" lang="ja-JP" altLang="en-US" sz="2400" dirty="0" smtClean="0">
                <a:solidFill>
                  <a:schemeClr val="bg1"/>
                </a:solidFill>
              </a:rPr>
              <a:t>ライフラインの回復に伴う困難の解消</a:t>
            </a:r>
            <a:endParaRPr kumimoji="1" lang="ja-JP" altLang="en-US" sz="2400" dirty="0">
              <a:solidFill>
                <a:schemeClr val="bg1"/>
              </a:solidFill>
            </a:endParaRPr>
          </a:p>
        </p:txBody>
      </p:sp>
      <p:sp>
        <p:nvSpPr>
          <p:cNvPr id="13" name="円/楕円 12"/>
          <p:cNvSpPr/>
          <p:nvPr/>
        </p:nvSpPr>
        <p:spPr>
          <a:xfrm>
            <a:off x="2843808" y="980728"/>
            <a:ext cx="2952328" cy="83099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形吹き出し 13"/>
          <p:cNvSpPr/>
          <p:nvPr/>
        </p:nvSpPr>
        <p:spPr>
          <a:xfrm>
            <a:off x="5796136" y="2924944"/>
            <a:ext cx="2880320" cy="1512168"/>
          </a:xfrm>
          <a:prstGeom prst="wedgeEllipseCallout">
            <a:avLst>
              <a:gd name="adj1" fmla="val -59138"/>
              <a:gd name="adj2" fmla="val -11159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15" name="テキスト ボックス 14"/>
          <p:cNvSpPr txBox="1"/>
          <p:nvPr/>
        </p:nvSpPr>
        <p:spPr>
          <a:xfrm>
            <a:off x="5940152" y="3265529"/>
            <a:ext cx="2592288" cy="830997"/>
          </a:xfrm>
          <a:prstGeom prst="rect">
            <a:avLst/>
          </a:prstGeom>
          <a:noFill/>
        </p:spPr>
        <p:txBody>
          <a:bodyPr wrap="square" rtlCol="0">
            <a:spAutoFit/>
          </a:bodyPr>
          <a:lstStyle/>
          <a:p>
            <a:r>
              <a:rPr kumimoji="1" lang="ja-JP" altLang="en-US" sz="2400" dirty="0" smtClean="0">
                <a:solidFill>
                  <a:schemeClr val="bg1"/>
                </a:solidFill>
              </a:rPr>
              <a:t>断水被害の割合は高いが人数は減少</a:t>
            </a:r>
            <a:endParaRPr kumimoji="1" lang="ja-JP" altLang="en-US" sz="2400" dirty="0">
              <a:solidFill>
                <a:schemeClr val="bg1"/>
              </a:solidFill>
            </a:endParaRPr>
          </a:p>
        </p:txBody>
      </p:sp>
      <p:sp>
        <p:nvSpPr>
          <p:cNvPr id="18" name="テキスト ボックス 17"/>
          <p:cNvSpPr txBox="1"/>
          <p:nvPr/>
        </p:nvSpPr>
        <p:spPr>
          <a:xfrm>
            <a:off x="8892480" y="6581001"/>
            <a:ext cx="432048" cy="276999"/>
          </a:xfrm>
          <a:prstGeom prst="rect">
            <a:avLst/>
          </a:prstGeom>
          <a:noFill/>
        </p:spPr>
        <p:txBody>
          <a:bodyPr wrap="square" rtlCol="0">
            <a:spAutoFit/>
          </a:bodyPr>
          <a:lstStyle/>
          <a:p>
            <a:r>
              <a:rPr kumimoji="1" lang="ja-JP" altLang="en-US" sz="1200" dirty="0" smtClean="0"/>
              <a:t>人</a:t>
            </a:r>
            <a:endParaRPr kumimoji="1" lang="ja-JP" altLang="en-US" sz="1200" dirty="0"/>
          </a:p>
        </p:txBody>
      </p:sp>
    </p:spTree>
    <p:extLst>
      <p:ext uri="{BB962C8B-B14F-4D97-AF65-F5344CB8AC3E}">
        <p14:creationId xmlns:p14="http://schemas.microsoft.com/office/powerpoint/2010/main" val="358149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14"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3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3" name="正方形/長方形 22"/>
          <p:cNvSpPr/>
          <p:nvPr/>
        </p:nvSpPr>
        <p:spPr>
          <a:xfrm>
            <a:off x="-36512" y="16112"/>
            <a:ext cx="6768752"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直線コネクタ 19"/>
          <p:cNvCxnSpPr/>
          <p:nvPr/>
        </p:nvCxnSpPr>
        <p:spPr>
          <a:xfrm>
            <a:off x="2267744" y="5124686"/>
            <a:ext cx="648072" cy="52257"/>
          </a:xfrm>
          <a:prstGeom prst="line">
            <a:avLst/>
          </a:prstGeom>
        </p:spPr>
        <p:style>
          <a:lnRef idx="3">
            <a:schemeClr val="accent5"/>
          </a:lnRef>
          <a:fillRef idx="0">
            <a:schemeClr val="accent5"/>
          </a:fillRef>
          <a:effectRef idx="2">
            <a:schemeClr val="accent5"/>
          </a:effectRef>
          <a:fontRef idx="minor">
            <a:schemeClr val="tx1"/>
          </a:fontRef>
        </p:style>
      </p:cxnSp>
      <p:cxnSp>
        <p:nvCxnSpPr>
          <p:cNvPr id="21" name="直線コネクタ 20"/>
          <p:cNvCxnSpPr/>
          <p:nvPr/>
        </p:nvCxnSpPr>
        <p:spPr>
          <a:xfrm>
            <a:off x="3779912" y="5124686"/>
            <a:ext cx="603385" cy="52257"/>
          </a:xfrm>
          <a:prstGeom prst="line">
            <a:avLst/>
          </a:prstGeom>
        </p:spPr>
        <p:style>
          <a:lnRef idx="3">
            <a:schemeClr val="accent5"/>
          </a:lnRef>
          <a:fillRef idx="0">
            <a:schemeClr val="accent5"/>
          </a:fillRef>
          <a:effectRef idx="2">
            <a:schemeClr val="accent5"/>
          </a:effectRef>
          <a:fontRef idx="minor">
            <a:schemeClr val="tx1"/>
          </a:fontRef>
        </p:style>
      </p:cxnSp>
      <p:sp>
        <p:nvSpPr>
          <p:cNvPr id="2" name="タイトル 1"/>
          <p:cNvSpPr>
            <a:spLocks noGrp="1"/>
          </p:cNvSpPr>
          <p:nvPr>
            <p:ph type="title"/>
          </p:nvPr>
        </p:nvSpPr>
        <p:spPr/>
        <p:txBody>
          <a:bodyPr/>
          <a:lstStyle/>
          <a:p>
            <a:r>
              <a:rPr kumimoji="1" lang="ja-JP" altLang="en-US" dirty="0" smtClean="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21</a:t>
            </a:fld>
            <a:endParaRPr kumimoji="1" lang="ja-JP" altLang="en-US"/>
          </a:p>
        </p:txBody>
      </p:sp>
      <p:sp>
        <p:nvSpPr>
          <p:cNvPr id="9" name="テキスト プレースホルダー 8"/>
          <p:cNvSpPr>
            <a:spLocks noGrp="1"/>
          </p:cNvSpPr>
          <p:nvPr>
            <p:ph type="body" sz="quarter" idx="13"/>
          </p:nvPr>
        </p:nvSpPr>
        <p:spPr/>
        <p:txBody>
          <a:bodyPr/>
          <a:lstStyle/>
          <a:p>
            <a:r>
              <a:rPr lang="ja-JP" altLang="en-US" b="0" dirty="0" smtClean="0"/>
              <a:t>学生が困難を解決した方法</a:t>
            </a:r>
            <a:endParaRPr kumimoji="1" lang="ja-JP" altLang="en-US" b="0" dirty="0"/>
          </a:p>
        </p:txBody>
      </p:sp>
      <p:graphicFrame>
        <p:nvGraphicFramePr>
          <p:cNvPr id="10" name="グラフ 9"/>
          <p:cNvGraphicFramePr>
            <a:graphicFrameLocks/>
          </p:cNvGraphicFramePr>
          <p:nvPr>
            <p:extLst>
              <p:ext uri="{D42A27DB-BD31-4B8C-83A1-F6EECF244321}">
                <p14:modId xmlns:p14="http://schemas.microsoft.com/office/powerpoint/2010/main" val="4111378318"/>
              </p:ext>
            </p:extLst>
          </p:nvPr>
        </p:nvGraphicFramePr>
        <p:xfrm>
          <a:off x="107504" y="1468815"/>
          <a:ext cx="9144000" cy="5162550"/>
        </p:xfrm>
        <a:graphic>
          <a:graphicData uri="http://schemas.openxmlformats.org/drawingml/2006/chart">
            <c:chart xmlns:c="http://schemas.openxmlformats.org/drawingml/2006/chart" xmlns:r="http://schemas.openxmlformats.org/officeDocument/2006/relationships" r:id="rId3"/>
          </a:graphicData>
        </a:graphic>
      </p:graphicFrame>
      <p:sp>
        <p:nvSpPr>
          <p:cNvPr id="11" name="テキスト ボックス 10"/>
          <p:cNvSpPr txBox="1"/>
          <p:nvPr/>
        </p:nvSpPr>
        <p:spPr>
          <a:xfrm>
            <a:off x="323528" y="1042065"/>
            <a:ext cx="6624736" cy="400110"/>
          </a:xfrm>
          <a:prstGeom prst="rect">
            <a:avLst/>
          </a:prstGeom>
          <a:noFill/>
        </p:spPr>
        <p:txBody>
          <a:bodyPr wrap="square" rtlCol="0">
            <a:spAutoFit/>
          </a:bodyPr>
          <a:lstStyle/>
          <a:p>
            <a:r>
              <a:rPr kumimoji="1" lang="ja-JP" altLang="en-US" sz="2000" dirty="0" smtClean="0">
                <a:latin typeface="+mj-ea"/>
                <a:ea typeface="+mj-ea"/>
              </a:rPr>
              <a:t>対象者：非宅通者</a:t>
            </a:r>
            <a:r>
              <a:rPr kumimoji="1" lang="en-US" altLang="ja-JP" sz="2000" dirty="0" smtClean="0">
                <a:latin typeface="+mj-ea"/>
                <a:ea typeface="+mj-ea"/>
              </a:rPr>
              <a:t>&amp;</a:t>
            </a:r>
            <a:r>
              <a:rPr lang="ja-JP" altLang="en-US" sz="2000" dirty="0">
                <a:latin typeface="+mj-ea"/>
                <a:ea typeface="+mj-ea"/>
              </a:rPr>
              <a:t>１</a:t>
            </a:r>
            <a:r>
              <a:rPr kumimoji="1" lang="ja-JP" altLang="en-US" sz="2000" dirty="0" smtClean="0">
                <a:latin typeface="+mj-ea"/>
                <a:ea typeface="+mj-ea"/>
              </a:rPr>
              <a:t>週間以内につくば市内にいた学生</a:t>
            </a:r>
            <a:endParaRPr kumimoji="1" lang="ja-JP" altLang="en-US" sz="2000" dirty="0">
              <a:latin typeface="+mj-ea"/>
              <a:ea typeface="+mj-ea"/>
            </a:endParaRPr>
          </a:p>
        </p:txBody>
      </p:sp>
      <p:sp>
        <p:nvSpPr>
          <p:cNvPr id="12" name="円/楕円 11"/>
          <p:cNvSpPr/>
          <p:nvPr/>
        </p:nvSpPr>
        <p:spPr>
          <a:xfrm>
            <a:off x="6192180" y="1628800"/>
            <a:ext cx="2520280" cy="11521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3" name="円/楕円 12"/>
          <p:cNvSpPr/>
          <p:nvPr/>
        </p:nvSpPr>
        <p:spPr>
          <a:xfrm>
            <a:off x="6192180" y="2780928"/>
            <a:ext cx="2736304" cy="1456096"/>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4" name="円/楕円 13"/>
          <p:cNvSpPr/>
          <p:nvPr/>
        </p:nvSpPr>
        <p:spPr>
          <a:xfrm>
            <a:off x="6300192" y="4293096"/>
            <a:ext cx="1908212" cy="576064"/>
          </a:xfrm>
          <a:prstGeom prst="ellipse">
            <a:avLst/>
          </a:prstGeom>
          <a:noFill/>
          <a:ln>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6" name="上矢印 15"/>
          <p:cNvSpPr/>
          <p:nvPr/>
        </p:nvSpPr>
        <p:spPr>
          <a:xfrm>
            <a:off x="5364088" y="2492896"/>
            <a:ext cx="576064" cy="48235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7" name="下矢印 16"/>
          <p:cNvSpPr/>
          <p:nvPr/>
        </p:nvSpPr>
        <p:spPr>
          <a:xfrm>
            <a:off x="5364088" y="3501008"/>
            <a:ext cx="576064" cy="504056"/>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solidFill>
                <a:srgbClr val="FFC000"/>
              </a:solidFill>
            </a:endParaRPr>
          </a:p>
        </p:txBody>
      </p:sp>
      <p:sp>
        <p:nvSpPr>
          <p:cNvPr id="18" name="上矢印 17"/>
          <p:cNvSpPr/>
          <p:nvPr/>
        </p:nvSpPr>
        <p:spPr>
          <a:xfrm>
            <a:off x="5364088" y="4263169"/>
            <a:ext cx="576064" cy="576064"/>
          </a:xfrm>
          <a:prstGeom prst="upArrow">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grpSp>
        <p:nvGrpSpPr>
          <p:cNvPr id="5" name="グループ化 4"/>
          <p:cNvGrpSpPr/>
          <p:nvPr/>
        </p:nvGrpSpPr>
        <p:grpSpPr>
          <a:xfrm>
            <a:off x="2195736" y="3645024"/>
            <a:ext cx="2088232" cy="1296144"/>
            <a:chOff x="2195736" y="3645024"/>
            <a:chExt cx="2088232" cy="1296144"/>
          </a:xfrm>
        </p:grpSpPr>
        <p:sp>
          <p:nvSpPr>
            <p:cNvPr id="15" name="角丸四角形吹き出し 14"/>
            <p:cNvSpPr/>
            <p:nvPr/>
          </p:nvSpPr>
          <p:spPr>
            <a:xfrm>
              <a:off x="2195736" y="3645024"/>
              <a:ext cx="2088232" cy="1224136"/>
            </a:xfrm>
            <a:prstGeom prst="wedgeRoundRectCallout">
              <a:avLst>
                <a:gd name="adj1" fmla="val -46857"/>
                <a:gd name="adj2" fmla="val -78940"/>
                <a:gd name="adj3" fmla="val 16667"/>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ja-JP" altLang="en-US" b="1" dirty="0">
                  <a:solidFill>
                    <a:schemeClr val="bg1"/>
                  </a:solidFill>
                </a:rPr>
                <a:t>当日は共助による解決</a:t>
              </a:r>
            </a:p>
          </p:txBody>
        </p:sp>
        <p:sp>
          <p:nvSpPr>
            <p:cNvPr id="4" name="テキスト ボックス 3"/>
            <p:cNvSpPr txBox="1"/>
            <p:nvPr/>
          </p:nvSpPr>
          <p:spPr>
            <a:xfrm>
              <a:off x="2983210" y="4171727"/>
              <a:ext cx="792088" cy="769441"/>
            </a:xfrm>
            <a:prstGeom prst="rect">
              <a:avLst/>
            </a:prstGeom>
            <a:noFill/>
          </p:spPr>
          <p:txBody>
            <a:bodyPr wrap="square" rtlCol="0">
              <a:spAutoFit/>
            </a:bodyPr>
            <a:lstStyle/>
            <a:p>
              <a:r>
                <a:rPr kumimoji="1" lang="ja-JP" altLang="en-US" sz="4400" b="1" dirty="0" smtClean="0">
                  <a:solidFill>
                    <a:srgbClr val="FFC000"/>
                  </a:solidFill>
                </a:rPr>
                <a:t>大</a:t>
              </a:r>
              <a:endParaRPr kumimoji="1" lang="ja-JP" altLang="en-US" sz="4400" b="1" dirty="0">
                <a:solidFill>
                  <a:srgbClr val="FFC000"/>
                </a:solidFill>
              </a:endParaRPr>
            </a:p>
          </p:txBody>
        </p:sp>
      </p:grpSp>
      <p:cxnSp>
        <p:nvCxnSpPr>
          <p:cNvPr id="19" name="直線コネクタ 18"/>
          <p:cNvCxnSpPr/>
          <p:nvPr/>
        </p:nvCxnSpPr>
        <p:spPr>
          <a:xfrm flipV="1">
            <a:off x="2169096" y="4950276"/>
            <a:ext cx="619485" cy="16210"/>
          </a:xfrm>
          <a:prstGeom prst="line">
            <a:avLst/>
          </a:prstGeom>
          <a:ln w="76200">
            <a:solidFill>
              <a:srgbClr val="66FFFF"/>
            </a:solidFill>
          </a:ln>
        </p:spPr>
        <p:style>
          <a:lnRef idx="3">
            <a:schemeClr val="accent5"/>
          </a:lnRef>
          <a:fillRef idx="0">
            <a:schemeClr val="accent5"/>
          </a:fillRef>
          <a:effectRef idx="2">
            <a:schemeClr val="accent5"/>
          </a:effectRef>
          <a:fontRef idx="minor">
            <a:schemeClr val="tx1"/>
          </a:fontRef>
        </p:style>
      </p:cxnSp>
      <p:cxnSp>
        <p:nvCxnSpPr>
          <p:cNvPr id="22" name="直線コネクタ 21"/>
          <p:cNvCxnSpPr/>
          <p:nvPr/>
        </p:nvCxnSpPr>
        <p:spPr>
          <a:xfrm>
            <a:off x="3635896" y="4923889"/>
            <a:ext cx="603385" cy="0"/>
          </a:xfrm>
          <a:prstGeom prst="line">
            <a:avLst/>
          </a:prstGeom>
          <a:ln w="76200">
            <a:solidFill>
              <a:srgbClr val="66FFFF"/>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216333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1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5" name="正方形/長方形 14"/>
          <p:cNvSpPr/>
          <p:nvPr/>
        </p:nvSpPr>
        <p:spPr>
          <a:xfrm>
            <a:off x="-36512" y="16112"/>
            <a:ext cx="835292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22</a:t>
            </a:fld>
            <a:endParaRPr kumimoji="1" lang="ja-JP" altLang="en-US"/>
          </a:p>
        </p:txBody>
      </p:sp>
      <p:sp>
        <p:nvSpPr>
          <p:cNvPr id="9" name="テキスト プレースホルダー 8"/>
          <p:cNvSpPr>
            <a:spLocks noGrp="1"/>
          </p:cNvSpPr>
          <p:nvPr>
            <p:ph type="body" sz="quarter" idx="13"/>
          </p:nvPr>
        </p:nvSpPr>
        <p:spPr/>
        <p:txBody>
          <a:bodyPr/>
          <a:lstStyle/>
          <a:p>
            <a:r>
              <a:rPr lang="ja-JP" altLang="en-US" b="0" dirty="0" smtClean="0"/>
              <a:t>学生が困難を解決できなかった理由</a:t>
            </a:r>
            <a:endParaRPr kumimoji="1" lang="ja-JP" altLang="en-US" b="0" dirty="0"/>
          </a:p>
        </p:txBody>
      </p:sp>
      <p:graphicFrame>
        <p:nvGraphicFramePr>
          <p:cNvPr id="5" name="グラフ 4"/>
          <p:cNvGraphicFramePr>
            <a:graphicFrameLocks/>
          </p:cNvGraphicFramePr>
          <p:nvPr>
            <p:extLst>
              <p:ext uri="{D42A27DB-BD31-4B8C-83A1-F6EECF244321}">
                <p14:modId xmlns:p14="http://schemas.microsoft.com/office/powerpoint/2010/main" val="3336187521"/>
              </p:ext>
            </p:extLst>
          </p:nvPr>
        </p:nvGraphicFramePr>
        <p:xfrm>
          <a:off x="107504" y="1555241"/>
          <a:ext cx="8943976" cy="5258135"/>
        </p:xfrm>
        <a:graphic>
          <a:graphicData uri="http://schemas.openxmlformats.org/drawingml/2006/chart">
            <c:chart xmlns:c="http://schemas.openxmlformats.org/drawingml/2006/chart" xmlns:r="http://schemas.openxmlformats.org/officeDocument/2006/relationships" r:id="rId3"/>
          </a:graphicData>
        </a:graphic>
      </p:graphicFrame>
      <p:sp>
        <p:nvSpPr>
          <p:cNvPr id="6" name="テキスト ボックス 5"/>
          <p:cNvSpPr txBox="1"/>
          <p:nvPr/>
        </p:nvSpPr>
        <p:spPr>
          <a:xfrm>
            <a:off x="395536" y="1155131"/>
            <a:ext cx="6480720" cy="400110"/>
          </a:xfrm>
          <a:prstGeom prst="rect">
            <a:avLst/>
          </a:prstGeom>
          <a:noFill/>
        </p:spPr>
        <p:txBody>
          <a:bodyPr wrap="square" rtlCol="0">
            <a:spAutoFit/>
          </a:bodyPr>
          <a:lstStyle/>
          <a:p>
            <a:r>
              <a:rPr kumimoji="1" lang="ja-JP" altLang="en-US" sz="2000" dirty="0" smtClean="0">
                <a:latin typeface="+mj-ea"/>
                <a:ea typeface="+mj-ea"/>
              </a:rPr>
              <a:t>対象者：非宅通者</a:t>
            </a:r>
            <a:r>
              <a:rPr kumimoji="1" lang="en-US" altLang="ja-JP" sz="2000" dirty="0" smtClean="0">
                <a:latin typeface="+mj-ea"/>
                <a:ea typeface="+mj-ea"/>
              </a:rPr>
              <a:t>&amp;</a:t>
            </a:r>
            <a:r>
              <a:rPr lang="en-US" altLang="ja-JP" sz="2000" dirty="0">
                <a:latin typeface="+mj-ea"/>
                <a:ea typeface="+mj-ea"/>
              </a:rPr>
              <a:t>1</a:t>
            </a:r>
            <a:r>
              <a:rPr kumimoji="1" lang="ja-JP" altLang="en-US" sz="2000" dirty="0" smtClean="0">
                <a:latin typeface="+mj-ea"/>
                <a:ea typeface="+mj-ea"/>
              </a:rPr>
              <a:t>週間以内につくば市内にいた学生</a:t>
            </a:r>
            <a:endParaRPr kumimoji="1" lang="ja-JP" altLang="en-US" sz="2000" dirty="0">
              <a:latin typeface="+mj-ea"/>
              <a:ea typeface="+mj-ea"/>
            </a:endParaRPr>
          </a:p>
        </p:txBody>
      </p:sp>
      <p:sp>
        <p:nvSpPr>
          <p:cNvPr id="7" name="円/楕円 6"/>
          <p:cNvSpPr/>
          <p:nvPr/>
        </p:nvSpPr>
        <p:spPr>
          <a:xfrm>
            <a:off x="6300192" y="2060848"/>
            <a:ext cx="2376264"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cxnSp>
        <p:nvCxnSpPr>
          <p:cNvPr id="11" name="直線コネクタ 10"/>
          <p:cNvCxnSpPr/>
          <p:nvPr/>
        </p:nvCxnSpPr>
        <p:spPr>
          <a:xfrm>
            <a:off x="2483768" y="1896741"/>
            <a:ext cx="720080" cy="56095"/>
          </a:xfrm>
          <a:prstGeom prst="line">
            <a:avLst/>
          </a:prstGeom>
          <a:ln w="76200"/>
        </p:spPr>
        <p:style>
          <a:lnRef idx="3">
            <a:schemeClr val="accent2"/>
          </a:lnRef>
          <a:fillRef idx="0">
            <a:schemeClr val="accent2"/>
          </a:fillRef>
          <a:effectRef idx="2">
            <a:schemeClr val="accent2"/>
          </a:effectRef>
          <a:fontRef idx="minor">
            <a:schemeClr val="tx1"/>
          </a:fontRef>
        </p:style>
      </p:cxnSp>
      <p:cxnSp>
        <p:nvCxnSpPr>
          <p:cNvPr id="12" name="直線コネクタ 11"/>
          <p:cNvCxnSpPr/>
          <p:nvPr/>
        </p:nvCxnSpPr>
        <p:spPr>
          <a:xfrm>
            <a:off x="4103948" y="1896741"/>
            <a:ext cx="648072" cy="108012"/>
          </a:xfrm>
          <a:prstGeom prst="line">
            <a:avLst/>
          </a:prstGeom>
          <a:ln w="76200"/>
        </p:spPr>
        <p:style>
          <a:lnRef idx="3">
            <a:schemeClr val="accent2"/>
          </a:lnRef>
          <a:fillRef idx="0">
            <a:schemeClr val="accent2"/>
          </a:fillRef>
          <a:effectRef idx="2">
            <a:schemeClr val="accent2"/>
          </a:effectRef>
          <a:fontRef idx="minor">
            <a:schemeClr val="tx1"/>
          </a:fontRef>
        </p:style>
      </p:cxnSp>
      <p:cxnSp>
        <p:nvCxnSpPr>
          <p:cNvPr id="13" name="直線コネクタ 12"/>
          <p:cNvCxnSpPr/>
          <p:nvPr/>
        </p:nvCxnSpPr>
        <p:spPr>
          <a:xfrm>
            <a:off x="2555776" y="4293096"/>
            <a:ext cx="648072" cy="612068"/>
          </a:xfrm>
          <a:prstGeom prst="line">
            <a:avLst/>
          </a:prstGeom>
          <a:ln w="76200"/>
        </p:spPr>
        <p:style>
          <a:lnRef idx="3">
            <a:schemeClr val="accent2"/>
          </a:lnRef>
          <a:fillRef idx="0">
            <a:schemeClr val="accent2"/>
          </a:fillRef>
          <a:effectRef idx="2">
            <a:schemeClr val="accent2"/>
          </a:effectRef>
          <a:fontRef idx="minor">
            <a:schemeClr val="tx1"/>
          </a:fontRef>
        </p:style>
      </p:cxnSp>
      <p:cxnSp>
        <p:nvCxnSpPr>
          <p:cNvPr id="14" name="直線コネクタ 13"/>
          <p:cNvCxnSpPr/>
          <p:nvPr/>
        </p:nvCxnSpPr>
        <p:spPr>
          <a:xfrm>
            <a:off x="4139952" y="4797152"/>
            <a:ext cx="576064" cy="216024"/>
          </a:xfrm>
          <a:prstGeom prst="line">
            <a:avLst/>
          </a:prstGeom>
          <a:ln w="76200"/>
        </p:spPr>
        <p:style>
          <a:lnRef idx="3">
            <a:schemeClr val="accent2"/>
          </a:lnRef>
          <a:fillRef idx="0">
            <a:schemeClr val="accent2"/>
          </a:fillRef>
          <a:effectRef idx="2">
            <a:schemeClr val="accent2"/>
          </a:effectRef>
          <a:fontRef idx="minor">
            <a:schemeClr val="tx1"/>
          </a:fontRef>
        </p:style>
      </p:cxnSp>
      <p:sp>
        <p:nvSpPr>
          <p:cNvPr id="8" name="角丸四角形吹き出し 7"/>
          <p:cNvSpPr/>
          <p:nvPr/>
        </p:nvSpPr>
        <p:spPr>
          <a:xfrm>
            <a:off x="2807643" y="4005064"/>
            <a:ext cx="2592288" cy="1152128"/>
          </a:xfrm>
          <a:prstGeom prst="wedgeRoundRectCallout">
            <a:avLst>
              <a:gd name="adj1" fmla="val -31926"/>
              <a:gd name="adj2" fmla="val -73842"/>
              <a:gd name="adj3" fmla="val 16667"/>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b="1"/>
          </a:p>
        </p:txBody>
      </p:sp>
      <p:sp>
        <p:nvSpPr>
          <p:cNvPr id="10" name="テキスト ボックス 9"/>
          <p:cNvSpPr txBox="1"/>
          <p:nvPr/>
        </p:nvSpPr>
        <p:spPr>
          <a:xfrm>
            <a:off x="2843808" y="4221088"/>
            <a:ext cx="2592288" cy="830997"/>
          </a:xfrm>
          <a:prstGeom prst="rect">
            <a:avLst/>
          </a:prstGeom>
          <a:noFill/>
        </p:spPr>
        <p:txBody>
          <a:bodyPr wrap="square" rtlCol="0">
            <a:spAutoFit/>
          </a:bodyPr>
          <a:lstStyle/>
          <a:p>
            <a:pPr algn="ctr"/>
            <a:r>
              <a:rPr kumimoji="1" lang="ja-JP" altLang="en-US" sz="2400" dirty="0" smtClean="0">
                <a:solidFill>
                  <a:schemeClr val="bg1"/>
                </a:solidFill>
              </a:rPr>
              <a:t>我慢しているだけでは解決できない</a:t>
            </a:r>
            <a:endParaRPr kumimoji="1" lang="ja-JP" altLang="en-US" sz="2400" dirty="0">
              <a:solidFill>
                <a:schemeClr val="bg1"/>
              </a:solidFill>
            </a:endParaRPr>
          </a:p>
        </p:txBody>
      </p:sp>
    </p:spTree>
    <p:extLst>
      <p:ext uri="{BB962C8B-B14F-4D97-AF65-F5344CB8AC3E}">
        <p14:creationId xmlns:p14="http://schemas.microsoft.com/office/powerpoint/2010/main" val="1570883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49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5" name="正方形/長方形 14"/>
          <p:cNvSpPr/>
          <p:nvPr/>
        </p:nvSpPr>
        <p:spPr>
          <a:xfrm>
            <a:off x="-36512" y="16112"/>
            <a:ext cx="619268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23</a:t>
            </a:fld>
            <a:endParaRPr kumimoji="1" lang="ja-JP" altLang="en-US"/>
          </a:p>
        </p:txBody>
      </p:sp>
      <p:sp>
        <p:nvSpPr>
          <p:cNvPr id="4" name="テキスト プレースホルダー 3"/>
          <p:cNvSpPr>
            <a:spLocks noGrp="1"/>
          </p:cNvSpPr>
          <p:nvPr>
            <p:ph type="body" sz="quarter" idx="13"/>
          </p:nvPr>
        </p:nvSpPr>
        <p:spPr/>
        <p:txBody>
          <a:bodyPr/>
          <a:lstStyle/>
          <a:p>
            <a:r>
              <a:rPr lang="ja-JP" altLang="en-US" b="0" dirty="0" smtClean="0"/>
              <a:t>数量化</a:t>
            </a:r>
            <a:r>
              <a:rPr lang="en-US" altLang="ja-JP" b="0" dirty="0" smtClean="0"/>
              <a:t>Ⅱ</a:t>
            </a:r>
            <a:r>
              <a:rPr lang="ja-JP" altLang="en-US" b="0" dirty="0" smtClean="0"/>
              <a:t>類</a:t>
            </a:r>
            <a:r>
              <a:rPr lang="ja-JP" altLang="en-US" b="0" dirty="0"/>
              <a:t>による分析</a:t>
            </a:r>
          </a:p>
          <a:p>
            <a:endParaRPr kumimoji="1" lang="ja-JP" altLang="en-US" dirty="0"/>
          </a:p>
        </p:txBody>
      </p:sp>
      <p:sp>
        <p:nvSpPr>
          <p:cNvPr id="5" name="テキスト ボックス 4"/>
          <p:cNvSpPr txBox="1"/>
          <p:nvPr/>
        </p:nvSpPr>
        <p:spPr>
          <a:xfrm>
            <a:off x="34744" y="1591488"/>
            <a:ext cx="2809064" cy="5010602"/>
          </a:xfrm>
          <a:prstGeom prst="rect">
            <a:avLst/>
          </a:prstGeom>
          <a:noFill/>
        </p:spPr>
        <p:txBody>
          <a:bodyPr wrap="square" rtlCol="0">
            <a:spAutoFit/>
          </a:bodyPr>
          <a:lstStyle/>
          <a:p>
            <a:r>
              <a:rPr lang="ja-JP" altLang="en-US" sz="1880" dirty="0" smtClean="0">
                <a:latin typeface="+mj-ea"/>
                <a:ea typeface="+mj-ea"/>
              </a:rPr>
              <a:t>避難</a:t>
            </a:r>
            <a:endParaRPr kumimoji="1" lang="en-US" altLang="ja-JP" sz="1880" dirty="0" smtClean="0">
              <a:latin typeface="+mj-ea"/>
              <a:ea typeface="+mj-ea"/>
            </a:endParaRPr>
          </a:p>
          <a:p>
            <a:r>
              <a:rPr lang="ja-JP" altLang="en-US" sz="1880" dirty="0" smtClean="0">
                <a:latin typeface="+mj-ea"/>
                <a:ea typeface="+mj-ea"/>
              </a:rPr>
              <a:t>市</a:t>
            </a:r>
            <a:endParaRPr lang="en-US" altLang="ja-JP" sz="1880" dirty="0">
              <a:latin typeface="+mj-ea"/>
              <a:ea typeface="+mj-ea"/>
            </a:endParaRPr>
          </a:p>
          <a:p>
            <a:r>
              <a:rPr lang="ja-JP" altLang="en-US" sz="1880" dirty="0" smtClean="0">
                <a:latin typeface="+mj-ea"/>
                <a:ea typeface="+mj-ea"/>
              </a:rPr>
              <a:t>家族</a:t>
            </a:r>
            <a:endParaRPr lang="en-US" altLang="ja-JP" sz="1880" dirty="0">
              <a:latin typeface="+mj-ea"/>
              <a:ea typeface="+mj-ea"/>
            </a:endParaRPr>
          </a:p>
          <a:p>
            <a:r>
              <a:rPr lang="ja-JP" altLang="en-US" sz="1880" dirty="0">
                <a:latin typeface="+mj-ea"/>
                <a:ea typeface="+mj-ea"/>
              </a:rPr>
              <a:t>友人・</a:t>
            </a:r>
            <a:r>
              <a:rPr lang="ja-JP" altLang="en-US" sz="1880" dirty="0" smtClean="0">
                <a:latin typeface="+mj-ea"/>
                <a:ea typeface="+mj-ea"/>
              </a:rPr>
              <a:t>知人</a:t>
            </a:r>
            <a:endParaRPr lang="en-US" altLang="ja-JP" sz="1880" dirty="0" smtClean="0">
              <a:latin typeface="+mj-ea"/>
              <a:ea typeface="+mj-ea"/>
            </a:endParaRPr>
          </a:p>
          <a:p>
            <a:r>
              <a:rPr lang="ja-JP" altLang="en-US" sz="1880" dirty="0" smtClean="0">
                <a:latin typeface="+mj-ea"/>
                <a:ea typeface="+mj-ea"/>
              </a:rPr>
              <a:t>友人</a:t>
            </a:r>
            <a:r>
              <a:rPr lang="ja-JP" altLang="en-US" sz="1880" dirty="0">
                <a:latin typeface="+mj-ea"/>
                <a:ea typeface="+mj-ea"/>
              </a:rPr>
              <a:t>・知人宅</a:t>
            </a:r>
            <a:r>
              <a:rPr lang="ja-JP" altLang="en-US" sz="1880" dirty="0" smtClean="0">
                <a:latin typeface="+mj-ea"/>
                <a:ea typeface="+mj-ea"/>
              </a:rPr>
              <a:t>に宿泊</a:t>
            </a:r>
            <a:endParaRPr lang="en-US" altLang="ja-JP" sz="1880" dirty="0">
              <a:latin typeface="+mj-ea"/>
              <a:ea typeface="+mj-ea"/>
            </a:endParaRPr>
          </a:p>
          <a:p>
            <a:r>
              <a:rPr lang="ja-JP" altLang="en-US" sz="1880" dirty="0" smtClean="0">
                <a:latin typeface="+mj-ea"/>
                <a:ea typeface="+mj-ea"/>
              </a:rPr>
              <a:t>恋人</a:t>
            </a:r>
            <a:endParaRPr lang="en-US" altLang="ja-JP" sz="1880" dirty="0">
              <a:latin typeface="+mj-ea"/>
              <a:ea typeface="+mj-ea"/>
            </a:endParaRPr>
          </a:p>
          <a:p>
            <a:r>
              <a:rPr lang="ja-JP" altLang="en-US" sz="1880" dirty="0">
                <a:latin typeface="+mj-ea"/>
                <a:ea typeface="+mj-ea"/>
              </a:rPr>
              <a:t>買い物</a:t>
            </a:r>
            <a:endParaRPr lang="en-US" altLang="ja-JP" sz="1880" dirty="0">
              <a:latin typeface="+mj-ea"/>
              <a:ea typeface="+mj-ea"/>
            </a:endParaRPr>
          </a:p>
          <a:p>
            <a:r>
              <a:rPr lang="ja-JP" altLang="en-US" sz="1880" dirty="0" smtClean="0">
                <a:latin typeface="+mj-ea"/>
                <a:ea typeface="+mj-ea"/>
              </a:rPr>
              <a:t>我慢</a:t>
            </a:r>
            <a:endParaRPr lang="en-US" altLang="ja-JP" sz="1880" dirty="0">
              <a:latin typeface="+mj-ea"/>
              <a:ea typeface="+mj-ea"/>
            </a:endParaRPr>
          </a:p>
          <a:p>
            <a:r>
              <a:rPr lang="en-US" altLang="ja-JP" sz="1880" dirty="0">
                <a:latin typeface="+mj-ea"/>
                <a:ea typeface="+mj-ea"/>
              </a:rPr>
              <a:t>TV</a:t>
            </a:r>
          </a:p>
          <a:p>
            <a:r>
              <a:rPr lang="ja-JP" altLang="en-US" sz="1880" dirty="0">
                <a:latin typeface="+mj-ea"/>
                <a:ea typeface="+mj-ea"/>
              </a:rPr>
              <a:t>ラジオ</a:t>
            </a:r>
            <a:endParaRPr lang="en-US" altLang="ja-JP" sz="1880" dirty="0">
              <a:latin typeface="+mj-ea"/>
              <a:ea typeface="+mj-ea"/>
            </a:endParaRPr>
          </a:p>
          <a:p>
            <a:r>
              <a:rPr lang="en-US" altLang="ja-JP" sz="1880" dirty="0">
                <a:latin typeface="+mj-ea"/>
                <a:ea typeface="+mj-ea"/>
              </a:rPr>
              <a:t>SHARE THE TSUKUBA</a:t>
            </a:r>
          </a:p>
          <a:p>
            <a:r>
              <a:rPr lang="en-US" altLang="ja-JP" sz="1880" dirty="0">
                <a:latin typeface="+mj-ea"/>
                <a:ea typeface="+mj-ea"/>
              </a:rPr>
              <a:t>SAVE IBARAKI</a:t>
            </a:r>
          </a:p>
          <a:p>
            <a:r>
              <a:rPr lang="ja-JP" altLang="en-US" sz="1880" dirty="0">
                <a:latin typeface="+mj-ea"/>
                <a:ea typeface="+mj-ea"/>
              </a:rPr>
              <a:t>つくば市</a:t>
            </a:r>
            <a:r>
              <a:rPr lang="en-US" altLang="ja-JP" sz="1880" dirty="0">
                <a:latin typeface="+mj-ea"/>
                <a:ea typeface="+mj-ea"/>
              </a:rPr>
              <a:t>HP</a:t>
            </a:r>
          </a:p>
          <a:p>
            <a:r>
              <a:rPr lang="ja-JP" altLang="en-US" sz="1880" dirty="0">
                <a:latin typeface="+mj-ea"/>
                <a:ea typeface="+mj-ea"/>
              </a:rPr>
              <a:t>筑波大学</a:t>
            </a:r>
            <a:r>
              <a:rPr lang="en-US" altLang="ja-JP" sz="1880" dirty="0">
                <a:latin typeface="+mj-ea"/>
                <a:ea typeface="+mj-ea"/>
              </a:rPr>
              <a:t>HP</a:t>
            </a:r>
          </a:p>
          <a:p>
            <a:r>
              <a:rPr lang="en-US" altLang="ja-JP" sz="1880" dirty="0">
                <a:latin typeface="+mj-ea"/>
                <a:ea typeface="+mj-ea"/>
              </a:rPr>
              <a:t>Twitter</a:t>
            </a:r>
          </a:p>
          <a:p>
            <a:r>
              <a:rPr lang="en-US" altLang="ja-JP" sz="1880" dirty="0" err="1">
                <a:latin typeface="+mj-ea"/>
                <a:ea typeface="+mj-ea"/>
              </a:rPr>
              <a:t>mixi</a:t>
            </a:r>
            <a:endParaRPr lang="en-US" altLang="ja-JP" sz="1880" dirty="0">
              <a:latin typeface="+mj-ea"/>
              <a:ea typeface="+mj-ea"/>
            </a:endParaRPr>
          </a:p>
          <a:p>
            <a:r>
              <a:rPr kumimoji="1" lang="ja-JP" altLang="en-US" sz="1880" dirty="0" smtClean="0">
                <a:latin typeface="+mj-ea"/>
                <a:ea typeface="+mj-ea"/>
              </a:rPr>
              <a:t>イン</a:t>
            </a:r>
            <a:r>
              <a:rPr kumimoji="1" lang="ja-JP" altLang="en-US" sz="1880" dirty="0" smtClean="0"/>
              <a:t>ターネットニュース</a:t>
            </a:r>
            <a:endParaRPr kumimoji="1" lang="en-US" altLang="ja-JP" sz="1880" dirty="0" smtClean="0"/>
          </a:p>
        </p:txBody>
      </p:sp>
      <p:graphicFrame>
        <p:nvGraphicFramePr>
          <p:cNvPr id="9" name="グラフ 8"/>
          <p:cNvGraphicFramePr>
            <a:graphicFrameLocks/>
          </p:cNvGraphicFramePr>
          <p:nvPr>
            <p:extLst>
              <p:ext uri="{D42A27DB-BD31-4B8C-83A1-F6EECF244321}">
                <p14:modId xmlns:p14="http://schemas.microsoft.com/office/powerpoint/2010/main" val="187774063"/>
              </p:ext>
            </p:extLst>
          </p:nvPr>
        </p:nvGraphicFramePr>
        <p:xfrm>
          <a:off x="1695040" y="814399"/>
          <a:ext cx="7344816" cy="6093296"/>
        </p:xfrm>
        <a:graphic>
          <a:graphicData uri="http://schemas.openxmlformats.org/drawingml/2006/chart">
            <c:chart xmlns:c="http://schemas.openxmlformats.org/drawingml/2006/chart" xmlns:r="http://schemas.openxmlformats.org/officeDocument/2006/relationships" r:id="rId3"/>
          </a:graphicData>
        </a:graphic>
      </p:graphicFrame>
      <p:sp>
        <p:nvSpPr>
          <p:cNvPr id="6" name="フレーム 5"/>
          <p:cNvSpPr/>
          <p:nvPr/>
        </p:nvSpPr>
        <p:spPr>
          <a:xfrm>
            <a:off x="34744" y="2456892"/>
            <a:ext cx="1296896" cy="36004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endParaRPr>
          </a:p>
        </p:txBody>
      </p:sp>
      <p:sp>
        <p:nvSpPr>
          <p:cNvPr id="11" name="フレーム 10"/>
          <p:cNvSpPr/>
          <p:nvPr/>
        </p:nvSpPr>
        <p:spPr>
          <a:xfrm>
            <a:off x="5292080" y="2456892"/>
            <a:ext cx="2384144" cy="288032"/>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p:cNvSpPr txBox="1"/>
          <p:nvPr/>
        </p:nvSpPr>
        <p:spPr>
          <a:xfrm>
            <a:off x="7631832" y="4797152"/>
            <a:ext cx="1512168" cy="707886"/>
          </a:xfrm>
          <a:prstGeom prst="rect">
            <a:avLst/>
          </a:prstGeom>
          <a:noFill/>
        </p:spPr>
        <p:txBody>
          <a:bodyPr wrap="square" rtlCol="0">
            <a:spAutoFit/>
          </a:bodyPr>
          <a:lstStyle/>
          <a:p>
            <a:r>
              <a:rPr kumimoji="1" lang="ja-JP" altLang="en-US" sz="2000" dirty="0" smtClean="0">
                <a:latin typeface="+mj-ea"/>
                <a:ea typeface="+mj-ea"/>
              </a:rPr>
              <a:t>判別的中率</a:t>
            </a:r>
            <a:endParaRPr kumimoji="1"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　　　</a:t>
            </a:r>
            <a:r>
              <a:rPr lang="en-US" altLang="ja-JP" sz="2000" dirty="0" smtClean="0">
                <a:latin typeface="+mj-ea"/>
                <a:ea typeface="+mj-ea"/>
              </a:rPr>
              <a:t>77</a:t>
            </a:r>
            <a:r>
              <a:rPr lang="ja-JP" altLang="en-US" sz="2000" dirty="0" smtClean="0">
                <a:latin typeface="+mj-ea"/>
                <a:ea typeface="+mj-ea"/>
              </a:rPr>
              <a:t>％</a:t>
            </a:r>
            <a:endParaRPr kumimoji="1" lang="ja-JP" altLang="en-US" sz="2000" dirty="0">
              <a:latin typeface="+mj-ea"/>
              <a:ea typeface="+mj-ea"/>
            </a:endParaRPr>
          </a:p>
        </p:txBody>
      </p:sp>
      <p:sp>
        <p:nvSpPr>
          <p:cNvPr id="13" name="フレーム 12"/>
          <p:cNvSpPr/>
          <p:nvPr/>
        </p:nvSpPr>
        <p:spPr>
          <a:xfrm>
            <a:off x="59748" y="3645024"/>
            <a:ext cx="623444" cy="288031"/>
          </a:xfrm>
          <a:prstGeom prst="frame">
            <a:avLst/>
          </a:prstGeom>
          <a:solidFill>
            <a:schemeClr val="tx2"/>
          </a:solidFill>
          <a:ln>
            <a:solidFill>
              <a:schemeClr val="tx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14" name="フレーム 13"/>
          <p:cNvSpPr/>
          <p:nvPr/>
        </p:nvSpPr>
        <p:spPr>
          <a:xfrm>
            <a:off x="1718740" y="3630778"/>
            <a:ext cx="3933380" cy="288031"/>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正方形/長方形 7"/>
          <p:cNvSpPr/>
          <p:nvPr/>
        </p:nvSpPr>
        <p:spPr>
          <a:xfrm>
            <a:off x="514" y="5580865"/>
            <a:ext cx="9144000" cy="127713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4000" dirty="0" smtClean="0">
                <a:solidFill>
                  <a:srgbClr val="FFFF00"/>
                </a:solidFill>
              </a:rPr>
              <a:t>友人に頼ることで困難を</a:t>
            </a:r>
            <a:r>
              <a:rPr lang="ja-JP" altLang="en-US" sz="4000" dirty="0" smtClean="0">
                <a:solidFill>
                  <a:srgbClr val="FFFF00"/>
                </a:solidFill>
              </a:rPr>
              <a:t>解決できた</a:t>
            </a:r>
            <a:endParaRPr lang="en-US" altLang="ja-JP" sz="4000" dirty="0" smtClean="0">
              <a:solidFill>
                <a:srgbClr val="FFFF00"/>
              </a:solidFill>
            </a:endParaRPr>
          </a:p>
        </p:txBody>
      </p:sp>
      <p:sp>
        <p:nvSpPr>
          <p:cNvPr id="7" name="テキスト ボックス 6"/>
          <p:cNvSpPr txBox="1"/>
          <p:nvPr/>
        </p:nvSpPr>
        <p:spPr>
          <a:xfrm>
            <a:off x="179512" y="1174439"/>
            <a:ext cx="1658992" cy="400110"/>
          </a:xfrm>
          <a:prstGeom prst="rect">
            <a:avLst/>
          </a:prstGeom>
          <a:noFill/>
        </p:spPr>
        <p:txBody>
          <a:bodyPr wrap="square" rtlCol="0">
            <a:spAutoFit/>
          </a:bodyPr>
          <a:lstStyle/>
          <a:p>
            <a:r>
              <a:rPr kumimoji="1" lang="ja-JP" altLang="en-US" sz="2000" dirty="0" smtClean="0">
                <a:solidFill>
                  <a:srgbClr val="FFC000"/>
                </a:solidFill>
                <a:latin typeface="+mj-ea"/>
                <a:ea typeface="+mj-ea"/>
              </a:rPr>
              <a:t>頼った項目</a:t>
            </a:r>
            <a:endParaRPr kumimoji="1" lang="en-US" altLang="ja-JP" sz="2000" dirty="0" smtClean="0">
              <a:solidFill>
                <a:srgbClr val="FFC000"/>
              </a:solidFill>
              <a:latin typeface="+mj-ea"/>
              <a:ea typeface="+mj-ea"/>
            </a:endParaRPr>
          </a:p>
        </p:txBody>
      </p:sp>
    </p:spTree>
    <p:extLst>
      <p:ext uri="{BB962C8B-B14F-4D97-AF65-F5344CB8AC3E}">
        <p14:creationId xmlns:p14="http://schemas.microsoft.com/office/powerpoint/2010/main" val="195312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3" grpId="0" animBg="1"/>
      <p:bldP spid="14"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39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3" name="正方形/長方形 12"/>
          <p:cNvSpPr/>
          <p:nvPr/>
        </p:nvSpPr>
        <p:spPr>
          <a:xfrm>
            <a:off x="-36512" y="16112"/>
            <a:ext cx="5616624"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24</a:t>
            </a:fld>
            <a:endParaRPr kumimoji="1" lang="ja-JP" altLang="en-US"/>
          </a:p>
        </p:txBody>
      </p:sp>
      <p:sp>
        <p:nvSpPr>
          <p:cNvPr id="4" name="テキスト プレースホルダー 3"/>
          <p:cNvSpPr>
            <a:spLocks noGrp="1"/>
          </p:cNvSpPr>
          <p:nvPr>
            <p:ph type="body" sz="quarter" idx="13"/>
          </p:nvPr>
        </p:nvSpPr>
        <p:spPr/>
        <p:txBody>
          <a:bodyPr/>
          <a:lstStyle/>
          <a:p>
            <a:r>
              <a:rPr lang="ja-JP" altLang="en-US" b="0" dirty="0" smtClean="0"/>
              <a:t>数量化</a:t>
            </a:r>
            <a:r>
              <a:rPr lang="en-US" altLang="ja-JP" b="0" dirty="0" smtClean="0"/>
              <a:t>Ⅱ</a:t>
            </a:r>
            <a:r>
              <a:rPr lang="ja-JP" altLang="en-US" b="0" dirty="0" smtClean="0"/>
              <a:t>類</a:t>
            </a:r>
            <a:r>
              <a:rPr lang="ja-JP" altLang="en-US" b="0" dirty="0"/>
              <a:t>による分析</a:t>
            </a:r>
          </a:p>
          <a:p>
            <a:endParaRPr kumimoji="1" lang="ja-JP" altLang="en-US" dirty="0"/>
          </a:p>
        </p:txBody>
      </p:sp>
      <p:graphicFrame>
        <p:nvGraphicFramePr>
          <p:cNvPr id="6" name="グラフ 5"/>
          <p:cNvGraphicFramePr>
            <a:graphicFrameLocks/>
          </p:cNvGraphicFramePr>
          <p:nvPr>
            <p:extLst>
              <p:ext uri="{D42A27DB-BD31-4B8C-83A1-F6EECF244321}">
                <p14:modId xmlns:p14="http://schemas.microsoft.com/office/powerpoint/2010/main" val="3132660677"/>
              </p:ext>
            </p:extLst>
          </p:nvPr>
        </p:nvGraphicFramePr>
        <p:xfrm>
          <a:off x="1301208" y="765496"/>
          <a:ext cx="7776864" cy="6093296"/>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p:cNvSpPr txBox="1"/>
          <p:nvPr/>
        </p:nvSpPr>
        <p:spPr>
          <a:xfrm>
            <a:off x="95408" y="1506528"/>
            <a:ext cx="2748400" cy="4984441"/>
          </a:xfrm>
          <a:prstGeom prst="rect">
            <a:avLst/>
          </a:prstGeom>
          <a:noFill/>
        </p:spPr>
        <p:txBody>
          <a:bodyPr wrap="square" rtlCol="0">
            <a:spAutoFit/>
          </a:bodyPr>
          <a:lstStyle/>
          <a:p>
            <a:r>
              <a:rPr lang="ja-JP" altLang="en-US" sz="1880" dirty="0" smtClean="0">
                <a:latin typeface="+mn-ea"/>
              </a:rPr>
              <a:t>避難</a:t>
            </a:r>
            <a:endParaRPr kumimoji="1" lang="en-US" altLang="ja-JP" sz="1880" dirty="0" smtClean="0">
              <a:latin typeface="+mn-ea"/>
            </a:endParaRPr>
          </a:p>
          <a:p>
            <a:r>
              <a:rPr lang="ja-JP" altLang="en-US" sz="1880" dirty="0" smtClean="0">
                <a:latin typeface="+mn-ea"/>
              </a:rPr>
              <a:t>市</a:t>
            </a:r>
            <a:endParaRPr lang="en-US" altLang="ja-JP" sz="1880" dirty="0">
              <a:latin typeface="+mn-ea"/>
            </a:endParaRPr>
          </a:p>
          <a:p>
            <a:r>
              <a:rPr lang="ja-JP" altLang="en-US" sz="1880" dirty="0" smtClean="0">
                <a:latin typeface="+mn-ea"/>
              </a:rPr>
              <a:t>家族</a:t>
            </a:r>
            <a:endParaRPr lang="en-US" altLang="ja-JP" sz="1880" dirty="0">
              <a:latin typeface="+mn-ea"/>
            </a:endParaRPr>
          </a:p>
          <a:p>
            <a:r>
              <a:rPr lang="ja-JP" altLang="en-US" sz="1880" dirty="0">
                <a:latin typeface="+mn-ea"/>
              </a:rPr>
              <a:t>友人・</a:t>
            </a:r>
            <a:r>
              <a:rPr lang="ja-JP" altLang="en-US" sz="1880" dirty="0" smtClean="0">
                <a:latin typeface="+mn-ea"/>
              </a:rPr>
              <a:t>知人</a:t>
            </a:r>
            <a:endParaRPr lang="en-US" altLang="ja-JP" sz="1880" dirty="0" smtClean="0">
              <a:latin typeface="+mn-ea"/>
            </a:endParaRPr>
          </a:p>
          <a:p>
            <a:r>
              <a:rPr lang="ja-JP" altLang="en-US" sz="1880" dirty="0" smtClean="0">
                <a:latin typeface="+mn-ea"/>
              </a:rPr>
              <a:t>友人・知人宅に</a:t>
            </a:r>
            <a:r>
              <a:rPr lang="ja-JP" altLang="en-US" sz="1880" dirty="0">
                <a:latin typeface="+mn-ea"/>
              </a:rPr>
              <a:t>宿泊</a:t>
            </a:r>
            <a:endParaRPr lang="en-US" altLang="ja-JP" sz="1880" dirty="0">
              <a:latin typeface="+mn-ea"/>
            </a:endParaRPr>
          </a:p>
          <a:p>
            <a:r>
              <a:rPr lang="ja-JP" altLang="en-US" sz="1880" dirty="0" smtClean="0">
                <a:latin typeface="+mn-ea"/>
              </a:rPr>
              <a:t>恋人</a:t>
            </a:r>
            <a:endParaRPr lang="en-US" altLang="ja-JP" sz="1880" dirty="0">
              <a:latin typeface="+mn-ea"/>
            </a:endParaRPr>
          </a:p>
          <a:p>
            <a:r>
              <a:rPr lang="ja-JP" altLang="en-US" sz="1880" dirty="0">
                <a:latin typeface="+mn-ea"/>
              </a:rPr>
              <a:t>買い物</a:t>
            </a:r>
            <a:endParaRPr lang="en-US" altLang="ja-JP" sz="1880" dirty="0">
              <a:latin typeface="+mn-ea"/>
            </a:endParaRPr>
          </a:p>
          <a:p>
            <a:r>
              <a:rPr lang="ja-JP" altLang="en-US" sz="1880" dirty="0" smtClean="0">
                <a:latin typeface="+mn-ea"/>
              </a:rPr>
              <a:t>我慢</a:t>
            </a:r>
            <a:endParaRPr lang="en-US" altLang="ja-JP" sz="1880" dirty="0">
              <a:latin typeface="+mn-ea"/>
            </a:endParaRPr>
          </a:p>
          <a:p>
            <a:r>
              <a:rPr lang="en-US" altLang="ja-JP" sz="1880" dirty="0">
                <a:latin typeface="+mn-ea"/>
              </a:rPr>
              <a:t>TV</a:t>
            </a:r>
          </a:p>
          <a:p>
            <a:r>
              <a:rPr lang="ja-JP" altLang="en-US" sz="1880" dirty="0">
                <a:latin typeface="+mn-ea"/>
              </a:rPr>
              <a:t>ラジオ</a:t>
            </a:r>
            <a:endParaRPr lang="en-US" altLang="ja-JP" sz="1880" dirty="0">
              <a:latin typeface="+mn-ea"/>
            </a:endParaRPr>
          </a:p>
          <a:p>
            <a:r>
              <a:rPr lang="en-US" altLang="ja-JP" sz="1880" dirty="0">
                <a:latin typeface="+mn-ea"/>
              </a:rPr>
              <a:t>SHARE THE TSUKUBA</a:t>
            </a:r>
          </a:p>
          <a:p>
            <a:r>
              <a:rPr lang="en-US" altLang="ja-JP" sz="1880" dirty="0">
                <a:latin typeface="+mn-ea"/>
              </a:rPr>
              <a:t>SAVE IBARAKI</a:t>
            </a:r>
          </a:p>
          <a:p>
            <a:r>
              <a:rPr lang="ja-JP" altLang="en-US" sz="1880" dirty="0">
                <a:latin typeface="+mn-ea"/>
              </a:rPr>
              <a:t>つくば市</a:t>
            </a:r>
            <a:r>
              <a:rPr lang="en-US" altLang="ja-JP" sz="1880" dirty="0">
                <a:latin typeface="+mn-ea"/>
              </a:rPr>
              <a:t>HP</a:t>
            </a:r>
          </a:p>
          <a:p>
            <a:r>
              <a:rPr lang="ja-JP" altLang="en-US" sz="1880" dirty="0">
                <a:latin typeface="+mn-ea"/>
              </a:rPr>
              <a:t>筑波大学</a:t>
            </a:r>
            <a:r>
              <a:rPr lang="en-US" altLang="ja-JP" sz="1880" dirty="0">
                <a:latin typeface="+mn-ea"/>
              </a:rPr>
              <a:t>HP</a:t>
            </a:r>
          </a:p>
          <a:p>
            <a:r>
              <a:rPr lang="en-US" altLang="ja-JP" sz="1880" dirty="0">
                <a:latin typeface="+mn-ea"/>
              </a:rPr>
              <a:t>Twitter</a:t>
            </a:r>
          </a:p>
          <a:p>
            <a:r>
              <a:rPr lang="en-US" altLang="ja-JP" sz="1880" dirty="0" err="1">
                <a:latin typeface="+mn-ea"/>
              </a:rPr>
              <a:t>mixi</a:t>
            </a:r>
            <a:endParaRPr lang="en-US" altLang="ja-JP" sz="1880" dirty="0">
              <a:latin typeface="+mn-ea"/>
            </a:endParaRPr>
          </a:p>
          <a:p>
            <a:r>
              <a:rPr kumimoji="1" lang="ja-JP" altLang="en-US" sz="1880" dirty="0" smtClean="0">
                <a:latin typeface="+mn-ea"/>
              </a:rPr>
              <a:t>インタ</a:t>
            </a:r>
            <a:r>
              <a:rPr kumimoji="1" lang="ja-JP" altLang="en-US" sz="1880" dirty="0" smtClean="0"/>
              <a:t>ーネットニュース</a:t>
            </a:r>
            <a:endParaRPr kumimoji="1" lang="en-US" altLang="ja-JP" sz="1880" dirty="0" smtClean="0"/>
          </a:p>
        </p:txBody>
      </p:sp>
      <p:sp>
        <p:nvSpPr>
          <p:cNvPr id="9" name="フレーム 8"/>
          <p:cNvSpPr/>
          <p:nvPr/>
        </p:nvSpPr>
        <p:spPr>
          <a:xfrm>
            <a:off x="4139952" y="1772816"/>
            <a:ext cx="3744416" cy="36004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フレーム 7"/>
          <p:cNvSpPr/>
          <p:nvPr/>
        </p:nvSpPr>
        <p:spPr>
          <a:xfrm>
            <a:off x="4127965" y="2636912"/>
            <a:ext cx="2736304" cy="36004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フレーム 9"/>
          <p:cNvSpPr/>
          <p:nvPr/>
        </p:nvSpPr>
        <p:spPr>
          <a:xfrm>
            <a:off x="19072" y="1800221"/>
            <a:ext cx="584276" cy="36004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フレーム 10"/>
          <p:cNvSpPr/>
          <p:nvPr/>
        </p:nvSpPr>
        <p:spPr>
          <a:xfrm>
            <a:off x="0" y="2679300"/>
            <a:ext cx="2411760" cy="36004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正方形/長方形 11"/>
          <p:cNvSpPr/>
          <p:nvPr/>
        </p:nvSpPr>
        <p:spPr>
          <a:xfrm>
            <a:off x="0" y="5292833"/>
            <a:ext cx="9144000" cy="1565167"/>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3600" dirty="0" smtClean="0">
                <a:solidFill>
                  <a:srgbClr val="FFFF00"/>
                </a:solidFill>
              </a:rPr>
              <a:t>友人・知人宅に泊まることで困難を</a:t>
            </a:r>
            <a:r>
              <a:rPr lang="ja-JP" altLang="en-US" sz="3600" dirty="0" smtClean="0">
                <a:solidFill>
                  <a:srgbClr val="FFFF00"/>
                </a:solidFill>
              </a:rPr>
              <a:t>解決</a:t>
            </a:r>
            <a:endParaRPr lang="en-US" altLang="ja-JP" sz="3600" dirty="0" smtClean="0">
              <a:solidFill>
                <a:srgbClr val="FFFF00"/>
              </a:solidFill>
            </a:endParaRPr>
          </a:p>
          <a:p>
            <a:pPr algn="ctr"/>
            <a:r>
              <a:rPr lang="ja-JP" altLang="en-US" sz="3600" dirty="0" smtClean="0">
                <a:solidFill>
                  <a:srgbClr val="FFFF00"/>
                </a:solidFill>
              </a:rPr>
              <a:t>共助以外の方法での解決も見られる</a:t>
            </a:r>
            <a:endParaRPr lang="en-US" altLang="ja-JP" sz="3600" dirty="0" smtClean="0">
              <a:solidFill>
                <a:srgbClr val="FFFF00"/>
              </a:solidFill>
            </a:endParaRPr>
          </a:p>
        </p:txBody>
      </p:sp>
      <p:sp>
        <p:nvSpPr>
          <p:cNvPr id="14" name="テキスト ボックス 13"/>
          <p:cNvSpPr txBox="1"/>
          <p:nvPr/>
        </p:nvSpPr>
        <p:spPr>
          <a:xfrm>
            <a:off x="179512" y="1106418"/>
            <a:ext cx="1658992" cy="400110"/>
          </a:xfrm>
          <a:prstGeom prst="rect">
            <a:avLst/>
          </a:prstGeom>
          <a:noFill/>
        </p:spPr>
        <p:txBody>
          <a:bodyPr wrap="square" rtlCol="0">
            <a:spAutoFit/>
          </a:bodyPr>
          <a:lstStyle/>
          <a:p>
            <a:r>
              <a:rPr kumimoji="1" lang="ja-JP" altLang="en-US" sz="2000" dirty="0" smtClean="0">
                <a:solidFill>
                  <a:srgbClr val="FFC000"/>
                </a:solidFill>
                <a:latin typeface="+mj-ea"/>
                <a:ea typeface="+mj-ea"/>
              </a:rPr>
              <a:t>頼った項目</a:t>
            </a:r>
            <a:endParaRPr kumimoji="1" lang="en-US" altLang="ja-JP" sz="2000" dirty="0" smtClean="0">
              <a:solidFill>
                <a:srgbClr val="FFC000"/>
              </a:solidFill>
              <a:latin typeface="+mj-ea"/>
              <a:ea typeface="+mj-ea"/>
            </a:endParaRPr>
          </a:p>
        </p:txBody>
      </p:sp>
    </p:spTree>
    <p:extLst>
      <p:ext uri="{BB962C8B-B14F-4D97-AF65-F5344CB8AC3E}">
        <p14:creationId xmlns:p14="http://schemas.microsoft.com/office/powerpoint/2010/main" val="95683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9" name="正方形/長方形 18"/>
          <p:cNvSpPr/>
          <p:nvPr/>
        </p:nvSpPr>
        <p:spPr>
          <a:xfrm>
            <a:off x="-36512" y="16112"/>
            <a:ext cx="796356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0" y="6013859"/>
            <a:ext cx="9144000" cy="1015541"/>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25</a:t>
            </a:fld>
            <a:endParaRPr kumimoji="1" lang="ja-JP" altLang="en-US"/>
          </a:p>
        </p:txBody>
      </p:sp>
      <p:sp>
        <p:nvSpPr>
          <p:cNvPr id="4" name="テキスト プレースホルダー 3"/>
          <p:cNvSpPr>
            <a:spLocks noGrp="1"/>
          </p:cNvSpPr>
          <p:nvPr>
            <p:ph type="body" sz="quarter" idx="13"/>
          </p:nvPr>
        </p:nvSpPr>
        <p:spPr>
          <a:xfrm>
            <a:off x="32693" y="-27384"/>
            <a:ext cx="8027988" cy="549275"/>
          </a:xfrm>
        </p:spPr>
        <p:txBody>
          <a:bodyPr/>
          <a:lstStyle/>
          <a:p>
            <a:r>
              <a:rPr lang="ja-JP" altLang="en-US" b="0" dirty="0"/>
              <a:t>茨城大</a:t>
            </a:r>
            <a:r>
              <a:rPr lang="ja-JP" altLang="en-US" b="0" dirty="0" smtClean="0"/>
              <a:t>と筑波大の共助率の比較</a:t>
            </a:r>
            <a:endParaRPr kumimoji="1" lang="en-US" altLang="ja-JP" b="0" dirty="0"/>
          </a:p>
        </p:txBody>
      </p:sp>
      <p:sp>
        <p:nvSpPr>
          <p:cNvPr id="7" name="テキスト ボックス 6"/>
          <p:cNvSpPr txBox="1"/>
          <p:nvPr/>
        </p:nvSpPr>
        <p:spPr>
          <a:xfrm>
            <a:off x="1619672" y="2631479"/>
            <a:ext cx="1944216" cy="584775"/>
          </a:xfrm>
          <a:prstGeom prst="rect">
            <a:avLst/>
          </a:prstGeom>
          <a:noFill/>
        </p:spPr>
        <p:txBody>
          <a:bodyPr wrap="square" rtlCol="0">
            <a:spAutoFit/>
          </a:bodyPr>
          <a:lstStyle/>
          <a:p>
            <a:r>
              <a:rPr kumimoji="1" lang="ja-JP" altLang="en-US" sz="3200" dirty="0" smtClean="0"/>
              <a:t>筑波大学</a:t>
            </a:r>
            <a:endParaRPr kumimoji="1" lang="ja-JP" altLang="en-US" sz="3200" dirty="0"/>
          </a:p>
        </p:txBody>
      </p:sp>
      <p:sp>
        <p:nvSpPr>
          <p:cNvPr id="8" name="テキスト ボックス 7"/>
          <p:cNvSpPr txBox="1"/>
          <p:nvPr/>
        </p:nvSpPr>
        <p:spPr>
          <a:xfrm>
            <a:off x="5796136" y="2631479"/>
            <a:ext cx="2130920" cy="584775"/>
          </a:xfrm>
          <a:prstGeom prst="rect">
            <a:avLst/>
          </a:prstGeom>
          <a:noFill/>
        </p:spPr>
        <p:txBody>
          <a:bodyPr wrap="square" rtlCol="0">
            <a:spAutoFit/>
          </a:bodyPr>
          <a:lstStyle/>
          <a:p>
            <a:r>
              <a:rPr kumimoji="1" lang="ja-JP" altLang="en-US" sz="3200" dirty="0" smtClean="0"/>
              <a:t>茨城大学</a:t>
            </a:r>
            <a:endParaRPr kumimoji="1" lang="ja-JP" altLang="en-US" sz="3200" dirty="0"/>
          </a:p>
        </p:txBody>
      </p:sp>
      <p:sp>
        <p:nvSpPr>
          <p:cNvPr id="12" name="テキスト ボックス 11"/>
          <p:cNvSpPr txBox="1"/>
          <p:nvPr/>
        </p:nvSpPr>
        <p:spPr>
          <a:xfrm>
            <a:off x="323528" y="980728"/>
            <a:ext cx="4536504"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kumimoji="1" lang="ja-JP" altLang="en-US" sz="2400" dirty="0" smtClean="0"/>
              <a:t>友人・知人に頼る</a:t>
            </a:r>
            <a:endParaRPr kumimoji="1" lang="en-US" altLang="ja-JP" sz="2400" dirty="0" smtClean="0"/>
          </a:p>
          <a:p>
            <a:r>
              <a:rPr kumimoji="1" lang="ja-JP" altLang="en-US" sz="2400" dirty="0" smtClean="0"/>
              <a:t>友人・知人宅に泊まる</a:t>
            </a:r>
            <a:endParaRPr kumimoji="1" lang="en-US" altLang="ja-JP" sz="2400" dirty="0" smtClean="0"/>
          </a:p>
          <a:p>
            <a:r>
              <a:rPr kumimoji="1" lang="ja-JP" altLang="en-US" sz="2400" dirty="0" smtClean="0"/>
              <a:t>友人・知人が自宅に避難しにきた</a:t>
            </a:r>
            <a:endParaRPr kumimoji="1" lang="en-US" altLang="ja-JP" sz="2400" dirty="0" smtClean="0"/>
          </a:p>
          <a:p>
            <a:r>
              <a:rPr lang="ja-JP" altLang="en-US" sz="2400" dirty="0"/>
              <a:t>友達</a:t>
            </a:r>
            <a:r>
              <a:rPr lang="ja-JP" altLang="en-US" sz="2400" dirty="0" smtClean="0"/>
              <a:t>の友達</a:t>
            </a:r>
            <a:r>
              <a:rPr lang="ja-JP" altLang="en-US" sz="2400" dirty="0"/>
              <a:t>に頼る</a:t>
            </a:r>
            <a:endParaRPr kumimoji="1" lang="ja-JP" altLang="en-US" sz="2400" dirty="0"/>
          </a:p>
        </p:txBody>
      </p:sp>
      <p:sp>
        <p:nvSpPr>
          <p:cNvPr id="13" name="右矢印 12"/>
          <p:cNvSpPr/>
          <p:nvPr/>
        </p:nvSpPr>
        <p:spPr>
          <a:xfrm>
            <a:off x="5148064" y="1628800"/>
            <a:ext cx="864096" cy="504056"/>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6300192" y="1403774"/>
            <a:ext cx="2448272" cy="95410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ja-JP" altLang="en-US" sz="2800" dirty="0" smtClean="0"/>
              <a:t>共助がある</a:t>
            </a:r>
            <a:endParaRPr kumimoji="1" lang="en-US" altLang="ja-JP" sz="2800" dirty="0" smtClean="0"/>
          </a:p>
          <a:p>
            <a:pPr algn="ctr"/>
            <a:r>
              <a:rPr kumimoji="1" lang="ja-JP" altLang="en-US" sz="2800" dirty="0" smtClean="0"/>
              <a:t>と判断する</a:t>
            </a:r>
            <a:endParaRPr kumimoji="1" lang="ja-JP" altLang="en-US" sz="2800" dirty="0"/>
          </a:p>
        </p:txBody>
      </p:sp>
      <p:sp>
        <p:nvSpPr>
          <p:cNvPr id="17" name="テキスト ボックス 16"/>
          <p:cNvSpPr txBox="1"/>
          <p:nvPr/>
        </p:nvSpPr>
        <p:spPr>
          <a:xfrm>
            <a:off x="107504" y="6167045"/>
            <a:ext cx="8712968" cy="707886"/>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kumimoji="1" lang="ja-JP" altLang="en-US" sz="4000" dirty="0" smtClean="0">
                <a:solidFill>
                  <a:srgbClr val="FFFF00"/>
                </a:solidFill>
              </a:rPr>
              <a:t>筑波大と茨城大で</a:t>
            </a:r>
            <a:r>
              <a:rPr lang="ja-JP" altLang="en-US" sz="4000" dirty="0" smtClean="0">
                <a:solidFill>
                  <a:srgbClr val="FFFF00"/>
                </a:solidFill>
              </a:rPr>
              <a:t>共助率に差がある</a:t>
            </a:r>
            <a:endParaRPr kumimoji="1" lang="ja-JP" altLang="en-US" sz="4000" dirty="0">
              <a:solidFill>
                <a:srgbClr val="FFFF00"/>
              </a:solidFill>
            </a:endParaRPr>
          </a:p>
        </p:txBody>
      </p:sp>
      <p:graphicFrame>
        <p:nvGraphicFramePr>
          <p:cNvPr id="22" name="グラフ 21"/>
          <p:cNvGraphicFramePr>
            <a:graphicFrameLocks/>
          </p:cNvGraphicFramePr>
          <p:nvPr>
            <p:extLst>
              <p:ext uri="{D42A27DB-BD31-4B8C-83A1-F6EECF244321}">
                <p14:modId xmlns:p14="http://schemas.microsoft.com/office/powerpoint/2010/main" val="820258936"/>
              </p:ext>
            </p:extLst>
          </p:nvPr>
        </p:nvGraphicFramePr>
        <p:xfrm>
          <a:off x="1157883" y="3025285"/>
          <a:ext cx="2867794" cy="30709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グラフ 22"/>
          <p:cNvGraphicFramePr>
            <a:graphicFrameLocks/>
          </p:cNvGraphicFramePr>
          <p:nvPr>
            <p:extLst>
              <p:ext uri="{D42A27DB-BD31-4B8C-83A1-F6EECF244321}">
                <p14:modId xmlns:p14="http://schemas.microsoft.com/office/powerpoint/2010/main" val="2206618370"/>
              </p:ext>
            </p:extLst>
          </p:nvPr>
        </p:nvGraphicFramePr>
        <p:xfrm>
          <a:off x="4860032" y="3068960"/>
          <a:ext cx="3528393" cy="2894896"/>
        </p:xfrm>
        <a:graphic>
          <a:graphicData uri="http://schemas.openxmlformats.org/drawingml/2006/chart">
            <c:chart xmlns:c="http://schemas.openxmlformats.org/drawingml/2006/chart" xmlns:r="http://schemas.openxmlformats.org/officeDocument/2006/relationships" r:id="rId4"/>
          </a:graphicData>
        </a:graphic>
      </p:graphicFrame>
      <p:sp>
        <p:nvSpPr>
          <p:cNvPr id="16" name="テキスト ボックス 15"/>
          <p:cNvSpPr txBox="1"/>
          <p:nvPr/>
        </p:nvSpPr>
        <p:spPr>
          <a:xfrm>
            <a:off x="2699791" y="4149080"/>
            <a:ext cx="1289637" cy="1200329"/>
          </a:xfrm>
          <a:prstGeom prst="rect">
            <a:avLst/>
          </a:prstGeom>
          <a:noFill/>
        </p:spPr>
        <p:txBody>
          <a:bodyPr wrap="square" rtlCol="0">
            <a:spAutoFit/>
          </a:bodyPr>
          <a:lstStyle/>
          <a:p>
            <a:r>
              <a:rPr kumimoji="1" lang="ja-JP" altLang="en-US" sz="3600" dirty="0" smtClean="0">
                <a:solidFill>
                  <a:schemeClr val="bg1"/>
                </a:solidFill>
              </a:rPr>
              <a:t>あり</a:t>
            </a:r>
            <a:endParaRPr kumimoji="1" lang="en-US" altLang="ja-JP" sz="3600" dirty="0" smtClean="0">
              <a:solidFill>
                <a:schemeClr val="bg1"/>
              </a:solidFill>
            </a:endParaRPr>
          </a:p>
          <a:p>
            <a:r>
              <a:rPr lang="ja-JP" altLang="en-US" sz="3600" dirty="0" smtClean="0">
                <a:solidFill>
                  <a:schemeClr val="bg1"/>
                </a:solidFill>
              </a:rPr>
              <a:t>６８％</a:t>
            </a:r>
            <a:endParaRPr kumimoji="1" lang="ja-JP" altLang="en-US" sz="3600" dirty="0">
              <a:solidFill>
                <a:schemeClr val="bg1"/>
              </a:solidFill>
            </a:endParaRPr>
          </a:p>
        </p:txBody>
      </p:sp>
      <p:sp>
        <p:nvSpPr>
          <p:cNvPr id="24" name="テキスト ボックス 23"/>
          <p:cNvSpPr txBox="1"/>
          <p:nvPr/>
        </p:nvSpPr>
        <p:spPr>
          <a:xfrm>
            <a:off x="1619672" y="3765083"/>
            <a:ext cx="1008112" cy="769441"/>
          </a:xfrm>
          <a:prstGeom prst="rect">
            <a:avLst/>
          </a:prstGeom>
          <a:noFill/>
        </p:spPr>
        <p:txBody>
          <a:bodyPr wrap="square" rtlCol="0">
            <a:spAutoFit/>
          </a:bodyPr>
          <a:lstStyle/>
          <a:p>
            <a:r>
              <a:rPr lang="ja-JP" altLang="en-US" sz="2400" dirty="0">
                <a:solidFill>
                  <a:schemeClr val="bg1"/>
                </a:solidFill>
              </a:rPr>
              <a:t>なし</a:t>
            </a:r>
            <a:endParaRPr kumimoji="1" lang="en-US" altLang="ja-JP" sz="2400" dirty="0" smtClean="0">
              <a:solidFill>
                <a:schemeClr val="bg1"/>
              </a:solidFill>
            </a:endParaRPr>
          </a:p>
          <a:p>
            <a:r>
              <a:rPr lang="ja-JP" altLang="en-US" sz="2000" dirty="0">
                <a:solidFill>
                  <a:schemeClr val="bg1"/>
                </a:solidFill>
              </a:rPr>
              <a:t>３２</a:t>
            </a:r>
            <a:r>
              <a:rPr lang="ja-JP" altLang="en-US" sz="2000" dirty="0" smtClean="0">
                <a:solidFill>
                  <a:schemeClr val="bg1"/>
                </a:solidFill>
              </a:rPr>
              <a:t>％</a:t>
            </a:r>
            <a:endParaRPr kumimoji="1" lang="ja-JP" altLang="en-US" sz="2400" dirty="0">
              <a:solidFill>
                <a:schemeClr val="bg1"/>
              </a:solidFill>
            </a:endParaRPr>
          </a:p>
        </p:txBody>
      </p:sp>
      <p:sp>
        <p:nvSpPr>
          <p:cNvPr id="25" name="テキスト ボックス 24"/>
          <p:cNvSpPr txBox="1"/>
          <p:nvPr/>
        </p:nvSpPr>
        <p:spPr>
          <a:xfrm>
            <a:off x="5604470" y="3733581"/>
            <a:ext cx="1008112" cy="707886"/>
          </a:xfrm>
          <a:prstGeom prst="rect">
            <a:avLst/>
          </a:prstGeom>
          <a:noFill/>
        </p:spPr>
        <p:txBody>
          <a:bodyPr wrap="square" rtlCol="0">
            <a:spAutoFit/>
          </a:bodyPr>
          <a:lstStyle/>
          <a:p>
            <a:r>
              <a:rPr lang="ja-JP" altLang="en-US" sz="2000" dirty="0">
                <a:solidFill>
                  <a:schemeClr val="bg1"/>
                </a:solidFill>
              </a:rPr>
              <a:t>なし</a:t>
            </a:r>
            <a:endParaRPr kumimoji="1" lang="en-US" altLang="ja-JP" sz="2000" dirty="0" smtClean="0">
              <a:solidFill>
                <a:schemeClr val="bg1"/>
              </a:solidFill>
            </a:endParaRPr>
          </a:p>
          <a:p>
            <a:r>
              <a:rPr lang="ja-JP" altLang="en-US" sz="2000" dirty="0">
                <a:solidFill>
                  <a:schemeClr val="bg1"/>
                </a:solidFill>
              </a:rPr>
              <a:t>４０</a:t>
            </a:r>
            <a:r>
              <a:rPr lang="ja-JP" altLang="en-US" sz="2000" dirty="0" smtClean="0">
                <a:solidFill>
                  <a:schemeClr val="bg1"/>
                </a:solidFill>
              </a:rPr>
              <a:t>％</a:t>
            </a:r>
            <a:endParaRPr kumimoji="1" lang="ja-JP" altLang="en-US" sz="2000" dirty="0">
              <a:solidFill>
                <a:schemeClr val="bg1"/>
              </a:solidFill>
            </a:endParaRPr>
          </a:p>
        </p:txBody>
      </p:sp>
      <p:sp>
        <p:nvSpPr>
          <p:cNvPr id="26" name="テキスト ボックス 25"/>
          <p:cNvSpPr txBox="1"/>
          <p:nvPr/>
        </p:nvSpPr>
        <p:spPr>
          <a:xfrm>
            <a:off x="3233344" y="5552194"/>
            <a:ext cx="1626687" cy="523220"/>
          </a:xfrm>
          <a:prstGeom prst="rect">
            <a:avLst/>
          </a:prstGeom>
          <a:noFill/>
        </p:spPr>
        <p:txBody>
          <a:bodyPr wrap="square" rtlCol="0">
            <a:spAutoFit/>
          </a:bodyPr>
          <a:lstStyle/>
          <a:p>
            <a:r>
              <a:rPr lang="en-US" altLang="ja-JP" sz="2800" dirty="0" smtClean="0">
                <a:latin typeface="HGS明朝E" pitchFamily="18" charset="-128"/>
                <a:ea typeface="HGS明朝E" pitchFamily="18" charset="-128"/>
              </a:rPr>
              <a:t>N</a:t>
            </a:r>
            <a:r>
              <a:rPr kumimoji="1" lang="ja-JP" altLang="en-US" sz="2800" dirty="0" smtClean="0">
                <a:latin typeface="HGS明朝E" pitchFamily="18" charset="-128"/>
                <a:ea typeface="HGS明朝E" pitchFamily="18" charset="-128"/>
              </a:rPr>
              <a:t>＝</a:t>
            </a:r>
            <a:r>
              <a:rPr kumimoji="1" lang="en-US" altLang="ja-JP" sz="2800" dirty="0" smtClean="0">
                <a:latin typeface="HGS明朝E" pitchFamily="18" charset="-128"/>
                <a:ea typeface="HGS明朝E" pitchFamily="18" charset="-128"/>
              </a:rPr>
              <a:t>562</a:t>
            </a:r>
            <a:endParaRPr kumimoji="1" lang="ja-JP" altLang="en-US" sz="2800" dirty="0">
              <a:latin typeface="Century" pitchFamily="18" charset="0"/>
              <a:ea typeface="HGS明朝E" pitchFamily="18" charset="-128"/>
            </a:endParaRPr>
          </a:p>
        </p:txBody>
      </p:sp>
      <p:sp>
        <p:nvSpPr>
          <p:cNvPr id="27" name="テキスト ボックス 26"/>
          <p:cNvSpPr txBox="1"/>
          <p:nvPr/>
        </p:nvSpPr>
        <p:spPr>
          <a:xfrm>
            <a:off x="7308304" y="5552194"/>
            <a:ext cx="1440160" cy="523220"/>
          </a:xfrm>
          <a:prstGeom prst="rect">
            <a:avLst/>
          </a:prstGeom>
          <a:noFill/>
        </p:spPr>
        <p:txBody>
          <a:bodyPr wrap="square" rtlCol="0">
            <a:spAutoFit/>
          </a:bodyPr>
          <a:lstStyle/>
          <a:p>
            <a:r>
              <a:rPr lang="ja-JP" altLang="en-US" sz="2800" dirty="0" smtClean="0"/>
              <a:t>Ｎ＝４０</a:t>
            </a:r>
            <a:endParaRPr kumimoji="1" lang="ja-JP" altLang="en-US" sz="2800" dirty="0"/>
          </a:p>
        </p:txBody>
      </p:sp>
    </p:spTree>
    <p:extLst>
      <p:ext uri="{BB962C8B-B14F-4D97-AF65-F5344CB8AC3E}">
        <p14:creationId xmlns:p14="http://schemas.microsoft.com/office/powerpoint/2010/main" val="5796479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25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26</a:t>
            </a:fld>
            <a:endParaRPr kumimoji="1" lang="ja-JP" altLang="en-US"/>
          </a:p>
        </p:txBody>
      </p:sp>
      <p:sp>
        <p:nvSpPr>
          <p:cNvPr id="5" name="テキスト プレースホルダー 4"/>
          <p:cNvSpPr>
            <a:spLocks noGrp="1"/>
          </p:cNvSpPr>
          <p:nvPr>
            <p:ph type="body" sz="quarter" idx="13"/>
          </p:nvPr>
        </p:nvSpPr>
        <p:spPr/>
        <p:txBody>
          <a:bodyPr/>
          <a:lstStyle/>
          <a:p>
            <a:r>
              <a:rPr kumimoji="1" lang="ja-JP" altLang="en-US" b="0" dirty="0" smtClean="0"/>
              <a:t>   筑波大生特有</a:t>
            </a:r>
            <a:endParaRPr kumimoji="1" lang="ja-JP" altLang="en-US" b="0" dirty="0"/>
          </a:p>
        </p:txBody>
      </p:sp>
      <p:sp>
        <p:nvSpPr>
          <p:cNvPr id="6" name="正方形/長方形 5"/>
          <p:cNvSpPr/>
          <p:nvPr/>
        </p:nvSpPr>
        <p:spPr>
          <a:xfrm>
            <a:off x="-7813376" y="1269437"/>
            <a:ext cx="6750566" cy="584775"/>
          </a:xfrm>
          <a:prstGeom prst="rect">
            <a:avLst/>
          </a:prstGeom>
        </p:spPr>
        <p:txBody>
          <a:bodyPr wrap="none">
            <a:spAutoFit/>
          </a:bodyPr>
          <a:lstStyle/>
          <a:p>
            <a:pPr lvl="0"/>
            <a:r>
              <a:rPr lang="ja-JP" altLang="en-US" sz="3200" dirty="0">
                <a:latin typeface="+mn-ea"/>
              </a:rPr>
              <a:t>・</a:t>
            </a:r>
            <a:r>
              <a:rPr lang="ja-JP" altLang="en-US" sz="3200" b="1" dirty="0">
                <a:latin typeface="+mn-ea"/>
              </a:rPr>
              <a:t>大学周辺に友達が多く住んでいる</a:t>
            </a:r>
            <a:endParaRPr lang="en-US" altLang="ja-JP" sz="3200" b="1" dirty="0">
              <a:latin typeface="+mn-ea"/>
            </a:endParaRPr>
          </a:p>
        </p:txBody>
      </p:sp>
      <p:sp>
        <p:nvSpPr>
          <p:cNvPr id="7" name="正方形/長方形 6"/>
          <p:cNvSpPr/>
          <p:nvPr/>
        </p:nvSpPr>
        <p:spPr>
          <a:xfrm>
            <a:off x="-7813376" y="1844824"/>
            <a:ext cx="6340197" cy="584775"/>
          </a:xfrm>
          <a:prstGeom prst="rect">
            <a:avLst/>
          </a:prstGeom>
        </p:spPr>
        <p:txBody>
          <a:bodyPr wrap="none">
            <a:spAutoFit/>
          </a:bodyPr>
          <a:lstStyle/>
          <a:p>
            <a:pPr lvl="0"/>
            <a:r>
              <a:rPr lang="ja-JP" altLang="en-US" sz="3200" dirty="0">
                <a:latin typeface="+mn-ea"/>
              </a:rPr>
              <a:t>・</a:t>
            </a:r>
            <a:r>
              <a:rPr lang="ja-JP" altLang="en-US" sz="3200" b="1" dirty="0">
                <a:latin typeface="+mn-ea"/>
              </a:rPr>
              <a:t>一人暮らしをしている人が多い</a:t>
            </a:r>
            <a:endParaRPr lang="en-US" altLang="ja-JP" sz="3200" b="1" dirty="0">
              <a:latin typeface="+mn-ea"/>
            </a:endParaRPr>
          </a:p>
        </p:txBody>
      </p:sp>
      <p:sp>
        <p:nvSpPr>
          <p:cNvPr id="8" name="正方形/長方形 7"/>
          <p:cNvSpPr/>
          <p:nvPr/>
        </p:nvSpPr>
        <p:spPr>
          <a:xfrm>
            <a:off x="-7813376" y="2420888"/>
            <a:ext cx="7571303" cy="584775"/>
          </a:xfrm>
          <a:prstGeom prst="rect">
            <a:avLst/>
          </a:prstGeom>
        </p:spPr>
        <p:txBody>
          <a:bodyPr wrap="none">
            <a:spAutoFit/>
          </a:bodyPr>
          <a:lstStyle/>
          <a:p>
            <a:pPr lvl="0"/>
            <a:r>
              <a:rPr lang="ja-JP" altLang="en-US" sz="3200" dirty="0">
                <a:latin typeface="+mn-ea"/>
              </a:rPr>
              <a:t>・</a:t>
            </a:r>
            <a:r>
              <a:rPr lang="ja-JP" altLang="en-US" sz="3200" b="1" dirty="0">
                <a:latin typeface="+mn-ea"/>
              </a:rPr>
              <a:t>遠くの家族ではなく近くの友達が頼り</a:t>
            </a:r>
            <a:endParaRPr lang="en-US" altLang="ja-JP" sz="3200" b="1" dirty="0">
              <a:latin typeface="+mn-ea"/>
            </a:endParaRPr>
          </a:p>
        </p:txBody>
      </p:sp>
      <p:graphicFrame>
        <p:nvGraphicFramePr>
          <p:cNvPr id="18" name="グラフ 17"/>
          <p:cNvGraphicFramePr>
            <a:graphicFrameLocks/>
          </p:cNvGraphicFramePr>
          <p:nvPr>
            <p:extLst>
              <p:ext uri="{D42A27DB-BD31-4B8C-83A1-F6EECF244321}">
                <p14:modId xmlns:p14="http://schemas.microsoft.com/office/powerpoint/2010/main" val="1003710739"/>
              </p:ext>
            </p:extLst>
          </p:nvPr>
        </p:nvGraphicFramePr>
        <p:xfrm>
          <a:off x="467544" y="764704"/>
          <a:ext cx="4392488"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グラフ 18"/>
          <p:cNvGraphicFramePr>
            <a:graphicFrameLocks/>
          </p:cNvGraphicFramePr>
          <p:nvPr>
            <p:extLst>
              <p:ext uri="{D42A27DB-BD31-4B8C-83A1-F6EECF244321}">
                <p14:modId xmlns:p14="http://schemas.microsoft.com/office/powerpoint/2010/main" val="3429800777"/>
              </p:ext>
            </p:extLst>
          </p:nvPr>
        </p:nvGraphicFramePr>
        <p:xfrm>
          <a:off x="3995936" y="763842"/>
          <a:ext cx="4392488" cy="27467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グラフ 24"/>
          <p:cNvGraphicFramePr>
            <a:graphicFrameLocks/>
          </p:cNvGraphicFramePr>
          <p:nvPr>
            <p:extLst>
              <p:ext uri="{D42A27DB-BD31-4B8C-83A1-F6EECF244321}">
                <p14:modId xmlns:p14="http://schemas.microsoft.com/office/powerpoint/2010/main" val="3695251445"/>
              </p:ext>
            </p:extLst>
          </p:nvPr>
        </p:nvGraphicFramePr>
        <p:xfrm>
          <a:off x="251520" y="2990528"/>
          <a:ext cx="4752528" cy="3060340"/>
        </p:xfrm>
        <a:graphic>
          <a:graphicData uri="http://schemas.openxmlformats.org/drawingml/2006/chart">
            <c:chart xmlns:c="http://schemas.openxmlformats.org/drawingml/2006/chart" xmlns:r="http://schemas.openxmlformats.org/officeDocument/2006/relationships" r:id="rId5"/>
          </a:graphicData>
        </a:graphic>
      </p:graphicFrame>
      <p:sp>
        <p:nvSpPr>
          <p:cNvPr id="26" name="正方形/長方形 25"/>
          <p:cNvSpPr/>
          <p:nvPr/>
        </p:nvSpPr>
        <p:spPr>
          <a:xfrm>
            <a:off x="0" y="6209928"/>
            <a:ext cx="9144000" cy="64807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ja-JP" altLang="en-US" sz="4000" dirty="0">
                <a:solidFill>
                  <a:srgbClr val="FFFF00"/>
                </a:solidFill>
              </a:rPr>
              <a:t>筑波</a:t>
            </a:r>
            <a:r>
              <a:rPr lang="ja-JP" altLang="en-US" sz="4000" dirty="0" smtClean="0">
                <a:solidFill>
                  <a:srgbClr val="FFFF00"/>
                </a:solidFill>
              </a:rPr>
              <a:t>大学周辺にいる人が多い</a:t>
            </a:r>
            <a:endParaRPr kumimoji="1" lang="ja-JP" altLang="en-US" sz="4000" dirty="0">
              <a:solidFill>
                <a:srgbClr val="FFFF00"/>
              </a:solidFill>
            </a:endParaRPr>
          </a:p>
        </p:txBody>
      </p:sp>
      <p:graphicFrame>
        <p:nvGraphicFramePr>
          <p:cNvPr id="15" name="グラフ 14"/>
          <p:cNvGraphicFramePr>
            <a:graphicFrameLocks/>
          </p:cNvGraphicFramePr>
          <p:nvPr>
            <p:extLst>
              <p:ext uri="{D42A27DB-BD31-4B8C-83A1-F6EECF244321}">
                <p14:modId xmlns:p14="http://schemas.microsoft.com/office/powerpoint/2010/main" val="2096463804"/>
              </p:ext>
            </p:extLst>
          </p:nvPr>
        </p:nvGraphicFramePr>
        <p:xfrm>
          <a:off x="4427984" y="3777244"/>
          <a:ext cx="3934956" cy="2311152"/>
        </p:xfrm>
        <a:graphic>
          <a:graphicData uri="http://schemas.openxmlformats.org/drawingml/2006/chart">
            <c:chart xmlns:c="http://schemas.openxmlformats.org/drawingml/2006/chart" xmlns:r="http://schemas.openxmlformats.org/officeDocument/2006/relationships" r:id="rId6"/>
          </a:graphicData>
        </a:graphic>
      </p:graphicFrame>
      <p:sp>
        <p:nvSpPr>
          <p:cNvPr id="9" name="テキスト ボックス 8"/>
          <p:cNvSpPr txBox="1"/>
          <p:nvPr/>
        </p:nvSpPr>
        <p:spPr>
          <a:xfrm>
            <a:off x="4644008" y="3356992"/>
            <a:ext cx="3096344" cy="646331"/>
          </a:xfrm>
          <a:prstGeom prst="rect">
            <a:avLst/>
          </a:prstGeom>
          <a:noFill/>
        </p:spPr>
        <p:txBody>
          <a:bodyPr wrap="square" rtlCol="0">
            <a:spAutoFit/>
          </a:bodyPr>
          <a:lstStyle/>
          <a:p>
            <a:pPr algn="ctr"/>
            <a:r>
              <a:rPr kumimoji="1" lang="ja-JP" altLang="en-US" dirty="0" smtClean="0">
                <a:latin typeface="+mj-ea"/>
                <a:ea typeface="+mj-ea"/>
              </a:rPr>
              <a:t>地震発生から</a:t>
            </a:r>
            <a:r>
              <a:rPr kumimoji="1" lang="en-US" altLang="ja-JP" dirty="0" smtClean="0">
                <a:latin typeface="+mj-ea"/>
                <a:ea typeface="+mj-ea"/>
              </a:rPr>
              <a:t>1</a:t>
            </a:r>
            <a:r>
              <a:rPr kumimoji="1" lang="ja-JP" altLang="en-US" dirty="0" smtClean="0">
                <a:latin typeface="+mj-ea"/>
                <a:ea typeface="+mj-ea"/>
              </a:rPr>
              <a:t>週間の間で</a:t>
            </a:r>
            <a:r>
              <a:rPr kumimoji="1" lang="en-US" altLang="ja-JP" dirty="0" smtClean="0">
                <a:latin typeface="+mj-ea"/>
                <a:ea typeface="+mj-ea"/>
              </a:rPr>
              <a:t/>
            </a:r>
            <a:br>
              <a:rPr kumimoji="1" lang="en-US" altLang="ja-JP" dirty="0" smtClean="0">
                <a:latin typeface="+mj-ea"/>
                <a:ea typeface="+mj-ea"/>
              </a:rPr>
            </a:br>
            <a:r>
              <a:rPr kumimoji="1" lang="ja-JP" altLang="en-US" dirty="0" smtClean="0">
                <a:latin typeface="+mj-ea"/>
                <a:ea typeface="+mj-ea"/>
              </a:rPr>
              <a:t>茨城大学周辺にいたか</a:t>
            </a:r>
            <a:endParaRPr kumimoji="1" lang="ja-JP" altLang="en-US" dirty="0">
              <a:latin typeface="+mj-ea"/>
              <a:ea typeface="+mj-ea"/>
            </a:endParaRPr>
          </a:p>
        </p:txBody>
      </p:sp>
      <p:sp>
        <p:nvSpPr>
          <p:cNvPr id="4" name="テキスト ボックス 3"/>
          <p:cNvSpPr txBox="1"/>
          <p:nvPr/>
        </p:nvSpPr>
        <p:spPr>
          <a:xfrm>
            <a:off x="1835696" y="2132713"/>
            <a:ext cx="864096" cy="523220"/>
          </a:xfrm>
          <a:prstGeom prst="rect">
            <a:avLst/>
          </a:prstGeom>
          <a:noFill/>
        </p:spPr>
        <p:txBody>
          <a:bodyPr wrap="square" rtlCol="0">
            <a:spAutoFit/>
          </a:bodyPr>
          <a:lstStyle/>
          <a:p>
            <a:r>
              <a:rPr kumimoji="1" lang="ja-JP" altLang="en-US" sz="2800" b="1" dirty="0" smtClean="0">
                <a:solidFill>
                  <a:schemeClr val="bg1"/>
                </a:solidFill>
              </a:rPr>
              <a:t>はい</a:t>
            </a:r>
            <a:endParaRPr kumimoji="1" lang="ja-JP" altLang="en-US" sz="2800" b="1" dirty="0">
              <a:solidFill>
                <a:schemeClr val="bg1"/>
              </a:solidFill>
            </a:endParaRPr>
          </a:p>
        </p:txBody>
      </p:sp>
      <p:sp>
        <p:nvSpPr>
          <p:cNvPr id="16" name="正方形/長方形 15"/>
          <p:cNvSpPr/>
          <p:nvPr/>
        </p:nvSpPr>
        <p:spPr>
          <a:xfrm>
            <a:off x="0" y="5949280"/>
            <a:ext cx="9144000" cy="936104"/>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ja-JP" altLang="en-US" sz="4000" dirty="0">
                <a:solidFill>
                  <a:srgbClr val="FFFF00"/>
                </a:solidFill>
              </a:rPr>
              <a:t>筑波</a:t>
            </a:r>
            <a:r>
              <a:rPr lang="ja-JP" altLang="en-US" sz="4000" dirty="0" smtClean="0">
                <a:solidFill>
                  <a:srgbClr val="FFFF00"/>
                </a:solidFill>
              </a:rPr>
              <a:t>大学周辺で共助が多く行われていた</a:t>
            </a:r>
            <a:endParaRPr kumimoji="1" lang="ja-JP" altLang="en-US" sz="4000" dirty="0">
              <a:solidFill>
                <a:srgbClr val="FFFF00"/>
              </a:solidFill>
            </a:endParaRPr>
          </a:p>
        </p:txBody>
      </p:sp>
    </p:spTree>
    <p:extLst>
      <p:ext uri="{BB962C8B-B14F-4D97-AF65-F5344CB8AC3E}">
        <p14:creationId xmlns:p14="http://schemas.microsoft.com/office/powerpoint/2010/main" val="3286525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7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graphicFrame>
        <p:nvGraphicFramePr>
          <p:cNvPr id="18" name="図表 17"/>
          <p:cNvGraphicFramePr/>
          <p:nvPr>
            <p:extLst>
              <p:ext uri="{D42A27DB-BD31-4B8C-83A1-F6EECF244321}">
                <p14:modId xmlns:p14="http://schemas.microsoft.com/office/powerpoint/2010/main" val="3817277075"/>
              </p:ext>
            </p:extLst>
          </p:nvPr>
        </p:nvGraphicFramePr>
        <p:xfrm>
          <a:off x="51482" y="1772816"/>
          <a:ext cx="9041035" cy="5517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正方形/長方形 9"/>
          <p:cNvSpPr/>
          <p:nvPr/>
        </p:nvSpPr>
        <p:spPr>
          <a:xfrm>
            <a:off x="-252536" y="16112"/>
            <a:ext cx="6696744"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分析</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27</a:t>
            </a:fld>
            <a:endParaRPr kumimoji="1" lang="ja-JP" altLang="en-US"/>
          </a:p>
        </p:txBody>
      </p:sp>
      <p:sp>
        <p:nvSpPr>
          <p:cNvPr id="4" name="テキスト プレースホルダー 3"/>
          <p:cNvSpPr>
            <a:spLocks noGrp="1"/>
          </p:cNvSpPr>
          <p:nvPr>
            <p:ph type="body" sz="quarter" idx="13"/>
          </p:nvPr>
        </p:nvSpPr>
        <p:spPr/>
        <p:txBody>
          <a:bodyPr/>
          <a:lstStyle/>
          <a:p>
            <a:r>
              <a:rPr lang="ja-JP" altLang="en-US" dirty="0" smtClean="0"/>
              <a:t>分析と仮説検証の</a:t>
            </a:r>
            <a:r>
              <a:rPr lang="ja-JP" altLang="en-US" dirty="0"/>
              <a:t>まとめ</a:t>
            </a:r>
            <a:endParaRPr lang="en-US" altLang="ja-JP" dirty="0"/>
          </a:p>
          <a:p>
            <a:endParaRPr kumimoji="1" lang="ja-JP" altLang="en-US" dirty="0"/>
          </a:p>
        </p:txBody>
      </p:sp>
      <p:sp>
        <p:nvSpPr>
          <p:cNvPr id="6" name="角丸四角形 5"/>
          <p:cNvSpPr/>
          <p:nvPr/>
        </p:nvSpPr>
        <p:spPr>
          <a:xfrm>
            <a:off x="2843808" y="980728"/>
            <a:ext cx="3600400" cy="1944216"/>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4000" dirty="0" smtClean="0"/>
              <a:t>被災情報</a:t>
            </a:r>
            <a:endParaRPr kumimoji="1" lang="en-US" altLang="ja-JP" sz="4000" dirty="0" smtClean="0"/>
          </a:p>
          <a:p>
            <a:pPr algn="ctr"/>
            <a:r>
              <a:rPr kumimoji="1" lang="ja-JP" altLang="en-US" sz="4000" dirty="0" smtClean="0"/>
              <a:t>把握の意義</a:t>
            </a:r>
            <a:endParaRPr kumimoji="1" lang="ja-JP" altLang="en-US" sz="4000" dirty="0"/>
          </a:p>
        </p:txBody>
      </p:sp>
      <p:sp>
        <p:nvSpPr>
          <p:cNvPr id="7" name="フローチャート : 代替処理 6"/>
          <p:cNvSpPr/>
          <p:nvPr/>
        </p:nvSpPr>
        <p:spPr>
          <a:xfrm>
            <a:off x="467544" y="4006534"/>
            <a:ext cx="3600400" cy="1944216"/>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3600" dirty="0" smtClean="0"/>
              <a:t>ライフライン</a:t>
            </a:r>
            <a:r>
              <a:rPr lang="en-US" altLang="ja-JP" sz="3600" dirty="0" smtClean="0"/>
              <a:t/>
            </a:r>
            <a:br>
              <a:rPr lang="en-US" altLang="ja-JP" sz="3600" dirty="0" smtClean="0"/>
            </a:br>
            <a:r>
              <a:rPr lang="ja-JP" altLang="en-US" sz="3600" dirty="0" smtClean="0"/>
              <a:t>被害による困難</a:t>
            </a:r>
            <a:endParaRPr kumimoji="1" lang="ja-JP" altLang="en-US" sz="3600" dirty="0"/>
          </a:p>
        </p:txBody>
      </p:sp>
      <p:sp>
        <p:nvSpPr>
          <p:cNvPr id="8" name="角丸四角形 7"/>
          <p:cNvSpPr/>
          <p:nvPr/>
        </p:nvSpPr>
        <p:spPr>
          <a:xfrm>
            <a:off x="5058152" y="4033327"/>
            <a:ext cx="3600400" cy="1944216"/>
          </a:xfrm>
          <a:prstGeom prst="round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5400000" scaled="1"/>
            <a:tileRect/>
          </a:gradFill>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3600" dirty="0" smtClean="0"/>
              <a:t>共助による解決</a:t>
            </a:r>
            <a:endParaRPr kumimoji="1" lang="ja-JP" altLang="en-US" sz="3600" dirty="0"/>
          </a:p>
        </p:txBody>
      </p:sp>
      <p:sp>
        <p:nvSpPr>
          <p:cNvPr id="9" name="正方形/長方形 8"/>
          <p:cNvSpPr/>
          <p:nvPr/>
        </p:nvSpPr>
        <p:spPr>
          <a:xfrm>
            <a:off x="0" y="6021288"/>
            <a:ext cx="9144000" cy="792088"/>
          </a:xfrm>
          <a:prstGeom prst="rect">
            <a:avLst/>
          </a:prstGeom>
          <a:ln/>
        </p:spPr>
        <p:style>
          <a:lnRef idx="1">
            <a:schemeClr val="accent5"/>
          </a:lnRef>
          <a:fillRef idx="2">
            <a:schemeClr val="accent5"/>
          </a:fillRef>
          <a:effectRef idx="1">
            <a:schemeClr val="accent5"/>
          </a:effectRef>
          <a:fontRef idx="minor">
            <a:schemeClr val="dk1"/>
          </a:fontRef>
        </p:style>
        <p:txBody>
          <a:bodyPr/>
          <a:lstStyle/>
          <a:p>
            <a:pPr algn="ctr"/>
            <a:r>
              <a:rPr lang="ja-JP" altLang="en-US" sz="4800" dirty="0" smtClean="0">
                <a:solidFill>
                  <a:srgbClr val="FFFF00"/>
                </a:solidFill>
                <a:latin typeface="+mn-ea"/>
              </a:rPr>
              <a:t>共助を強化していくことが重要</a:t>
            </a:r>
            <a:endParaRPr lang="ja-JP" altLang="en-US" sz="4800" dirty="0">
              <a:solidFill>
                <a:srgbClr val="FFFF00"/>
              </a:solidFill>
              <a:latin typeface="+mn-ea"/>
            </a:endParaRPr>
          </a:p>
        </p:txBody>
      </p:sp>
    </p:spTree>
    <p:extLst>
      <p:ext uri="{BB962C8B-B14F-4D97-AF65-F5344CB8AC3E}">
        <p14:creationId xmlns:p14="http://schemas.microsoft.com/office/powerpoint/2010/main" val="3203558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42" presetClass="path" presetSubtype="0" accel="50000" decel="50000" fill="hold" grpId="0" nodeType="withEffect">
                                  <p:stCondLst>
                                    <p:cond delay="0"/>
                                  </p:stCondLst>
                                  <p:childTnLst>
                                    <p:animMotion origin="layout" path="M 1.11022E-16 -1.11111E-6 L -0.54931 -0.45046 " pathEditMode="relative" rAng="0" ptsTypes="AA">
                                      <p:cBhvr>
                                        <p:cTn id="27" dur="2000" fill="hold"/>
                                        <p:tgtEl>
                                          <p:spTgt spid="8"/>
                                        </p:tgtEl>
                                        <p:attrNameLst>
                                          <p:attrName>ppt_x</p:attrName>
                                          <p:attrName>ppt_y</p:attrName>
                                        </p:attrNameLst>
                                      </p:cBhvr>
                                      <p:rCtr x="-27465" y="-22523"/>
                                    </p:animMotion>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6" grpId="0" animBg="1"/>
      <p:bldP spid="6" grpId="1" animBg="1"/>
      <p:bldP spid="7" grpId="0" animBg="1"/>
      <p:bldP spid="7" grpId="1" animBg="1"/>
      <p:bldP spid="8" grpId="0" animBg="1"/>
      <p:bldP spid="8" grpId="1"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40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9" name="正方形/長方形 18"/>
          <p:cNvSpPr/>
          <p:nvPr/>
        </p:nvSpPr>
        <p:spPr>
          <a:xfrm rot="19980018">
            <a:off x="-380221" y="2487124"/>
            <a:ext cx="10104328" cy="1546080"/>
          </a:xfrm>
          <a:prstGeom prst="rect">
            <a:avLst/>
          </a:prstGeom>
          <a:gradFill>
            <a:gsLst>
              <a:gs pos="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ローチャート : 定義済み処理 45"/>
          <p:cNvSpPr/>
          <p:nvPr/>
        </p:nvSpPr>
        <p:spPr>
          <a:xfrm>
            <a:off x="6862301" y="836713"/>
            <a:ext cx="1977522" cy="864096"/>
          </a:xfrm>
          <a:prstGeom prst="flowChartPredefined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まとめ</a:t>
            </a:r>
            <a:endParaRPr lang="ja-JP" altLang="en-US" sz="4000" b="1" dirty="0">
              <a:solidFill>
                <a:schemeClr val="accent5">
                  <a:lumMod val="75000"/>
                </a:schemeClr>
              </a:solidFill>
              <a:latin typeface="+mn-ea"/>
            </a:endParaRPr>
          </a:p>
        </p:txBody>
      </p:sp>
      <p:cxnSp>
        <p:nvCxnSpPr>
          <p:cNvPr id="25" name="直線矢印コネクタ 24"/>
          <p:cNvCxnSpPr/>
          <p:nvPr/>
        </p:nvCxnSpPr>
        <p:spPr>
          <a:xfrm flipV="1">
            <a:off x="6675895" y="1349233"/>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48" name="フローチャート : カード 47"/>
          <p:cNvSpPr/>
          <p:nvPr/>
        </p:nvSpPr>
        <p:spPr>
          <a:xfrm>
            <a:off x="5911329" y="1432622"/>
            <a:ext cx="1584176" cy="772242"/>
          </a:xfrm>
          <a:prstGeom prst="flowChartPunchedCard">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提案</a:t>
            </a:r>
            <a:endParaRPr lang="ja-JP" altLang="en-US" sz="4000" b="1" dirty="0">
              <a:solidFill>
                <a:schemeClr val="accent5">
                  <a:lumMod val="75000"/>
                </a:schemeClr>
              </a:solidFill>
              <a:latin typeface="+mn-ea"/>
            </a:endParaRPr>
          </a:p>
        </p:txBody>
      </p:sp>
      <p:sp>
        <p:nvSpPr>
          <p:cNvPr id="26" name="フローチャート : カード 25"/>
          <p:cNvSpPr/>
          <p:nvPr/>
        </p:nvSpPr>
        <p:spPr>
          <a:xfrm>
            <a:off x="5907056" y="1412776"/>
            <a:ext cx="1584176" cy="772242"/>
          </a:xfrm>
          <a:prstGeom prst="flowChartPunchedCard">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63500">
                    <a:schemeClr val="accent2">
                      <a:satMod val="175000"/>
                      <a:alpha val="40000"/>
                    </a:schemeClr>
                  </a:glow>
                </a:effectLst>
                <a:latin typeface="+mn-ea"/>
              </a:rPr>
              <a:t>提案</a:t>
            </a:r>
            <a:endParaRPr lang="ja-JP" altLang="en-US" sz="4000" b="1" dirty="0">
              <a:solidFill>
                <a:schemeClr val="accent5">
                  <a:lumMod val="75000"/>
                </a:schemeClr>
              </a:solidFill>
              <a:effectLst>
                <a:glow rad="63500">
                  <a:schemeClr val="accent2">
                    <a:satMod val="175000"/>
                    <a:alpha val="40000"/>
                  </a:schemeClr>
                </a:glow>
              </a:effectLst>
              <a:latin typeface="+mn-ea"/>
            </a:endParaRPr>
          </a:p>
        </p:txBody>
      </p:sp>
      <p:cxnSp>
        <p:nvCxnSpPr>
          <p:cNvPr id="24" name="直線矢印コネクタ 23"/>
          <p:cNvCxnSpPr/>
          <p:nvPr/>
        </p:nvCxnSpPr>
        <p:spPr>
          <a:xfrm flipV="1">
            <a:off x="5550047" y="201035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V="1">
            <a:off x="5531472" y="2060848"/>
            <a:ext cx="900099" cy="507582"/>
          </a:xfrm>
          <a:prstGeom prst="straightConnector1">
            <a:avLst/>
          </a:prstGeom>
          <a:ln w="38100">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0" name="フローチャート : 代替処理 49"/>
          <p:cNvSpPr/>
          <p:nvPr/>
        </p:nvSpPr>
        <p:spPr>
          <a:xfrm>
            <a:off x="4640144" y="1844824"/>
            <a:ext cx="1872208" cy="1224135"/>
          </a:xfrm>
          <a:prstGeom prst="flowChartAlternate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分析</a:t>
            </a:r>
            <a:endParaRPr lang="ja-JP" altLang="en-US" sz="4000" b="1" dirty="0">
              <a:solidFill>
                <a:schemeClr val="accent5">
                  <a:lumMod val="75000"/>
                </a:schemeClr>
              </a:solidFill>
              <a:latin typeface="+mn-ea"/>
            </a:endParaRPr>
          </a:p>
        </p:txBody>
      </p:sp>
      <p:sp>
        <p:nvSpPr>
          <p:cNvPr id="29" name="フローチャート : 代替処理 28"/>
          <p:cNvSpPr/>
          <p:nvPr/>
        </p:nvSpPr>
        <p:spPr>
          <a:xfrm>
            <a:off x="4644008" y="1844824"/>
            <a:ext cx="1872208" cy="1224135"/>
          </a:xfrm>
          <a:prstGeom prst="flowChartAlternate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63500">
                    <a:schemeClr val="accent2">
                      <a:satMod val="175000"/>
                      <a:alpha val="40000"/>
                    </a:schemeClr>
                  </a:glow>
                </a:effectLst>
                <a:latin typeface="+mn-ea"/>
              </a:rPr>
              <a:t>分析</a:t>
            </a:r>
            <a:endParaRPr lang="ja-JP" altLang="en-US" sz="4000" b="1" dirty="0">
              <a:solidFill>
                <a:schemeClr val="accent5">
                  <a:lumMod val="75000"/>
                </a:schemeClr>
              </a:solidFill>
              <a:effectLst>
                <a:glow rad="63500">
                  <a:schemeClr val="accent2">
                    <a:satMod val="175000"/>
                    <a:alpha val="40000"/>
                  </a:schemeClr>
                </a:glow>
              </a:effectLst>
              <a:latin typeface="+mn-ea"/>
            </a:endParaRPr>
          </a:p>
        </p:txBody>
      </p:sp>
      <p:sp>
        <p:nvSpPr>
          <p:cNvPr id="2" name="スライド番号プレースホルダー 1"/>
          <p:cNvSpPr>
            <a:spLocks noGrp="1"/>
          </p:cNvSpPr>
          <p:nvPr>
            <p:ph type="sldNum" sz="quarter" idx="12"/>
          </p:nvPr>
        </p:nvSpPr>
        <p:spPr>
          <a:xfrm>
            <a:off x="7740352" y="6237312"/>
            <a:ext cx="941203" cy="301752"/>
          </a:xfrm>
        </p:spPr>
        <p:txBody>
          <a:bodyPr/>
          <a:lstStyle/>
          <a:p>
            <a:fld id="{278659AB-9610-43A4-BA8D-22E57F657C2D}" type="slidenum">
              <a:rPr lang="ja-JP" altLang="en-US" smtClean="0">
                <a:solidFill>
                  <a:srgbClr val="D1E1E3"/>
                </a:solidFill>
              </a:rPr>
              <a:pPr/>
              <a:t>28</a:t>
            </a:fld>
            <a:endParaRPr lang="ja-JP" altLang="en-US" dirty="0">
              <a:solidFill>
                <a:srgbClr val="D1E1E3"/>
              </a:solidFill>
            </a:endParaRPr>
          </a:p>
        </p:txBody>
      </p:sp>
      <p:cxnSp>
        <p:nvCxnSpPr>
          <p:cNvPr id="30" name="直線矢印コネクタ 29"/>
          <p:cNvCxnSpPr/>
          <p:nvPr/>
        </p:nvCxnSpPr>
        <p:spPr>
          <a:xfrm flipV="1">
            <a:off x="4427984" y="2636912"/>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2" name="フローチャート: 処理 51"/>
          <p:cNvSpPr/>
          <p:nvPr/>
        </p:nvSpPr>
        <p:spPr>
          <a:xfrm>
            <a:off x="3687589" y="2802792"/>
            <a:ext cx="1482028" cy="597211"/>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仮説</a:t>
            </a:r>
            <a:endParaRPr lang="en-US" altLang="ja-JP" sz="4000" b="1" dirty="0" smtClean="0">
              <a:solidFill>
                <a:schemeClr val="accent5">
                  <a:lumMod val="75000"/>
                </a:schemeClr>
              </a:solidFill>
              <a:latin typeface="+mn-ea"/>
            </a:endParaRPr>
          </a:p>
        </p:txBody>
      </p:sp>
      <p:cxnSp>
        <p:nvCxnSpPr>
          <p:cNvPr id="22" name="直線矢印コネクタ 21"/>
          <p:cNvCxnSpPr/>
          <p:nvPr/>
        </p:nvCxnSpPr>
        <p:spPr>
          <a:xfrm flipV="1">
            <a:off x="3266966" y="3224359"/>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4" name="フローチャート : 書類 53"/>
          <p:cNvSpPr/>
          <p:nvPr/>
        </p:nvSpPr>
        <p:spPr>
          <a:xfrm>
            <a:off x="2510807" y="3114836"/>
            <a:ext cx="1584176" cy="1368152"/>
          </a:xfrm>
          <a:prstGeom prst="flowChartDocument">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実態</a:t>
            </a:r>
            <a:r>
              <a:rPr lang="en-US" altLang="ja-JP" sz="4000" b="1" dirty="0" smtClean="0">
                <a:solidFill>
                  <a:schemeClr val="accent5">
                    <a:lumMod val="75000"/>
                  </a:schemeClr>
                </a:solidFill>
                <a:latin typeface="+mn-ea"/>
              </a:rPr>
              <a:t/>
            </a:r>
            <a:br>
              <a:rPr lang="en-US" altLang="ja-JP" sz="4000" b="1" dirty="0" smtClean="0">
                <a:solidFill>
                  <a:schemeClr val="accent5">
                    <a:lumMod val="75000"/>
                  </a:schemeClr>
                </a:solidFill>
                <a:latin typeface="+mn-ea"/>
              </a:rPr>
            </a:br>
            <a:r>
              <a:rPr lang="ja-JP" altLang="en-US" sz="4000" b="1" dirty="0" smtClean="0">
                <a:solidFill>
                  <a:schemeClr val="accent5">
                    <a:lumMod val="75000"/>
                  </a:schemeClr>
                </a:solidFill>
                <a:latin typeface="+mn-ea"/>
              </a:rPr>
              <a:t>把握</a:t>
            </a:r>
            <a:endParaRPr lang="en-US" altLang="ja-JP" sz="4000" b="1" dirty="0" smtClean="0">
              <a:solidFill>
                <a:schemeClr val="accent5">
                  <a:lumMod val="75000"/>
                </a:schemeClr>
              </a:solidFill>
              <a:latin typeface="+mn-ea"/>
            </a:endParaRPr>
          </a:p>
        </p:txBody>
      </p:sp>
      <p:cxnSp>
        <p:nvCxnSpPr>
          <p:cNvPr id="21" name="直線矢印コネクタ 20"/>
          <p:cNvCxnSpPr/>
          <p:nvPr/>
        </p:nvCxnSpPr>
        <p:spPr>
          <a:xfrm flipV="1">
            <a:off x="2117795" y="3828331"/>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6" name="フローチャート: 処理 55"/>
          <p:cNvSpPr/>
          <p:nvPr/>
        </p:nvSpPr>
        <p:spPr>
          <a:xfrm>
            <a:off x="1447831" y="4017732"/>
            <a:ext cx="1282028" cy="597035"/>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目的</a:t>
            </a:r>
            <a:endParaRPr lang="en-US" altLang="ja-JP" sz="4000" b="1" dirty="0" smtClean="0">
              <a:solidFill>
                <a:schemeClr val="accent5">
                  <a:lumMod val="75000"/>
                </a:schemeClr>
              </a:solidFill>
              <a:latin typeface="+mn-ea"/>
            </a:endParaRPr>
          </a:p>
        </p:txBody>
      </p:sp>
      <p:cxnSp>
        <p:nvCxnSpPr>
          <p:cNvPr id="23" name="直線矢印コネクタ 22"/>
          <p:cNvCxnSpPr/>
          <p:nvPr/>
        </p:nvCxnSpPr>
        <p:spPr>
          <a:xfrm flipV="1">
            <a:off x="1007605" y="4486138"/>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8" name="フローチャート : 準備 57"/>
          <p:cNvSpPr/>
          <p:nvPr/>
        </p:nvSpPr>
        <p:spPr>
          <a:xfrm>
            <a:off x="-36512" y="4633972"/>
            <a:ext cx="2088233" cy="666752"/>
          </a:xfrm>
          <a:prstGeom prst="flowChartPreparation">
            <a:avLst/>
          </a:prstGeom>
          <a:solidFill>
            <a:schemeClr val="tx1"/>
          </a:solidFill>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latin typeface="+mn-ea"/>
              </a:rPr>
              <a:t>背景</a:t>
            </a:r>
            <a:endParaRPr lang="ja-JP" altLang="en-US" sz="4000" b="1" dirty="0">
              <a:solidFill>
                <a:schemeClr val="accent5">
                  <a:lumMod val="75000"/>
                </a:schemeClr>
              </a:solidFill>
              <a:effectLst/>
              <a:latin typeface="+mn-ea"/>
            </a:endParaRPr>
          </a:p>
        </p:txBody>
      </p:sp>
    </p:spTree>
    <p:custDataLst>
      <p:tags r:id="rId1"/>
    </p:custDataLst>
    <p:extLst>
      <p:ext uri="{BB962C8B-B14F-4D97-AF65-F5344CB8AC3E}">
        <p14:creationId xmlns:p14="http://schemas.microsoft.com/office/powerpoint/2010/main" val="1519665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6" presetClass="emph" presetSubtype="0" fill="hold" nodeType="withEffect">
                                  <p:stCondLst>
                                    <p:cond delay="0"/>
                                  </p:stCondLst>
                                  <p:childTnLst>
                                    <p:animScale>
                                      <p:cBhvr>
                                        <p:cTn id="20" dur="1000" fill="hold"/>
                                        <p:tgtEl>
                                          <p:spTgt spid="27"/>
                                        </p:tgtEl>
                                      </p:cBhvr>
                                      <p:by x="150000" y="150000"/>
                                    </p:animScale>
                                  </p:childTnLst>
                                </p:cTn>
                              </p:par>
                            </p:childTnLst>
                          </p:cTn>
                        </p:par>
                        <p:par>
                          <p:cTn id="21" fill="hold">
                            <p:stCondLst>
                              <p:cond delay="1000"/>
                            </p:stCondLst>
                            <p:childTnLst>
                              <p:par>
                                <p:cTn id="22" presetID="10" presetClass="exit" presetSubtype="0" fill="hold" nodeType="afterEffect">
                                  <p:stCondLst>
                                    <p:cond delay="0"/>
                                  </p:stCondLst>
                                  <p:childTnLst>
                                    <p:animEffect transition="out" filter="fade">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2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88000">
              <a:srgbClr val="0070C0"/>
            </a:gs>
          </a:gsLst>
          <a:lin ang="5400000" scaled="0"/>
          <a:tileRect/>
        </a:gradFill>
        <a:effectLst/>
      </p:bgPr>
    </p:bg>
    <p:spTree>
      <p:nvGrpSpPr>
        <p:cNvPr id="1" name=""/>
        <p:cNvGrpSpPr/>
        <p:nvPr/>
      </p:nvGrpSpPr>
      <p:grpSpPr>
        <a:xfrm>
          <a:off x="0" y="0"/>
          <a:ext cx="0" cy="0"/>
          <a:chOff x="0" y="0"/>
          <a:chExt cx="0" cy="0"/>
        </a:xfrm>
      </p:grpSpPr>
      <p:sp>
        <p:nvSpPr>
          <p:cNvPr id="55" name="正方形/長方形 54"/>
          <p:cNvSpPr/>
          <p:nvPr/>
        </p:nvSpPr>
        <p:spPr>
          <a:xfrm>
            <a:off x="-36512" y="16112"/>
            <a:ext cx="662473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a:xfrm>
            <a:off x="8028384" y="6328594"/>
            <a:ext cx="941203" cy="301752"/>
          </a:xfrm>
        </p:spPr>
        <p:txBody>
          <a:bodyPr/>
          <a:lstStyle/>
          <a:p>
            <a:fld id="{3AC31149-E69C-44A3-8ED3-CD8F2E537B5F}" type="slidenum">
              <a:rPr kumimoji="1" lang="ja-JP" altLang="en-US" smtClean="0">
                <a:solidFill>
                  <a:schemeClr val="bg1"/>
                </a:solidFill>
              </a:rPr>
              <a:t>29</a:t>
            </a:fld>
            <a:endParaRPr kumimoji="1" lang="ja-JP" altLang="en-US" dirty="0">
              <a:solidFill>
                <a:schemeClr val="bg1"/>
              </a:solidFill>
            </a:endParaRPr>
          </a:p>
        </p:txBody>
      </p:sp>
      <p:sp>
        <p:nvSpPr>
          <p:cNvPr id="4" name="テキスト プレースホルダー 3"/>
          <p:cNvSpPr>
            <a:spLocks noGrp="1"/>
          </p:cNvSpPr>
          <p:nvPr>
            <p:ph type="body" sz="quarter" idx="13"/>
          </p:nvPr>
        </p:nvSpPr>
        <p:spPr>
          <a:xfrm>
            <a:off x="35496" y="44624"/>
            <a:ext cx="8027988" cy="549275"/>
          </a:xfrm>
        </p:spPr>
        <p:txBody>
          <a:bodyPr/>
          <a:lstStyle/>
          <a:p>
            <a:r>
              <a:rPr kumimoji="1" lang="ja-JP" altLang="en-US" dirty="0" smtClean="0"/>
              <a:t>共助の重要性を</a:t>
            </a:r>
            <a:r>
              <a:rPr lang="ja-JP" altLang="en-US" dirty="0"/>
              <a:t>高める</a:t>
            </a:r>
            <a:r>
              <a:rPr lang="ja-JP" altLang="en-US" dirty="0" smtClean="0"/>
              <a:t>には</a:t>
            </a:r>
            <a:endParaRPr kumimoji="1" lang="ja-JP" altLang="en-US" dirty="0"/>
          </a:p>
        </p:txBody>
      </p:sp>
      <p:grpSp>
        <p:nvGrpSpPr>
          <p:cNvPr id="50" name="グループ化 49"/>
          <p:cNvGrpSpPr/>
          <p:nvPr/>
        </p:nvGrpSpPr>
        <p:grpSpPr>
          <a:xfrm>
            <a:off x="3491880" y="2636728"/>
            <a:ext cx="2016000" cy="2016000"/>
            <a:chOff x="3586643" y="2833421"/>
            <a:chExt cx="2016000" cy="2016000"/>
          </a:xfrm>
        </p:grpSpPr>
        <p:sp>
          <p:nvSpPr>
            <p:cNvPr id="42" name="円/楕円 41"/>
            <p:cNvSpPr/>
            <p:nvPr/>
          </p:nvSpPr>
          <p:spPr>
            <a:xfrm>
              <a:off x="3586643" y="2833421"/>
              <a:ext cx="2016000" cy="2016000"/>
            </a:xfrm>
            <a:prstGeom prst="ellipse">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43" name="円/楕円 4"/>
            <p:cNvSpPr/>
            <p:nvPr/>
          </p:nvSpPr>
          <p:spPr>
            <a:xfrm>
              <a:off x="3776125" y="3128658"/>
              <a:ext cx="1538872" cy="1425527"/>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kumimoji="1" lang="ja-JP" altLang="en-US" sz="5400" kern="1200" dirty="0" smtClean="0"/>
                <a:t>共助</a:t>
              </a:r>
              <a:endParaRPr kumimoji="1" lang="ja-JP" altLang="en-US" sz="5400" kern="1200" dirty="0"/>
            </a:p>
          </p:txBody>
        </p:sp>
      </p:grpSp>
      <p:grpSp>
        <p:nvGrpSpPr>
          <p:cNvPr id="6" name="グループ化 5"/>
          <p:cNvGrpSpPr>
            <a:grpSpLocks/>
          </p:cNvGrpSpPr>
          <p:nvPr/>
        </p:nvGrpSpPr>
        <p:grpSpPr>
          <a:xfrm>
            <a:off x="4283880" y="2132728"/>
            <a:ext cx="432000" cy="432000"/>
            <a:chOff x="3504641" y="1674588"/>
            <a:chExt cx="473854" cy="324481"/>
          </a:xfrm>
        </p:grpSpPr>
        <p:sp>
          <p:nvSpPr>
            <p:cNvPr id="40" name="右矢印 39"/>
            <p:cNvSpPr/>
            <p:nvPr/>
          </p:nvSpPr>
          <p:spPr>
            <a:xfrm rot="5352234">
              <a:off x="3579327" y="1599902"/>
              <a:ext cx="324481" cy="473854"/>
            </a:xfrm>
            <a:prstGeom prst="rightArrow">
              <a:avLst>
                <a:gd name="adj1" fmla="val 60000"/>
                <a:gd name="adj2" fmla="val 50000"/>
              </a:avLst>
            </a:pr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41" name="右矢印 6"/>
            <p:cNvSpPr/>
            <p:nvPr/>
          </p:nvSpPr>
          <p:spPr>
            <a:xfrm rot="16152234">
              <a:off x="3627323" y="1646006"/>
              <a:ext cx="227137" cy="284312"/>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7" name="グループ化 6"/>
          <p:cNvGrpSpPr>
            <a:grpSpLocks noChangeAspect="1"/>
          </p:cNvGrpSpPr>
          <p:nvPr/>
        </p:nvGrpSpPr>
        <p:grpSpPr>
          <a:xfrm>
            <a:off x="3959880" y="980728"/>
            <a:ext cx="1080000" cy="1080000"/>
            <a:chOff x="3064086" y="87639"/>
            <a:chExt cx="1382216" cy="1382216"/>
          </a:xfrm>
          <a:scene3d>
            <a:camera prst="orthographicFront"/>
            <a:lightRig rig="flat" dir="t"/>
          </a:scene3d>
        </p:grpSpPr>
        <p:sp>
          <p:nvSpPr>
            <p:cNvPr id="38" name="円/楕円 37"/>
            <p:cNvSpPr/>
            <p:nvPr/>
          </p:nvSpPr>
          <p:spPr>
            <a:xfrm>
              <a:off x="3064086" y="87639"/>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9" name="円/楕円 8"/>
            <p:cNvSpPr/>
            <p:nvPr/>
          </p:nvSpPr>
          <p:spPr>
            <a:xfrm>
              <a:off x="3266507" y="290060"/>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8" name="グループ化 7"/>
          <p:cNvGrpSpPr>
            <a:grpSpLocks/>
          </p:cNvGrpSpPr>
          <p:nvPr/>
        </p:nvGrpSpPr>
        <p:grpSpPr>
          <a:xfrm rot="480000">
            <a:off x="5408184" y="2709632"/>
            <a:ext cx="432000" cy="432000"/>
            <a:chOff x="4409351" y="1868951"/>
            <a:chExt cx="316790" cy="469953"/>
          </a:xfrm>
        </p:grpSpPr>
        <p:sp>
          <p:nvSpPr>
            <p:cNvPr id="36" name="右矢印 35"/>
            <p:cNvSpPr/>
            <p:nvPr/>
          </p:nvSpPr>
          <p:spPr>
            <a:xfrm rot="8471880">
              <a:off x="4409351" y="1868951"/>
              <a:ext cx="31679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7" name="右矢印 10"/>
            <p:cNvSpPr/>
            <p:nvPr/>
          </p:nvSpPr>
          <p:spPr>
            <a:xfrm rot="8471880">
              <a:off x="4493901" y="1933165"/>
              <a:ext cx="221753"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9" name="グループ化 8"/>
          <p:cNvGrpSpPr>
            <a:grpSpLocks noChangeAspect="1"/>
          </p:cNvGrpSpPr>
          <p:nvPr/>
        </p:nvGrpSpPr>
        <p:grpSpPr>
          <a:xfrm>
            <a:off x="5866537" y="1982383"/>
            <a:ext cx="1080000" cy="1080000"/>
            <a:chOff x="4728826" y="969822"/>
            <a:chExt cx="1382216" cy="1382216"/>
          </a:xfrm>
          <a:scene3d>
            <a:camera prst="orthographicFront"/>
            <a:lightRig rig="flat" dir="t"/>
          </a:scene3d>
        </p:grpSpPr>
        <p:sp>
          <p:nvSpPr>
            <p:cNvPr id="34" name="円/楕円 33"/>
            <p:cNvSpPr/>
            <p:nvPr/>
          </p:nvSpPr>
          <p:spPr>
            <a:xfrm>
              <a:off x="4728826"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5" name="円/楕円 12"/>
            <p:cNvSpPr/>
            <p:nvPr/>
          </p:nvSpPr>
          <p:spPr>
            <a:xfrm>
              <a:off x="4931247"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0" name="グループ化 9"/>
          <p:cNvGrpSpPr>
            <a:grpSpLocks/>
          </p:cNvGrpSpPr>
          <p:nvPr/>
        </p:nvGrpSpPr>
        <p:grpSpPr>
          <a:xfrm rot="360000">
            <a:off x="5457491" y="4028477"/>
            <a:ext cx="432000" cy="432000"/>
            <a:chOff x="4407587" y="2937062"/>
            <a:chExt cx="291787" cy="469953"/>
          </a:xfrm>
        </p:grpSpPr>
        <p:sp>
          <p:nvSpPr>
            <p:cNvPr id="32" name="右矢印 31"/>
            <p:cNvSpPr/>
            <p:nvPr/>
          </p:nvSpPr>
          <p:spPr>
            <a:xfrm rot="1428676" flipH="1">
              <a:off x="4407587" y="2937062"/>
              <a:ext cx="291787"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3" name="右矢印 14"/>
            <p:cNvSpPr/>
            <p:nvPr/>
          </p:nvSpPr>
          <p:spPr>
            <a:xfrm rot="1428676">
              <a:off x="4491397" y="3048723"/>
              <a:ext cx="20425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1" name="グループ化 10"/>
          <p:cNvGrpSpPr>
            <a:grpSpLocks noChangeAspect="1"/>
          </p:cNvGrpSpPr>
          <p:nvPr/>
        </p:nvGrpSpPr>
        <p:grpSpPr>
          <a:xfrm>
            <a:off x="5874238" y="4121952"/>
            <a:ext cx="1080000" cy="1080000"/>
            <a:chOff x="4713663" y="2895790"/>
            <a:chExt cx="1382216" cy="1382216"/>
          </a:xfrm>
          <a:scene3d>
            <a:camera prst="orthographicFront"/>
            <a:lightRig rig="flat" dir="t"/>
          </a:scene3d>
        </p:grpSpPr>
        <p:sp>
          <p:nvSpPr>
            <p:cNvPr id="30" name="円/楕円 29"/>
            <p:cNvSpPr/>
            <p:nvPr/>
          </p:nvSpPr>
          <p:spPr>
            <a:xfrm>
              <a:off x="4713663" y="2895790"/>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1" name="円/楕円 16"/>
            <p:cNvSpPr/>
            <p:nvPr/>
          </p:nvSpPr>
          <p:spPr>
            <a:xfrm>
              <a:off x="4916084" y="3098211"/>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2" name="グループ化 11"/>
          <p:cNvGrpSpPr>
            <a:grpSpLocks/>
          </p:cNvGrpSpPr>
          <p:nvPr/>
        </p:nvGrpSpPr>
        <p:grpSpPr>
          <a:xfrm>
            <a:off x="4283880" y="4724728"/>
            <a:ext cx="432000" cy="432000"/>
            <a:chOff x="3525648" y="3568784"/>
            <a:chExt cx="469953" cy="237473"/>
          </a:xfrm>
        </p:grpSpPr>
        <p:sp>
          <p:nvSpPr>
            <p:cNvPr id="28" name="右矢印 27"/>
            <p:cNvSpPr/>
            <p:nvPr/>
          </p:nvSpPr>
          <p:spPr>
            <a:xfrm rot="16220277">
              <a:off x="3641888" y="3452544"/>
              <a:ext cx="237473"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9" name="右矢印 18"/>
            <p:cNvSpPr/>
            <p:nvPr/>
          </p:nvSpPr>
          <p:spPr>
            <a:xfrm rot="27020277">
              <a:off x="3677299" y="3582155"/>
              <a:ext cx="16623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4" name="グループ化 13"/>
          <p:cNvGrpSpPr>
            <a:grpSpLocks/>
          </p:cNvGrpSpPr>
          <p:nvPr/>
        </p:nvGrpSpPr>
        <p:grpSpPr>
          <a:xfrm rot="-60000">
            <a:off x="3128151" y="4027085"/>
            <a:ext cx="432000" cy="432000"/>
            <a:chOff x="2783199" y="2925734"/>
            <a:chExt cx="271384" cy="469953"/>
          </a:xfrm>
        </p:grpSpPr>
        <p:sp>
          <p:nvSpPr>
            <p:cNvPr id="24" name="右矢印 23"/>
            <p:cNvSpPr/>
            <p:nvPr/>
          </p:nvSpPr>
          <p:spPr>
            <a:xfrm rot="19863454">
              <a:off x="2783199" y="2925734"/>
              <a:ext cx="271384"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5" name="右矢印 22"/>
            <p:cNvSpPr/>
            <p:nvPr/>
          </p:nvSpPr>
          <p:spPr>
            <a:xfrm rot="30663454">
              <a:off x="2788283" y="3039425"/>
              <a:ext cx="189969"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5" name="グループ化 14"/>
          <p:cNvGrpSpPr>
            <a:grpSpLocks noChangeAspect="1"/>
          </p:cNvGrpSpPr>
          <p:nvPr/>
        </p:nvGrpSpPr>
        <p:grpSpPr>
          <a:xfrm>
            <a:off x="2104798" y="4121952"/>
            <a:ext cx="1080000" cy="1080000"/>
            <a:chOff x="1377788" y="2904545"/>
            <a:chExt cx="1382216" cy="1382216"/>
          </a:xfrm>
          <a:scene3d>
            <a:camera prst="orthographicFront"/>
            <a:lightRig rig="flat" dir="t"/>
          </a:scene3d>
        </p:grpSpPr>
        <p:sp>
          <p:nvSpPr>
            <p:cNvPr id="22" name="円/楕円 21"/>
            <p:cNvSpPr/>
            <p:nvPr/>
          </p:nvSpPr>
          <p:spPr>
            <a:xfrm>
              <a:off x="1377788" y="2904545"/>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3" name="円/楕円 24"/>
            <p:cNvSpPr/>
            <p:nvPr/>
          </p:nvSpPr>
          <p:spPr>
            <a:xfrm>
              <a:off x="1580209" y="3106966"/>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grpSp>
        <p:nvGrpSpPr>
          <p:cNvPr id="16" name="グループ化 15"/>
          <p:cNvGrpSpPr>
            <a:grpSpLocks/>
          </p:cNvGrpSpPr>
          <p:nvPr/>
        </p:nvGrpSpPr>
        <p:grpSpPr>
          <a:xfrm rot="-120000">
            <a:off x="3203848" y="2716327"/>
            <a:ext cx="432000" cy="432000"/>
            <a:chOff x="2799891" y="1958401"/>
            <a:chExt cx="326430" cy="469953"/>
          </a:xfrm>
        </p:grpSpPr>
        <p:sp>
          <p:nvSpPr>
            <p:cNvPr id="20" name="右矢印 19"/>
            <p:cNvSpPr/>
            <p:nvPr/>
          </p:nvSpPr>
          <p:spPr>
            <a:xfrm rot="2045236">
              <a:off x="2799891" y="1958401"/>
              <a:ext cx="32643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21" name="右矢印 26"/>
            <p:cNvSpPr/>
            <p:nvPr/>
          </p:nvSpPr>
          <p:spPr>
            <a:xfrm rot="12845236">
              <a:off x="2808304" y="2024950"/>
              <a:ext cx="22850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48" name="グループ化 47"/>
          <p:cNvGrpSpPr/>
          <p:nvPr/>
        </p:nvGrpSpPr>
        <p:grpSpPr>
          <a:xfrm>
            <a:off x="2137225" y="1902567"/>
            <a:ext cx="1116000" cy="1080001"/>
            <a:chOff x="1835696" y="2093380"/>
            <a:chExt cx="1119596" cy="1119596"/>
          </a:xfrm>
        </p:grpSpPr>
        <p:grpSp>
          <p:nvGrpSpPr>
            <p:cNvPr id="17" name="グループ化 16"/>
            <p:cNvGrpSpPr/>
            <p:nvPr/>
          </p:nvGrpSpPr>
          <p:grpSpPr>
            <a:xfrm>
              <a:off x="1835696" y="2093380"/>
              <a:ext cx="1119596" cy="1119596"/>
              <a:chOff x="1377788" y="969822"/>
              <a:chExt cx="1382216" cy="1382216"/>
            </a:xfrm>
            <a:scene3d>
              <a:camera prst="orthographicFront"/>
              <a:lightRig rig="flat" dir="t"/>
            </a:scene3d>
          </p:grpSpPr>
          <p:sp>
            <p:nvSpPr>
              <p:cNvPr id="18" name="円/楕円 17"/>
              <p:cNvSpPr/>
              <p:nvPr/>
            </p:nvSpPr>
            <p:spPr>
              <a:xfrm>
                <a:off x="1377788"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19" name="円/楕円 28"/>
              <p:cNvSpPr/>
              <p:nvPr/>
            </p:nvSpPr>
            <p:spPr>
              <a:xfrm>
                <a:off x="1580209"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sp>
          <p:nvSpPr>
            <p:cNvPr id="44" name="テキスト ボックス 43"/>
            <p:cNvSpPr txBox="1"/>
            <p:nvPr/>
          </p:nvSpPr>
          <p:spPr>
            <a:xfrm>
              <a:off x="1968166" y="2386894"/>
              <a:ext cx="919719" cy="542402"/>
            </a:xfrm>
            <a:prstGeom prst="rect">
              <a:avLst/>
            </a:prstGeom>
            <a:noFill/>
          </p:spPr>
          <p:txBody>
            <a:bodyPr wrap="square" rtlCol="0">
              <a:spAutoFit/>
            </a:bodyPr>
            <a:lstStyle/>
            <a:p>
              <a:r>
                <a:rPr kumimoji="1" lang="ja-JP" altLang="en-US" sz="2800" dirty="0" smtClean="0">
                  <a:solidFill>
                    <a:schemeClr val="bg1"/>
                  </a:solidFill>
                </a:rPr>
                <a:t>授業</a:t>
              </a:r>
              <a:endParaRPr kumimoji="1" lang="ja-JP" altLang="en-US" sz="2800" dirty="0">
                <a:solidFill>
                  <a:schemeClr val="bg1"/>
                </a:solidFill>
              </a:endParaRPr>
            </a:p>
          </p:txBody>
        </p:sp>
      </p:grpSp>
      <p:grpSp>
        <p:nvGrpSpPr>
          <p:cNvPr id="49" name="グループ化 48"/>
          <p:cNvGrpSpPr>
            <a:grpSpLocks/>
          </p:cNvGrpSpPr>
          <p:nvPr/>
        </p:nvGrpSpPr>
        <p:grpSpPr>
          <a:xfrm>
            <a:off x="3959880" y="5228728"/>
            <a:ext cx="1080000" cy="1080000"/>
            <a:chOff x="3928829" y="5517232"/>
            <a:chExt cx="1132828" cy="1119600"/>
          </a:xfrm>
        </p:grpSpPr>
        <p:grpSp>
          <p:nvGrpSpPr>
            <p:cNvPr id="13" name="グループ化 12"/>
            <p:cNvGrpSpPr/>
            <p:nvPr/>
          </p:nvGrpSpPr>
          <p:grpSpPr>
            <a:xfrm>
              <a:off x="3928829" y="5517232"/>
              <a:ext cx="1119600" cy="1119600"/>
              <a:chOff x="3053307" y="3871906"/>
              <a:chExt cx="1382216" cy="1382216"/>
            </a:xfrm>
            <a:scene3d>
              <a:camera prst="orthographicFront"/>
              <a:lightRig rig="flat" dir="t"/>
            </a:scene3d>
          </p:grpSpPr>
          <p:sp>
            <p:nvSpPr>
              <p:cNvPr id="26" name="円/楕円 25"/>
              <p:cNvSpPr/>
              <p:nvPr/>
            </p:nvSpPr>
            <p:spPr>
              <a:xfrm>
                <a:off x="3053307" y="3871906"/>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7" name="円/楕円 20"/>
              <p:cNvSpPr/>
              <p:nvPr/>
            </p:nvSpPr>
            <p:spPr>
              <a:xfrm>
                <a:off x="3255728" y="4074327"/>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sp>
          <p:nvSpPr>
            <p:cNvPr id="45" name="テキスト ボックス 44"/>
            <p:cNvSpPr txBox="1">
              <a:spLocks noChangeAspect="1"/>
            </p:cNvSpPr>
            <p:nvPr/>
          </p:nvSpPr>
          <p:spPr>
            <a:xfrm>
              <a:off x="4033641" y="5805829"/>
              <a:ext cx="1028016" cy="542405"/>
            </a:xfrm>
            <a:prstGeom prst="rect">
              <a:avLst/>
            </a:prstGeom>
            <a:noFill/>
          </p:spPr>
          <p:txBody>
            <a:bodyPr wrap="square" rtlCol="0">
              <a:spAutoFit/>
            </a:bodyPr>
            <a:lstStyle/>
            <a:p>
              <a:r>
                <a:rPr kumimoji="1" lang="ja-JP" altLang="en-US" sz="2800" dirty="0" smtClean="0">
                  <a:solidFill>
                    <a:schemeClr val="bg1"/>
                  </a:solidFill>
                </a:rPr>
                <a:t>情報</a:t>
              </a:r>
              <a:endParaRPr kumimoji="1" lang="ja-JP" altLang="en-US" sz="2800" dirty="0">
                <a:solidFill>
                  <a:schemeClr val="bg1"/>
                </a:solidFill>
              </a:endParaRPr>
            </a:p>
          </p:txBody>
        </p:sp>
      </p:grpSp>
      <p:sp>
        <p:nvSpPr>
          <p:cNvPr id="5" name="テキスト ボックス 4"/>
          <p:cNvSpPr txBox="1"/>
          <p:nvPr/>
        </p:nvSpPr>
        <p:spPr>
          <a:xfrm>
            <a:off x="4118042" y="1196752"/>
            <a:ext cx="921838" cy="646331"/>
          </a:xfrm>
          <a:prstGeom prst="rect">
            <a:avLst/>
          </a:prstGeom>
          <a:noFill/>
        </p:spPr>
        <p:txBody>
          <a:bodyPr wrap="square" rtlCol="0">
            <a:spAutoFit/>
          </a:bodyPr>
          <a:lstStyle/>
          <a:p>
            <a:r>
              <a:rPr kumimoji="1" lang="ja-JP" altLang="en-US" dirty="0" smtClean="0">
                <a:solidFill>
                  <a:schemeClr val="bg1"/>
                </a:solidFill>
              </a:rPr>
              <a:t>ボランティア</a:t>
            </a:r>
            <a:endParaRPr kumimoji="1" lang="ja-JP" altLang="en-US" dirty="0">
              <a:solidFill>
                <a:schemeClr val="bg1"/>
              </a:solidFill>
            </a:endParaRPr>
          </a:p>
        </p:txBody>
      </p:sp>
      <p:sp>
        <p:nvSpPr>
          <p:cNvPr id="51" name="テキスト ボックス 50"/>
          <p:cNvSpPr txBox="1"/>
          <p:nvPr/>
        </p:nvSpPr>
        <p:spPr>
          <a:xfrm>
            <a:off x="5824275" y="2204864"/>
            <a:ext cx="1195997" cy="646331"/>
          </a:xfrm>
          <a:prstGeom prst="rect">
            <a:avLst/>
          </a:prstGeom>
          <a:noFill/>
        </p:spPr>
        <p:txBody>
          <a:bodyPr wrap="square" rtlCol="0">
            <a:spAutoFit/>
          </a:bodyPr>
          <a:lstStyle/>
          <a:p>
            <a:pPr algn="ctr"/>
            <a:r>
              <a:rPr lang="ja-JP" altLang="en-US" dirty="0" smtClean="0">
                <a:solidFill>
                  <a:schemeClr val="bg1"/>
                </a:solidFill>
              </a:rPr>
              <a:t>サークル</a:t>
            </a:r>
            <a:endParaRPr lang="en-US" altLang="ja-JP" dirty="0" smtClean="0">
              <a:solidFill>
                <a:schemeClr val="bg1"/>
              </a:solidFill>
            </a:endParaRPr>
          </a:p>
          <a:p>
            <a:pPr algn="ctr"/>
            <a:r>
              <a:rPr lang="ja-JP" altLang="en-US" dirty="0" smtClean="0">
                <a:solidFill>
                  <a:schemeClr val="bg1"/>
                </a:solidFill>
              </a:rPr>
              <a:t>活動</a:t>
            </a:r>
            <a:endParaRPr kumimoji="1" lang="ja-JP" altLang="en-US" dirty="0">
              <a:solidFill>
                <a:schemeClr val="bg1"/>
              </a:solidFill>
            </a:endParaRPr>
          </a:p>
        </p:txBody>
      </p:sp>
      <p:sp>
        <p:nvSpPr>
          <p:cNvPr id="52" name="テキスト ボックス 51"/>
          <p:cNvSpPr txBox="1"/>
          <p:nvPr/>
        </p:nvSpPr>
        <p:spPr>
          <a:xfrm>
            <a:off x="2195736" y="4366845"/>
            <a:ext cx="921838" cy="646331"/>
          </a:xfrm>
          <a:prstGeom prst="rect">
            <a:avLst/>
          </a:prstGeom>
          <a:noFill/>
        </p:spPr>
        <p:txBody>
          <a:bodyPr wrap="square" rtlCol="0">
            <a:spAutoFit/>
          </a:bodyPr>
          <a:lstStyle/>
          <a:p>
            <a:r>
              <a:rPr lang="ja-JP" altLang="en-US" dirty="0">
                <a:solidFill>
                  <a:schemeClr val="bg1"/>
                </a:solidFill>
              </a:rPr>
              <a:t>ご近所付合い</a:t>
            </a:r>
            <a:endParaRPr kumimoji="1" lang="ja-JP" altLang="en-US" dirty="0">
              <a:solidFill>
                <a:schemeClr val="bg1"/>
              </a:solidFill>
            </a:endParaRPr>
          </a:p>
        </p:txBody>
      </p:sp>
      <p:sp>
        <p:nvSpPr>
          <p:cNvPr id="54" name="テキスト ボックス 53"/>
          <p:cNvSpPr txBox="1"/>
          <p:nvPr/>
        </p:nvSpPr>
        <p:spPr>
          <a:xfrm>
            <a:off x="5954418" y="4499828"/>
            <a:ext cx="921838" cy="369332"/>
          </a:xfrm>
          <a:prstGeom prst="rect">
            <a:avLst/>
          </a:prstGeom>
          <a:noFill/>
        </p:spPr>
        <p:txBody>
          <a:bodyPr wrap="square" rtlCol="0">
            <a:spAutoFit/>
          </a:bodyPr>
          <a:lstStyle/>
          <a:p>
            <a:r>
              <a:rPr kumimoji="1" lang="ja-JP" altLang="en-US" dirty="0" smtClean="0">
                <a:solidFill>
                  <a:schemeClr val="bg1"/>
                </a:solidFill>
              </a:rPr>
              <a:t>イベント</a:t>
            </a:r>
            <a:endParaRPr kumimoji="1" lang="ja-JP" altLang="en-US" dirty="0">
              <a:solidFill>
                <a:schemeClr val="bg1"/>
              </a:solidFill>
            </a:endParaRPr>
          </a:p>
        </p:txBody>
      </p:sp>
      <p:sp>
        <p:nvSpPr>
          <p:cNvPr id="57" name="角丸四角形吹き出し 56"/>
          <p:cNvSpPr/>
          <p:nvPr/>
        </p:nvSpPr>
        <p:spPr>
          <a:xfrm>
            <a:off x="251520" y="3383081"/>
            <a:ext cx="1944216" cy="2566199"/>
          </a:xfrm>
          <a:prstGeom prst="wedgeRoundRectCallout">
            <a:avLst>
              <a:gd name="adj1" fmla="val 38179"/>
              <a:gd name="adj2" fmla="val -65695"/>
              <a:gd name="adj3" fmla="val 166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smtClean="0">
                <a:solidFill>
                  <a:schemeClr val="bg1"/>
                </a:solidFill>
              </a:rPr>
              <a:t>共助の</a:t>
            </a:r>
            <a:endParaRPr kumimoji="1" lang="en-US" altLang="ja-JP" sz="2800" b="1" dirty="0" smtClean="0">
              <a:solidFill>
                <a:schemeClr val="bg1"/>
              </a:solidFill>
            </a:endParaRPr>
          </a:p>
          <a:p>
            <a:pPr algn="ctr"/>
            <a:r>
              <a:rPr kumimoji="1" lang="ja-JP" altLang="en-US" sz="2800" b="1" dirty="0" smtClean="0">
                <a:solidFill>
                  <a:schemeClr val="bg1"/>
                </a:solidFill>
              </a:rPr>
              <a:t>重要性を</a:t>
            </a:r>
            <a:endParaRPr kumimoji="1" lang="en-US" altLang="ja-JP" sz="2800" b="1" dirty="0" smtClean="0">
              <a:solidFill>
                <a:schemeClr val="bg1"/>
              </a:solidFill>
            </a:endParaRPr>
          </a:p>
          <a:p>
            <a:pPr algn="ctr"/>
            <a:r>
              <a:rPr kumimoji="1" lang="ja-JP" altLang="en-US" sz="2800" b="1" dirty="0" smtClean="0">
                <a:solidFill>
                  <a:schemeClr val="bg1"/>
                </a:solidFill>
              </a:rPr>
              <a:t>筑波大生に広める</a:t>
            </a:r>
            <a:endParaRPr kumimoji="1" lang="ja-JP" altLang="en-US" sz="2800" b="1" dirty="0">
              <a:solidFill>
                <a:schemeClr val="bg1"/>
              </a:solidFill>
            </a:endParaRPr>
          </a:p>
        </p:txBody>
      </p:sp>
      <p:sp>
        <p:nvSpPr>
          <p:cNvPr id="58" name="角丸四角形吹き出し 57"/>
          <p:cNvSpPr/>
          <p:nvPr/>
        </p:nvSpPr>
        <p:spPr>
          <a:xfrm>
            <a:off x="6372200" y="5000437"/>
            <a:ext cx="2721726" cy="1740932"/>
          </a:xfrm>
          <a:prstGeom prst="wedgeRoundRectCallout">
            <a:avLst>
              <a:gd name="adj1" fmla="val -84998"/>
              <a:gd name="adj2" fmla="val 6392"/>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2600" b="1" dirty="0" smtClean="0"/>
              <a:t>多くの情報を</a:t>
            </a:r>
            <a:endParaRPr lang="en-US" altLang="ja-JP" sz="2600" b="1" dirty="0" smtClean="0"/>
          </a:p>
          <a:p>
            <a:pPr algn="ctr"/>
            <a:r>
              <a:rPr lang="ja-JP" altLang="en-US" sz="2600" b="1" dirty="0" smtClean="0"/>
              <a:t>共有することで</a:t>
            </a:r>
            <a:endParaRPr lang="en-US" altLang="ja-JP" sz="2600" b="1" dirty="0" smtClean="0"/>
          </a:p>
          <a:p>
            <a:pPr algn="ctr"/>
            <a:r>
              <a:rPr lang="ja-JP" altLang="en-US" sz="2600" b="1" dirty="0" smtClean="0"/>
              <a:t>共助行動を</a:t>
            </a:r>
            <a:endParaRPr lang="en-US" altLang="ja-JP" sz="2600" b="1" dirty="0" smtClean="0"/>
          </a:p>
          <a:p>
            <a:pPr algn="ctr"/>
            <a:r>
              <a:rPr lang="ja-JP" altLang="en-US" sz="2600" b="1" dirty="0" smtClean="0"/>
              <a:t>引き出せる</a:t>
            </a:r>
            <a:endParaRPr kumimoji="1" lang="ja-JP" altLang="en-US" sz="2600" b="1" dirty="0"/>
          </a:p>
        </p:txBody>
      </p:sp>
      <p:grpSp>
        <p:nvGrpSpPr>
          <p:cNvPr id="56" name="グループ化 55"/>
          <p:cNvGrpSpPr>
            <a:grpSpLocks noChangeAspect="1"/>
          </p:cNvGrpSpPr>
          <p:nvPr/>
        </p:nvGrpSpPr>
        <p:grpSpPr>
          <a:xfrm>
            <a:off x="1674000" y="1450800"/>
            <a:ext cx="1674002" cy="1620000"/>
            <a:chOff x="1835696" y="2093380"/>
            <a:chExt cx="1119596" cy="1119596"/>
          </a:xfrm>
        </p:grpSpPr>
        <p:grpSp>
          <p:nvGrpSpPr>
            <p:cNvPr id="59" name="グループ化 58"/>
            <p:cNvGrpSpPr/>
            <p:nvPr/>
          </p:nvGrpSpPr>
          <p:grpSpPr>
            <a:xfrm>
              <a:off x="1835696" y="2093380"/>
              <a:ext cx="1119596" cy="1119596"/>
              <a:chOff x="1377788" y="969822"/>
              <a:chExt cx="1382216" cy="1382216"/>
            </a:xfrm>
            <a:scene3d>
              <a:camera prst="orthographicFront"/>
              <a:lightRig rig="flat" dir="t"/>
            </a:scene3d>
          </p:grpSpPr>
          <p:sp>
            <p:nvSpPr>
              <p:cNvPr id="61" name="円/楕円 60"/>
              <p:cNvSpPr/>
              <p:nvPr/>
            </p:nvSpPr>
            <p:spPr>
              <a:xfrm>
                <a:off x="1377788"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62" name="円/楕円 28"/>
              <p:cNvSpPr/>
              <p:nvPr/>
            </p:nvSpPr>
            <p:spPr>
              <a:xfrm>
                <a:off x="1580209"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sp>
          <p:nvSpPr>
            <p:cNvPr id="60" name="テキスト ボックス 59"/>
            <p:cNvSpPr txBox="1">
              <a:spLocks noChangeAspect="1"/>
            </p:cNvSpPr>
            <p:nvPr/>
          </p:nvSpPr>
          <p:spPr>
            <a:xfrm>
              <a:off x="1968166" y="2176124"/>
              <a:ext cx="919724" cy="957182"/>
            </a:xfrm>
            <a:prstGeom prst="rect">
              <a:avLst/>
            </a:prstGeom>
            <a:noFill/>
          </p:spPr>
          <p:txBody>
            <a:bodyPr wrap="square" rtlCol="0">
              <a:spAutoFit/>
            </a:bodyPr>
            <a:lstStyle/>
            <a:p>
              <a:r>
                <a:rPr kumimoji="1" lang="ja-JP" altLang="en-US" sz="4200" dirty="0" smtClean="0">
                  <a:solidFill>
                    <a:schemeClr val="bg1"/>
                  </a:solidFill>
                </a:rPr>
                <a:t>総合科目</a:t>
              </a:r>
              <a:endParaRPr kumimoji="1" lang="ja-JP" altLang="en-US" sz="4200" dirty="0">
                <a:solidFill>
                  <a:schemeClr val="bg1"/>
                </a:solidFill>
              </a:endParaRPr>
            </a:p>
          </p:txBody>
        </p:sp>
      </p:grpSp>
    </p:spTree>
    <p:extLst>
      <p:ext uri="{BB962C8B-B14F-4D97-AF65-F5344CB8AC3E}">
        <p14:creationId xmlns:p14="http://schemas.microsoft.com/office/powerpoint/2010/main" val="218577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7"/>
                                        </p:tgtEl>
                                      </p:cBhvr>
                                      <p:by x="50000" y="50000"/>
                                    </p:animScale>
                                  </p:childTnLst>
                                </p:cTn>
                              </p:par>
                              <p:par>
                                <p:cTn id="7" presetID="6" presetClass="emph" presetSubtype="0" fill="hold" nodeType="withEffect">
                                  <p:stCondLst>
                                    <p:cond delay="0"/>
                                  </p:stCondLst>
                                  <p:childTnLst>
                                    <p:animScale>
                                      <p:cBhvr>
                                        <p:cTn id="8" dur="2000" fill="hold"/>
                                        <p:tgtEl>
                                          <p:spTgt spid="9"/>
                                        </p:tgtEl>
                                      </p:cBhvr>
                                      <p:by x="50000" y="50000"/>
                                    </p:animScale>
                                  </p:childTnLst>
                                </p:cTn>
                              </p:par>
                              <p:par>
                                <p:cTn id="9" presetID="6" presetClass="emph" presetSubtype="0" fill="hold" grpId="0" nodeType="withEffect">
                                  <p:stCondLst>
                                    <p:cond delay="0"/>
                                  </p:stCondLst>
                                  <p:childTnLst>
                                    <p:animScale>
                                      <p:cBhvr>
                                        <p:cTn id="10" dur="2000" fill="hold"/>
                                        <p:tgtEl>
                                          <p:spTgt spid="5"/>
                                        </p:tgtEl>
                                      </p:cBhvr>
                                      <p:by x="50000" y="50000"/>
                                    </p:animScale>
                                  </p:childTnLst>
                                </p:cTn>
                              </p:par>
                              <p:par>
                                <p:cTn id="11" presetID="6" presetClass="emph" presetSubtype="0" fill="hold" nodeType="withEffect">
                                  <p:stCondLst>
                                    <p:cond delay="0"/>
                                  </p:stCondLst>
                                  <p:childTnLst>
                                    <p:animScale>
                                      <p:cBhvr>
                                        <p:cTn id="12" dur="2000" fill="hold"/>
                                        <p:tgtEl>
                                          <p:spTgt spid="15"/>
                                        </p:tgtEl>
                                      </p:cBhvr>
                                      <p:by x="50000" y="50000"/>
                                    </p:animScale>
                                  </p:childTnLst>
                                </p:cTn>
                              </p:par>
                              <p:par>
                                <p:cTn id="13" presetID="6" presetClass="emph" presetSubtype="0" fill="hold" grpId="0" nodeType="withEffect">
                                  <p:stCondLst>
                                    <p:cond delay="0"/>
                                  </p:stCondLst>
                                  <p:childTnLst>
                                    <p:animScale>
                                      <p:cBhvr>
                                        <p:cTn id="14" dur="2000" fill="hold"/>
                                        <p:tgtEl>
                                          <p:spTgt spid="51"/>
                                        </p:tgtEl>
                                      </p:cBhvr>
                                      <p:by x="50000" y="50000"/>
                                    </p:animScale>
                                  </p:childTnLst>
                                </p:cTn>
                              </p:par>
                              <p:par>
                                <p:cTn id="15" presetID="6" presetClass="emph" presetSubtype="0" fill="hold" nodeType="withEffect">
                                  <p:stCondLst>
                                    <p:cond delay="0"/>
                                  </p:stCondLst>
                                  <p:childTnLst>
                                    <p:animScale>
                                      <p:cBhvr>
                                        <p:cTn id="16" dur="2000" fill="hold"/>
                                        <p:tgtEl>
                                          <p:spTgt spid="11"/>
                                        </p:tgtEl>
                                      </p:cBhvr>
                                      <p:by x="50000" y="50000"/>
                                    </p:animScale>
                                  </p:childTnLst>
                                </p:cTn>
                              </p:par>
                              <p:par>
                                <p:cTn id="17" presetID="6" presetClass="emph" presetSubtype="0" fill="hold" grpId="0" nodeType="withEffect">
                                  <p:stCondLst>
                                    <p:cond delay="0"/>
                                  </p:stCondLst>
                                  <p:childTnLst>
                                    <p:animScale>
                                      <p:cBhvr>
                                        <p:cTn id="18" dur="2000" fill="hold"/>
                                        <p:tgtEl>
                                          <p:spTgt spid="54"/>
                                        </p:tgtEl>
                                      </p:cBhvr>
                                      <p:by x="50000" y="50000"/>
                                    </p:animScale>
                                  </p:childTnLst>
                                </p:cTn>
                              </p:par>
                              <p:par>
                                <p:cTn id="19" presetID="6" presetClass="emph" presetSubtype="0" fill="hold" nodeType="withEffect">
                                  <p:stCondLst>
                                    <p:cond delay="0"/>
                                  </p:stCondLst>
                                  <p:childTnLst>
                                    <p:animScale>
                                      <p:cBhvr>
                                        <p:cTn id="20" dur="2000" fill="hold"/>
                                        <p:tgtEl>
                                          <p:spTgt spid="49"/>
                                        </p:tgtEl>
                                      </p:cBhvr>
                                      <p:by x="150000" y="150000"/>
                                    </p:animScale>
                                  </p:childTnLst>
                                </p:cTn>
                              </p:par>
                              <p:par>
                                <p:cTn id="21" presetID="6" presetClass="emph" presetSubtype="0" fill="hold" grpId="0" nodeType="withEffect">
                                  <p:stCondLst>
                                    <p:cond delay="0"/>
                                  </p:stCondLst>
                                  <p:childTnLst>
                                    <p:animScale>
                                      <p:cBhvr>
                                        <p:cTn id="22" dur="2000" fill="hold"/>
                                        <p:tgtEl>
                                          <p:spTgt spid="52"/>
                                        </p:tgtEl>
                                      </p:cBhvr>
                                      <p:by x="50000" y="50000"/>
                                    </p:animScale>
                                  </p:childTnLst>
                                </p:cTn>
                              </p:par>
                              <p:par>
                                <p:cTn id="23" presetID="42" presetClass="path" presetSubtype="0" accel="50000" decel="50000" fill="hold" nodeType="withEffect">
                                  <p:stCondLst>
                                    <p:cond delay="0"/>
                                  </p:stCondLst>
                                  <p:childTnLst>
                                    <p:animMotion origin="layout" path="M 2.5E-6 -2.59259E-6 L 0.00017 0.03287 " pathEditMode="relative" rAng="0" ptsTypes="AA">
                                      <p:cBhvr>
                                        <p:cTn id="24" dur="2000" fill="hold"/>
                                        <p:tgtEl>
                                          <p:spTgt spid="49"/>
                                        </p:tgtEl>
                                        <p:attrNameLst>
                                          <p:attrName>ppt_x</p:attrName>
                                          <p:attrName>ppt_y</p:attrName>
                                        </p:attrNameLst>
                                      </p:cBhvr>
                                      <p:rCtr x="0" y="1644"/>
                                    </p:animMotion>
                                  </p:childTnLst>
                                </p:cTn>
                              </p:par>
                              <p:par>
                                <p:cTn id="25" presetID="42" presetClass="path" presetSubtype="0" accel="50000" decel="50000" fill="hold" nodeType="withEffect">
                                  <p:stCondLst>
                                    <p:cond delay="0"/>
                                  </p:stCondLst>
                                  <p:childTnLst>
                                    <p:animMotion origin="layout" path="M 1.66667E-6 1.48148E-6 L -0.01945 -0.02408 " pathEditMode="relative" rAng="0" ptsTypes="AA">
                                      <p:cBhvr>
                                        <p:cTn id="26" dur="2000" fill="hold"/>
                                        <p:tgtEl>
                                          <p:spTgt spid="48"/>
                                        </p:tgtEl>
                                        <p:attrNameLst>
                                          <p:attrName>ppt_x</p:attrName>
                                          <p:attrName>ppt_y</p:attrName>
                                        </p:attrNameLst>
                                      </p:cBhvr>
                                      <p:rCtr x="-972" y="-1204"/>
                                    </p:animMotion>
                                  </p:childTnLst>
                                </p:cTn>
                              </p:par>
                              <p:par>
                                <p:cTn id="27" presetID="6" presetClass="emph" presetSubtype="0" fill="hold" nodeType="withEffect">
                                  <p:stCondLst>
                                    <p:cond delay="0"/>
                                  </p:stCondLst>
                                  <p:childTnLst>
                                    <p:animScale>
                                      <p:cBhvr>
                                        <p:cTn id="28" dur="2000" fill="hold"/>
                                        <p:tgtEl>
                                          <p:spTgt spid="48"/>
                                        </p:tgtEl>
                                      </p:cBhvr>
                                      <p:by x="150000" y="150000"/>
                                    </p:animScale>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500"/>
                                        <p:tgtEl>
                                          <p:spTgt spid="5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 presetClass="exit" presetSubtype="0" fill="hold" nodeType="withEffect">
                                  <p:stCondLst>
                                    <p:cond delay="0"/>
                                  </p:stCondLst>
                                  <p:childTnLst>
                                    <p:set>
                                      <p:cBhvr>
                                        <p:cTn id="45" dur="1" fill="hold">
                                          <p:stCondLst>
                                            <p:cond delay="0"/>
                                          </p:stCondLst>
                                        </p:cTn>
                                        <p:tgtEl>
                                          <p:spTgt spid="4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6" presetClass="emph" presetSubtype="0" repeatCount="3000" fill="hold" nodeType="clickEffect">
                                  <p:stCondLst>
                                    <p:cond delay="0"/>
                                  </p:stCondLst>
                                  <p:childTnLst>
                                    <p:animEffect transition="out" filter="fade">
                                      <p:cBhvr>
                                        <p:cTn id="49" dur="500" tmFilter="0, 0; .2, .5; .8, .5; 1, 0"/>
                                        <p:tgtEl>
                                          <p:spTgt spid="56"/>
                                        </p:tgtEl>
                                      </p:cBhvr>
                                    </p:animEffect>
                                    <p:animScale>
                                      <p:cBhvr>
                                        <p:cTn id="50" dur="250" autoRev="1" fill="hold"/>
                                        <p:tgtEl>
                                          <p:spTgt spid="5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1" grpId="0"/>
      <p:bldP spid="52" grpId="0"/>
      <p:bldP spid="54" grpId="0"/>
      <p:bldP spid="57" grpId="0" animBg="1"/>
      <p:bldP spid="5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1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31" name="正方形/長方形 30"/>
          <p:cNvSpPr/>
          <p:nvPr/>
        </p:nvSpPr>
        <p:spPr>
          <a:xfrm>
            <a:off x="1016" y="1844824"/>
            <a:ext cx="9142984" cy="2448272"/>
          </a:xfrm>
          <a:prstGeom prst="rect">
            <a:avLst/>
          </a:prstGeom>
          <a:gradFill flip="none" rotWithShape="1">
            <a:gsLst>
              <a:gs pos="0">
                <a:schemeClr val="bg1">
                  <a:lumMod val="0"/>
                  <a:alpha val="59000"/>
                </a:schemeClr>
              </a:gs>
              <a:gs pos="0">
                <a:srgbClr val="0070C0"/>
              </a:gs>
              <a:gs pos="100000">
                <a:srgbClr val="1C1C1C">
                  <a:alpha val="0"/>
                </a:srgbClr>
              </a:gs>
              <a:gs pos="100000">
                <a:schemeClr val="bg1"/>
              </a:gs>
            </a:gsLst>
            <a:path path="shape">
              <a:fillToRect l="50000" t="50000" r="50000" b="50000"/>
            </a:path>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278659AB-9610-43A4-BA8D-22E57F657C2D}" type="slidenum">
              <a:rPr kumimoji="1" lang="ja-JP" altLang="en-US" smtClean="0"/>
              <a:pPr/>
              <a:t>3</a:t>
            </a:fld>
            <a:endParaRPr kumimoji="1" lang="ja-JP" altLang="en-US"/>
          </a:p>
        </p:txBody>
      </p:sp>
      <p:sp>
        <p:nvSpPr>
          <p:cNvPr id="3" name="テキスト ボックス 2"/>
          <p:cNvSpPr txBox="1"/>
          <p:nvPr/>
        </p:nvSpPr>
        <p:spPr>
          <a:xfrm>
            <a:off x="467544" y="2267298"/>
            <a:ext cx="720000" cy="792000"/>
          </a:xfrm>
          <a:prstGeom prst="rect">
            <a:avLst/>
          </a:prstGeom>
          <a:noFill/>
        </p:spPr>
        <p:txBody>
          <a:bodyPr wrap="square" rtlCol="0">
            <a:spAutoFit/>
          </a:bodyPr>
          <a:lstStyle/>
          <a:p>
            <a:r>
              <a:rPr lang="ja-JP" altLang="en-US" sz="4400" dirty="0" smtClean="0">
                <a:solidFill>
                  <a:prstClr val="white"/>
                </a:solidFill>
              </a:rPr>
              <a:t>あ</a:t>
            </a:r>
            <a:endParaRPr lang="ja-JP" altLang="en-US" sz="4400" dirty="0">
              <a:solidFill>
                <a:prstClr val="white"/>
              </a:solidFill>
            </a:endParaRPr>
          </a:p>
        </p:txBody>
      </p:sp>
      <p:sp>
        <p:nvSpPr>
          <p:cNvPr id="4" name="テキスト ボックス 3"/>
          <p:cNvSpPr txBox="1"/>
          <p:nvPr/>
        </p:nvSpPr>
        <p:spPr>
          <a:xfrm>
            <a:off x="1187544" y="2267298"/>
            <a:ext cx="720000" cy="769441"/>
          </a:xfrm>
          <a:prstGeom prst="rect">
            <a:avLst/>
          </a:prstGeom>
          <a:noFill/>
        </p:spPr>
        <p:txBody>
          <a:bodyPr wrap="square" rtlCol="0">
            <a:spAutoFit/>
          </a:bodyPr>
          <a:lstStyle/>
          <a:p>
            <a:r>
              <a:rPr lang="ja-JP" altLang="en-US" sz="4400" dirty="0" smtClean="0">
                <a:solidFill>
                  <a:prstClr val="white"/>
                </a:solidFill>
              </a:rPr>
              <a:t>な</a:t>
            </a:r>
            <a:endParaRPr lang="ja-JP" altLang="en-US" sz="4400" dirty="0">
              <a:solidFill>
                <a:prstClr val="white"/>
              </a:solidFill>
            </a:endParaRPr>
          </a:p>
        </p:txBody>
      </p:sp>
      <p:sp>
        <p:nvSpPr>
          <p:cNvPr id="5" name="テキスト ボックス 4"/>
          <p:cNvSpPr txBox="1"/>
          <p:nvPr/>
        </p:nvSpPr>
        <p:spPr>
          <a:xfrm>
            <a:off x="1907544" y="2267298"/>
            <a:ext cx="720000" cy="792000"/>
          </a:xfrm>
          <a:prstGeom prst="rect">
            <a:avLst/>
          </a:prstGeom>
          <a:noFill/>
        </p:spPr>
        <p:txBody>
          <a:bodyPr wrap="none" rtlCol="0">
            <a:spAutoFit/>
          </a:bodyPr>
          <a:lstStyle/>
          <a:p>
            <a:r>
              <a:rPr lang="ja-JP" altLang="en-US" sz="4400" dirty="0" smtClean="0">
                <a:solidFill>
                  <a:prstClr val="white"/>
                </a:solidFill>
              </a:rPr>
              <a:t>た</a:t>
            </a:r>
            <a:endParaRPr lang="ja-JP" altLang="en-US" sz="4400" dirty="0">
              <a:solidFill>
                <a:prstClr val="white"/>
              </a:solidFill>
            </a:endParaRPr>
          </a:p>
        </p:txBody>
      </p:sp>
      <p:sp>
        <p:nvSpPr>
          <p:cNvPr id="6" name="正方形/長方形 5"/>
          <p:cNvSpPr/>
          <p:nvPr/>
        </p:nvSpPr>
        <p:spPr>
          <a:xfrm>
            <a:off x="2664336" y="2267298"/>
            <a:ext cx="720000" cy="792000"/>
          </a:xfrm>
          <a:prstGeom prst="rect">
            <a:avLst/>
          </a:prstGeom>
        </p:spPr>
        <p:txBody>
          <a:bodyPr wrap="square">
            <a:spAutoFit/>
          </a:bodyPr>
          <a:lstStyle/>
          <a:p>
            <a:r>
              <a:rPr lang="ja-JP" altLang="en-US" sz="4400" dirty="0" smtClean="0">
                <a:solidFill>
                  <a:prstClr val="white"/>
                </a:solidFill>
              </a:rPr>
              <a:t>は</a:t>
            </a:r>
            <a:endParaRPr lang="ja-JP" altLang="en-US" sz="4400" dirty="0">
              <a:solidFill>
                <a:prstClr val="white"/>
              </a:solidFill>
            </a:endParaRPr>
          </a:p>
        </p:txBody>
      </p:sp>
      <p:sp>
        <p:nvSpPr>
          <p:cNvPr id="7" name="正方形/長方形 6"/>
          <p:cNvSpPr/>
          <p:nvPr/>
        </p:nvSpPr>
        <p:spPr>
          <a:xfrm>
            <a:off x="3419952" y="2267298"/>
            <a:ext cx="720000" cy="792000"/>
          </a:xfrm>
          <a:prstGeom prst="rect">
            <a:avLst/>
          </a:prstGeom>
        </p:spPr>
        <p:txBody>
          <a:bodyPr wrap="none">
            <a:spAutoFit/>
          </a:bodyPr>
          <a:lstStyle/>
          <a:p>
            <a:r>
              <a:rPr lang="ja-JP" altLang="en-US" sz="4400" dirty="0" smtClean="0">
                <a:solidFill>
                  <a:prstClr val="white"/>
                </a:solidFill>
              </a:rPr>
              <a:t>こ</a:t>
            </a:r>
            <a:endParaRPr lang="ja-JP" altLang="en-US" sz="4400" dirty="0">
              <a:solidFill>
                <a:prstClr val="white"/>
              </a:solidFill>
            </a:endParaRPr>
          </a:p>
        </p:txBody>
      </p:sp>
      <p:sp>
        <p:nvSpPr>
          <p:cNvPr id="8" name="正方形/長方形 7"/>
          <p:cNvSpPr/>
          <p:nvPr/>
        </p:nvSpPr>
        <p:spPr>
          <a:xfrm>
            <a:off x="3996016" y="2276960"/>
            <a:ext cx="720000" cy="792000"/>
          </a:xfrm>
          <a:prstGeom prst="rect">
            <a:avLst/>
          </a:prstGeom>
        </p:spPr>
        <p:txBody>
          <a:bodyPr wrap="square">
            <a:spAutoFit/>
          </a:bodyPr>
          <a:lstStyle/>
          <a:p>
            <a:r>
              <a:rPr lang="ja-JP" altLang="en-US" sz="4400" dirty="0" smtClean="0">
                <a:solidFill>
                  <a:prstClr val="white"/>
                </a:solidFill>
              </a:rPr>
              <a:t>れ</a:t>
            </a:r>
            <a:endParaRPr lang="ja-JP" altLang="en-US" sz="4400" dirty="0">
              <a:solidFill>
                <a:prstClr val="white"/>
              </a:solidFill>
            </a:endParaRPr>
          </a:p>
        </p:txBody>
      </p:sp>
      <p:sp>
        <p:nvSpPr>
          <p:cNvPr id="9" name="正方形/長方形 8"/>
          <p:cNvSpPr/>
          <p:nvPr/>
        </p:nvSpPr>
        <p:spPr>
          <a:xfrm>
            <a:off x="4716096" y="2267298"/>
            <a:ext cx="720000" cy="792000"/>
          </a:xfrm>
          <a:prstGeom prst="rect">
            <a:avLst/>
          </a:prstGeom>
        </p:spPr>
        <p:txBody>
          <a:bodyPr wrap="square">
            <a:spAutoFit/>
          </a:bodyPr>
          <a:lstStyle/>
          <a:p>
            <a:r>
              <a:rPr lang="ja-JP" altLang="en-US" sz="4400" dirty="0" smtClean="0">
                <a:solidFill>
                  <a:prstClr val="white"/>
                </a:solidFill>
              </a:rPr>
              <a:t>を</a:t>
            </a:r>
            <a:endParaRPr lang="ja-JP" altLang="en-US" sz="4400" dirty="0">
              <a:solidFill>
                <a:prstClr val="white"/>
              </a:solidFill>
            </a:endParaRPr>
          </a:p>
        </p:txBody>
      </p:sp>
      <p:sp>
        <p:nvSpPr>
          <p:cNvPr id="10" name="正方形/長方形 9"/>
          <p:cNvSpPr/>
          <p:nvPr/>
        </p:nvSpPr>
        <p:spPr>
          <a:xfrm>
            <a:off x="5364168" y="2267298"/>
            <a:ext cx="720000" cy="792000"/>
          </a:xfrm>
          <a:prstGeom prst="rect">
            <a:avLst/>
          </a:prstGeom>
        </p:spPr>
        <p:txBody>
          <a:bodyPr wrap="none">
            <a:spAutoFit/>
          </a:bodyPr>
          <a:lstStyle/>
          <a:p>
            <a:r>
              <a:rPr lang="ja-JP" altLang="en-US" sz="4400" dirty="0" smtClean="0">
                <a:solidFill>
                  <a:prstClr val="white"/>
                </a:solidFill>
              </a:rPr>
              <a:t>な</a:t>
            </a:r>
            <a:endParaRPr lang="ja-JP" altLang="en-US" sz="4400" dirty="0">
              <a:solidFill>
                <a:prstClr val="white"/>
              </a:solidFill>
            </a:endParaRPr>
          </a:p>
        </p:txBody>
      </p:sp>
      <p:sp>
        <p:nvSpPr>
          <p:cNvPr id="11" name="正方形/長方形 10"/>
          <p:cNvSpPr/>
          <p:nvPr/>
        </p:nvSpPr>
        <p:spPr>
          <a:xfrm>
            <a:off x="6012240" y="2267298"/>
            <a:ext cx="720000" cy="792000"/>
          </a:xfrm>
          <a:prstGeom prst="rect">
            <a:avLst/>
          </a:prstGeom>
        </p:spPr>
        <p:txBody>
          <a:bodyPr wrap="square">
            <a:spAutoFit/>
          </a:bodyPr>
          <a:lstStyle/>
          <a:p>
            <a:r>
              <a:rPr lang="ja-JP" altLang="en-US" sz="4400" dirty="0" smtClean="0">
                <a:solidFill>
                  <a:prstClr val="white"/>
                </a:solidFill>
              </a:rPr>
              <a:t>ん</a:t>
            </a:r>
            <a:endParaRPr lang="ja-JP" altLang="en-US" sz="4400" dirty="0">
              <a:solidFill>
                <a:prstClr val="white"/>
              </a:solidFill>
            </a:endParaRPr>
          </a:p>
        </p:txBody>
      </p:sp>
      <p:sp>
        <p:nvSpPr>
          <p:cNvPr id="12" name="正方形/長方形 11"/>
          <p:cNvSpPr/>
          <p:nvPr/>
        </p:nvSpPr>
        <p:spPr>
          <a:xfrm>
            <a:off x="6660312" y="2267298"/>
            <a:ext cx="720000" cy="792000"/>
          </a:xfrm>
          <a:prstGeom prst="rect">
            <a:avLst/>
          </a:prstGeom>
        </p:spPr>
        <p:txBody>
          <a:bodyPr wrap="none">
            <a:spAutoFit/>
          </a:bodyPr>
          <a:lstStyle/>
          <a:p>
            <a:r>
              <a:rPr lang="ja-JP" altLang="en-US" sz="4400" dirty="0" smtClean="0">
                <a:solidFill>
                  <a:prstClr val="white"/>
                </a:solidFill>
              </a:rPr>
              <a:t>か</a:t>
            </a:r>
            <a:endParaRPr lang="ja-JP" altLang="en-US" sz="4400" dirty="0">
              <a:solidFill>
                <a:prstClr val="white"/>
              </a:solidFill>
            </a:endParaRPr>
          </a:p>
        </p:txBody>
      </p:sp>
      <p:sp>
        <p:nvSpPr>
          <p:cNvPr id="13" name="正方形/長方形 12"/>
          <p:cNvSpPr/>
          <p:nvPr/>
        </p:nvSpPr>
        <p:spPr>
          <a:xfrm>
            <a:off x="7308384" y="2267298"/>
            <a:ext cx="720000" cy="792000"/>
          </a:xfrm>
          <a:prstGeom prst="rect">
            <a:avLst/>
          </a:prstGeom>
        </p:spPr>
        <p:txBody>
          <a:bodyPr wrap="none">
            <a:spAutoFit/>
          </a:bodyPr>
          <a:lstStyle/>
          <a:p>
            <a:r>
              <a:rPr lang="ja-JP" altLang="en-US" sz="4400" dirty="0" smtClean="0">
                <a:solidFill>
                  <a:prstClr val="white"/>
                </a:solidFill>
              </a:rPr>
              <a:t>い</a:t>
            </a:r>
            <a:endParaRPr lang="ja-JP" altLang="en-US" sz="4400" dirty="0">
              <a:solidFill>
                <a:prstClr val="white"/>
              </a:solidFill>
            </a:endParaRPr>
          </a:p>
        </p:txBody>
      </p:sp>
      <p:sp>
        <p:nvSpPr>
          <p:cNvPr id="14" name="正方形/長方形 13"/>
          <p:cNvSpPr/>
          <p:nvPr/>
        </p:nvSpPr>
        <p:spPr>
          <a:xfrm>
            <a:off x="5292080" y="2276960"/>
            <a:ext cx="1440000" cy="792000"/>
          </a:xfrm>
          <a:prstGeom prst="rect">
            <a:avLst/>
          </a:prstGeom>
        </p:spPr>
        <p:txBody>
          <a:bodyPr wrap="square">
            <a:spAutoFit/>
          </a:bodyPr>
          <a:lstStyle/>
          <a:p>
            <a:pPr algn="dist"/>
            <a:r>
              <a:rPr lang="ja-JP" altLang="en-US" sz="4400" u="sng" dirty="0" smtClean="0">
                <a:solidFill>
                  <a:prstClr val="white"/>
                </a:solidFill>
              </a:rPr>
              <a:t>何回</a:t>
            </a:r>
            <a:endParaRPr lang="ja-JP" altLang="en-US" sz="4400" u="sng" dirty="0">
              <a:solidFill>
                <a:prstClr val="white"/>
              </a:solidFill>
            </a:endParaRPr>
          </a:p>
        </p:txBody>
      </p:sp>
      <p:sp>
        <p:nvSpPr>
          <p:cNvPr id="15" name="正方形/長方形 14"/>
          <p:cNvSpPr/>
          <p:nvPr/>
        </p:nvSpPr>
        <p:spPr>
          <a:xfrm>
            <a:off x="482339" y="3068960"/>
            <a:ext cx="720000" cy="792000"/>
          </a:xfrm>
          <a:prstGeom prst="rect">
            <a:avLst/>
          </a:prstGeom>
        </p:spPr>
        <p:txBody>
          <a:bodyPr wrap="none">
            <a:spAutoFit/>
          </a:bodyPr>
          <a:lstStyle/>
          <a:p>
            <a:r>
              <a:rPr lang="ja-JP" altLang="en-US" sz="4400" dirty="0" smtClean="0">
                <a:solidFill>
                  <a:prstClr val="white"/>
                </a:solidFill>
              </a:rPr>
              <a:t>き</a:t>
            </a:r>
            <a:endParaRPr lang="ja-JP" altLang="en-US" sz="4400" dirty="0">
              <a:solidFill>
                <a:prstClr val="white"/>
              </a:solidFill>
            </a:endParaRPr>
          </a:p>
        </p:txBody>
      </p:sp>
      <p:sp>
        <p:nvSpPr>
          <p:cNvPr id="16" name="正方形/長方形 15"/>
          <p:cNvSpPr/>
          <p:nvPr/>
        </p:nvSpPr>
        <p:spPr>
          <a:xfrm>
            <a:off x="1202339" y="3069136"/>
            <a:ext cx="720000" cy="792000"/>
          </a:xfrm>
          <a:prstGeom prst="rect">
            <a:avLst/>
          </a:prstGeom>
        </p:spPr>
        <p:txBody>
          <a:bodyPr wrap="none">
            <a:spAutoFit/>
          </a:bodyPr>
          <a:lstStyle/>
          <a:p>
            <a:r>
              <a:rPr lang="ja-JP" altLang="en-US" sz="4400" dirty="0" smtClean="0">
                <a:solidFill>
                  <a:prstClr val="white"/>
                </a:solidFill>
              </a:rPr>
              <a:t>い</a:t>
            </a:r>
            <a:endParaRPr lang="ja-JP" altLang="en-US" sz="4400" dirty="0">
              <a:solidFill>
                <a:prstClr val="white"/>
              </a:solidFill>
            </a:endParaRPr>
          </a:p>
        </p:txBody>
      </p:sp>
      <p:sp>
        <p:nvSpPr>
          <p:cNvPr id="17" name="正方形/長方形 16"/>
          <p:cNvSpPr/>
          <p:nvPr/>
        </p:nvSpPr>
        <p:spPr>
          <a:xfrm>
            <a:off x="1907544" y="3059298"/>
            <a:ext cx="720000" cy="792000"/>
          </a:xfrm>
          <a:prstGeom prst="rect">
            <a:avLst/>
          </a:prstGeom>
        </p:spPr>
        <p:txBody>
          <a:bodyPr wrap="none">
            <a:spAutoFit/>
          </a:bodyPr>
          <a:lstStyle/>
          <a:p>
            <a:r>
              <a:rPr lang="ja-JP" altLang="en-US" sz="4400" dirty="0">
                <a:solidFill>
                  <a:prstClr val="white"/>
                </a:solidFill>
              </a:rPr>
              <a:t>た</a:t>
            </a:r>
          </a:p>
        </p:txBody>
      </p:sp>
      <p:sp>
        <p:nvSpPr>
          <p:cNvPr id="18" name="正方形/長方形 17"/>
          <p:cNvSpPr/>
          <p:nvPr/>
        </p:nvSpPr>
        <p:spPr>
          <a:xfrm>
            <a:off x="467544" y="3069048"/>
            <a:ext cx="2160240" cy="792000"/>
          </a:xfrm>
          <a:prstGeom prst="rect">
            <a:avLst/>
          </a:prstGeom>
        </p:spPr>
        <p:txBody>
          <a:bodyPr wrap="square">
            <a:spAutoFit/>
          </a:bodyPr>
          <a:lstStyle/>
          <a:p>
            <a:pPr algn="dist"/>
            <a:r>
              <a:rPr lang="ja-JP" altLang="en-US" sz="4400" dirty="0" smtClean="0">
                <a:solidFill>
                  <a:prstClr val="white"/>
                </a:solidFill>
              </a:rPr>
              <a:t>聞いた</a:t>
            </a:r>
            <a:endParaRPr lang="ja-JP" altLang="en-US" sz="4400" dirty="0">
              <a:solidFill>
                <a:prstClr val="white"/>
              </a:solidFill>
            </a:endParaRPr>
          </a:p>
        </p:txBody>
      </p:sp>
      <p:sp>
        <p:nvSpPr>
          <p:cNvPr id="19" name="正方形/長方形 18"/>
          <p:cNvSpPr/>
          <p:nvPr/>
        </p:nvSpPr>
        <p:spPr>
          <a:xfrm>
            <a:off x="2699952" y="3059298"/>
            <a:ext cx="720000" cy="792000"/>
          </a:xfrm>
          <a:prstGeom prst="rect">
            <a:avLst/>
          </a:prstGeom>
        </p:spPr>
        <p:txBody>
          <a:bodyPr wrap="none">
            <a:spAutoFit/>
          </a:bodyPr>
          <a:lstStyle/>
          <a:p>
            <a:r>
              <a:rPr lang="ja-JP" altLang="en-US" sz="4400" dirty="0" smtClean="0">
                <a:solidFill>
                  <a:prstClr val="white"/>
                </a:solidFill>
              </a:rPr>
              <a:t>こ</a:t>
            </a:r>
            <a:endParaRPr lang="ja-JP" altLang="en-US" sz="4400" dirty="0">
              <a:solidFill>
                <a:prstClr val="white"/>
              </a:solidFill>
            </a:endParaRPr>
          </a:p>
        </p:txBody>
      </p:sp>
      <p:sp>
        <p:nvSpPr>
          <p:cNvPr id="20" name="正方形/長方形 19"/>
          <p:cNvSpPr/>
          <p:nvPr/>
        </p:nvSpPr>
        <p:spPr>
          <a:xfrm>
            <a:off x="3347864" y="3059298"/>
            <a:ext cx="601447" cy="769441"/>
          </a:xfrm>
          <a:prstGeom prst="rect">
            <a:avLst/>
          </a:prstGeom>
        </p:spPr>
        <p:txBody>
          <a:bodyPr wrap="none">
            <a:spAutoFit/>
          </a:bodyPr>
          <a:lstStyle/>
          <a:p>
            <a:r>
              <a:rPr lang="ja-JP" altLang="en-US" sz="4400" dirty="0" smtClean="0">
                <a:solidFill>
                  <a:prstClr val="white"/>
                </a:solidFill>
              </a:rPr>
              <a:t>と</a:t>
            </a:r>
            <a:endParaRPr lang="ja-JP" altLang="en-US" sz="4400" dirty="0">
              <a:solidFill>
                <a:prstClr val="white"/>
              </a:solidFill>
            </a:endParaRPr>
          </a:p>
        </p:txBody>
      </p:sp>
      <p:sp>
        <p:nvSpPr>
          <p:cNvPr id="21" name="正方形/長方形 20"/>
          <p:cNvSpPr/>
          <p:nvPr/>
        </p:nvSpPr>
        <p:spPr>
          <a:xfrm>
            <a:off x="3995936" y="3059298"/>
            <a:ext cx="720000" cy="792000"/>
          </a:xfrm>
          <a:prstGeom prst="rect">
            <a:avLst/>
          </a:prstGeom>
        </p:spPr>
        <p:txBody>
          <a:bodyPr wrap="none">
            <a:spAutoFit/>
          </a:bodyPr>
          <a:lstStyle/>
          <a:p>
            <a:r>
              <a:rPr lang="ja-JP" altLang="en-US" sz="4400" dirty="0" smtClean="0">
                <a:solidFill>
                  <a:prstClr val="white"/>
                </a:solidFill>
              </a:rPr>
              <a:t>が</a:t>
            </a:r>
            <a:endParaRPr lang="ja-JP" altLang="en-US" sz="4400" dirty="0">
              <a:solidFill>
                <a:prstClr val="white"/>
              </a:solidFill>
            </a:endParaRPr>
          </a:p>
        </p:txBody>
      </p:sp>
      <p:sp>
        <p:nvSpPr>
          <p:cNvPr id="22" name="正方形/長方形 21"/>
          <p:cNvSpPr/>
          <p:nvPr/>
        </p:nvSpPr>
        <p:spPr>
          <a:xfrm>
            <a:off x="4716016" y="3059298"/>
            <a:ext cx="720000" cy="792000"/>
          </a:xfrm>
          <a:prstGeom prst="rect">
            <a:avLst/>
          </a:prstGeom>
        </p:spPr>
        <p:txBody>
          <a:bodyPr wrap="none">
            <a:spAutoFit/>
          </a:bodyPr>
          <a:lstStyle/>
          <a:p>
            <a:r>
              <a:rPr lang="ja-JP" altLang="en-US" sz="4400" dirty="0" smtClean="0">
                <a:solidFill>
                  <a:prstClr val="white"/>
                </a:solidFill>
              </a:rPr>
              <a:t>あ</a:t>
            </a:r>
            <a:endParaRPr lang="ja-JP" altLang="en-US" sz="4400" dirty="0">
              <a:solidFill>
                <a:prstClr val="white"/>
              </a:solidFill>
            </a:endParaRPr>
          </a:p>
        </p:txBody>
      </p:sp>
      <p:sp>
        <p:nvSpPr>
          <p:cNvPr id="23" name="正方形/長方形 22"/>
          <p:cNvSpPr/>
          <p:nvPr/>
        </p:nvSpPr>
        <p:spPr>
          <a:xfrm>
            <a:off x="5436096" y="3059298"/>
            <a:ext cx="720000" cy="792000"/>
          </a:xfrm>
          <a:prstGeom prst="rect">
            <a:avLst/>
          </a:prstGeom>
        </p:spPr>
        <p:txBody>
          <a:bodyPr wrap="none">
            <a:spAutoFit/>
          </a:bodyPr>
          <a:lstStyle/>
          <a:p>
            <a:r>
              <a:rPr lang="ja-JP" altLang="en-US" sz="4400" dirty="0" smtClean="0">
                <a:solidFill>
                  <a:prstClr val="white"/>
                </a:solidFill>
              </a:rPr>
              <a:t>り</a:t>
            </a:r>
            <a:endParaRPr lang="ja-JP" altLang="en-US" sz="4400" dirty="0">
              <a:solidFill>
                <a:prstClr val="white"/>
              </a:solidFill>
            </a:endParaRPr>
          </a:p>
        </p:txBody>
      </p:sp>
      <p:sp>
        <p:nvSpPr>
          <p:cNvPr id="24" name="正方形/長方形 23"/>
          <p:cNvSpPr/>
          <p:nvPr/>
        </p:nvSpPr>
        <p:spPr>
          <a:xfrm>
            <a:off x="6012160" y="3069048"/>
            <a:ext cx="720000" cy="792000"/>
          </a:xfrm>
          <a:prstGeom prst="rect">
            <a:avLst/>
          </a:prstGeom>
        </p:spPr>
        <p:txBody>
          <a:bodyPr wrap="none">
            <a:spAutoFit/>
          </a:bodyPr>
          <a:lstStyle/>
          <a:p>
            <a:r>
              <a:rPr lang="ja-JP" altLang="en-US" sz="4400" dirty="0" smtClean="0">
                <a:solidFill>
                  <a:prstClr val="white"/>
                </a:solidFill>
              </a:rPr>
              <a:t>ま</a:t>
            </a:r>
            <a:endParaRPr lang="ja-JP" altLang="en-US" sz="4400" dirty="0">
              <a:solidFill>
                <a:prstClr val="white"/>
              </a:solidFill>
            </a:endParaRPr>
          </a:p>
        </p:txBody>
      </p:sp>
      <p:sp>
        <p:nvSpPr>
          <p:cNvPr id="25" name="正方形/長方形 24"/>
          <p:cNvSpPr/>
          <p:nvPr/>
        </p:nvSpPr>
        <p:spPr>
          <a:xfrm>
            <a:off x="6660232" y="3059298"/>
            <a:ext cx="720000" cy="792000"/>
          </a:xfrm>
          <a:prstGeom prst="rect">
            <a:avLst/>
          </a:prstGeom>
        </p:spPr>
        <p:txBody>
          <a:bodyPr wrap="none">
            <a:spAutoFit/>
          </a:bodyPr>
          <a:lstStyle/>
          <a:p>
            <a:r>
              <a:rPr lang="ja-JP" altLang="en-US" sz="4400" dirty="0" smtClean="0">
                <a:solidFill>
                  <a:prstClr val="white"/>
                </a:solidFill>
              </a:rPr>
              <a:t>す</a:t>
            </a:r>
            <a:endParaRPr lang="ja-JP" altLang="en-US" sz="4400" dirty="0">
              <a:solidFill>
                <a:prstClr val="white"/>
              </a:solidFill>
            </a:endParaRPr>
          </a:p>
        </p:txBody>
      </p:sp>
      <p:sp>
        <p:nvSpPr>
          <p:cNvPr id="26" name="正方形/長方形 25"/>
          <p:cNvSpPr/>
          <p:nvPr/>
        </p:nvSpPr>
        <p:spPr>
          <a:xfrm>
            <a:off x="7380312" y="3059298"/>
            <a:ext cx="720000" cy="792000"/>
          </a:xfrm>
          <a:prstGeom prst="rect">
            <a:avLst/>
          </a:prstGeom>
        </p:spPr>
        <p:txBody>
          <a:bodyPr wrap="none">
            <a:spAutoFit/>
          </a:bodyPr>
          <a:lstStyle/>
          <a:p>
            <a:r>
              <a:rPr lang="ja-JP" altLang="en-US" sz="4400" dirty="0" smtClean="0">
                <a:solidFill>
                  <a:prstClr val="white"/>
                </a:solidFill>
              </a:rPr>
              <a:t>か</a:t>
            </a:r>
            <a:endParaRPr lang="ja-JP" altLang="en-US" sz="4400" dirty="0">
              <a:solidFill>
                <a:prstClr val="white"/>
              </a:solidFill>
            </a:endParaRPr>
          </a:p>
        </p:txBody>
      </p:sp>
      <p:sp>
        <p:nvSpPr>
          <p:cNvPr id="27" name="正方形/長方形 26"/>
          <p:cNvSpPr/>
          <p:nvPr/>
        </p:nvSpPr>
        <p:spPr>
          <a:xfrm>
            <a:off x="5292080" y="2276960"/>
            <a:ext cx="1440000" cy="792000"/>
          </a:xfrm>
          <a:prstGeom prst="rect">
            <a:avLst/>
          </a:prstGeom>
        </p:spPr>
        <p:txBody>
          <a:bodyPr wrap="square">
            <a:spAutoFit/>
          </a:bodyPr>
          <a:lstStyle/>
          <a:p>
            <a:pPr algn="dist"/>
            <a:r>
              <a:rPr lang="ja-JP" altLang="en-US" sz="4400" dirty="0" smtClean="0">
                <a:solidFill>
                  <a:prstClr val="white"/>
                </a:solidFill>
              </a:rPr>
              <a:t>何回</a:t>
            </a:r>
            <a:endParaRPr lang="ja-JP" altLang="en-US" sz="4400" dirty="0">
              <a:solidFill>
                <a:prstClr val="white"/>
              </a:solidFill>
            </a:endParaRPr>
          </a:p>
        </p:txBody>
      </p:sp>
      <p:sp>
        <p:nvSpPr>
          <p:cNvPr id="28" name="正方形/長方形 27"/>
          <p:cNvSpPr/>
          <p:nvPr/>
        </p:nvSpPr>
        <p:spPr>
          <a:xfrm>
            <a:off x="467784" y="3069048"/>
            <a:ext cx="2160000" cy="792000"/>
          </a:xfrm>
          <a:prstGeom prst="rect">
            <a:avLst/>
          </a:prstGeom>
        </p:spPr>
        <p:txBody>
          <a:bodyPr wrap="square">
            <a:spAutoFit/>
          </a:bodyPr>
          <a:lstStyle/>
          <a:p>
            <a:pPr algn="dist"/>
            <a:r>
              <a:rPr lang="ja-JP" altLang="en-US" sz="4400" u="sng" dirty="0" smtClean="0">
                <a:solidFill>
                  <a:prstClr val="white"/>
                </a:solidFill>
              </a:rPr>
              <a:t>聞いた</a:t>
            </a:r>
            <a:endParaRPr lang="ja-JP" altLang="en-US" sz="4400" u="sng" dirty="0">
              <a:solidFill>
                <a:prstClr val="white"/>
              </a:solidFill>
            </a:endParaRPr>
          </a:p>
        </p:txBody>
      </p:sp>
      <p:sp>
        <p:nvSpPr>
          <p:cNvPr id="29" name="正方形/長方形 28"/>
          <p:cNvSpPr/>
          <p:nvPr/>
        </p:nvSpPr>
        <p:spPr>
          <a:xfrm>
            <a:off x="8028384" y="3059298"/>
            <a:ext cx="720000" cy="792000"/>
          </a:xfrm>
          <a:prstGeom prst="rect">
            <a:avLst/>
          </a:prstGeom>
        </p:spPr>
        <p:txBody>
          <a:bodyPr wrap="none">
            <a:spAutoFit/>
          </a:bodyPr>
          <a:lstStyle/>
          <a:p>
            <a:r>
              <a:rPr lang="ja-JP" altLang="en-US" sz="4400" dirty="0">
                <a:solidFill>
                  <a:prstClr val="white"/>
                </a:solidFill>
              </a:rPr>
              <a:t>？</a:t>
            </a:r>
          </a:p>
        </p:txBody>
      </p:sp>
      <p:pic>
        <p:nvPicPr>
          <p:cNvPr id="30" name="緊急地震速報音声（The Last 10-secondへの変換用）.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68760" y="476672"/>
            <a:ext cx="609600" cy="609600"/>
          </a:xfrm>
          <a:prstGeom prst="rect">
            <a:avLst/>
          </a:prstGeom>
        </p:spPr>
      </p:pic>
    </p:spTree>
    <p:extLst>
      <p:ext uri="{BB962C8B-B14F-4D97-AF65-F5344CB8AC3E}">
        <p14:creationId xmlns:p14="http://schemas.microsoft.com/office/powerpoint/2010/main" val="2931544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59" fill="hold"/>
                                        <p:tgtEl>
                                          <p:spTgt spid="30"/>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50"/>
                                        <p:tgtEl>
                                          <p:spTgt spid="3"/>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50"/>
                                        <p:tgtEl>
                                          <p:spTgt spid="7"/>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50"/>
                                        <p:tgtEl>
                                          <p:spTgt spid="8"/>
                                        </p:tgtEl>
                                      </p:cBhvr>
                                    </p:animEffect>
                                  </p:childTnLst>
                                </p:cTn>
                              </p:par>
                              <p:par>
                                <p:cTn id="25" presetID="10" presetClass="entr" presetSubtype="0" fill="hold" grpId="0" nodeType="with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50"/>
                                        <p:tgtEl>
                                          <p:spTgt spid="9"/>
                                        </p:tgtEl>
                                      </p:cBhvr>
                                    </p:animEffect>
                                  </p:childTnLst>
                                </p:cTn>
                              </p:par>
                              <p:par>
                                <p:cTn id="28" presetID="10" presetClass="entr" presetSubtype="0" fill="hold" grpId="1" nodeType="withEffect">
                                  <p:stCondLst>
                                    <p:cond delay="175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50"/>
                                        <p:tgtEl>
                                          <p:spTgt spid="10"/>
                                        </p:tgtEl>
                                      </p:cBhvr>
                                    </p:animEffect>
                                  </p:childTnLst>
                                </p:cTn>
                              </p:par>
                              <p:par>
                                <p:cTn id="31" presetID="10" presetClass="entr" presetSubtype="0" fill="hold" grpId="1" nodeType="withEffect">
                                  <p:stCondLst>
                                    <p:cond delay="2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250"/>
                                        <p:tgtEl>
                                          <p:spTgt spid="11"/>
                                        </p:tgtEl>
                                      </p:cBhvr>
                                    </p:animEffect>
                                  </p:childTnLst>
                                </p:cTn>
                              </p:par>
                              <p:par>
                                <p:cTn id="34" presetID="10" presetClass="entr" presetSubtype="0" fill="hold" grpId="1" nodeType="withEffect">
                                  <p:stCondLst>
                                    <p:cond delay="22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par>
                                <p:cTn id="37" presetID="10" presetClass="entr" presetSubtype="0" fill="hold" grpId="1" nodeType="withEffect">
                                  <p:stCondLst>
                                    <p:cond delay="25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childTnLst>
                                </p:cTn>
                              </p:par>
                              <p:par>
                                <p:cTn id="40" presetID="1" presetClass="exit" presetSubtype="0" fill="hold" grpId="0" nodeType="withEffect">
                                  <p:stCondLst>
                                    <p:cond delay="2750"/>
                                  </p:stCondLst>
                                  <p:childTnLst>
                                    <p:set>
                                      <p:cBhvr>
                                        <p:cTn id="41" dur="1" fill="hold">
                                          <p:stCondLst>
                                            <p:cond delay="0"/>
                                          </p:stCondLst>
                                        </p:cTn>
                                        <p:tgtEl>
                                          <p:spTgt spid="10"/>
                                        </p:tgtEl>
                                        <p:attrNameLst>
                                          <p:attrName>style.visibility</p:attrName>
                                        </p:attrNameLst>
                                      </p:cBhvr>
                                      <p:to>
                                        <p:strVal val="hidden"/>
                                      </p:to>
                                    </p:set>
                                  </p:childTnLst>
                                </p:cTn>
                              </p:par>
                              <p:par>
                                <p:cTn id="42" presetID="1" presetClass="exit" presetSubtype="0" fill="hold" grpId="0" nodeType="withEffect">
                                  <p:stCondLst>
                                    <p:cond delay="275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xit" presetSubtype="0" fill="hold" grpId="0" nodeType="withEffect">
                                  <p:stCondLst>
                                    <p:cond delay="2750"/>
                                  </p:stCondLst>
                                  <p:childTnLst>
                                    <p:set>
                                      <p:cBhvr>
                                        <p:cTn id="45" dur="1" fill="hold">
                                          <p:stCondLst>
                                            <p:cond delay="0"/>
                                          </p:stCondLst>
                                        </p:cTn>
                                        <p:tgtEl>
                                          <p:spTgt spid="12"/>
                                        </p:tgtEl>
                                        <p:attrNameLst>
                                          <p:attrName>style.visibility</p:attrName>
                                        </p:attrNameLst>
                                      </p:cBhvr>
                                      <p:to>
                                        <p:strVal val="hidden"/>
                                      </p:to>
                                    </p:set>
                                  </p:childTnLst>
                                </p:cTn>
                              </p:par>
                              <p:par>
                                <p:cTn id="46" presetID="1" presetClass="exit" presetSubtype="0" fill="hold" grpId="0" nodeType="withEffect">
                                  <p:stCondLst>
                                    <p:cond delay="2750"/>
                                  </p:stCondLst>
                                  <p:childTnLst>
                                    <p:set>
                                      <p:cBhvr>
                                        <p:cTn id="47" dur="1" fill="hold">
                                          <p:stCondLst>
                                            <p:cond delay="0"/>
                                          </p:stCondLst>
                                        </p:cTn>
                                        <p:tgtEl>
                                          <p:spTgt spid="13"/>
                                        </p:tgtEl>
                                        <p:attrNameLst>
                                          <p:attrName>style.visibility</p:attrName>
                                        </p:attrNameLst>
                                      </p:cBhvr>
                                      <p:to>
                                        <p:strVal val="hidden"/>
                                      </p:to>
                                    </p:set>
                                  </p:childTnLst>
                                </p:cTn>
                              </p:par>
                              <p:par>
                                <p:cTn id="48" presetID="10" presetClass="entr" presetSubtype="0" fill="hold" grpId="1" nodeType="withEffect">
                                  <p:stCondLst>
                                    <p:cond delay="30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50"/>
                                        <p:tgtEl>
                                          <p:spTgt spid="14"/>
                                        </p:tgtEl>
                                      </p:cBhvr>
                                    </p:animEffect>
                                  </p:childTnLst>
                                </p:cTn>
                              </p:par>
                              <p:par>
                                <p:cTn id="51" presetID="1" presetClass="exit" presetSubtype="0" fill="hold" grpId="0" nodeType="withEffect">
                                  <p:stCondLst>
                                    <p:cond delay="3250"/>
                                  </p:stCondLst>
                                  <p:childTnLst>
                                    <p:set>
                                      <p:cBhvr>
                                        <p:cTn id="52" dur="1" fill="hold">
                                          <p:stCondLst>
                                            <p:cond delay="0"/>
                                          </p:stCondLst>
                                        </p:cTn>
                                        <p:tgtEl>
                                          <p:spTgt spid="14"/>
                                        </p:tgtEl>
                                        <p:attrNameLst>
                                          <p:attrName>style.visibility</p:attrName>
                                        </p:attrNameLst>
                                      </p:cBhvr>
                                      <p:to>
                                        <p:strVal val="hidden"/>
                                      </p:to>
                                    </p:set>
                                  </p:childTnLst>
                                </p:cTn>
                              </p:par>
                              <p:par>
                                <p:cTn id="53" presetID="10" presetClass="entr" presetSubtype="0" fill="hold" grpId="0" nodeType="withEffect">
                                  <p:stCondLst>
                                    <p:cond delay="35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250"/>
                                        <p:tgtEl>
                                          <p:spTgt spid="27"/>
                                        </p:tgtEl>
                                      </p:cBhvr>
                                    </p:animEffect>
                                  </p:childTnLst>
                                </p:cTn>
                              </p:par>
                              <p:par>
                                <p:cTn id="56" presetID="10" presetClass="entr" presetSubtype="0" fill="hold" grpId="0" nodeType="withEffect">
                                  <p:stCondLst>
                                    <p:cond delay="375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250"/>
                                        <p:tgtEl>
                                          <p:spTgt spid="15"/>
                                        </p:tgtEl>
                                      </p:cBhvr>
                                    </p:animEffect>
                                  </p:childTnLst>
                                </p:cTn>
                              </p:par>
                              <p:par>
                                <p:cTn id="59" presetID="10" presetClass="entr" presetSubtype="0" fill="hold" grpId="0" nodeType="withEffect">
                                  <p:stCondLst>
                                    <p:cond delay="400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childTnLst>
                                </p:cTn>
                              </p:par>
                              <p:par>
                                <p:cTn id="62" presetID="10" presetClass="entr" presetSubtype="0" fill="hold" grpId="0" nodeType="withEffect">
                                  <p:stCondLst>
                                    <p:cond delay="400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250"/>
                                        <p:tgtEl>
                                          <p:spTgt spid="17"/>
                                        </p:tgtEl>
                                      </p:cBhvr>
                                    </p:animEffect>
                                  </p:childTnLst>
                                </p:cTn>
                              </p:par>
                              <p:par>
                                <p:cTn id="65" presetID="1" presetClass="exit" presetSubtype="0" fill="hold" grpId="1" nodeType="withEffect">
                                  <p:stCondLst>
                                    <p:cond delay="4250"/>
                                  </p:stCondLst>
                                  <p:childTnLst>
                                    <p:set>
                                      <p:cBhvr>
                                        <p:cTn id="66" dur="1" fill="hold">
                                          <p:stCondLst>
                                            <p:cond delay="0"/>
                                          </p:stCondLst>
                                        </p:cTn>
                                        <p:tgtEl>
                                          <p:spTgt spid="15"/>
                                        </p:tgtEl>
                                        <p:attrNameLst>
                                          <p:attrName>style.visibility</p:attrName>
                                        </p:attrNameLst>
                                      </p:cBhvr>
                                      <p:to>
                                        <p:strVal val="hidden"/>
                                      </p:to>
                                    </p:set>
                                  </p:childTnLst>
                                </p:cTn>
                              </p:par>
                              <p:par>
                                <p:cTn id="67" presetID="1" presetClass="exit" presetSubtype="0" fill="hold" grpId="1" nodeType="withEffect">
                                  <p:stCondLst>
                                    <p:cond delay="4250"/>
                                  </p:stCondLst>
                                  <p:childTnLst>
                                    <p:set>
                                      <p:cBhvr>
                                        <p:cTn id="68" dur="1" fill="hold">
                                          <p:stCondLst>
                                            <p:cond delay="0"/>
                                          </p:stCondLst>
                                        </p:cTn>
                                        <p:tgtEl>
                                          <p:spTgt spid="16"/>
                                        </p:tgtEl>
                                        <p:attrNameLst>
                                          <p:attrName>style.visibility</p:attrName>
                                        </p:attrNameLst>
                                      </p:cBhvr>
                                      <p:to>
                                        <p:strVal val="hidden"/>
                                      </p:to>
                                    </p:set>
                                  </p:childTnLst>
                                </p:cTn>
                              </p:par>
                              <p:par>
                                <p:cTn id="69" presetID="1" presetClass="exit" presetSubtype="0" fill="hold" grpId="1" nodeType="withEffect">
                                  <p:stCondLst>
                                    <p:cond delay="4250"/>
                                  </p:stCondLst>
                                  <p:childTnLst>
                                    <p:set>
                                      <p:cBhvr>
                                        <p:cTn id="70" dur="1" fill="hold">
                                          <p:stCondLst>
                                            <p:cond delay="0"/>
                                          </p:stCondLst>
                                        </p:cTn>
                                        <p:tgtEl>
                                          <p:spTgt spid="17"/>
                                        </p:tgtEl>
                                        <p:attrNameLst>
                                          <p:attrName>style.visibility</p:attrName>
                                        </p:attrNameLst>
                                      </p:cBhvr>
                                      <p:to>
                                        <p:strVal val="hidden"/>
                                      </p:to>
                                    </p:set>
                                  </p:childTnLst>
                                </p:cTn>
                              </p:par>
                              <p:par>
                                <p:cTn id="71" presetID="10" presetClass="entr" presetSubtype="0" fill="hold" grpId="0" nodeType="withEffect">
                                  <p:stCondLst>
                                    <p:cond delay="45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50"/>
                                        <p:tgtEl>
                                          <p:spTgt spid="28"/>
                                        </p:tgtEl>
                                      </p:cBhvr>
                                    </p:animEffect>
                                  </p:childTnLst>
                                </p:cTn>
                              </p:par>
                              <p:par>
                                <p:cTn id="74" presetID="1" presetClass="exit" presetSubtype="0" fill="hold" grpId="1" nodeType="withEffect">
                                  <p:stCondLst>
                                    <p:cond delay="4750"/>
                                  </p:stCondLst>
                                  <p:childTnLst>
                                    <p:set>
                                      <p:cBhvr>
                                        <p:cTn id="75" dur="1" fill="hold">
                                          <p:stCondLst>
                                            <p:cond delay="0"/>
                                          </p:stCondLst>
                                        </p:cTn>
                                        <p:tgtEl>
                                          <p:spTgt spid="28"/>
                                        </p:tgtEl>
                                        <p:attrNameLst>
                                          <p:attrName>style.visibility</p:attrName>
                                        </p:attrNameLst>
                                      </p:cBhvr>
                                      <p:to>
                                        <p:strVal val="hidden"/>
                                      </p:to>
                                    </p:set>
                                  </p:childTnLst>
                                </p:cTn>
                              </p:par>
                              <p:par>
                                <p:cTn id="76" presetID="10" presetClass="entr" presetSubtype="0" fill="hold" grpId="0" nodeType="withEffect">
                                  <p:stCondLst>
                                    <p:cond delay="500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50"/>
                                        <p:tgtEl>
                                          <p:spTgt spid="18"/>
                                        </p:tgtEl>
                                      </p:cBhvr>
                                    </p:animEffect>
                                  </p:childTnLst>
                                </p:cTn>
                              </p:par>
                              <p:par>
                                <p:cTn id="79" presetID="10" presetClass="entr" presetSubtype="0" fill="hold" grpId="0" nodeType="withEffect">
                                  <p:stCondLst>
                                    <p:cond delay="525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250"/>
                                        <p:tgtEl>
                                          <p:spTgt spid="19"/>
                                        </p:tgtEl>
                                      </p:cBhvr>
                                    </p:animEffect>
                                  </p:childTnLst>
                                </p:cTn>
                              </p:par>
                              <p:par>
                                <p:cTn id="82" presetID="10" presetClass="entr" presetSubtype="0" fill="hold" grpId="0" nodeType="withEffect">
                                  <p:stCondLst>
                                    <p:cond delay="550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250"/>
                                        <p:tgtEl>
                                          <p:spTgt spid="20"/>
                                        </p:tgtEl>
                                      </p:cBhvr>
                                    </p:animEffect>
                                  </p:childTnLst>
                                </p:cTn>
                              </p:par>
                              <p:par>
                                <p:cTn id="85" presetID="10" presetClass="entr" presetSubtype="0" fill="hold" grpId="0" nodeType="withEffect">
                                  <p:stCondLst>
                                    <p:cond delay="575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250"/>
                                        <p:tgtEl>
                                          <p:spTgt spid="21"/>
                                        </p:tgtEl>
                                      </p:cBhvr>
                                    </p:animEffect>
                                  </p:childTnLst>
                                </p:cTn>
                              </p:par>
                              <p:par>
                                <p:cTn id="88" presetID="10" presetClass="entr" presetSubtype="0" fill="hold" grpId="0" nodeType="withEffect">
                                  <p:stCondLst>
                                    <p:cond delay="600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250"/>
                                        <p:tgtEl>
                                          <p:spTgt spid="22"/>
                                        </p:tgtEl>
                                      </p:cBhvr>
                                    </p:animEffect>
                                  </p:childTnLst>
                                </p:cTn>
                              </p:par>
                              <p:par>
                                <p:cTn id="91" presetID="10" presetClass="entr" presetSubtype="0" fill="hold" grpId="0" nodeType="withEffect">
                                  <p:stCondLst>
                                    <p:cond delay="625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250"/>
                                        <p:tgtEl>
                                          <p:spTgt spid="23"/>
                                        </p:tgtEl>
                                      </p:cBhvr>
                                    </p:animEffect>
                                  </p:childTnLst>
                                </p:cTn>
                              </p:par>
                              <p:par>
                                <p:cTn id="94" presetID="10" presetClass="entr" presetSubtype="0" fill="hold" grpId="0" nodeType="withEffect">
                                  <p:stCondLst>
                                    <p:cond delay="650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250"/>
                                        <p:tgtEl>
                                          <p:spTgt spid="24"/>
                                        </p:tgtEl>
                                      </p:cBhvr>
                                    </p:animEffect>
                                  </p:childTnLst>
                                </p:cTn>
                              </p:par>
                              <p:par>
                                <p:cTn id="97" presetID="10" presetClass="entr" presetSubtype="0" fill="hold" grpId="0" nodeType="withEffect">
                                  <p:stCondLst>
                                    <p:cond delay="675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150"/>
                                        <p:tgtEl>
                                          <p:spTgt spid="25"/>
                                        </p:tgtEl>
                                      </p:cBhvr>
                                    </p:animEffect>
                                  </p:childTnLst>
                                </p:cTn>
                              </p:par>
                              <p:par>
                                <p:cTn id="100" presetID="10" presetClass="entr" presetSubtype="0" fill="hold" grpId="0" nodeType="withEffect">
                                  <p:stCondLst>
                                    <p:cond delay="700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250"/>
                                        <p:tgtEl>
                                          <p:spTgt spid="26"/>
                                        </p:tgtEl>
                                      </p:cBhvr>
                                    </p:animEffect>
                                  </p:childTnLst>
                                </p:cTn>
                              </p:par>
                              <p:par>
                                <p:cTn id="103" presetID="10" presetClass="entr" presetSubtype="0" fill="hold" grpId="0" nodeType="withEffect">
                                  <p:stCondLst>
                                    <p:cond delay="725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6" fill="hold" display="0">
                  <p:stCondLst>
                    <p:cond delay="indefinite"/>
                  </p:stCondLst>
                  <p:endCondLst>
                    <p:cond evt="onStopAudio" delay="0">
                      <p:tgtEl>
                        <p:sldTgt/>
                      </p:tgtEl>
                    </p:cond>
                  </p:endCondLst>
                </p:cTn>
                <p:tgtEl>
                  <p:spTgt spid="30"/>
                </p:tgtEl>
              </p:cMediaNode>
            </p:audio>
          </p:childTnLst>
        </p:cTn>
      </p:par>
    </p:tnLst>
    <p:bldLst>
      <p:bldP spid="3" grpId="0"/>
      <p:bldP spid="4" grpId="0"/>
      <p:bldP spid="5" grpId="0"/>
      <p:bldP spid="6" grpId="0"/>
      <p:bldP spid="7" grpId="0"/>
      <p:bldP spid="8" grpId="0"/>
      <p:bldP spid="9" grpId="0"/>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9" grpId="0"/>
      <p:bldP spid="20" grpId="0"/>
      <p:bldP spid="21" grpId="0"/>
      <p:bldP spid="22" grpId="0"/>
      <p:bldP spid="23" grpId="0"/>
      <p:bldP spid="24" grpId="0"/>
      <p:bldP spid="25" grpId="0"/>
      <p:bldP spid="26" grpId="0"/>
      <p:bldP spid="27" grpId="0"/>
      <p:bldP spid="28" grpId="0"/>
      <p:bldP spid="28" grpId="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74000">
              <a:srgbClr val="0070C0"/>
            </a:gs>
          </a:gsLst>
          <a:lin ang="5400000" scaled="0"/>
          <a:tileRect/>
        </a:gradFill>
        <a:effectLst/>
      </p:bgPr>
    </p:bg>
    <p:spTree>
      <p:nvGrpSpPr>
        <p:cNvPr id="1" name=""/>
        <p:cNvGrpSpPr/>
        <p:nvPr/>
      </p:nvGrpSpPr>
      <p:grpSpPr>
        <a:xfrm>
          <a:off x="0" y="0"/>
          <a:ext cx="0" cy="0"/>
          <a:chOff x="0" y="0"/>
          <a:chExt cx="0" cy="0"/>
        </a:xfrm>
      </p:grpSpPr>
      <p:sp>
        <p:nvSpPr>
          <p:cNvPr id="9" name="テキスト ボックス 8"/>
          <p:cNvSpPr txBox="1"/>
          <p:nvPr/>
        </p:nvSpPr>
        <p:spPr>
          <a:xfrm>
            <a:off x="0" y="5589240"/>
            <a:ext cx="9144000" cy="1323439"/>
          </a:xfrm>
          <a:prstGeom prst="rect">
            <a:avLst/>
          </a:prstGeom>
          <a:noFill/>
        </p:spPr>
        <p:txBody>
          <a:bodyPr wrap="square" rtlCol="0">
            <a:spAutoFit/>
          </a:bodyPr>
          <a:lstStyle/>
          <a:p>
            <a:pPr algn="ctr"/>
            <a:r>
              <a:rPr kumimoji="1" lang="ja-JP" altLang="en-US" sz="4000" dirty="0" smtClean="0">
                <a:solidFill>
                  <a:schemeClr val="bg1"/>
                </a:solidFill>
                <a:latin typeface="HGP明朝E" pitchFamily="18" charset="-128"/>
                <a:ea typeface="HGP明朝E" pitchFamily="18" charset="-128"/>
              </a:rPr>
              <a:t>地震直後の生活に役立つ知識を</a:t>
            </a:r>
            <a:endParaRPr kumimoji="1" lang="en-US" altLang="ja-JP" sz="4000" dirty="0" smtClean="0">
              <a:solidFill>
                <a:schemeClr val="bg1"/>
              </a:solidFill>
              <a:latin typeface="HGP明朝E" pitchFamily="18" charset="-128"/>
              <a:ea typeface="HGP明朝E" pitchFamily="18" charset="-128"/>
            </a:endParaRPr>
          </a:p>
          <a:p>
            <a:pPr algn="ctr"/>
            <a:r>
              <a:rPr kumimoji="1" lang="ja-JP" altLang="en-US" sz="4000" dirty="0" smtClean="0">
                <a:solidFill>
                  <a:schemeClr val="bg1"/>
                </a:solidFill>
                <a:latin typeface="HGP明朝E" pitchFamily="18" charset="-128"/>
                <a:ea typeface="HGP明朝E" pitchFamily="18" charset="-128"/>
              </a:rPr>
              <a:t>中心とした授業内容</a:t>
            </a:r>
            <a:endParaRPr kumimoji="1" lang="ja-JP" altLang="en-US" sz="4000" dirty="0">
              <a:solidFill>
                <a:schemeClr val="bg1"/>
              </a:solidFill>
              <a:latin typeface="HGP明朝E" pitchFamily="18" charset="-128"/>
              <a:ea typeface="HGP明朝E" pitchFamily="18" charset="-128"/>
            </a:endParaRPr>
          </a:p>
        </p:txBody>
      </p:sp>
      <p:sp>
        <p:nvSpPr>
          <p:cNvPr id="2" name="タイトル 1"/>
          <p:cNvSpPr>
            <a:spLocks noGrp="1"/>
          </p:cNvSpPr>
          <p:nvPr>
            <p:ph type="title"/>
          </p:nvPr>
        </p:nvSpPr>
        <p:spPr/>
        <p:txBody>
          <a:bodyPr/>
          <a:lstStyle/>
          <a:p>
            <a:r>
              <a:rPr lang="ja-JP" altLang="en-US" dirty="0">
                <a:latin typeface="HGP明朝E" pitchFamily="18" charset="-128"/>
                <a:ea typeface="HGP明朝E" pitchFamily="18" charset="-128"/>
              </a:rPr>
              <a:t>提案</a:t>
            </a:r>
            <a:endParaRPr kumimoji="1" lang="ja-JP" altLang="en-US" dirty="0">
              <a:latin typeface="HGP明朝E" pitchFamily="18" charset="-128"/>
              <a:ea typeface="HGP明朝E" pitchFamily="18" charset="-128"/>
            </a:endParaRPr>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pPr/>
              <a:t>30</a:t>
            </a:fld>
            <a:endParaRPr kumimoji="1" lang="ja-JP" altLang="en-US" dirty="0">
              <a:solidFill>
                <a:schemeClr val="bg1"/>
              </a:solidFill>
            </a:endParaRPr>
          </a:p>
        </p:txBody>
      </p:sp>
      <p:sp>
        <p:nvSpPr>
          <p:cNvPr id="4" name="テキスト プレースホルダー 3"/>
          <p:cNvSpPr>
            <a:spLocks noGrp="1"/>
          </p:cNvSpPr>
          <p:nvPr>
            <p:ph type="body" sz="quarter" idx="13"/>
          </p:nvPr>
        </p:nvSpPr>
        <p:spPr>
          <a:ln>
            <a:noFill/>
          </a:ln>
        </p:spPr>
        <p:txBody>
          <a:bodyPr/>
          <a:lstStyle/>
          <a:p>
            <a:r>
              <a:rPr kumimoji="1" lang="ja-JP" altLang="en-US" b="0" dirty="0" smtClean="0">
                <a:latin typeface="HGP明朝E" pitchFamily="18" charset="-128"/>
                <a:ea typeface="HGP明朝E" pitchFamily="18" charset="-128"/>
              </a:rPr>
              <a:t>　 総合科目内容</a:t>
            </a:r>
            <a:endParaRPr kumimoji="1" lang="ja-JP" altLang="en-US" b="0" dirty="0">
              <a:latin typeface="HGP明朝E" pitchFamily="18" charset="-128"/>
              <a:ea typeface="HGP明朝E" pitchFamily="18" charset="-128"/>
            </a:endParaRPr>
          </a:p>
        </p:txBody>
      </p:sp>
      <p:graphicFrame>
        <p:nvGraphicFramePr>
          <p:cNvPr id="8" name="グラフ 7"/>
          <p:cNvGraphicFramePr>
            <a:graphicFrameLocks/>
          </p:cNvGraphicFramePr>
          <p:nvPr>
            <p:extLst>
              <p:ext uri="{D42A27DB-BD31-4B8C-83A1-F6EECF244321}">
                <p14:modId xmlns:p14="http://schemas.microsoft.com/office/powerpoint/2010/main" val="2739394893"/>
              </p:ext>
            </p:extLst>
          </p:nvPr>
        </p:nvGraphicFramePr>
        <p:xfrm>
          <a:off x="9828584" y="2852936"/>
          <a:ext cx="8388423" cy="3816423"/>
        </p:xfrm>
        <a:graphic>
          <a:graphicData uri="http://schemas.openxmlformats.org/drawingml/2006/chart">
            <c:chart xmlns:c="http://schemas.openxmlformats.org/drawingml/2006/chart" xmlns:r="http://schemas.openxmlformats.org/officeDocument/2006/relationships" r:id="rId3"/>
          </a:graphicData>
        </a:graphic>
      </p:graphicFrame>
      <p:sp>
        <p:nvSpPr>
          <p:cNvPr id="5" name="円/楕円 4"/>
          <p:cNvSpPr/>
          <p:nvPr/>
        </p:nvSpPr>
        <p:spPr>
          <a:xfrm>
            <a:off x="447800" y="1772816"/>
            <a:ext cx="3672408"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C00000"/>
              </a:solidFill>
            </a:endParaRPr>
          </a:p>
        </p:txBody>
      </p:sp>
      <p:sp>
        <p:nvSpPr>
          <p:cNvPr id="6" name="テキスト ボックス 5"/>
          <p:cNvSpPr txBox="1"/>
          <p:nvPr/>
        </p:nvSpPr>
        <p:spPr>
          <a:xfrm>
            <a:off x="827584" y="1124744"/>
            <a:ext cx="5472608" cy="400110"/>
          </a:xfrm>
          <a:prstGeom prst="rect">
            <a:avLst/>
          </a:prstGeom>
          <a:noFill/>
        </p:spPr>
        <p:txBody>
          <a:bodyPr wrap="square" rtlCol="0">
            <a:spAutoFit/>
          </a:bodyPr>
          <a:lstStyle/>
          <a:p>
            <a:r>
              <a:rPr kumimoji="1" lang="en-US" altLang="ja-JP" sz="2000" dirty="0" smtClean="0"/>
              <a:t>Q</a:t>
            </a:r>
            <a:r>
              <a:rPr kumimoji="1" lang="ja-JP" altLang="en-US" sz="2000" dirty="0" smtClean="0"/>
              <a:t>震災時について何が知りたいですか？</a:t>
            </a:r>
            <a:endParaRPr kumimoji="1" lang="ja-JP" altLang="en-US" sz="2000" dirty="0"/>
          </a:p>
        </p:txBody>
      </p:sp>
      <p:graphicFrame>
        <p:nvGraphicFramePr>
          <p:cNvPr id="10" name="グラフ 9"/>
          <p:cNvGraphicFramePr>
            <a:graphicFrameLocks/>
          </p:cNvGraphicFramePr>
          <p:nvPr>
            <p:extLst>
              <p:ext uri="{D42A27DB-BD31-4B8C-83A1-F6EECF244321}">
                <p14:modId xmlns:p14="http://schemas.microsoft.com/office/powerpoint/2010/main" val="2478956893"/>
              </p:ext>
            </p:extLst>
          </p:nvPr>
        </p:nvGraphicFramePr>
        <p:xfrm>
          <a:off x="0" y="1700808"/>
          <a:ext cx="8964488" cy="3796100"/>
        </p:xfrm>
        <a:graphic>
          <a:graphicData uri="http://schemas.openxmlformats.org/drawingml/2006/chart">
            <c:chart xmlns:c="http://schemas.openxmlformats.org/drawingml/2006/chart" xmlns:r="http://schemas.openxmlformats.org/officeDocument/2006/relationships" r:id="rId4"/>
          </a:graphicData>
        </a:graphic>
      </p:graphicFrame>
      <p:sp>
        <p:nvSpPr>
          <p:cNvPr id="11" name="テキスト ボックス 10"/>
          <p:cNvSpPr txBox="1"/>
          <p:nvPr/>
        </p:nvSpPr>
        <p:spPr>
          <a:xfrm>
            <a:off x="8793993" y="5229200"/>
            <a:ext cx="432048" cy="369332"/>
          </a:xfrm>
          <a:prstGeom prst="rect">
            <a:avLst/>
          </a:prstGeom>
          <a:noFill/>
        </p:spPr>
        <p:txBody>
          <a:bodyPr wrap="square" rtlCol="0">
            <a:spAutoFit/>
          </a:bodyPr>
          <a:lstStyle/>
          <a:p>
            <a:r>
              <a:rPr lang="ja-JP" altLang="en-US" dirty="0"/>
              <a:t>人</a:t>
            </a:r>
            <a:endParaRPr kumimoji="1" lang="ja-JP" altLang="en-US" dirty="0"/>
          </a:p>
        </p:txBody>
      </p:sp>
    </p:spTree>
    <p:extLst>
      <p:ext uri="{BB962C8B-B14F-4D97-AF65-F5344CB8AC3E}">
        <p14:creationId xmlns:p14="http://schemas.microsoft.com/office/powerpoint/2010/main" val="198728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63000">
              <a:srgbClr val="0070C0"/>
            </a:gs>
            <a:gs pos="100000">
              <a:schemeClr val="tx1"/>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pPr/>
              <a:t>31</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lang="ja-JP" altLang="en-US" b="0" dirty="0" smtClean="0">
                <a:latin typeface="HGP明朝E" pitchFamily="18" charset="-128"/>
                <a:ea typeface="HGP明朝E" pitchFamily="18" charset="-128"/>
              </a:rPr>
              <a:t>  総合科目開設</a:t>
            </a:r>
            <a:r>
              <a:rPr lang="ja-JP" altLang="en-US" b="0" dirty="0">
                <a:latin typeface="HGP明朝E" pitchFamily="18" charset="-128"/>
                <a:ea typeface="HGP明朝E" pitchFamily="18" charset="-128"/>
              </a:rPr>
              <a:t>へ</a:t>
            </a:r>
            <a:endParaRPr kumimoji="1" lang="ja-JP" altLang="en-US" b="0" dirty="0">
              <a:latin typeface="HGP明朝E" pitchFamily="18" charset="-128"/>
              <a:ea typeface="HGP明朝E" pitchFamily="18" charset="-128"/>
            </a:endParaRPr>
          </a:p>
        </p:txBody>
      </p:sp>
      <p:graphicFrame>
        <p:nvGraphicFramePr>
          <p:cNvPr id="6" name="グラフ 5"/>
          <p:cNvGraphicFramePr>
            <a:graphicFrameLocks/>
          </p:cNvGraphicFramePr>
          <p:nvPr>
            <p:extLst>
              <p:ext uri="{D42A27DB-BD31-4B8C-83A1-F6EECF244321}">
                <p14:modId xmlns:p14="http://schemas.microsoft.com/office/powerpoint/2010/main" val="136508060"/>
              </p:ext>
            </p:extLst>
          </p:nvPr>
        </p:nvGraphicFramePr>
        <p:xfrm>
          <a:off x="251520" y="836712"/>
          <a:ext cx="8568952" cy="4669330"/>
        </p:xfrm>
        <a:graphic>
          <a:graphicData uri="http://schemas.openxmlformats.org/drawingml/2006/chart">
            <c:chart xmlns:c="http://schemas.openxmlformats.org/drawingml/2006/chart" xmlns:r="http://schemas.openxmlformats.org/officeDocument/2006/relationships" r:id="rId3"/>
          </a:graphicData>
        </a:graphic>
      </p:graphicFrame>
      <p:sp>
        <p:nvSpPr>
          <p:cNvPr id="9" name="テキスト ボックス 8"/>
          <p:cNvSpPr txBox="1"/>
          <p:nvPr/>
        </p:nvSpPr>
        <p:spPr>
          <a:xfrm>
            <a:off x="540409" y="5373216"/>
            <a:ext cx="8064896" cy="1323439"/>
          </a:xfrm>
          <a:prstGeom prst="rect">
            <a:avLst/>
          </a:prstGeom>
          <a:noFill/>
        </p:spPr>
        <p:txBody>
          <a:bodyPr wrap="square" rtlCol="0">
            <a:spAutoFit/>
          </a:bodyPr>
          <a:lstStyle/>
          <a:p>
            <a:pPr algn="ctr"/>
            <a:r>
              <a:rPr lang="ja-JP" altLang="en-US" sz="4000" dirty="0" smtClean="0">
                <a:solidFill>
                  <a:schemeClr val="bg1"/>
                </a:solidFill>
                <a:latin typeface="HGP明朝E" pitchFamily="18" charset="-128"/>
                <a:ea typeface="HGP明朝E" pitchFamily="18" charset="-128"/>
              </a:rPr>
              <a:t>総合科目を受講してもらうことで</a:t>
            </a:r>
            <a:endParaRPr lang="en-US" altLang="ja-JP" sz="4000" dirty="0" smtClean="0">
              <a:solidFill>
                <a:schemeClr val="bg1"/>
              </a:solidFill>
              <a:latin typeface="HGP明朝E" pitchFamily="18" charset="-128"/>
              <a:ea typeface="HGP明朝E" pitchFamily="18" charset="-128"/>
            </a:endParaRPr>
          </a:p>
          <a:p>
            <a:pPr algn="ctr"/>
            <a:r>
              <a:rPr lang="ja-JP" altLang="en-US" sz="4000" dirty="0" smtClean="0">
                <a:solidFill>
                  <a:schemeClr val="bg1"/>
                </a:solidFill>
                <a:latin typeface="HGP明朝E" pitchFamily="18" charset="-128"/>
                <a:ea typeface="HGP明朝E" pitchFamily="18" charset="-128"/>
              </a:rPr>
              <a:t>共助力を上げる</a:t>
            </a:r>
            <a:endParaRPr kumimoji="1" lang="ja-JP" altLang="en-US" sz="4000" dirty="0">
              <a:solidFill>
                <a:schemeClr val="bg1"/>
              </a:solidFill>
              <a:latin typeface="HGP明朝E" pitchFamily="18" charset="-128"/>
              <a:ea typeface="HGP明朝E" pitchFamily="18" charset="-128"/>
            </a:endParaRPr>
          </a:p>
        </p:txBody>
      </p:sp>
      <p:sp>
        <p:nvSpPr>
          <p:cNvPr id="8" name="タイトル 7"/>
          <p:cNvSpPr>
            <a:spLocks noGrp="1"/>
          </p:cNvSpPr>
          <p:nvPr>
            <p:ph type="title"/>
          </p:nvPr>
        </p:nvSpPr>
        <p:spPr/>
        <p:txBody>
          <a:bodyPr/>
          <a:lstStyle/>
          <a:p>
            <a:r>
              <a:rPr kumimoji="1" lang="ja-JP" altLang="en-US" dirty="0" smtClean="0"/>
              <a:t>提案</a:t>
            </a:r>
            <a:endParaRPr kumimoji="1" lang="ja-JP" altLang="en-US" dirty="0"/>
          </a:p>
        </p:txBody>
      </p:sp>
      <p:sp>
        <p:nvSpPr>
          <p:cNvPr id="10" name="円/楕円 9"/>
          <p:cNvSpPr/>
          <p:nvPr/>
        </p:nvSpPr>
        <p:spPr>
          <a:xfrm rot="4151120">
            <a:off x="2517567" y="2436456"/>
            <a:ext cx="3183102" cy="1752795"/>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solidFill>
                <a:schemeClr val="tx1"/>
              </a:solidFill>
            </a:endParaRPr>
          </a:p>
        </p:txBody>
      </p:sp>
    </p:spTree>
    <p:extLst>
      <p:ext uri="{BB962C8B-B14F-4D97-AF65-F5344CB8AC3E}">
        <p14:creationId xmlns:p14="http://schemas.microsoft.com/office/powerpoint/2010/main" val="2523292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61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schemeClr val="bg1"/>
                </a:solidFill>
              </a:rPr>
              <a:pPr/>
              <a:t>32</a:t>
            </a:fld>
            <a:endParaRPr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       授業内容</a:t>
            </a:r>
            <a:endParaRPr kumimoji="1" lang="ja-JP" altLang="en-US" b="0" dirty="0"/>
          </a:p>
        </p:txBody>
      </p:sp>
      <p:sp>
        <p:nvSpPr>
          <p:cNvPr id="7" name="AutoShape 4"/>
          <p:cNvSpPr>
            <a:spLocks noChangeArrowheads="1"/>
          </p:cNvSpPr>
          <p:nvPr/>
        </p:nvSpPr>
        <p:spPr bwMode="auto">
          <a:xfrm>
            <a:off x="138530" y="1196752"/>
            <a:ext cx="5369573" cy="2520280"/>
          </a:xfrm>
          <a:prstGeom prst="roundRect">
            <a:avLst>
              <a:gd name="adj" fmla="val 16667"/>
            </a:avLst>
          </a:prstGeom>
          <a:gradFill rotWithShape="1">
            <a:gsLst>
              <a:gs pos="0">
                <a:srgbClr val="FFFFFF"/>
              </a:gs>
              <a:gs pos="100000">
                <a:srgbClr val="FFFF99">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kern="0" dirty="0" smtClean="0">
                <a:solidFill>
                  <a:schemeClr val="bg1"/>
                </a:solidFill>
              </a:rPr>
              <a:t>グループディスカッション</a:t>
            </a:r>
            <a:endParaRPr kumimoji="0" lang="ja-JP" altLang="en-US" sz="2800" b="1" i="0" u="none" strike="noStrike" kern="0" cap="none" spc="0" normalizeH="0" baseline="0" noProof="0" dirty="0" smtClean="0">
              <a:ln>
                <a:noFill/>
              </a:ln>
              <a:solidFill>
                <a:schemeClr val="bg1"/>
              </a:solidFill>
              <a:effectLst/>
              <a:uLnTx/>
              <a:uFillTx/>
            </a:endParaRPr>
          </a:p>
        </p:txBody>
      </p:sp>
      <p:sp>
        <p:nvSpPr>
          <p:cNvPr id="8" name="AutoShape 3"/>
          <p:cNvSpPr>
            <a:spLocks noChangeArrowheads="1"/>
          </p:cNvSpPr>
          <p:nvPr/>
        </p:nvSpPr>
        <p:spPr bwMode="auto">
          <a:xfrm>
            <a:off x="5508103" y="1196752"/>
            <a:ext cx="3270428" cy="2520280"/>
          </a:xfrm>
          <a:prstGeom prst="roundRect">
            <a:avLst>
              <a:gd name="adj" fmla="val 16667"/>
            </a:avLst>
          </a:prstGeom>
          <a:gradFill rotWithShape="1">
            <a:gsLst>
              <a:gs pos="0">
                <a:srgbClr val="FFFFFF"/>
              </a:gs>
              <a:gs pos="100000">
                <a:srgbClr val="FF9900">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kern="0" dirty="0" smtClean="0">
                <a:solidFill>
                  <a:sysClr val="windowText" lastClr="000000"/>
                </a:solidFill>
              </a:rPr>
              <a:t>フィールドワーク</a:t>
            </a:r>
            <a:endParaRPr kumimoji="0" lang="ja-JP" altLang="en-US" sz="3200" b="1" i="0" u="none" strike="noStrike" kern="0" cap="none" spc="0" normalizeH="0" baseline="0" noProof="0" dirty="0" smtClean="0">
              <a:ln>
                <a:noFill/>
              </a:ln>
              <a:solidFill>
                <a:sysClr val="windowText" lastClr="000000"/>
              </a:solidFill>
              <a:effectLst/>
              <a:uLnTx/>
              <a:uFillTx/>
            </a:endParaRPr>
          </a:p>
        </p:txBody>
      </p:sp>
      <p:sp>
        <p:nvSpPr>
          <p:cNvPr id="9" name="AutoShape 13"/>
          <p:cNvSpPr>
            <a:spLocks noChangeArrowheads="1"/>
          </p:cNvSpPr>
          <p:nvPr/>
        </p:nvSpPr>
        <p:spPr bwMode="auto">
          <a:xfrm>
            <a:off x="5508103" y="3717032"/>
            <a:ext cx="3279232" cy="1168592"/>
          </a:xfrm>
          <a:prstGeom prst="roundRect">
            <a:avLst>
              <a:gd name="adj" fmla="val 16667"/>
            </a:avLst>
          </a:prstGeom>
          <a:gradFill rotWithShape="1">
            <a:gsLst>
              <a:gs pos="0">
                <a:srgbClr val="FFFFFF"/>
              </a:gs>
              <a:gs pos="100000">
                <a:srgbClr val="CC99FF">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i="0" u="none" strike="noStrike" kern="0" cap="none" spc="0" normalizeH="0" baseline="0" noProof="0" dirty="0" smtClean="0">
                <a:ln>
                  <a:noFill/>
                </a:ln>
                <a:solidFill>
                  <a:sysClr val="windowText" lastClr="000000"/>
                </a:solidFill>
                <a:effectLst/>
                <a:uLnTx/>
                <a:uFillTx/>
              </a:rPr>
              <a:t>講義</a:t>
            </a:r>
          </a:p>
        </p:txBody>
      </p:sp>
      <p:sp>
        <p:nvSpPr>
          <p:cNvPr id="10" name="AutoShape 6"/>
          <p:cNvSpPr>
            <a:spLocks noChangeArrowheads="1"/>
          </p:cNvSpPr>
          <p:nvPr/>
        </p:nvSpPr>
        <p:spPr bwMode="auto">
          <a:xfrm>
            <a:off x="138529" y="3717032"/>
            <a:ext cx="5369573" cy="1168592"/>
          </a:xfrm>
          <a:prstGeom prst="roundRect">
            <a:avLst>
              <a:gd name="adj" fmla="val 16667"/>
            </a:avLst>
          </a:prstGeom>
          <a:gradFill rotWithShape="1">
            <a:gsLst>
              <a:gs pos="0">
                <a:srgbClr val="FFFFFF"/>
              </a:gs>
              <a:gs pos="100000">
                <a:srgbClr val="CCFFFF">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smtClean="0">
                <a:ln>
                  <a:noFill/>
                </a:ln>
                <a:solidFill>
                  <a:sysClr val="windowText" lastClr="000000"/>
                </a:solidFill>
                <a:effectLst/>
                <a:uLnTx/>
                <a:uFillTx/>
              </a:rPr>
              <a:t>プレゼンテーション</a:t>
            </a:r>
          </a:p>
        </p:txBody>
      </p:sp>
      <p:sp>
        <p:nvSpPr>
          <p:cNvPr id="11" name="テキスト ボックス 10"/>
          <p:cNvSpPr txBox="1"/>
          <p:nvPr/>
        </p:nvSpPr>
        <p:spPr>
          <a:xfrm>
            <a:off x="989276" y="5085184"/>
            <a:ext cx="6984776" cy="1754326"/>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ja-JP" altLang="en-US" sz="5400" dirty="0" smtClean="0">
                <a:solidFill>
                  <a:schemeClr val="bg1"/>
                </a:solidFill>
              </a:rPr>
              <a:t>学生ならではの意見</a:t>
            </a:r>
            <a:endParaRPr lang="en-US" altLang="ja-JP" sz="5400" dirty="0" smtClean="0">
              <a:solidFill>
                <a:schemeClr val="bg1"/>
              </a:solidFill>
            </a:endParaRPr>
          </a:p>
          <a:p>
            <a:pPr algn="ctr"/>
            <a:r>
              <a:rPr kumimoji="1" lang="ja-JP" altLang="en-US" sz="5400" dirty="0" smtClean="0">
                <a:solidFill>
                  <a:schemeClr val="bg1"/>
                </a:solidFill>
              </a:rPr>
              <a:t>共助の促進</a:t>
            </a:r>
            <a:endParaRPr kumimoji="1" lang="ja-JP" altLang="en-US" sz="5400" dirty="0">
              <a:solidFill>
                <a:schemeClr val="bg1"/>
              </a:solidFill>
            </a:endParaRPr>
          </a:p>
        </p:txBody>
      </p:sp>
    </p:spTree>
    <p:extLst>
      <p:ext uri="{BB962C8B-B14F-4D97-AF65-F5344CB8AC3E}">
        <p14:creationId xmlns:p14="http://schemas.microsoft.com/office/powerpoint/2010/main" val="1280929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33</a:t>
            </a:fld>
            <a:endParaRPr lang="ja-JP" altLang="en-US">
              <a:solidFill>
                <a:prstClr val="white"/>
              </a:solidFill>
            </a:endParaRPr>
          </a:p>
        </p:txBody>
      </p:sp>
      <p:sp>
        <p:nvSpPr>
          <p:cNvPr id="4" name="テキスト プレースホルダー 3"/>
          <p:cNvSpPr>
            <a:spLocks noGrp="1"/>
          </p:cNvSpPr>
          <p:nvPr>
            <p:ph type="body" sz="quarter" idx="13"/>
          </p:nvPr>
        </p:nvSpPr>
        <p:spPr/>
        <p:txBody>
          <a:bodyPr/>
          <a:lstStyle/>
          <a:p>
            <a:r>
              <a:rPr kumimoji="1" lang="ja-JP" altLang="en-US" b="0" dirty="0" smtClean="0"/>
              <a:t>  各週授業内容</a:t>
            </a:r>
            <a:endParaRPr kumimoji="1" lang="ja-JP" altLang="en-US" b="0" dirty="0"/>
          </a:p>
        </p:txBody>
      </p:sp>
      <p:graphicFrame>
        <p:nvGraphicFramePr>
          <p:cNvPr id="5" name="表 4"/>
          <p:cNvGraphicFramePr>
            <a:graphicFrameLocks noGrp="1"/>
          </p:cNvGraphicFramePr>
          <p:nvPr>
            <p:extLst>
              <p:ext uri="{D42A27DB-BD31-4B8C-83A1-F6EECF244321}">
                <p14:modId xmlns:p14="http://schemas.microsoft.com/office/powerpoint/2010/main" val="2642117370"/>
              </p:ext>
            </p:extLst>
          </p:nvPr>
        </p:nvGraphicFramePr>
        <p:xfrm>
          <a:off x="0" y="691089"/>
          <a:ext cx="9144002" cy="6165299"/>
        </p:xfrm>
        <a:graphic>
          <a:graphicData uri="http://schemas.openxmlformats.org/drawingml/2006/table">
            <a:tbl>
              <a:tblPr>
                <a:tableStyleId>{5C22544A-7EE6-4342-B048-85BDC9FD1C3A}</a:tableStyleId>
              </a:tblPr>
              <a:tblGrid>
                <a:gridCol w="469317"/>
                <a:gridCol w="331283"/>
                <a:gridCol w="368092"/>
                <a:gridCol w="1675116"/>
                <a:gridCol w="864096"/>
                <a:gridCol w="466865"/>
                <a:gridCol w="4969233"/>
              </a:tblGrid>
              <a:tr h="376499">
                <a:tc>
                  <a:txBody>
                    <a:bodyPr/>
                    <a:lstStyle/>
                    <a:p>
                      <a:pPr algn="ctr" fontAlgn="ctr"/>
                      <a:r>
                        <a:rPr lang="ja-JP" altLang="en-US" sz="1200" u="none" strike="noStrike" dirty="0">
                          <a:effectLst/>
                        </a:rPr>
                        <a:t>学期</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週</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月日</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講義題目</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講義担当者</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所属</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講義内容</a:t>
                      </a:r>
                      <a:endParaRPr lang="ja-JP" altLang="en-US" sz="1200" b="0" i="0" u="none" strike="noStrike">
                        <a:solidFill>
                          <a:srgbClr val="000000"/>
                        </a:solidFill>
                        <a:effectLst/>
                        <a:latin typeface="ＭＳ Ｐ明朝"/>
                      </a:endParaRPr>
                    </a:p>
                  </a:txBody>
                  <a:tcPr marL="7364" marR="7364" marT="7364" marB="0" anchor="ctr"/>
                </a:tc>
              </a:tr>
              <a:tr h="376499">
                <a:tc rowSpan="15">
                  <a:txBody>
                    <a:bodyPr/>
                    <a:lstStyle/>
                    <a:p>
                      <a:pPr algn="ctr" fontAlgn="ctr"/>
                      <a:r>
                        <a:rPr lang="ja-JP" altLang="en-US" sz="1200" u="none" strike="noStrike">
                          <a:effectLst/>
                        </a:rPr>
                        <a:t>前期</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en-US" altLang="ja-JP" sz="1200" u="none" strike="noStrike">
                          <a:effectLst/>
                        </a:rPr>
                        <a:t>1</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オリエンテーション</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糸井川</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社工</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本講義の目的や概要の説明。進め方などのオリエンテーション</a:t>
                      </a:r>
                      <a:endParaRPr lang="ja-JP" altLang="en-US" sz="1200" b="0" i="0" u="none" strike="noStrike">
                        <a:solidFill>
                          <a:srgbClr val="000000"/>
                        </a:solidFill>
                        <a:effectLst/>
                        <a:latin typeface="ＭＳ Ｐ明朝"/>
                      </a:endParaRPr>
                    </a:p>
                  </a:txBody>
                  <a:tcPr marL="7364" marR="7364" marT="7364" marB="0" anchor="ctr"/>
                </a:tc>
              </a:tr>
              <a:tr h="446296">
                <a:tc vMerge="1">
                  <a:txBody>
                    <a:bodyPr/>
                    <a:lstStyle/>
                    <a:p>
                      <a:endParaRPr kumimoji="1" lang="ja-JP" altLang="en-US"/>
                    </a:p>
                  </a:txBody>
                  <a:tcPr/>
                </a:tc>
                <a:tc>
                  <a:txBody>
                    <a:bodyPr/>
                    <a:lstStyle/>
                    <a:p>
                      <a:pPr algn="ctr" fontAlgn="ctr"/>
                      <a:r>
                        <a:rPr lang="en-US" altLang="ja-JP" sz="1200" u="none" strike="noStrike">
                          <a:effectLst/>
                        </a:rPr>
                        <a:t>2</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東日本大震災に</a:t>
                      </a:r>
                      <a:r>
                        <a:rPr lang="ja-JP" altLang="en-US" sz="1200" u="none" strike="noStrike" dirty="0" smtClean="0">
                          <a:effectLst/>
                        </a:rPr>
                        <a:t>ついて</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糸井川</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社工</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東日本大震災の概要について学ぶ。何が起き、どんな対策が行われたのか概要講義</a:t>
                      </a:r>
                      <a:endParaRPr lang="ja-JP" altLang="en-US" sz="1200" b="0" i="0" u="none" strike="noStrike">
                        <a:solidFill>
                          <a:srgbClr val="000000"/>
                        </a:solidFill>
                        <a:effectLst/>
                        <a:latin typeface="ＭＳ Ｐ明朝"/>
                      </a:endParaRPr>
                    </a:p>
                  </a:txBody>
                  <a:tcPr marL="7364" marR="7364" marT="7364" marB="0" anchor="ctr"/>
                </a:tc>
              </a:tr>
              <a:tr h="413794">
                <a:tc vMerge="1">
                  <a:txBody>
                    <a:bodyPr/>
                    <a:lstStyle/>
                    <a:p>
                      <a:endParaRPr kumimoji="1" lang="ja-JP" altLang="en-US"/>
                    </a:p>
                  </a:txBody>
                  <a:tcPr/>
                </a:tc>
                <a:tc>
                  <a:txBody>
                    <a:bodyPr/>
                    <a:lstStyle/>
                    <a:p>
                      <a:pPr algn="ctr" fontAlgn="ctr"/>
                      <a:r>
                        <a:rPr lang="en-US" altLang="ja-JP" sz="1200" u="none" strike="noStrike">
                          <a:effectLst/>
                        </a:rPr>
                        <a:t>3</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講義</a:t>
                      </a:r>
                      <a:endParaRPr lang="ja-JP" altLang="en-US" sz="1200" u="none" strike="noStrike" dirty="0">
                        <a:effectLst/>
                      </a:endParaRPr>
                    </a:p>
                  </a:txBody>
                  <a:tcPr marL="7364" marR="7364" marT="7364" marB="0" anchor="ctr"/>
                </a:tc>
                <a:tc>
                  <a:txBody>
                    <a:bodyPr/>
                    <a:lstStyle/>
                    <a:p>
                      <a:pPr algn="ctr" fontAlgn="ctr"/>
                      <a:r>
                        <a:rPr lang="ja-JP" altLang="en-US" sz="1200" u="none" strike="noStrike" dirty="0" smtClean="0">
                          <a:effectLst/>
                        </a:rPr>
                        <a:t>村尾</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社工</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b="0" i="0" u="none" strike="noStrike" dirty="0" smtClean="0">
                          <a:solidFill>
                            <a:srgbClr val="000000"/>
                          </a:solidFill>
                          <a:effectLst/>
                          <a:latin typeface="ＭＳ Ｐ明朝"/>
                        </a:rPr>
                        <a:t>震災後の不便な生活に対処する方法概要</a:t>
                      </a:r>
                      <a:endParaRPr lang="ja-JP" altLang="en-US" sz="1200" b="0" i="0" u="none" strike="noStrike" dirty="0">
                        <a:solidFill>
                          <a:srgbClr val="000000"/>
                        </a:solidFill>
                        <a:effectLst/>
                        <a:latin typeface="ＭＳ Ｐ明朝"/>
                      </a:endParaRPr>
                    </a:p>
                  </a:txBody>
                  <a:tcPr marL="7364" marR="7364" marT="7364" marB="0" anchor="ctr"/>
                </a:tc>
              </a:tr>
              <a:tr h="410722">
                <a:tc vMerge="1">
                  <a:txBody>
                    <a:bodyPr/>
                    <a:lstStyle/>
                    <a:p>
                      <a:endParaRPr kumimoji="1" lang="ja-JP" altLang="en-US"/>
                    </a:p>
                  </a:txBody>
                  <a:tcPr/>
                </a:tc>
                <a:tc>
                  <a:txBody>
                    <a:bodyPr/>
                    <a:lstStyle/>
                    <a:p>
                      <a:pPr algn="ctr" fontAlgn="ctr"/>
                      <a:r>
                        <a:rPr lang="en-US" altLang="ja-JP" sz="1200" u="none" strike="noStrike">
                          <a:effectLst/>
                        </a:rPr>
                        <a:t>4</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講義</a:t>
                      </a:r>
                      <a:endParaRPr lang="en-US" altLang="ja-JP" sz="1200" u="none" strike="noStrike" dirty="0" smtClean="0">
                        <a:effectLst/>
                      </a:endParaRPr>
                    </a:p>
                  </a:txBody>
                  <a:tcPr marL="7364" marR="7364" marT="7364" marB="0" anchor="ctr"/>
                </a:tc>
                <a:tc>
                  <a:txBody>
                    <a:bodyPr/>
                    <a:lstStyle/>
                    <a:p>
                      <a:pPr algn="ctr" fontAlgn="ctr"/>
                      <a:r>
                        <a:rPr lang="ja-JP" altLang="en-US" sz="1200" u="none" strike="noStrike" dirty="0" smtClean="0">
                          <a:effectLst/>
                        </a:rPr>
                        <a:t>梅本</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社工</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dirty="0" smtClean="0">
                          <a:effectLst/>
                        </a:rPr>
                        <a:t>地震後に取るべきベストな行動概要。</a:t>
                      </a:r>
                      <a:r>
                        <a:rPr lang="ja-JP" altLang="en-US" sz="1200" u="none" strike="noStrike" dirty="0">
                          <a:effectLst/>
                        </a:rPr>
                        <a:t>次週のグループも決定</a:t>
                      </a:r>
                      <a:endParaRPr lang="ja-JP" altLang="en-US" sz="1200" b="0" i="0" u="none" strike="noStrike" dirty="0">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5</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グループワーク①</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未定</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未定</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それぞれのグループで４回目まで講義内容をディスカッション</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6</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グループワーク②</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b="0" i="0" u="none" strike="noStrike" dirty="0">
                          <a:solidFill>
                            <a:schemeClr val="dk1"/>
                          </a:solidFill>
                          <a:effectLst/>
                          <a:latin typeface="+mn-lt"/>
                        </a:rPr>
                        <a:t>〃</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つくば市内をグループでフィールドワーク。問題点の把握・発見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7</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グループワーク③</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それぞれのグループにて調査事項を決定、調査開始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8</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グループワーク④</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各グループで調査を進める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9</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グループワーク⑤</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各グループで調査を進める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10</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特別講義</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外部講師からの講義を予定</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11</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グループワーク⑦</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各グループで調査を進める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12</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グループワーク⑧</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a:effectLst/>
                        </a:rPr>
                        <a:t>各グループで調査を進める</a:t>
                      </a:r>
                      <a:endParaRPr lang="ja-JP" altLang="en-US" sz="1200" b="0" i="0" u="none" strike="noStrike">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13</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グループワーク⑨</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dirty="0">
                          <a:effectLst/>
                        </a:rPr>
                        <a:t>各グループで調査を進める</a:t>
                      </a:r>
                      <a:endParaRPr lang="ja-JP" altLang="en-US" sz="1200" b="0" i="0" u="none" strike="noStrike" dirty="0">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14</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発表</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smtClean="0">
                          <a:effectLst/>
                        </a:rPr>
                        <a:t>全教員</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dirty="0" smtClean="0">
                          <a:effectLst/>
                        </a:rPr>
                        <a:t>調査内容をグループ内で発表</a:t>
                      </a:r>
                      <a:endParaRPr lang="ja-JP" altLang="en-US" sz="1200" b="0" i="0" u="none" strike="noStrike" dirty="0">
                        <a:solidFill>
                          <a:srgbClr val="000000"/>
                        </a:solidFill>
                        <a:effectLst/>
                        <a:latin typeface="ＭＳ Ｐ明朝"/>
                      </a:endParaRPr>
                    </a:p>
                  </a:txBody>
                  <a:tcPr marL="7364" marR="7364" marT="7364" marB="0" anchor="ctr"/>
                </a:tc>
              </a:tr>
              <a:tr h="376499">
                <a:tc vMerge="1">
                  <a:txBody>
                    <a:bodyPr/>
                    <a:lstStyle/>
                    <a:p>
                      <a:endParaRPr kumimoji="1" lang="ja-JP" altLang="en-US"/>
                    </a:p>
                  </a:txBody>
                  <a:tcPr/>
                </a:tc>
                <a:tc>
                  <a:txBody>
                    <a:bodyPr/>
                    <a:lstStyle/>
                    <a:p>
                      <a:pPr algn="ctr" fontAlgn="ctr"/>
                      <a:r>
                        <a:rPr lang="en-US" altLang="ja-JP" sz="1200" u="none" strike="noStrike">
                          <a:effectLst/>
                        </a:rPr>
                        <a:t>15</a:t>
                      </a:r>
                      <a:endParaRPr lang="en-US" altLang="ja-JP"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a:effectLst/>
                        </a:rPr>
                        <a:t>　</a:t>
                      </a:r>
                      <a:endParaRPr lang="ja-JP" altLang="en-US" sz="1200" b="0" i="0" u="none" strike="noStrike">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発表</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en-US" altLang="ja-JP" sz="1200" u="none" strike="noStrike" dirty="0" smtClean="0">
                          <a:effectLst/>
                        </a:rPr>
                        <a:t>〃</a:t>
                      </a: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ctr" fontAlgn="ctr"/>
                      <a:r>
                        <a:rPr lang="ja-JP" altLang="en-US" sz="1200" u="none" strike="noStrike" dirty="0">
                          <a:effectLst/>
                        </a:rPr>
                        <a:t>　</a:t>
                      </a:r>
                      <a:endParaRPr lang="ja-JP" altLang="en-US" sz="1200" b="0" i="0" u="none" strike="noStrike" dirty="0">
                        <a:solidFill>
                          <a:srgbClr val="000000"/>
                        </a:solidFill>
                        <a:effectLst/>
                        <a:latin typeface="ＭＳ Ｐ明朝"/>
                      </a:endParaRPr>
                    </a:p>
                  </a:txBody>
                  <a:tcPr marL="7364" marR="7364" marT="7364" marB="0" anchor="ctr"/>
                </a:tc>
                <a:tc>
                  <a:txBody>
                    <a:bodyPr/>
                    <a:lstStyle/>
                    <a:p>
                      <a:pPr algn="l" fontAlgn="ctr"/>
                      <a:r>
                        <a:rPr lang="ja-JP" altLang="en-US" sz="1200" u="none" strike="noStrike" dirty="0" smtClean="0">
                          <a:effectLst/>
                        </a:rPr>
                        <a:t>調査内容をグループ内で発表</a:t>
                      </a:r>
                      <a:endParaRPr lang="ja-JP" altLang="en-US" sz="1200" b="0" i="0" u="none" strike="noStrike" dirty="0">
                        <a:solidFill>
                          <a:srgbClr val="000000"/>
                        </a:solidFill>
                        <a:effectLst/>
                        <a:latin typeface="ＭＳ Ｐ明朝"/>
                      </a:endParaRPr>
                    </a:p>
                  </a:txBody>
                  <a:tcPr marL="7364" marR="7364" marT="7364" marB="0" anchor="ctr"/>
                </a:tc>
              </a:tr>
            </a:tbl>
          </a:graphicData>
        </a:graphic>
      </p:graphicFrame>
    </p:spTree>
    <p:extLst>
      <p:ext uri="{BB962C8B-B14F-4D97-AF65-F5344CB8AC3E}">
        <p14:creationId xmlns:p14="http://schemas.microsoft.com/office/powerpoint/2010/main" val="27764852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50000">
              <a:srgbClr val="0070C0"/>
            </a:gs>
          </a:gsLst>
          <a:lin ang="5400000" scaled="0"/>
          <a:tileRect/>
        </a:gradFill>
        <a:effectLst/>
      </p:bgPr>
    </p:bg>
    <p:spTree>
      <p:nvGrpSpPr>
        <p:cNvPr id="1" name=""/>
        <p:cNvGrpSpPr/>
        <p:nvPr/>
      </p:nvGrpSpPr>
      <p:grpSpPr>
        <a:xfrm>
          <a:off x="0" y="0"/>
          <a:ext cx="0" cy="0"/>
          <a:chOff x="0" y="0"/>
          <a:chExt cx="0" cy="0"/>
        </a:xfrm>
      </p:grpSpPr>
      <p:sp>
        <p:nvSpPr>
          <p:cNvPr id="55" name="正方形/長方形 54"/>
          <p:cNvSpPr/>
          <p:nvPr/>
        </p:nvSpPr>
        <p:spPr>
          <a:xfrm>
            <a:off x="-36513" y="16112"/>
            <a:ext cx="6768753"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a:xfrm>
            <a:off x="8028384" y="6328594"/>
            <a:ext cx="941203" cy="301752"/>
          </a:xfrm>
        </p:spPr>
        <p:txBody>
          <a:bodyPr/>
          <a:lstStyle/>
          <a:p>
            <a:fld id="{3AC31149-E69C-44A3-8ED3-CD8F2E537B5F}" type="slidenum">
              <a:rPr kumimoji="1" lang="ja-JP" altLang="en-US" smtClean="0">
                <a:solidFill>
                  <a:schemeClr val="bg1"/>
                </a:solidFill>
              </a:rPr>
              <a:t>34</a:t>
            </a:fld>
            <a:endParaRPr kumimoji="1" lang="ja-JP" altLang="en-US" dirty="0">
              <a:solidFill>
                <a:schemeClr val="bg1"/>
              </a:solidFill>
            </a:endParaRPr>
          </a:p>
        </p:txBody>
      </p:sp>
      <p:sp>
        <p:nvSpPr>
          <p:cNvPr id="4" name="テキスト プレースホルダー 3"/>
          <p:cNvSpPr>
            <a:spLocks noGrp="1"/>
          </p:cNvSpPr>
          <p:nvPr>
            <p:ph type="body" sz="quarter" idx="13"/>
          </p:nvPr>
        </p:nvSpPr>
        <p:spPr>
          <a:xfrm>
            <a:off x="35496" y="44624"/>
            <a:ext cx="8027988" cy="549275"/>
          </a:xfrm>
        </p:spPr>
        <p:txBody>
          <a:bodyPr/>
          <a:lstStyle/>
          <a:p>
            <a:r>
              <a:rPr kumimoji="1" lang="ja-JP" altLang="en-US" dirty="0" smtClean="0"/>
              <a:t>共助を重要性を</a:t>
            </a:r>
            <a:r>
              <a:rPr lang="ja-JP" altLang="en-US" dirty="0"/>
              <a:t>広めるには</a:t>
            </a:r>
            <a:endParaRPr kumimoji="1" lang="ja-JP" altLang="en-US" dirty="0"/>
          </a:p>
        </p:txBody>
      </p:sp>
      <p:grpSp>
        <p:nvGrpSpPr>
          <p:cNvPr id="50" name="グループ化 49"/>
          <p:cNvGrpSpPr/>
          <p:nvPr/>
        </p:nvGrpSpPr>
        <p:grpSpPr>
          <a:xfrm>
            <a:off x="3491880" y="2385355"/>
            <a:ext cx="2016000" cy="2016000"/>
            <a:chOff x="3586643" y="2833421"/>
            <a:chExt cx="2016000" cy="2016000"/>
          </a:xfrm>
        </p:grpSpPr>
        <p:sp>
          <p:nvSpPr>
            <p:cNvPr id="42" name="円/楕円 41"/>
            <p:cNvSpPr/>
            <p:nvPr/>
          </p:nvSpPr>
          <p:spPr>
            <a:xfrm>
              <a:off x="3586643" y="2833421"/>
              <a:ext cx="2016000" cy="2016000"/>
            </a:xfrm>
            <a:prstGeom prst="ellipse">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43" name="円/楕円 4"/>
            <p:cNvSpPr/>
            <p:nvPr/>
          </p:nvSpPr>
          <p:spPr>
            <a:xfrm>
              <a:off x="3776125" y="3128658"/>
              <a:ext cx="1538872" cy="1425527"/>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kumimoji="1" lang="ja-JP" altLang="en-US" sz="5400" kern="1200" dirty="0" smtClean="0"/>
                <a:t>共助</a:t>
              </a:r>
              <a:endParaRPr kumimoji="1" lang="ja-JP" altLang="en-US" sz="5400" kern="1200" dirty="0"/>
            </a:p>
          </p:txBody>
        </p:sp>
      </p:grpSp>
      <p:grpSp>
        <p:nvGrpSpPr>
          <p:cNvPr id="6" name="グループ化 5"/>
          <p:cNvGrpSpPr>
            <a:grpSpLocks/>
          </p:cNvGrpSpPr>
          <p:nvPr/>
        </p:nvGrpSpPr>
        <p:grpSpPr>
          <a:xfrm>
            <a:off x="4283880" y="1881355"/>
            <a:ext cx="432000" cy="432000"/>
            <a:chOff x="3504641" y="1674588"/>
            <a:chExt cx="473854" cy="324481"/>
          </a:xfrm>
        </p:grpSpPr>
        <p:sp>
          <p:nvSpPr>
            <p:cNvPr id="40" name="右矢印 39"/>
            <p:cNvSpPr/>
            <p:nvPr/>
          </p:nvSpPr>
          <p:spPr>
            <a:xfrm rot="5352234">
              <a:off x="3579327" y="1599902"/>
              <a:ext cx="324481" cy="473854"/>
            </a:xfrm>
            <a:prstGeom prst="rightArrow">
              <a:avLst>
                <a:gd name="adj1" fmla="val 60000"/>
                <a:gd name="adj2" fmla="val 50000"/>
              </a:avLst>
            </a:pr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41" name="右矢印 6"/>
            <p:cNvSpPr/>
            <p:nvPr/>
          </p:nvSpPr>
          <p:spPr>
            <a:xfrm rot="16152234">
              <a:off x="3627323" y="1646006"/>
              <a:ext cx="227137" cy="284312"/>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7" name="グループ化 6"/>
          <p:cNvGrpSpPr>
            <a:grpSpLocks noChangeAspect="1"/>
          </p:cNvGrpSpPr>
          <p:nvPr/>
        </p:nvGrpSpPr>
        <p:grpSpPr>
          <a:xfrm>
            <a:off x="4211960" y="1269475"/>
            <a:ext cx="540000" cy="540000"/>
            <a:chOff x="3064086" y="87639"/>
            <a:chExt cx="1382216" cy="1382216"/>
          </a:xfrm>
          <a:scene3d>
            <a:camera prst="orthographicFront"/>
            <a:lightRig rig="flat" dir="t"/>
          </a:scene3d>
        </p:grpSpPr>
        <p:sp>
          <p:nvSpPr>
            <p:cNvPr id="38" name="円/楕円 37"/>
            <p:cNvSpPr/>
            <p:nvPr/>
          </p:nvSpPr>
          <p:spPr>
            <a:xfrm>
              <a:off x="3064086" y="87639"/>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9" name="円/楕円 8"/>
            <p:cNvSpPr/>
            <p:nvPr/>
          </p:nvSpPr>
          <p:spPr>
            <a:xfrm>
              <a:off x="3266507" y="290060"/>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8" name="グループ化 7"/>
          <p:cNvGrpSpPr>
            <a:grpSpLocks/>
          </p:cNvGrpSpPr>
          <p:nvPr/>
        </p:nvGrpSpPr>
        <p:grpSpPr>
          <a:xfrm rot="480000">
            <a:off x="5408184" y="2458259"/>
            <a:ext cx="432000" cy="432000"/>
            <a:chOff x="4409351" y="1868951"/>
            <a:chExt cx="316790" cy="469953"/>
          </a:xfrm>
        </p:grpSpPr>
        <p:sp>
          <p:nvSpPr>
            <p:cNvPr id="36" name="右矢印 35"/>
            <p:cNvSpPr/>
            <p:nvPr/>
          </p:nvSpPr>
          <p:spPr>
            <a:xfrm rot="8471880">
              <a:off x="4409351" y="1868951"/>
              <a:ext cx="31679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7" name="右矢印 10"/>
            <p:cNvSpPr/>
            <p:nvPr/>
          </p:nvSpPr>
          <p:spPr>
            <a:xfrm rot="8471880">
              <a:off x="4493901" y="1933165"/>
              <a:ext cx="221753"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9" name="グループ化 8"/>
          <p:cNvGrpSpPr>
            <a:grpSpLocks noChangeAspect="1"/>
          </p:cNvGrpSpPr>
          <p:nvPr/>
        </p:nvGrpSpPr>
        <p:grpSpPr>
          <a:xfrm>
            <a:off x="5940152" y="2097507"/>
            <a:ext cx="540000" cy="540000"/>
            <a:chOff x="4728826" y="969822"/>
            <a:chExt cx="1382216" cy="1382216"/>
          </a:xfrm>
          <a:scene3d>
            <a:camera prst="orthographicFront"/>
            <a:lightRig rig="flat" dir="t"/>
          </a:scene3d>
        </p:grpSpPr>
        <p:sp>
          <p:nvSpPr>
            <p:cNvPr id="34" name="円/楕円 33"/>
            <p:cNvSpPr/>
            <p:nvPr/>
          </p:nvSpPr>
          <p:spPr>
            <a:xfrm>
              <a:off x="4728826"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5" name="円/楕円 12"/>
            <p:cNvSpPr/>
            <p:nvPr/>
          </p:nvSpPr>
          <p:spPr>
            <a:xfrm>
              <a:off x="4931247"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0" name="グループ化 9"/>
          <p:cNvGrpSpPr>
            <a:grpSpLocks/>
          </p:cNvGrpSpPr>
          <p:nvPr/>
        </p:nvGrpSpPr>
        <p:grpSpPr>
          <a:xfrm rot="360000">
            <a:off x="5457491" y="3777104"/>
            <a:ext cx="432000" cy="432000"/>
            <a:chOff x="4407587" y="2937062"/>
            <a:chExt cx="291787" cy="469953"/>
          </a:xfrm>
        </p:grpSpPr>
        <p:sp>
          <p:nvSpPr>
            <p:cNvPr id="32" name="右矢印 31"/>
            <p:cNvSpPr/>
            <p:nvPr/>
          </p:nvSpPr>
          <p:spPr>
            <a:xfrm rot="1428676" flipH="1">
              <a:off x="4407587" y="2937062"/>
              <a:ext cx="291787"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3" name="右矢印 14"/>
            <p:cNvSpPr/>
            <p:nvPr/>
          </p:nvSpPr>
          <p:spPr>
            <a:xfrm rot="1428676">
              <a:off x="4491397" y="3048723"/>
              <a:ext cx="20425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1" name="グループ化 10"/>
          <p:cNvGrpSpPr>
            <a:grpSpLocks noChangeAspect="1"/>
          </p:cNvGrpSpPr>
          <p:nvPr/>
        </p:nvGrpSpPr>
        <p:grpSpPr>
          <a:xfrm>
            <a:off x="5940152" y="4005779"/>
            <a:ext cx="540000" cy="540000"/>
            <a:chOff x="4713663" y="2895790"/>
            <a:chExt cx="1382216" cy="1382216"/>
          </a:xfrm>
          <a:scene3d>
            <a:camera prst="orthographicFront"/>
            <a:lightRig rig="flat" dir="t"/>
          </a:scene3d>
        </p:grpSpPr>
        <p:sp>
          <p:nvSpPr>
            <p:cNvPr id="30" name="円/楕円 29"/>
            <p:cNvSpPr/>
            <p:nvPr/>
          </p:nvSpPr>
          <p:spPr>
            <a:xfrm>
              <a:off x="4713663" y="2895790"/>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1" name="円/楕円 16"/>
            <p:cNvSpPr/>
            <p:nvPr/>
          </p:nvSpPr>
          <p:spPr>
            <a:xfrm>
              <a:off x="4916084" y="3098211"/>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2" name="グループ化 11"/>
          <p:cNvGrpSpPr>
            <a:grpSpLocks/>
          </p:cNvGrpSpPr>
          <p:nvPr/>
        </p:nvGrpSpPr>
        <p:grpSpPr>
          <a:xfrm>
            <a:off x="4283880" y="4473355"/>
            <a:ext cx="432000" cy="432000"/>
            <a:chOff x="3525648" y="3568784"/>
            <a:chExt cx="469953" cy="237473"/>
          </a:xfrm>
        </p:grpSpPr>
        <p:sp>
          <p:nvSpPr>
            <p:cNvPr id="28" name="右矢印 27"/>
            <p:cNvSpPr/>
            <p:nvPr/>
          </p:nvSpPr>
          <p:spPr>
            <a:xfrm rot="16220277">
              <a:off x="3641888" y="3452544"/>
              <a:ext cx="237473"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9" name="右矢印 18"/>
            <p:cNvSpPr/>
            <p:nvPr/>
          </p:nvSpPr>
          <p:spPr>
            <a:xfrm rot="27020277">
              <a:off x="3677299" y="3582155"/>
              <a:ext cx="16623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4" name="グループ化 13"/>
          <p:cNvGrpSpPr>
            <a:grpSpLocks/>
          </p:cNvGrpSpPr>
          <p:nvPr/>
        </p:nvGrpSpPr>
        <p:grpSpPr>
          <a:xfrm rot="-60000">
            <a:off x="3128151" y="3775712"/>
            <a:ext cx="432000" cy="432000"/>
            <a:chOff x="2783199" y="2925734"/>
            <a:chExt cx="271384" cy="469953"/>
          </a:xfrm>
        </p:grpSpPr>
        <p:sp>
          <p:nvSpPr>
            <p:cNvPr id="24" name="右矢印 23"/>
            <p:cNvSpPr/>
            <p:nvPr/>
          </p:nvSpPr>
          <p:spPr>
            <a:xfrm rot="19863454">
              <a:off x="2783199" y="2925734"/>
              <a:ext cx="271384"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5" name="右矢印 22"/>
            <p:cNvSpPr/>
            <p:nvPr/>
          </p:nvSpPr>
          <p:spPr>
            <a:xfrm rot="30663454">
              <a:off x="2788283" y="3039425"/>
              <a:ext cx="189969"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5" name="グループ化 14"/>
          <p:cNvGrpSpPr>
            <a:grpSpLocks noChangeAspect="1"/>
          </p:cNvGrpSpPr>
          <p:nvPr/>
        </p:nvGrpSpPr>
        <p:grpSpPr>
          <a:xfrm>
            <a:off x="2555776" y="4005779"/>
            <a:ext cx="540000" cy="540000"/>
            <a:chOff x="1377788" y="2904545"/>
            <a:chExt cx="1382216" cy="1382216"/>
          </a:xfrm>
          <a:scene3d>
            <a:camera prst="orthographicFront"/>
            <a:lightRig rig="flat" dir="t"/>
          </a:scene3d>
        </p:grpSpPr>
        <p:sp>
          <p:nvSpPr>
            <p:cNvPr id="22" name="円/楕円 21"/>
            <p:cNvSpPr/>
            <p:nvPr/>
          </p:nvSpPr>
          <p:spPr>
            <a:xfrm>
              <a:off x="1377788" y="2904545"/>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3" name="円/楕円 24"/>
            <p:cNvSpPr/>
            <p:nvPr/>
          </p:nvSpPr>
          <p:spPr>
            <a:xfrm>
              <a:off x="1580209" y="3106966"/>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grpSp>
        <p:nvGrpSpPr>
          <p:cNvPr id="16" name="グループ化 15"/>
          <p:cNvGrpSpPr>
            <a:grpSpLocks/>
          </p:cNvGrpSpPr>
          <p:nvPr/>
        </p:nvGrpSpPr>
        <p:grpSpPr>
          <a:xfrm rot="-120000">
            <a:off x="3203848" y="2464954"/>
            <a:ext cx="432000" cy="432000"/>
            <a:chOff x="2799891" y="1958401"/>
            <a:chExt cx="326430" cy="469953"/>
          </a:xfrm>
        </p:grpSpPr>
        <p:sp>
          <p:nvSpPr>
            <p:cNvPr id="20" name="右矢印 19"/>
            <p:cNvSpPr/>
            <p:nvPr/>
          </p:nvSpPr>
          <p:spPr>
            <a:xfrm rot="2045236">
              <a:off x="2799891" y="1958401"/>
              <a:ext cx="32643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21" name="右矢印 26"/>
            <p:cNvSpPr/>
            <p:nvPr/>
          </p:nvSpPr>
          <p:spPr>
            <a:xfrm rot="12845236">
              <a:off x="2808304" y="2024950"/>
              <a:ext cx="22850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48" name="グループ化 47"/>
          <p:cNvGrpSpPr>
            <a:grpSpLocks noChangeAspect="1"/>
          </p:cNvGrpSpPr>
          <p:nvPr/>
        </p:nvGrpSpPr>
        <p:grpSpPr>
          <a:xfrm>
            <a:off x="1547664" y="1269595"/>
            <a:ext cx="1674002" cy="1620000"/>
            <a:chOff x="1835696" y="2093380"/>
            <a:chExt cx="1119596" cy="1119596"/>
          </a:xfrm>
        </p:grpSpPr>
        <p:grpSp>
          <p:nvGrpSpPr>
            <p:cNvPr id="17" name="グループ化 16"/>
            <p:cNvGrpSpPr/>
            <p:nvPr/>
          </p:nvGrpSpPr>
          <p:grpSpPr>
            <a:xfrm>
              <a:off x="1835696" y="2093380"/>
              <a:ext cx="1119596" cy="1119596"/>
              <a:chOff x="1377788" y="969822"/>
              <a:chExt cx="1382216" cy="1382216"/>
            </a:xfrm>
            <a:scene3d>
              <a:camera prst="orthographicFront"/>
              <a:lightRig rig="flat" dir="t"/>
            </a:scene3d>
          </p:grpSpPr>
          <p:sp>
            <p:nvSpPr>
              <p:cNvPr id="18" name="円/楕円 17"/>
              <p:cNvSpPr/>
              <p:nvPr/>
            </p:nvSpPr>
            <p:spPr>
              <a:xfrm>
                <a:off x="1377788"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19" name="円/楕円 28"/>
              <p:cNvSpPr/>
              <p:nvPr/>
            </p:nvSpPr>
            <p:spPr>
              <a:xfrm>
                <a:off x="1580209"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sp>
          <p:nvSpPr>
            <p:cNvPr id="44" name="テキスト ボックス 43"/>
            <p:cNvSpPr txBox="1">
              <a:spLocks noChangeAspect="1"/>
            </p:cNvSpPr>
            <p:nvPr/>
          </p:nvSpPr>
          <p:spPr>
            <a:xfrm>
              <a:off x="1968166" y="2176124"/>
              <a:ext cx="919724" cy="957182"/>
            </a:xfrm>
            <a:prstGeom prst="rect">
              <a:avLst/>
            </a:prstGeom>
            <a:noFill/>
          </p:spPr>
          <p:txBody>
            <a:bodyPr wrap="square" rtlCol="0">
              <a:spAutoFit/>
            </a:bodyPr>
            <a:lstStyle/>
            <a:p>
              <a:r>
                <a:rPr kumimoji="1" lang="ja-JP" altLang="en-US" sz="4200" dirty="0" smtClean="0">
                  <a:solidFill>
                    <a:schemeClr val="bg1"/>
                  </a:solidFill>
                </a:rPr>
                <a:t>総合科目</a:t>
              </a:r>
              <a:endParaRPr kumimoji="1" lang="ja-JP" altLang="en-US" sz="4200" dirty="0">
                <a:solidFill>
                  <a:schemeClr val="bg1"/>
                </a:solidFill>
              </a:endParaRPr>
            </a:p>
          </p:txBody>
        </p:sp>
      </p:grpSp>
      <p:grpSp>
        <p:nvGrpSpPr>
          <p:cNvPr id="49" name="グループ化 48"/>
          <p:cNvGrpSpPr>
            <a:grpSpLocks noChangeAspect="1"/>
          </p:cNvGrpSpPr>
          <p:nvPr/>
        </p:nvGrpSpPr>
        <p:grpSpPr>
          <a:xfrm>
            <a:off x="3707904" y="4977352"/>
            <a:ext cx="1620000" cy="1620000"/>
            <a:chOff x="3928829" y="5517232"/>
            <a:chExt cx="1132828" cy="1119600"/>
          </a:xfrm>
        </p:grpSpPr>
        <p:grpSp>
          <p:nvGrpSpPr>
            <p:cNvPr id="13" name="グループ化 12"/>
            <p:cNvGrpSpPr/>
            <p:nvPr/>
          </p:nvGrpSpPr>
          <p:grpSpPr>
            <a:xfrm>
              <a:off x="3928829" y="5517232"/>
              <a:ext cx="1119600" cy="1119600"/>
              <a:chOff x="3053307" y="3871906"/>
              <a:chExt cx="1382216" cy="1382216"/>
            </a:xfrm>
            <a:scene3d>
              <a:camera prst="orthographicFront"/>
              <a:lightRig rig="flat" dir="t"/>
            </a:scene3d>
          </p:grpSpPr>
          <p:sp>
            <p:nvSpPr>
              <p:cNvPr id="26" name="円/楕円 25"/>
              <p:cNvSpPr/>
              <p:nvPr/>
            </p:nvSpPr>
            <p:spPr>
              <a:xfrm>
                <a:off x="3053307" y="3871906"/>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7" name="円/楕円 20"/>
              <p:cNvSpPr/>
              <p:nvPr/>
            </p:nvSpPr>
            <p:spPr>
              <a:xfrm>
                <a:off x="3255728" y="4074327"/>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sp>
          <p:nvSpPr>
            <p:cNvPr id="45" name="テキスト ボックス 44"/>
            <p:cNvSpPr txBox="1">
              <a:spLocks noChangeAspect="1"/>
            </p:cNvSpPr>
            <p:nvPr/>
          </p:nvSpPr>
          <p:spPr>
            <a:xfrm>
              <a:off x="4033641" y="5805829"/>
              <a:ext cx="1028016" cy="510499"/>
            </a:xfrm>
            <a:prstGeom prst="rect">
              <a:avLst/>
            </a:prstGeom>
            <a:noFill/>
          </p:spPr>
          <p:txBody>
            <a:bodyPr wrap="square" rtlCol="0">
              <a:spAutoFit/>
            </a:bodyPr>
            <a:lstStyle/>
            <a:p>
              <a:r>
                <a:rPr kumimoji="1" lang="ja-JP" altLang="en-US" sz="4200" dirty="0" smtClean="0">
                  <a:solidFill>
                    <a:schemeClr val="bg1"/>
                  </a:solidFill>
                </a:rPr>
                <a:t>情報</a:t>
              </a:r>
              <a:endParaRPr kumimoji="1" lang="ja-JP" altLang="en-US" sz="4200" dirty="0">
                <a:solidFill>
                  <a:schemeClr val="bg1"/>
                </a:solidFill>
              </a:endParaRPr>
            </a:p>
          </p:txBody>
        </p:sp>
      </p:grpSp>
      <p:sp>
        <p:nvSpPr>
          <p:cNvPr id="51" name="テキスト ボックス 50"/>
          <p:cNvSpPr txBox="1"/>
          <p:nvPr/>
        </p:nvSpPr>
        <p:spPr>
          <a:xfrm>
            <a:off x="4211960" y="1311151"/>
            <a:ext cx="601858" cy="461665"/>
          </a:xfrm>
          <a:prstGeom prst="rect">
            <a:avLst/>
          </a:prstGeom>
          <a:noFill/>
        </p:spPr>
        <p:txBody>
          <a:bodyPr wrap="square" rtlCol="0">
            <a:spAutoFit/>
          </a:bodyPr>
          <a:lstStyle/>
          <a:p>
            <a:r>
              <a:rPr kumimoji="1" lang="ja-JP" altLang="en-US" sz="1200" dirty="0" smtClean="0">
                <a:solidFill>
                  <a:schemeClr val="bg1"/>
                </a:solidFill>
              </a:rPr>
              <a:t>ボランティア</a:t>
            </a:r>
            <a:endParaRPr kumimoji="1" lang="ja-JP" altLang="en-US" sz="1200" dirty="0">
              <a:solidFill>
                <a:schemeClr val="bg1"/>
              </a:solidFill>
            </a:endParaRPr>
          </a:p>
        </p:txBody>
      </p:sp>
      <p:sp>
        <p:nvSpPr>
          <p:cNvPr id="52" name="テキスト ボックス 51"/>
          <p:cNvSpPr txBox="1"/>
          <p:nvPr/>
        </p:nvSpPr>
        <p:spPr>
          <a:xfrm>
            <a:off x="2501800" y="4047455"/>
            <a:ext cx="630040" cy="461665"/>
          </a:xfrm>
          <a:prstGeom prst="rect">
            <a:avLst/>
          </a:prstGeom>
          <a:noFill/>
        </p:spPr>
        <p:txBody>
          <a:bodyPr wrap="square" rtlCol="0">
            <a:spAutoFit/>
          </a:bodyPr>
          <a:lstStyle/>
          <a:p>
            <a:r>
              <a:rPr kumimoji="1" lang="ja-JP" altLang="en-US" sz="1200" dirty="0" smtClean="0">
                <a:solidFill>
                  <a:schemeClr val="bg1"/>
                </a:solidFill>
              </a:rPr>
              <a:t>ご近所</a:t>
            </a:r>
            <a:endParaRPr kumimoji="1" lang="en-US" altLang="ja-JP" sz="1200" dirty="0" smtClean="0">
              <a:solidFill>
                <a:schemeClr val="bg1"/>
              </a:solidFill>
            </a:endParaRPr>
          </a:p>
          <a:p>
            <a:r>
              <a:rPr lang="ja-JP" altLang="en-US" sz="1200" dirty="0">
                <a:solidFill>
                  <a:schemeClr val="bg1"/>
                </a:solidFill>
              </a:rPr>
              <a:t>付合い</a:t>
            </a:r>
            <a:endParaRPr kumimoji="1" lang="ja-JP" altLang="en-US" sz="1200" dirty="0">
              <a:solidFill>
                <a:schemeClr val="bg1"/>
              </a:solidFill>
            </a:endParaRPr>
          </a:p>
        </p:txBody>
      </p:sp>
      <p:sp>
        <p:nvSpPr>
          <p:cNvPr id="53" name="テキスト ボックス 52"/>
          <p:cNvSpPr txBox="1"/>
          <p:nvPr/>
        </p:nvSpPr>
        <p:spPr>
          <a:xfrm>
            <a:off x="5886176" y="4149080"/>
            <a:ext cx="774056" cy="276999"/>
          </a:xfrm>
          <a:prstGeom prst="rect">
            <a:avLst/>
          </a:prstGeom>
          <a:noFill/>
        </p:spPr>
        <p:txBody>
          <a:bodyPr wrap="square" rtlCol="0">
            <a:spAutoFit/>
          </a:bodyPr>
          <a:lstStyle/>
          <a:p>
            <a:r>
              <a:rPr kumimoji="1" lang="ja-JP" altLang="en-US" sz="1200" dirty="0" smtClean="0">
                <a:solidFill>
                  <a:schemeClr val="bg1"/>
                </a:solidFill>
              </a:rPr>
              <a:t>イベント</a:t>
            </a:r>
            <a:endParaRPr kumimoji="1" lang="ja-JP" altLang="en-US" sz="1200" dirty="0">
              <a:solidFill>
                <a:schemeClr val="bg1"/>
              </a:solidFill>
            </a:endParaRPr>
          </a:p>
        </p:txBody>
      </p:sp>
      <p:sp>
        <p:nvSpPr>
          <p:cNvPr id="54" name="テキスト ボックス 53"/>
          <p:cNvSpPr txBox="1"/>
          <p:nvPr/>
        </p:nvSpPr>
        <p:spPr>
          <a:xfrm>
            <a:off x="5823124" y="2152063"/>
            <a:ext cx="774056" cy="430887"/>
          </a:xfrm>
          <a:prstGeom prst="rect">
            <a:avLst/>
          </a:prstGeom>
          <a:noFill/>
        </p:spPr>
        <p:txBody>
          <a:bodyPr wrap="square" rtlCol="0">
            <a:spAutoFit/>
          </a:bodyPr>
          <a:lstStyle/>
          <a:p>
            <a:pPr algn="ctr"/>
            <a:r>
              <a:rPr kumimoji="1" lang="ja-JP" altLang="en-US" sz="1100" dirty="0" smtClean="0">
                <a:solidFill>
                  <a:schemeClr val="bg1"/>
                </a:solidFill>
              </a:rPr>
              <a:t>サークル</a:t>
            </a:r>
            <a:endParaRPr kumimoji="1" lang="en-US" altLang="ja-JP" sz="1100" dirty="0" smtClean="0">
              <a:solidFill>
                <a:schemeClr val="bg1"/>
              </a:solidFill>
            </a:endParaRPr>
          </a:p>
          <a:p>
            <a:pPr algn="ctr"/>
            <a:r>
              <a:rPr lang="ja-JP" altLang="en-US" sz="1100" dirty="0">
                <a:solidFill>
                  <a:schemeClr val="bg1"/>
                </a:solidFill>
              </a:rPr>
              <a:t>活動</a:t>
            </a:r>
            <a:endParaRPr kumimoji="1" lang="ja-JP" altLang="en-US" sz="1100" dirty="0">
              <a:solidFill>
                <a:schemeClr val="bg1"/>
              </a:solidFill>
            </a:endParaRPr>
          </a:p>
        </p:txBody>
      </p:sp>
    </p:spTree>
    <p:extLst>
      <p:ext uri="{BB962C8B-B14F-4D97-AF65-F5344CB8AC3E}">
        <p14:creationId xmlns:p14="http://schemas.microsoft.com/office/powerpoint/2010/main" val="325911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nodeType="clickEffect">
                                  <p:stCondLst>
                                    <p:cond delay="0"/>
                                  </p:stCondLst>
                                  <p:childTnLst>
                                    <p:animEffect transition="out" filter="fade">
                                      <p:cBhvr>
                                        <p:cTn id="6" dur="500" tmFilter="0, 0; .2, .5; .8, .5; 1, 0"/>
                                        <p:tgtEl>
                                          <p:spTgt spid="49"/>
                                        </p:tgtEl>
                                      </p:cBhvr>
                                    </p:animEffect>
                                    <p:animScale>
                                      <p:cBhvr>
                                        <p:cTn id="7" dur="25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8000">
              <a:srgbClr val="0070C0"/>
            </a:gs>
          </a:gsLst>
          <a:lin ang="5400000" scaled="0"/>
          <a:tileRect/>
        </a:gradFill>
        <a:effectLst/>
      </p:bgPr>
    </p:bg>
    <p:spTree>
      <p:nvGrpSpPr>
        <p:cNvPr id="1" name=""/>
        <p:cNvGrpSpPr/>
        <p:nvPr/>
      </p:nvGrpSpPr>
      <p:grpSpPr>
        <a:xfrm>
          <a:off x="0" y="0"/>
          <a:ext cx="0" cy="0"/>
          <a:chOff x="0" y="0"/>
          <a:chExt cx="0" cy="0"/>
        </a:xfrm>
      </p:grpSpPr>
      <p:graphicFrame>
        <p:nvGraphicFramePr>
          <p:cNvPr id="6" name="グラフ 5"/>
          <p:cNvGraphicFramePr>
            <a:graphicFrameLocks/>
          </p:cNvGraphicFramePr>
          <p:nvPr>
            <p:extLst>
              <p:ext uri="{D42A27DB-BD31-4B8C-83A1-F6EECF244321}">
                <p14:modId xmlns:p14="http://schemas.microsoft.com/office/powerpoint/2010/main" val="4017586869"/>
              </p:ext>
            </p:extLst>
          </p:nvPr>
        </p:nvGraphicFramePr>
        <p:xfrm>
          <a:off x="251520" y="1593629"/>
          <a:ext cx="8568952" cy="4464496"/>
        </p:xfrm>
        <a:graphic>
          <a:graphicData uri="http://schemas.openxmlformats.org/drawingml/2006/chart">
            <c:chart xmlns:c="http://schemas.openxmlformats.org/drawingml/2006/chart" xmlns:r="http://schemas.openxmlformats.org/officeDocument/2006/relationships" r:id="rId3"/>
          </a:graphicData>
        </a:graphic>
      </p:graphicFrame>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35</a:t>
            </a:fld>
            <a:endParaRPr kumimoji="1" lang="ja-JP" altLang="en-US" dirty="0">
              <a:solidFill>
                <a:schemeClr val="bg1"/>
              </a:solidFill>
            </a:endParaRPr>
          </a:p>
        </p:txBody>
      </p:sp>
      <p:sp>
        <p:nvSpPr>
          <p:cNvPr id="8" name="テキスト プレースホルダー 7"/>
          <p:cNvSpPr>
            <a:spLocks noGrp="1"/>
          </p:cNvSpPr>
          <p:nvPr>
            <p:ph type="body" sz="quarter" idx="13"/>
          </p:nvPr>
        </p:nvSpPr>
        <p:spPr/>
        <p:txBody>
          <a:bodyPr/>
          <a:lstStyle/>
          <a:p>
            <a:r>
              <a:rPr kumimoji="1" lang="ja-JP" altLang="en-US" b="0" dirty="0" smtClean="0"/>
              <a:t>情報の場の必要性</a:t>
            </a:r>
            <a:endParaRPr kumimoji="1" lang="ja-JP" altLang="en-US" b="0" dirty="0"/>
          </a:p>
        </p:txBody>
      </p:sp>
      <p:sp>
        <p:nvSpPr>
          <p:cNvPr id="4" name="正方形/長方形 3"/>
          <p:cNvSpPr/>
          <p:nvPr/>
        </p:nvSpPr>
        <p:spPr>
          <a:xfrm>
            <a:off x="42471" y="836712"/>
            <a:ext cx="9144000" cy="1077218"/>
          </a:xfrm>
          <a:prstGeom prst="rect">
            <a:avLst/>
          </a:prstGeom>
        </p:spPr>
        <p:txBody>
          <a:bodyPr wrap="square">
            <a:spAutoFit/>
          </a:bodyPr>
          <a:lstStyle/>
          <a:p>
            <a:pPr algn="ctr"/>
            <a:r>
              <a:rPr lang="ja-JP" altLang="en-US" sz="3200" dirty="0"/>
              <a:t>ライフライン被害情報を把握</a:t>
            </a:r>
            <a:r>
              <a:rPr lang="ja-JP" altLang="en-US" sz="3200" dirty="0" smtClean="0"/>
              <a:t>できるサイトを</a:t>
            </a:r>
            <a:endParaRPr lang="en-US" altLang="ja-JP" sz="3200" dirty="0" smtClean="0"/>
          </a:p>
          <a:p>
            <a:pPr algn="ctr"/>
            <a:r>
              <a:rPr lang="ja-JP" altLang="en-US" sz="3200" dirty="0" smtClean="0"/>
              <a:t>知って</a:t>
            </a:r>
            <a:r>
              <a:rPr lang="ja-JP" altLang="en-US" sz="3200" dirty="0"/>
              <a:t>いたら利用する</a:t>
            </a:r>
            <a:r>
              <a:rPr lang="ja-JP" altLang="en-US" sz="3200" dirty="0" smtClean="0"/>
              <a:t>か？</a:t>
            </a:r>
            <a:endParaRPr lang="ja-JP" altLang="en-US" sz="3200" dirty="0"/>
          </a:p>
        </p:txBody>
      </p:sp>
      <p:sp>
        <p:nvSpPr>
          <p:cNvPr id="5" name="正方形/長方形 4"/>
          <p:cNvSpPr/>
          <p:nvPr/>
        </p:nvSpPr>
        <p:spPr>
          <a:xfrm>
            <a:off x="323528" y="5877272"/>
            <a:ext cx="8496944" cy="648072"/>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4800" dirty="0" smtClean="0">
                <a:solidFill>
                  <a:schemeClr val="bg1"/>
                </a:solidFill>
                <a:latin typeface="+mn-ea"/>
              </a:rPr>
              <a:t>多くの学生に</a:t>
            </a:r>
            <a:r>
              <a:rPr lang="ja-JP" altLang="en-US" sz="4800" dirty="0">
                <a:solidFill>
                  <a:schemeClr val="bg1"/>
                </a:solidFill>
                <a:latin typeface="+mn-ea"/>
              </a:rPr>
              <a:t>必要とされている</a:t>
            </a:r>
            <a:endParaRPr kumimoji="1" lang="ja-JP" altLang="en-US" sz="4800" dirty="0">
              <a:solidFill>
                <a:schemeClr val="bg1"/>
              </a:solidFill>
              <a:latin typeface="+mn-ea"/>
            </a:endParaRPr>
          </a:p>
        </p:txBody>
      </p:sp>
      <p:sp>
        <p:nvSpPr>
          <p:cNvPr id="9" name="円/楕円 8"/>
          <p:cNvSpPr/>
          <p:nvPr/>
        </p:nvSpPr>
        <p:spPr>
          <a:xfrm>
            <a:off x="5704523" y="2132856"/>
            <a:ext cx="1656184"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695878" y="2878658"/>
            <a:ext cx="1872208" cy="4320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99545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38000">
              <a:srgbClr val="0070C0"/>
            </a:gs>
          </a:gsLst>
          <a:lin ang="5400000" scaled="0"/>
          <a:tileRect/>
        </a:gradFill>
        <a:effectLst/>
      </p:bgPr>
    </p:bg>
    <p:spTree>
      <p:nvGrpSpPr>
        <p:cNvPr id="1" name=""/>
        <p:cNvGrpSpPr/>
        <p:nvPr/>
      </p:nvGrpSpPr>
      <p:grpSpPr>
        <a:xfrm>
          <a:off x="0" y="0"/>
          <a:ext cx="0" cy="0"/>
          <a:chOff x="0" y="0"/>
          <a:chExt cx="0" cy="0"/>
        </a:xfrm>
      </p:grpSpPr>
      <p:sp>
        <p:nvSpPr>
          <p:cNvPr id="11" name="正方形/長方形 10"/>
          <p:cNvSpPr/>
          <p:nvPr/>
        </p:nvSpPr>
        <p:spPr>
          <a:xfrm>
            <a:off x="-36512" y="16112"/>
            <a:ext cx="9001000"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7" y="1035559"/>
            <a:ext cx="4139953" cy="5256584"/>
          </a:xfrm>
          <a:prstGeom prst="rect">
            <a:avLst/>
          </a:prstGeom>
        </p:spPr>
      </p:pic>
      <p:pic>
        <p:nvPicPr>
          <p:cNvPr id="18" name="図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2320" y="1065139"/>
            <a:ext cx="4936183" cy="5233827"/>
          </a:xfrm>
          <a:prstGeom prst="rect">
            <a:avLst/>
          </a:prstGeom>
        </p:spPr>
      </p:pic>
      <p:sp>
        <p:nvSpPr>
          <p:cNvPr id="2" name="タイトル 1"/>
          <p:cNvSpPr>
            <a:spLocks noGrp="1"/>
          </p:cNvSpPr>
          <p:nvPr>
            <p:ph type="title"/>
          </p:nvPr>
        </p:nvSpPr>
        <p:spPr>
          <a:xfrm>
            <a:off x="7917121" y="0"/>
            <a:ext cx="1403648" cy="548680"/>
          </a:xfrm>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36</a:t>
            </a:fld>
            <a:endParaRPr kumimoji="1" lang="ja-JP" altLang="en-US" dirty="0">
              <a:solidFill>
                <a:schemeClr val="bg1"/>
              </a:solidFill>
            </a:endParaRPr>
          </a:p>
        </p:txBody>
      </p:sp>
      <p:sp>
        <p:nvSpPr>
          <p:cNvPr id="8" name="テキスト プレースホルダー 7"/>
          <p:cNvSpPr>
            <a:spLocks noGrp="1"/>
          </p:cNvSpPr>
          <p:nvPr>
            <p:ph type="body" sz="quarter" idx="13"/>
          </p:nvPr>
        </p:nvSpPr>
        <p:spPr>
          <a:xfrm>
            <a:off x="0" y="0"/>
            <a:ext cx="8244408" cy="549275"/>
          </a:xfrm>
        </p:spPr>
        <p:txBody>
          <a:bodyPr/>
          <a:lstStyle/>
          <a:p>
            <a:r>
              <a:rPr lang="ja-JP" altLang="en-US" b="0" dirty="0" smtClean="0"/>
              <a:t>被害状況を把握できるサイトの有用性</a:t>
            </a:r>
            <a:endParaRPr kumimoji="1" lang="ja-JP" altLang="en-US" b="0" dirty="0"/>
          </a:p>
        </p:txBody>
      </p:sp>
      <p:sp>
        <p:nvSpPr>
          <p:cNvPr id="7" name="正方形/長方形 6"/>
          <p:cNvSpPr/>
          <p:nvPr/>
        </p:nvSpPr>
        <p:spPr>
          <a:xfrm>
            <a:off x="230136" y="1484784"/>
            <a:ext cx="3942183" cy="409342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endParaRPr lang="en-US" altLang="ja-JP" sz="800" b="1" dirty="0" smtClean="0"/>
          </a:p>
          <a:p>
            <a:r>
              <a:rPr lang="ja-JP" altLang="en-US" sz="2800" b="1" dirty="0" smtClean="0">
                <a:latin typeface="+mj-ea"/>
                <a:ea typeface="+mj-ea"/>
              </a:rPr>
              <a:t>・</a:t>
            </a:r>
            <a:r>
              <a:rPr lang="en-US" altLang="ja-JP" sz="2800" b="1" dirty="0" smtClean="0">
                <a:latin typeface="+mj-ea"/>
                <a:ea typeface="+mj-ea"/>
              </a:rPr>
              <a:t>Twitter</a:t>
            </a:r>
            <a:r>
              <a:rPr lang="ja-JP" altLang="en-US" sz="2800" b="1" dirty="0">
                <a:latin typeface="+mj-ea"/>
                <a:ea typeface="+mj-ea"/>
              </a:rPr>
              <a:t>を利用</a:t>
            </a:r>
            <a:r>
              <a:rPr lang="ja-JP" altLang="en-US" sz="2800" b="1" dirty="0" smtClean="0">
                <a:latin typeface="+mj-ea"/>
                <a:ea typeface="+mj-ea"/>
              </a:rPr>
              <a:t>した</a:t>
            </a:r>
            <a:r>
              <a:rPr lang="en-US" altLang="ja-JP" sz="2800" b="1" dirty="0" smtClean="0">
                <a:latin typeface="+mj-ea"/>
                <a:ea typeface="+mj-ea"/>
              </a:rPr>
              <a:t/>
            </a:r>
            <a:br>
              <a:rPr lang="en-US" altLang="ja-JP" sz="2800" b="1" dirty="0" smtClean="0">
                <a:latin typeface="+mj-ea"/>
                <a:ea typeface="+mj-ea"/>
              </a:rPr>
            </a:br>
            <a:r>
              <a:rPr lang="ja-JP" altLang="en-US" sz="2800" b="1" dirty="0" smtClean="0">
                <a:latin typeface="+mj-ea"/>
                <a:ea typeface="+mj-ea"/>
              </a:rPr>
              <a:t>　茨城県</a:t>
            </a:r>
            <a:r>
              <a:rPr lang="ja-JP" altLang="en-US" sz="2800" b="1" dirty="0">
                <a:latin typeface="+mj-ea"/>
                <a:ea typeface="+mj-ea"/>
              </a:rPr>
              <a:t>全体の</a:t>
            </a:r>
            <a:r>
              <a:rPr lang="en-US" altLang="ja-JP" sz="2800" b="1" dirty="0">
                <a:latin typeface="+mj-ea"/>
                <a:ea typeface="+mj-ea"/>
              </a:rPr>
              <a:t/>
            </a:r>
            <a:br>
              <a:rPr lang="en-US" altLang="ja-JP" sz="2800" b="1" dirty="0">
                <a:latin typeface="+mj-ea"/>
                <a:ea typeface="+mj-ea"/>
              </a:rPr>
            </a:br>
            <a:r>
              <a:rPr lang="ja-JP" altLang="en-US" sz="2800" b="1" dirty="0" smtClean="0">
                <a:latin typeface="+mj-ea"/>
                <a:ea typeface="+mj-ea"/>
              </a:rPr>
              <a:t>　災害用</a:t>
            </a:r>
            <a:r>
              <a:rPr lang="ja-JP" altLang="en-US" sz="2800" b="1" dirty="0">
                <a:latin typeface="+mj-ea"/>
                <a:ea typeface="+mj-ea"/>
              </a:rPr>
              <a:t>情報サイト</a:t>
            </a:r>
            <a:endParaRPr lang="en-US" altLang="ja-JP" sz="2800" b="1" dirty="0">
              <a:latin typeface="+mj-ea"/>
              <a:ea typeface="+mj-ea"/>
            </a:endParaRPr>
          </a:p>
          <a:p>
            <a:endParaRPr lang="en-US" altLang="ja-JP" sz="2800" b="1" dirty="0">
              <a:latin typeface="+mj-ea"/>
              <a:ea typeface="+mj-ea"/>
            </a:endParaRPr>
          </a:p>
          <a:p>
            <a:r>
              <a:rPr lang="ja-JP" altLang="en-US" sz="2800" b="1" dirty="0">
                <a:latin typeface="+mj-ea"/>
                <a:ea typeface="+mj-ea"/>
              </a:rPr>
              <a:t>・震災後数日で</a:t>
            </a:r>
            <a:r>
              <a:rPr lang="en-US" altLang="ja-JP" sz="2800" b="1" dirty="0">
                <a:latin typeface="+mj-ea"/>
                <a:ea typeface="+mj-ea"/>
              </a:rPr>
              <a:t/>
            </a:r>
            <a:br>
              <a:rPr lang="en-US" altLang="ja-JP" sz="2800" b="1" dirty="0">
                <a:latin typeface="+mj-ea"/>
                <a:ea typeface="+mj-ea"/>
              </a:rPr>
            </a:br>
            <a:r>
              <a:rPr lang="ja-JP" altLang="en-US" sz="2800" b="1" dirty="0">
                <a:latin typeface="+mj-ea"/>
                <a:ea typeface="+mj-ea"/>
              </a:rPr>
              <a:t>　</a:t>
            </a:r>
            <a:r>
              <a:rPr lang="en-US" altLang="ja-JP" sz="2800" b="1" dirty="0">
                <a:latin typeface="+mj-ea"/>
                <a:ea typeface="+mj-ea"/>
              </a:rPr>
              <a:t>10</a:t>
            </a:r>
            <a:r>
              <a:rPr lang="ja-JP" altLang="en-US" sz="2800" b="1" dirty="0">
                <a:latin typeface="+mj-ea"/>
                <a:ea typeface="+mj-ea"/>
              </a:rPr>
              <a:t>万アクセス　</a:t>
            </a:r>
            <a:endParaRPr lang="en-US" altLang="ja-JP" sz="2800" b="1" dirty="0">
              <a:latin typeface="+mj-ea"/>
              <a:ea typeface="+mj-ea"/>
            </a:endParaRPr>
          </a:p>
          <a:p>
            <a:endParaRPr lang="en-US" altLang="ja-JP" sz="2800" b="1" dirty="0">
              <a:latin typeface="+mj-ea"/>
              <a:ea typeface="+mj-ea"/>
            </a:endParaRPr>
          </a:p>
          <a:p>
            <a:r>
              <a:rPr lang="ja-JP" altLang="en-US" sz="2800" b="1" dirty="0">
                <a:latin typeface="+mj-ea"/>
                <a:ea typeface="+mj-ea"/>
              </a:rPr>
              <a:t>・大学とは</a:t>
            </a:r>
            <a:r>
              <a:rPr lang="en-US" altLang="ja-JP" sz="2800" b="1" dirty="0">
                <a:latin typeface="+mj-ea"/>
                <a:ea typeface="+mj-ea"/>
              </a:rPr>
              <a:t/>
            </a:r>
            <a:br>
              <a:rPr lang="en-US" altLang="ja-JP" sz="2800" b="1" dirty="0">
                <a:latin typeface="+mj-ea"/>
                <a:ea typeface="+mj-ea"/>
              </a:rPr>
            </a:br>
            <a:r>
              <a:rPr lang="ja-JP" altLang="en-US" sz="2800" b="1" dirty="0" smtClean="0">
                <a:latin typeface="+mj-ea"/>
                <a:ea typeface="+mj-ea"/>
              </a:rPr>
              <a:t>　間接的</a:t>
            </a:r>
            <a:r>
              <a:rPr lang="ja-JP" altLang="en-US" sz="2800" b="1" dirty="0">
                <a:latin typeface="+mj-ea"/>
                <a:ea typeface="+mj-ea"/>
              </a:rPr>
              <a:t>に繋がっている</a:t>
            </a:r>
            <a:endParaRPr lang="en-US" altLang="ja-JP" sz="2800" b="1" dirty="0">
              <a:latin typeface="+mj-ea"/>
              <a:ea typeface="+mj-ea"/>
            </a:endParaRPr>
          </a:p>
        </p:txBody>
      </p:sp>
      <p:sp>
        <p:nvSpPr>
          <p:cNvPr id="13" name="正方形/長方形 12"/>
          <p:cNvSpPr/>
          <p:nvPr/>
        </p:nvSpPr>
        <p:spPr>
          <a:xfrm>
            <a:off x="4283968" y="1484784"/>
            <a:ext cx="4572000" cy="4708981"/>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endParaRPr lang="en-US" altLang="ja-JP" sz="800" b="1" dirty="0" smtClean="0"/>
          </a:p>
          <a:p>
            <a:r>
              <a:rPr lang="ja-JP" altLang="en-US" sz="2800" b="1" dirty="0" smtClean="0"/>
              <a:t>・</a:t>
            </a:r>
            <a:r>
              <a:rPr lang="en-US" altLang="ja-JP" sz="2800" b="1" dirty="0">
                <a:latin typeface="+mn-ea"/>
              </a:rPr>
              <a:t>Twitter</a:t>
            </a:r>
            <a:r>
              <a:rPr lang="ja-JP" altLang="en-US" sz="2800" b="1" dirty="0">
                <a:latin typeface="+mn-ea"/>
              </a:rPr>
              <a:t>を利用</a:t>
            </a:r>
            <a:r>
              <a:rPr lang="ja-JP" altLang="en-US" sz="2800" b="1" dirty="0" smtClean="0">
                <a:latin typeface="+mn-ea"/>
              </a:rPr>
              <a:t>した</a:t>
            </a:r>
            <a:r>
              <a:rPr lang="en-US" altLang="ja-JP" sz="2800" b="1" dirty="0" smtClean="0">
                <a:latin typeface="+mn-ea"/>
              </a:rPr>
              <a:t/>
            </a:r>
            <a:br>
              <a:rPr lang="en-US" altLang="ja-JP" sz="2800" b="1" dirty="0" smtClean="0">
                <a:latin typeface="+mn-ea"/>
              </a:rPr>
            </a:br>
            <a:r>
              <a:rPr lang="ja-JP" altLang="en-US" sz="2800" b="1" dirty="0" smtClean="0">
                <a:latin typeface="+mn-ea"/>
              </a:rPr>
              <a:t>　</a:t>
            </a:r>
            <a:r>
              <a:rPr lang="ja-JP" altLang="en-US" sz="2800" b="1" dirty="0" smtClean="0">
                <a:solidFill>
                  <a:srgbClr val="C00000"/>
                </a:solidFill>
                <a:latin typeface="+mn-ea"/>
              </a:rPr>
              <a:t>筑波</a:t>
            </a:r>
            <a:r>
              <a:rPr lang="ja-JP" altLang="en-US" sz="2800" b="1" dirty="0">
                <a:solidFill>
                  <a:srgbClr val="C00000"/>
                </a:solidFill>
                <a:latin typeface="+mn-ea"/>
              </a:rPr>
              <a:t>大学周辺</a:t>
            </a:r>
            <a:r>
              <a:rPr lang="ja-JP" altLang="en-US" sz="2800" b="1" dirty="0" smtClean="0">
                <a:latin typeface="+mn-ea"/>
              </a:rPr>
              <a:t>の</a:t>
            </a:r>
            <a:r>
              <a:rPr lang="en-US" altLang="ja-JP" sz="2800" b="1" dirty="0" smtClean="0">
                <a:latin typeface="+mn-ea"/>
              </a:rPr>
              <a:t/>
            </a:r>
            <a:br>
              <a:rPr lang="en-US" altLang="ja-JP" sz="2800" b="1" dirty="0" smtClean="0">
                <a:latin typeface="+mn-ea"/>
              </a:rPr>
            </a:br>
            <a:r>
              <a:rPr lang="ja-JP" altLang="en-US" sz="2800" b="1" dirty="0" smtClean="0">
                <a:latin typeface="+mn-ea"/>
              </a:rPr>
              <a:t>　災害用</a:t>
            </a:r>
            <a:r>
              <a:rPr lang="ja-JP" altLang="en-US" sz="2800" b="1" dirty="0">
                <a:latin typeface="+mn-ea"/>
              </a:rPr>
              <a:t>情報</a:t>
            </a:r>
            <a:r>
              <a:rPr lang="ja-JP" altLang="en-US" sz="2800" b="1" dirty="0" smtClean="0">
                <a:latin typeface="+mn-ea"/>
              </a:rPr>
              <a:t>サイト</a:t>
            </a:r>
            <a:endParaRPr lang="en-US" altLang="ja-JP" sz="2800" b="1" dirty="0" smtClean="0">
              <a:latin typeface="+mn-ea"/>
            </a:endParaRPr>
          </a:p>
          <a:p>
            <a:r>
              <a:rPr lang="ja-JP" altLang="en-US" sz="2800" b="1" dirty="0" smtClean="0">
                <a:latin typeface="+mn-ea"/>
              </a:rPr>
              <a:t>　　ライフライン被害状況など</a:t>
            </a:r>
            <a:endParaRPr lang="en-US" altLang="ja-JP" sz="2800" b="1" dirty="0">
              <a:latin typeface="+mn-ea"/>
            </a:endParaRPr>
          </a:p>
          <a:p>
            <a:r>
              <a:rPr lang="ja-JP" altLang="en-US" sz="2800" b="1" dirty="0">
                <a:latin typeface="+mn-ea"/>
              </a:rPr>
              <a:t>・震災時</a:t>
            </a:r>
            <a:r>
              <a:rPr lang="ja-JP" altLang="en-US" sz="2800" b="1" dirty="0" smtClean="0">
                <a:latin typeface="+mn-ea"/>
              </a:rPr>
              <a:t>、</a:t>
            </a:r>
            <a:r>
              <a:rPr lang="en-US" altLang="ja-JP" sz="2800" b="1" dirty="0" smtClean="0">
                <a:latin typeface="+mn-ea"/>
              </a:rPr>
              <a:t/>
            </a:r>
            <a:br>
              <a:rPr lang="en-US" altLang="ja-JP" sz="2800" b="1" dirty="0" smtClean="0">
                <a:latin typeface="+mn-ea"/>
              </a:rPr>
            </a:br>
            <a:r>
              <a:rPr lang="en-US" altLang="ja-JP" sz="2800" b="1" dirty="0" smtClean="0">
                <a:latin typeface="+mn-ea"/>
              </a:rPr>
              <a:t>  1</a:t>
            </a:r>
            <a:r>
              <a:rPr lang="ja-JP" altLang="en-US" sz="2800" b="1" dirty="0" smtClean="0">
                <a:latin typeface="+mn-ea"/>
              </a:rPr>
              <a:t>日</a:t>
            </a:r>
            <a:r>
              <a:rPr lang="en-US" altLang="ja-JP" sz="2800" b="1" dirty="0" smtClean="0">
                <a:latin typeface="+mn-ea"/>
              </a:rPr>
              <a:t>1</a:t>
            </a:r>
            <a:r>
              <a:rPr lang="ja-JP" altLang="en-US" sz="2800" b="1" dirty="0" smtClean="0">
                <a:latin typeface="+mn-ea"/>
              </a:rPr>
              <a:t>万人</a:t>
            </a:r>
            <a:r>
              <a:rPr lang="ja-JP" altLang="en-US" sz="2800" b="1" dirty="0">
                <a:latin typeface="+mn-ea"/>
              </a:rPr>
              <a:t>のアクセス　</a:t>
            </a:r>
            <a:endParaRPr lang="en-US" altLang="ja-JP" sz="2800" b="1" dirty="0">
              <a:latin typeface="+mn-ea"/>
            </a:endParaRPr>
          </a:p>
          <a:p>
            <a:endParaRPr lang="en-US" altLang="ja-JP" sz="2800" b="1" dirty="0">
              <a:latin typeface="+mn-ea"/>
            </a:endParaRPr>
          </a:p>
          <a:p>
            <a:r>
              <a:rPr lang="ja-JP" altLang="en-US" sz="2800" b="1" dirty="0" smtClean="0">
                <a:latin typeface="+mn-ea"/>
              </a:rPr>
              <a:t>・大学の震災情報ページに</a:t>
            </a:r>
            <a:r>
              <a:rPr lang="en-US" altLang="ja-JP" sz="2800" b="1" dirty="0" smtClean="0">
                <a:latin typeface="+mn-ea"/>
              </a:rPr>
              <a:t/>
            </a:r>
            <a:br>
              <a:rPr lang="en-US" altLang="ja-JP" sz="2800" b="1" dirty="0" smtClean="0">
                <a:latin typeface="+mn-ea"/>
              </a:rPr>
            </a:br>
            <a:r>
              <a:rPr lang="ja-JP" altLang="en-US" sz="2800" b="1" dirty="0" smtClean="0">
                <a:latin typeface="+mn-ea"/>
              </a:rPr>
              <a:t>　リンクを貼っていた</a:t>
            </a:r>
            <a:endParaRPr lang="en-US" altLang="ja-JP" sz="2800" b="1" dirty="0" smtClean="0">
              <a:latin typeface="+mn-ea"/>
            </a:endParaRPr>
          </a:p>
          <a:p>
            <a:r>
              <a:rPr lang="ja-JP" altLang="en-US" sz="2000" b="1" dirty="0" smtClean="0">
                <a:latin typeface="+mn-ea"/>
              </a:rPr>
              <a:t>筑波</a:t>
            </a:r>
            <a:r>
              <a:rPr lang="ja-JP" altLang="en-US" sz="2000" b="1" dirty="0">
                <a:latin typeface="+mn-ea"/>
              </a:rPr>
              <a:t>大学ＨＰ→東日本大震災への対応→つくば生活インフラ</a:t>
            </a:r>
            <a:r>
              <a:rPr lang="ja-JP" altLang="en-US" sz="2000" b="1" dirty="0"/>
              <a:t>関係</a:t>
            </a:r>
            <a:endParaRPr lang="en-US" altLang="ja-JP" sz="2000" b="1" dirty="0"/>
          </a:p>
        </p:txBody>
      </p:sp>
      <p:sp>
        <p:nvSpPr>
          <p:cNvPr id="15" name="正方形/長方形 14"/>
          <p:cNvSpPr/>
          <p:nvPr/>
        </p:nvSpPr>
        <p:spPr>
          <a:xfrm>
            <a:off x="1094233" y="1196752"/>
            <a:ext cx="2016224" cy="3600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b="1" dirty="0" smtClean="0">
                <a:latin typeface="+mn-ea"/>
              </a:rPr>
              <a:t>SAVE IBARAKI</a:t>
            </a:r>
            <a:endParaRPr kumimoji="1" lang="ja-JP" altLang="en-US" b="1" dirty="0">
              <a:latin typeface="+mn-ea"/>
            </a:endParaRPr>
          </a:p>
        </p:txBody>
      </p:sp>
      <p:sp>
        <p:nvSpPr>
          <p:cNvPr id="16" name="正方形/長方形 15"/>
          <p:cNvSpPr/>
          <p:nvPr/>
        </p:nvSpPr>
        <p:spPr>
          <a:xfrm>
            <a:off x="5222814" y="1213982"/>
            <a:ext cx="2694307" cy="3600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b="1" dirty="0" smtClean="0">
                <a:latin typeface="+mj-ea"/>
                <a:ea typeface="+mj-ea"/>
              </a:rPr>
              <a:t>SHARE THE TSUKABA</a:t>
            </a:r>
            <a:endParaRPr kumimoji="1" lang="ja-JP" altLang="en-US" b="1" dirty="0">
              <a:latin typeface="+mj-ea"/>
              <a:ea typeface="+mj-ea"/>
            </a:endParaRPr>
          </a:p>
        </p:txBody>
      </p:sp>
    </p:spTree>
    <p:extLst>
      <p:ext uri="{BB962C8B-B14F-4D97-AF65-F5344CB8AC3E}">
        <p14:creationId xmlns:p14="http://schemas.microsoft.com/office/powerpoint/2010/main" val="600415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animBg="1"/>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4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a:xfrm>
            <a:off x="6911847" y="6310330"/>
            <a:ext cx="2133600" cy="365125"/>
          </a:xfrm>
        </p:spPr>
        <p:txBody>
          <a:bodyPr/>
          <a:lstStyle/>
          <a:p>
            <a:fld id="{3AC31149-E69C-44A3-8ED3-CD8F2E537B5F}" type="slidenum">
              <a:rPr kumimoji="1" lang="ja-JP" altLang="en-US" smtClean="0">
                <a:solidFill>
                  <a:schemeClr val="bg1"/>
                </a:solidFill>
              </a:rPr>
              <a:t>37</a:t>
            </a:fld>
            <a:endParaRPr kumimoji="1" lang="ja-JP" altLang="en-US" dirty="0">
              <a:solidFill>
                <a:schemeClr val="bg1"/>
              </a:solidFill>
            </a:endParaRPr>
          </a:p>
        </p:txBody>
      </p:sp>
      <p:sp>
        <p:nvSpPr>
          <p:cNvPr id="8" name="テキスト プレースホルダー 7"/>
          <p:cNvSpPr>
            <a:spLocks noGrp="1"/>
          </p:cNvSpPr>
          <p:nvPr>
            <p:ph type="body" sz="quarter" idx="13"/>
          </p:nvPr>
        </p:nvSpPr>
        <p:spPr/>
        <p:txBody>
          <a:bodyPr/>
          <a:lstStyle/>
          <a:p>
            <a:r>
              <a:rPr lang="ja-JP" altLang="en-US" dirty="0" smtClean="0"/>
              <a:t>     情報</a:t>
            </a:r>
            <a:r>
              <a:rPr lang="ja-JP" altLang="en-US" dirty="0"/>
              <a:t>収集先</a:t>
            </a:r>
            <a:endParaRPr kumimoji="1" lang="ja-JP" altLang="en-US" dirty="0"/>
          </a:p>
        </p:txBody>
      </p:sp>
      <p:graphicFrame>
        <p:nvGraphicFramePr>
          <p:cNvPr id="11" name="グラフ 10"/>
          <p:cNvGraphicFramePr>
            <a:graphicFrameLocks/>
          </p:cNvGraphicFramePr>
          <p:nvPr>
            <p:extLst>
              <p:ext uri="{D42A27DB-BD31-4B8C-83A1-F6EECF244321}">
                <p14:modId xmlns:p14="http://schemas.microsoft.com/office/powerpoint/2010/main" val="2010450097"/>
              </p:ext>
            </p:extLst>
          </p:nvPr>
        </p:nvGraphicFramePr>
        <p:xfrm>
          <a:off x="124932" y="1537891"/>
          <a:ext cx="8784976" cy="4536504"/>
        </p:xfrm>
        <a:graphic>
          <a:graphicData uri="http://schemas.openxmlformats.org/drawingml/2006/chart">
            <c:chart xmlns:c="http://schemas.openxmlformats.org/drawingml/2006/chart" xmlns:r="http://schemas.openxmlformats.org/officeDocument/2006/relationships" r:id="rId3"/>
          </a:graphicData>
        </a:graphic>
      </p:graphicFrame>
      <p:sp>
        <p:nvSpPr>
          <p:cNvPr id="10" name="正方形/長方形 9"/>
          <p:cNvSpPr/>
          <p:nvPr/>
        </p:nvSpPr>
        <p:spPr>
          <a:xfrm>
            <a:off x="-396552" y="1124744"/>
            <a:ext cx="864096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smtClean="0">
                <a:solidFill>
                  <a:schemeClr val="tx1"/>
                </a:solidFill>
              </a:rPr>
              <a:t>震災時にチェックした情報源はどれですか（複数回答可）</a:t>
            </a:r>
            <a:r>
              <a:rPr kumimoji="1" lang="ja-JP" altLang="en-US" sz="2400" b="1" dirty="0" smtClean="0">
                <a:solidFill>
                  <a:sysClr val="windowText" lastClr="000000"/>
                </a:solidFill>
              </a:rPr>
              <a:t>　　　　</a:t>
            </a:r>
            <a:endParaRPr kumimoji="1" lang="ja-JP" altLang="en-US" sz="2400" b="1" dirty="0">
              <a:solidFill>
                <a:sysClr val="windowText" lastClr="000000"/>
              </a:solidFill>
            </a:endParaRPr>
          </a:p>
        </p:txBody>
      </p:sp>
      <p:sp>
        <p:nvSpPr>
          <p:cNvPr id="13" name="テキスト ボックス 12"/>
          <p:cNvSpPr txBox="1"/>
          <p:nvPr/>
        </p:nvSpPr>
        <p:spPr>
          <a:xfrm>
            <a:off x="3348293" y="4547481"/>
            <a:ext cx="1080120" cy="584775"/>
          </a:xfrm>
          <a:prstGeom prst="rect">
            <a:avLst/>
          </a:prstGeom>
          <a:noFill/>
        </p:spPr>
        <p:txBody>
          <a:bodyPr wrap="square" rtlCol="0">
            <a:spAutoFit/>
          </a:bodyPr>
          <a:lstStyle/>
          <a:p>
            <a:pPr algn="ctr"/>
            <a:r>
              <a:rPr kumimoji="1" lang="en-US" altLang="ja-JP" sz="3200" b="1" dirty="0" smtClean="0">
                <a:solidFill>
                  <a:srgbClr val="FF0000"/>
                </a:solidFill>
                <a:latin typeface="+mj-ea"/>
                <a:ea typeface="+mj-ea"/>
              </a:rPr>
              <a:t>14</a:t>
            </a:r>
            <a:r>
              <a:rPr kumimoji="1" lang="ja-JP" altLang="en-US" sz="3200" b="1" dirty="0" smtClean="0">
                <a:solidFill>
                  <a:srgbClr val="FF0000"/>
                </a:solidFill>
                <a:latin typeface="+mj-ea"/>
                <a:ea typeface="+mj-ea"/>
              </a:rPr>
              <a:t>人</a:t>
            </a:r>
            <a:endParaRPr kumimoji="1" lang="ja-JP" altLang="en-US" sz="3200" b="1" dirty="0">
              <a:solidFill>
                <a:srgbClr val="FF0000"/>
              </a:solidFill>
              <a:latin typeface="+mj-ea"/>
              <a:ea typeface="+mj-ea"/>
            </a:endParaRPr>
          </a:p>
        </p:txBody>
      </p:sp>
      <p:sp>
        <p:nvSpPr>
          <p:cNvPr id="9" name="正方形/長方形 8"/>
          <p:cNvSpPr/>
          <p:nvPr/>
        </p:nvSpPr>
        <p:spPr>
          <a:xfrm>
            <a:off x="71756" y="6074331"/>
            <a:ext cx="8856984" cy="7200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000" b="1" dirty="0" smtClean="0">
                <a:solidFill>
                  <a:schemeClr val="bg1"/>
                </a:solidFill>
              </a:rPr>
              <a:t>ほとんどの人は有用なサイトを知らない</a:t>
            </a:r>
            <a:endParaRPr kumimoji="1" lang="ja-JP" altLang="en-US" sz="4000" b="1" dirty="0">
              <a:solidFill>
                <a:schemeClr val="bg1"/>
              </a:solidFill>
            </a:endParaRPr>
          </a:p>
        </p:txBody>
      </p:sp>
      <p:sp>
        <p:nvSpPr>
          <p:cNvPr id="14" name="テキスト ボックス 1"/>
          <p:cNvSpPr txBox="1"/>
          <p:nvPr/>
        </p:nvSpPr>
        <p:spPr>
          <a:xfrm>
            <a:off x="7978647" y="1124744"/>
            <a:ext cx="1193109" cy="41863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2800" dirty="0" smtClean="0">
                <a:latin typeface="+mj-ea"/>
                <a:ea typeface="+mj-ea"/>
              </a:rPr>
              <a:t>N=545</a:t>
            </a:r>
            <a:endParaRPr lang="en-US" altLang="ja-JP" sz="2800" dirty="0">
              <a:latin typeface="+mj-ea"/>
              <a:ea typeface="+mj-ea"/>
            </a:endParaRPr>
          </a:p>
        </p:txBody>
      </p:sp>
      <p:sp>
        <p:nvSpPr>
          <p:cNvPr id="15" name="テキスト ボックス 1"/>
          <p:cNvSpPr txBox="1"/>
          <p:nvPr/>
        </p:nvSpPr>
        <p:spPr>
          <a:xfrm>
            <a:off x="8820472" y="5806274"/>
            <a:ext cx="288032" cy="28803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100" dirty="0" smtClean="0">
                <a:solidFill>
                  <a:schemeClr val="bg1"/>
                </a:solidFill>
              </a:rPr>
              <a:t>人</a:t>
            </a:r>
            <a:endParaRPr lang="ja-JP" altLang="en-US" sz="1100" dirty="0">
              <a:solidFill>
                <a:schemeClr val="bg1"/>
              </a:solidFill>
            </a:endParaRPr>
          </a:p>
        </p:txBody>
      </p:sp>
      <p:sp>
        <p:nvSpPr>
          <p:cNvPr id="4" name="テキスト ボックス 3"/>
          <p:cNvSpPr txBox="1"/>
          <p:nvPr/>
        </p:nvSpPr>
        <p:spPr>
          <a:xfrm>
            <a:off x="310828" y="4640436"/>
            <a:ext cx="2627784" cy="369332"/>
          </a:xfrm>
          <a:prstGeom prst="rect">
            <a:avLst/>
          </a:prstGeom>
          <a:noFill/>
          <a:ln>
            <a:noFill/>
          </a:ln>
        </p:spPr>
        <p:txBody>
          <a:bodyPr wrap="square" rtlCol="0">
            <a:spAutoFit/>
          </a:bodyPr>
          <a:lstStyle/>
          <a:p>
            <a:r>
              <a:rPr kumimoji="1" lang="en-US" altLang="ja-JP" b="1" dirty="0" smtClean="0">
                <a:solidFill>
                  <a:srgbClr val="FF0000"/>
                </a:solidFill>
                <a:latin typeface="+mn-ea"/>
              </a:rPr>
              <a:t>SHARE THE TSUKUBA</a:t>
            </a:r>
            <a:endParaRPr kumimoji="1" lang="ja-JP" altLang="en-US" b="1" dirty="0">
              <a:solidFill>
                <a:srgbClr val="FF0000"/>
              </a:solidFill>
              <a:latin typeface="+mn-ea"/>
            </a:endParaRPr>
          </a:p>
        </p:txBody>
      </p:sp>
      <p:sp>
        <p:nvSpPr>
          <p:cNvPr id="16" name="テキスト ボックス 15"/>
          <p:cNvSpPr txBox="1"/>
          <p:nvPr/>
        </p:nvSpPr>
        <p:spPr>
          <a:xfrm>
            <a:off x="1080000" y="5374600"/>
            <a:ext cx="1728192" cy="369332"/>
          </a:xfrm>
          <a:prstGeom prst="rect">
            <a:avLst/>
          </a:prstGeom>
          <a:noFill/>
          <a:ln>
            <a:noFill/>
          </a:ln>
        </p:spPr>
        <p:txBody>
          <a:bodyPr wrap="square" rtlCol="0">
            <a:spAutoFit/>
          </a:bodyPr>
          <a:lstStyle/>
          <a:p>
            <a:r>
              <a:rPr kumimoji="1" lang="en-US" altLang="ja-JP" b="1" dirty="0" smtClean="0">
                <a:solidFill>
                  <a:srgbClr val="FF0000"/>
                </a:solidFill>
                <a:latin typeface="HGS明朝E" pitchFamily="18" charset="-128"/>
                <a:ea typeface="HGS明朝E" pitchFamily="18" charset="-128"/>
              </a:rPr>
              <a:t>SAVE</a:t>
            </a:r>
            <a:r>
              <a:rPr lang="ja-JP" altLang="en-US" b="1" dirty="0">
                <a:solidFill>
                  <a:srgbClr val="FF0000"/>
                </a:solidFill>
                <a:latin typeface="HGS明朝E" pitchFamily="18" charset="-128"/>
                <a:ea typeface="HGS明朝E" pitchFamily="18" charset="-128"/>
              </a:rPr>
              <a:t> </a:t>
            </a:r>
            <a:r>
              <a:rPr lang="en-US" altLang="ja-JP" b="1" dirty="0" smtClean="0">
                <a:solidFill>
                  <a:srgbClr val="FF0000"/>
                </a:solidFill>
                <a:latin typeface="HGS明朝E" pitchFamily="18" charset="-128"/>
                <a:ea typeface="HGS明朝E" pitchFamily="18" charset="-128"/>
              </a:rPr>
              <a:t>IBARAKI</a:t>
            </a:r>
            <a:endParaRPr kumimoji="1" lang="ja-JP" altLang="en-US" b="1" dirty="0">
              <a:solidFill>
                <a:srgbClr val="FF0000"/>
              </a:solidFill>
              <a:latin typeface="HGS明朝E" pitchFamily="18" charset="-128"/>
              <a:ea typeface="HGS明朝E" pitchFamily="18" charset="-128"/>
            </a:endParaRPr>
          </a:p>
        </p:txBody>
      </p:sp>
    </p:spTree>
    <p:extLst>
      <p:ext uri="{BB962C8B-B14F-4D97-AF65-F5344CB8AC3E}">
        <p14:creationId xmlns:p14="http://schemas.microsoft.com/office/powerpoint/2010/main" val="1712520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50000">
              <a:srgbClr val="0070C0"/>
            </a:gs>
          </a:gsLst>
          <a:lin ang="5400000" scaled="0"/>
          <a:tileRect/>
        </a:gradFill>
        <a:effectLst/>
      </p:bgPr>
    </p:bg>
    <p:spTree>
      <p:nvGrpSpPr>
        <p:cNvPr id="1" name=""/>
        <p:cNvGrpSpPr/>
        <p:nvPr/>
      </p:nvGrpSpPr>
      <p:grpSpPr>
        <a:xfrm>
          <a:off x="0" y="0"/>
          <a:ext cx="0" cy="0"/>
          <a:chOff x="0" y="0"/>
          <a:chExt cx="0" cy="0"/>
        </a:xfrm>
      </p:grpSpPr>
      <p:sp>
        <p:nvSpPr>
          <p:cNvPr id="22" name="正方形/長方形 21"/>
          <p:cNvSpPr/>
          <p:nvPr/>
        </p:nvSpPr>
        <p:spPr>
          <a:xfrm>
            <a:off x="-36512" y="16112"/>
            <a:ext cx="511256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38</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情報源における</a:t>
            </a:r>
            <a:r>
              <a:rPr lang="ja-JP" altLang="en-US" b="0" dirty="0"/>
              <a:t>提案</a:t>
            </a:r>
            <a:endParaRPr kumimoji="1" lang="ja-JP" altLang="en-US" b="0" dirty="0"/>
          </a:p>
        </p:txBody>
      </p:sp>
      <p:sp>
        <p:nvSpPr>
          <p:cNvPr id="16" name="テキスト ボックス 15"/>
          <p:cNvSpPr txBox="1"/>
          <p:nvPr/>
        </p:nvSpPr>
        <p:spPr>
          <a:xfrm>
            <a:off x="251520" y="1052736"/>
            <a:ext cx="3888432" cy="132343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3200" b="1" dirty="0" smtClean="0">
                <a:solidFill>
                  <a:schemeClr val="tx1"/>
                </a:solidFill>
              </a:rPr>
              <a:t>既存のサイトあり</a:t>
            </a:r>
            <a:endParaRPr kumimoji="1" lang="en-US" altLang="ja-JP" sz="3200" b="1" dirty="0" smtClean="0">
              <a:solidFill>
                <a:schemeClr val="tx1"/>
              </a:solidFill>
            </a:endParaRPr>
          </a:p>
          <a:p>
            <a:r>
              <a:rPr lang="ja-JP" altLang="en-US" sz="2400" b="1" dirty="0" smtClean="0">
                <a:solidFill>
                  <a:schemeClr val="tx1"/>
                </a:solidFill>
                <a:latin typeface="+mj-ea"/>
                <a:ea typeface="+mj-ea"/>
              </a:rPr>
              <a:t>   </a:t>
            </a:r>
            <a:r>
              <a:rPr lang="en-US" altLang="ja-JP" sz="2400" b="1" dirty="0" smtClean="0">
                <a:solidFill>
                  <a:schemeClr val="tx1"/>
                </a:solidFill>
                <a:latin typeface="+mj-ea"/>
                <a:ea typeface="+mj-ea"/>
              </a:rPr>
              <a:t>SAVE IBARAKI</a:t>
            </a:r>
          </a:p>
          <a:p>
            <a:r>
              <a:rPr kumimoji="1" lang="en-US" altLang="ja-JP" sz="2400" b="1" dirty="0">
                <a:solidFill>
                  <a:schemeClr val="tx1"/>
                </a:solidFill>
                <a:latin typeface="+mj-ea"/>
                <a:ea typeface="+mj-ea"/>
              </a:rPr>
              <a:t> </a:t>
            </a:r>
            <a:r>
              <a:rPr kumimoji="1" lang="en-US" altLang="ja-JP" sz="2400" b="1" dirty="0" smtClean="0">
                <a:solidFill>
                  <a:schemeClr val="tx1"/>
                </a:solidFill>
                <a:latin typeface="+mj-ea"/>
                <a:ea typeface="+mj-ea"/>
              </a:rPr>
              <a:t>  SHARE THE TSUKUBA</a:t>
            </a:r>
            <a:endParaRPr kumimoji="1" lang="ja-JP" altLang="en-US" sz="2400" b="1" dirty="0">
              <a:solidFill>
                <a:schemeClr val="tx1"/>
              </a:solidFill>
              <a:latin typeface="+mj-ea"/>
              <a:ea typeface="+mj-ea"/>
            </a:endParaRPr>
          </a:p>
        </p:txBody>
      </p:sp>
      <p:sp>
        <p:nvSpPr>
          <p:cNvPr id="21" name="爆発 1 20"/>
          <p:cNvSpPr/>
          <p:nvPr/>
        </p:nvSpPr>
        <p:spPr>
          <a:xfrm>
            <a:off x="4355976" y="764704"/>
            <a:ext cx="4680520" cy="2016224"/>
          </a:xfrm>
          <a:prstGeom prst="irregularSeal1">
            <a:avLst/>
          </a:prstGeom>
          <a:solidFill>
            <a:schemeClr val="tx2"/>
          </a:solidFill>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3200" b="1" dirty="0" smtClean="0">
                <a:solidFill>
                  <a:schemeClr val="bg1"/>
                </a:solidFill>
              </a:rPr>
              <a:t>全然知られて</a:t>
            </a:r>
            <a:r>
              <a:rPr lang="en-US" altLang="ja-JP" sz="3200" b="1" dirty="0" smtClean="0">
                <a:solidFill>
                  <a:schemeClr val="bg1"/>
                </a:solidFill>
              </a:rPr>
              <a:t/>
            </a:r>
            <a:br>
              <a:rPr lang="en-US" altLang="ja-JP" sz="3200" b="1" dirty="0" smtClean="0">
                <a:solidFill>
                  <a:schemeClr val="bg1"/>
                </a:solidFill>
              </a:rPr>
            </a:br>
            <a:r>
              <a:rPr lang="ja-JP" altLang="en-US" sz="3200" b="1" dirty="0" smtClean="0">
                <a:solidFill>
                  <a:schemeClr val="bg1"/>
                </a:solidFill>
              </a:rPr>
              <a:t>いない</a:t>
            </a:r>
            <a:r>
              <a:rPr lang="en-US" altLang="ja-JP" sz="3200" b="1" dirty="0" smtClean="0">
                <a:solidFill>
                  <a:schemeClr val="bg1"/>
                </a:solidFill>
              </a:rPr>
              <a:t>!!!</a:t>
            </a:r>
            <a:endParaRPr kumimoji="1" lang="ja-JP" altLang="en-US" sz="3200" b="1" dirty="0">
              <a:solidFill>
                <a:schemeClr val="bg1"/>
              </a:solidFill>
            </a:endParaRPr>
          </a:p>
        </p:txBody>
      </p:sp>
      <p:cxnSp>
        <p:nvCxnSpPr>
          <p:cNvPr id="27" name="直線矢印コネクタ 26"/>
          <p:cNvCxnSpPr/>
          <p:nvPr/>
        </p:nvCxnSpPr>
        <p:spPr>
          <a:xfrm>
            <a:off x="2169763" y="2448183"/>
            <a:ext cx="0" cy="620777"/>
          </a:xfrm>
          <a:prstGeom prst="straightConnector1">
            <a:avLst/>
          </a:prstGeom>
          <a:ln w="57150">
            <a:solidFill>
              <a:srgbClr val="66FFFF"/>
            </a:solidFill>
            <a:tailEnd type="arrow"/>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107504" y="3068960"/>
            <a:ext cx="5832648" cy="45545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3200" b="1" dirty="0" smtClean="0">
                <a:solidFill>
                  <a:srgbClr val="FFC000"/>
                </a:solidFill>
              </a:rPr>
              <a:t>わかりやすい場所に置くべき</a:t>
            </a:r>
            <a:endParaRPr kumimoji="1" lang="ja-JP" altLang="en-US" sz="3200" b="1" dirty="0">
              <a:solidFill>
                <a:srgbClr val="FFC000"/>
              </a:solidFill>
            </a:endParaRPr>
          </a:p>
        </p:txBody>
      </p:sp>
      <p:grpSp>
        <p:nvGrpSpPr>
          <p:cNvPr id="6" name="グループ化 5"/>
          <p:cNvGrpSpPr/>
          <p:nvPr/>
        </p:nvGrpSpPr>
        <p:grpSpPr>
          <a:xfrm>
            <a:off x="251520" y="3524413"/>
            <a:ext cx="6200942" cy="674897"/>
            <a:chOff x="251520" y="3524413"/>
            <a:chExt cx="6200942" cy="674897"/>
          </a:xfrm>
        </p:grpSpPr>
        <p:sp>
          <p:nvSpPr>
            <p:cNvPr id="4" name="フローチャート: 処理 3"/>
            <p:cNvSpPr/>
            <p:nvPr/>
          </p:nvSpPr>
          <p:spPr>
            <a:xfrm>
              <a:off x="251520" y="3524413"/>
              <a:ext cx="6200942" cy="674897"/>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7" name="テキスト ボックス 16"/>
            <p:cNvSpPr txBox="1"/>
            <p:nvPr/>
          </p:nvSpPr>
          <p:spPr>
            <a:xfrm>
              <a:off x="323528" y="3552979"/>
              <a:ext cx="5984918" cy="64633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kumimoji="1" lang="ja-JP" altLang="en-US" sz="3600" b="1" dirty="0" smtClean="0">
                  <a:solidFill>
                    <a:schemeClr val="bg1"/>
                  </a:solidFill>
                </a:rPr>
                <a:t>情報源をまとめたサイトの作成</a:t>
              </a:r>
              <a:endParaRPr kumimoji="1" lang="ja-JP" altLang="en-US" sz="3600" b="1" dirty="0">
                <a:solidFill>
                  <a:schemeClr val="bg1"/>
                </a:solidFill>
              </a:endParaRPr>
            </a:p>
          </p:txBody>
        </p:sp>
      </p:grpSp>
      <p:grpSp>
        <p:nvGrpSpPr>
          <p:cNvPr id="8" name="グループ化 7"/>
          <p:cNvGrpSpPr/>
          <p:nvPr/>
        </p:nvGrpSpPr>
        <p:grpSpPr>
          <a:xfrm>
            <a:off x="899592" y="4437112"/>
            <a:ext cx="7349998" cy="1817043"/>
            <a:chOff x="899592" y="4437112"/>
            <a:chExt cx="7349998" cy="1817043"/>
          </a:xfrm>
        </p:grpSpPr>
        <p:sp>
          <p:nvSpPr>
            <p:cNvPr id="13" name="テキスト ボックス 12"/>
            <p:cNvSpPr txBox="1"/>
            <p:nvPr/>
          </p:nvSpPr>
          <p:spPr>
            <a:xfrm>
              <a:off x="899592" y="4869160"/>
              <a:ext cx="7349998"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ja-JP" altLang="en-US" sz="2800" b="1" dirty="0" smtClean="0"/>
                <a:t>・学生同士が有益</a:t>
              </a:r>
              <a:r>
                <a:rPr lang="ja-JP" altLang="en-US" sz="2800" b="1" dirty="0"/>
                <a:t>な</a:t>
              </a:r>
              <a:r>
                <a:rPr lang="ja-JP" altLang="en-US" sz="2800" b="1" dirty="0" smtClean="0"/>
                <a:t>情報を交換できる</a:t>
              </a:r>
              <a:endParaRPr lang="en-US" altLang="ja-JP" sz="2800" b="1" dirty="0" smtClean="0"/>
            </a:p>
            <a:p>
              <a:r>
                <a:rPr lang="ja-JP" altLang="en-US" sz="2800" b="1" dirty="0" smtClean="0"/>
                <a:t>・大学関連の様々なサイトへリンクできる</a:t>
              </a:r>
              <a:endParaRPr lang="en-US" altLang="ja-JP" sz="2800" b="1" dirty="0" smtClean="0"/>
            </a:p>
            <a:p>
              <a:r>
                <a:rPr lang="ja-JP" altLang="en-US" sz="2800" b="1" dirty="0"/>
                <a:t>・利用頻度が</a:t>
              </a:r>
              <a:r>
                <a:rPr lang="ja-JP" altLang="en-US" sz="2800" b="1" dirty="0" smtClean="0"/>
                <a:t>高い</a:t>
              </a:r>
              <a:endParaRPr lang="ja-JP" altLang="en-US" sz="2800" b="1" dirty="0"/>
            </a:p>
          </p:txBody>
        </p:sp>
        <p:sp>
          <p:nvSpPr>
            <p:cNvPr id="14" name="正方形/長方形 13"/>
            <p:cNvSpPr/>
            <p:nvPr/>
          </p:nvSpPr>
          <p:spPr>
            <a:xfrm>
              <a:off x="899592" y="4437112"/>
              <a:ext cx="1728192" cy="43204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3200" b="1" dirty="0" smtClean="0">
                  <a:solidFill>
                    <a:schemeClr val="bg1"/>
                  </a:solidFill>
                </a:rPr>
                <a:t>平常時</a:t>
              </a:r>
              <a:endParaRPr kumimoji="1" lang="ja-JP" altLang="en-US" sz="3200" b="1" dirty="0">
                <a:solidFill>
                  <a:schemeClr val="bg1"/>
                </a:solidFill>
              </a:endParaRPr>
            </a:p>
          </p:txBody>
        </p:sp>
      </p:grpSp>
      <p:grpSp>
        <p:nvGrpSpPr>
          <p:cNvPr id="7" name="グループ化 6"/>
          <p:cNvGrpSpPr/>
          <p:nvPr/>
        </p:nvGrpSpPr>
        <p:grpSpPr>
          <a:xfrm>
            <a:off x="904774" y="4437112"/>
            <a:ext cx="7344816" cy="1799632"/>
            <a:chOff x="899592" y="4293096"/>
            <a:chExt cx="7344816" cy="1799632"/>
          </a:xfrm>
        </p:grpSpPr>
        <p:sp>
          <p:nvSpPr>
            <p:cNvPr id="20" name="正方形/長方形 19"/>
            <p:cNvSpPr/>
            <p:nvPr/>
          </p:nvSpPr>
          <p:spPr>
            <a:xfrm>
              <a:off x="899592" y="4293096"/>
              <a:ext cx="1728192" cy="43204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3200" b="1" dirty="0">
                  <a:solidFill>
                    <a:schemeClr val="bg1"/>
                  </a:solidFill>
                </a:rPr>
                <a:t>災害</a:t>
              </a:r>
              <a:r>
                <a:rPr kumimoji="1" lang="ja-JP" altLang="en-US" sz="3200" b="1" dirty="0" smtClean="0">
                  <a:solidFill>
                    <a:schemeClr val="bg1"/>
                  </a:solidFill>
                </a:rPr>
                <a:t>時</a:t>
              </a:r>
              <a:endParaRPr kumimoji="1" lang="ja-JP" altLang="en-US" sz="3200" b="1" dirty="0">
                <a:solidFill>
                  <a:schemeClr val="bg1"/>
                </a:solidFill>
              </a:endParaRPr>
            </a:p>
          </p:txBody>
        </p:sp>
        <p:sp>
          <p:nvSpPr>
            <p:cNvPr id="19" name="テキスト ボックス 18"/>
            <p:cNvSpPr txBox="1"/>
            <p:nvPr/>
          </p:nvSpPr>
          <p:spPr>
            <a:xfrm>
              <a:off x="899592" y="4707733"/>
              <a:ext cx="7344816" cy="138499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ja-JP" altLang="en-US" sz="2800" b="1" dirty="0" smtClean="0"/>
                <a:t>・学生同士がローカルな震災情報を共有できる</a:t>
              </a:r>
              <a:endParaRPr lang="en-US" altLang="ja-JP" sz="2800" b="1" dirty="0" smtClean="0"/>
            </a:p>
            <a:p>
              <a:r>
                <a:rPr kumimoji="1" lang="ja-JP" altLang="en-US" sz="2800" b="1" dirty="0" smtClean="0"/>
                <a:t>・ライフライン被害マップへの書き込み</a:t>
              </a:r>
              <a:endParaRPr kumimoji="1" lang="en-US" altLang="ja-JP" sz="2800" b="1" dirty="0" smtClean="0"/>
            </a:p>
            <a:p>
              <a:r>
                <a:rPr lang="ja-JP" altLang="en-US" sz="2800" b="1" dirty="0" smtClean="0"/>
                <a:t>・他の有用な震災情報サイトへのリンク</a:t>
              </a:r>
              <a:endParaRPr lang="en-US" altLang="ja-JP" sz="2800" b="1" dirty="0" smtClean="0"/>
            </a:p>
          </p:txBody>
        </p:sp>
      </p:grpSp>
      <p:sp>
        <p:nvSpPr>
          <p:cNvPr id="18" name="テキスト ボックス 17"/>
          <p:cNvSpPr txBox="1"/>
          <p:nvPr/>
        </p:nvSpPr>
        <p:spPr>
          <a:xfrm>
            <a:off x="755576" y="5085184"/>
            <a:ext cx="7778276" cy="769441"/>
          </a:xfrm>
          <a:prstGeom prst="rect">
            <a:avLst/>
          </a:prstGeom>
          <a:solidFill>
            <a:schemeClr val="tx2">
              <a:lumMod val="60000"/>
              <a:lumOff val="40000"/>
            </a:schemeClr>
          </a:solidFill>
        </p:spPr>
        <p:txBody>
          <a:bodyPr wrap="square" rtlCol="0">
            <a:spAutoFit/>
          </a:bodyPr>
          <a:lstStyle/>
          <a:p>
            <a:r>
              <a:rPr kumimoji="1" lang="en-US" altLang="ja-JP" sz="4400" dirty="0" smtClean="0">
                <a:solidFill>
                  <a:schemeClr val="bg1"/>
                </a:solidFill>
                <a:hlinkClick r:id="rId3"/>
              </a:rPr>
              <a:t>Tsukuba information web site</a:t>
            </a:r>
            <a:endParaRPr kumimoji="1" lang="ja-JP" altLang="en-US" sz="4400" dirty="0">
              <a:solidFill>
                <a:schemeClr val="bg1"/>
              </a:solidFill>
            </a:endParaRPr>
          </a:p>
        </p:txBody>
      </p:sp>
    </p:spTree>
    <p:extLst>
      <p:ext uri="{BB962C8B-B14F-4D97-AF65-F5344CB8AC3E}">
        <p14:creationId xmlns:p14="http://schemas.microsoft.com/office/powerpoint/2010/main" val="2270588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8000">
              <a:srgbClr val="0070C0"/>
            </a:gs>
          </a:gsLst>
          <a:lin ang="5400000" scaled="0"/>
          <a:tileRect/>
        </a:gradFill>
        <a:effectLst/>
      </p:bgPr>
    </p:bg>
    <p:spTree>
      <p:nvGrpSpPr>
        <p:cNvPr id="1" name=""/>
        <p:cNvGrpSpPr/>
        <p:nvPr/>
      </p:nvGrpSpPr>
      <p:grpSpPr>
        <a:xfrm>
          <a:off x="0" y="0"/>
          <a:ext cx="0" cy="0"/>
          <a:chOff x="0" y="0"/>
          <a:chExt cx="0" cy="0"/>
        </a:xfrm>
      </p:grpSpPr>
      <p:sp>
        <p:nvSpPr>
          <p:cNvPr id="56" name="正方形/長方形 55"/>
          <p:cNvSpPr/>
          <p:nvPr/>
        </p:nvSpPr>
        <p:spPr>
          <a:xfrm>
            <a:off x="-36512" y="16112"/>
            <a:ext cx="6696744"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a:xfrm>
            <a:off x="8028384" y="6328594"/>
            <a:ext cx="941203" cy="301752"/>
          </a:xfrm>
        </p:spPr>
        <p:txBody>
          <a:bodyPr/>
          <a:lstStyle/>
          <a:p>
            <a:fld id="{3AC31149-E69C-44A3-8ED3-CD8F2E537B5F}" type="slidenum">
              <a:rPr kumimoji="1" lang="ja-JP" altLang="en-US" smtClean="0">
                <a:solidFill>
                  <a:schemeClr val="bg1"/>
                </a:solidFill>
              </a:rPr>
              <a:t>39</a:t>
            </a:fld>
            <a:endParaRPr kumimoji="1" lang="ja-JP" altLang="en-US" dirty="0">
              <a:solidFill>
                <a:schemeClr val="bg1"/>
              </a:solidFill>
            </a:endParaRPr>
          </a:p>
        </p:txBody>
      </p:sp>
      <p:sp>
        <p:nvSpPr>
          <p:cNvPr id="4" name="テキスト プレースホルダー 3"/>
          <p:cNvSpPr>
            <a:spLocks noGrp="1"/>
          </p:cNvSpPr>
          <p:nvPr>
            <p:ph type="body" sz="quarter" idx="13"/>
          </p:nvPr>
        </p:nvSpPr>
        <p:spPr>
          <a:xfrm>
            <a:off x="35496" y="44624"/>
            <a:ext cx="8027988" cy="549275"/>
          </a:xfrm>
        </p:spPr>
        <p:txBody>
          <a:bodyPr/>
          <a:lstStyle/>
          <a:p>
            <a:r>
              <a:rPr kumimoji="1" lang="ja-JP" altLang="en-US" dirty="0" smtClean="0"/>
              <a:t>共助を重要性を</a:t>
            </a:r>
            <a:r>
              <a:rPr lang="ja-JP" altLang="en-US" dirty="0"/>
              <a:t>広めるには</a:t>
            </a:r>
            <a:endParaRPr kumimoji="1" lang="ja-JP" altLang="en-US" dirty="0"/>
          </a:p>
        </p:txBody>
      </p:sp>
      <p:grpSp>
        <p:nvGrpSpPr>
          <p:cNvPr id="50" name="グループ化 49"/>
          <p:cNvGrpSpPr/>
          <p:nvPr/>
        </p:nvGrpSpPr>
        <p:grpSpPr>
          <a:xfrm>
            <a:off x="3491880" y="2385355"/>
            <a:ext cx="2016000" cy="2016000"/>
            <a:chOff x="3586643" y="2833421"/>
            <a:chExt cx="2016000" cy="2016000"/>
          </a:xfrm>
        </p:grpSpPr>
        <p:sp>
          <p:nvSpPr>
            <p:cNvPr id="42" name="円/楕円 41"/>
            <p:cNvSpPr/>
            <p:nvPr/>
          </p:nvSpPr>
          <p:spPr>
            <a:xfrm>
              <a:off x="3586643" y="2833421"/>
              <a:ext cx="2016000" cy="2016000"/>
            </a:xfrm>
            <a:prstGeom prst="ellipse">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43" name="円/楕円 4"/>
            <p:cNvSpPr/>
            <p:nvPr/>
          </p:nvSpPr>
          <p:spPr>
            <a:xfrm>
              <a:off x="3776125" y="3128658"/>
              <a:ext cx="1538872" cy="1425527"/>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kumimoji="1" lang="ja-JP" altLang="en-US" sz="5400" kern="1200" dirty="0" smtClean="0"/>
                <a:t>共助</a:t>
              </a:r>
              <a:endParaRPr kumimoji="1" lang="ja-JP" altLang="en-US" sz="5400" kern="1200" dirty="0"/>
            </a:p>
          </p:txBody>
        </p:sp>
      </p:grpSp>
      <p:grpSp>
        <p:nvGrpSpPr>
          <p:cNvPr id="6" name="グループ化 5"/>
          <p:cNvGrpSpPr>
            <a:grpSpLocks/>
          </p:cNvGrpSpPr>
          <p:nvPr/>
        </p:nvGrpSpPr>
        <p:grpSpPr>
          <a:xfrm>
            <a:off x="4283880" y="1881355"/>
            <a:ext cx="432000" cy="432000"/>
            <a:chOff x="3504641" y="1674588"/>
            <a:chExt cx="473854" cy="324481"/>
          </a:xfrm>
        </p:grpSpPr>
        <p:sp>
          <p:nvSpPr>
            <p:cNvPr id="40" name="右矢印 39"/>
            <p:cNvSpPr/>
            <p:nvPr/>
          </p:nvSpPr>
          <p:spPr>
            <a:xfrm rot="5352234">
              <a:off x="3579327" y="1599902"/>
              <a:ext cx="324481" cy="473854"/>
            </a:xfrm>
            <a:prstGeom prst="rightArrow">
              <a:avLst>
                <a:gd name="adj1" fmla="val 60000"/>
                <a:gd name="adj2" fmla="val 50000"/>
              </a:avLst>
            </a:pr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41" name="右矢印 6"/>
            <p:cNvSpPr/>
            <p:nvPr/>
          </p:nvSpPr>
          <p:spPr>
            <a:xfrm rot="16152234">
              <a:off x="3627323" y="1646006"/>
              <a:ext cx="227137" cy="284312"/>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7" name="グループ化 6"/>
          <p:cNvGrpSpPr>
            <a:grpSpLocks noChangeAspect="1"/>
          </p:cNvGrpSpPr>
          <p:nvPr/>
        </p:nvGrpSpPr>
        <p:grpSpPr>
          <a:xfrm>
            <a:off x="4211960" y="1269475"/>
            <a:ext cx="540000" cy="540000"/>
            <a:chOff x="3064086" y="87639"/>
            <a:chExt cx="1382216" cy="1382216"/>
          </a:xfrm>
          <a:scene3d>
            <a:camera prst="orthographicFront"/>
            <a:lightRig rig="flat" dir="t"/>
          </a:scene3d>
        </p:grpSpPr>
        <p:sp>
          <p:nvSpPr>
            <p:cNvPr id="38" name="円/楕円 37"/>
            <p:cNvSpPr/>
            <p:nvPr/>
          </p:nvSpPr>
          <p:spPr>
            <a:xfrm>
              <a:off x="3064086" y="87639"/>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39" name="円/楕円 8"/>
            <p:cNvSpPr/>
            <p:nvPr/>
          </p:nvSpPr>
          <p:spPr>
            <a:xfrm>
              <a:off x="3266507" y="290060"/>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8" name="グループ化 7"/>
          <p:cNvGrpSpPr>
            <a:grpSpLocks/>
          </p:cNvGrpSpPr>
          <p:nvPr/>
        </p:nvGrpSpPr>
        <p:grpSpPr>
          <a:xfrm rot="480000">
            <a:off x="5408184" y="2458259"/>
            <a:ext cx="432000" cy="432000"/>
            <a:chOff x="4409351" y="1868951"/>
            <a:chExt cx="316790" cy="469953"/>
          </a:xfrm>
        </p:grpSpPr>
        <p:sp>
          <p:nvSpPr>
            <p:cNvPr id="36" name="右矢印 35"/>
            <p:cNvSpPr/>
            <p:nvPr/>
          </p:nvSpPr>
          <p:spPr>
            <a:xfrm rot="8471880">
              <a:off x="4409351" y="1868951"/>
              <a:ext cx="31679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7" name="右矢印 10"/>
            <p:cNvSpPr/>
            <p:nvPr/>
          </p:nvSpPr>
          <p:spPr>
            <a:xfrm rot="8471880">
              <a:off x="4493901" y="1933165"/>
              <a:ext cx="221753"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9" name="グループ化 8"/>
          <p:cNvGrpSpPr>
            <a:grpSpLocks noChangeAspect="1"/>
          </p:cNvGrpSpPr>
          <p:nvPr/>
        </p:nvGrpSpPr>
        <p:grpSpPr>
          <a:xfrm>
            <a:off x="5940152" y="2097507"/>
            <a:ext cx="540000" cy="540000"/>
            <a:chOff x="4728826" y="969822"/>
            <a:chExt cx="1382216" cy="1382216"/>
          </a:xfrm>
          <a:scene3d>
            <a:camera prst="orthographicFront"/>
            <a:lightRig rig="flat" dir="t"/>
          </a:scene3d>
        </p:grpSpPr>
        <p:sp>
          <p:nvSpPr>
            <p:cNvPr id="34" name="円/楕円 33"/>
            <p:cNvSpPr/>
            <p:nvPr/>
          </p:nvSpPr>
          <p:spPr>
            <a:xfrm>
              <a:off x="4728826"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35" name="円/楕円 12"/>
            <p:cNvSpPr/>
            <p:nvPr/>
          </p:nvSpPr>
          <p:spPr>
            <a:xfrm>
              <a:off x="4931247"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0" name="グループ化 9"/>
          <p:cNvGrpSpPr>
            <a:grpSpLocks/>
          </p:cNvGrpSpPr>
          <p:nvPr/>
        </p:nvGrpSpPr>
        <p:grpSpPr>
          <a:xfrm rot="360000">
            <a:off x="5457491" y="3777104"/>
            <a:ext cx="432000" cy="432000"/>
            <a:chOff x="4407587" y="2937062"/>
            <a:chExt cx="291787" cy="469953"/>
          </a:xfrm>
        </p:grpSpPr>
        <p:sp>
          <p:nvSpPr>
            <p:cNvPr id="32" name="右矢印 31"/>
            <p:cNvSpPr/>
            <p:nvPr/>
          </p:nvSpPr>
          <p:spPr>
            <a:xfrm rot="1428676" flipH="1">
              <a:off x="4407587" y="2937062"/>
              <a:ext cx="291787"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3" name="右矢印 14"/>
            <p:cNvSpPr/>
            <p:nvPr/>
          </p:nvSpPr>
          <p:spPr>
            <a:xfrm rot="1428676">
              <a:off x="4491397" y="3048723"/>
              <a:ext cx="20425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1" name="グループ化 10"/>
          <p:cNvGrpSpPr>
            <a:grpSpLocks noChangeAspect="1"/>
          </p:cNvGrpSpPr>
          <p:nvPr/>
        </p:nvGrpSpPr>
        <p:grpSpPr>
          <a:xfrm>
            <a:off x="5940152" y="4005779"/>
            <a:ext cx="540000" cy="540000"/>
            <a:chOff x="4713663" y="2895790"/>
            <a:chExt cx="1382216" cy="1382216"/>
          </a:xfrm>
          <a:scene3d>
            <a:camera prst="orthographicFront"/>
            <a:lightRig rig="flat" dir="t"/>
          </a:scene3d>
        </p:grpSpPr>
        <p:sp>
          <p:nvSpPr>
            <p:cNvPr id="30" name="円/楕円 29"/>
            <p:cNvSpPr/>
            <p:nvPr/>
          </p:nvSpPr>
          <p:spPr>
            <a:xfrm>
              <a:off x="4713663" y="2895790"/>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7011897"/>
                <a:satOff val="26712"/>
                <a:lumOff val="-5176"/>
                <a:alphaOff val="0"/>
              </a:schemeClr>
            </a:fillRef>
            <a:effectRef idx="1">
              <a:schemeClr val="accent3">
                <a:hueOff val="7011897"/>
                <a:satOff val="26712"/>
                <a:lumOff val="-5176"/>
                <a:alphaOff val="0"/>
              </a:schemeClr>
            </a:effectRef>
            <a:fontRef idx="minor">
              <a:schemeClr val="dk1"/>
            </a:fontRef>
          </p:style>
        </p:sp>
        <p:sp>
          <p:nvSpPr>
            <p:cNvPr id="31" name="円/楕円 16"/>
            <p:cNvSpPr/>
            <p:nvPr/>
          </p:nvSpPr>
          <p:spPr>
            <a:xfrm>
              <a:off x="4916084" y="3098211"/>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grpSp>
        <p:nvGrpSpPr>
          <p:cNvPr id="12" name="グループ化 11"/>
          <p:cNvGrpSpPr>
            <a:grpSpLocks/>
          </p:cNvGrpSpPr>
          <p:nvPr/>
        </p:nvGrpSpPr>
        <p:grpSpPr>
          <a:xfrm>
            <a:off x="4283880" y="4473355"/>
            <a:ext cx="432000" cy="432000"/>
            <a:chOff x="3525648" y="3568784"/>
            <a:chExt cx="469953" cy="237473"/>
          </a:xfrm>
        </p:grpSpPr>
        <p:sp>
          <p:nvSpPr>
            <p:cNvPr id="28" name="右矢印 27"/>
            <p:cNvSpPr/>
            <p:nvPr/>
          </p:nvSpPr>
          <p:spPr>
            <a:xfrm rot="16220277">
              <a:off x="3641888" y="3452544"/>
              <a:ext cx="237473"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9" name="右矢印 18"/>
            <p:cNvSpPr/>
            <p:nvPr/>
          </p:nvSpPr>
          <p:spPr>
            <a:xfrm rot="27020277">
              <a:off x="3677299" y="3582155"/>
              <a:ext cx="16623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4" name="グループ化 13"/>
          <p:cNvGrpSpPr>
            <a:grpSpLocks/>
          </p:cNvGrpSpPr>
          <p:nvPr/>
        </p:nvGrpSpPr>
        <p:grpSpPr>
          <a:xfrm rot="-60000">
            <a:off x="3128151" y="3775712"/>
            <a:ext cx="432000" cy="432000"/>
            <a:chOff x="2783199" y="2925734"/>
            <a:chExt cx="271384" cy="469953"/>
          </a:xfrm>
        </p:grpSpPr>
        <p:sp>
          <p:nvSpPr>
            <p:cNvPr id="24" name="右矢印 23"/>
            <p:cNvSpPr/>
            <p:nvPr/>
          </p:nvSpPr>
          <p:spPr>
            <a:xfrm rot="19863454">
              <a:off x="2783199" y="2925734"/>
              <a:ext cx="271384"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5" name="右矢印 22"/>
            <p:cNvSpPr/>
            <p:nvPr/>
          </p:nvSpPr>
          <p:spPr>
            <a:xfrm rot="30663454">
              <a:off x="2788283" y="3039425"/>
              <a:ext cx="189969"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15" name="グループ化 14"/>
          <p:cNvGrpSpPr>
            <a:grpSpLocks noChangeAspect="1"/>
          </p:cNvGrpSpPr>
          <p:nvPr/>
        </p:nvGrpSpPr>
        <p:grpSpPr>
          <a:xfrm>
            <a:off x="2555776" y="4005779"/>
            <a:ext cx="540000" cy="540000"/>
            <a:chOff x="1377788" y="2904545"/>
            <a:chExt cx="1382216" cy="1382216"/>
          </a:xfrm>
          <a:scene3d>
            <a:camera prst="orthographicFront"/>
            <a:lightRig rig="flat" dir="t"/>
          </a:scene3d>
        </p:grpSpPr>
        <p:sp>
          <p:nvSpPr>
            <p:cNvPr id="22" name="円/楕円 21"/>
            <p:cNvSpPr/>
            <p:nvPr/>
          </p:nvSpPr>
          <p:spPr>
            <a:xfrm>
              <a:off x="1377788" y="2904545"/>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4023793"/>
                <a:satOff val="53424"/>
                <a:lumOff val="-10351"/>
                <a:alphaOff val="0"/>
              </a:schemeClr>
            </a:fillRef>
            <a:effectRef idx="1">
              <a:schemeClr val="accent3">
                <a:hueOff val="14023793"/>
                <a:satOff val="53424"/>
                <a:lumOff val="-10351"/>
                <a:alphaOff val="0"/>
              </a:schemeClr>
            </a:effectRef>
            <a:fontRef idx="minor">
              <a:schemeClr val="dk1"/>
            </a:fontRef>
          </p:style>
        </p:sp>
        <p:sp>
          <p:nvSpPr>
            <p:cNvPr id="23" name="円/楕円 24"/>
            <p:cNvSpPr/>
            <p:nvPr/>
          </p:nvSpPr>
          <p:spPr>
            <a:xfrm>
              <a:off x="1580209" y="3106966"/>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grpSp>
        <p:nvGrpSpPr>
          <p:cNvPr id="16" name="グループ化 15"/>
          <p:cNvGrpSpPr>
            <a:grpSpLocks/>
          </p:cNvGrpSpPr>
          <p:nvPr/>
        </p:nvGrpSpPr>
        <p:grpSpPr>
          <a:xfrm rot="-120000">
            <a:off x="3203848" y="2464954"/>
            <a:ext cx="432000" cy="432000"/>
            <a:chOff x="2799891" y="1958401"/>
            <a:chExt cx="326430" cy="469953"/>
          </a:xfrm>
        </p:grpSpPr>
        <p:sp>
          <p:nvSpPr>
            <p:cNvPr id="20" name="右矢印 19"/>
            <p:cNvSpPr/>
            <p:nvPr/>
          </p:nvSpPr>
          <p:spPr>
            <a:xfrm rot="2045236">
              <a:off x="2799891" y="1958401"/>
              <a:ext cx="326430" cy="469953"/>
            </a:xfrm>
            <a:prstGeom prst="rightArrow">
              <a:avLst>
                <a:gd name="adj1" fmla="val 60000"/>
                <a:gd name="adj2" fmla="val 50000"/>
              </a:avLst>
            </a:prstGeom>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21" name="右矢印 26"/>
            <p:cNvSpPr/>
            <p:nvPr/>
          </p:nvSpPr>
          <p:spPr>
            <a:xfrm rot="12845236">
              <a:off x="2808304" y="2024950"/>
              <a:ext cx="228501" cy="28197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kumimoji="1" lang="ja-JP" altLang="en-US" sz="2100" kern="1200"/>
            </a:p>
          </p:txBody>
        </p:sp>
      </p:grpSp>
      <p:grpSp>
        <p:nvGrpSpPr>
          <p:cNvPr id="48" name="グループ化 47"/>
          <p:cNvGrpSpPr>
            <a:grpSpLocks noChangeAspect="1"/>
          </p:cNvGrpSpPr>
          <p:nvPr/>
        </p:nvGrpSpPr>
        <p:grpSpPr>
          <a:xfrm>
            <a:off x="1547664" y="1269595"/>
            <a:ext cx="1674002" cy="1620000"/>
            <a:chOff x="1835696" y="2093380"/>
            <a:chExt cx="1119596" cy="1119596"/>
          </a:xfrm>
        </p:grpSpPr>
        <p:grpSp>
          <p:nvGrpSpPr>
            <p:cNvPr id="17" name="グループ化 16"/>
            <p:cNvGrpSpPr/>
            <p:nvPr/>
          </p:nvGrpSpPr>
          <p:grpSpPr>
            <a:xfrm>
              <a:off x="1835696" y="2093380"/>
              <a:ext cx="1119596" cy="1119596"/>
              <a:chOff x="1377788" y="969822"/>
              <a:chExt cx="1382216" cy="1382216"/>
            </a:xfrm>
            <a:scene3d>
              <a:camera prst="orthographicFront"/>
              <a:lightRig rig="flat" dir="t"/>
            </a:scene3d>
          </p:grpSpPr>
          <p:sp>
            <p:nvSpPr>
              <p:cNvPr id="18" name="円/楕円 17"/>
              <p:cNvSpPr/>
              <p:nvPr/>
            </p:nvSpPr>
            <p:spPr>
              <a:xfrm>
                <a:off x="1377788" y="969822"/>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7529741"/>
                  <a:satOff val="66780"/>
                  <a:lumOff val="-12939"/>
                  <a:alphaOff val="0"/>
                </a:schemeClr>
              </a:fillRef>
              <a:effectRef idx="1">
                <a:schemeClr val="accent3">
                  <a:hueOff val="17529741"/>
                  <a:satOff val="66780"/>
                  <a:lumOff val="-12939"/>
                  <a:alphaOff val="0"/>
                </a:schemeClr>
              </a:effectRef>
              <a:fontRef idx="minor">
                <a:schemeClr val="dk1"/>
              </a:fontRef>
            </p:style>
          </p:sp>
          <p:sp>
            <p:nvSpPr>
              <p:cNvPr id="19" name="円/楕円 28"/>
              <p:cNvSpPr/>
              <p:nvPr/>
            </p:nvSpPr>
            <p:spPr>
              <a:xfrm>
                <a:off x="1580209" y="1172243"/>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dirty="0"/>
              </a:p>
            </p:txBody>
          </p:sp>
        </p:grpSp>
        <p:sp>
          <p:nvSpPr>
            <p:cNvPr id="44" name="テキスト ボックス 43"/>
            <p:cNvSpPr txBox="1">
              <a:spLocks noChangeAspect="1"/>
            </p:cNvSpPr>
            <p:nvPr/>
          </p:nvSpPr>
          <p:spPr>
            <a:xfrm>
              <a:off x="1968166" y="2176124"/>
              <a:ext cx="919724" cy="957182"/>
            </a:xfrm>
            <a:prstGeom prst="rect">
              <a:avLst/>
            </a:prstGeom>
            <a:noFill/>
          </p:spPr>
          <p:txBody>
            <a:bodyPr wrap="square" rtlCol="0">
              <a:spAutoFit/>
            </a:bodyPr>
            <a:lstStyle/>
            <a:p>
              <a:r>
                <a:rPr kumimoji="1" lang="ja-JP" altLang="en-US" sz="4200" dirty="0" smtClean="0">
                  <a:solidFill>
                    <a:schemeClr val="bg1"/>
                  </a:solidFill>
                </a:rPr>
                <a:t>総合科目</a:t>
              </a:r>
              <a:endParaRPr kumimoji="1" lang="ja-JP" altLang="en-US" sz="4200" dirty="0">
                <a:solidFill>
                  <a:schemeClr val="bg1"/>
                </a:solidFill>
              </a:endParaRPr>
            </a:p>
          </p:txBody>
        </p:sp>
      </p:grpSp>
      <p:grpSp>
        <p:nvGrpSpPr>
          <p:cNvPr id="13" name="グループ化 12"/>
          <p:cNvGrpSpPr/>
          <p:nvPr/>
        </p:nvGrpSpPr>
        <p:grpSpPr>
          <a:xfrm>
            <a:off x="3707904" y="4977352"/>
            <a:ext cx="1601083" cy="1620000"/>
            <a:chOff x="3053307" y="3871906"/>
            <a:chExt cx="1382216" cy="1382216"/>
          </a:xfrm>
          <a:scene3d>
            <a:camera prst="orthographicFront"/>
            <a:lightRig rig="flat" dir="t"/>
          </a:scene3d>
        </p:grpSpPr>
        <p:sp>
          <p:nvSpPr>
            <p:cNvPr id="26" name="円/楕円 25"/>
            <p:cNvSpPr/>
            <p:nvPr/>
          </p:nvSpPr>
          <p:spPr>
            <a:xfrm>
              <a:off x="3053307" y="3871906"/>
              <a:ext cx="1382216" cy="1382216"/>
            </a:xfrm>
            <a:prstGeom prst="ellipse">
              <a:avLst/>
            </a:prstGeom>
            <a:sp3d prstMaterial="dkEdge">
              <a:bevelT w="8200" h="38100"/>
            </a:sp3d>
          </p:spPr>
          <p:style>
            <a:lnRef idx="0">
              <a:schemeClr val="lt1">
                <a:hueOff val="0"/>
                <a:satOff val="0"/>
                <a:lumOff val="0"/>
                <a:alphaOff val="0"/>
              </a:schemeClr>
            </a:lnRef>
            <a:fillRef idx="2">
              <a:schemeClr val="accent3">
                <a:hueOff val="10517845"/>
                <a:satOff val="40068"/>
                <a:lumOff val="-7763"/>
                <a:alphaOff val="0"/>
              </a:schemeClr>
            </a:fillRef>
            <a:effectRef idx="1">
              <a:schemeClr val="accent3">
                <a:hueOff val="10517845"/>
                <a:satOff val="40068"/>
                <a:lumOff val="-7763"/>
                <a:alphaOff val="0"/>
              </a:schemeClr>
            </a:effectRef>
            <a:fontRef idx="minor">
              <a:schemeClr val="dk1"/>
            </a:fontRef>
          </p:style>
        </p:sp>
        <p:sp>
          <p:nvSpPr>
            <p:cNvPr id="27" name="円/楕円 20"/>
            <p:cNvSpPr/>
            <p:nvPr/>
          </p:nvSpPr>
          <p:spPr>
            <a:xfrm>
              <a:off x="3255728" y="4074327"/>
              <a:ext cx="977374" cy="977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kumimoji="1" lang="ja-JP" altLang="en-US" sz="3400" kern="1200"/>
            </a:p>
          </p:txBody>
        </p:sp>
      </p:grpSp>
      <p:sp>
        <p:nvSpPr>
          <p:cNvPr id="45" name="テキスト ボックス 44"/>
          <p:cNvSpPr txBox="1">
            <a:spLocks noChangeAspect="1"/>
          </p:cNvSpPr>
          <p:nvPr/>
        </p:nvSpPr>
        <p:spPr>
          <a:xfrm>
            <a:off x="3857790" y="5394936"/>
            <a:ext cx="1362282" cy="738664"/>
          </a:xfrm>
          <a:prstGeom prst="rect">
            <a:avLst/>
          </a:prstGeom>
          <a:noFill/>
        </p:spPr>
        <p:txBody>
          <a:bodyPr wrap="square" rtlCol="0">
            <a:spAutoFit/>
          </a:bodyPr>
          <a:lstStyle/>
          <a:p>
            <a:r>
              <a:rPr kumimoji="1" lang="ja-JP" altLang="en-US" sz="4200" dirty="0" smtClean="0">
                <a:solidFill>
                  <a:schemeClr val="bg1"/>
                </a:solidFill>
              </a:rPr>
              <a:t>情報</a:t>
            </a:r>
            <a:endParaRPr kumimoji="1" lang="ja-JP" altLang="en-US" sz="4200" dirty="0">
              <a:solidFill>
                <a:schemeClr val="bg1"/>
              </a:solidFill>
            </a:endParaRPr>
          </a:p>
        </p:txBody>
      </p:sp>
      <p:grpSp>
        <p:nvGrpSpPr>
          <p:cNvPr id="51" name="グループ化 50"/>
          <p:cNvGrpSpPr>
            <a:grpSpLocks noChangeAspect="1"/>
          </p:cNvGrpSpPr>
          <p:nvPr/>
        </p:nvGrpSpPr>
        <p:grpSpPr>
          <a:xfrm>
            <a:off x="3900570" y="5877272"/>
            <a:ext cx="1247494" cy="689249"/>
            <a:chOff x="4738080" y="969822"/>
            <a:chExt cx="1382216" cy="138221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scene3d>
            <a:camera prst="orthographicFront"/>
            <a:lightRig rig="flat" dir="t"/>
          </a:scene3d>
        </p:grpSpPr>
        <p:sp>
          <p:nvSpPr>
            <p:cNvPr id="52" name="円/楕円 51"/>
            <p:cNvSpPr/>
            <p:nvPr/>
          </p:nvSpPr>
          <p:spPr>
            <a:xfrm>
              <a:off x="4738080" y="969822"/>
              <a:ext cx="1382216" cy="1382216"/>
            </a:xfrm>
            <a:prstGeom prst="ellipse">
              <a:avLst/>
            </a:prstGeom>
            <a:grpFill/>
            <a:sp3d prstMaterial="dkEdge">
              <a:bevelT w="8200" h="38100"/>
            </a:sp3d>
          </p:spPr>
          <p:style>
            <a:lnRef idx="0">
              <a:schemeClr val="lt1">
                <a:hueOff val="0"/>
                <a:satOff val="0"/>
                <a:lumOff val="0"/>
                <a:alphaOff val="0"/>
              </a:schemeClr>
            </a:lnRef>
            <a:fillRef idx="2">
              <a:schemeClr val="accent3">
                <a:hueOff val="3505948"/>
                <a:satOff val="13356"/>
                <a:lumOff val="-2588"/>
                <a:alphaOff val="0"/>
              </a:schemeClr>
            </a:fillRef>
            <a:effectRef idx="1">
              <a:schemeClr val="accent3">
                <a:hueOff val="3505948"/>
                <a:satOff val="13356"/>
                <a:lumOff val="-2588"/>
                <a:alphaOff val="0"/>
              </a:schemeClr>
            </a:effectRef>
            <a:fontRef idx="minor">
              <a:schemeClr val="dk1"/>
            </a:fontRef>
          </p:style>
        </p:sp>
        <p:sp>
          <p:nvSpPr>
            <p:cNvPr id="53" name="円/楕円 12"/>
            <p:cNvSpPr/>
            <p:nvPr/>
          </p:nvSpPr>
          <p:spPr>
            <a:xfrm>
              <a:off x="4931247" y="1172243"/>
              <a:ext cx="977374" cy="977374"/>
            </a:xfrm>
            <a:prstGeom prst="rect">
              <a:avLst/>
            </a:prstGeom>
            <a:grpFill/>
            <a:sp3d/>
          </p:spPr>
          <p:style>
            <a:lnRef idx="0">
              <a:scrgbClr r="0" g="0" b="0"/>
            </a:lnRef>
            <a:fillRef idx="0">
              <a:scrgbClr r="0" g="0" b="0"/>
            </a:fillRef>
            <a:effectRef idx="0">
              <a:scrgbClr r="0" g="0" b="0"/>
            </a:effectRef>
            <a:fontRef idx="minor">
              <a:schemeClr val="dk1"/>
            </a:fontRef>
          </p:style>
          <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kumimoji="1" lang="ja-JP" altLang="en-US" sz="2400" kern="1200" dirty="0" smtClean="0"/>
                <a:t>安否確認</a:t>
              </a:r>
              <a:endParaRPr kumimoji="1" lang="ja-JP" altLang="en-US" sz="2400" kern="1200" dirty="0"/>
            </a:p>
          </p:txBody>
        </p:sp>
      </p:grpSp>
      <p:sp>
        <p:nvSpPr>
          <p:cNvPr id="5" name="テキスト ボックス 4"/>
          <p:cNvSpPr txBox="1"/>
          <p:nvPr/>
        </p:nvSpPr>
        <p:spPr>
          <a:xfrm>
            <a:off x="4211960" y="1311151"/>
            <a:ext cx="601858" cy="461665"/>
          </a:xfrm>
          <a:prstGeom prst="rect">
            <a:avLst/>
          </a:prstGeom>
          <a:noFill/>
        </p:spPr>
        <p:txBody>
          <a:bodyPr wrap="square" rtlCol="0">
            <a:spAutoFit/>
          </a:bodyPr>
          <a:lstStyle/>
          <a:p>
            <a:r>
              <a:rPr kumimoji="1" lang="ja-JP" altLang="en-US" sz="1200" dirty="0" smtClean="0">
                <a:solidFill>
                  <a:schemeClr val="bg1"/>
                </a:solidFill>
              </a:rPr>
              <a:t>ボランティア</a:t>
            </a:r>
            <a:endParaRPr kumimoji="1" lang="ja-JP" altLang="en-US" sz="1200" dirty="0">
              <a:solidFill>
                <a:schemeClr val="bg1"/>
              </a:solidFill>
            </a:endParaRPr>
          </a:p>
        </p:txBody>
      </p:sp>
      <p:sp>
        <p:nvSpPr>
          <p:cNvPr id="46" name="テキスト ボックス 45"/>
          <p:cNvSpPr txBox="1"/>
          <p:nvPr/>
        </p:nvSpPr>
        <p:spPr>
          <a:xfrm>
            <a:off x="2501800" y="4047455"/>
            <a:ext cx="630040" cy="461665"/>
          </a:xfrm>
          <a:prstGeom prst="rect">
            <a:avLst/>
          </a:prstGeom>
          <a:noFill/>
        </p:spPr>
        <p:txBody>
          <a:bodyPr wrap="square" rtlCol="0">
            <a:spAutoFit/>
          </a:bodyPr>
          <a:lstStyle/>
          <a:p>
            <a:r>
              <a:rPr kumimoji="1" lang="ja-JP" altLang="en-US" sz="1200" dirty="0" smtClean="0">
                <a:solidFill>
                  <a:schemeClr val="bg1"/>
                </a:solidFill>
              </a:rPr>
              <a:t>ご近所</a:t>
            </a:r>
            <a:endParaRPr kumimoji="1" lang="en-US" altLang="ja-JP" sz="1200" dirty="0" smtClean="0">
              <a:solidFill>
                <a:schemeClr val="bg1"/>
              </a:solidFill>
            </a:endParaRPr>
          </a:p>
          <a:p>
            <a:r>
              <a:rPr lang="ja-JP" altLang="en-US" sz="1200" dirty="0">
                <a:solidFill>
                  <a:schemeClr val="bg1"/>
                </a:solidFill>
              </a:rPr>
              <a:t>付合い</a:t>
            </a:r>
            <a:endParaRPr kumimoji="1" lang="ja-JP" altLang="en-US" sz="1200" dirty="0">
              <a:solidFill>
                <a:schemeClr val="bg1"/>
              </a:solidFill>
            </a:endParaRPr>
          </a:p>
        </p:txBody>
      </p:sp>
      <p:sp>
        <p:nvSpPr>
          <p:cNvPr id="54" name="テキスト ボックス 53"/>
          <p:cNvSpPr txBox="1"/>
          <p:nvPr/>
        </p:nvSpPr>
        <p:spPr>
          <a:xfrm>
            <a:off x="5886176" y="4149080"/>
            <a:ext cx="774056" cy="276999"/>
          </a:xfrm>
          <a:prstGeom prst="rect">
            <a:avLst/>
          </a:prstGeom>
          <a:noFill/>
        </p:spPr>
        <p:txBody>
          <a:bodyPr wrap="square" rtlCol="0">
            <a:spAutoFit/>
          </a:bodyPr>
          <a:lstStyle/>
          <a:p>
            <a:r>
              <a:rPr kumimoji="1" lang="ja-JP" altLang="en-US" sz="1200" dirty="0" smtClean="0">
                <a:solidFill>
                  <a:schemeClr val="bg1"/>
                </a:solidFill>
              </a:rPr>
              <a:t>イベント</a:t>
            </a:r>
            <a:endParaRPr kumimoji="1" lang="ja-JP" altLang="en-US" sz="1200" dirty="0">
              <a:solidFill>
                <a:schemeClr val="bg1"/>
              </a:solidFill>
            </a:endParaRPr>
          </a:p>
        </p:txBody>
      </p:sp>
      <p:sp>
        <p:nvSpPr>
          <p:cNvPr id="55" name="テキスト ボックス 54"/>
          <p:cNvSpPr txBox="1"/>
          <p:nvPr/>
        </p:nvSpPr>
        <p:spPr>
          <a:xfrm>
            <a:off x="5823124" y="2152063"/>
            <a:ext cx="774056" cy="430887"/>
          </a:xfrm>
          <a:prstGeom prst="rect">
            <a:avLst/>
          </a:prstGeom>
          <a:noFill/>
        </p:spPr>
        <p:txBody>
          <a:bodyPr wrap="square" rtlCol="0">
            <a:spAutoFit/>
          </a:bodyPr>
          <a:lstStyle/>
          <a:p>
            <a:pPr algn="ctr"/>
            <a:r>
              <a:rPr kumimoji="1" lang="ja-JP" altLang="en-US" sz="1100" dirty="0" smtClean="0">
                <a:solidFill>
                  <a:schemeClr val="bg1"/>
                </a:solidFill>
              </a:rPr>
              <a:t>サークル</a:t>
            </a:r>
            <a:endParaRPr kumimoji="1" lang="en-US" altLang="ja-JP" sz="1100" dirty="0" smtClean="0">
              <a:solidFill>
                <a:schemeClr val="bg1"/>
              </a:solidFill>
            </a:endParaRPr>
          </a:p>
          <a:p>
            <a:pPr algn="ctr"/>
            <a:r>
              <a:rPr lang="ja-JP" altLang="en-US" sz="1100" dirty="0">
                <a:solidFill>
                  <a:schemeClr val="bg1"/>
                </a:solidFill>
              </a:rPr>
              <a:t>活動</a:t>
            </a:r>
            <a:endParaRPr kumimoji="1" lang="ja-JP" altLang="en-US" sz="1100" dirty="0">
              <a:solidFill>
                <a:schemeClr val="bg1"/>
              </a:solidFill>
            </a:endParaRPr>
          </a:p>
        </p:txBody>
      </p:sp>
    </p:spTree>
    <p:extLst>
      <p:ext uri="{BB962C8B-B14F-4D97-AF65-F5344CB8AC3E}">
        <p14:creationId xmlns:p14="http://schemas.microsoft.com/office/powerpoint/2010/main" val="79070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7778E-6 -0.00023 L -0.00035 -0.04653 " pathEditMode="relative" rAng="0" ptsTypes="AA">
                                      <p:cBhvr>
                                        <p:cTn id="6" dur="1000" fill="hold"/>
                                        <p:tgtEl>
                                          <p:spTgt spid="45"/>
                                        </p:tgtEl>
                                        <p:attrNameLst>
                                          <p:attrName>ppt_x</p:attrName>
                                          <p:attrName>ppt_y</p:attrName>
                                        </p:attrNameLst>
                                      </p:cBhvr>
                                      <p:rCtr x="-17" y="-2315"/>
                                    </p:animMotion>
                                  </p:childTnLst>
                                </p:cTn>
                              </p:par>
                              <p:par>
                                <p:cTn id="7" presetID="53" presetClass="entr" presetSubtype="16" fill="hold" nodeType="withEffect">
                                  <p:stCondLst>
                                    <p:cond delay="0"/>
                                  </p:stCondLst>
                                  <p:childTnLst>
                                    <p:set>
                                      <p:cBhvr>
                                        <p:cTn id="8" dur="1" fill="hold">
                                          <p:stCondLst>
                                            <p:cond delay="0"/>
                                          </p:stCondLst>
                                        </p:cTn>
                                        <p:tgtEl>
                                          <p:spTgt spid="51"/>
                                        </p:tgtEl>
                                        <p:attrNameLst>
                                          <p:attrName>style.visibility</p:attrName>
                                        </p:attrNameLst>
                                      </p:cBhvr>
                                      <p:to>
                                        <p:strVal val="visible"/>
                                      </p:to>
                                    </p:set>
                                    <p:anim calcmode="lin" valueType="num">
                                      <p:cBhvr>
                                        <p:cTn id="9" dur="1000" fill="hold"/>
                                        <p:tgtEl>
                                          <p:spTgt spid="51"/>
                                        </p:tgtEl>
                                        <p:attrNameLst>
                                          <p:attrName>ppt_w</p:attrName>
                                        </p:attrNameLst>
                                      </p:cBhvr>
                                      <p:tavLst>
                                        <p:tav tm="0">
                                          <p:val>
                                            <p:fltVal val="0"/>
                                          </p:val>
                                        </p:tav>
                                        <p:tav tm="100000">
                                          <p:val>
                                            <p:strVal val="#ppt_w"/>
                                          </p:val>
                                        </p:tav>
                                      </p:tavLst>
                                    </p:anim>
                                    <p:anim calcmode="lin" valueType="num">
                                      <p:cBhvr>
                                        <p:cTn id="10" dur="1000" fill="hold"/>
                                        <p:tgtEl>
                                          <p:spTgt spid="51"/>
                                        </p:tgtEl>
                                        <p:attrNameLst>
                                          <p:attrName>ppt_h</p:attrName>
                                        </p:attrNameLst>
                                      </p:cBhvr>
                                      <p:tavLst>
                                        <p:tav tm="0">
                                          <p:val>
                                            <p:fltVal val="0"/>
                                          </p:val>
                                        </p:tav>
                                        <p:tav tm="100000">
                                          <p:val>
                                            <p:strVal val="#ppt_h"/>
                                          </p:val>
                                        </p:tav>
                                      </p:tavLst>
                                    </p:anim>
                                    <p:animEffect transition="in" filter="fade">
                                      <p:cBhvr>
                                        <p:cTn id="11" dur="1000"/>
                                        <p:tgtEl>
                                          <p:spTgt spid="51"/>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repeatCount="3000" fill="hold" nodeType="clickEffect">
                                  <p:stCondLst>
                                    <p:cond delay="0"/>
                                  </p:stCondLst>
                                  <p:childTnLst>
                                    <p:animEffect transition="out" filter="fade">
                                      <p:cBhvr>
                                        <p:cTn id="15" dur="500" tmFilter="0, 0; .2, .5; .8, .5; 1, 0"/>
                                        <p:tgtEl>
                                          <p:spTgt spid="51"/>
                                        </p:tgtEl>
                                      </p:cBhvr>
                                    </p:animEffect>
                                    <p:animScale>
                                      <p:cBhvr>
                                        <p:cTn id="16"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80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3" name="正方形/長方形 12"/>
          <p:cNvSpPr/>
          <p:nvPr/>
        </p:nvSpPr>
        <p:spPr>
          <a:xfrm>
            <a:off x="-36512" y="16112"/>
            <a:ext cx="338437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背景</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4</a:t>
            </a:fld>
            <a:endParaRPr kumimoji="1" lang="ja-JP" altLang="en-US"/>
          </a:p>
        </p:txBody>
      </p:sp>
      <p:sp>
        <p:nvSpPr>
          <p:cNvPr id="4" name="テキスト プレースホルダー 3"/>
          <p:cNvSpPr>
            <a:spLocks noGrp="1"/>
          </p:cNvSpPr>
          <p:nvPr>
            <p:ph type="body" sz="quarter" idx="13"/>
          </p:nvPr>
        </p:nvSpPr>
        <p:spPr>
          <a:xfrm>
            <a:off x="179512" y="12701"/>
            <a:ext cx="5220072" cy="549275"/>
          </a:xfrm>
        </p:spPr>
        <p:txBody>
          <a:bodyPr/>
          <a:lstStyle/>
          <a:p>
            <a:r>
              <a:rPr lang="ja-JP" altLang="en-US" sz="4000" b="0" dirty="0" smtClean="0"/>
              <a:t>東日本大震災</a:t>
            </a:r>
            <a:endParaRPr kumimoji="1" lang="ja-JP" altLang="en-US" sz="4000" b="0" dirty="0"/>
          </a:p>
        </p:txBody>
      </p:sp>
      <p:sp>
        <p:nvSpPr>
          <p:cNvPr id="12" name="正方形/長方形 11"/>
          <p:cNvSpPr/>
          <p:nvPr/>
        </p:nvSpPr>
        <p:spPr>
          <a:xfrm>
            <a:off x="438673" y="4005064"/>
            <a:ext cx="8165775" cy="273630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ja-JP" altLang="en-US" sz="2800" b="1" dirty="0">
                <a:latin typeface="+mn-ea"/>
              </a:rPr>
              <a:t>震度：</a:t>
            </a:r>
            <a:r>
              <a:rPr lang="en-US" altLang="ja-JP" sz="2800" b="1" dirty="0">
                <a:latin typeface="+mn-ea"/>
              </a:rPr>
              <a:t>6</a:t>
            </a:r>
            <a:r>
              <a:rPr lang="ja-JP" altLang="en-US" sz="2800" b="1" dirty="0">
                <a:latin typeface="+mn-ea"/>
              </a:rPr>
              <a:t>弱</a:t>
            </a:r>
            <a:endParaRPr lang="en-US" altLang="ja-JP" sz="2800" b="1" dirty="0">
              <a:latin typeface="+mn-ea"/>
            </a:endParaRPr>
          </a:p>
          <a:p>
            <a:r>
              <a:rPr lang="ja-JP" altLang="en-US" sz="2800" b="1" dirty="0">
                <a:latin typeface="+mn-ea"/>
              </a:rPr>
              <a:t>死者：</a:t>
            </a:r>
            <a:r>
              <a:rPr lang="en-US" altLang="ja-JP" sz="2800" b="1" dirty="0">
                <a:latin typeface="+mn-ea"/>
              </a:rPr>
              <a:t>1</a:t>
            </a:r>
            <a:r>
              <a:rPr lang="ja-JP" altLang="en-US" sz="2800" b="1" dirty="0">
                <a:latin typeface="+mn-ea"/>
              </a:rPr>
              <a:t>名</a:t>
            </a:r>
            <a:endParaRPr lang="en-US" altLang="ja-JP" sz="2800" b="1" dirty="0">
              <a:latin typeface="+mn-ea"/>
            </a:endParaRPr>
          </a:p>
          <a:p>
            <a:r>
              <a:rPr lang="ja-JP" altLang="en-US" sz="2800" b="1" dirty="0">
                <a:latin typeface="+mn-ea"/>
              </a:rPr>
              <a:t>負傷：</a:t>
            </a:r>
            <a:r>
              <a:rPr lang="en-US" altLang="ja-JP" sz="2800" b="1" dirty="0">
                <a:latin typeface="+mn-ea"/>
              </a:rPr>
              <a:t>13</a:t>
            </a:r>
            <a:r>
              <a:rPr lang="ja-JP" altLang="en-US" sz="2800" b="1" dirty="0">
                <a:latin typeface="+mn-ea"/>
              </a:rPr>
              <a:t>名</a:t>
            </a:r>
            <a:endParaRPr lang="en-US" altLang="ja-JP" sz="2800" b="1" dirty="0">
              <a:latin typeface="+mn-ea"/>
            </a:endParaRPr>
          </a:p>
          <a:p>
            <a:r>
              <a:rPr lang="ja-JP" altLang="en-US" sz="2800" b="1" dirty="0" smtClean="0">
                <a:latin typeface="+mn-ea"/>
              </a:rPr>
              <a:t>水道</a:t>
            </a:r>
            <a:r>
              <a:rPr lang="ja-JP" altLang="en-US" sz="2800" b="1" dirty="0">
                <a:latin typeface="+mn-ea"/>
              </a:rPr>
              <a:t>：</a:t>
            </a:r>
            <a:r>
              <a:rPr lang="en-US" altLang="ja-JP" sz="2800" b="1" dirty="0">
                <a:latin typeface="+mn-ea"/>
              </a:rPr>
              <a:t>3</a:t>
            </a:r>
            <a:r>
              <a:rPr lang="ja-JP" altLang="en-US" sz="2800" b="1" dirty="0">
                <a:latin typeface="+mn-ea"/>
              </a:rPr>
              <a:t>月</a:t>
            </a:r>
            <a:r>
              <a:rPr lang="en-US" altLang="ja-JP" sz="2800" b="1" dirty="0">
                <a:latin typeface="+mn-ea"/>
              </a:rPr>
              <a:t>16</a:t>
            </a:r>
            <a:r>
              <a:rPr lang="ja-JP" altLang="en-US" sz="2800" b="1" dirty="0">
                <a:latin typeface="+mn-ea"/>
              </a:rPr>
              <a:t>日夕方に市内全域で復旧</a:t>
            </a:r>
            <a:endParaRPr lang="en-US" altLang="ja-JP" sz="2800" b="1" dirty="0">
              <a:latin typeface="+mn-ea"/>
            </a:endParaRPr>
          </a:p>
          <a:p>
            <a:r>
              <a:rPr lang="ja-JP" altLang="en-US" sz="2800" b="1" dirty="0">
                <a:latin typeface="+mn-ea"/>
              </a:rPr>
              <a:t>電気：</a:t>
            </a:r>
            <a:r>
              <a:rPr lang="en-US" altLang="ja-JP" sz="2800" b="1" dirty="0">
                <a:latin typeface="+mn-ea"/>
              </a:rPr>
              <a:t>3</a:t>
            </a:r>
            <a:r>
              <a:rPr lang="ja-JP" altLang="en-US" sz="2800" b="1" dirty="0">
                <a:latin typeface="+mn-ea"/>
              </a:rPr>
              <a:t>月</a:t>
            </a:r>
            <a:r>
              <a:rPr lang="en-US" altLang="ja-JP" sz="2800" b="1" dirty="0">
                <a:latin typeface="+mn-ea"/>
              </a:rPr>
              <a:t>12</a:t>
            </a:r>
            <a:r>
              <a:rPr lang="ja-JP" altLang="en-US" sz="2800" b="1" dirty="0">
                <a:latin typeface="+mn-ea"/>
              </a:rPr>
              <a:t>日夜間に全域で復旧</a:t>
            </a:r>
            <a:endParaRPr lang="en-US" altLang="ja-JP" sz="2800" b="1" dirty="0">
              <a:latin typeface="+mn-ea"/>
            </a:endParaRPr>
          </a:p>
          <a:p>
            <a:r>
              <a:rPr lang="ja-JP" altLang="en-US" sz="2800" b="1" dirty="0" smtClean="0">
                <a:latin typeface="+mn-ea"/>
              </a:rPr>
              <a:t>ガス</a:t>
            </a:r>
            <a:r>
              <a:rPr lang="ja-JP" altLang="en-US" sz="2800" b="1" dirty="0">
                <a:latin typeface="+mn-ea"/>
              </a:rPr>
              <a:t>：主に被害はない</a:t>
            </a:r>
            <a:endParaRPr lang="en-US" altLang="ja-JP" sz="2800" b="1" dirty="0">
              <a:latin typeface="+mn-ea"/>
            </a:endParaRPr>
          </a:p>
        </p:txBody>
      </p:sp>
      <p:sp>
        <p:nvSpPr>
          <p:cNvPr id="14" name="正方形/長方形 13"/>
          <p:cNvSpPr/>
          <p:nvPr/>
        </p:nvSpPr>
        <p:spPr>
          <a:xfrm>
            <a:off x="395536" y="3645024"/>
            <a:ext cx="2736304" cy="432048"/>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2800" b="1" dirty="0" smtClean="0"/>
              <a:t>つくば市概要</a:t>
            </a:r>
            <a:endParaRPr kumimoji="1" lang="ja-JP" altLang="en-US" sz="2800" b="1" dirty="0"/>
          </a:p>
        </p:txBody>
      </p:sp>
      <p:grpSp>
        <p:nvGrpSpPr>
          <p:cNvPr id="15" name="グループ化 14"/>
          <p:cNvGrpSpPr/>
          <p:nvPr/>
        </p:nvGrpSpPr>
        <p:grpSpPr>
          <a:xfrm>
            <a:off x="408293" y="908720"/>
            <a:ext cx="8196155" cy="2304256"/>
            <a:chOff x="406393" y="908720"/>
            <a:chExt cx="8708736" cy="2232248"/>
          </a:xfrm>
        </p:grpSpPr>
        <p:sp>
          <p:nvSpPr>
            <p:cNvPr id="11" name="正方形/長方形 10"/>
            <p:cNvSpPr/>
            <p:nvPr/>
          </p:nvSpPr>
          <p:spPr>
            <a:xfrm>
              <a:off x="438673" y="1268760"/>
              <a:ext cx="8676456" cy="18722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fontAlgn="t"/>
              <a:r>
                <a:rPr lang="ja-JP" altLang="en-US" sz="2800" b="1" dirty="0">
                  <a:latin typeface="+mn-ea"/>
                </a:rPr>
                <a:t>国内観測史上最大</a:t>
              </a:r>
              <a:endParaRPr lang="en-US" altLang="ja-JP" sz="2800" b="1" dirty="0">
                <a:latin typeface="+mn-ea"/>
              </a:endParaRPr>
            </a:p>
            <a:p>
              <a:pPr fontAlgn="t"/>
              <a:r>
                <a:rPr lang="ja-JP" altLang="ja-JP" sz="2800" b="1" dirty="0">
                  <a:latin typeface="+mn-ea"/>
                </a:rPr>
                <a:t>地震発生時刻</a:t>
              </a:r>
              <a:r>
                <a:rPr lang="ja-JP" altLang="en-US" sz="2800" b="1" dirty="0">
                  <a:latin typeface="+mn-ea"/>
                </a:rPr>
                <a:t>：</a:t>
              </a:r>
              <a:r>
                <a:rPr lang="en-US" altLang="ja-JP" sz="2800" b="1" dirty="0">
                  <a:latin typeface="+mn-ea"/>
                </a:rPr>
                <a:t>2011.3.11  14:46</a:t>
              </a:r>
              <a:endParaRPr lang="ja-JP" altLang="ja-JP" sz="2800" b="1" dirty="0">
                <a:latin typeface="+mn-ea"/>
              </a:endParaRPr>
            </a:p>
            <a:p>
              <a:pPr fontAlgn="t"/>
              <a:r>
                <a:rPr lang="ja-JP" altLang="ja-JP" sz="2800" b="1" dirty="0">
                  <a:latin typeface="+mn-ea"/>
                </a:rPr>
                <a:t>マグニチュード</a:t>
              </a:r>
              <a:r>
                <a:rPr lang="ja-JP" altLang="en-US" sz="2800" b="1" dirty="0">
                  <a:latin typeface="+mn-ea"/>
                </a:rPr>
                <a:t>：</a:t>
              </a:r>
              <a:r>
                <a:rPr lang="en-US" altLang="ja-JP" sz="2800" b="1" dirty="0">
                  <a:latin typeface="+mn-ea"/>
                </a:rPr>
                <a:t>9.0</a:t>
              </a:r>
              <a:endParaRPr lang="ja-JP" altLang="ja-JP" sz="2800" b="1" dirty="0">
                <a:latin typeface="+mn-ea"/>
              </a:endParaRPr>
            </a:p>
            <a:p>
              <a:pPr fontAlgn="t"/>
              <a:r>
                <a:rPr lang="ja-JP" altLang="ja-JP" sz="2800" b="1" dirty="0">
                  <a:latin typeface="+mn-ea"/>
                </a:rPr>
                <a:t>最大震度</a:t>
              </a:r>
              <a:r>
                <a:rPr lang="ja-JP" altLang="en-US" sz="2800" b="1" dirty="0">
                  <a:latin typeface="+mn-ea"/>
                </a:rPr>
                <a:t>：</a:t>
              </a:r>
              <a:r>
                <a:rPr lang="en-US" altLang="ja-JP" sz="2800" b="1" dirty="0">
                  <a:latin typeface="+mn-ea"/>
                </a:rPr>
                <a:t>7</a:t>
              </a:r>
              <a:endParaRPr lang="ja-JP" altLang="ja-JP" sz="2800" b="1" dirty="0">
                <a:latin typeface="+mn-ea"/>
              </a:endParaRPr>
            </a:p>
          </p:txBody>
        </p:sp>
        <p:sp>
          <p:nvSpPr>
            <p:cNvPr id="10" name="正方形/長方形 9"/>
            <p:cNvSpPr/>
            <p:nvPr/>
          </p:nvSpPr>
          <p:spPr>
            <a:xfrm>
              <a:off x="406393" y="908720"/>
              <a:ext cx="1440160" cy="432048"/>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2800" b="1" dirty="0" smtClean="0"/>
                <a:t>概要</a:t>
              </a:r>
              <a:endParaRPr kumimoji="1" lang="ja-JP" altLang="en-US" sz="2800" b="1" dirty="0"/>
            </a:p>
          </p:txBody>
        </p:sp>
      </p:grpSp>
    </p:spTree>
    <p:extLst>
      <p:ext uri="{BB962C8B-B14F-4D97-AF65-F5344CB8AC3E}">
        <p14:creationId xmlns:p14="http://schemas.microsoft.com/office/powerpoint/2010/main" val="703942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4000">
              <a:srgbClr val="0070C0"/>
            </a:gs>
          </a:gsLst>
          <a:lin ang="5400000" scaled="0"/>
          <a:tileRect/>
        </a:gradFill>
        <a:effectLst/>
      </p:bgPr>
    </p:bg>
    <p:spTree>
      <p:nvGrpSpPr>
        <p:cNvPr id="1" name=""/>
        <p:cNvGrpSpPr/>
        <p:nvPr/>
      </p:nvGrpSpPr>
      <p:grpSpPr>
        <a:xfrm>
          <a:off x="0" y="0"/>
          <a:ext cx="0" cy="0"/>
          <a:chOff x="0" y="0"/>
          <a:chExt cx="0" cy="0"/>
        </a:xfrm>
      </p:grpSpPr>
      <p:sp>
        <p:nvSpPr>
          <p:cNvPr id="50" name="正方形/長方形 49"/>
          <p:cNvSpPr/>
          <p:nvPr/>
        </p:nvSpPr>
        <p:spPr>
          <a:xfrm>
            <a:off x="1748728" y="908720"/>
            <a:ext cx="2305192" cy="273630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9" name="正方形/長方形 48"/>
          <p:cNvSpPr/>
          <p:nvPr/>
        </p:nvSpPr>
        <p:spPr>
          <a:xfrm>
            <a:off x="6227248" y="3861048"/>
            <a:ext cx="2305192" cy="273630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正方形/長方形 47"/>
          <p:cNvSpPr/>
          <p:nvPr/>
        </p:nvSpPr>
        <p:spPr>
          <a:xfrm>
            <a:off x="3880444" y="3861047"/>
            <a:ext cx="4651996" cy="146799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1" name="正方形/長方形 50"/>
          <p:cNvSpPr/>
          <p:nvPr/>
        </p:nvSpPr>
        <p:spPr>
          <a:xfrm>
            <a:off x="0" y="908720"/>
            <a:ext cx="4053920" cy="144016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4" name="正方形/長方形 43"/>
          <p:cNvSpPr/>
          <p:nvPr/>
        </p:nvSpPr>
        <p:spPr>
          <a:xfrm>
            <a:off x="1748728" y="2708920"/>
            <a:ext cx="4263432" cy="126014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角丸四角形吹き出し 29"/>
          <p:cNvSpPr/>
          <p:nvPr/>
        </p:nvSpPr>
        <p:spPr>
          <a:xfrm>
            <a:off x="4968299" y="908720"/>
            <a:ext cx="2951820" cy="1800200"/>
          </a:xfrm>
          <a:prstGeom prst="wedgeRoundRectCallout">
            <a:avLst>
              <a:gd name="adj1" fmla="val -89835"/>
              <a:gd name="adj2" fmla="val 56931"/>
              <a:gd name="adj3" fmla="val 16667"/>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a:r>
              <a:rPr lang="ja-JP" altLang="en-US" sz="2400" b="1" dirty="0" smtClean="0"/>
              <a:t>被害のあった人</a:t>
            </a:r>
            <a:endParaRPr lang="en-US" altLang="ja-JP" sz="2400" b="1" dirty="0" smtClean="0"/>
          </a:p>
          <a:p>
            <a:pPr algn="ctr"/>
            <a:r>
              <a:rPr kumimoji="1" lang="ja-JP" altLang="en-US" sz="2400" b="1" dirty="0" smtClean="0"/>
              <a:t>↓</a:t>
            </a:r>
            <a:endParaRPr kumimoji="1" lang="en-US" altLang="ja-JP" sz="2400" b="1" dirty="0" smtClean="0"/>
          </a:p>
          <a:p>
            <a:pPr algn="ctr"/>
            <a:r>
              <a:rPr lang="ja-JP" altLang="en-US" sz="2400" b="1" dirty="0" smtClean="0"/>
              <a:t>東北三県出身者</a:t>
            </a:r>
            <a:endParaRPr lang="en-US" altLang="ja-JP" sz="2400" b="1" dirty="0" smtClean="0"/>
          </a:p>
          <a:p>
            <a:pPr algn="ctr"/>
            <a:r>
              <a:rPr kumimoji="1" lang="ja-JP" altLang="en-US" sz="2400" b="1" dirty="0" smtClean="0"/>
              <a:t>↓</a:t>
            </a:r>
            <a:endParaRPr kumimoji="1" lang="en-US" altLang="ja-JP" sz="2400" b="1" dirty="0" smtClean="0"/>
          </a:p>
          <a:p>
            <a:pPr algn="ctr"/>
            <a:r>
              <a:rPr kumimoji="1" lang="ja-JP" altLang="en-US" sz="2400" b="1" dirty="0" smtClean="0"/>
              <a:t>学生全体</a:t>
            </a:r>
            <a:endParaRPr kumimoji="1" lang="ja-JP" altLang="en-US" sz="2400" b="1" dirty="0"/>
          </a:p>
        </p:txBody>
      </p:sp>
      <p:sp>
        <p:nvSpPr>
          <p:cNvPr id="23" name="角丸四角形吹き出し 22"/>
          <p:cNvSpPr/>
          <p:nvPr/>
        </p:nvSpPr>
        <p:spPr>
          <a:xfrm>
            <a:off x="539472" y="3501008"/>
            <a:ext cx="3456384" cy="1309124"/>
          </a:xfrm>
          <a:prstGeom prst="wedgeRoundRectCallout">
            <a:avLst>
              <a:gd name="adj1" fmla="val 71210"/>
              <a:gd name="adj2" fmla="val -37715"/>
              <a:gd name="adj3" fmla="val 16667"/>
            </a:avLst>
          </a:prstGeom>
          <a:solidFill>
            <a:srgbClr val="FFC000"/>
          </a:solidFill>
        </p:spPr>
        <p:style>
          <a:lnRef idx="2">
            <a:schemeClr val="accent4"/>
          </a:lnRef>
          <a:fillRef idx="1">
            <a:schemeClr val="lt1"/>
          </a:fillRef>
          <a:effectRef idx="0">
            <a:schemeClr val="accent4"/>
          </a:effectRef>
          <a:fontRef idx="minor">
            <a:schemeClr val="dk1"/>
          </a:fontRef>
        </p:style>
        <p:txBody>
          <a:bodyPr rtlCol="0" anchor="ctr"/>
          <a:lstStyle/>
          <a:p>
            <a:pPr algn="ctr"/>
            <a:r>
              <a:rPr kumimoji="1" lang="ja-JP" altLang="en-US" sz="2800" b="1" dirty="0" smtClean="0"/>
              <a:t>支援室によって</a:t>
            </a:r>
            <a:r>
              <a:rPr kumimoji="1" lang="en-US" altLang="ja-JP" sz="2800" b="1" dirty="0" smtClean="0"/>
              <a:t/>
            </a:r>
            <a:br>
              <a:rPr kumimoji="1" lang="en-US" altLang="ja-JP" sz="2800" b="1" dirty="0" smtClean="0"/>
            </a:br>
            <a:r>
              <a:rPr kumimoji="1" lang="ja-JP" altLang="en-US" sz="2800" b="1" dirty="0" smtClean="0"/>
              <a:t>安否確認を</a:t>
            </a:r>
            <a:r>
              <a:rPr kumimoji="1" lang="en-US" altLang="ja-JP" sz="2800" b="1" dirty="0" smtClean="0"/>
              <a:t/>
            </a:r>
            <a:br>
              <a:rPr kumimoji="1" lang="en-US" altLang="ja-JP" sz="2800" b="1" dirty="0" smtClean="0"/>
            </a:br>
            <a:r>
              <a:rPr kumimoji="1" lang="ja-JP" altLang="en-US" sz="2800" b="1" dirty="0" smtClean="0"/>
              <a:t>始める日が違う</a:t>
            </a:r>
            <a:endParaRPr kumimoji="1" lang="ja-JP" altLang="en-US" sz="2800" b="1" dirty="0"/>
          </a:p>
        </p:txBody>
      </p:sp>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40</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lang="ja-JP" altLang="en-US" b="0" dirty="0" smtClean="0"/>
              <a:t>  安否確認の流れ</a:t>
            </a:r>
            <a:endParaRPr kumimoji="1" lang="ja-JP" altLang="en-US" b="0" dirty="0"/>
          </a:p>
        </p:txBody>
      </p:sp>
      <p:sp>
        <p:nvSpPr>
          <p:cNvPr id="6" name="テキスト ボックス 5"/>
          <p:cNvSpPr txBox="1"/>
          <p:nvPr/>
        </p:nvSpPr>
        <p:spPr>
          <a:xfrm>
            <a:off x="4211960" y="2772217"/>
            <a:ext cx="1440160"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3200" b="1" dirty="0" smtClean="0"/>
              <a:t>支援室</a:t>
            </a:r>
            <a:endParaRPr kumimoji="1" lang="ja-JP" altLang="en-US" sz="3200" b="1" dirty="0"/>
          </a:p>
        </p:txBody>
      </p:sp>
      <p:sp>
        <p:nvSpPr>
          <p:cNvPr id="8" name="テキスト ボックス 7"/>
          <p:cNvSpPr txBox="1"/>
          <p:nvPr/>
        </p:nvSpPr>
        <p:spPr>
          <a:xfrm>
            <a:off x="4211960" y="4079974"/>
            <a:ext cx="1440160"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3200" b="1" dirty="0" smtClean="0"/>
              <a:t>学類長</a:t>
            </a:r>
            <a:endParaRPr lang="en-US" altLang="ja-JP" sz="3200" b="1" dirty="0" smtClean="0"/>
          </a:p>
          <a:p>
            <a:r>
              <a:rPr kumimoji="1" lang="ja-JP" altLang="en-US" sz="3200" b="1" dirty="0"/>
              <a:t>専攻長</a:t>
            </a:r>
          </a:p>
        </p:txBody>
      </p:sp>
      <p:sp>
        <p:nvSpPr>
          <p:cNvPr id="9" name="テキスト ボックス 8"/>
          <p:cNvSpPr txBox="1"/>
          <p:nvPr/>
        </p:nvSpPr>
        <p:spPr>
          <a:xfrm>
            <a:off x="6372200" y="4077072"/>
            <a:ext cx="1872208"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3200" b="1" dirty="0" smtClean="0"/>
              <a:t>担任</a:t>
            </a:r>
            <a:endParaRPr lang="en-US" altLang="ja-JP" sz="3200" b="1" dirty="0" smtClean="0"/>
          </a:p>
          <a:p>
            <a:r>
              <a:rPr kumimoji="1" lang="ja-JP" altLang="en-US" sz="3200" b="1" dirty="0" smtClean="0"/>
              <a:t>担当教員</a:t>
            </a:r>
            <a:endParaRPr kumimoji="1" lang="ja-JP" altLang="en-US" sz="3200" b="1" dirty="0"/>
          </a:p>
        </p:txBody>
      </p:sp>
      <p:cxnSp>
        <p:nvCxnSpPr>
          <p:cNvPr id="24" name="直線矢印コネクタ 23"/>
          <p:cNvCxnSpPr/>
          <p:nvPr/>
        </p:nvCxnSpPr>
        <p:spPr>
          <a:xfrm flipV="1">
            <a:off x="3491880" y="292494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rot="10800000" flipV="1">
            <a:off x="3491960" y="3140968"/>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2267744" y="980728"/>
            <a:ext cx="1008112"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3200" b="1" dirty="0" smtClean="0"/>
              <a:t>対策</a:t>
            </a:r>
            <a:r>
              <a:rPr kumimoji="1" lang="en-US" altLang="ja-JP" sz="3200" b="1" dirty="0" smtClean="0"/>
              <a:t/>
            </a:r>
            <a:br>
              <a:rPr kumimoji="1" lang="en-US" altLang="ja-JP" sz="3200" b="1" dirty="0" smtClean="0"/>
            </a:br>
            <a:r>
              <a:rPr kumimoji="1" lang="ja-JP" altLang="en-US" sz="3200" b="1" dirty="0" smtClean="0"/>
              <a:t>本部</a:t>
            </a:r>
            <a:endParaRPr kumimoji="1" lang="ja-JP" altLang="en-US" sz="3200" b="1" dirty="0"/>
          </a:p>
        </p:txBody>
      </p:sp>
      <p:cxnSp>
        <p:nvCxnSpPr>
          <p:cNvPr id="31" name="直線矢印コネクタ 30"/>
          <p:cNvCxnSpPr/>
          <p:nvPr/>
        </p:nvCxnSpPr>
        <p:spPr>
          <a:xfrm rot="5400000" flipV="1">
            <a:off x="2269962" y="2418670"/>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rot="-5400000" flipV="1">
            <a:off x="2485986" y="2418750"/>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2051720" y="2780928"/>
            <a:ext cx="1440160"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3200" b="1" dirty="0" smtClean="0"/>
              <a:t>学生部</a:t>
            </a:r>
            <a:endParaRPr kumimoji="1" lang="ja-JP" altLang="en-US" sz="3200" b="1" dirty="0"/>
          </a:p>
        </p:txBody>
      </p:sp>
      <p:sp>
        <p:nvSpPr>
          <p:cNvPr id="34" name="テキスト ボックス 33"/>
          <p:cNvSpPr txBox="1"/>
          <p:nvPr/>
        </p:nvSpPr>
        <p:spPr>
          <a:xfrm>
            <a:off x="6804248" y="5868561"/>
            <a:ext cx="1080120"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kumimoji="1" lang="ja-JP" altLang="en-US" sz="3200" b="1" dirty="0" smtClean="0"/>
              <a:t>学生</a:t>
            </a:r>
            <a:endParaRPr kumimoji="1" lang="ja-JP" altLang="en-US" sz="3200" b="1" dirty="0"/>
          </a:p>
        </p:txBody>
      </p:sp>
      <p:cxnSp>
        <p:nvCxnSpPr>
          <p:cNvPr id="35" name="直線矢印コネクタ 34"/>
          <p:cNvCxnSpPr/>
          <p:nvPr/>
        </p:nvCxnSpPr>
        <p:spPr>
          <a:xfrm flipV="1">
            <a:off x="5652201" y="450476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35"/>
          <p:cNvCxnSpPr/>
          <p:nvPr/>
        </p:nvCxnSpPr>
        <p:spPr>
          <a:xfrm rot="10800000" flipV="1">
            <a:off x="5652121" y="472514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flipV="1">
            <a:off x="1547664" y="1628800"/>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rot="10800000" flipV="1">
            <a:off x="1547744" y="1412776"/>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07504" y="1260049"/>
            <a:ext cx="1440160"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3200" b="1" dirty="0" smtClean="0"/>
              <a:t>文部省</a:t>
            </a:r>
            <a:endParaRPr kumimoji="1" lang="ja-JP" altLang="en-US" sz="3200" b="1" dirty="0"/>
          </a:p>
        </p:txBody>
      </p:sp>
      <p:sp>
        <p:nvSpPr>
          <p:cNvPr id="4" name="円/楕円 3"/>
          <p:cNvSpPr/>
          <p:nvPr/>
        </p:nvSpPr>
        <p:spPr>
          <a:xfrm>
            <a:off x="1259552" y="1772776"/>
            <a:ext cx="1152208" cy="432088"/>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ja-JP" sz="1600" dirty="0" smtClean="0">
                <a:latin typeface="+mj-ea"/>
                <a:ea typeface="+mj-ea"/>
              </a:rPr>
              <a:t>3/11</a:t>
            </a:r>
            <a:r>
              <a:rPr kumimoji="1" lang="ja-JP" altLang="en-US" sz="1600" dirty="0" smtClean="0">
                <a:latin typeface="+mj-ea"/>
                <a:ea typeface="+mj-ea"/>
              </a:rPr>
              <a:t>夜</a:t>
            </a:r>
            <a:endParaRPr kumimoji="1" lang="ja-JP" altLang="en-US" sz="1600" dirty="0">
              <a:latin typeface="+mj-ea"/>
              <a:ea typeface="+mj-ea"/>
            </a:endParaRPr>
          </a:p>
        </p:txBody>
      </p:sp>
      <p:cxnSp>
        <p:nvCxnSpPr>
          <p:cNvPr id="39" name="直線矢印コネクタ 38"/>
          <p:cNvCxnSpPr/>
          <p:nvPr/>
        </p:nvCxnSpPr>
        <p:spPr>
          <a:xfrm rot="5400000" flipV="1">
            <a:off x="4497854" y="371481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rot="-5400000" flipV="1">
            <a:off x="4713878" y="371489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rot="5400000" flipV="1">
            <a:off x="6874117" y="551501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rot="-5400000" flipV="1">
            <a:off x="7090141" y="5515094"/>
            <a:ext cx="720000" cy="435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円/楕円 36"/>
          <p:cNvSpPr/>
          <p:nvPr/>
        </p:nvSpPr>
        <p:spPr>
          <a:xfrm>
            <a:off x="2915856" y="2229525"/>
            <a:ext cx="1440120" cy="432088"/>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ja-JP" sz="1600" dirty="0" smtClean="0">
                <a:latin typeface="+mj-ea"/>
                <a:ea typeface="+mj-ea"/>
              </a:rPr>
              <a:t>4/13</a:t>
            </a:r>
            <a:r>
              <a:rPr kumimoji="1" lang="ja-JP" altLang="en-US" sz="1600" dirty="0" smtClean="0">
                <a:latin typeface="+mj-ea"/>
                <a:ea typeface="+mj-ea"/>
              </a:rPr>
              <a:t>夕方</a:t>
            </a:r>
            <a:endParaRPr kumimoji="1" lang="ja-JP" altLang="en-US" sz="1600" dirty="0">
              <a:latin typeface="+mj-ea"/>
              <a:ea typeface="+mj-ea"/>
            </a:endParaRPr>
          </a:p>
        </p:txBody>
      </p:sp>
      <p:sp>
        <p:nvSpPr>
          <p:cNvPr id="7" name="爆発 1 6"/>
          <p:cNvSpPr/>
          <p:nvPr/>
        </p:nvSpPr>
        <p:spPr>
          <a:xfrm>
            <a:off x="-1404664" y="4595045"/>
            <a:ext cx="7416784" cy="2506364"/>
          </a:xfrm>
          <a:prstGeom prst="irregularSeal1">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ja-JP" sz="4400" dirty="0" smtClean="0">
                <a:solidFill>
                  <a:schemeClr val="tx1"/>
                </a:solidFill>
                <a:latin typeface="+mj-ea"/>
                <a:ea typeface="+mj-ea"/>
              </a:rPr>
              <a:t>5</a:t>
            </a:r>
            <a:r>
              <a:rPr lang="ja-JP" altLang="en-US" sz="4400" dirty="0" smtClean="0">
                <a:solidFill>
                  <a:schemeClr val="tx1"/>
                </a:solidFill>
                <a:latin typeface="+mj-ea"/>
                <a:ea typeface="+mj-ea"/>
              </a:rPr>
              <a:t>週間</a:t>
            </a:r>
            <a:r>
              <a:rPr kumimoji="1" lang="ja-JP" altLang="en-US" sz="4400" dirty="0" smtClean="0">
                <a:solidFill>
                  <a:schemeClr val="tx1"/>
                </a:solidFill>
              </a:rPr>
              <a:t>も</a:t>
            </a:r>
            <a:r>
              <a:rPr kumimoji="1" lang="en-US" altLang="ja-JP" sz="4400" dirty="0" smtClean="0">
                <a:solidFill>
                  <a:schemeClr val="tx1"/>
                </a:solidFill>
              </a:rPr>
              <a:t/>
            </a:r>
            <a:br>
              <a:rPr kumimoji="1" lang="en-US" altLang="ja-JP" sz="4400" dirty="0" smtClean="0">
                <a:solidFill>
                  <a:schemeClr val="tx1"/>
                </a:solidFill>
              </a:rPr>
            </a:br>
            <a:r>
              <a:rPr kumimoji="1" lang="ja-JP" altLang="en-US" sz="4400" dirty="0" smtClean="0">
                <a:solidFill>
                  <a:schemeClr val="tx1"/>
                </a:solidFill>
              </a:rPr>
              <a:t>かかってしまう</a:t>
            </a:r>
            <a:endParaRPr kumimoji="1" lang="ja-JP" altLang="en-US" sz="4400" dirty="0">
              <a:solidFill>
                <a:schemeClr val="tx1"/>
              </a:solidFill>
            </a:endParaRPr>
          </a:p>
        </p:txBody>
      </p:sp>
    </p:spTree>
    <p:extLst>
      <p:ext uri="{BB962C8B-B14F-4D97-AF65-F5344CB8AC3E}">
        <p14:creationId xmlns:p14="http://schemas.microsoft.com/office/powerpoint/2010/main" val="1219883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3"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2000">
              <a:srgbClr val="0070C0"/>
            </a:gs>
          </a:gsLst>
          <a:lin ang="5400000" scaled="0"/>
          <a:tileRect/>
        </a:gradFill>
        <a:effectLst/>
      </p:bgPr>
    </p:bg>
    <p:spTree>
      <p:nvGrpSpPr>
        <p:cNvPr id="1" name=""/>
        <p:cNvGrpSpPr/>
        <p:nvPr/>
      </p:nvGrpSpPr>
      <p:grpSpPr>
        <a:xfrm>
          <a:off x="0" y="0"/>
          <a:ext cx="0" cy="0"/>
          <a:chOff x="0" y="0"/>
          <a:chExt cx="0" cy="0"/>
        </a:xfrm>
      </p:grpSpPr>
      <p:sp>
        <p:nvSpPr>
          <p:cNvPr id="10" name="正方形/長方形 9"/>
          <p:cNvSpPr/>
          <p:nvPr/>
        </p:nvSpPr>
        <p:spPr>
          <a:xfrm>
            <a:off x="-396552" y="16112"/>
            <a:ext cx="734481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r>
              <a:rPr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41</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他大学の安否確認システム</a:t>
            </a:r>
            <a:endParaRPr kumimoji="1" lang="ja-JP" altLang="en-US" b="0" dirty="0"/>
          </a:p>
        </p:txBody>
      </p:sp>
      <p:sp>
        <p:nvSpPr>
          <p:cNvPr id="4" name="テキスト ボックス 3"/>
          <p:cNvSpPr txBox="1"/>
          <p:nvPr/>
        </p:nvSpPr>
        <p:spPr>
          <a:xfrm>
            <a:off x="252536" y="1412776"/>
            <a:ext cx="9144000" cy="3539430"/>
          </a:xfrm>
          <a:prstGeom prst="rect">
            <a:avLst/>
          </a:prstGeom>
          <a:noFill/>
        </p:spPr>
        <p:txBody>
          <a:bodyPr wrap="square" rtlCol="0">
            <a:spAutoFit/>
          </a:bodyPr>
          <a:lstStyle/>
          <a:p>
            <a:r>
              <a:rPr kumimoji="1" lang="en-US" altLang="ja-JP" sz="2800" b="1" dirty="0" smtClean="0">
                <a:latin typeface="+mn-ea"/>
              </a:rPr>
              <a:t>3</a:t>
            </a:r>
            <a:r>
              <a:rPr kumimoji="1" lang="ja-JP" altLang="en-US" sz="2800" b="1" dirty="0" smtClean="0">
                <a:latin typeface="+mn-ea"/>
              </a:rPr>
              <a:t>月</a:t>
            </a:r>
            <a:r>
              <a:rPr kumimoji="1" lang="en-US" altLang="ja-JP" sz="2800" b="1" dirty="0" smtClean="0">
                <a:latin typeface="+mn-ea"/>
              </a:rPr>
              <a:t>25</a:t>
            </a:r>
            <a:r>
              <a:rPr kumimoji="1" lang="ja-JP" altLang="en-US" sz="2800" b="1" dirty="0" smtClean="0">
                <a:latin typeface="+mn-ea"/>
              </a:rPr>
              <a:t>日　日本人学生</a:t>
            </a:r>
            <a:r>
              <a:rPr kumimoji="1" lang="en-US" altLang="ja-JP" sz="2800" b="1" dirty="0" smtClean="0">
                <a:latin typeface="+mn-ea"/>
              </a:rPr>
              <a:t>98.3</a:t>
            </a:r>
            <a:r>
              <a:rPr kumimoji="1" lang="ja-JP" altLang="en-US" sz="2800" b="1" dirty="0" smtClean="0">
                <a:latin typeface="+mn-ea"/>
              </a:rPr>
              <a:t>％、留学生</a:t>
            </a:r>
            <a:r>
              <a:rPr kumimoji="1" lang="en-US" altLang="ja-JP" sz="2800" b="1" dirty="0" smtClean="0">
                <a:latin typeface="+mn-ea"/>
              </a:rPr>
              <a:t>98.4</a:t>
            </a:r>
            <a:r>
              <a:rPr kumimoji="1" lang="ja-JP" altLang="en-US" sz="2800" b="1" dirty="0" smtClean="0">
                <a:latin typeface="+mn-ea"/>
              </a:rPr>
              <a:t>％</a:t>
            </a:r>
            <a:endParaRPr kumimoji="1" lang="en-US" altLang="ja-JP" sz="2800" b="1" dirty="0" smtClean="0">
              <a:latin typeface="+mn-ea"/>
            </a:endParaRPr>
          </a:p>
          <a:p>
            <a:r>
              <a:rPr lang="en-US" altLang="ja-JP" sz="2800" b="1" dirty="0">
                <a:latin typeface="+mn-ea"/>
              </a:rPr>
              <a:t>3</a:t>
            </a:r>
            <a:r>
              <a:rPr lang="ja-JP" altLang="en-US" sz="2800" b="1" dirty="0" smtClean="0">
                <a:latin typeface="+mn-ea"/>
              </a:rPr>
              <a:t>月</a:t>
            </a:r>
            <a:r>
              <a:rPr lang="en-US" altLang="ja-JP" sz="2800" b="1" dirty="0" smtClean="0">
                <a:latin typeface="+mn-ea"/>
              </a:rPr>
              <a:t>28</a:t>
            </a:r>
            <a:r>
              <a:rPr lang="ja-JP" altLang="en-US" sz="2800" b="1" dirty="0" smtClean="0">
                <a:latin typeface="+mn-ea"/>
              </a:rPr>
              <a:t>日　留学生の安否確認完了</a:t>
            </a:r>
            <a:endParaRPr lang="en-US" altLang="ja-JP" sz="2800" b="1" dirty="0" smtClean="0">
              <a:latin typeface="+mn-ea"/>
            </a:endParaRPr>
          </a:p>
          <a:p>
            <a:r>
              <a:rPr kumimoji="1" lang="en-US" altLang="ja-JP" sz="2800" b="1" dirty="0">
                <a:latin typeface="+mn-ea"/>
              </a:rPr>
              <a:t>3</a:t>
            </a:r>
            <a:r>
              <a:rPr kumimoji="1" lang="ja-JP" altLang="en-US" sz="2800" b="1" dirty="0" smtClean="0">
                <a:latin typeface="+mn-ea"/>
              </a:rPr>
              <a:t>月</a:t>
            </a:r>
            <a:r>
              <a:rPr kumimoji="1" lang="en-US" altLang="ja-JP" sz="2800" b="1" dirty="0" smtClean="0">
                <a:latin typeface="+mn-ea"/>
              </a:rPr>
              <a:t>29</a:t>
            </a:r>
            <a:r>
              <a:rPr kumimoji="1" lang="ja-JP" altLang="en-US" sz="2800" b="1" dirty="0" smtClean="0">
                <a:latin typeface="+mn-ea"/>
              </a:rPr>
              <a:t>日　日本人未確認</a:t>
            </a:r>
            <a:r>
              <a:rPr kumimoji="1" lang="en-US" altLang="ja-JP" sz="2800" b="1" dirty="0" smtClean="0">
                <a:latin typeface="+mn-ea"/>
              </a:rPr>
              <a:t>18</a:t>
            </a:r>
            <a:r>
              <a:rPr kumimoji="1" lang="ja-JP" altLang="en-US" sz="2800" b="1" dirty="0" smtClean="0">
                <a:latin typeface="+mn-ea"/>
              </a:rPr>
              <a:t>名</a:t>
            </a:r>
            <a:endParaRPr kumimoji="1" lang="en-US" altLang="ja-JP" sz="2800" b="1" dirty="0" smtClean="0">
              <a:latin typeface="+mn-ea"/>
            </a:endParaRPr>
          </a:p>
          <a:p>
            <a:r>
              <a:rPr lang="en-US" altLang="ja-JP" sz="2800" b="1" dirty="0">
                <a:latin typeface="+mn-ea"/>
              </a:rPr>
              <a:t>3</a:t>
            </a:r>
            <a:r>
              <a:rPr lang="ja-JP" altLang="en-US" sz="2800" b="1" dirty="0" smtClean="0">
                <a:latin typeface="+mn-ea"/>
              </a:rPr>
              <a:t>月</a:t>
            </a:r>
            <a:r>
              <a:rPr lang="en-US" altLang="ja-JP" sz="2800" b="1" dirty="0" smtClean="0">
                <a:latin typeface="+mn-ea"/>
              </a:rPr>
              <a:t>30</a:t>
            </a:r>
            <a:r>
              <a:rPr lang="ja-JP" altLang="en-US" sz="2800" b="1" dirty="0" smtClean="0">
                <a:latin typeface="+mn-ea"/>
              </a:rPr>
              <a:t>日　学生安否確認終了</a:t>
            </a:r>
            <a:endParaRPr lang="en-US" altLang="ja-JP" sz="2800" b="1" dirty="0" smtClean="0">
              <a:latin typeface="+mn-ea"/>
            </a:endParaRPr>
          </a:p>
          <a:p>
            <a:r>
              <a:rPr kumimoji="1" lang="en-US" altLang="ja-JP" sz="2800" b="1" dirty="0" smtClean="0">
                <a:latin typeface="+mn-ea"/>
              </a:rPr>
              <a:t>4</a:t>
            </a:r>
            <a:r>
              <a:rPr kumimoji="1" lang="ja-JP" altLang="en-US" sz="2800" b="1" dirty="0" smtClean="0">
                <a:latin typeface="+mn-ea"/>
              </a:rPr>
              <a:t>月</a:t>
            </a:r>
            <a:r>
              <a:rPr kumimoji="1" lang="en-US" altLang="ja-JP" sz="2800" b="1" dirty="0" smtClean="0">
                <a:latin typeface="+mn-ea"/>
              </a:rPr>
              <a:t>01</a:t>
            </a:r>
            <a:r>
              <a:rPr kumimoji="1" lang="ja-JP" altLang="en-US" sz="2800" b="1" dirty="0" smtClean="0">
                <a:latin typeface="+mn-ea"/>
              </a:rPr>
              <a:t>日　学生被災状況</a:t>
            </a:r>
            <a:r>
              <a:rPr kumimoji="1" lang="en-US" altLang="ja-JP" sz="2800" b="1" dirty="0" smtClean="0">
                <a:latin typeface="+mn-ea"/>
              </a:rPr>
              <a:t>83</a:t>
            </a:r>
            <a:r>
              <a:rPr kumimoji="1" lang="ja-JP" altLang="en-US" sz="2800" b="1" dirty="0" smtClean="0">
                <a:latin typeface="+mn-ea"/>
              </a:rPr>
              <a:t>％確認済み</a:t>
            </a:r>
            <a:endParaRPr kumimoji="1" lang="en-US" altLang="ja-JP" sz="2800" b="1" dirty="0" smtClean="0">
              <a:latin typeface="+mn-ea"/>
            </a:endParaRPr>
          </a:p>
          <a:p>
            <a:r>
              <a:rPr lang="en-US" altLang="ja-JP" sz="2800" b="1" dirty="0">
                <a:latin typeface="+mn-ea"/>
              </a:rPr>
              <a:t>4</a:t>
            </a:r>
            <a:r>
              <a:rPr lang="ja-JP" altLang="en-US" sz="2800" b="1" dirty="0" smtClean="0">
                <a:latin typeface="+mn-ea"/>
              </a:rPr>
              <a:t>月</a:t>
            </a:r>
            <a:r>
              <a:rPr lang="en-US" altLang="ja-JP" sz="2800" b="1" dirty="0" smtClean="0">
                <a:latin typeface="+mn-ea"/>
              </a:rPr>
              <a:t>06</a:t>
            </a:r>
            <a:r>
              <a:rPr lang="ja-JP" altLang="en-US" sz="2800" b="1" dirty="0" smtClean="0">
                <a:latin typeface="+mn-ea"/>
              </a:rPr>
              <a:t>日　日本人学生</a:t>
            </a:r>
            <a:r>
              <a:rPr lang="en-US" altLang="ja-JP" sz="2800" b="1" dirty="0" smtClean="0">
                <a:latin typeface="+mn-ea"/>
              </a:rPr>
              <a:t>99</a:t>
            </a:r>
            <a:r>
              <a:rPr lang="ja-JP" altLang="en-US" sz="2800" b="1" dirty="0" smtClean="0">
                <a:latin typeface="+mn-ea"/>
              </a:rPr>
              <a:t>％</a:t>
            </a:r>
            <a:r>
              <a:rPr lang="ja-JP" altLang="en-US" sz="2800" b="1" dirty="0">
                <a:latin typeface="+mn-ea"/>
              </a:rPr>
              <a:t>、留学生</a:t>
            </a:r>
            <a:r>
              <a:rPr lang="en-US" altLang="ja-JP" sz="2800" b="1" dirty="0" smtClean="0">
                <a:latin typeface="+mn-ea"/>
              </a:rPr>
              <a:t>95</a:t>
            </a:r>
            <a:r>
              <a:rPr lang="ja-JP" altLang="en-US" sz="2800" b="1" dirty="0" smtClean="0">
                <a:latin typeface="+mn-ea"/>
              </a:rPr>
              <a:t>％確認済み</a:t>
            </a:r>
            <a:endParaRPr lang="en-US" altLang="ja-JP" sz="2800" b="1" dirty="0">
              <a:latin typeface="+mn-ea"/>
            </a:endParaRPr>
          </a:p>
          <a:p>
            <a:r>
              <a:rPr kumimoji="1" lang="en-US" altLang="ja-JP" sz="2800" b="1" dirty="0" smtClean="0">
                <a:latin typeface="+mn-ea"/>
              </a:rPr>
              <a:t>4</a:t>
            </a:r>
            <a:r>
              <a:rPr kumimoji="1" lang="ja-JP" altLang="en-US" sz="2800" b="1" dirty="0" smtClean="0">
                <a:latin typeface="+mn-ea"/>
              </a:rPr>
              <a:t>月</a:t>
            </a:r>
            <a:r>
              <a:rPr kumimoji="1" lang="en-US" altLang="ja-JP" sz="2800" b="1" dirty="0" smtClean="0">
                <a:latin typeface="+mn-ea"/>
              </a:rPr>
              <a:t>11</a:t>
            </a:r>
            <a:r>
              <a:rPr kumimoji="1" lang="ja-JP" altLang="en-US" sz="2800" b="1" dirty="0" smtClean="0">
                <a:latin typeface="+mn-ea"/>
              </a:rPr>
              <a:t>日　留学生の被災状況</a:t>
            </a:r>
            <a:r>
              <a:rPr kumimoji="1" lang="en-US" altLang="ja-JP" sz="2800" b="1" dirty="0" smtClean="0">
                <a:latin typeface="+mn-ea"/>
              </a:rPr>
              <a:t>100</a:t>
            </a:r>
            <a:r>
              <a:rPr kumimoji="1" lang="ja-JP" altLang="en-US" sz="2800" b="1" dirty="0" smtClean="0">
                <a:latin typeface="+mn-ea"/>
              </a:rPr>
              <a:t>％確認</a:t>
            </a:r>
            <a:endParaRPr kumimoji="1" lang="en-US" altLang="ja-JP" sz="2800" b="1" dirty="0" smtClean="0">
              <a:latin typeface="+mn-ea"/>
            </a:endParaRPr>
          </a:p>
          <a:p>
            <a:r>
              <a:rPr lang="en-US" altLang="ja-JP" sz="2800" b="1" dirty="0">
                <a:latin typeface="+mn-ea"/>
              </a:rPr>
              <a:t>4</a:t>
            </a:r>
            <a:r>
              <a:rPr lang="ja-JP" altLang="en-US" sz="2800" b="1" dirty="0" smtClean="0">
                <a:latin typeface="+mn-ea"/>
              </a:rPr>
              <a:t>月</a:t>
            </a:r>
            <a:r>
              <a:rPr lang="en-US" altLang="ja-JP" sz="2800" b="1" dirty="0" smtClean="0">
                <a:latin typeface="+mn-ea"/>
              </a:rPr>
              <a:t>12</a:t>
            </a:r>
            <a:r>
              <a:rPr lang="ja-JP" altLang="en-US" sz="2800" b="1" dirty="0" smtClean="0">
                <a:latin typeface="+mn-ea"/>
              </a:rPr>
              <a:t>日　日本人の被災状況</a:t>
            </a:r>
            <a:r>
              <a:rPr lang="en-US" altLang="ja-JP" sz="2800" b="1" dirty="0" smtClean="0">
                <a:latin typeface="+mn-ea"/>
              </a:rPr>
              <a:t>100</a:t>
            </a:r>
            <a:r>
              <a:rPr lang="ja-JP" altLang="en-US" sz="2800" b="1" dirty="0" smtClean="0">
                <a:latin typeface="+mn-ea"/>
              </a:rPr>
              <a:t>％確認</a:t>
            </a:r>
            <a:endParaRPr lang="en-US" altLang="ja-JP" sz="2800" b="1" dirty="0" smtClean="0">
              <a:latin typeface="+mn-ea"/>
            </a:endParaRPr>
          </a:p>
        </p:txBody>
      </p:sp>
      <p:sp>
        <p:nvSpPr>
          <p:cNvPr id="6" name="正方形/長方形 5"/>
          <p:cNvSpPr/>
          <p:nvPr/>
        </p:nvSpPr>
        <p:spPr>
          <a:xfrm>
            <a:off x="-11864" y="889556"/>
            <a:ext cx="5171609" cy="523220"/>
          </a:xfrm>
          <a:prstGeom prst="rect">
            <a:avLst/>
          </a:prstGeom>
        </p:spPr>
        <p:txBody>
          <a:bodyPr wrap="none">
            <a:spAutoFit/>
          </a:bodyPr>
          <a:lstStyle/>
          <a:p>
            <a:r>
              <a:rPr lang="ja-JP" altLang="en-US" sz="2800" b="1" dirty="0" smtClean="0">
                <a:latin typeface="+mj-ea"/>
                <a:ea typeface="+mj-ea"/>
              </a:rPr>
              <a:t>東北大学　　</a:t>
            </a:r>
            <a:r>
              <a:rPr lang="en-US" altLang="ja-JP" sz="2800" b="1" dirty="0">
                <a:latin typeface="+mj-ea"/>
                <a:ea typeface="+mj-ea"/>
              </a:rPr>
              <a:t>2010</a:t>
            </a:r>
            <a:r>
              <a:rPr lang="ja-JP" altLang="en-US" sz="2800" b="1" dirty="0" smtClean="0">
                <a:latin typeface="+mj-ea"/>
                <a:ea typeface="+mj-ea"/>
              </a:rPr>
              <a:t>年</a:t>
            </a:r>
            <a:r>
              <a:rPr lang="en-US" altLang="ja-JP" sz="2800" b="1" dirty="0">
                <a:latin typeface="+mj-ea"/>
                <a:ea typeface="+mj-ea"/>
              </a:rPr>
              <a:t>4</a:t>
            </a:r>
            <a:r>
              <a:rPr lang="ja-JP" altLang="en-US" sz="2800" b="1" dirty="0">
                <a:latin typeface="+mj-ea"/>
                <a:ea typeface="+mj-ea"/>
              </a:rPr>
              <a:t>月から導入</a:t>
            </a:r>
            <a:endParaRPr lang="en-US" altLang="ja-JP" sz="2800" b="1" dirty="0">
              <a:latin typeface="+mj-ea"/>
              <a:ea typeface="+mj-ea"/>
            </a:endParaRPr>
          </a:p>
        </p:txBody>
      </p:sp>
      <p:sp>
        <p:nvSpPr>
          <p:cNvPr id="9" name="正方形/長方形 8"/>
          <p:cNvSpPr/>
          <p:nvPr/>
        </p:nvSpPr>
        <p:spPr>
          <a:xfrm>
            <a:off x="252536" y="4952206"/>
            <a:ext cx="7919864" cy="158243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4000" b="1" dirty="0">
                <a:solidFill>
                  <a:schemeClr val="bg1"/>
                </a:solidFill>
                <a:latin typeface="+mj-ea"/>
                <a:ea typeface="+mj-ea"/>
              </a:rPr>
              <a:t>筑波</a:t>
            </a:r>
            <a:r>
              <a:rPr lang="ja-JP" altLang="en-US" sz="4000" b="1" dirty="0" smtClean="0">
                <a:solidFill>
                  <a:schemeClr val="bg1"/>
                </a:solidFill>
                <a:latin typeface="+mj-ea"/>
                <a:ea typeface="+mj-ea"/>
              </a:rPr>
              <a:t>大学と</a:t>
            </a:r>
            <a:r>
              <a:rPr lang="en-US" altLang="ja-JP" sz="4000" b="1" dirty="0" smtClean="0">
                <a:solidFill>
                  <a:schemeClr val="bg1"/>
                </a:solidFill>
                <a:latin typeface="+mj-ea"/>
                <a:ea typeface="+mj-ea"/>
              </a:rPr>
              <a:t>2</a:t>
            </a:r>
            <a:r>
              <a:rPr lang="ja-JP" altLang="en-US" sz="4000" b="1" dirty="0" smtClean="0">
                <a:solidFill>
                  <a:schemeClr val="bg1"/>
                </a:solidFill>
                <a:latin typeface="+mj-ea"/>
                <a:ea typeface="+mj-ea"/>
              </a:rPr>
              <a:t>週間もの差がある</a:t>
            </a:r>
            <a:r>
              <a:rPr lang="en-US" altLang="ja-JP" sz="4000" b="1" dirty="0" smtClean="0">
                <a:solidFill>
                  <a:schemeClr val="bg1"/>
                </a:solidFill>
                <a:latin typeface="+mj-ea"/>
                <a:ea typeface="+mj-ea"/>
              </a:rPr>
              <a:t/>
            </a:r>
            <a:br>
              <a:rPr lang="en-US" altLang="ja-JP" sz="4000" b="1" dirty="0" smtClean="0">
                <a:solidFill>
                  <a:schemeClr val="bg1"/>
                </a:solidFill>
                <a:latin typeface="+mj-ea"/>
                <a:ea typeface="+mj-ea"/>
              </a:rPr>
            </a:br>
            <a:r>
              <a:rPr lang="ja-JP" altLang="en-US" sz="4000" b="1" dirty="0" smtClean="0">
                <a:solidFill>
                  <a:schemeClr val="bg1"/>
                </a:solidFill>
                <a:latin typeface="+mj-ea"/>
                <a:ea typeface="+mj-ea"/>
              </a:rPr>
              <a:t>被災状況まで把握している</a:t>
            </a:r>
            <a:endParaRPr kumimoji="1" lang="ja-JP" altLang="en-US" sz="4000" b="1" dirty="0">
              <a:solidFill>
                <a:schemeClr val="bg1"/>
              </a:solidFill>
              <a:latin typeface="+mj-ea"/>
              <a:ea typeface="+mj-ea"/>
            </a:endParaRPr>
          </a:p>
        </p:txBody>
      </p:sp>
      <p:sp>
        <p:nvSpPr>
          <p:cNvPr id="8" name="円形吹き出し 7"/>
          <p:cNvSpPr/>
          <p:nvPr/>
        </p:nvSpPr>
        <p:spPr>
          <a:xfrm>
            <a:off x="5364088" y="2204864"/>
            <a:ext cx="3600400" cy="720080"/>
          </a:xfrm>
          <a:prstGeom prst="wedgeEllipseCallout">
            <a:avLst>
              <a:gd name="adj1" fmla="val -68327"/>
              <a:gd name="adj2" fmla="val 59349"/>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sz="2400" dirty="0" smtClean="0">
                <a:latin typeface="+mj-ea"/>
                <a:ea typeface="+mj-ea"/>
              </a:rPr>
              <a:t>3</a:t>
            </a:r>
            <a:r>
              <a:rPr kumimoji="1" lang="ja-JP" altLang="en-US" sz="2400" dirty="0" smtClean="0">
                <a:latin typeface="+mj-ea"/>
                <a:ea typeface="+mj-ea"/>
              </a:rPr>
              <a:t>週間で安否確認</a:t>
            </a:r>
            <a:endParaRPr kumimoji="1" lang="ja-JP" altLang="en-US" sz="2400" dirty="0">
              <a:latin typeface="+mj-ea"/>
              <a:ea typeface="+mj-ea"/>
            </a:endParaRPr>
          </a:p>
        </p:txBody>
      </p:sp>
    </p:spTree>
    <p:extLst>
      <p:ext uri="{BB962C8B-B14F-4D97-AF65-F5344CB8AC3E}">
        <p14:creationId xmlns:p14="http://schemas.microsoft.com/office/powerpoint/2010/main" val="405885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4">
                                            <p:txEl>
                                              <p:pRg st="3" end="3"/>
                                            </p:txEl>
                                          </p:spTgt>
                                        </p:tgtEl>
                                        <p:attrNameLst>
                                          <p:attrName>style.textDecorationUnderline</p:attrName>
                                        </p:attrNameLst>
                                      </p:cBhvr>
                                      <p:to>
                                        <p:strVal val="true"/>
                                      </p:to>
                                    </p:set>
                                  </p:childTnLst>
                                </p:cTn>
                              </p:par>
                              <p:par>
                                <p:cTn id="7" presetID="18" presetClass="emph" presetSubtype="0" fill="hold" nodeType="withEffect">
                                  <p:stCondLst>
                                    <p:cond delay="0"/>
                                  </p:stCondLst>
                                  <p:iterate type="lt">
                                    <p:tmPct val="4000"/>
                                  </p:iterate>
                                  <p:childTnLst>
                                    <p:set>
                                      <p:cBhvr override="childStyle">
                                        <p:cTn id="8" dur="500" fill="hold"/>
                                        <p:tgtEl>
                                          <p:spTgt spid="4">
                                            <p:txEl>
                                              <p:pRg st="7" end="7"/>
                                            </p:txEl>
                                          </p:spTgt>
                                        </p:tgtEl>
                                        <p:attrNameLst>
                                          <p:attrName>style.textDecorationUnderline</p:attrName>
                                        </p:attrNameLst>
                                      </p:cBhvr>
                                      <p:to>
                                        <p:strVal val="true"/>
                                      </p:to>
                                    </p:set>
                                  </p:childTnLst>
                                </p:cTn>
                              </p:par>
                              <p:par>
                                <p:cTn id="9" presetID="9" presetClass="emph" presetSubtype="0" nodeType="withEffect">
                                  <p:stCondLst>
                                    <p:cond delay="0"/>
                                  </p:stCondLst>
                                  <p:childTnLst>
                                    <p:set>
                                      <p:cBhvr rctx="PPT">
                                        <p:cTn id="10" dur="indefinite"/>
                                        <p:tgtEl>
                                          <p:spTgt spid="4">
                                            <p:txEl>
                                              <p:pRg st="0" end="0"/>
                                            </p:txEl>
                                          </p:spTgt>
                                        </p:tgtEl>
                                        <p:attrNameLst>
                                          <p:attrName>style.opacity</p:attrName>
                                        </p:attrNameLst>
                                      </p:cBhvr>
                                      <p:to>
                                        <p:strVal val="0.5"/>
                                      </p:to>
                                    </p:set>
                                    <p:animEffect filter="image" prLst="opacity: 0.5">
                                      <p:cBhvr rctx="IE">
                                        <p:cTn id="11" dur="indefinite"/>
                                        <p:tgtEl>
                                          <p:spTgt spid="4">
                                            <p:txEl>
                                              <p:pRg st="0" end="0"/>
                                            </p:txEl>
                                          </p:spTgt>
                                        </p:tgtEl>
                                      </p:cBhvr>
                                    </p:animEffect>
                                  </p:childTnLst>
                                </p:cTn>
                              </p:par>
                              <p:par>
                                <p:cTn id="12" presetID="9" presetClass="emph" presetSubtype="0" nodeType="withEffect">
                                  <p:stCondLst>
                                    <p:cond delay="0"/>
                                  </p:stCondLst>
                                  <p:childTnLst>
                                    <p:set>
                                      <p:cBhvr rctx="PPT">
                                        <p:cTn id="13" dur="indefinite"/>
                                        <p:tgtEl>
                                          <p:spTgt spid="4">
                                            <p:txEl>
                                              <p:pRg st="1" end="1"/>
                                            </p:txEl>
                                          </p:spTgt>
                                        </p:tgtEl>
                                        <p:attrNameLst>
                                          <p:attrName>style.opacity</p:attrName>
                                        </p:attrNameLst>
                                      </p:cBhvr>
                                      <p:to>
                                        <p:strVal val="0.5"/>
                                      </p:to>
                                    </p:set>
                                    <p:animEffect filter="image" prLst="opacity: 0.5">
                                      <p:cBhvr rctx="IE">
                                        <p:cTn id="14" dur="indefinite"/>
                                        <p:tgtEl>
                                          <p:spTgt spid="4">
                                            <p:txEl>
                                              <p:pRg st="1" end="1"/>
                                            </p:txEl>
                                          </p:spTgt>
                                        </p:tgtEl>
                                      </p:cBhvr>
                                    </p:animEffect>
                                  </p:childTnLst>
                                </p:cTn>
                              </p:par>
                              <p:par>
                                <p:cTn id="15" presetID="9" presetClass="emph" presetSubtype="0" nodeType="withEffect">
                                  <p:stCondLst>
                                    <p:cond delay="0"/>
                                  </p:stCondLst>
                                  <p:childTnLst>
                                    <p:set>
                                      <p:cBhvr rctx="PPT">
                                        <p:cTn id="16" dur="indefinite"/>
                                        <p:tgtEl>
                                          <p:spTgt spid="4">
                                            <p:txEl>
                                              <p:pRg st="2" end="2"/>
                                            </p:txEl>
                                          </p:spTgt>
                                        </p:tgtEl>
                                        <p:attrNameLst>
                                          <p:attrName>style.opacity</p:attrName>
                                        </p:attrNameLst>
                                      </p:cBhvr>
                                      <p:to>
                                        <p:strVal val="0.5"/>
                                      </p:to>
                                    </p:set>
                                    <p:animEffect filter="image" prLst="opacity: 0.5">
                                      <p:cBhvr rctx="IE">
                                        <p:cTn id="17" dur="indefinite"/>
                                        <p:tgtEl>
                                          <p:spTgt spid="4">
                                            <p:txEl>
                                              <p:pRg st="2" end="2"/>
                                            </p:txEl>
                                          </p:spTgt>
                                        </p:tgtEl>
                                      </p:cBhvr>
                                    </p:animEffect>
                                  </p:childTnLst>
                                </p:cTn>
                              </p:par>
                              <p:par>
                                <p:cTn id="18" presetID="9" presetClass="emph" presetSubtype="0" nodeType="withEffect">
                                  <p:stCondLst>
                                    <p:cond delay="0"/>
                                  </p:stCondLst>
                                  <p:childTnLst>
                                    <p:set>
                                      <p:cBhvr rctx="PPT">
                                        <p:cTn id="19" dur="indefinite"/>
                                        <p:tgtEl>
                                          <p:spTgt spid="4">
                                            <p:txEl>
                                              <p:pRg st="4" end="4"/>
                                            </p:txEl>
                                          </p:spTgt>
                                        </p:tgtEl>
                                        <p:attrNameLst>
                                          <p:attrName>style.opacity</p:attrName>
                                        </p:attrNameLst>
                                      </p:cBhvr>
                                      <p:to>
                                        <p:strVal val="0.5"/>
                                      </p:to>
                                    </p:set>
                                    <p:animEffect filter="image" prLst="opacity: 0.5">
                                      <p:cBhvr rctx="IE">
                                        <p:cTn id="20" dur="indefinite"/>
                                        <p:tgtEl>
                                          <p:spTgt spid="4">
                                            <p:txEl>
                                              <p:pRg st="4" end="4"/>
                                            </p:txEl>
                                          </p:spTgt>
                                        </p:tgtEl>
                                      </p:cBhvr>
                                    </p:animEffect>
                                  </p:childTnLst>
                                </p:cTn>
                              </p:par>
                              <p:par>
                                <p:cTn id="21" presetID="9" presetClass="emph" presetSubtype="0" nodeType="withEffect">
                                  <p:stCondLst>
                                    <p:cond delay="0"/>
                                  </p:stCondLst>
                                  <p:childTnLst>
                                    <p:set>
                                      <p:cBhvr rctx="PPT">
                                        <p:cTn id="22" dur="indefinite"/>
                                        <p:tgtEl>
                                          <p:spTgt spid="4">
                                            <p:txEl>
                                              <p:pRg st="5" end="5"/>
                                            </p:txEl>
                                          </p:spTgt>
                                        </p:tgtEl>
                                        <p:attrNameLst>
                                          <p:attrName>style.opacity</p:attrName>
                                        </p:attrNameLst>
                                      </p:cBhvr>
                                      <p:to>
                                        <p:strVal val="0.5"/>
                                      </p:to>
                                    </p:set>
                                    <p:animEffect filter="image" prLst="opacity: 0.5">
                                      <p:cBhvr rctx="IE">
                                        <p:cTn id="23" dur="indefinite"/>
                                        <p:tgtEl>
                                          <p:spTgt spid="4">
                                            <p:txEl>
                                              <p:pRg st="5" end="5"/>
                                            </p:txEl>
                                          </p:spTgt>
                                        </p:tgtEl>
                                      </p:cBhvr>
                                    </p:animEffect>
                                  </p:childTnLst>
                                </p:cTn>
                              </p:par>
                              <p:par>
                                <p:cTn id="24" presetID="9" presetClass="emph" presetSubtype="0" nodeType="withEffect">
                                  <p:stCondLst>
                                    <p:cond delay="0"/>
                                  </p:stCondLst>
                                  <p:childTnLst>
                                    <p:set>
                                      <p:cBhvr rctx="PPT">
                                        <p:cTn id="25" dur="indefinite"/>
                                        <p:tgtEl>
                                          <p:spTgt spid="4">
                                            <p:txEl>
                                              <p:pRg st="6" end="6"/>
                                            </p:txEl>
                                          </p:spTgt>
                                        </p:tgtEl>
                                        <p:attrNameLst>
                                          <p:attrName>style.opacity</p:attrName>
                                        </p:attrNameLst>
                                      </p:cBhvr>
                                      <p:to>
                                        <p:strVal val="0.5"/>
                                      </p:to>
                                    </p:set>
                                    <p:animEffect filter="image" prLst="opacity: 0.5">
                                      <p:cBhvr rctx="IE">
                                        <p:cTn id="26" dur="indefinite"/>
                                        <p:tgtEl>
                                          <p:spTgt spid="4">
                                            <p:txEl>
                                              <p:pRg st="6" end="6"/>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1000">
              <a:srgbClr val="0070C0"/>
            </a:gs>
          </a:gsLst>
          <a:lin ang="5400000" scaled="0"/>
          <a:tileRect/>
        </a:gradFill>
        <a:effectLst/>
      </p:bgPr>
    </p:bg>
    <p:spTree>
      <p:nvGrpSpPr>
        <p:cNvPr id="1" name=""/>
        <p:cNvGrpSpPr/>
        <p:nvPr/>
      </p:nvGrpSpPr>
      <p:grpSpPr>
        <a:xfrm>
          <a:off x="0" y="0"/>
          <a:ext cx="0" cy="0"/>
          <a:chOff x="0" y="0"/>
          <a:chExt cx="0" cy="0"/>
        </a:xfrm>
      </p:grpSpPr>
      <p:sp>
        <p:nvSpPr>
          <p:cNvPr id="25" name="正方形/長方形 24"/>
          <p:cNvSpPr/>
          <p:nvPr/>
        </p:nvSpPr>
        <p:spPr>
          <a:xfrm>
            <a:off x="-36512" y="16112"/>
            <a:ext cx="626469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35496" y="5013176"/>
            <a:ext cx="9073008" cy="165618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3600" b="1" dirty="0" smtClean="0">
                <a:solidFill>
                  <a:schemeClr val="bg1"/>
                </a:solidFill>
              </a:rPr>
              <a:t>もっと迅速に安否が確認できる方法は無い？</a:t>
            </a:r>
            <a:endParaRPr kumimoji="1" lang="en-US" altLang="ja-JP" sz="3600" b="1" dirty="0" smtClean="0">
              <a:solidFill>
                <a:schemeClr val="bg1"/>
              </a:solidFill>
            </a:endParaRPr>
          </a:p>
          <a:p>
            <a:pPr algn="ctr"/>
            <a:r>
              <a:rPr lang="ja-JP" altLang="en-US" sz="3600" b="1" dirty="0" smtClean="0">
                <a:solidFill>
                  <a:schemeClr val="bg1"/>
                </a:solidFill>
              </a:rPr>
              <a:t>家族が心配しているけど連絡が・・・</a:t>
            </a:r>
            <a:endParaRPr lang="en-US" altLang="ja-JP" sz="3600" b="1" dirty="0" smtClean="0">
              <a:solidFill>
                <a:schemeClr val="bg1"/>
              </a:solidFill>
            </a:endParaRPr>
          </a:p>
          <a:p>
            <a:pPr algn="ctr"/>
            <a:r>
              <a:rPr lang="ja-JP" altLang="en-US" sz="3600" b="1" dirty="0">
                <a:solidFill>
                  <a:schemeClr val="bg1"/>
                </a:solidFill>
              </a:rPr>
              <a:t>友達の安否は</a:t>
            </a:r>
            <a:r>
              <a:rPr lang="ja-JP" altLang="en-US" sz="3600" b="1" dirty="0" smtClean="0">
                <a:solidFill>
                  <a:schemeClr val="bg1"/>
                </a:solidFill>
              </a:rPr>
              <a:t>？</a:t>
            </a:r>
            <a:endParaRPr lang="en-US" altLang="ja-JP" sz="3600" b="1" dirty="0">
              <a:solidFill>
                <a:schemeClr val="bg1"/>
              </a:solidFill>
            </a:endParaRPr>
          </a:p>
        </p:txBody>
      </p:sp>
      <p:sp>
        <p:nvSpPr>
          <p:cNvPr id="11" name="テキスト ボックス 10"/>
          <p:cNvSpPr txBox="1"/>
          <p:nvPr/>
        </p:nvSpPr>
        <p:spPr>
          <a:xfrm>
            <a:off x="1871700" y="3471391"/>
            <a:ext cx="1908212" cy="461665"/>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ja-JP" altLang="en-US" sz="2400" b="1" dirty="0" smtClean="0"/>
              <a:t>情報入力</a:t>
            </a:r>
            <a:endParaRPr kumimoji="1" lang="ja-JP" altLang="en-US" sz="2400" b="1" dirty="0"/>
          </a:p>
        </p:txBody>
      </p:sp>
      <p:cxnSp>
        <p:nvCxnSpPr>
          <p:cNvPr id="38" name="直線矢印コネクタ 37"/>
          <p:cNvCxnSpPr/>
          <p:nvPr/>
        </p:nvCxnSpPr>
        <p:spPr>
          <a:xfrm>
            <a:off x="1857824" y="3268785"/>
            <a:ext cx="1906156"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flipH="1">
            <a:off x="1854726" y="2996952"/>
            <a:ext cx="1906156"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1835696" y="2348880"/>
            <a:ext cx="1944216" cy="461665"/>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ja-JP" altLang="en-US" sz="2400" b="1" dirty="0"/>
              <a:t>一斉メール</a:t>
            </a:r>
            <a:endParaRPr kumimoji="1" lang="ja-JP" altLang="en-US" sz="2400" b="1" dirty="0"/>
          </a:p>
        </p:txBody>
      </p:sp>
      <p:sp>
        <p:nvSpPr>
          <p:cNvPr id="29" name="角丸四角形 28"/>
          <p:cNvSpPr/>
          <p:nvPr/>
        </p:nvSpPr>
        <p:spPr>
          <a:xfrm>
            <a:off x="144546" y="1988840"/>
            <a:ext cx="1619142" cy="2239719"/>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37" name="Picture 6" descr="C:\Users\higuchi90\AppData\Local\Microsoft\Windows\Temporary Internet Files\Content.IE5\72F353KX\MC90025409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753" y="3124769"/>
            <a:ext cx="936164" cy="93221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r>
              <a:rPr lang="ja-JP" altLang="en-US" dirty="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42</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災害対策本部ヒアリング</a:t>
            </a:r>
            <a:endParaRPr kumimoji="1" lang="ja-JP" altLang="en-US" b="0" dirty="0"/>
          </a:p>
        </p:txBody>
      </p:sp>
      <p:sp>
        <p:nvSpPr>
          <p:cNvPr id="4" name="爆発 1 3"/>
          <p:cNvSpPr/>
          <p:nvPr/>
        </p:nvSpPr>
        <p:spPr>
          <a:xfrm>
            <a:off x="323528" y="836712"/>
            <a:ext cx="2016224" cy="1152128"/>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災害発生</a:t>
            </a:r>
            <a:endParaRPr kumimoji="1" lang="ja-JP" altLang="en-US" b="1" dirty="0"/>
          </a:p>
        </p:txBody>
      </p:sp>
      <p:pic>
        <p:nvPicPr>
          <p:cNvPr id="1027" name="Picture 3" descr="C:\Users\higuchi90\AppData\Local\Microsoft\Windows\Temporary Internet Files\Content.IE5\OOT3RZJG\MC90023209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4117" y="2615830"/>
            <a:ext cx="826604" cy="97466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iguchi90\AppData\Local\Microsoft\Windows\Temporary Internet Files\Content.IE5\KA02GAV4\MM900356784[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50514" y="2012443"/>
            <a:ext cx="786570" cy="985888"/>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higuchi90\AppData\Local\Microsoft\Windows\Temporary Internet Files\Content.IE5\72F353KX\MC900347995[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51920" y="1972457"/>
            <a:ext cx="1512168" cy="2184094"/>
          </a:xfrm>
          <a:prstGeom prst="rect">
            <a:avLst/>
          </a:prstGeom>
          <a:noFill/>
          <a:extLst>
            <a:ext uri="{909E8E84-426E-40DD-AFC4-6F175D3DCCD1}">
              <a14:hiddenFill xmlns:a14="http://schemas.microsoft.com/office/drawing/2010/main">
                <a:solidFill>
                  <a:srgbClr val="FFFFFF"/>
                </a:solidFill>
              </a14:hiddenFill>
            </a:ext>
          </a:extLst>
        </p:spPr>
      </p:pic>
      <p:sp>
        <p:nvSpPr>
          <p:cNvPr id="33" name="角丸四角形 32"/>
          <p:cNvSpPr/>
          <p:nvPr/>
        </p:nvSpPr>
        <p:spPr>
          <a:xfrm>
            <a:off x="107504" y="4365104"/>
            <a:ext cx="1653922" cy="338265"/>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b="1" dirty="0" smtClean="0"/>
              <a:t>学生・教員</a:t>
            </a:r>
            <a:endParaRPr kumimoji="1" lang="ja-JP" altLang="en-US" sz="2000" b="1" dirty="0"/>
          </a:p>
        </p:txBody>
      </p:sp>
      <p:sp>
        <p:nvSpPr>
          <p:cNvPr id="35" name="角丸四角形 34"/>
          <p:cNvSpPr/>
          <p:nvPr/>
        </p:nvSpPr>
        <p:spPr>
          <a:xfrm>
            <a:off x="3851920" y="4365103"/>
            <a:ext cx="1653922" cy="338265"/>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a:t>管理会社</a:t>
            </a:r>
            <a:endParaRPr kumimoji="1" lang="ja-JP" altLang="en-US" sz="2000" b="1" dirty="0"/>
          </a:p>
        </p:txBody>
      </p:sp>
      <p:sp>
        <p:nvSpPr>
          <p:cNvPr id="39" name="テキスト ボックス 38"/>
          <p:cNvSpPr txBox="1"/>
          <p:nvPr/>
        </p:nvSpPr>
        <p:spPr>
          <a:xfrm>
            <a:off x="5569048" y="3255367"/>
            <a:ext cx="828092" cy="461665"/>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ja-JP" altLang="en-US" sz="2400" b="1" dirty="0" smtClean="0"/>
              <a:t>情報</a:t>
            </a:r>
            <a:endParaRPr kumimoji="1" lang="ja-JP" altLang="en-US" sz="2400" b="1" dirty="0"/>
          </a:p>
        </p:txBody>
      </p:sp>
      <p:cxnSp>
        <p:nvCxnSpPr>
          <p:cNvPr id="40" name="直線矢印コネクタ 39"/>
          <p:cNvCxnSpPr/>
          <p:nvPr/>
        </p:nvCxnSpPr>
        <p:spPr>
          <a:xfrm flipV="1">
            <a:off x="5505842" y="3068959"/>
            <a:ext cx="1082382" cy="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角丸四角形 43"/>
          <p:cNvSpPr/>
          <p:nvPr/>
        </p:nvSpPr>
        <p:spPr>
          <a:xfrm>
            <a:off x="7092280" y="4365104"/>
            <a:ext cx="1653922" cy="338265"/>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b="1" dirty="0"/>
              <a:t>大学</a:t>
            </a:r>
            <a:endParaRPr kumimoji="1" lang="ja-JP" altLang="en-US" sz="2000" b="1" dirty="0"/>
          </a:p>
        </p:txBody>
      </p:sp>
      <p:pic>
        <p:nvPicPr>
          <p:cNvPr id="45"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224" y="2074427"/>
            <a:ext cx="2473024" cy="20574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正方形/長方形 5"/>
          <p:cNvSpPr/>
          <p:nvPr/>
        </p:nvSpPr>
        <p:spPr>
          <a:xfrm>
            <a:off x="5836816" y="980728"/>
            <a:ext cx="3224432" cy="797495"/>
          </a:xfrm>
          <a:prstGeom prst="rect">
            <a:avLst/>
          </a:prstGeom>
          <a:solidFill>
            <a:schemeClr val="tx1"/>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000" dirty="0" smtClean="0"/>
              <a:t>6</a:t>
            </a:r>
            <a:r>
              <a:rPr kumimoji="1" lang="ja-JP" altLang="en-US" sz="2000" dirty="0" smtClean="0"/>
              <a:t>月</a:t>
            </a:r>
            <a:r>
              <a:rPr kumimoji="1" lang="en-US" altLang="ja-JP" sz="2000" dirty="0" smtClean="0"/>
              <a:t>3</a:t>
            </a:r>
            <a:r>
              <a:rPr kumimoji="1" lang="ja-JP" altLang="en-US" sz="2000" dirty="0" smtClean="0"/>
              <a:t>日　総務部総務課</a:t>
            </a:r>
            <a:r>
              <a:rPr kumimoji="1" lang="en-US" altLang="ja-JP" sz="2000" dirty="0" smtClean="0"/>
              <a:t/>
            </a:r>
            <a:br>
              <a:rPr kumimoji="1" lang="en-US" altLang="ja-JP" sz="2000" dirty="0" smtClean="0"/>
            </a:br>
            <a:r>
              <a:rPr kumimoji="1" lang="ja-JP" altLang="en-US" sz="2000" dirty="0" smtClean="0"/>
              <a:t>担当：黒岩直行様</a:t>
            </a:r>
            <a:endParaRPr kumimoji="1" lang="ja-JP" altLang="en-US" sz="2000" dirty="0"/>
          </a:p>
        </p:txBody>
      </p:sp>
    </p:spTree>
    <p:extLst>
      <p:ext uri="{BB962C8B-B14F-4D97-AF65-F5344CB8AC3E}">
        <p14:creationId xmlns:p14="http://schemas.microsoft.com/office/powerpoint/2010/main" val="2997117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31" grpId="0" animBg="1"/>
      <p:bldP spid="3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47000">
              <a:srgbClr val="0070C0"/>
            </a:gs>
          </a:gsLst>
          <a:lin ang="5400000" scaled="0"/>
          <a:tileRect/>
        </a:gradFill>
        <a:effectLst/>
      </p:bgPr>
    </p:bg>
    <p:spTree>
      <p:nvGrpSpPr>
        <p:cNvPr id="1" name=""/>
        <p:cNvGrpSpPr/>
        <p:nvPr/>
      </p:nvGrpSpPr>
      <p:grpSpPr>
        <a:xfrm>
          <a:off x="0" y="0"/>
          <a:ext cx="0" cy="0"/>
          <a:chOff x="0" y="0"/>
          <a:chExt cx="0" cy="0"/>
        </a:xfrm>
      </p:grpSpPr>
      <p:graphicFrame>
        <p:nvGraphicFramePr>
          <p:cNvPr id="6" name="グラフ 5"/>
          <p:cNvGraphicFramePr>
            <a:graphicFrameLocks/>
          </p:cNvGraphicFramePr>
          <p:nvPr>
            <p:extLst>
              <p:ext uri="{D42A27DB-BD31-4B8C-83A1-F6EECF244321}">
                <p14:modId xmlns:p14="http://schemas.microsoft.com/office/powerpoint/2010/main" val="2666832965"/>
              </p:ext>
            </p:extLst>
          </p:nvPr>
        </p:nvGraphicFramePr>
        <p:xfrm>
          <a:off x="3995936" y="1196752"/>
          <a:ext cx="5354749" cy="4896544"/>
        </p:xfrm>
        <a:graphic>
          <a:graphicData uri="http://schemas.openxmlformats.org/drawingml/2006/chart">
            <c:chart xmlns:c="http://schemas.openxmlformats.org/drawingml/2006/chart" xmlns:r="http://schemas.openxmlformats.org/officeDocument/2006/relationships" r:id="rId3"/>
          </a:graphicData>
        </a:graphic>
      </p:graphicFrame>
      <p:sp>
        <p:nvSpPr>
          <p:cNvPr id="9" name="正方形/長方形 8"/>
          <p:cNvSpPr/>
          <p:nvPr/>
        </p:nvSpPr>
        <p:spPr>
          <a:xfrm>
            <a:off x="227101" y="5733256"/>
            <a:ext cx="8136904" cy="936104"/>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4800" dirty="0" smtClean="0">
                <a:solidFill>
                  <a:schemeClr val="bg1"/>
                </a:solidFill>
              </a:rPr>
              <a:t>家族に知らせる必要あり</a:t>
            </a:r>
            <a:endParaRPr kumimoji="1" lang="ja-JP" altLang="en-US" sz="4800" dirty="0">
              <a:solidFill>
                <a:schemeClr val="bg1"/>
              </a:solidFill>
            </a:endParaRPr>
          </a:p>
        </p:txBody>
      </p:sp>
      <p:sp>
        <p:nvSpPr>
          <p:cNvPr id="7" name="正方形/長方形 6"/>
          <p:cNvSpPr/>
          <p:nvPr/>
        </p:nvSpPr>
        <p:spPr>
          <a:xfrm>
            <a:off x="-108520" y="5771356"/>
            <a:ext cx="9144000" cy="936104"/>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4400" dirty="0" smtClean="0">
                <a:solidFill>
                  <a:schemeClr val="bg1"/>
                </a:solidFill>
              </a:rPr>
              <a:t>友達の安否が確認できる必要性あり</a:t>
            </a:r>
            <a:endParaRPr kumimoji="1" lang="ja-JP" altLang="en-US" sz="4400" dirty="0">
              <a:solidFill>
                <a:schemeClr val="bg1"/>
              </a:solidFill>
            </a:endParaRPr>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43</a:t>
            </a:fld>
            <a:endParaRPr kumimoji="1" lang="ja-JP" altLang="en-US" dirty="0">
              <a:solidFill>
                <a:schemeClr val="bg1"/>
              </a:solidFill>
            </a:endParaRPr>
          </a:p>
        </p:txBody>
      </p:sp>
      <p:sp>
        <p:nvSpPr>
          <p:cNvPr id="4" name="テキスト プレースホルダー 3"/>
          <p:cNvSpPr>
            <a:spLocks noGrp="1"/>
          </p:cNvSpPr>
          <p:nvPr>
            <p:ph type="body" sz="quarter" idx="13"/>
          </p:nvPr>
        </p:nvSpPr>
        <p:spPr/>
        <p:txBody>
          <a:bodyPr/>
          <a:lstStyle/>
          <a:p>
            <a:r>
              <a:rPr kumimoji="1" lang="ja-JP" altLang="en-US" b="0" dirty="0" smtClean="0"/>
              <a:t>   学生のニーズ</a:t>
            </a:r>
            <a:endParaRPr kumimoji="1" lang="ja-JP" altLang="en-US" b="0" dirty="0"/>
          </a:p>
        </p:txBody>
      </p:sp>
      <p:graphicFrame>
        <p:nvGraphicFramePr>
          <p:cNvPr id="5" name="グラフ 4"/>
          <p:cNvGraphicFramePr>
            <a:graphicFrameLocks/>
          </p:cNvGraphicFramePr>
          <p:nvPr>
            <p:extLst>
              <p:ext uri="{D42A27DB-BD31-4B8C-83A1-F6EECF244321}">
                <p14:modId xmlns:p14="http://schemas.microsoft.com/office/powerpoint/2010/main" val="1474769204"/>
              </p:ext>
            </p:extLst>
          </p:nvPr>
        </p:nvGraphicFramePr>
        <p:xfrm>
          <a:off x="0" y="1522884"/>
          <a:ext cx="4572000" cy="424847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グラフ 7"/>
          <p:cNvGraphicFramePr>
            <a:graphicFrameLocks/>
          </p:cNvGraphicFramePr>
          <p:nvPr>
            <p:extLst>
              <p:ext uri="{D42A27DB-BD31-4B8C-83A1-F6EECF244321}">
                <p14:modId xmlns:p14="http://schemas.microsoft.com/office/powerpoint/2010/main" val="1058615418"/>
              </p:ext>
            </p:extLst>
          </p:nvPr>
        </p:nvGraphicFramePr>
        <p:xfrm>
          <a:off x="2634272" y="970603"/>
          <a:ext cx="4998738" cy="4762653"/>
        </p:xfrm>
        <a:graphic>
          <a:graphicData uri="http://schemas.openxmlformats.org/drawingml/2006/chart">
            <c:chart xmlns:c="http://schemas.openxmlformats.org/drawingml/2006/chart" xmlns:r="http://schemas.openxmlformats.org/officeDocument/2006/relationships" r:id="rId5"/>
          </a:graphicData>
        </a:graphic>
      </p:graphicFrame>
      <p:sp>
        <p:nvSpPr>
          <p:cNvPr id="11" name="タイトル 1"/>
          <p:cNvSpPr>
            <a:spLocks noGrp="1"/>
          </p:cNvSpPr>
          <p:nvPr>
            <p:ph type="title"/>
          </p:nvPr>
        </p:nvSpPr>
        <p:spPr>
          <a:xfrm>
            <a:off x="7740352" y="0"/>
            <a:ext cx="1403648" cy="548680"/>
          </a:xfrm>
        </p:spPr>
        <p:txBody>
          <a:bodyPr>
            <a:normAutofit/>
          </a:bodyPr>
          <a:lstStyle/>
          <a:p>
            <a:r>
              <a:rPr lang="ja-JP" altLang="en-US" dirty="0" smtClean="0"/>
              <a:t>提案</a:t>
            </a:r>
            <a:endParaRPr kumimoji="1" lang="ja-JP" altLang="en-US" dirty="0"/>
          </a:p>
        </p:txBody>
      </p:sp>
      <p:sp>
        <p:nvSpPr>
          <p:cNvPr id="2" name="テキスト ボックス 1"/>
          <p:cNvSpPr txBox="1"/>
          <p:nvPr/>
        </p:nvSpPr>
        <p:spPr>
          <a:xfrm>
            <a:off x="258008" y="1412776"/>
            <a:ext cx="4752528" cy="523220"/>
          </a:xfrm>
          <a:prstGeom prst="rect">
            <a:avLst/>
          </a:prstGeom>
          <a:noFill/>
        </p:spPr>
        <p:txBody>
          <a:bodyPr wrap="square" rtlCol="0">
            <a:spAutoFit/>
          </a:bodyPr>
          <a:lstStyle/>
          <a:p>
            <a:r>
              <a:rPr kumimoji="1" lang="ja-JP" altLang="en-US" sz="2800" dirty="0" smtClean="0"/>
              <a:t>友人・知人の安否を知りたいか</a:t>
            </a:r>
            <a:endParaRPr kumimoji="1" lang="en-US" altLang="ja-JP" sz="2800" dirty="0" smtClean="0"/>
          </a:p>
        </p:txBody>
      </p:sp>
      <p:sp>
        <p:nvSpPr>
          <p:cNvPr id="10" name="テキスト ボックス 9"/>
          <p:cNvSpPr txBox="1"/>
          <p:nvPr/>
        </p:nvSpPr>
        <p:spPr>
          <a:xfrm>
            <a:off x="1811277" y="1412776"/>
            <a:ext cx="4968552" cy="523220"/>
          </a:xfrm>
          <a:prstGeom prst="rect">
            <a:avLst/>
          </a:prstGeom>
          <a:noFill/>
        </p:spPr>
        <p:txBody>
          <a:bodyPr wrap="square" rtlCol="0">
            <a:spAutoFit/>
          </a:bodyPr>
          <a:lstStyle/>
          <a:p>
            <a:r>
              <a:rPr kumimoji="1" lang="ja-JP" altLang="en-US" sz="2800" dirty="0" smtClean="0"/>
              <a:t>家族は自分の安否を心配したか</a:t>
            </a:r>
            <a:endParaRPr kumimoji="1" lang="ja-JP" altLang="en-US" sz="2800" dirty="0"/>
          </a:p>
        </p:txBody>
      </p:sp>
      <p:sp>
        <p:nvSpPr>
          <p:cNvPr id="12" name="テキスト ボックス 11"/>
          <p:cNvSpPr txBox="1"/>
          <p:nvPr/>
        </p:nvSpPr>
        <p:spPr>
          <a:xfrm>
            <a:off x="1403648" y="3789040"/>
            <a:ext cx="1656184" cy="1569660"/>
          </a:xfrm>
          <a:prstGeom prst="rect">
            <a:avLst/>
          </a:prstGeom>
          <a:noFill/>
        </p:spPr>
        <p:txBody>
          <a:bodyPr wrap="square" rtlCol="0">
            <a:spAutoFit/>
          </a:bodyPr>
          <a:lstStyle/>
          <a:p>
            <a:r>
              <a:rPr kumimoji="1" lang="ja-JP" altLang="en-US" sz="4800" b="1" dirty="0" smtClean="0">
                <a:solidFill>
                  <a:schemeClr val="bg1"/>
                </a:solidFill>
              </a:rPr>
              <a:t>はい</a:t>
            </a:r>
            <a:endParaRPr kumimoji="1" lang="en-US" altLang="ja-JP" sz="4800" b="1" dirty="0" smtClean="0">
              <a:solidFill>
                <a:schemeClr val="bg1"/>
              </a:solidFill>
            </a:endParaRPr>
          </a:p>
          <a:p>
            <a:r>
              <a:rPr lang="en-US" altLang="ja-JP" sz="4800" b="1" dirty="0">
                <a:solidFill>
                  <a:schemeClr val="bg1"/>
                </a:solidFill>
                <a:latin typeface="+mn-ea"/>
              </a:rPr>
              <a:t>93</a:t>
            </a:r>
            <a:r>
              <a:rPr lang="ja-JP" altLang="en-US" sz="4800" b="1" dirty="0">
                <a:solidFill>
                  <a:schemeClr val="bg1"/>
                </a:solidFill>
              </a:rPr>
              <a:t>％</a:t>
            </a:r>
            <a:endParaRPr kumimoji="1" lang="ja-JP" altLang="en-US" sz="4800" b="1" dirty="0">
              <a:solidFill>
                <a:schemeClr val="bg1"/>
              </a:solidFill>
            </a:endParaRPr>
          </a:p>
        </p:txBody>
      </p:sp>
      <p:sp>
        <p:nvSpPr>
          <p:cNvPr id="15" name="テキスト ボックス 14"/>
          <p:cNvSpPr txBox="1"/>
          <p:nvPr/>
        </p:nvSpPr>
        <p:spPr>
          <a:xfrm>
            <a:off x="6300192" y="3789040"/>
            <a:ext cx="1656184" cy="1569660"/>
          </a:xfrm>
          <a:prstGeom prst="rect">
            <a:avLst/>
          </a:prstGeom>
          <a:noFill/>
        </p:spPr>
        <p:txBody>
          <a:bodyPr wrap="square" rtlCol="0">
            <a:spAutoFit/>
          </a:bodyPr>
          <a:lstStyle/>
          <a:p>
            <a:r>
              <a:rPr kumimoji="1" lang="ja-JP" altLang="en-US" sz="4800" b="1" dirty="0" smtClean="0">
                <a:solidFill>
                  <a:schemeClr val="bg1"/>
                </a:solidFill>
              </a:rPr>
              <a:t>はい</a:t>
            </a:r>
            <a:endParaRPr kumimoji="1" lang="en-US" altLang="ja-JP" sz="4800" b="1" dirty="0" smtClean="0">
              <a:solidFill>
                <a:schemeClr val="bg1"/>
              </a:solidFill>
            </a:endParaRPr>
          </a:p>
          <a:p>
            <a:r>
              <a:rPr lang="en-US" altLang="ja-JP" sz="4800" b="1" dirty="0" smtClean="0">
                <a:solidFill>
                  <a:schemeClr val="bg1"/>
                </a:solidFill>
                <a:latin typeface="+mn-ea"/>
              </a:rPr>
              <a:t>95</a:t>
            </a:r>
            <a:r>
              <a:rPr lang="ja-JP" altLang="en-US" sz="4800" b="1" dirty="0" smtClean="0">
                <a:solidFill>
                  <a:schemeClr val="bg1"/>
                </a:solidFill>
              </a:rPr>
              <a:t>％</a:t>
            </a:r>
            <a:endParaRPr kumimoji="1" lang="ja-JP" altLang="en-US" sz="4800" b="1" dirty="0">
              <a:solidFill>
                <a:schemeClr val="bg1"/>
              </a:solidFill>
            </a:endParaRPr>
          </a:p>
        </p:txBody>
      </p:sp>
      <p:sp>
        <p:nvSpPr>
          <p:cNvPr id="16" name="テキスト ボックス 15"/>
          <p:cNvSpPr txBox="1"/>
          <p:nvPr/>
        </p:nvSpPr>
        <p:spPr>
          <a:xfrm>
            <a:off x="3635388" y="3789040"/>
            <a:ext cx="1656184" cy="1569660"/>
          </a:xfrm>
          <a:prstGeom prst="rect">
            <a:avLst/>
          </a:prstGeom>
          <a:noFill/>
        </p:spPr>
        <p:txBody>
          <a:bodyPr wrap="square" rtlCol="0">
            <a:spAutoFit/>
          </a:bodyPr>
          <a:lstStyle/>
          <a:p>
            <a:r>
              <a:rPr kumimoji="1" lang="ja-JP" altLang="en-US" sz="4800" b="1" dirty="0" smtClean="0">
                <a:solidFill>
                  <a:schemeClr val="bg1"/>
                </a:solidFill>
              </a:rPr>
              <a:t>はい</a:t>
            </a:r>
            <a:endParaRPr kumimoji="1" lang="en-US" altLang="ja-JP" sz="4800" b="1" dirty="0" smtClean="0">
              <a:solidFill>
                <a:schemeClr val="bg1"/>
              </a:solidFill>
            </a:endParaRPr>
          </a:p>
          <a:p>
            <a:r>
              <a:rPr lang="en-US" altLang="ja-JP" sz="4800" b="1" dirty="0" smtClean="0">
                <a:solidFill>
                  <a:schemeClr val="bg1"/>
                </a:solidFill>
                <a:latin typeface="+mn-ea"/>
              </a:rPr>
              <a:t>98</a:t>
            </a:r>
            <a:r>
              <a:rPr lang="ja-JP" altLang="en-US" sz="4800" b="1" dirty="0" smtClean="0">
                <a:solidFill>
                  <a:schemeClr val="bg1"/>
                </a:solidFill>
              </a:rPr>
              <a:t>％</a:t>
            </a:r>
            <a:endParaRPr kumimoji="1" lang="ja-JP" altLang="en-US" sz="4800" b="1" dirty="0">
              <a:solidFill>
                <a:schemeClr val="bg1"/>
              </a:solidFill>
            </a:endParaRPr>
          </a:p>
        </p:txBody>
      </p:sp>
    </p:spTree>
    <p:extLst>
      <p:ext uri="{BB962C8B-B14F-4D97-AF65-F5344CB8AC3E}">
        <p14:creationId xmlns:p14="http://schemas.microsoft.com/office/powerpoint/2010/main" val="293494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 presetClass="exit"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p:bldP spid="7" grpId="0"/>
      <p:bldGraphic spid="5" grpId="0">
        <p:bldAsOne/>
      </p:bldGraphic>
      <p:bldGraphic spid="8" grpId="0">
        <p:bldAsOne/>
      </p:bldGraphic>
      <p:bldP spid="2" grpId="0"/>
      <p:bldP spid="10" grpId="0"/>
      <p:bldP spid="12" grpId="0"/>
      <p:bldP spid="15" grpId="0"/>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38000">
              <a:srgbClr val="0070C0"/>
            </a:gs>
          </a:gsLst>
          <a:lin ang="5400000" scaled="0"/>
          <a:tileRect/>
        </a:gradFill>
        <a:effectLst/>
      </p:bgPr>
    </p:bg>
    <p:spTree>
      <p:nvGrpSpPr>
        <p:cNvPr id="1" name=""/>
        <p:cNvGrpSpPr/>
        <p:nvPr/>
      </p:nvGrpSpPr>
      <p:grpSpPr>
        <a:xfrm>
          <a:off x="0" y="0"/>
          <a:ext cx="0" cy="0"/>
          <a:chOff x="0" y="0"/>
          <a:chExt cx="0" cy="0"/>
        </a:xfrm>
      </p:grpSpPr>
      <p:sp>
        <p:nvSpPr>
          <p:cNvPr id="27" name="正方形/長方形 26"/>
          <p:cNvSpPr/>
          <p:nvPr/>
        </p:nvSpPr>
        <p:spPr>
          <a:xfrm>
            <a:off x="6516216" y="1412776"/>
            <a:ext cx="2627784" cy="4824536"/>
          </a:xfrm>
          <a:prstGeom prst="rect">
            <a:avLst/>
          </a:prstGeom>
          <a:ln>
            <a:noFill/>
          </a:ln>
          <a:effectLst>
            <a:glow rad="63500">
              <a:schemeClr val="accent6">
                <a:satMod val="175000"/>
                <a:alpha val="40000"/>
              </a:schemeClr>
            </a:glow>
            <a:outerShdw blurRad="76200" dist="12700" dir="2700000" sy="-23000" kx="-800400" algn="bl" rotWithShape="0">
              <a:prstClr val="black">
                <a:alpha val="20000"/>
              </a:prstClr>
            </a:outerShd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矢印コネクタ 30"/>
          <p:cNvCxnSpPr>
            <a:cxnSpLocks noChangeAspect="1"/>
          </p:cNvCxnSpPr>
          <p:nvPr/>
        </p:nvCxnSpPr>
        <p:spPr>
          <a:xfrm rot="2100000">
            <a:off x="1528052" y="2634361"/>
            <a:ext cx="1013231"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0" name="Picture 9" descr="C:\Users\higuchi90\AppData\Local\Microsoft\Windows\Temporary Internet Files\Content.IE5\72F353KX\MC90034799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2420888"/>
            <a:ext cx="1310870" cy="1803344"/>
          </a:xfrm>
          <a:prstGeom prst="rect">
            <a:avLst/>
          </a:prstGeom>
          <a:noFill/>
          <a:extLst>
            <a:ext uri="{909E8E84-426E-40DD-AFC4-6F175D3DCCD1}">
              <a14:hiddenFill xmlns:a14="http://schemas.microsoft.com/office/drawing/2010/main">
                <a:solidFill>
                  <a:srgbClr val="FFFFFF"/>
                </a:solidFill>
              </a14:hiddenFill>
            </a:ext>
          </a:extLst>
        </p:spPr>
      </p:pic>
      <p:sp>
        <p:nvSpPr>
          <p:cNvPr id="41" name="角丸四角形 40"/>
          <p:cNvSpPr>
            <a:spLocks noChangeAspect="1"/>
          </p:cNvSpPr>
          <p:nvPr/>
        </p:nvSpPr>
        <p:spPr>
          <a:xfrm>
            <a:off x="179512" y="2996952"/>
            <a:ext cx="1381370" cy="267736"/>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dirty="0" smtClean="0"/>
              <a:t>学生・教員</a:t>
            </a:r>
            <a:endParaRPr kumimoji="1" lang="ja-JP" altLang="en-US" sz="2000" dirty="0"/>
          </a:p>
        </p:txBody>
      </p:sp>
      <p:sp>
        <p:nvSpPr>
          <p:cNvPr id="49" name="テキスト ボックス 48"/>
          <p:cNvSpPr txBox="1">
            <a:spLocks noChangeAspect="1"/>
          </p:cNvSpPr>
          <p:nvPr/>
        </p:nvSpPr>
        <p:spPr>
          <a:xfrm>
            <a:off x="1763688" y="1988840"/>
            <a:ext cx="1152128" cy="369332"/>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ja-JP" altLang="en-US" dirty="0" smtClean="0"/>
              <a:t>情報入力</a:t>
            </a:r>
            <a:endParaRPr kumimoji="1" lang="ja-JP" altLang="en-US" dirty="0"/>
          </a:p>
        </p:txBody>
      </p:sp>
      <p:sp>
        <p:nvSpPr>
          <p:cNvPr id="50" name="角丸四角形 49"/>
          <p:cNvSpPr>
            <a:spLocks noChangeAspect="1"/>
          </p:cNvSpPr>
          <p:nvPr/>
        </p:nvSpPr>
        <p:spPr>
          <a:xfrm>
            <a:off x="227210" y="1152204"/>
            <a:ext cx="1281554" cy="1772740"/>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51" name="Picture 6" descr="C:\Users\higuchi90\AppData\Local\Microsoft\Windows\Temporary Internet Files\Content.IE5\72F353KX\MC900254096[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2160316"/>
            <a:ext cx="740978" cy="73784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C:\Users\higuchi90\AppData\Local\Microsoft\Windows\Temporary Internet Files\Content.IE5\OOT3RZJG\MC900232099[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222651"/>
            <a:ext cx="654262" cy="77145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C:\Users\higuchi90\AppData\Local\Microsoft\Windows\Temporary Internet Files\Content.IE5\72F353KX\MC900428953[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616" y="2232324"/>
            <a:ext cx="264644" cy="56108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5" descr="C:\Users\higuchi90\AppData\Local\Microsoft\Windows\Temporary Internet Files\Content.IE5\KA02GAV4\MM900356784[1].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233174" y="1160673"/>
            <a:ext cx="622564" cy="780331"/>
          </a:xfrm>
          <a:prstGeom prst="rect">
            <a:avLst/>
          </a:prstGeom>
          <a:noFill/>
          <a:extLst>
            <a:ext uri="{909E8E84-426E-40DD-AFC4-6F175D3DCCD1}">
              <a14:hiddenFill xmlns:a14="http://schemas.microsoft.com/office/drawing/2010/main">
                <a:solidFill>
                  <a:srgbClr val="FFFFFF"/>
                </a:solidFill>
              </a14:hiddenFill>
            </a:ext>
          </a:extLst>
        </p:spPr>
      </p:pic>
      <p:sp>
        <p:nvSpPr>
          <p:cNvPr id="43" name="角丸四角形 42"/>
          <p:cNvSpPr>
            <a:spLocks noChangeAspect="1"/>
          </p:cNvSpPr>
          <p:nvPr/>
        </p:nvSpPr>
        <p:spPr>
          <a:xfrm>
            <a:off x="2542838" y="4365098"/>
            <a:ext cx="1309082" cy="267736"/>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dirty="0"/>
              <a:t>管理会社</a:t>
            </a:r>
            <a:endParaRPr kumimoji="1" lang="ja-JP" altLang="en-US" sz="2000" dirty="0"/>
          </a:p>
        </p:txBody>
      </p:sp>
      <p:pic>
        <p:nvPicPr>
          <p:cNvPr id="48"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6016" y="1484784"/>
            <a:ext cx="1709309"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角丸四角形 46"/>
          <p:cNvSpPr>
            <a:spLocks noChangeAspect="1"/>
          </p:cNvSpPr>
          <p:nvPr/>
        </p:nvSpPr>
        <p:spPr>
          <a:xfrm>
            <a:off x="4536258" y="5284804"/>
            <a:ext cx="1835942" cy="1316943"/>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4" name="角丸四角形 33"/>
          <p:cNvSpPr>
            <a:spLocks noChangeAspect="1"/>
          </p:cNvSpPr>
          <p:nvPr/>
        </p:nvSpPr>
        <p:spPr>
          <a:xfrm>
            <a:off x="179515" y="5175590"/>
            <a:ext cx="1621381" cy="1349754"/>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a:xfrm>
            <a:off x="7951277" y="6309320"/>
            <a:ext cx="941203" cy="301752"/>
          </a:xfrm>
        </p:spPr>
        <p:txBody>
          <a:bodyPr/>
          <a:lstStyle/>
          <a:p>
            <a:fld id="{3AC31149-E69C-44A3-8ED3-CD8F2E537B5F}" type="slidenum">
              <a:rPr kumimoji="1" lang="ja-JP" altLang="en-US" smtClean="0">
                <a:solidFill>
                  <a:schemeClr val="bg1"/>
                </a:solidFill>
              </a:rPr>
              <a:t>44</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安否確認システム</a:t>
            </a:r>
            <a:endParaRPr kumimoji="1" lang="ja-JP" altLang="en-US" b="0" dirty="0"/>
          </a:p>
        </p:txBody>
      </p:sp>
      <p:pic>
        <p:nvPicPr>
          <p:cNvPr id="1031" name="Picture 7" descr="C:\Users\higuchi90\AppData\Local\Microsoft\Windows\Temporary Internet Files\Content.IE5\OOT3RZJG\MC900045874[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4864" y="5358072"/>
            <a:ext cx="1619586" cy="1185063"/>
          </a:xfrm>
          <a:prstGeom prst="rect">
            <a:avLst/>
          </a:prstGeom>
          <a:noFill/>
          <a:extLst>
            <a:ext uri="{909E8E84-426E-40DD-AFC4-6F175D3DCCD1}">
              <a14:hiddenFill xmlns:a14="http://schemas.microsoft.com/office/drawing/2010/main">
                <a:solidFill>
                  <a:srgbClr val="FFFFFF"/>
                </a:solidFill>
              </a14:hiddenFill>
            </a:ext>
          </a:extLst>
        </p:spPr>
      </p:pic>
      <p:pic>
        <p:nvPicPr>
          <p:cNvPr id="42" name="図 41"/>
          <p:cNvPicPr>
            <a:picLocks noChangeAspect="1"/>
          </p:cNvPicPr>
          <p:nvPr/>
        </p:nvPicPr>
        <p:blipFill>
          <a:blip r:embed="rId10" cstate="print">
            <a:extLst>
              <a:ext uri="{BEBA8EAE-BF5A-486C-A8C5-ECC9F3942E4B}">
                <a14:imgProps xmlns:a14="http://schemas.microsoft.com/office/drawing/2010/main">
                  <a14:imgLayer r:embed="rId11">
                    <a14:imgEffect>
                      <a14:backgroundRemoval t="7143" b="95476" l="952" r="92381">
                        <a14:foregroundMark x1="4524" y1="70000" x2="4524" y2="70000"/>
                        <a14:foregroundMark x1="56190" y1="79048" x2="56190" y2="79048"/>
                        <a14:foregroundMark x1="63571" y1="86429" x2="63571" y2="86429"/>
                        <a14:foregroundMark x1="93095" y1="78571" x2="93095" y2="78571"/>
                        <a14:foregroundMark x1="53571" y1="7143" x2="53571" y2="7143"/>
                        <a14:foregroundMark x1="1190" y1="63333" x2="1190" y2="63333"/>
                        <a14:foregroundMark x1="60238" y1="95476" x2="60238" y2="95476"/>
                      </a14:backgroundRemoval>
                    </a14:imgEffect>
                  </a14:imgLayer>
                </a14:imgProps>
              </a:ext>
              <a:ext uri="{28A0092B-C50C-407E-A947-70E740481C1C}">
                <a14:useLocalDpi xmlns:a14="http://schemas.microsoft.com/office/drawing/2010/main" val="0"/>
              </a:ext>
            </a:extLst>
          </a:blip>
          <a:stretch>
            <a:fillRect/>
          </a:stretch>
        </p:blipFill>
        <p:spPr>
          <a:xfrm>
            <a:off x="400194" y="5225163"/>
            <a:ext cx="1219478" cy="1219478"/>
          </a:xfrm>
          <a:prstGeom prst="rect">
            <a:avLst/>
          </a:prstGeom>
        </p:spPr>
      </p:pic>
      <p:cxnSp>
        <p:nvCxnSpPr>
          <p:cNvPr id="14" name="直線矢印コネクタ 13"/>
          <p:cNvCxnSpPr>
            <a:cxnSpLocks noChangeAspect="1"/>
          </p:cNvCxnSpPr>
          <p:nvPr/>
        </p:nvCxnSpPr>
        <p:spPr>
          <a:xfrm flipV="1">
            <a:off x="1839475" y="4497134"/>
            <a:ext cx="666292" cy="73206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正方形/長方形 29"/>
          <p:cNvSpPr>
            <a:spLocks noChangeAspect="1"/>
          </p:cNvSpPr>
          <p:nvPr/>
        </p:nvSpPr>
        <p:spPr>
          <a:xfrm>
            <a:off x="903885" y="4214478"/>
            <a:ext cx="1147835" cy="388844"/>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solidFill>
                  <a:schemeClr val="bg1"/>
                </a:solidFill>
              </a:rPr>
              <a:t>情報提供</a:t>
            </a:r>
            <a:endParaRPr kumimoji="1" lang="ja-JP" altLang="en-US" dirty="0">
              <a:solidFill>
                <a:schemeClr val="bg1"/>
              </a:solidFill>
            </a:endParaRPr>
          </a:p>
        </p:txBody>
      </p:sp>
      <p:sp>
        <p:nvSpPr>
          <p:cNvPr id="44" name="テキスト ボックス 43"/>
          <p:cNvSpPr txBox="1">
            <a:spLocks noChangeAspect="1"/>
          </p:cNvSpPr>
          <p:nvPr/>
        </p:nvSpPr>
        <p:spPr>
          <a:xfrm>
            <a:off x="3347864" y="1988840"/>
            <a:ext cx="1287296" cy="360000"/>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ja-JP" altLang="en-US" dirty="0" smtClean="0"/>
              <a:t>情報提供</a:t>
            </a:r>
            <a:endParaRPr kumimoji="1" lang="ja-JP" altLang="en-US" dirty="0"/>
          </a:p>
        </p:txBody>
      </p:sp>
      <p:cxnSp>
        <p:nvCxnSpPr>
          <p:cNvPr id="45" name="直線矢印コネクタ 44"/>
          <p:cNvCxnSpPr>
            <a:cxnSpLocks noChangeAspect="1"/>
          </p:cNvCxnSpPr>
          <p:nvPr/>
        </p:nvCxnSpPr>
        <p:spPr>
          <a:xfrm rot="-2100000">
            <a:off x="3836956" y="2721110"/>
            <a:ext cx="961829"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角丸四角形 45"/>
          <p:cNvSpPr>
            <a:spLocks noChangeAspect="1"/>
          </p:cNvSpPr>
          <p:nvPr/>
        </p:nvSpPr>
        <p:spPr>
          <a:xfrm>
            <a:off x="4919102" y="2996952"/>
            <a:ext cx="1309082" cy="267736"/>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dirty="0"/>
              <a:t>大学</a:t>
            </a:r>
            <a:endParaRPr kumimoji="1" lang="ja-JP" altLang="en-US" sz="2000" dirty="0"/>
          </a:p>
        </p:txBody>
      </p:sp>
      <p:sp>
        <p:nvSpPr>
          <p:cNvPr id="55" name="角丸四角形 54"/>
          <p:cNvSpPr>
            <a:spLocks/>
          </p:cNvSpPr>
          <p:nvPr/>
        </p:nvSpPr>
        <p:spPr>
          <a:xfrm>
            <a:off x="323688" y="6566710"/>
            <a:ext cx="1440000" cy="252000"/>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dirty="0" smtClean="0"/>
              <a:t>友達</a:t>
            </a:r>
            <a:endParaRPr kumimoji="1" lang="ja-JP" altLang="en-US" sz="2000" dirty="0"/>
          </a:p>
        </p:txBody>
      </p:sp>
      <p:sp>
        <p:nvSpPr>
          <p:cNvPr id="56" name="角丸四角形 55"/>
          <p:cNvSpPr>
            <a:spLocks/>
          </p:cNvSpPr>
          <p:nvPr/>
        </p:nvSpPr>
        <p:spPr>
          <a:xfrm>
            <a:off x="4792553" y="6601744"/>
            <a:ext cx="1440000" cy="252000"/>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dirty="0"/>
              <a:t>家族</a:t>
            </a:r>
            <a:endParaRPr kumimoji="1" lang="ja-JP" altLang="en-US" sz="2000" dirty="0"/>
          </a:p>
        </p:txBody>
      </p:sp>
      <p:cxnSp>
        <p:nvCxnSpPr>
          <p:cNvPr id="25" name="直線矢印コネクタ 24"/>
          <p:cNvCxnSpPr>
            <a:cxnSpLocks noChangeAspect="1"/>
          </p:cNvCxnSpPr>
          <p:nvPr/>
        </p:nvCxnSpPr>
        <p:spPr>
          <a:xfrm rot="-120000">
            <a:off x="4007910" y="4497134"/>
            <a:ext cx="699832" cy="69836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正方形/長方形 35"/>
          <p:cNvSpPr>
            <a:spLocks noChangeAspect="1"/>
          </p:cNvSpPr>
          <p:nvPr/>
        </p:nvSpPr>
        <p:spPr>
          <a:xfrm>
            <a:off x="4572000" y="4480316"/>
            <a:ext cx="1199018" cy="388844"/>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solidFill>
                  <a:schemeClr val="bg1"/>
                </a:solidFill>
              </a:rPr>
              <a:t>情報提供</a:t>
            </a:r>
            <a:endParaRPr kumimoji="1" lang="ja-JP" altLang="en-US" dirty="0">
              <a:solidFill>
                <a:schemeClr val="bg1"/>
              </a:solidFill>
            </a:endParaRPr>
          </a:p>
        </p:txBody>
      </p:sp>
      <p:sp>
        <p:nvSpPr>
          <p:cNvPr id="18" name="正方形/長方形 17"/>
          <p:cNvSpPr>
            <a:spLocks noChangeAspect="1"/>
          </p:cNvSpPr>
          <p:nvPr/>
        </p:nvSpPr>
        <p:spPr>
          <a:xfrm>
            <a:off x="2123728" y="5056380"/>
            <a:ext cx="1368152" cy="388844"/>
          </a:xfrm>
          <a:prstGeom prst="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solidFill>
                  <a:schemeClr val="bg1"/>
                </a:solidFill>
              </a:rPr>
              <a:t>安否の確認</a:t>
            </a:r>
            <a:endParaRPr kumimoji="1" lang="ja-JP" altLang="en-US" dirty="0">
              <a:solidFill>
                <a:schemeClr val="bg1"/>
              </a:solidFill>
            </a:endParaRPr>
          </a:p>
        </p:txBody>
      </p:sp>
      <p:cxnSp>
        <p:nvCxnSpPr>
          <p:cNvPr id="23" name="直線矢印コネクタ 22"/>
          <p:cNvCxnSpPr>
            <a:cxnSpLocks noChangeAspect="1"/>
          </p:cNvCxnSpPr>
          <p:nvPr/>
        </p:nvCxnSpPr>
        <p:spPr>
          <a:xfrm flipH="1">
            <a:off x="1658237" y="4365609"/>
            <a:ext cx="687027" cy="75454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正方形/長方形 61"/>
          <p:cNvSpPr>
            <a:spLocks noChangeAspect="1"/>
          </p:cNvSpPr>
          <p:nvPr/>
        </p:nvSpPr>
        <p:spPr>
          <a:xfrm>
            <a:off x="6588227" y="1484784"/>
            <a:ext cx="2520277" cy="841160"/>
          </a:xfrm>
          <a:prstGeom prst="rect">
            <a:avLst/>
          </a:prstGeom>
          <a:solidFill>
            <a:srgbClr val="FFC000"/>
          </a:solidFill>
          <a:effectLst>
            <a:outerShdw blurRad="76200" dist="12700" dir="2700000" sy="-23000" kx="-8004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b="1" dirty="0" smtClean="0"/>
              <a:t>大学側の考える</a:t>
            </a:r>
            <a:r>
              <a:rPr kumimoji="1" lang="en-US" altLang="ja-JP" sz="2400" b="1" dirty="0" smtClean="0"/>
              <a:t/>
            </a:r>
            <a:br>
              <a:rPr kumimoji="1" lang="en-US" altLang="ja-JP" sz="2400" b="1" dirty="0" smtClean="0"/>
            </a:br>
            <a:r>
              <a:rPr kumimoji="1" lang="ja-JP" altLang="en-US" sz="2400" b="1" dirty="0" smtClean="0"/>
              <a:t>安否確認システム</a:t>
            </a:r>
            <a:endParaRPr kumimoji="1" lang="ja-JP" altLang="en-US" sz="2400" b="1" dirty="0"/>
          </a:p>
        </p:txBody>
      </p:sp>
      <p:sp>
        <p:nvSpPr>
          <p:cNvPr id="63" name="加算記号 62"/>
          <p:cNvSpPr>
            <a:spLocks noChangeAspect="1"/>
          </p:cNvSpPr>
          <p:nvPr/>
        </p:nvSpPr>
        <p:spPr>
          <a:xfrm>
            <a:off x="7452320" y="2351879"/>
            <a:ext cx="792085" cy="789089"/>
          </a:xfrm>
          <a:prstGeom prst="mathPlus">
            <a:avLst/>
          </a:prstGeom>
          <a:solidFill>
            <a:srgbClr val="FF0000"/>
          </a:solidFill>
          <a:ln w="12700">
            <a:solidFill>
              <a:srgbClr val="FF00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p:cNvSpPr>
            <a:spLocks noChangeAspect="1"/>
          </p:cNvSpPr>
          <p:nvPr/>
        </p:nvSpPr>
        <p:spPr>
          <a:xfrm>
            <a:off x="6588224" y="5108120"/>
            <a:ext cx="2505169" cy="1057184"/>
          </a:xfrm>
          <a:prstGeom prst="rect">
            <a:avLst/>
          </a:prstGeom>
          <a:solidFill>
            <a:srgbClr val="FFC000"/>
          </a:solidFill>
          <a:effectLst>
            <a:outerShdw blurRad="76200" dist="12700" dir="2700000" sy="-23000" kx="-8004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t>友達の安否を</a:t>
            </a:r>
            <a:endParaRPr lang="en-US" altLang="ja-JP" sz="2400" b="1" dirty="0" smtClean="0"/>
          </a:p>
          <a:p>
            <a:pPr algn="ctr"/>
            <a:r>
              <a:rPr lang="ja-JP" altLang="en-US" sz="2400" b="1" dirty="0" smtClean="0"/>
              <a:t>検索できる</a:t>
            </a:r>
            <a:r>
              <a:rPr lang="en-US" altLang="ja-JP" sz="2400" b="1" dirty="0" smtClean="0"/>
              <a:t/>
            </a:r>
            <a:br>
              <a:rPr lang="en-US" altLang="ja-JP" sz="2400" b="1" dirty="0" smtClean="0"/>
            </a:br>
            <a:r>
              <a:rPr kumimoji="1" lang="ja-JP" altLang="en-US" sz="2400" b="1" dirty="0" smtClean="0"/>
              <a:t>システム</a:t>
            </a:r>
            <a:endParaRPr kumimoji="1" lang="ja-JP" altLang="en-US" sz="2400" b="1" dirty="0"/>
          </a:p>
        </p:txBody>
      </p:sp>
      <p:sp>
        <p:nvSpPr>
          <p:cNvPr id="65" name="加算記号 64"/>
          <p:cNvSpPr>
            <a:spLocks noChangeAspect="1"/>
          </p:cNvSpPr>
          <p:nvPr/>
        </p:nvSpPr>
        <p:spPr>
          <a:xfrm>
            <a:off x="7452320" y="4296095"/>
            <a:ext cx="792085" cy="789089"/>
          </a:xfrm>
          <a:prstGeom prst="mathPlus">
            <a:avLst/>
          </a:prstGeom>
          <a:solidFill>
            <a:srgbClr val="FF0000"/>
          </a:solidFill>
          <a:ln w="12700">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正方形/長方形 65"/>
          <p:cNvSpPr>
            <a:spLocks noChangeAspect="1"/>
          </p:cNvSpPr>
          <p:nvPr/>
        </p:nvSpPr>
        <p:spPr>
          <a:xfrm>
            <a:off x="6588224" y="3218983"/>
            <a:ext cx="2483768" cy="1074113"/>
          </a:xfrm>
          <a:prstGeom prst="rect">
            <a:avLst/>
          </a:prstGeom>
          <a:solidFill>
            <a:srgbClr val="FFC000"/>
          </a:solidFill>
          <a:effectLst>
            <a:outerShdw blurRad="76200" dist="12700" dir="2700000" sy="-23000" kx="-8004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b="1" dirty="0" smtClean="0"/>
              <a:t>親に安否の</a:t>
            </a:r>
            <a:r>
              <a:rPr kumimoji="1" lang="en-US" altLang="ja-JP" sz="2400" b="1" dirty="0" smtClean="0"/>
              <a:t/>
            </a:r>
            <a:br>
              <a:rPr kumimoji="1" lang="en-US" altLang="ja-JP" sz="2400" b="1" dirty="0" smtClean="0"/>
            </a:br>
            <a:r>
              <a:rPr kumimoji="1" lang="ja-JP" altLang="en-US" sz="2400" b="1" dirty="0" smtClean="0"/>
              <a:t>メールが届く</a:t>
            </a:r>
            <a:r>
              <a:rPr kumimoji="1" lang="en-US" altLang="ja-JP" sz="2400" b="1" dirty="0" smtClean="0"/>
              <a:t/>
            </a:r>
            <a:br>
              <a:rPr kumimoji="1" lang="en-US" altLang="ja-JP" sz="2400" b="1" dirty="0" smtClean="0"/>
            </a:br>
            <a:r>
              <a:rPr kumimoji="1" lang="ja-JP" altLang="en-US" sz="2400" b="1" dirty="0" smtClean="0"/>
              <a:t>システム</a:t>
            </a:r>
            <a:endParaRPr kumimoji="1" lang="ja-JP" altLang="en-US" sz="2400" b="1" dirty="0"/>
          </a:p>
        </p:txBody>
      </p:sp>
      <p:sp>
        <p:nvSpPr>
          <p:cNvPr id="67" name="線吹き出し 2 (枠付き) 66"/>
          <p:cNvSpPr/>
          <p:nvPr/>
        </p:nvSpPr>
        <p:spPr>
          <a:xfrm>
            <a:off x="2411760" y="836712"/>
            <a:ext cx="4032446" cy="432048"/>
          </a:xfrm>
          <a:prstGeom prst="borderCallout2">
            <a:avLst>
              <a:gd name="adj1" fmla="val 54024"/>
              <a:gd name="adj2" fmla="val -342"/>
              <a:gd name="adj3" fmla="val 121910"/>
              <a:gd name="adj4" fmla="val -8981"/>
              <a:gd name="adj5" fmla="val 260721"/>
              <a:gd name="adj6" fmla="val -1946"/>
            </a:avLst>
          </a:prstGeom>
          <a:ln w="38100"/>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400" dirty="0" smtClean="0"/>
              <a:t>学生自ら安否情報を打ち込む</a:t>
            </a:r>
            <a:endParaRPr kumimoji="1" lang="ja-JP" altLang="en-US" sz="2400" dirty="0"/>
          </a:p>
        </p:txBody>
      </p:sp>
    </p:spTree>
    <p:extLst>
      <p:ext uri="{BB962C8B-B14F-4D97-AF65-F5344CB8AC3E}">
        <p14:creationId xmlns:p14="http://schemas.microsoft.com/office/powerpoint/2010/main" val="1536391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nodeType="withEffect">
                                  <p:stCondLst>
                                    <p:cond delay="0"/>
                                  </p:stCondLst>
                                  <p:childTnLst>
                                    <p:set>
                                      <p:cBhvr>
                                        <p:cTn id="14" dur="1" fill="hold">
                                          <p:stCondLst>
                                            <p:cond delay="0"/>
                                          </p:stCondLst>
                                        </p:cTn>
                                        <p:tgtEl>
                                          <p:spTgt spid="1031"/>
                                        </p:tgtEl>
                                        <p:attrNameLst>
                                          <p:attrName>style.visibility</p:attrName>
                                        </p:attrNameLst>
                                      </p:cBhvr>
                                      <p:to>
                                        <p:strVal val="visible"/>
                                      </p:to>
                                    </p:set>
                                    <p:animEffect transition="in" filter="fade">
                                      <p:cBhvr>
                                        <p:cTn id="15" dur="500"/>
                                        <p:tgtEl>
                                          <p:spTgt spid="10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500"/>
                                        <p:tgtEl>
                                          <p:spTgt spid="56"/>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par>
                          <p:cTn id="43" fill="hold">
                            <p:stCondLst>
                              <p:cond delay="500"/>
                            </p:stCondLst>
                            <p:childTnLst>
                              <p:par>
                                <p:cTn id="44" presetID="2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par>
                                <p:cTn id="47" presetID="2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fade">
                                      <p:cBhvr>
                                        <p:cTn id="6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34" grpId="0" animBg="1"/>
      <p:bldP spid="30" grpId="0" animBg="1"/>
      <p:bldP spid="55" grpId="0" animBg="1"/>
      <p:bldP spid="56" grpId="0" animBg="1"/>
      <p:bldP spid="36" grpId="0" animBg="1"/>
      <p:bldP spid="18" grpId="0" animBg="1"/>
      <p:bldP spid="63" grpId="0" animBg="1"/>
      <p:bldP spid="64" grpId="0" animBg="1"/>
      <p:bldP spid="65" grpId="0" animBg="1"/>
      <p:bldP spid="66" grpId="0" animBg="1"/>
      <p:bldP spid="6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59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145162" y="6534507"/>
            <a:ext cx="941203" cy="301752"/>
          </a:xfrm>
        </p:spPr>
        <p:txBody>
          <a:bodyPr/>
          <a:lstStyle/>
          <a:p>
            <a:fld id="{3AC31149-E69C-44A3-8ED3-CD8F2E537B5F}" type="slidenum">
              <a:rPr lang="ja-JP" altLang="en-US" smtClean="0">
                <a:solidFill>
                  <a:schemeClr val="bg1"/>
                </a:solidFill>
              </a:rPr>
              <a:pPr/>
              <a:t>45</a:t>
            </a:fld>
            <a:endParaRPr lang="ja-JP" altLang="en-US" dirty="0">
              <a:solidFill>
                <a:schemeClr val="bg1"/>
              </a:solidFill>
            </a:endParaRPr>
          </a:p>
        </p:txBody>
      </p:sp>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315" y="3419473"/>
            <a:ext cx="133369" cy="19053"/>
          </a:xfrm>
          <a:prstGeom prst="rect">
            <a:avLst/>
          </a:prstGeom>
        </p:spPr>
      </p:pic>
      <p:grpSp>
        <p:nvGrpSpPr>
          <p:cNvPr id="23" name="グループ化 22"/>
          <p:cNvGrpSpPr/>
          <p:nvPr/>
        </p:nvGrpSpPr>
        <p:grpSpPr>
          <a:xfrm>
            <a:off x="53751" y="296597"/>
            <a:ext cx="9036496" cy="6283858"/>
            <a:chOff x="219890" y="1176296"/>
            <a:chExt cx="9144000" cy="6394085"/>
          </a:xfrm>
        </p:grpSpPr>
        <p:grpSp>
          <p:nvGrpSpPr>
            <p:cNvPr id="19" name="グループ化 18"/>
            <p:cNvGrpSpPr/>
            <p:nvPr/>
          </p:nvGrpSpPr>
          <p:grpSpPr>
            <a:xfrm>
              <a:off x="219890" y="1176296"/>
              <a:ext cx="9144000" cy="6394085"/>
              <a:chOff x="219890" y="1176296"/>
              <a:chExt cx="9144000" cy="6394085"/>
            </a:xfrm>
          </p:grpSpPr>
          <p:pic>
            <p:nvPicPr>
              <p:cNvPr id="16" name="図 15"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890" y="1176296"/>
                <a:ext cx="9144000" cy="6394085"/>
              </a:xfrm>
              <a:prstGeom prst="rect">
                <a:avLst/>
              </a:prstGeom>
            </p:spPr>
          </p:pic>
          <p:pic>
            <p:nvPicPr>
              <p:cNvPr id="1026" name="Picture 2" descr="G:\青いUSBデータ\都市計画実習\t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030" y="2564904"/>
                <a:ext cx="8650228" cy="48965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7" name="正方形/長方形 16"/>
              <p:cNvSpPr/>
              <p:nvPr/>
            </p:nvSpPr>
            <p:spPr>
              <a:xfrm>
                <a:off x="1187624" y="1988840"/>
                <a:ext cx="792088" cy="1440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2" name="正方形/長方形 21"/>
            <p:cNvSpPr/>
            <p:nvPr/>
          </p:nvSpPr>
          <p:spPr>
            <a:xfrm>
              <a:off x="539552" y="1700808"/>
              <a:ext cx="648072" cy="144016"/>
            </a:xfrm>
            <a:prstGeom prst="rect">
              <a:avLst/>
            </a:prstGeom>
            <a:solidFill>
              <a:schemeClr val="accent1">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テキスト ボックス 19"/>
            <p:cNvSpPr txBox="1"/>
            <p:nvPr/>
          </p:nvSpPr>
          <p:spPr>
            <a:xfrm>
              <a:off x="608619" y="1650178"/>
              <a:ext cx="1158010" cy="234881"/>
            </a:xfrm>
            <a:prstGeom prst="rect">
              <a:avLst/>
            </a:prstGeom>
            <a:noFill/>
          </p:spPr>
          <p:txBody>
            <a:bodyPr wrap="square" rtlCol="0">
              <a:spAutoFit/>
            </a:bodyPr>
            <a:lstStyle/>
            <a:p>
              <a:r>
                <a:rPr lang="ja-JP" altLang="en-US" sz="900" dirty="0" smtClean="0">
                  <a:solidFill>
                    <a:prstClr val="black"/>
                  </a:solidFill>
                  <a:latin typeface="HGPｺﾞｼｯｸE" pitchFamily="50" charset="-128"/>
                  <a:ea typeface="HGPｺﾞｼｯｸE" pitchFamily="50" charset="-128"/>
                </a:rPr>
                <a:t>安否確認システム</a:t>
              </a:r>
              <a:endParaRPr lang="ja-JP" altLang="en-US" sz="900" dirty="0">
                <a:solidFill>
                  <a:prstClr val="black"/>
                </a:solidFill>
                <a:latin typeface="HGPｺﾞｼｯｸE" pitchFamily="50" charset="-128"/>
                <a:ea typeface="HGPｺﾞｼｯｸE" pitchFamily="50" charset="-128"/>
              </a:endParaRPr>
            </a:p>
          </p:txBody>
        </p:sp>
      </p:grpSp>
      <p:sp>
        <p:nvSpPr>
          <p:cNvPr id="2" name="角丸四角形 1"/>
          <p:cNvSpPr/>
          <p:nvPr/>
        </p:nvSpPr>
        <p:spPr>
          <a:xfrm>
            <a:off x="5662217" y="5489290"/>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ログイン画面</a:t>
            </a:r>
            <a:endParaRPr kumimoji="1" lang="ja-JP" altLang="en-US" sz="3200" dirty="0"/>
          </a:p>
        </p:txBody>
      </p:sp>
    </p:spTree>
    <p:extLst>
      <p:ext uri="{BB962C8B-B14F-4D97-AF65-F5344CB8AC3E}">
        <p14:creationId xmlns:p14="http://schemas.microsoft.com/office/powerpoint/2010/main" val="4217909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4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193222" y="6523143"/>
            <a:ext cx="941203" cy="301752"/>
          </a:xfrm>
        </p:spPr>
        <p:txBody>
          <a:bodyPr/>
          <a:lstStyle/>
          <a:p>
            <a:fld id="{3AC31149-E69C-44A3-8ED3-CD8F2E537B5F}" type="slidenum">
              <a:rPr lang="ja-JP" altLang="en-US" smtClean="0">
                <a:solidFill>
                  <a:prstClr val="white"/>
                </a:solidFill>
              </a:rPr>
              <a:pPr/>
              <a:t>46</a:t>
            </a:fld>
            <a:endParaRPr lang="ja-JP" altLang="en-US">
              <a:solidFill>
                <a:prstClr val="white"/>
              </a:solidFill>
            </a:endParaRPr>
          </a:p>
        </p:txBody>
      </p:sp>
      <p:grpSp>
        <p:nvGrpSpPr>
          <p:cNvPr id="5" name="グループ化 4"/>
          <p:cNvGrpSpPr/>
          <p:nvPr/>
        </p:nvGrpSpPr>
        <p:grpSpPr>
          <a:xfrm>
            <a:off x="1403648" y="27384"/>
            <a:ext cx="6557151" cy="6830616"/>
            <a:chOff x="1475656" y="712381"/>
            <a:chExt cx="6557151" cy="6858000"/>
          </a:xfrm>
        </p:grpSpPr>
        <p:grpSp>
          <p:nvGrpSpPr>
            <p:cNvPr id="6" name="グループ化 5"/>
            <p:cNvGrpSpPr/>
            <p:nvPr/>
          </p:nvGrpSpPr>
          <p:grpSpPr>
            <a:xfrm>
              <a:off x="1475656" y="712381"/>
              <a:ext cx="6557151" cy="6858000"/>
              <a:chOff x="1475656" y="712381"/>
              <a:chExt cx="6557151" cy="6858000"/>
            </a:xfrm>
          </p:grpSpPr>
          <p:grpSp>
            <p:nvGrpSpPr>
              <p:cNvPr id="8" name="グループ化 7"/>
              <p:cNvGrpSpPr/>
              <p:nvPr/>
            </p:nvGrpSpPr>
            <p:grpSpPr>
              <a:xfrm>
                <a:off x="1475656" y="712381"/>
                <a:ext cx="6557151" cy="6858000"/>
                <a:chOff x="1327774" y="18005"/>
                <a:chExt cx="6557151" cy="6858000"/>
              </a:xfrm>
            </p:grpSpPr>
            <p:grpSp>
              <p:nvGrpSpPr>
                <p:cNvPr id="10" name="グループ化 9"/>
                <p:cNvGrpSpPr/>
                <p:nvPr/>
              </p:nvGrpSpPr>
              <p:grpSpPr>
                <a:xfrm>
                  <a:off x="1327774" y="18005"/>
                  <a:ext cx="6557151" cy="6858000"/>
                  <a:chOff x="1907704" y="1132442"/>
                  <a:chExt cx="6557151" cy="6858000"/>
                </a:xfrm>
              </p:grpSpPr>
              <p:pic>
                <p:nvPicPr>
                  <p:cNvPr id="12" name="図 11"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1132442"/>
                    <a:ext cx="6557151" cy="6858000"/>
                  </a:xfrm>
                  <a:prstGeom prst="rect">
                    <a:avLst/>
                  </a:prstGeom>
                </p:spPr>
              </p:pic>
              <p:pic>
                <p:nvPicPr>
                  <p:cNvPr id="13" name="Picture 4" descr="G:\青いUSBデータ\都市計画実習\安否登録画面.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1598" y="2204863"/>
                    <a:ext cx="6264696" cy="561662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sp>
              <p:nvSpPr>
                <p:cNvPr id="11" name="正方形/長方形 10"/>
                <p:cNvSpPr/>
                <p:nvPr/>
              </p:nvSpPr>
              <p:spPr>
                <a:xfrm>
                  <a:off x="4427984" y="3356992"/>
                  <a:ext cx="432048" cy="900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9" name="正方形/長方形 8"/>
              <p:cNvSpPr/>
              <p:nvPr/>
            </p:nvSpPr>
            <p:spPr>
              <a:xfrm>
                <a:off x="2150295" y="1275197"/>
                <a:ext cx="630780" cy="1473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7" name="正方形/長方形 6"/>
            <p:cNvSpPr/>
            <p:nvPr/>
          </p:nvSpPr>
          <p:spPr>
            <a:xfrm>
              <a:off x="1691680" y="1124744"/>
              <a:ext cx="1008112" cy="7200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smtClean="0">
                  <a:solidFill>
                    <a:prstClr val="black"/>
                  </a:solidFill>
                  <a:latin typeface="HGPｺﾞｼｯｸE" pitchFamily="50" charset="-128"/>
                  <a:ea typeface="HGPｺﾞｼｯｸE" pitchFamily="50" charset="-128"/>
                </a:rPr>
                <a:t>安否確認システム</a:t>
              </a:r>
              <a:endParaRPr lang="ja-JP" altLang="en-US" sz="800" dirty="0">
                <a:solidFill>
                  <a:prstClr val="black"/>
                </a:solidFill>
                <a:latin typeface="HGPｺﾞｼｯｸE" pitchFamily="50" charset="-128"/>
                <a:ea typeface="HGPｺﾞｼｯｸE" pitchFamily="50" charset="-128"/>
              </a:endParaRPr>
            </a:p>
          </p:txBody>
        </p:sp>
      </p:grpSp>
      <p:sp>
        <p:nvSpPr>
          <p:cNvPr id="14" name="ドーナツ 13"/>
          <p:cNvSpPr/>
          <p:nvPr/>
        </p:nvSpPr>
        <p:spPr>
          <a:xfrm>
            <a:off x="2078286" y="3573016"/>
            <a:ext cx="4941985" cy="504056"/>
          </a:xfrm>
          <a:prstGeom prst="donut">
            <a:avLst>
              <a:gd name="adj" fmla="val 776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ドーナツ 14"/>
          <p:cNvSpPr/>
          <p:nvPr/>
        </p:nvSpPr>
        <p:spPr>
          <a:xfrm>
            <a:off x="2267745" y="1697987"/>
            <a:ext cx="2808312" cy="504056"/>
          </a:xfrm>
          <a:prstGeom prst="donut">
            <a:avLst>
              <a:gd name="adj" fmla="val 776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18" name="グループ化 17"/>
          <p:cNvGrpSpPr/>
          <p:nvPr/>
        </p:nvGrpSpPr>
        <p:grpSpPr>
          <a:xfrm>
            <a:off x="107504" y="1095523"/>
            <a:ext cx="1728192" cy="3096344"/>
            <a:chOff x="107504" y="1095523"/>
            <a:chExt cx="1728192" cy="3096344"/>
          </a:xfrm>
        </p:grpSpPr>
        <p:sp>
          <p:nvSpPr>
            <p:cNvPr id="2" name="上矢印 1"/>
            <p:cNvSpPr/>
            <p:nvPr/>
          </p:nvSpPr>
          <p:spPr>
            <a:xfrm>
              <a:off x="539552" y="1095523"/>
              <a:ext cx="864096" cy="3096344"/>
            </a:xfrm>
            <a:prstGeom prst="upArrow">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07504" y="2202043"/>
              <a:ext cx="1728192" cy="938925"/>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bg1"/>
                  </a:solidFill>
                </a:rPr>
                <a:t>自分</a:t>
              </a:r>
              <a:r>
                <a:rPr lang="ja-JP" altLang="en-US" sz="2400" dirty="0" smtClean="0">
                  <a:solidFill>
                    <a:schemeClr val="bg1"/>
                  </a:solidFill>
                </a:rPr>
                <a:t>で</a:t>
              </a:r>
              <a:r>
                <a:rPr lang="ja-JP" altLang="en-US" sz="2400" dirty="0">
                  <a:solidFill>
                    <a:schemeClr val="bg1"/>
                  </a:solidFill>
                </a:rPr>
                <a:t>入力</a:t>
              </a:r>
              <a:endParaRPr kumimoji="1" lang="ja-JP" altLang="en-US" sz="2400" dirty="0">
                <a:solidFill>
                  <a:schemeClr val="bg1"/>
                </a:solidFill>
              </a:endParaRPr>
            </a:p>
          </p:txBody>
        </p:sp>
      </p:grpSp>
      <p:grpSp>
        <p:nvGrpSpPr>
          <p:cNvPr id="19" name="グループ化 18"/>
          <p:cNvGrpSpPr/>
          <p:nvPr/>
        </p:nvGrpSpPr>
        <p:grpSpPr>
          <a:xfrm>
            <a:off x="107504" y="4437112"/>
            <a:ext cx="1728192" cy="2252608"/>
            <a:chOff x="107504" y="4437112"/>
            <a:chExt cx="1728192" cy="2252608"/>
          </a:xfrm>
        </p:grpSpPr>
        <p:sp>
          <p:nvSpPr>
            <p:cNvPr id="16" name="上矢印 15"/>
            <p:cNvSpPr/>
            <p:nvPr/>
          </p:nvSpPr>
          <p:spPr>
            <a:xfrm rot="10800000">
              <a:off x="539552" y="4437112"/>
              <a:ext cx="864096" cy="2252608"/>
            </a:xfrm>
            <a:prstGeom prst="up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07504" y="4866339"/>
              <a:ext cx="1728192" cy="93892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友人</a:t>
              </a:r>
              <a:r>
                <a:rPr lang="ja-JP" altLang="en-US" sz="2400" dirty="0" smtClean="0"/>
                <a:t>が入力</a:t>
              </a:r>
              <a:endParaRPr kumimoji="1" lang="ja-JP" altLang="en-US" sz="2400" dirty="0"/>
            </a:p>
          </p:txBody>
        </p:sp>
      </p:grpSp>
      <p:sp>
        <p:nvSpPr>
          <p:cNvPr id="20" name="角丸四角形 19"/>
          <p:cNvSpPr/>
          <p:nvPr/>
        </p:nvSpPr>
        <p:spPr>
          <a:xfrm>
            <a:off x="6047656" y="5805264"/>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t>安否情報</a:t>
            </a:r>
            <a:endParaRPr lang="en-US" altLang="ja-JP" sz="3200" dirty="0" smtClean="0"/>
          </a:p>
          <a:p>
            <a:pPr algn="ctr"/>
            <a:r>
              <a:rPr lang="ja-JP" altLang="en-US" sz="3200" dirty="0" smtClean="0"/>
              <a:t>入力画面</a:t>
            </a:r>
            <a:endParaRPr kumimoji="1" lang="ja-JP" altLang="en-US" sz="3200" dirty="0"/>
          </a:p>
        </p:txBody>
      </p:sp>
      <p:sp>
        <p:nvSpPr>
          <p:cNvPr id="21" name="ドーナツ 20"/>
          <p:cNvSpPr/>
          <p:nvPr/>
        </p:nvSpPr>
        <p:spPr>
          <a:xfrm>
            <a:off x="2051720" y="2996952"/>
            <a:ext cx="5040560" cy="576064"/>
          </a:xfrm>
          <a:prstGeom prst="donut">
            <a:avLst>
              <a:gd name="adj" fmla="val 776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36267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8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47</a:t>
            </a:fld>
            <a:endParaRPr lang="ja-JP" altLang="en-US">
              <a:solidFill>
                <a:prstClr val="white"/>
              </a:solidFill>
            </a:endParaRPr>
          </a:p>
        </p:txBody>
      </p:sp>
      <p:grpSp>
        <p:nvGrpSpPr>
          <p:cNvPr id="10" name="グループ化 9"/>
          <p:cNvGrpSpPr/>
          <p:nvPr/>
        </p:nvGrpSpPr>
        <p:grpSpPr>
          <a:xfrm>
            <a:off x="424343" y="54768"/>
            <a:ext cx="8252113" cy="6758608"/>
            <a:chOff x="-23792" y="0"/>
            <a:chExt cx="8252113" cy="6858000"/>
          </a:xfrm>
        </p:grpSpPr>
        <p:grpSp>
          <p:nvGrpSpPr>
            <p:cNvPr id="7" name="グループ化 6"/>
            <p:cNvGrpSpPr/>
            <p:nvPr/>
          </p:nvGrpSpPr>
          <p:grpSpPr>
            <a:xfrm>
              <a:off x="-23792" y="0"/>
              <a:ext cx="8252113" cy="6858000"/>
              <a:chOff x="0" y="0"/>
              <a:chExt cx="8252113" cy="6858000"/>
            </a:xfrm>
          </p:grpSpPr>
          <p:pic>
            <p:nvPicPr>
              <p:cNvPr id="6" name="図 5"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252113" cy="6858000"/>
              </a:xfrm>
              <a:prstGeom prst="rect">
                <a:avLst/>
              </a:prstGeom>
            </p:spPr>
          </p:pic>
          <p:pic>
            <p:nvPicPr>
              <p:cNvPr id="1026" name="Picture 2" descr="G:\青いUSBデータ\都市計画実習\登録完了画面.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46" y="1340769"/>
                <a:ext cx="7852238" cy="5444164"/>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正方形/長方形 7"/>
            <p:cNvSpPr/>
            <p:nvPr/>
          </p:nvSpPr>
          <p:spPr>
            <a:xfrm>
              <a:off x="845376" y="711397"/>
              <a:ext cx="1494376"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prstClr val="white"/>
                </a:solidFill>
                <a:latin typeface="HGPｺﾞｼｯｸE" pitchFamily="50" charset="-128"/>
                <a:ea typeface="HGPｺﾞｼｯｸE" pitchFamily="50" charset="-128"/>
              </a:endParaRPr>
            </a:p>
          </p:txBody>
        </p:sp>
        <p:sp>
          <p:nvSpPr>
            <p:cNvPr id="9" name="正方形/長方形 8"/>
            <p:cNvSpPr/>
            <p:nvPr/>
          </p:nvSpPr>
          <p:spPr>
            <a:xfrm>
              <a:off x="251520" y="476672"/>
              <a:ext cx="1224136" cy="14401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dirty="0" smtClean="0">
                  <a:solidFill>
                    <a:prstClr val="black"/>
                  </a:solidFill>
                  <a:latin typeface="HGPｺﾞｼｯｸE" pitchFamily="50" charset="-128"/>
                  <a:ea typeface="HGPｺﾞｼｯｸE" pitchFamily="50" charset="-128"/>
                </a:rPr>
                <a:t>安否確認システム</a:t>
              </a:r>
              <a:endParaRPr lang="ja-JP" altLang="en-US" sz="1050" dirty="0">
                <a:solidFill>
                  <a:prstClr val="black"/>
                </a:solidFill>
                <a:latin typeface="HGPｺﾞｼｯｸE" pitchFamily="50" charset="-128"/>
                <a:ea typeface="HGPｺﾞｼｯｸE" pitchFamily="50" charset="-128"/>
              </a:endParaRPr>
            </a:p>
          </p:txBody>
        </p:sp>
      </p:grpSp>
      <p:sp>
        <p:nvSpPr>
          <p:cNvPr id="11" name="角丸四角形 10"/>
          <p:cNvSpPr/>
          <p:nvPr/>
        </p:nvSpPr>
        <p:spPr>
          <a:xfrm>
            <a:off x="5868144" y="5653279"/>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登録完了</a:t>
            </a:r>
            <a:r>
              <a:rPr lang="ja-JP" altLang="en-US" sz="3200" dirty="0" smtClean="0"/>
              <a:t>画面</a:t>
            </a:r>
            <a:endParaRPr kumimoji="1" lang="ja-JP" altLang="en-US" sz="3200" dirty="0"/>
          </a:p>
        </p:txBody>
      </p:sp>
    </p:spTree>
    <p:extLst>
      <p:ext uri="{BB962C8B-B14F-4D97-AF65-F5344CB8AC3E}">
        <p14:creationId xmlns:p14="http://schemas.microsoft.com/office/powerpoint/2010/main" val="33868939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6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48</a:t>
            </a:fld>
            <a:endParaRPr lang="ja-JP" altLang="en-US">
              <a:solidFill>
                <a:prstClr val="white"/>
              </a:solidFill>
            </a:endParaRPr>
          </a:p>
        </p:txBody>
      </p:sp>
      <p:grpSp>
        <p:nvGrpSpPr>
          <p:cNvPr id="5" name="グループ化 4"/>
          <p:cNvGrpSpPr/>
          <p:nvPr/>
        </p:nvGrpSpPr>
        <p:grpSpPr>
          <a:xfrm>
            <a:off x="313455" y="116632"/>
            <a:ext cx="8520735" cy="6624736"/>
            <a:chOff x="227729" y="116632"/>
            <a:chExt cx="8520735" cy="6624736"/>
          </a:xfrm>
        </p:grpSpPr>
        <p:grpSp>
          <p:nvGrpSpPr>
            <p:cNvPr id="6" name="グループ化 5"/>
            <p:cNvGrpSpPr/>
            <p:nvPr/>
          </p:nvGrpSpPr>
          <p:grpSpPr>
            <a:xfrm>
              <a:off x="227729" y="116632"/>
              <a:ext cx="8520735" cy="6624736"/>
              <a:chOff x="179024" y="0"/>
              <a:chExt cx="8785951" cy="6858000"/>
            </a:xfrm>
          </p:grpSpPr>
          <p:pic>
            <p:nvPicPr>
              <p:cNvPr id="8" name="図 7"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024" y="0"/>
                <a:ext cx="8785951" cy="6858000"/>
              </a:xfrm>
              <a:prstGeom prst="rect">
                <a:avLst/>
              </a:prstGeom>
            </p:spPr>
          </p:pic>
          <p:sp>
            <p:nvSpPr>
              <p:cNvPr id="9" name="正方形/長方形 8"/>
              <p:cNvSpPr/>
              <p:nvPr/>
            </p:nvSpPr>
            <p:spPr>
              <a:xfrm>
                <a:off x="467544" y="511887"/>
                <a:ext cx="1295247" cy="1886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dirty="0" smtClean="0">
                    <a:solidFill>
                      <a:prstClr val="black"/>
                    </a:solidFill>
                    <a:latin typeface="HGPｺﾞｼｯｸE" pitchFamily="50" charset="-128"/>
                    <a:ea typeface="HGPｺﾞｼｯｸE" pitchFamily="50" charset="-128"/>
                  </a:rPr>
                  <a:t>安否確認システム</a:t>
                </a:r>
                <a:endParaRPr lang="ja-JP" altLang="en-US" sz="1050" dirty="0">
                  <a:solidFill>
                    <a:prstClr val="black"/>
                  </a:solidFill>
                  <a:latin typeface="HGPｺﾞｼｯｸE" pitchFamily="50" charset="-128"/>
                  <a:ea typeface="HGPｺﾞｼｯｸE" pitchFamily="50" charset="-128"/>
                </a:endParaRPr>
              </a:p>
            </p:txBody>
          </p:sp>
        </p:grpSp>
        <p:pic>
          <p:nvPicPr>
            <p:cNvPr id="7" name="Picture 3" descr="G:\青いUSBデータ\都市計画実習\友人確認.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484784"/>
              <a:ext cx="8136904" cy="518457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円/楕円 1"/>
          <p:cNvSpPr/>
          <p:nvPr/>
        </p:nvSpPr>
        <p:spPr>
          <a:xfrm>
            <a:off x="971600" y="1679290"/>
            <a:ext cx="5616624" cy="2520280"/>
          </a:xfrm>
          <a:prstGeom prst="ellipse">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5662217" y="5661248"/>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t>友人確認画面</a:t>
            </a:r>
            <a:endParaRPr kumimoji="1" lang="ja-JP" altLang="en-US" sz="3200" dirty="0"/>
          </a:p>
        </p:txBody>
      </p:sp>
    </p:spTree>
    <p:extLst>
      <p:ext uri="{BB962C8B-B14F-4D97-AF65-F5344CB8AC3E}">
        <p14:creationId xmlns:p14="http://schemas.microsoft.com/office/powerpoint/2010/main" val="35448810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9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168839" y="6528344"/>
            <a:ext cx="941203" cy="301752"/>
          </a:xfrm>
        </p:spPr>
        <p:txBody>
          <a:bodyPr/>
          <a:lstStyle/>
          <a:p>
            <a:fld id="{3AC31149-E69C-44A3-8ED3-CD8F2E537B5F}" type="slidenum">
              <a:rPr lang="ja-JP" altLang="en-US" smtClean="0">
                <a:solidFill>
                  <a:prstClr val="white"/>
                </a:solidFill>
              </a:rPr>
              <a:pPr/>
              <a:t>49</a:t>
            </a:fld>
            <a:endParaRPr lang="ja-JP" altLang="en-US" dirty="0">
              <a:solidFill>
                <a:prstClr val="white"/>
              </a:solidFill>
            </a:endParaRPr>
          </a:p>
        </p:txBody>
      </p:sp>
      <p:grpSp>
        <p:nvGrpSpPr>
          <p:cNvPr id="11" name="グループ化 10"/>
          <p:cNvGrpSpPr/>
          <p:nvPr/>
        </p:nvGrpSpPr>
        <p:grpSpPr>
          <a:xfrm>
            <a:off x="1303200" y="0"/>
            <a:ext cx="6437151" cy="6752631"/>
            <a:chOff x="1303200" y="0"/>
            <a:chExt cx="6437151" cy="6752631"/>
          </a:xfrm>
        </p:grpSpPr>
        <p:grpSp>
          <p:nvGrpSpPr>
            <p:cNvPr id="9" name="グループ化 8"/>
            <p:cNvGrpSpPr/>
            <p:nvPr/>
          </p:nvGrpSpPr>
          <p:grpSpPr>
            <a:xfrm>
              <a:off x="1303200" y="0"/>
              <a:ext cx="6437151" cy="6752631"/>
              <a:chOff x="1303200" y="0"/>
              <a:chExt cx="6437151" cy="6752631"/>
            </a:xfrm>
          </p:grpSpPr>
          <p:pic>
            <p:nvPicPr>
              <p:cNvPr id="6" name="図 5"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3200" y="0"/>
                <a:ext cx="6437151" cy="6752631"/>
              </a:xfrm>
              <a:prstGeom prst="rect">
                <a:avLst/>
              </a:prstGeom>
            </p:spPr>
          </p:pic>
          <p:sp>
            <p:nvSpPr>
              <p:cNvPr id="8" name="正方形/長方形 7"/>
              <p:cNvSpPr/>
              <p:nvPr/>
            </p:nvSpPr>
            <p:spPr>
              <a:xfrm>
                <a:off x="1403648" y="1051940"/>
                <a:ext cx="6192688" cy="55454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552" y="1051940"/>
                <a:ext cx="5382445" cy="5668043"/>
              </a:xfrm>
              <a:prstGeom prst="rect">
                <a:avLst/>
              </a:prstGeom>
            </p:spPr>
          </p:pic>
        </p:grpSp>
        <p:sp>
          <p:nvSpPr>
            <p:cNvPr id="10" name="正方形/長方形 9"/>
            <p:cNvSpPr/>
            <p:nvPr/>
          </p:nvSpPr>
          <p:spPr>
            <a:xfrm>
              <a:off x="1504966" y="380530"/>
              <a:ext cx="1194826" cy="14401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prstClr val="black"/>
                  </a:solidFill>
                  <a:latin typeface="HGPｺﾞｼｯｸE" pitchFamily="50" charset="-128"/>
                  <a:ea typeface="HGPｺﾞｼｯｸE" pitchFamily="50" charset="-128"/>
                </a:rPr>
                <a:t>安否確認システム</a:t>
              </a:r>
              <a:endParaRPr lang="ja-JP" altLang="en-US" sz="900" dirty="0">
                <a:solidFill>
                  <a:prstClr val="black"/>
                </a:solidFill>
                <a:latin typeface="HGPｺﾞｼｯｸE" pitchFamily="50" charset="-128"/>
                <a:ea typeface="HGPｺﾞｼｯｸE" pitchFamily="50" charset="-128"/>
              </a:endParaRPr>
            </a:p>
          </p:txBody>
        </p:sp>
      </p:grpSp>
      <p:sp>
        <p:nvSpPr>
          <p:cNvPr id="2" name="正方形/長方形 1"/>
          <p:cNvSpPr/>
          <p:nvPr/>
        </p:nvSpPr>
        <p:spPr>
          <a:xfrm>
            <a:off x="5414521" y="3933056"/>
            <a:ext cx="216024" cy="216024"/>
          </a:xfrm>
          <a:prstGeom prst="rect">
            <a:avLst/>
          </a:prstGeom>
          <a:solidFill>
            <a:srgbClr val="D9E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nvGrpSpPr>
          <p:cNvPr id="12" name="グループ化 11"/>
          <p:cNvGrpSpPr/>
          <p:nvPr/>
        </p:nvGrpSpPr>
        <p:grpSpPr>
          <a:xfrm>
            <a:off x="1830552" y="1051940"/>
            <a:ext cx="5382444" cy="3169149"/>
            <a:chOff x="1830552" y="1051940"/>
            <a:chExt cx="5382444" cy="3169149"/>
          </a:xfrm>
        </p:grpSpPr>
        <p:sp>
          <p:nvSpPr>
            <p:cNvPr id="4" name="正方形/長方形 3"/>
            <p:cNvSpPr/>
            <p:nvPr/>
          </p:nvSpPr>
          <p:spPr>
            <a:xfrm>
              <a:off x="1830552" y="1051940"/>
              <a:ext cx="5382444" cy="3169148"/>
            </a:xfrm>
            <a:prstGeom prst="rect">
              <a:avLst/>
            </a:prstGeom>
            <a:noFill/>
            <a:ln w="762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724128" y="3068961"/>
              <a:ext cx="1488868" cy="115212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t>友人本人による</a:t>
              </a:r>
              <a:endParaRPr kumimoji="1" lang="en-US" altLang="ja-JP" sz="2400" dirty="0" smtClean="0"/>
            </a:p>
            <a:p>
              <a:pPr algn="ctr"/>
              <a:r>
                <a:rPr kumimoji="1" lang="ja-JP" altLang="en-US" sz="2400" dirty="0" smtClean="0"/>
                <a:t>安否情報</a:t>
              </a:r>
              <a:endParaRPr kumimoji="1" lang="ja-JP" altLang="en-US" sz="2400" dirty="0"/>
            </a:p>
          </p:txBody>
        </p:sp>
      </p:grpSp>
      <p:sp>
        <p:nvSpPr>
          <p:cNvPr id="13" name="角丸四角形 12"/>
          <p:cNvSpPr/>
          <p:nvPr/>
        </p:nvSpPr>
        <p:spPr>
          <a:xfrm>
            <a:off x="5940152" y="5808558"/>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友人</a:t>
            </a:r>
            <a:r>
              <a:rPr lang="ja-JP" altLang="en-US" sz="3200" dirty="0" smtClean="0"/>
              <a:t>の安否</a:t>
            </a:r>
            <a:endParaRPr lang="en-US" altLang="ja-JP" sz="3200" dirty="0" smtClean="0"/>
          </a:p>
          <a:p>
            <a:pPr algn="ctr"/>
            <a:r>
              <a:rPr lang="ja-JP" altLang="en-US" sz="3200" dirty="0" smtClean="0"/>
              <a:t>情報画面</a:t>
            </a:r>
            <a:endParaRPr kumimoji="1" lang="ja-JP" altLang="en-US" sz="3200" dirty="0"/>
          </a:p>
        </p:txBody>
      </p:sp>
    </p:spTree>
    <p:extLst>
      <p:ext uri="{BB962C8B-B14F-4D97-AF65-F5344CB8AC3E}">
        <p14:creationId xmlns:p14="http://schemas.microsoft.com/office/powerpoint/2010/main" val="305916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p:cNvPicPr>
          <p:nvPr/>
        </p:nvPicPr>
        <p:blipFill>
          <a:blip r:embed="rId4">
            <a:extLst>
              <a:ext uri="{28A0092B-C50C-407E-A947-70E740481C1C}">
                <a14:useLocalDpi xmlns:a14="http://schemas.microsoft.com/office/drawing/2010/main" val="0"/>
              </a:ext>
            </a:extLst>
          </a:blip>
          <a:stretch>
            <a:fillRect/>
          </a:stretch>
        </p:blipFill>
        <p:spPr>
          <a:xfrm>
            <a:off x="0" y="14105"/>
            <a:ext cx="9144000" cy="6843895"/>
          </a:xfrm>
          <a:prstGeom prst="rect">
            <a:avLst/>
          </a:prstGeom>
        </p:spPr>
      </p:pic>
      <p:pic>
        <p:nvPicPr>
          <p:cNvPr id="21" name="Picture 2" descr="C:\Users\higuchi90\Desktop\つくば被害\DSCN1048.JPG"/>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2" y="-12472"/>
            <a:ext cx="9143867" cy="6870472"/>
          </a:xfrm>
          <a:prstGeom prst="rect">
            <a:avLst/>
          </a:prstGeom>
          <a:noFill/>
          <a:extLst>
            <a:ext uri="{909E8E84-426E-40DD-AFC4-6F175D3DCCD1}">
              <a14:hiddenFill xmlns:a14="http://schemas.microsoft.com/office/drawing/2010/main">
                <a:solidFill>
                  <a:srgbClr val="FFFFFF"/>
                </a:solidFill>
              </a14:hiddenFill>
            </a:ext>
          </a:extLst>
        </p:spPr>
      </p:pic>
      <p:pic>
        <p:nvPicPr>
          <p:cNvPr id="22" name="図 21" descr="DSCN1024"/>
          <p:cNvPicPr>
            <a:picLocks noGrp="1"/>
          </p:cNvPicPr>
          <p:nvPr isPhoto="1"/>
        </p:nvPicPr>
        <p:blipFill>
          <a:blip r:embed="rId6" cstate="print">
            <a:lum/>
            <a:extLst>
              <a:ext uri="{28A0092B-C50C-407E-A947-70E740481C1C}">
                <a14:useLocalDpi xmlns:a14="http://schemas.microsoft.com/office/drawing/2010/main" val="0"/>
              </a:ext>
            </a:extLst>
          </a:blip>
          <a:stretch>
            <a:fillRect/>
          </a:stretch>
        </p:blipFill>
        <p:spPr>
          <a:xfrm>
            <a:off x="0" y="-13176"/>
            <a:ext cx="9165805" cy="6871175"/>
          </a:xfrm>
          <a:prstGeom prst="rect">
            <a:avLst/>
          </a:prstGeom>
          <a:noFill/>
          <a:ln>
            <a:noFill/>
          </a:ln>
        </p:spPr>
      </p:pic>
      <p:pic>
        <p:nvPicPr>
          <p:cNvPr id="18" name="Picture 3" descr="G:\2011-03-11\2011_0311_153747-CIMG258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644" y="-13912"/>
            <a:ext cx="9143868" cy="68719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12060832" y="4581128"/>
            <a:ext cx="184731" cy="369332"/>
          </a:xfrm>
          <a:prstGeom prst="rect">
            <a:avLst/>
          </a:prstGeom>
          <a:noFill/>
        </p:spPr>
        <p:txBody>
          <a:bodyPr wrap="none" rtlCol="0">
            <a:spAutoFit/>
          </a:bodyPr>
          <a:lstStyle/>
          <a:p>
            <a:endParaRPr kumimoji="1" lang="ja-JP" altLang="en-US" dirty="0"/>
          </a:p>
        </p:txBody>
      </p:sp>
      <p:sp>
        <p:nvSpPr>
          <p:cNvPr id="17" name="テキスト ボックス 16"/>
          <p:cNvSpPr txBox="1"/>
          <p:nvPr/>
        </p:nvSpPr>
        <p:spPr>
          <a:xfrm>
            <a:off x="6804248" y="6091555"/>
            <a:ext cx="2232248" cy="646331"/>
          </a:xfrm>
          <a:prstGeom prst="rect">
            <a:avLst/>
          </a:prstGeom>
          <a:noFill/>
        </p:spPr>
        <p:txBody>
          <a:bodyPr wrap="square" rtlCol="0">
            <a:spAutoFit/>
          </a:bodyPr>
          <a:lstStyle/>
          <a:p>
            <a:pPr algn="ctr"/>
            <a:r>
              <a:rPr kumimoji="1" lang="ja-JP" altLang="en-US" b="1" dirty="0" smtClean="0"/>
              <a:t>交差点</a:t>
            </a:r>
            <a:r>
              <a:rPr kumimoji="1" lang="en-US" altLang="ja-JP" b="1" dirty="0" smtClean="0"/>
              <a:t/>
            </a:r>
            <a:br>
              <a:rPr kumimoji="1" lang="en-US" altLang="ja-JP" b="1" dirty="0" smtClean="0"/>
            </a:br>
            <a:r>
              <a:rPr kumimoji="1" lang="ja-JP" altLang="en-US" b="1" dirty="0" smtClean="0"/>
              <a:t>大学公園南</a:t>
            </a:r>
            <a:endParaRPr kumimoji="1" lang="en-US" altLang="ja-JP" b="1" dirty="0" smtClean="0"/>
          </a:p>
        </p:txBody>
      </p:sp>
      <p:sp>
        <p:nvSpPr>
          <p:cNvPr id="9" name="スライド番号プレースホルダー 8"/>
          <p:cNvSpPr>
            <a:spLocks noGrp="1"/>
          </p:cNvSpPr>
          <p:nvPr>
            <p:ph type="sldNum" sz="quarter" idx="12"/>
          </p:nvPr>
        </p:nvSpPr>
        <p:spPr/>
        <p:txBody>
          <a:bodyPr/>
          <a:lstStyle/>
          <a:p>
            <a:fld id="{278659AB-9610-43A4-BA8D-22E57F657C2D}" type="slidenum">
              <a:rPr kumimoji="1" lang="ja-JP" altLang="en-US" smtClean="0"/>
              <a:pPr/>
              <a:t>5</a:t>
            </a:fld>
            <a:endParaRPr kumimoji="1" lang="ja-JP" altLang="en-US" dirty="0"/>
          </a:p>
        </p:txBody>
      </p:sp>
      <p:sp>
        <p:nvSpPr>
          <p:cNvPr id="16" name="テキスト ボックス 15"/>
          <p:cNvSpPr txBox="1"/>
          <p:nvPr/>
        </p:nvSpPr>
        <p:spPr>
          <a:xfrm>
            <a:off x="7020272" y="6237312"/>
            <a:ext cx="2232248" cy="369332"/>
          </a:xfrm>
          <a:prstGeom prst="rect">
            <a:avLst/>
          </a:prstGeom>
          <a:noFill/>
        </p:spPr>
        <p:txBody>
          <a:bodyPr wrap="square" rtlCol="0">
            <a:spAutoFit/>
          </a:bodyPr>
          <a:lstStyle/>
          <a:p>
            <a:r>
              <a:rPr lang="ja-JP" altLang="en-US" dirty="0" smtClean="0"/>
              <a:t>ＴＸ　改札付近</a:t>
            </a:r>
            <a:endParaRPr kumimoji="1" lang="ja-JP" altLang="en-US" dirty="0"/>
          </a:p>
        </p:txBody>
      </p:sp>
      <p:sp>
        <p:nvSpPr>
          <p:cNvPr id="4" name="テキスト ボックス 3"/>
          <p:cNvSpPr txBox="1"/>
          <p:nvPr/>
        </p:nvSpPr>
        <p:spPr>
          <a:xfrm>
            <a:off x="6804248" y="6095037"/>
            <a:ext cx="2232248" cy="646331"/>
          </a:xfrm>
          <a:prstGeom prst="rect">
            <a:avLst/>
          </a:prstGeom>
          <a:noFill/>
        </p:spPr>
        <p:txBody>
          <a:bodyPr wrap="square" rtlCol="0">
            <a:spAutoFit/>
          </a:bodyPr>
          <a:lstStyle/>
          <a:p>
            <a:pPr algn="ctr"/>
            <a:r>
              <a:rPr kumimoji="1" lang="ja-JP" altLang="en-US" dirty="0" smtClean="0"/>
              <a:t>セブンイレブン　</a:t>
            </a:r>
            <a:r>
              <a:rPr kumimoji="1" lang="en-US" altLang="ja-JP" dirty="0" smtClean="0"/>
              <a:t/>
            </a:r>
            <a:br>
              <a:rPr kumimoji="1" lang="en-US" altLang="ja-JP" dirty="0" smtClean="0"/>
            </a:br>
            <a:r>
              <a:rPr kumimoji="1" lang="ja-JP" altLang="en-US" dirty="0" smtClean="0"/>
              <a:t>天久保４丁目店</a:t>
            </a:r>
            <a:endParaRPr kumimoji="1" lang="ja-JP" altLang="en-US" dirty="0"/>
          </a:p>
        </p:txBody>
      </p:sp>
      <p:sp>
        <p:nvSpPr>
          <p:cNvPr id="15" name="テキスト ボックス 14"/>
          <p:cNvSpPr txBox="1"/>
          <p:nvPr/>
        </p:nvSpPr>
        <p:spPr>
          <a:xfrm>
            <a:off x="6804248" y="6237312"/>
            <a:ext cx="2232248" cy="369332"/>
          </a:xfrm>
          <a:prstGeom prst="rect">
            <a:avLst/>
          </a:prstGeom>
          <a:noFill/>
        </p:spPr>
        <p:txBody>
          <a:bodyPr wrap="square" rtlCol="0">
            <a:spAutoFit/>
          </a:bodyPr>
          <a:lstStyle/>
          <a:p>
            <a:r>
              <a:rPr kumimoji="1" lang="ja-JP" altLang="en-US" b="1" dirty="0" smtClean="0">
                <a:solidFill>
                  <a:schemeClr val="bg1"/>
                </a:solidFill>
              </a:rPr>
              <a:t>防災班の班員の自宅</a:t>
            </a:r>
            <a:endParaRPr kumimoji="1" lang="ja-JP" altLang="en-US" b="1" dirty="0">
              <a:solidFill>
                <a:schemeClr val="bg1"/>
              </a:solidFill>
            </a:endParaRPr>
          </a:p>
        </p:txBody>
      </p:sp>
      <p:pic>
        <p:nvPicPr>
          <p:cNvPr id="23" name="図 22" descr="DSCN1024"/>
          <p:cNvPicPr>
            <a:picLocks noGrp="1"/>
          </p:cNvPicPr>
          <p:nvPr isPhoto="1"/>
        </p:nvPicPr>
        <p:blipFill>
          <a:blip r:embed="rId8" cstate="print">
            <a:lum/>
            <a:extLst>
              <a:ext uri="{28A0092B-C50C-407E-A947-70E740481C1C}">
                <a14:useLocalDpi xmlns:a14="http://schemas.microsoft.com/office/drawing/2010/main" val="0"/>
              </a:ext>
            </a:extLst>
          </a:blip>
          <a:stretch>
            <a:fillRect/>
          </a:stretch>
        </p:blipFill>
        <p:spPr>
          <a:xfrm>
            <a:off x="-28720" y="3393376"/>
            <a:ext cx="4608000" cy="3456000"/>
          </a:xfrm>
          <a:prstGeom prst="rect">
            <a:avLst/>
          </a:prstGeom>
          <a:noFill/>
          <a:ln>
            <a:noFill/>
          </a:ln>
        </p:spPr>
      </p:pic>
      <p:pic>
        <p:nvPicPr>
          <p:cNvPr id="24" name="Picture 3" descr="G:\2011-03-11\2011_0311_153747-CIMG258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3393376"/>
            <a:ext cx="4598609" cy="345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5" name="Picture 2" descr="C:\Users\higuchi90\Desktop\つくば被害\DSCN1048.JPG"/>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60119" y="-15032"/>
            <a:ext cx="4608000" cy="3420000"/>
          </a:xfrm>
          <a:prstGeom prst="rect">
            <a:avLst/>
          </a:prstGeom>
          <a:noFill/>
          <a:extLst>
            <a:ext uri="{909E8E84-426E-40DD-AFC4-6F175D3DCCD1}">
              <a14:hiddenFill xmlns:a14="http://schemas.microsoft.com/office/drawing/2010/main">
                <a:solidFill>
                  <a:srgbClr val="FFFFFF"/>
                </a:solidFill>
              </a14:hiddenFill>
            </a:ext>
          </a:extLst>
        </p:spPr>
      </p:pic>
      <p:pic>
        <p:nvPicPr>
          <p:cNvPr id="26" name="図 25"/>
          <p:cNvPicPr>
            <a:picLocks/>
          </p:cNvPicPr>
          <p:nvPr/>
        </p:nvPicPr>
        <p:blipFill>
          <a:blip r:embed="rId4">
            <a:extLst>
              <a:ext uri="{28A0092B-C50C-407E-A947-70E740481C1C}">
                <a14:useLocalDpi xmlns:a14="http://schemas.microsoft.com/office/drawing/2010/main" val="0"/>
              </a:ext>
            </a:extLst>
          </a:blip>
          <a:stretch>
            <a:fillRect/>
          </a:stretch>
        </p:blipFill>
        <p:spPr>
          <a:xfrm>
            <a:off x="-26650" y="-27384"/>
            <a:ext cx="4608000" cy="3420000"/>
          </a:xfrm>
          <a:prstGeom prst="rect">
            <a:avLst/>
          </a:prstGeom>
        </p:spPr>
      </p:pic>
      <p:sp>
        <p:nvSpPr>
          <p:cNvPr id="27" name="テキスト ボックス 26"/>
          <p:cNvSpPr txBox="1"/>
          <p:nvPr/>
        </p:nvSpPr>
        <p:spPr>
          <a:xfrm>
            <a:off x="-180528" y="2996952"/>
            <a:ext cx="9468544" cy="923330"/>
          </a:xfrm>
          <a:prstGeom prst="rect">
            <a:avLst/>
          </a:prstGeom>
          <a:noFill/>
        </p:spPr>
        <p:txBody>
          <a:bodyPr wrap="square" rtlCol="0">
            <a:spAutoFit/>
          </a:bodyPr>
          <a:lstStyle/>
          <a:p>
            <a:pPr algn="ctr"/>
            <a:r>
              <a:rPr lang="ja-JP" altLang="en-US" sz="5400" b="1" dirty="0" smtClean="0">
                <a:effectLst>
                  <a:outerShdw blurRad="38100" dist="38100" dir="2700000" algn="tl">
                    <a:srgbClr val="000000">
                      <a:alpha val="43137"/>
                    </a:srgbClr>
                  </a:outerShdw>
                </a:effectLst>
              </a:rPr>
              <a:t>筑波大生にも</a:t>
            </a:r>
            <a:r>
              <a:rPr kumimoji="1" lang="ja-JP" altLang="en-US" sz="5400" b="1" dirty="0" smtClean="0">
                <a:effectLst>
                  <a:outerShdw blurRad="38100" dist="38100" dir="2700000" algn="tl">
                    <a:srgbClr val="000000">
                      <a:alpha val="43137"/>
                    </a:srgbClr>
                  </a:outerShdw>
                </a:effectLst>
              </a:rPr>
              <a:t>地震被害はあった</a:t>
            </a:r>
            <a:endParaRPr kumimoji="1" lang="ja-JP" altLang="en-US" sz="5400" b="1" dirty="0">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19714123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par>
                                <p:cTn id="8" presetID="16" presetClass="exit" presetSubtype="21" fill="hold" nodeType="withEffect">
                                  <p:stCondLst>
                                    <p:cond delay="0"/>
                                  </p:stCondLst>
                                  <p:childTnLst>
                                    <p:animEffect transition="out" filter="barn(inVertical)">
                                      <p:cBhvr>
                                        <p:cTn id="9" dur="500"/>
                                        <p:tgtEl>
                                          <p:spTgt spid="20"/>
                                        </p:tgtEl>
                                      </p:cBhvr>
                                    </p:animEffect>
                                    <p:set>
                                      <p:cBhvr>
                                        <p:cTn id="10" dur="1" fill="hold">
                                          <p:stCondLst>
                                            <p:cond delay="499"/>
                                          </p:stCondLst>
                                        </p:cTn>
                                        <p:tgtEl>
                                          <p:spTgt spid="20"/>
                                        </p:tgtEl>
                                        <p:attrNameLst>
                                          <p:attrName>style.visibility</p:attrName>
                                        </p:attrNameLst>
                                      </p:cBhvr>
                                      <p:to>
                                        <p:strVal val="hidden"/>
                                      </p:to>
                                    </p:set>
                                  </p:childTnLst>
                                </p:cTn>
                              </p:par>
                              <p:par>
                                <p:cTn id="11" presetID="16" presetClass="entr" presetSubtype="2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xit" presetSubtype="21" fill="hold" grpId="1" nodeType="clickEffect">
                                  <p:stCondLst>
                                    <p:cond delay="0"/>
                                  </p:stCondLst>
                                  <p:childTnLst>
                                    <p:animEffect transition="out" filter="barn(inVertical)">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16" presetClass="exit" presetSubtype="21" fill="hold" nodeType="withEffect">
                                  <p:stCondLst>
                                    <p:cond delay="0"/>
                                  </p:stCondLst>
                                  <p:childTnLst>
                                    <p:animEffect transition="out" filter="barn(inVertical)">
                                      <p:cBhvr>
                                        <p:cTn id="23" dur="500"/>
                                        <p:tgtEl>
                                          <p:spTgt spid="21"/>
                                        </p:tgtEl>
                                      </p:cBhvr>
                                    </p:animEffect>
                                    <p:set>
                                      <p:cBhvr>
                                        <p:cTn id="24" dur="1" fill="hold">
                                          <p:stCondLst>
                                            <p:cond delay="499"/>
                                          </p:stCondLst>
                                        </p:cTn>
                                        <p:tgtEl>
                                          <p:spTgt spid="21"/>
                                        </p:tgtEl>
                                        <p:attrNameLst>
                                          <p:attrName>style.visibility</p:attrName>
                                        </p:attrNameLst>
                                      </p:cBhvr>
                                      <p:to>
                                        <p:strVal val="hidden"/>
                                      </p:to>
                                    </p:set>
                                  </p:childTnLst>
                                </p:cTn>
                              </p:par>
                              <p:par>
                                <p:cTn id="25" presetID="16" presetClass="entr" presetSubtype="21"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nodeType="clickEffect">
                                  <p:stCondLst>
                                    <p:cond delay="0"/>
                                  </p:stCondLst>
                                  <p:childTnLst>
                                    <p:animEffect transition="out" filter="barn(inVertical)">
                                      <p:cBhvr>
                                        <p:cTn id="34" dur="500"/>
                                        <p:tgtEl>
                                          <p:spTgt spid="22"/>
                                        </p:tgtEl>
                                      </p:cBhvr>
                                    </p:animEffect>
                                    <p:set>
                                      <p:cBhvr>
                                        <p:cTn id="35" dur="1" fill="hold">
                                          <p:stCondLst>
                                            <p:cond delay="499"/>
                                          </p:stCondLst>
                                        </p:cTn>
                                        <p:tgtEl>
                                          <p:spTgt spid="22"/>
                                        </p:tgtEl>
                                        <p:attrNameLst>
                                          <p:attrName>style.visibility</p:attrName>
                                        </p:attrNameLst>
                                      </p:cBhvr>
                                      <p:to>
                                        <p:strVal val="hidden"/>
                                      </p:to>
                                    </p:set>
                                  </p:childTnLst>
                                </p:cTn>
                              </p:par>
                              <p:par>
                                <p:cTn id="36" presetID="16" presetClass="exit" presetSubtype="21" fill="hold" grpId="1" nodeType="withEffect">
                                  <p:stCondLst>
                                    <p:cond delay="0"/>
                                  </p:stCondLst>
                                  <p:childTnLst>
                                    <p:animEffect transition="out" filter="barn(inVertical)">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6" presetClass="entr" presetSubtype="21"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500"/>
                                        <p:tgtEl>
                                          <p:spTgt spid="1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500"/>
                            </p:stCondLst>
                            <p:childTnLst>
                              <p:par>
                                <p:cTn id="68" presetID="1" presetClass="entr" presetSubtype="0" fill="hold" grpId="1" nodeType="afterEffect">
                                  <p:stCondLst>
                                    <p:cond delay="0"/>
                                  </p:stCondLst>
                                  <p:childTnLst>
                                    <p:set>
                                      <p:cBhvr>
                                        <p:cTn id="69" dur="1" fill="hold">
                                          <p:stCondLst>
                                            <p:cond delay="0"/>
                                          </p:stCondLst>
                                        </p:cTn>
                                        <p:tgtEl>
                                          <p:spTgt spid="27"/>
                                        </p:tgtEl>
                                        <p:attrNameLst>
                                          <p:attrName>style.visibility</p:attrName>
                                        </p:attrNameLst>
                                      </p:cBhvr>
                                      <p:to>
                                        <p:strVal val="visible"/>
                                      </p:to>
                                    </p:set>
                                  </p:childTnLst>
                                </p:cTn>
                              </p:par>
                              <p:par>
                                <p:cTn id="70" presetID="26" presetClass="emph" presetSubtype="0" fill="hold" grpId="0" nodeType="withEffect">
                                  <p:stCondLst>
                                    <p:cond delay="0"/>
                                  </p:stCondLst>
                                  <p:childTnLst>
                                    <p:animEffect transition="out" filter="fade">
                                      <p:cBhvr>
                                        <p:cTn id="71" dur="500" tmFilter="0, 0; .2, .5; .8, .5; 1, 0"/>
                                        <p:tgtEl>
                                          <p:spTgt spid="27"/>
                                        </p:tgtEl>
                                      </p:cBhvr>
                                    </p:animEffect>
                                    <p:animScale>
                                      <p:cBhvr>
                                        <p:cTn id="72" dur="250" autoRev="1" fill="hold"/>
                                        <p:tgtEl>
                                          <p:spTgt spid="27"/>
                                        </p:tgtEl>
                                      </p:cBhvr>
                                      <p:by x="105000" y="105000"/>
                                    </p:animScale>
                                  </p:childTnLst>
                                </p:cTn>
                              </p:par>
                              <p:par>
                                <p:cTn id="73" presetID="1" presetClass="emph" presetSubtype="2" fill="hold" nodeType="withEffect">
                                  <p:stCondLst>
                                    <p:cond delay="0"/>
                                  </p:stCondLst>
                                  <p:childTnLst>
                                    <p:animClr clrSpc="rgb" dir="cw">
                                      <p:cBhvr>
                                        <p:cTn id="74" dur="500" fill="hold"/>
                                        <p:tgtEl>
                                          <p:spTgt spid="27"/>
                                        </p:tgtEl>
                                        <p:attrNameLst>
                                          <p:attrName>fillcolor</p:attrName>
                                        </p:attrNameLst>
                                      </p:cBhvr>
                                      <p:to>
                                        <a:schemeClr val="accent2"/>
                                      </p:to>
                                    </p:animClr>
                                    <p:set>
                                      <p:cBhvr>
                                        <p:cTn id="75" dur="500" fill="hold"/>
                                        <p:tgtEl>
                                          <p:spTgt spid="27"/>
                                        </p:tgtEl>
                                        <p:attrNameLst>
                                          <p:attrName>fill.type</p:attrName>
                                        </p:attrNameLst>
                                      </p:cBhvr>
                                      <p:to>
                                        <p:strVal val="solid"/>
                                      </p:to>
                                    </p:set>
                                    <p:set>
                                      <p:cBhvr>
                                        <p:cTn id="76" dur="500" fill="hold"/>
                                        <p:tgtEl>
                                          <p:spTgt spid="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16" grpId="1"/>
      <p:bldP spid="4" grpId="0"/>
      <p:bldP spid="4" grpId="1"/>
      <p:bldP spid="15" grpId="0"/>
      <p:bldP spid="27" grpId="0"/>
      <p:bldP spid="27" grpId="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2000">
              <a:srgbClr val="0070C0"/>
            </a:gs>
          </a:gsLst>
          <a:lin ang="5400000" scaled="0"/>
          <a:tileRect/>
        </a:gra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202797" y="6556248"/>
            <a:ext cx="941203" cy="301752"/>
          </a:xfrm>
        </p:spPr>
        <p:txBody>
          <a:bodyPr/>
          <a:lstStyle/>
          <a:p>
            <a:fld id="{3AC31149-E69C-44A3-8ED3-CD8F2E537B5F}" type="slidenum">
              <a:rPr lang="ja-JP" altLang="en-US" smtClean="0">
                <a:solidFill>
                  <a:prstClr val="white"/>
                </a:solidFill>
              </a:rPr>
              <a:pPr/>
              <a:t>50</a:t>
            </a:fld>
            <a:endParaRPr lang="ja-JP" altLang="en-US" dirty="0">
              <a:solidFill>
                <a:prstClr val="white"/>
              </a:solidFill>
            </a:endParaRPr>
          </a:p>
        </p:txBody>
      </p:sp>
      <p:grpSp>
        <p:nvGrpSpPr>
          <p:cNvPr id="9" name="グループ化 8"/>
          <p:cNvGrpSpPr/>
          <p:nvPr/>
        </p:nvGrpSpPr>
        <p:grpSpPr>
          <a:xfrm>
            <a:off x="1303361" y="-27384"/>
            <a:ext cx="6537277" cy="6858000"/>
            <a:chOff x="1303361" y="0"/>
            <a:chExt cx="6537277" cy="6858000"/>
          </a:xfrm>
        </p:grpSpPr>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3361" y="0"/>
              <a:ext cx="6537277" cy="6858000"/>
            </a:xfrm>
            <a:prstGeom prst="rect">
              <a:avLst/>
            </a:prstGeom>
          </p:spPr>
        </p:pic>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094519"/>
              <a:ext cx="6120680" cy="5574841"/>
            </a:xfrm>
            <a:prstGeom prst="rect">
              <a:avLst/>
            </a:prstGeom>
          </p:spPr>
        </p:pic>
        <p:sp>
          <p:nvSpPr>
            <p:cNvPr id="8" name="正方形/長方形 7"/>
            <p:cNvSpPr/>
            <p:nvPr/>
          </p:nvSpPr>
          <p:spPr>
            <a:xfrm>
              <a:off x="1547664" y="404664"/>
              <a:ext cx="1080120" cy="7200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prstClr val="black"/>
                  </a:solidFill>
                  <a:latin typeface="HGPｺﾞｼｯｸE" pitchFamily="50" charset="-128"/>
                  <a:ea typeface="HGPｺﾞｼｯｸE" pitchFamily="50" charset="-128"/>
                </a:rPr>
                <a:t>安否確認システム</a:t>
              </a:r>
              <a:endParaRPr lang="ja-JP" altLang="en-US" sz="900" dirty="0">
                <a:solidFill>
                  <a:prstClr val="black"/>
                </a:solidFill>
                <a:latin typeface="HGPｺﾞｼｯｸE" pitchFamily="50" charset="-128"/>
                <a:ea typeface="HGPｺﾞｼｯｸE" pitchFamily="50" charset="-128"/>
              </a:endParaRPr>
            </a:p>
          </p:txBody>
        </p:sp>
      </p:grpSp>
      <p:sp>
        <p:nvSpPr>
          <p:cNvPr id="10" name="正方形/長方形 9"/>
          <p:cNvSpPr/>
          <p:nvPr/>
        </p:nvSpPr>
        <p:spPr>
          <a:xfrm>
            <a:off x="5465514" y="3352514"/>
            <a:ext cx="144016" cy="216024"/>
          </a:xfrm>
          <a:prstGeom prst="rect">
            <a:avLst/>
          </a:prstGeom>
          <a:solidFill>
            <a:srgbClr val="D9E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角丸四角形 10"/>
          <p:cNvSpPr/>
          <p:nvPr/>
        </p:nvSpPr>
        <p:spPr>
          <a:xfrm>
            <a:off x="6014839" y="5870891"/>
            <a:ext cx="3096344" cy="944073"/>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友人</a:t>
            </a:r>
            <a:r>
              <a:rPr lang="ja-JP" altLang="en-US" sz="3200" dirty="0" smtClean="0"/>
              <a:t>の情報</a:t>
            </a:r>
            <a:endParaRPr lang="en-US" altLang="ja-JP" sz="3200" dirty="0" smtClean="0"/>
          </a:p>
          <a:p>
            <a:pPr algn="ctr"/>
            <a:r>
              <a:rPr lang="ja-JP" altLang="en-US" sz="3200" dirty="0" smtClean="0"/>
              <a:t>追加画面</a:t>
            </a:r>
            <a:endParaRPr kumimoji="1" lang="ja-JP" altLang="en-US" sz="3200" dirty="0"/>
          </a:p>
        </p:txBody>
      </p:sp>
      <p:grpSp>
        <p:nvGrpSpPr>
          <p:cNvPr id="6" name="グループ化 5"/>
          <p:cNvGrpSpPr/>
          <p:nvPr/>
        </p:nvGrpSpPr>
        <p:grpSpPr>
          <a:xfrm>
            <a:off x="1835696" y="3645024"/>
            <a:ext cx="5616624" cy="2304256"/>
            <a:chOff x="1835696" y="3645024"/>
            <a:chExt cx="5616624" cy="2304256"/>
          </a:xfrm>
        </p:grpSpPr>
        <p:sp>
          <p:nvSpPr>
            <p:cNvPr id="2" name="正方形/長方形 1"/>
            <p:cNvSpPr/>
            <p:nvPr/>
          </p:nvSpPr>
          <p:spPr>
            <a:xfrm>
              <a:off x="1835696" y="3645024"/>
              <a:ext cx="5616624" cy="2304256"/>
            </a:xfrm>
            <a:prstGeom prst="rect">
              <a:avLst/>
            </a:prstGeom>
            <a:noFill/>
            <a:ln w="762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5292080" y="5085184"/>
              <a:ext cx="2121445" cy="864096"/>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t>友人の情報を</a:t>
              </a:r>
              <a:endParaRPr kumimoji="1" lang="en-US" altLang="ja-JP" sz="2400" dirty="0" smtClean="0"/>
            </a:p>
            <a:p>
              <a:pPr algn="ctr"/>
              <a:r>
                <a:rPr kumimoji="1" lang="ja-JP" altLang="en-US" sz="2400" dirty="0" smtClean="0"/>
                <a:t>追加できる</a:t>
              </a:r>
              <a:endParaRPr kumimoji="1" lang="ja-JP" altLang="en-US" sz="2400" dirty="0"/>
            </a:p>
          </p:txBody>
        </p:sp>
      </p:grpSp>
    </p:spTree>
    <p:extLst>
      <p:ext uri="{BB962C8B-B14F-4D97-AF65-F5344CB8AC3E}">
        <p14:creationId xmlns:p14="http://schemas.microsoft.com/office/powerpoint/2010/main" val="3342742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16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51</a:t>
            </a:fld>
            <a:endParaRPr lang="ja-JP" altLang="en-US">
              <a:solidFill>
                <a:prstClr val="white"/>
              </a:solidFill>
            </a:endParaRPr>
          </a:p>
        </p:txBody>
      </p:sp>
      <p:sp>
        <p:nvSpPr>
          <p:cNvPr id="4" name="テキスト プレースホルダー 3"/>
          <p:cNvSpPr>
            <a:spLocks noGrp="1"/>
          </p:cNvSpPr>
          <p:nvPr>
            <p:ph type="body" sz="quarter" idx="13"/>
          </p:nvPr>
        </p:nvSpPr>
        <p:spPr/>
        <p:txBody>
          <a:bodyPr/>
          <a:lstStyle/>
          <a:p>
            <a:endParaRPr kumimoji="1" lang="ja-JP" altLang="en-US" dirty="0"/>
          </a:p>
        </p:txBody>
      </p:sp>
      <p:grpSp>
        <p:nvGrpSpPr>
          <p:cNvPr id="15" name="グループ化 14"/>
          <p:cNvGrpSpPr/>
          <p:nvPr/>
        </p:nvGrpSpPr>
        <p:grpSpPr>
          <a:xfrm>
            <a:off x="0" y="587987"/>
            <a:ext cx="9144000" cy="5145269"/>
            <a:chOff x="0" y="476672"/>
            <a:chExt cx="9144000" cy="5145269"/>
          </a:xfrm>
        </p:grpSpPr>
        <p:grpSp>
          <p:nvGrpSpPr>
            <p:cNvPr id="13" name="グループ化 12"/>
            <p:cNvGrpSpPr/>
            <p:nvPr/>
          </p:nvGrpSpPr>
          <p:grpSpPr>
            <a:xfrm>
              <a:off x="0" y="476672"/>
              <a:ext cx="9144000" cy="5145269"/>
              <a:chOff x="0" y="476672"/>
              <a:chExt cx="9144000" cy="5145269"/>
            </a:xfrm>
          </p:grpSpPr>
          <p:grpSp>
            <p:nvGrpSpPr>
              <p:cNvPr id="11" name="グループ化 10"/>
              <p:cNvGrpSpPr/>
              <p:nvPr/>
            </p:nvGrpSpPr>
            <p:grpSpPr>
              <a:xfrm>
                <a:off x="0" y="476672"/>
                <a:ext cx="9144000" cy="5145269"/>
                <a:chOff x="0" y="476672"/>
                <a:chExt cx="9144000" cy="5145269"/>
              </a:xfrm>
            </p:grpSpPr>
            <p:grpSp>
              <p:nvGrpSpPr>
                <p:cNvPr id="9" name="グループ化 8"/>
                <p:cNvGrpSpPr/>
                <p:nvPr/>
              </p:nvGrpSpPr>
              <p:grpSpPr>
                <a:xfrm>
                  <a:off x="0" y="476672"/>
                  <a:ext cx="9144000" cy="5145269"/>
                  <a:chOff x="0" y="476672"/>
                  <a:chExt cx="9144000" cy="5145269"/>
                </a:xfrm>
              </p:grpSpPr>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5145269"/>
                  </a:xfrm>
                  <a:prstGeom prst="rect">
                    <a:avLst/>
                  </a:prstGeom>
                </p:spPr>
              </p:pic>
              <p:sp>
                <p:nvSpPr>
                  <p:cNvPr id="8" name="正方形/長方形 7"/>
                  <p:cNvSpPr/>
                  <p:nvPr/>
                </p:nvSpPr>
                <p:spPr>
                  <a:xfrm>
                    <a:off x="107503" y="1628800"/>
                    <a:ext cx="8834509" cy="39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3" y="1556792"/>
                    <a:ext cx="8834509" cy="3816424"/>
                  </a:xfrm>
                  <a:prstGeom prst="rect">
                    <a:avLst/>
                  </a:prstGeom>
                </p:spPr>
              </p:pic>
            </p:grpSp>
            <p:sp>
              <p:nvSpPr>
                <p:cNvPr id="10" name="正方形/長方形 9"/>
                <p:cNvSpPr/>
                <p:nvPr/>
              </p:nvSpPr>
              <p:spPr>
                <a:xfrm>
                  <a:off x="251520" y="872728"/>
                  <a:ext cx="1188000" cy="10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prstClr val="black"/>
                      </a:solidFill>
                      <a:latin typeface="HGPｺﾞｼｯｸE" pitchFamily="50" charset="-128"/>
                      <a:ea typeface="HGPｺﾞｼｯｸE" pitchFamily="50" charset="-128"/>
                    </a:rPr>
                    <a:t>安否確認システム</a:t>
                  </a:r>
                  <a:endParaRPr lang="ja-JP" altLang="en-US" sz="900" dirty="0">
                    <a:solidFill>
                      <a:prstClr val="black"/>
                    </a:solidFill>
                    <a:latin typeface="HGPｺﾞｼｯｸE" pitchFamily="50" charset="-128"/>
                    <a:ea typeface="HGPｺﾞｼｯｸE" pitchFamily="50" charset="-128"/>
                  </a:endParaRPr>
                </a:p>
              </p:txBody>
            </p:sp>
          </p:grpSp>
          <p:pic>
            <p:nvPicPr>
              <p:cNvPr id="6" name="図 5"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65" y="1556792"/>
                <a:ext cx="8875147" cy="3585869"/>
              </a:xfrm>
              <a:prstGeom prst="rect">
                <a:avLst/>
              </a:prstGeom>
            </p:spPr>
          </p:pic>
          <p:sp>
            <p:nvSpPr>
              <p:cNvPr id="12" name="正方形/長方形 11"/>
              <p:cNvSpPr/>
              <p:nvPr/>
            </p:nvSpPr>
            <p:spPr>
              <a:xfrm>
                <a:off x="66865" y="5013177"/>
                <a:ext cx="8875147" cy="5396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pic>
          <p:nvPicPr>
            <p:cNvPr id="14" name="図 13"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65" y="1556792"/>
              <a:ext cx="8897624" cy="3540591"/>
            </a:xfrm>
            <a:prstGeom prst="rect">
              <a:avLst/>
            </a:prstGeom>
          </p:spPr>
        </p:pic>
      </p:grpSp>
      <p:sp>
        <p:nvSpPr>
          <p:cNvPr id="17" name="角丸四角形 16"/>
          <p:cNvSpPr/>
          <p:nvPr/>
        </p:nvSpPr>
        <p:spPr>
          <a:xfrm>
            <a:off x="4504438" y="5805264"/>
            <a:ext cx="4606745" cy="1009701"/>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t>先生側からの</a:t>
            </a:r>
            <a:endParaRPr lang="en-US" altLang="ja-JP" sz="3200" dirty="0" smtClean="0"/>
          </a:p>
          <a:p>
            <a:pPr algn="ctr"/>
            <a:r>
              <a:rPr lang="ja-JP" altLang="en-US" sz="3200" dirty="0" smtClean="0"/>
              <a:t>学生安否情報確認画面</a:t>
            </a:r>
            <a:endParaRPr kumimoji="1" lang="ja-JP" altLang="en-US" sz="3200" dirty="0"/>
          </a:p>
        </p:txBody>
      </p:sp>
      <p:sp>
        <p:nvSpPr>
          <p:cNvPr id="19" name="正方形/長方形 18"/>
          <p:cNvSpPr/>
          <p:nvPr/>
        </p:nvSpPr>
        <p:spPr>
          <a:xfrm>
            <a:off x="107503" y="4743907"/>
            <a:ext cx="8897624" cy="51006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504" y="4414723"/>
            <a:ext cx="8897624" cy="1249392"/>
          </a:xfrm>
          <a:prstGeom prst="rect">
            <a:avLst/>
          </a:prstGeom>
          <a:ln w="76200">
            <a:solidFill>
              <a:srgbClr val="FF0000"/>
            </a:solidFill>
          </a:ln>
        </p:spPr>
      </p:pic>
    </p:spTree>
    <p:extLst>
      <p:ext uri="{BB962C8B-B14F-4D97-AF65-F5344CB8AC3E}">
        <p14:creationId xmlns:p14="http://schemas.microsoft.com/office/powerpoint/2010/main" val="357577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2000">
              <a:srgbClr val="0070C0"/>
            </a:gs>
          </a:gsLst>
          <a:lin ang="5400000" scaled="0"/>
          <a:tileRect/>
        </a:gradFill>
        <a:effectLst/>
      </p:bgPr>
    </p:bg>
    <p:spTree>
      <p:nvGrpSpPr>
        <p:cNvPr id="1" name=""/>
        <p:cNvGrpSpPr/>
        <p:nvPr/>
      </p:nvGrpSpPr>
      <p:grpSpPr>
        <a:xfrm>
          <a:off x="0" y="0"/>
          <a:ext cx="0" cy="0"/>
          <a:chOff x="0" y="0"/>
          <a:chExt cx="0" cy="0"/>
        </a:xfrm>
      </p:grpSpPr>
      <p:sp>
        <p:nvSpPr>
          <p:cNvPr id="36" name="正方形/長方形 35"/>
          <p:cNvSpPr/>
          <p:nvPr/>
        </p:nvSpPr>
        <p:spPr>
          <a:xfrm>
            <a:off x="-612576" y="16112"/>
            <a:ext cx="7920880"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提案</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schemeClr val="bg1"/>
                </a:solidFill>
              </a:rPr>
              <a:pPr/>
              <a:t>52</a:t>
            </a:fld>
            <a:endParaRPr lang="ja-JP" altLang="en-US" dirty="0">
              <a:solidFill>
                <a:schemeClr val="bg1"/>
              </a:solidFill>
            </a:endParaRPr>
          </a:p>
        </p:txBody>
      </p:sp>
      <p:sp>
        <p:nvSpPr>
          <p:cNvPr id="4" name="テキスト プレースホルダー 3"/>
          <p:cNvSpPr>
            <a:spLocks noGrp="1"/>
          </p:cNvSpPr>
          <p:nvPr>
            <p:ph type="body" sz="quarter" idx="13"/>
          </p:nvPr>
        </p:nvSpPr>
        <p:spPr/>
        <p:txBody>
          <a:bodyPr/>
          <a:lstStyle/>
          <a:p>
            <a:r>
              <a:rPr kumimoji="1" lang="ja-JP" altLang="en-US" b="0" dirty="0" smtClean="0"/>
              <a:t>安否確認システムはどこにおく？</a:t>
            </a:r>
            <a:endParaRPr kumimoji="1" lang="ja-JP" altLang="en-US" b="0" dirty="0"/>
          </a:p>
        </p:txBody>
      </p:sp>
      <p:sp>
        <p:nvSpPr>
          <p:cNvPr id="7" name="フローチャート : 代替処理 6"/>
          <p:cNvSpPr/>
          <p:nvPr/>
        </p:nvSpPr>
        <p:spPr>
          <a:xfrm>
            <a:off x="1547664" y="1333600"/>
            <a:ext cx="5688632" cy="717773"/>
          </a:xfrm>
          <a:prstGeom prst="flowChartAlternateProcess">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ja-JP" altLang="en-US" sz="2800" dirty="0">
                <a:ln w="10160">
                  <a:noFill/>
                  <a:prstDash val="solid"/>
                </a:ln>
                <a:solidFill>
                  <a:srgbClr val="FFFFFF"/>
                </a:solidFill>
                <a:effectLst>
                  <a:outerShdw blurRad="38100" dist="32000" dir="5400000" algn="tl">
                    <a:srgbClr val="000000">
                      <a:alpha val="30000"/>
                    </a:srgbClr>
                  </a:outerShdw>
                </a:effectLst>
              </a:rPr>
              <a:t>安否確認の遅さを回避する</a:t>
            </a:r>
            <a:r>
              <a:rPr lang="ja-JP" altLang="en-US" sz="2800" dirty="0" smtClean="0">
                <a:ln w="10160">
                  <a:noFill/>
                  <a:prstDash val="solid"/>
                </a:ln>
                <a:solidFill>
                  <a:srgbClr val="FFFFFF"/>
                </a:solidFill>
                <a:effectLst>
                  <a:outerShdw blurRad="38100" dist="32000" dir="5400000" algn="tl">
                    <a:srgbClr val="000000">
                      <a:alpha val="30000"/>
                    </a:srgbClr>
                  </a:outerShdw>
                </a:effectLst>
              </a:rPr>
              <a:t>必要性</a:t>
            </a:r>
            <a:endParaRPr lang="en-US" altLang="ja-JP" sz="2800" dirty="0">
              <a:ln w="10160">
                <a:noFill/>
                <a:prstDash val="solid"/>
              </a:ln>
              <a:solidFill>
                <a:srgbClr val="FFFFFF"/>
              </a:solidFill>
              <a:effectLst>
                <a:outerShdw blurRad="38100" dist="32000" dir="5400000" algn="tl">
                  <a:srgbClr val="000000">
                    <a:alpha val="30000"/>
                  </a:srgbClr>
                </a:outerShdw>
              </a:effectLst>
            </a:endParaRPr>
          </a:p>
        </p:txBody>
      </p:sp>
      <p:sp>
        <p:nvSpPr>
          <p:cNvPr id="8" name="下矢印 7"/>
          <p:cNvSpPr/>
          <p:nvPr/>
        </p:nvSpPr>
        <p:spPr>
          <a:xfrm>
            <a:off x="4067944" y="2348880"/>
            <a:ext cx="648072" cy="576064"/>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ja-JP" altLang="en-US">
              <a:solidFill>
                <a:prstClr val="white"/>
              </a:solidFill>
            </a:endParaRPr>
          </a:p>
        </p:txBody>
      </p:sp>
      <p:sp>
        <p:nvSpPr>
          <p:cNvPr id="11" name="角丸四角形 10"/>
          <p:cNvSpPr/>
          <p:nvPr/>
        </p:nvSpPr>
        <p:spPr>
          <a:xfrm>
            <a:off x="1619672" y="3068960"/>
            <a:ext cx="5616624" cy="792088"/>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ja-JP" altLang="en-US" sz="2800" dirty="0">
                <a:ln w="10160">
                  <a:noFill/>
                  <a:prstDash val="solid"/>
                </a:ln>
                <a:solidFill>
                  <a:srgbClr val="FFFFFF"/>
                </a:solidFill>
                <a:effectLst>
                  <a:outerShdw blurRad="38100" dist="32000" dir="5400000" algn="tl">
                    <a:srgbClr val="000000">
                      <a:alpha val="30000"/>
                    </a:srgbClr>
                  </a:outerShdw>
                </a:effectLst>
              </a:rPr>
              <a:t>学生が能動的に安否を知らせる</a:t>
            </a:r>
          </a:p>
        </p:txBody>
      </p:sp>
      <p:sp>
        <p:nvSpPr>
          <p:cNvPr id="12" name="下矢印 11"/>
          <p:cNvSpPr/>
          <p:nvPr/>
        </p:nvSpPr>
        <p:spPr>
          <a:xfrm>
            <a:off x="4103948" y="4129633"/>
            <a:ext cx="648072" cy="576064"/>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ja-JP" altLang="en-US">
              <a:solidFill>
                <a:prstClr val="white"/>
              </a:solidFill>
            </a:endParaRPr>
          </a:p>
        </p:txBody>
      </p:sp>
      <p:sp>
        <p:nvSpPr>
          <p:cNvPr id="13" name="角丸四角形 12"/>
          <p:cNvSpPr/>
          <p:nvPr/>
        </p:nvSpPr>
        <p:spPr>
          <a:xfrm>
            <a:off x="1547664" y="4919811"/>
            <a:ext cx="5760640" cy="1152128"/>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ja-JP" altLang="en-US" sz="2800" spc="50" dirty="0">
                <a:ln w="12700" cmpd="sng">
                  <a:noFill/>
                  <a:prstDash val="solid"/>
                </a:ln>
                <a:solidFill>
                  <a:schemeClr val="tx1"/>
                </a:solidFill>
                <a:effectLst>
                  <a:glow rad="53100">
                    <a:schemeClr val="accent6">
                      <a:satMod val="180000"/>
                      <a:alpha val="30000"/>
                    </a:schemeClr>
                  </a:glow>
                </a:effectLst>
              </a:rPr>
              <a:t>災害時には学生情報サイトに入る際</a:t>
            </a:r>
            <a:r>
              <a:rPr lang="ja-JP" altLang="en-US" sz="2800" spc="50" dirty="0" smtClean="0">
                <a:ln w="12700" cmpd="sng">
                  <a:noFill/>
                  <a:prstDash val="solid"/>
                </a:ln>
                <a:solidFill>
                  <a:schemeClr val="tx1"/>
                </a:solidFill>
                <a:effectLst>
                  <a:glow rad="53100">
                    <a:schemeClr val="accent6">
                      <a:satMod val="180000"/>
                      <a:alpha val="30000"/>
                    </a:schemeClr>
                  </a:glow>
                </a:effectLst>
              </a:rPr>
              <a:t>に安否</a:t>
            </a:r>
            <a:r>
              <a:rPr lang="ja-JP" altLang="en-US" sz="2800" spc="50" dirty="0">
                <a:ln w="12700" cmpd="sng">
                  <a:noFill/>
                  <a:prstDash val="solid"/>
                </a:ln>
                <a:solidFill>
                  <a:schemeClr val="tx1"/>
                </a:solidFill>
                <a:effectLst>
                  <a:glow rad="53100">
                    <a:schemeClr val="accent6">
                      <a:satMod val="180000"/>
                      <a:alpha val="30000"/>
                    </a:schemeClr>
                  </a:glow>
                </a:effectLst>
              </a:rPr>
              <a:t>確認をさせる仕組みに</a:t>
            </a:r>
            <a:r>
              <a:rPr lang="ja-JP" altLang="en-US" sz="2800" spc="50" dirty="0" smtClean="0">
                <a:ln w="12700" cmpd="sng">
                  <a:noFill/>
                  <a:prstDash val="solid"/>
                </a:ln>
                <a:solidFill>
                  <a:schemeClr val="tx1"/>
                </a:solidFill>
                <a:effectLst>
                  <a:glow rad="53100">
                    <a:schemeClr val="accent6">
                      <a:satMod val="180000"/>
                      <a:alpha val="30000"/>
                    </a:schemeClr>
                  </a:glow>
                </a:effectLst>
              </a:rPr>
              <a:t>する</a:t>
            </a:r>
            <a:endParaRPr lang="ja-JP" altLang="en-US" sz="2800" spc="50" dirty="0">
              <a:ln w="12700" cmpd="sng">
                <a:noFill/>
                <a:prstDash val="solid"/>
              </a:ln>
              <a:solidFill>
                <a:schemeClr val="tx1"/>
              </a:solidFill>
              <a:effectLst>
                <a:glow rad="53100">
                  <a:schemeClr val="accent6">
                    <a:satMod val="180000"/>
                    <a:alpha val="30000"/>
                  </a:schemeClr>
                </a:glow>
              </a:effectLst>
            </a:endParaRPr>
          </a:p>
        </p:txBody>
      </p:sp>
      <p:pic>
        <p:nvPicPr>
          <p:cNvPr id="23" name="図 22"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821507"/>
            <a:ext cx="7382664" cy="5832648"/>
          </a:xfrm>
          <a:prstGeom prst="rect">
            <a:avLst/>
          </a:prstGeom>
        </p:spPr>
      </p:pic>
      <p:grpSp>
        <p:nvGrpSpPr>
          <p:cNvPr id="24" name="グループ化 23"/>
          <p:cNvGrpSpPr/>
          <p:nvPr/>
        </p:nvGrpSpPr>
        <p:grpSpPr>
          <a:xfrm>
            <a:off x="1470319" y="1882637"/>
            <a:ext cx="6241209" cy="3962511"/>
            <a:chOff x="1115616" y="2132856"/>
            <a:chExt cx="6241209" cy="3962511"/>
          </a:xfrm>
        </p:grpSpPr>
        <p:sp>
          <p:nvSpPr>
            <p:cNvPr id="25" name="下矢印 24"/>
            <p:cNvSpPr/>
            <p:nvPr/>
          </p:nvSpPr>
          <p:spPr>
            <a:xfrm>
              <a:off x="4067944" y="2348880"/>
              <a:ext cx="64807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角丸四角形 25"/>
            <p:cNvSpPr/>
            <p:nvPr/>
          </p:nvSpPr>
          <p:spPr>
            <a:xfrm>
              <a:off x="1619672" y="3068960"/>
              <a:ext cx="5616624" cy="79208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2800" dirty="0">
                  <a:solidFill>
                    <a:prstClr val="black"/>
                  </a:solidFill>
                </a:rPr>
                <a:t>学生が能動的に安否を知らせる</a:t>
              </a:r>
            </a:p>
          </p:txBody>
        </p:sp>
        <p:sp>
          <p:nvSpPr>
            <p:cNvPr id="27" name="下矢印 26"/>
            <p:cNvSpPr/>
            <p:nvPr/>
          </p:nvSpPr>
          <p:spPr>
            <a:xfrm>
              <a:off x="4103948" y="4129633"/>
              <a:ext cx="64807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8" name="角丸四角形 27"/>
            <p:cNvSpPr/>
            <p:nvPr/>
          </p:nvSpPr>
          <p:spPr>
            <a:xfrm>
              <a:off x="1619672" y="4919811"/>
              <a:ext cx="5616624" cy="115212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800" dirty="0">
                  <a:solidFill>
                    <a:prstClr val="black"/>
                  </a:solidFill>
                </a:rPr>
                <a:t>災害時には学生情報サイトに入る際</a:t>
              </a:r>
              <a:r>
                <a:rPr lang="ja-JP" altLang="en-US" sz="2800" dirty="0" smtClean="0">
                  <a:solidFill>
                    <a:prstClr val="black"/>
                  </a:solidFill>
                </a:rPr>
                <a:t>に安否</a:t>
              </a:r>
              <a:r>
                <a:rPr lang="ja-JP" altLang="en-US" sz="2800" dirty="0">
                  <a:solidFill>
                    <a:prstClr val="black"/>
                  </a:solidFill>
                </a:rPr>
                <a:t>確認をさせる仕組みに</a:t>
              </a:r>
              <a:r>
                <a:rPr lang="ja-JP" altLang="en-US" sz="2800" dirty="0" smtClean="0">
                  <a:solidFill>
                    <a:prstClr val="black"/>
                  </a:solidFill>
                </a:rPr>
                <a:t>する</a:t>
              </a:r>
              <a:endParaRPr lang="ja-JP" altLang="en-US" sz="2800" dirty="0">
                <a:solidFill>
                  <a:prstClr val="black"/>
                </a:solidFill>
              </a:endParaRPr>
            </a:p>
          </p:txBody>
        </p:sp>
        <p:grpSp>
          <p:nvGrpSpPr>
            <p:cNvPr id="29" name="グループ化 28"/>
            <p:cNvGrpSpPr/>
            <p:nvPr/>
          </p:nvGrpSpPr>
          <p:grpSpPr>
            <a:xfrm>
              <a:off x="1115616" y="2132856"/>
              <a:ext cx="6241209" cy="3962511"/>
              <a:chOff x="219890" y="1176294"/>
              <a:chExt cx="9143996" cy="6394077"/>
            </a:xfrm>
          </p:grpSpPr>
          <p:grpSp>
            <p:nvGrpSpPr>
              <p:cNvPr id="30" name="グループ化 29"/>
              <p:cNvGrpSpPr/>
              <p:nvPr/>
            </p:nvGrpSpPr>
            <p:grpSpPr>
              <a:xfrm>
                <a:off x="219890" y="1176294"/>
                <a:ext cx="9143996" cy="6394077"/>
                <a:chOff x="219890" y="1176296"/>
                <a:chExt cx="9144000" cy="6394085"/>
              </a:xfrm>
            </p:grpSpPr>
            <p:pic>
              <p:nvPicPr>
                <p:cNvPr id="33" name="図 32"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890" y="1176296"/>
                  <a:ext cx="9144000" cy="6394085"/>
                </a:xfrm>
                <a:prstGeom prst="rect">
                  <a:avLst/>
                </a:prstGeom>
              </p:spPr>
            </p:pic>
            <p:pic>
              <p:nvPicPr>
                <p:cNvPr id="34" name="Picture 2" descr="G:\青いUSBデータ\都市計画実習\to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030" y="2564904"/>
                  <a:ext cx="8650228" cy="48965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5" name="正方形/長方形 34"/>
                <p:cNvSpPr/>
                <p:nvPr/>
              </p:nvSpPr>
              <p:spPr>
                <a:xfrm>
                  <a:off x="1187624" y="1988840"/>
                  <a:ext cx="792088" cy="1440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31" name="正方形/長方形 30"/>
              <p:cNvSpPr/>
              <p:nvPr/>
            </p:nvSpPr>
            <p:spPr>
              <a:xfrm>
                <a:off x="539552" y="1700806"/>
                <a:ext cx="648072" cy="144015"/>
              </a:xfrm>
              <a:prstGeom prst="rect">
                <a:avLst/>
              </a:prstGeom>
              <a:solidFill>
                <a:schemeClr val="accent1">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2" name="テキスト ボックス 31"/>
              <p:cNvSpPr txBox="1"/>
              <p:nvPr/>
            </p:nvSpPr>
            <p:spPr>
              <a:xfrm>
                <a:off x="608618" y="1650177"/>
                <a:ext cx="1158009" cy="297985"/>
              </a:xfrm>
              <a:prstGeom prst="rect">
                <a:avLst/>
              </a:prstGeom>
              <a:noFill/>
            </p:spPr>
            <p:txBody>
              <a:bodyPr wrap="square" rtlCol="0">
                <a:spAutoFit/>
              </a:bodyPr>
              <a:lstStyle/>
              <a:p>
                <a:r>
                  <a:rPr lang="ja-JP" altLang="en-US" sz="600" dirty="0" smtClean="0">
                    <a:solidFill>
                      <a:prstClr val="black"/>
                    </a:solidFill>
                    <a:latin typeface="HGPｺﾞｼｯｸE" pitchFamily="50" charset="-128"/>
                    <a:ea typeface="HGPｺﾞｼｯｸE" pitchFamily="50" charset="-128"/>
                  </a:rPr>
                  <a:t>安否確認システム</a:t>
                </a:r>
                <a:endParaRPr lang="ja-JP" altLang="en-US" sz="600" dirty="0">
                  <a:solidFill>
                    <a:prstClr val="black"/>
                  </a:solidFill>
                  <a:latin typeface="HGPｺﾞｼｯｸE" pitchFamily="50" charset="-128"/>
                  <a:ea typeface="HGPｺﾞｼｯｸE" pitchFamily="50" charset="-128"/>
                </a:endParaRPr>
              </a:p>
            </p:txBody>
          </p:sp>
        </p:grpSp>
      </p:grpSp>
    </p:spTree>
    <p:extLst>
      <p:ext uri="{BB962C8B-B14F-4D97-AF65-F5344CB8AC3E}">
        <p14:creationId xmlns:p14="http://schemas.microsoft.com/office/powerpoint/2010/main" val="353729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17000">
              <a:srgbClr val="0070C0"/>
            </a:gs>
          </a:gsLst>
          <a:lin ang="5400000" scaled="0"/>
          <a:tileRect/>
        </a:gradFill>
        <a:effectLst/>
      </p:bgPr>
    </p:bg>
    <p:spTree>
      <p:nvGrpSpPr>
        <p:cNvPr id="1" name=""/>
        <p:cNvGrpSpPr/>
        <p:nvPr/>
      </p:nvGrpSpPr>
      <p:grpSpPr>
        <a:xfrm>
          <a:off x="0" y="0"/>
          <a:ext cx="0" cy="0"/>
          <a:chOff x="0" y="0"/>
          <a:chExt cx="0" cy="0"/>
        </a:xfrm>
      </p:grpSpPr>
      <p:sp>
        <p:nvSpPr>
          <p:cNvPr id="20" name="正方形/長方形 19"/>
          <p:cNvSpPr/>
          <p:nvPr/>
        </p:nvSpPr>
        <p:spPr>
          <a:xfrm rot="19980018">
            <a:off x="-380221" y="2487124"/>
            <a:ext cx="10104328" cy="1546080"/>
          </a:xfrm>
          <a:prstGeom prst="rect">
            <a:avLst/>
          </a:prstGeom>
          <a:gradFill>
            <a:gsLst>
              <a:gs pos="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ローチャート : 定義済み処理 45"/>
          <p:cNvSpPr/>
          <p:nvPr/>
        </p:nvSpPr>
        <p:spPr>
          <a:xfrm>
            <a:off x="6862301" y="836712"/>
            <a:ext cx="1977522" cy="864096"/>
          </a:xfrm>
          <a:prstGeom prst="flowChartPredefined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まとめ</a:t>
            </a:r>
            <a:endParaRPr lang="ja-JP" altLang="en-US" sz="4000" b="1" dirty="0">
              <a:solidFill>
                <a:schemeClr val="accent5">
                  <a:lumMod val="75000"/>
                </a:schemeClr>
              </a:solidFill>
              <a:latin typeface="+mn-ea"/>
            </a:endParaRPr>
          </a:p>
        </p:txBody>
      </p:sp>
      <p:sp>
        <p:nvSpPr>
          <p:cNvPr id="30" name="フローチャート : 定義済み処理 29"/>
          <p:cNvSpPr/>
          <p:nvPr/>
        </p:nvSpPr>
        <p:spPr>
          <a:xfrm>
            <a:off x="6842950" y="830896"/>
            <a:ext cx="1977522" cy="864096"/>
          </a:xfrm>
          <a:prstGeom prst="flowChartPredefined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2">
                      <a:satMod val="175000"/>
                      <a:alpha val="40000"/>
                    </a:schemeClr>
                  </a:glow>
                </a:effectLst>
                <a:latin typeface="+mn-ea"/>
              </a:rPr>
              <a:t>まとめ</a:t>
            </a:r>
            <a:endParaRPr lang="ja-JP" altLang="en-US" sz="4000" b="1" dirty="0">
              <a:solidFill>
                <a:schemeClr val="accent5">
                  <a:lumMod val="75000"/>
                </a:schemeClr>
              </a:solidFill>
              <a:effectLst>
                <a:glow rad="101600">
                  <a:schemeClr val="accent2">
                    <a:satMod val="175000"/>
                    <a:alpha val="40000"/>
                  </a:schemeClr>
                </a:glow>
              </a:effectLst>
              <a:latin typeface="+mn-ea"/>
            </a:endParaRPr>
          </a:p>
        </p:txBody>
      </p:sp>
      <p:cxnSp>
        <p:nvCxnSpPr>
          <p:cNvPr id="25" name="直線矢印コネクタ 24"/>
          <p:cNvCxnSpPr/>
          <p:nvPr/>
        </p:nvCxnSpPr>
        <p:spPr>
          <a:xfrm flipV="1">
            <a:off x="6675895" y="1349233"/>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V="1">
            <a:off x="6696237" y="1337242"/>
            <a:ext cx="900099" cy="507582"/>
          </a:xfrm>
          <a:prstGeom prst="straightConnector1">
            <a:avLst/>
          </a:prstGeom>
          <a:ln w="38100">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48" name="フローチャート : カード 47"/>
          <p:cNvSpPr/>
          <p:nvPr/>
        </p:nvSpPr>
        <p:spPr>
          <a:xfrm>
            <a:off x="5911329" y="1484784"/>
            <a:ext cx="1584176" cy="772242"/>
          </a:xfrm>
          <a:prstGeom prst="flowChartPunchedCard">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提案</a:t>
            </a:r>
            <a:endParaRPr lang="ja-JP" altLang="en-US" sz="4000" b="1" dirty="0">
              <a:solidFill>
                <a:schemeClr val="accent5">
                  <a:lumMod val="75000"/>
                </a:schemeClr>
              </a:solidFill>
              <a:latin typeface="+mn-ea"/>
            </a:endParaRPr>
          </a:p>
        </p:txBody>
      </p:sp>
      <p:sp>
        <p:nvSpPr>
          <p:cNvPr id="26" name="フローチャート : カード 25"/>
          <p:cNvSpPr/>
          <p:nvPr/>
        </p:nvSpPr>
        <p:spPr>
          <a:xfrm>
            <a:off x="5907056" y="1455600"/>
            <a:ext cx="1584176" cy="772242"/>
          </a:xfrm>
          <a:prstGeom prst="flowChartPunchedCard">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2">
                      <a:satMod val="175000"/>
                      <a:alpha val="40000"/>
                    </a:schemeClr>
                  </a:glow>
                </a:effectLst>
                <a:latin typeface="+mn-ea"/>
              </a:rPr>
              <a:t>提案</a:t>
            </a:r>
            <a:endParaRPr lang="ja-JP" altLang="en-US" sz="4000" b="1" dirty="0">
              <a:solidFill>
                <a:schemeClr val="accent5">
                  <a:lumMod val="75000"/>
                </a:schemeClr>
              </a:solidFill>
              <a:effectLst>
                <a:glow rad="101600">
                  <a:schemeClr val="accent2">
                    <a:satMod val="175000"/>
                    <a:alpha val="40000"/>
                  </a:schemeClr>
                </a:glow>
              </a:effectLst>
              <a:latin typeface="+mn-ea"/>
            </a:endParaRPr>
          </a:p>
        </p:txBody>
      </p:sp>
      <p:cxnSp>
        <p:nvCxnSpPr>
          <p:cNvPr id="24" name="直線矢印コネクタ 23"/>
          <p:cNvCxnSpPr/>
          <p:nvPr/>
        </p:nvCxnSpPr>
        <p:spPr>
          <a:xfrm flipV="1">
            <a:off x="5550047" y="201035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0" name="フローチャート : 代替処理 49"/>
          <p:cNvSpPr/>
          <p:nvPr/>
        </p:nvSpPr>
        <p:spPr>
          <a:xfrm>
            <a:off x="4640144" y="1935964"/>
            <a:ext cx="1872208" cy="1224135"/>
          </a:xfrm>
          <a:prstGeom prst="flowChartAlternate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分析</a:t>
            </a:r>
            <a:endParaRPr lang="ja-JP" altLang="en-US" sz="4000" b="1" dirty="0">
              <a:solidFill>
                <a:schemeClr val="accent5">
                  <a:lumMod val="75000"/>
                </a:schemeClr>
              </a:solidFill>
              <a:latin typeface="+mn-ea"/>
            </a:endParaRPr>
          </a:p>
        </p:txBody>
      </p:sp>
      <p:sp>
        <p:nvSpPr>
          <p:cNvPr id="2" name="スライド番号プレースホルダー 1"/>
          <p:cNvSpPr>
            <a:spLocks noGrp="1"/>
          </p:cNvSpPr>
          <p:nvPr>
            <p:ph type="sldNum" sz="quarter" idx="12"/>
          </p:nvPr>
        </p:nvSpPr>
        <p:spPr>
          <a:xfrm>
            <a:off x="8028384" y="6453336"/>
            <a:ext cx="941203" cy="301752"/>
          </a:xfrm>
        </p:spPr>
        <p:txBody>
          <a:bodyPr/>
          <a:lstStyle/>
          <a:p>
            <a:fld id="{278659AB-9610-43A4-BA8D-22E57F657C2D}" type="slidenum">
              <a:rPr lang="ja-JP" altLang="en-US" smtClean="0">
                <a:solidFill>
                  <a:schemeClr val="bg1"/>
                </a:solidFill>
              </a:rPr>
              <a:pPr/>
              <a:t>53</a:t>
            </a:fld>
            <a:endParaRPr lang="ja-JP" altLang="en-US" dirty="0">
              <a:solidFill>
                <a:schemeClr val="bg1"/>
              </a:solidFill>
            </a:endParaRPr>
          </a:p>
        </p:txBody>
      </p:sp>
      <p:cxnSp>
        <p:nvCxnSpPr>
          <p:cNvPr id="19" name="直線矢印コネクタ 18"/>
          <p:cNvCxnSpPr/>
          <p:nvPr/>
        </p:nvCxnSpPr>
        <p:spPr>
          <a:xfrm flipV="1">
            <a:off x="4427984" y="2633386"/>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2" name="フローチャート: 処理 51"/>
          <p:cNvSpPr/>
          <p:nvPr/>
        </p:nvSpPr>
        <p:spPr>
          <a:xfrm>
            <a:off x="3687589" y="2802792"/>
            <a:ext cx="1482028" cy="597211"/>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仮説</a:t>
            </a:r>
            <a:endParaRPr lang="en-US" altLang="ja-JP" sz="4000" b="1" dirty="0" smtClean="0">
              <a:solidFill>
                <a:schemeClr val="accent5">
                  <a:lumMod val="75000"/>
                </a:schemeClr>
              </a:solidFill>
              <a:latin typeface="+mn-ea"/>
            </a:endParaRPr>
          </a:p>
        </p:txBody>
      </p:sp>
      <p:cxnSp>
        <p:nvCxnSpPr>
          <p:cNvPr id="22" name="直線矢印コネクタ 21"/>
          <p:cNvCxnSpPr/>
          <p:nvPr/>
        </p:nvCxnSpPr>
        <p:spPr>
          <a:xfrm flipV="1">
            <a:off x="3266966" y="3224359"/>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4" name="フローチャート : 書類 53"/>
          <p:cNvSpPr/>
          <p:nvPr/>
        </p:nvSpPr>
        <p:spPr>
          <a:xfrm>
            <a:off x="2510807" y="3114836"/>
            <a:ext cx="1584176" cy="1368152"/>
          </a:xfrm>
          <a:prstGeom prst="flowChartDocument">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実態</a:t>
            </a:r>
            <a:r>
              <a:rPr lang="en-US" altLang="ja-JP" sz="4000" b="1" dirty="0" smtClean="0">
                <a:solidFill>
                  <a:schemeClr val="accent5">
                    <a:lumMod val="75000"/>
                  </a:schemeClr>
                </a:solidFill>
                <a:latin typeface="+mn-ea"/>
              </a:rPr>
              <a:t/>
            </a:r>
            <a:br>
              <a:rPr lang="en-US" altLang="ja-JP" sz="4000" b="1" dirty="0" smtClean="0">
                <a:solidFill>
                  <a:schemeClr val="accent5">
                    <a:lumMod val="75000"/>
                  </a:schemeClr>
                </a:solidFill>
                <a:latin typeface="+mn-ea"/>
              </a:rPr>
            </a:br>
            <a:r>
              <a:rPr lang="ja-JP" altLang="en-US" sz="4000" b="1" dirty="0" smtClean="0">
                <a:solidFill>
                  <a:schemeClr val="accent5">
                    <a:lumMod val="75000"/>
                  </a:schemeClr>
                </a:solidFill>
                <a:latin typeface="+mn-ea"/>
              </a:rPr>
              <a:t>把握</a:t>
            </a:r>
            <a:endParaRPr lang="en-US" altLang="ja-JP" sz="4000" b="1" dirty="0" smtClean="0">
              <a:solidFill>
                <a:schemeClr val="accent5">
                  <a:lumMod val="75000"/>
                </a:schemeClr>
              </a:solidFill>
              <a:latin typeface="+mn-ea"/>
            </a:endParaRPr>
          </a:p>
        </p:txBody>
      </p:sp>
      <p:cxnSp>
        <p:nvCxnSpPr>
          <p:cNvPr id="21" name="直線矢印コネクタ 20"/>
          <p:cNvCxnSpPr/>
          <p:nvPr/>
        </p:nvCxnSpPr>
        <p:spPr>
          <a:xfrm flipV="1">
            <a:off x="2117795" y="3828331"/>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6" name="フローチャート: 処理 55"/>
          <p:cNvSpPr/>
          <p:nvPr/>
        </p:nvSpPr>
        <p:spPr>
          <a:xfrm>
            <a:off x="1447831" y="4017732"/>
            <a:ext cx="1282028" cy="597035"/>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目的</a:t>
            </a:r>
            <a:endParaRPr lang="en-US" altLang="ja-JP" sz="4000" b="1" dirty="0" smtClean="0">
              <a:solidFill>
                <a:schemeClr val="accent5">
                  <a:lumMod val="75000"/>
                </a:schemeClr>
              </a:solidFill>
              <a:latin typeface="+mn-ea"/>
            </a:endParaRPr>
          </a:p>
        </p:txBody>
      </p:sp>
      <p:cxnSp>
        <p:nvCxnSpPr>
          <p:cNvPr id="23" name="直線矢印コネクタ 22"/>
          <p:cNvCxnSpPr/>
          <p:nvPr/>
        </p:nvCxnSpPr>
        <p:spPr>
          <a:xfrm flipV="1">
            <a:off x="1007605" y="4486138"/>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8" name="フローチャート : 準備 57"/>
          <p:cNvSpPr/>
          <p:nvPr/>
        </p:nvSpPr>
        <p:spPr>
          <a:xfrm>
            <a:off x="-36512" y="4633972"/>
            <a:ext cx="2088233" cy="666752"/>
          </a:xfrm>
          <a:prstGeom prst="flowChartPreparation">
            <a:avLst/>
          </a:prstGeom>
          <a:solidFill>
            <a:schemeClr val="tx1"/>
          </a:solidFill>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latin typeface="+mn-ea"/>
              </a:rPr>
              <a:t>背景</a:t>
            </a:r>
            <a:endParaRPr lang="ja-JP" altLang="en-US" sz="4000" b="1" dirty="0">
              <a:solidFill>
                <a:schemeClr val="accent5">
                  <a:lumMod val="75000"/>
                </a:schemeClr>
              </a:solidFill>
              <a:effectLst/>
              <a:latin typeface="+mn-ea"/>
            </a:endParaRPr>
          </a:p>
        </p:txBody>
      </p:sp>
    </p:spTree>
    <p:custDataLst>
      <p:tags r:id="rId1"/>
    </p:custDataLst>
    <p:extLst>
      <p:ext uri="{BB962C8B-B14F-4D97-AF65-F5344CB8AC3E}">
        <p14:creationId xmlns:p14="http://schemas.microsoft.com/office/powerpoint/2010/main" val="1017682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5"/>
                                        </p:tgtEl>
                                      </p:cBhvr>
                                    </p:animEffect>
                                    <p:set>
                                      <p:cBhvr>
                                        <p:cTn id="10" dur="1" fill="hold">
                                          <p:stCondLst>
                                            <p:cond delay="499"/>
                                          </p:stCondLst>
                                        </p:cTn>
                                        <p:tgtEl>
                                          <p:spTgt spid="25"/>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6" presetClass="emph" presetSubtype="0" fill="hold" nodeType="withEffect">
                                  <p:stCondLst>
                                    <p:cond delay="0"/>
                                  </p:stCondLst>
                                  <p:childTnLst>
                                    <p:animScale>
                                      <p:cBhvr>
                                        <p:cTn id="15" dur="1000" fill="hold"/>
                                        <p:tgtEl>
                                          <p:spTgt spid="27"/>
                                        </p:tgtEl>
                                      </p:cBhvr>
                                      <p:by x="150000" y="150000"/>
                                    </p:animScale>
                                  </p:childTnLst>
                                </p:cTn>
                              </p:par>
                            </p:childTnLst>
                          </p:cTn>
                        </p:par>
                        <p:par>
                          <p:cTn id="16" fill="hold">
                            <p:stCondLst>
                              <p:cond delay="1000"/>
                            </p:stCondLst>
                            <p:childTnLst>
                              <p:par>
                                <p:cTn id="17" presetID="10" presetClass="exit" presetSubtype="0" fill="hold" nodeType="afterEffect">
                                  <p:stCondLst>
                                    <p:cond delay="0"/>
                                  </p:stCondLst>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19000">
              <a:srgbClr val="0070C0"/>
            </a:gs>
          </a:gsLst>
          <a:lin ang="5400000" scaled="0"/>
          <a:tileRect/>
        </a:gradFill>
        <a:effectLst/>
      </p:bgPr>
    </p:bg>
    <p:spTree>
      <p:nvGrpSpPr>
        <p:cNvPr id="1" name=""/>
        <p:cNvGrpSpPr/>
        <p:nvPr/>
      </p:nvGrpSpPr>
      <p:grpSpPr>
        <a:xfrm>
          <a:off x="0" y="0"/>
          <a:ext cx="0" cy="0"/>
          <a:chOff x="0" y="0"/>
          <a:chExt cx="0" cy="0"/>
        </a:xfrm>
      </p:grpSpPr>
      <p:sp>
        <p:nvSpPr>
          <p:cNvPr id="45" name="正方形/長方形 44"/>
          <p:cNvSpPr/>
          <p:nvPr/>
        </p:nvSpPr>
        <p:spPr>
          <a:xfrm>
            <a:off x="0" y="0"/>
            <a:ext cx="338437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47" name="スライド番号プレースホルダー 5"/>
          <p:cNvSpPr>
            <a:spLocks noGrp="1"/>
          </p:cNvSpPr>
          <p:nvPr>
            <p:ph type="sldNum" sz="quarter" idx="12"/>
          </p:nvPr>
        </p:nvSpPr>
        <p:spPr>
          <a:xfrm>
            <a:off x="8167301" y="6511624"/>
            <a:ext cx="941203" cy="301752"/>
          </a:xfrm>
        </p:spPr>
        <p:txBody>
          <a:bodyPr/>
          <a:lstStyle/>
          <a:p>
            <a:fld id="{4363B07A-AA27-4543-8E68-DED28A709488}" type="slidenum">
              <a:rPr lang="en-US" altLang="ja-JP">
                <a:solidFill>
                  <a:schemeClr val="bg1"/>
                </a:solidFill>
              </a:rPr>
              <a:pPr/>
              <a:t>54</a:t>
            </a:fld>
            <a:endParaRPr lang="en-US" altLang="ja-JP" dirty="0">
              <a:solidFill>
                <a:schemeClr val="bg1"/>
              </a:solidFill>
            </a:endParaRPr>
          </a:p>
        </p:txBody>
      </p:sp>
      <p:sp>
        <p:nvSpPr>
          <p:cNvPr id="3" name="テキスト プレースホルダー 2"/>
          <p:cNvSpPr>
            <a:spLocks noGrp="1"/>
          </p:cNvSpPr>
          <p:nvPr>
            <p:ph type="body" sz="quarter" idx="13"/>
          </p:nvPr>
        </p:nvSpPr>
        <p:spPr/>
        <p:txBody>
          <a:bodyPr/>
          <a:lstStyle/>
          <a:p>
            <a:r>
              <a:rPr kumimoji="1" lang="ja-JP" altLang="en-US" b="0" dirty="0" smtClean="0"/>
              <a:t>        まとめ</a:t>
            </a:r>
            <a:endParaRPr kumimoji="1" lang="ja-JP" altLang="en-US" b="0" dirty="0"/>
          </a:p>
        </p:txBody>
      </p:sp>
      <p:sp>
        <p:nvSpPr>
          <p:cNvPr id="332802" name="AutoShape 2"/>
          <p:cNvSpPr>
            <a:spLocks noChangeArrowheads="1"/>
          </p:cNvSpPr>
          <p:nvPr/>
        </p:nvSpPr>
        <p:spPr bwMode="auto">
          <a:xfrm>
            <a:off x="648000" y="1440000"/>
            <a:ext cx="2592387" cy="1152000"/>
          </a:xfrm>
          <a:prstGeom prst="roundRect">
            <a:avLst>
              <a:gd name="adj" fmla="val 16667"/>
            </a:avLst>
          </a:prstGeom>
          <a:gradFill flip="none" rotWithShape="1">
            <a:gsLst>
              <a:gs pos="0">
                <a:srgbClr val="66FFFF">
                  <a:tint val="66000"/>
                  <a:satMod val="160000"/>
                </a:srgbClr>
              </a:gs>
              <a:gs pos="50000">
                <a:srgbClr val="66FFFF">
                  <a:tint val="44500"/>
                  <a:satMod val="160000"/>
                </a:srgbClr>
              </a:gs>
              <a:gs pos="100000">
                <a:srgbClr val="66FFFF">
                  <a:tint val="23500"/>
                  <a:satMod val="160000"/>
                </a:srgbClr>
              </a:gs>
            </a:gsLst>
            <a:lin ang="5400000" scaled="1"/>
            <a:tileRect/>
          </a:gradFill>
          <a:ln w="9525">
            <a:solidFill>
              <a:schemeClr val="tx1"/>
            </a:solidFill>
            <a:round/>
            <a:headEnd/>
            <a:tailEnd/>
          </a:ln>
          <a:effectLst/>
        </p:spPr>
        <p:txBody>
          <a:bodyPr wrap="none" anchor="ctr"/>
          <a:lstStyle/>
          <a:p>
            <a:pPr algn="ctr"/>
            <a:r>
              <a:rPr lang="ja-JP" altLang="en-US" sz="2400" dirty="0" smtClean="0">
                <a:solidFill>
                  <a:schemeClr val="bg1"/>
                </a:solidFill>
              </a:rPr>
              <a:t>筑波大周辺の</a:t>
            </a:r>
            <a:r>
              <a:rPr lang="en-US" altLang="ja-JP" sz="2400" dirty="0" smtClean="0">
                <a:solidFill>
                  <a:schemeClr val="bg1"/>
                </a:solidFill>
              </a:rPr>
              <a:t/>
            </a:r>
            <a:br>
              <a:rPr lang="en-US" altLang="ja-JP" sz="2400" dirty="0" smtClean="0">
                <a:solidFill>
                  <a:schemeClr val="bg1"/>
                </a:solidFill>
              </a:rPr>
            </a:br>
            <a:r>
              <a:rPr lang="ja-JP" altLang="en-US" sz="2400" dirty="0" smtClean="0">
                <a:solidFill>
                  <a:schemeClr val="bg1"/>
                </a:solidFill>
              </a:rPr>
              <a:t>地震被害把握</a:t>
            </a:r>
            <a:endParaRPr lang="ja-JP" altLang="en-US" sz="2400" dirty="0">
              <a:solidFill>
                <a:schemeClr val="bg1"/>
              </a:solidFill>
            </a:endParaRPr>
          </a:p>
        </p:txBody>
      </p:sp>
      <p:sp>
        <p:nvSpPr>
          <p:cNvPr id="332803" name="AutoShape 3"/>
          <p:cNvSpPr>
            <a:spLocks noChangeArrowheads="1"/>
          </p:cNvSpPr>
          <p:nvPr/>
        </p:nvSpPr>
        <p:spPr bwMode="auto">
          <a:xfrm>
            <a:off x="648000" y="2736000"/>
            <a:ext cx="2592387" cy="1152000"/>
          </a:xfrm>
          <a:prstGeom prst="roundRect">
            <a:avLst>
              <a:gd name="adj" fmla="val 16667"/>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5400000" scaled="1"/>
            <a:tileRect/>
          </a:gradFill>
          <a:ln w="9525">
            <a:solidFill>
              <a:schemeClr val="tx1"/>
            </a:solidFill>
            <a:round/>
            <a:headEnd/>
            <a:tailEnd/>
          </a:ln>
          <a:effectLst/>
        </p:spPr>
        <p:txBody>
          <a:bodyPr wrap="none" anchor="ctr"/>
          <a:lstStyle/>
          <a:p>
            <a:pPr algn="ctr"/>
            <a:r>
              <a:rPr lang="ja-JP" altLang="en-US" sz="2400" dirty="0">
                <a:solidFill>
                  <a:schemeClr val="bg1"/>
                </a:solidFill>
              </a:rPr>
              <a:t>筑波大生</a:t>
            </a:r>
            <a:r>
              <a:rPr lang="ja-JP" altLang="en-US" sz="2400" dirty="0" smtClean="0">
                <a:solidFill>
                  <a:schemeClr val="bg1"/>
                </a:solidFill>
              </a:rPr>
              <a:t>の</a:t>
            </a:r>
            <a:r>
              <a:rPr lang="en-US" altLang="ja-JP" sz="2400" dirty="0" smtClean="0">
                <a:solidFill>
                  <a:schemeClr val="bg1"/>
                </a:solidFill>
              </a:rPr>
              <a:t/>
            </a:r>
            <a:br>
              <a:rPr lang="en-US" altLang="ja-JP" sz="2400" dirty="0" smtClean="0">
                <a:solidFill>
                  <a:schemeClr val="bg1"/>
                </a:solidFill>
              </a:rPr>
            </a:br>
            <a:r>
              <a:rPr lang="ja-JP" altLang="en-US" sz="2400" dirty="0" smtClean="0">
                <a:solidFill>
                  <a:schemeClr val="bg1"/>
                </a:solidFill>
              </a:rPr>
              <a:t>困ったことを分析</a:t>
            </a:r>
            <a:endParaRPr lang="ja-JP" altLang="en-US" sz="2400" dirty="0">
              <a:solidFill>
                <a:schemeClr val="bg1"/>
              </a:solidFill>
            </a:endParaRPr>
          </a:p>
        </p:txBody>
      </p:sp>
      <p:sp>
        <p:nvSpPr>
          <p:cNvPr id="332804" name="AutoShape 4"/>
          <p:cNvSpPr>
            <a:spLocks noChangeArrowheads="1"/>
          </p:cNvSpPr>
          <p:nvPr/>
        </p:nvSpPr>
        <p:spPr bwMode="auto">
          <a:xfrm>
            <a:off x="648000" y="4032000"/>
            <a:ext cx="2592387" cy="1150937"/>
          </a:xfrm>
          <a:prstGeom prst="roundRect">
            <a:avLst>
              <a:gd name="adj" fmla="val 16667"/>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a:solidFill>
              <a:schemeClr val="tx1"/>
            </a:solidFill>
            <a:round/>
            <a:headEnd/>
            <a:tailEnd/>
          </a:ln>
          <a:effectLst/>
        </p:spPr>
        <p:txBody>
          <a:bodyPr wrap="none" anchor="ctr"/>
          <a:lstStyle/>
          <a:p>
            <a:pPr algn="ctr"/>
            <a:r>
              <a:rPr lang="ja-JP" altLang="en-US" sz="2400" dirty="0" smtClean="0">
                <a:solidFill>
                  <a:schemeClr val="bg1"/>
                </a:solidFill>
              </a:rPr>
              <a:t>困ったことを</a:t>
            </a:r>
            <a:endParaRPr lang="en-US" altLang="ja-JP" sz="2400" dirty="0" smtClean="0">
              <a:solidFill>
                <a:schemeClr val="bg1"/>
              </a:solidFill>
            </a:endParaRPr>
          </a:p>
          <a:p>
            <a:pPr algn="ctr"/>
            <a:r>
              <a:rPr lang="ja-JP" altLang="en-US" sz="2400" dirty="0" smtClean="0">
                <a:solidFill>
                  <a:schemeClr val="bg1"/>
                </a:solidFill>
              </a:rPr>
              <a:t>どう解決したか</a:t>
            </a:r>
            <a:endParaRPr lang="ja-JP" altLang="en-US" sz="2400" dirty="0">
              <a:solidFill>
                <a:schemeClr val="bg1"/>
              </a:solidFill>
            </a:endParaRPr>
          </a:p>
        </p:txBody>
      </p:sp>
      <p:sp>
        <p:nvSpPr>
          <p:cNvPr id="332805" name="AutoShape 5"/>
          <p:cNvSpPr>
            <a:spLocks noChangeArrowheads="1"/>
          </p:cNvSpPr>
          <p:nvPr/>
        </p:nvSpPr>
        <p:spPr bwMode="auto">
          <a:xfrm>
            <a:off x="648000" y="5328000"/>
            <a:ext cx="2592387" cy="1152000"/>
          </a:xfrm>
          <a:prstGeom prst="roundRect">
            <a:avLst>
              <a:gd name="adj" fmla="val 166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a:ln w="9525">
            <a:solidFill>
              <a:schemeClr val="tx1"/>
            </a:solidFill>
            <a:round/>
            <a:headEnd/>
            <a:tailEnd/>
          </a:ln>
          <a:effectLst/>
        </p:spPr>
        <p:txBody>
          <a:bodyPr wrap="none" anchor="ctr"/>
          <a:lstStyle/>
          <a:p>
            <a:pPr algn="ctr"/>
            <a:r>
              <a:rPr lang="ja-JP" altLang="en-US" sz="2400" dirty="0" smtClean="0">
                <a:solidFill>
                  <a:schemeClr val="bg1"/>
                </a:solidFill>
              </a:rPr>
              <a:t>仮説の検証</a:t>
            </a:r>
            <a:endParaRPr lang="ja-JP" altLang="en-US" sz="2400" dirty="0">
              <a:solidFill>
                <a:schemeClr val="bg1"/>
              </a:solidFill>
            </a:endParaRPr>
          </a:p>
        </p:txBody>
      </p:sp>
      <p:sp>
        <p:nvSpPr>
          <p:cNvPr id="332807" name="Rectangle 7"/>
          <p:cNvSpPr>
            <a:spLocks noChangeArrowheads="1"/>
          </p:cNvSpPr>
          <p:nvPr/>
        </p:nvSpPr>
        <p:spPr bwMode="auto">
          <a:xfrm>
            <a:off x="4140200" y="4424037"/>
            <a:ext cx="4319588" cy="2162175"/>
          </a:xfrm>
          <a:prstGeom prst="rect">
            <a:avLst/>
          </a:prstGeom>
          <a:solidFill>
            <a:srgbClr val="00B050">
              <a:alpha val="95000"/>
            </a:srgbClr>
          </a:solidFill>
          <a:ln w="12700">
            <a:solidFill>
              <a:schemeClr val="tx1"/>
            </a:solidFill>
            <a:miter lim="800000"/>
            <a:headEnd/>
            <a:tailEnd/>
          </a:ln>
          <a:effectLst/>
          <a:extLst/>
        </p:spPr>
        <p:txBody>
          <a:bodyPr wrap="none" lIns="90000" tIns="46800" rIns="90000" bIns="46800" anchor="ctr"/>
          <a:lstStyle/>
          <a:p>
            <a:pPr algn="ctr"/>
            <a:endParaRPr lang="ja-JP" altLang="ja-JP"/>
          </a:p>
        </p:txBody>
      </p:sp>
      <p:sp>
        <p:nvSpPr>
          <p:cNvPr id="332813" name="Text Box 13"/>
          <p:cNvSpPr txBox="1">
            <a:spLocks noChangeArrowheads="1"/>
          </p:cNvSpPr>
          <p:nvPr/>
        </p:nvSpPr>
        <p:spPr bwMode="auto">
          <a:xfrm>
            <a:off x="4164760" y="4842314"/>
            <a:ext cx="4270468" cy="1325620"/>
          </a:xfrm>
          <a:prstGeom prst="rect">
            <a:avLst/>
          </a:prstGeom>
          <a:noFill/>
          <a:ln>
            <a:noFill/>
          </a:ln>
          <a:effectLst/>
          <a:extLst>
            <a:ext uri="{909E8E84-426E-40DD-AFC4-6F175D3DCCD1}">
              <a14:hiddenFill xmlns:a14="http://schemas.microsoft.com/office/drawing/2010/main">
                <a:solidFill>
                  <a:schemeClr val="accent1">
                    <a:alpha val="25000"/>
                  </a:scheme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r>
              <a:rPr lang="ja-JP" altLang="en-US" sz="4000" b="1" dirty="0" smtClean="0">
                <a:latin typeface="HGP明朝E" pitchFamily="18" charset="-128"/>
                <a:ea typeface="HGP明朝E" pitchFamily="18" charset="-128"/>
              </a:rPr>
              <a:t>ライフライン被害</a:t>
            </a:r>
            <a:r>
              <a:rPr lang="en-US" altLang="ja-JP" sz="4000" b="1" dirty="0" smtClean="0">
                <a:latin typeface="HGP明朝E" pitchFamily="18" charset="-128"/>
                <a:ea typeface="HGP明朝E" pitchFamily="18" charset="-128"/>
              </a:rPr>
              <a:t/>
            </a:r>
            <a:br>
              <a:rPr lang="en-US" altLang="ja-JP" sz="4000" b="1" dirty="0" smtClean="0">
                <a:latin typeface="HGP明朝E" pitchFamily="18" charset="-128"/>
                <a:ea typeface="HGP明朝E" pitchFamily="18" charset="-128"/>
              </a:rPr>
            </a:br>
            <a:r>
              <a:rPr lang="en-US" altLang="ja-JP" sz="4000" b="1" dirty="0" smtClean="0">
                <a:latin typeface="HGP明朝E" pitchFamily="18" charset="-128"/>
                <a:ea typeface="HGP明朝E" pitchFamily="18" charset="-128"/>
              </a:rPr>
              <a:t>MAP</a:t>
            </a:r>
            <a:r>
              <a:rPr lang="ja-JP" altLang="en-US" sz="4000" b="1" dirty="0" smtClean="0">
                <a:latin typeface="HGP明朝E" pitchFamily="18" charset="-128"/>
                <a:ea typeface="HGP明朝E" pitchFamily="18" charset="-128"/>
              </a:rPr>
              <a:t>作成</a:t>
            </a:r>
            <a:endParaRPr lang="ja-JP" altLang="en-US" sz="4000" b="1" dirty="0">
              <a:latin typeface="HGP明朝E" pitchFamily="18" charset="-128"/>
              <a:ea typeface="HGP明朝E" pitchFamily="18" charset="-128"/>
            </a:endParaRPr>
          </a:p>
        </p:txBody>
      </p:sp>
      <p:sp>
        <p:nvSpPr>
          <p:cNvPr id="332819" name="Text Box 19"/>
          <p:cNvSpPr txBox="1">
            <a:spLocks noChangeArrowheads="1"/>
          </p:cNvSpPr>
          <p:nvPr/>
        </p:nvSpPr>
        <p:spPr bwMode="auto">
          <a:xfrm>
            <a:off x="4140200" y="4842314"/>
            <a:ext cx="4319588" cy="1325620"/>
          </a:xfrm>
          <a:prstGeom prst="rect">
            <a:avLst/>
          </a:prstGeom>
          <a:noFill/>
          <a:ln>
            <a:noFill/>
          </a:ln>
          <a:effectLst/>
          <a:extLst>
            <a:ext uri="{909E8E84-426E-40DD-AFC4-6F175D3DCCD1}">
              <a14:hiddenFill xmlns:a14="http://schemas.microsoft.com/office/drawing/2010/main">
                <a:solidFill>
                  <a:schemeClr val="accent1">
                    <a:alpha val="25000"/>
                  </a:scheme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r>
              <a:rPr lang="ja-JP" altLang="en-US" sz="4000" b="1" dirty="0" smtClean="0">
                <a:latin typeface="HGP明朝E" pitchFamily="18" charset="-128"/>
                <a:ea typeface="HGP明朝E" pitchFamily="18" charset="-128"/>
              </a:rPr>
              <a:t>ライフラインに伴う</a:t>
            </a:r>
            <a:r>
              <a:rPr lang="en-US" altLang="ja-JP" sz="4000" b="1" dirty="0" smtClean="0">
                <a:latin typeface="HGP明朝E" pitchFamily="18" charset="-128"/>
                <a:ea typeface="HGP明朝E" pitchFamily="18" charset="-128"/>
              </a:rPr>
              <a:t/>
            </a:r>
            <a:br>
              <a:rPr lang="en-US" altLang="ja-JP" sz="4000" b="1" dirty="0" smtClean="0">
                <a:latin typeface="HGP明朝E" pitchFamily="18" charset="-128"/>
                <a:ea typeface="HGP明朝E" pitchFamily="18" charset="-128"/>
              </a:rPr>
            </a:br>
            <a:r>
              <a:rPr lang="ja-JP" altLang="en-US" sz="4000" b="1" dirty="0" smtClean="0">
                <a:latin typeface="HGP明朝E" pitchFamily="18" charset="-128"/>
                <a:ea typeface="HGP明朝E" pitchFamily="18" charset="-128"/>
              </a:rPr>
              <a:t>困難が多い</a:t>
            </a:r>
            <a:endParaRPr lang="ja-JP" altLang="en-US" sz="4000" b="1" dirty="0">
              <a:latin typeface="HGP明朝E" pitchFamily="18" charset="-128"/>
              <a:ea typeface="HGP明朝E" pitchFamily="18" charset="-128"/>
            </a:endParaRPr>
          </a:p>
        </p:txBody>
      </p:sp>
      <p:sp>
        <p:nvSpPr>
          <p:cNvPr id="332820" name="Text Box 20"/>
          <p:cNvSpPr txBox="1">
            <a:spLocks noChangeArrowheads="1"/>
          </p:cNvSpPr>
          <p:nvPr/>
        </p:nvSpPr>
        <p:spPr bwMode="auto">
          <a:xfrm>
            <a:off x="4164760" y="4880280"/>
            <a:ext cx="4295028" cy="1325620"/>
          </a:xfrm>
          <a:prstGeom prst="rect">
            <a:avLst/>
          </a:prstGeom>
          <a:noFill/>
          <a:ln>
            <a:noFill/>
          </a:ln>
          <a:effectLst/>
          <a:extLst>
            <a:ext uri="{909E8E84-426E-40DD-AFC4-6F175D3DCCD1}">
              <a14:hiddenFill xmlns:a14="http://schemas.microsoft.com/office/drawing/2010/main">
                <a:solidFill>
                  <a:schemeClr val="accent1">
                    <a:alpha val="25000"/>
                  </a:scheme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r>
              <a:rPr kumimoji="0" lang="ja-JP" altLang="en-US" sz="4000" b="1" dirty="0" smtClean="0">
                <a:latin typeface="HGP明朝E" pitchFamily="18" charset="-128"/>
                <a:ea typeface="HGP明朝E" pitchFamily="18" charset="-128"/>
              </a:rPr>
              <a:t>学生同士の</a:t>
            </a:r>
            <a:r>
              <a:rPr kumimoji="0" lang="en-US" altLang="ja-JP" sz="4000" b="1" dirty="0" smtClean="0">
                <a:latin typeface="HGP明朝E" pitchFamily="18" charset="-128"/>
                <a:ea typeface="HGP明朝E" pitchFamily="18" charset="-128"/>
              </a:rPr>
              <a:t/>
            </a:r>
            <a:br>
              <a:rPr kumimoji="0" lang="en-US" altLang="ja-JP" sz="4000" b="1" dirty="0" smtClean="0">
                <a:latin typeface="HGP明朝E" pitchFamily="18" charset="-128"/>
                <a:ea typeface="HGP明朝E" pitchFamily="18" charset="-128"/>
              </a:rPr>
            </a:br>
            <a:r>
              <a:rPr kumimoji="0" lang="ja-JP" altLang="en-US" sz="4000" b="1" dirty="0" smtClean="0">
                <a:latin typeface="HGP明朝E" pitchFamily="18" charset="-128"/>
                <a:ea typeface="HGP明朝E" pitchFamily="18" charset="-128"/>
              </a:rPr>
              <a:t>共助が見られた</a:t>
            </a:r>
            <a:endParaRPr kumimoji="0" lang="ja-JP" altLang="en-US" sz="4000" b="1" dirty="0">
              <a:latin typeface="HGP明朝E" pitchFamily="18" charset="-128"/>
              <a:ea typeface="HGP明朝E" pitchFamily="18" charset="-128"/>
            </a:endParaRPr>
          </a:p>
        </p:txBody>
      </p:sp>
      <p:sp>
        <p:nvSpPr>
          <p:cNvPr id="332834" name="Text Box 34"/>
          <p:cNvSpPr txBox="1">
            <a:spLocks noChangeArrowheads="1"/>
          </p:cNvSpPr>
          <p:nvPr/>
        </p:nvSpPr>
        <p:spPr bwMode="auto">
          <a:xfrm>
            <a:off x="4152480" y="4572503"/>
            <a:ext cx="4319588" cy="1941173"/>
          </a:xfrm>
          <a:prstGeom prst="rect">
            <a:avLst/>
          </a:prstGeom>
          <a:noFill/>
          <a:ln>
            <a:noFill/>
          </a:ln>
          <a:effectLst/>
          <a:extLst>
            <a:ext uri="{909E8E84-426E-40DD-AFC4-6F175D3DCCD1}">
              <a14:hiddenFill xmlns:a14="http://schemas.microsoft.com/office/drawing/2010/main">
                <a:solidFill>
                  <a:schemeClr val="accent1">
                    <a:alpha val="25000"/>
                  </a:schemeClr>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r>
              <a:rPr lang="ja-JP" altLang="en-US" sz="4000" dirty="0" smtClean="0">
                <a:latin typeface="HGP明朝E" pitchFamily="18" charset="-128"/>
                <a:ea typeface="HGP明朝E" pitchFamily="18" charset="-128"/>
              </a:rPr>
              <a:t>ライフライン被害を</a:t>
            </a:r>
            <a:r>
              <a:rPr lang="en-US" altLang="ja-JP" sz="4000" dirty="0" smtClean="0">
                <a:latin typeface="HGP明朝E" pitchFamily="18" charset="-128"/>
                <a:ea typeface="HGP明朝E" pitchFamily="18" charset="-128"/>
              </a:rPr>
              <a:t/>
            </a:r>
            <a:br>
              <a:rPr lang="en-US" altLang="ja-JP" sz="4000" dirty="0" smtClean="0">
                <a:latin typeface="HGP明朝E" pitchFamily="18" charset="-128"/>
                <a:ea typeface="HGP明朝E" pitchFamily="18" charset="-128"/>
              </a:rPr>
            </a:br>
            <a:r>
              <a:rPr lang="ja-JP" altLang="en-US" sz="4000" dirty="0" smtClean="0">
                <a:latin typeface="HGP明朝E" pitchFamily="18" charset="-128"/>
                <a:ea typeface="HGP明朝E" pitchFamily="18" charset="-128"/>
              </a:rPr>
              <a:t>学生同士で</a:t>
            </a:r>
            <a:endParaRPr lang="en-US" altLang="ja-JP" sz="4000" dirty="0" smtClean="0">
              <a:latin typeface="HGP明朝E" pitchFamily="18" charset="-128"/>
              <a:ea typeface="HGP明朝E" pitchFamily="18" charset="-128"/>
            </a:endParaRPr>
          </a:p>
          <a:p>
            <a:pPr algn="ctr"/>
            <a:r>
              <a:rPr lang="ja-JP" altLang="en-US" sz="4000" dirty="0" smtClean="0">
                <a:latin typeface="HGP明朝E" pitchFamily="18" charset="-128"/>
                <a:ea typeface="HGP明朝E" pitchFamily="18" charset="-128"/>
              </a:rPr>
              <a:t>乗り越えていた</a:t>
            </a:r>
            <a:endParaRPr lang="ja-JP" altLang="en-US" sz="4000" dirty="0">
              <a:latin typeface="HGP明朝E" pitchFamily="18" charset="-128"/>
              <a:ea typeface="HGP明朝E" pitchFamily="18" charset="-128"/>
            </a:endParaRPr>
          </a:p>
        </p:txBody>
      </p:sp>
      <p:sp>
        <p:nvSpPr>
          <p:cNvPr id="332842" name="AutoShape 42"/>
          <p:cNvSpPr>
            <a:spLocks noChangeArrowheads="1"/>
          </p:cNvSpPr>
          <p:nvPr/>
        </p:nvSpPr>
        <p:spPr bwMode="auto">
          <a:xfrm>
            <a:off x="611560" y="1412776"/>
            <a:ext cx="2628827" cy="1179224"/>
          </a:xfrm>
          <a:prstGeom prst="roundRect">
            <a:avLst>
              <a:gd name="adj" fmla="val 16667"/>
            </a:avLst>
          </a:prstGeom>
          <a:gradFill flip="none" rotWithShape="1">
            <a:gsLst>
              <a:gs pos="0">
                <a:srgbClr val="66FFFF">
                  <a:tint val="66000"/>
                  <a:satMod val="160000"/>
                </a:srgbClr>
              </a:gs>
              <a:gs pos="50000">
                <a:srgbClr val="66FFFF">
                  <a:tint val="44500"/>
                  <a:satMod val="160000"/>
                </a:srgbClr>
              </a:gs>
              <a:gs pos="100000">
                <a:srgbClr val="66FFFF">
                  <a:tint val="23500"/>
                  <a:satMod val="160000"/>
                </a:srgbClr>
              </a:gs>
            </a:gsLst>
            <a:lin ang="2700000" scaled="1"/>
            <a:tileRect/>
          </a:gradFill>
          <a:ln w="9525">
            <a:round/>
            <a:headEnd/>
            <a:tailEnd/>
          </a:ln>
          <a:effectLst>
            <a:innerShdw blurRad="63500" dist="50800" dir="5400000">
              <a:srgbClr val="20D5E8">
                <a:alpha val="50000"/>
              </a:srgbClr>
            </a:innerShdw>
          </a:effectLst>
          <a:scene3d>
            <a:camera prst="legacyPerspectiveBottom"/>
            <a:lightRig rig="legacyFlat3" dir="t"/>
          </a:scene3d>
          <a:sp3d extrusionH="887400" prstMaterial="legacyMatte">
            <a:bevelT w="13500" h="13500" prst="angle"/>
            <a:bevelB w="13500" h="13500" prst="angle"/>
            <a:extrusionClr>
              <a:srgbClr val="66FFFF"/>
            </a:extrusionClr>
          </a:sp3d>
        </p:spPr>
        <p:txBody>
          <a:bodyPr wrap="none" anchor="ctr">
            <a:flatTx/>
          </a:bodyPr>
          <a:lstStyle/>
          <a:p>
            <a:pPr algn="ctr"/>
            <a:r>
              <a:rPr lang="ja-JP" altLang="en-US" sz="2400" b="1" dirty="0">
                <a:solidFill>
                  <a:schemeClr val="bg1"/>
                </a:solidFill>
              </a:rPr>
              <a:t>筑波大周辺の</a:t>
            </a:r>
            <a:r>
              <a:rPr lang="en-US" altLang="ja-JP" sz="2400" b="1" dirty="0">
                <a:solidFill>
                  <a:schemeClr val="bg1"/>
                </a:solidFill>
              </a:rPr>
              <a:t/>
            </a:r>
            <a:br>
              <a:rPr lang="en-US" altLang="ja-JP" sz="2400" b="1" dirty="0">
                <a:solidFill>
                  <a:schemeClr val="bg1"/>
                </a:solidFill>
              </a:rPr>
            </a:br>
            <a:r>
              <a:rPr lang="ja-JP" altLang="en-US" sz="2400" b="1" dirty="0">
                <a:solidFill>
                  <a:schemeClr val="bg1"/>
                </a:solidFill>
              </a:rPr>
              <a:t>地震被害把握</a:t>
            </a:r>
          </a:p>
        </p:txBody>
      </p:sp>
      <p:sp>
        <p:nvSpPr>
          <p:cNvPr id="332843" name="AutoShape 43"/>
          <p:cNvSpPr>
            <a:spLocks noChangeArrowheads="1"/>
          </p:cNvSpPr>
          <p:nvPr/>
        </p:nvSpPr>
        <p:spPr bwMode="auto">
          <a:xfrm>
            <a:off x="611560" y="2736000"/>
            <a:ext cx="2628827" cy="1152000"/>
          </a:xfrm>
          <a:prstGeom prst="roundRect">
            <a:avLst>
              <a:gd name="adj" fmla="val 16667"/>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5400000" scaled="1"/>
            <a:tileRect/>
          </a:gradFill>
          <a:ln w="9525">
            <a:round/>
            <a:headEnd/>
            <a:tailEnd/>
          </a:ln>
          <a:effectLst/>
          <a:scene3d>
            <a:camera prst="legacyPerspectiveBottom"/>
            <a:lightRig rig="legacyFlat3" dir="t"/>
          </a:scene3d>
          <a:sp3d extrusionH="887400" prstMaterial="legacyMatte">
            <a:bevelT w="13500" h="13500" prst="angle"/>
            <a:bevelB w="13500" h="13500" prst="angle"/>
            <a:extrusionClr>
              <a:srgbClr val="FF99FF"/>
            </a:extrusionClr>
          </a:sp3d>
        </p:spPr>
        <p:txBody>
          <a:bodyPr wrap="none" anchor="ctr">
            <a:flatTx/>
          </a:bodyPr>
          <a:lstStyle/>
          <a:p>
            <a:pPr algn="ctr"/>
            <a:r>
              <a:rPr lang="ja-JP" altLang="en-US" sz="2400" b="1" dirty="0">
                <a:solidFill>
                  <a:schemeClr val="bg1"/>
                </a:solidFill>
              </a:rPr>
              <a:t>筑波大生の</a:t>
            </a:r>
            <a:r>
              <a:rPr lang="en-US" altLang="ja-JP" sz="2400" b="1" dirty="0">
                <a:solidFill>
                  <a:schemeClr val="bg1"/>
                </a:solidFill>
              </a:rPr>
              <a:t/>
            </a:r>
            <a:br>
              <a:rPr lang="en-US" altLang="ja-JP" sz="2400" b="1" dirty="0">
                <a:solidFill>
                  <a:schemeClr val="bg1"/>
                </a:solidFill>
              </a:rPr>
            </a:br>
            <a:r>
              <a:rPr lang="ja-JP" altLang="en-US" sz="2400" b="1" dirty="0">
                <a:solidFill>
                  <a:schemeClr val="bg1"/>
                </a:solidFill>
              </a:rPr>
              <a:t>困ったことを分析</a:t>
            </a:r>
          </a:p>
        </p:txBody>
      </p:sp>
      <p:sp>
        <p:nvSpPr>
          <p:cNvPr id="332844" name="AutoShape 44"/>
          <p:cNvSpPr>
            <a:spLocks noChangeArrowheads="1"/>
          </p:cNvSpPr>
          <p:nvPr/>
        </p:nvSpPr>
        <p:spPr bwMode="auto">
          <a:xfrm>
            <a:off x="611560" y="4032000"/>
            <a:ext cx="2628827" cy="1152000"/>
          </a:xfrm>
          <a:prstGeom prst="roundRect">
            <a:avLst>
              <a:gd name="adj" fmla="val 16667"/>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a:round/>
            <a:headEnd/>
            <a:tailEnd/>
          </a:ln>
          <a:effectLst/>
          <a:scene3d>
            <a:camera prst="legacyPerspectiveBottom"/>
            <a:lightRig rig="legacyFlat3" dir="t"/>
          </a:scene3d>
          <a:sp3d extrusionH="887400" prstMaterial="legacyMatte">
            <a:bevelT w="13500" h="13500" prst="angle"/>
            <a:bevelB w="13500" h="13500" prst="angle"/>
            <a:extrusionClr>
              <a:srgbClr val="FFFF66"/>
            </a:extrusionClr>
          </a:sp3d>
        </p:spPr>
        <p:txBody>
          <a:bodyPr wrap="none" anchor="ctr">
            <a:flatTx/>
          </a:bodyPr>
          <a:lstStyle/>
          <a:p>
            <a:pPr algn="ctr"/>
            <a:r>
              <a:rPr lang="ja-JP" altLang="en-US" sz="2400" b="1" dirty="0">
                <a:solidFill>
                  <a:schemeClr val="bg1"/>
                </a:solidFill>
              </a:rPr>
              <a:t>困ったことを</a:t>
            </a:r>
            <a:endParaRPr lang="en-US" altLang="ja-JP" sz="2400" b="1" dirty="0">
              <a:solidFill>
                <a:schemeClr val="bg1"/>
              </a:solidFill>
            </a:endParaRPr>
          </a:p>
          <a:p>
            <a:pPr algn="ctr"/>
            <a:r>
              <a:rPr lang="ja-JP" altLang="en-US" sz="2400" b="1" dirty="0">
                <a:solidFill>
                  <a:schemeClr val="bg1"/>
                </a:solidFill>
              </a:rPr>
              <a:t>どう解決したか</a:t>
            </a:r>
          </a:p>
        </p:txBody>
      </p:sp>
      <p:sp>
        <p:nvSpPr>
          <p:cNvPr id="332845" name="AutoShape 45"/>
          <p:cNvSpPr>
            <a:spLocks noChangeArrowheads="1"/>
          </p:cNvSpPr>
          <p:nvPr/>
        </p:nvSpPr>
        <p:spPr bwMode="auto">
          <a:xfrm>
            <a:off x="611461" y="5328000"/>
            <a:ext cx="2628926" cy="1152000"/>
          </a:xfrm>
          <a:prstGeom prst="roundRect">
            <a:avLst>
              <a:gd name="adj" fmla="val 166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a:ln w="9525">
            <a:round/>
            <a:headEnd/>
            <a:tailEnd/>
          </a:ln>
          <a:effectLst/>
          <a:scene3d>
            <a:camera prst="legacyPerspectiveBottom"/>
            <a:lightRig rig="legacyFlat3" dir="t"/>
          </a:scene3d>
          <a:sp3d extrusionH="887400" prstMaterial="legacyMatte">
            <a:bevelT w="13500" h="13500" prst="angle"/>
            <a:bevelB w="13500" h="13500" prst="angle"/>
            <a:extrusionClr>
              <a:srgbClr val="B4DE86"/>
            </a:extrusionClr>
          </a:sp3d>
        </p:spPr>
        <p:txBody>
          <a:bodyPr wrap="none" anchor="ctr">
            <a:flatTx/>
          </a:bodyPr>
          <a:lstStyle/>
          <a:p>
            <a:pPr algn="ctr"/>
            <a:r>
              <a:rPr lang="ja-JP" altLang="en-US" sz="2400" b="1" dirty="0">
                <a:solidFill>
                  <a:schemeClr val="bg1"/>
                </a:solidFill>
              </a:rPr>
              <a:t>仮説の検証</a:t>
            </a:r>
          </a:p>
        </p:txBody>
      </p:sp>
      <p:pic>
        <p:nvPicPr>
          <p:cNvPr id="4" name="図 3"/>
          <p:cNvPicPr>
            <a:picLocks/>
          </p:cNvPicPr>
          <p:nvPr/>
        </p:nvPicPr>
        <p:blipFill>
          <a:blip r:embed="rId3">
            <a:extLst>
              <a:ext uri="{28A0092B-C50C-407E-A947-70E740481C1C}">
                <a14:useLocalDpi xmlns:a14="http://schemas.microsoft.com/office/drawing/2010/main" val="0"/>
              </a:ext>
            </a:extLst>
          </a:blip>
          <a:stretch>
            <a:fillRect/>
          </a:stretch>
        </p:blipFill>
        <p:spPr>
          <a:xfrm>
            <a:off x="3420176" y="1196752"/>
            <a:ext cx="2736000" cy="2736000"/>
          </a:xfrm>
          <a:prstGeom prst="rect">
            <a:avLst/>
          </a:prstGeom>
        </p:spPr>
      </p:pic>
      <p:pic>
        <p:nvPicPr>
          <p:cNvPr id="5" name="図 4"/>
          <p:cNvPicPr>
            <a:picLocks/>
          </p:cNvPicPr>
          <p:nvPr/>
        </p:nvPicPr>
        <p:blipFill>
          <a:blip r:embed="rId4">
            <a:extLst>
              <a:ext uri="{28A0092B-C50C-407E-A947-70E740481C1C}">
                <a14:useLocalDpi xmlns:a14="http://schemas.microsoft.com/office/drawing/2010/main" val="0"/>
              </a:ext>
            </a:extLst>
          </a:blip>
          <a:stretch>
            <a:fillRect/>
          </a:stretch>
        </p:blipFill>
        <p:spPr>
          <a:xfrm>
            <a:off x="6228184" y="1197056"/>
            <a:ext cx="2736000" cy="2736000"/>
          </a:xfrm>
          <a:prstGeom prst="rect">
            <a:avLst/>
          </a:prstGeom>
        </p:spPr>
      </p:pic>
      <p:grpSp>
        <p:nvGrpSpPr>
          <p:cNvPr id="7" name="グループ化 6"/>
          <p:cNvGrpSpPr/>
          <p:nvPr/>
        </p:nvGrpSpPr>
        <p:grpSpPr>
          <a:xfrm>
            <a:off x="3671702" y="635000"/>
            <a:ext cx="5076762" cy="3342460"/>
            <a:chOff x="3671702" y="635000"/>
            <a:chExt cx="5256584" cy="3342460"/>
          </a:xfrm>
        </p:grpSpPr>
        <p:graphicFrame>
          <p:nvGraphicFramePr>
            <p:cNvPr id="61" name="グラフ 60"/>
            <p:cNvGraphicFramePr>
              <a:graphicFrameLocks/>
            </p:cNvGraphicFramePr>
            <p:nvPr>
              <p:extLst>
                <p:ext uri="{D42A27DB-BD31-4B8C-83A1-F6EECF244321}">
                  <p14:modId xmlns:p14="http://schemas.microsoft.com/office/powerpoint/2010/main" val="1624369142"/>
                </p:ext>
              </p:extLst>
            </p:nvPr>
          </p:nvGraphicFramePr>
          <p:xfrm>
            <a:off x="3671702" y="635000"/>
            <a:ext cx="5256584" cy="3342460"/>
          </p:xfrm>
          <a:graphic>
            <a:graphicData uri="http://schemas.openxmlformats.org/drawingml/2006/chart">
              <c:chart xmlns:c="http://schemas.openxmlformats.org/drawingml/2006/chart" xmlns:r="http://schemas.openxmlformats.org/officeDocument/2006/relationships" r:id="rId5"/>
            </a:graphicData>
          </a:graphic>
        </p:graphicFrame>
        <p:sp>
          <p:nvSpPr>
            <p:cNvPr id="62" name="円/楕円 61"/>
            <p:cNvSpPr/>
            <p:nvPr/>
          </p:nvSpPr>
          <p:spPr>
            <a:xfrm>
              <a:off x="5220072" y="692696"/>
              <a:ext cx="2736304" cy="83671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円/楕円 62"/>
            <p:cNvSpPr/>
            <p:nvPr/>
          </p:nvSpPr>
          <p:spPr>
            <a:xfrm>
              <a:off x="5220072" y="1455652"/>
              <a:ext cx="1800200" cy="87679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p:cNvGrpSpPr/>
          <p:nvPr/>
        </p:nvGrpSpPr>
        <p:grpSpPr>
          <a:xfrm>
            <a:off x="3429328" y="560589"/>
            <a:ext cx="5832649" cy="3534745"/>
            <a:chOff x="11634160" y="2932866"/>
            <a:chExt cx="5832649" cy="3534745"/>
          </a:xfrm>
        </p:grpSpPr>
        <p:cxnSp>
          <p:nvCxnSpPr>
            <p:cNvPr id="95" name="直線コネクタ 94"/>
            <p:cNvCxnSpPr/>
            <p:nvPr/>
          </p:nvCxnSpPr>
          <p:spPr>
            <a:xfrm>
              <a:off x="12795512" y="5034990"/>
              <a:ext cx="461340" cy="35780"/>
            </a:xfrm>
            <a:prstGeom prst="line">
              <a:avLst/>
            </a:prstGeom>
          </p:spPr>
          <p:style>
            <a:lnRef idx="3">
              <a:schemeClr val="accent5"/>
            </a:lnRef>
            <a:fillRef idx="0">
              <a:schemeClr val="accent5"/>
            </a:fillRef>
            <a:effectRef idx="2">
              <a:schemeClr val="accent5"/>
            </a:effectRef>
            <a:fontRef idx="minor">
              <a:schemeClr val="tx1"/>
            </a:fontRef>
          </p:style>
        </p:cxnSp>
        <p:graphicFrame>
          <p:nvGraphicFramePr>
            <p:cNvPr id="96" name="グラフ 95"/>
            <p:cNvGraphicFramePr>
              <a:graphicFrameLocks/>
            </p:cNvGraphicFramePr>
            <p:nvPr>
              <p:extLst>
                <p:ext uri="{D42A27DB-BD31-4B8C-83A1-F6EECF244321}">
                  <p14:modId xmlns:p14="http://schemas.microsoft.com/office/powerpoint/2010/main" val="374414036"/>
                </p:ext>
              </p:extLst>
            </p:nvPr>
          </p:nvGraphicFramePr>
          <p:xfrm>
            <a:off x="11634160" y="2932866"/>
            <a:ext cx="5546932" cy="3534745"/>
          </p:xfrm>
          <a:graphic>
            <a:graphicData uri="http://schemas.openxmlformats.org/drawingml/2006/chart">
              <c:chart xmlns:c="http://schemas.openxmlformats.org/drawingml/2006/chart" xmlns:r="http://schemas.openxmlformats.org/officeDocument/2006/relationships" r:id="rId6"/>
            </a:graphicData>
          </a:graphic>
        </p:graphicFrame>
        <p:sp>
          <p:nvSpPr>
            <p:cNvPr id="97" name="円/楕円 96"/>
            <p:cNvSpPr/>
            <p:nvPr/>
          </p:nvSpPr>
          <p:spPr>
            <a:xfrm>
              <a:off x="15624341" y="3223934"/>
              <a:ext cx="1692983" cy="871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98" name="円/楕円 97"/>
            <p:cNvSpPr/>
            <p:nvPr/>
          </p:nvSpPr>
          <p:spPr>
            <a:xfrm>
              <a:off x="15502493" y="4137336"/>
              <a:ext cx="1964316" cy="110102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99" name="円/楕円 98"/>
            <p:cNvSpPr/>
            <p:nvPr/>
          </p:nvSpPr>
          <p:spPr>
            <a:xfrm>
              <a:off x="15624341" y="5256388"/>
              <a:ext cx="1458993" cy="394425"/>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00" name="角丸四角形吹き出し 99"/>
            <p:cNvSpPr/>
            <p:nvPr/>
          </p:nvSpPr>
          <p:spPr>
            <a:xfrm>
              <a:off x="12986559" y="4640790"/>
              <a:ext cx="1596634" cy="838153"/>
            </a:xfrm>
            <a:prstGeom prst="wedgeRoundRectCallout">
              <a:avLst>
                <a:gd name="adj1" fmla="val -46857"/>
                <a:gd name="adj2" fmla="val -78940"/>
                <a:gd name="adj3" fmla="val 16667"/>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ja-JP" altLang="en-US" sz="1600" b="1" dirty="0">
                  <a:solidFill>
                    <a:schemeClr val="tx1"/>
                  </a:solidFill>
                </a:rPr>
                <a:t>当日は共助による解決</a:t>
              </a:r>
            </a:p>
          </p:txBody>
        </p:sp>
        <p:sp>
          <p:nvSpPr>
            <p:cNvPr id="101" name="上矢印 100"/>
            <p:cNvSpPr/>
            <p:nvPr/>
          </p:nvSpPr>
          <p:spPr>
            <a:xfrm>
              <a:off x="15273864" y="3494503"/>
              <a:ext cx="440451" cy="33026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02" name="下矢印 101"/>
            <p:cNvSpPr/>
            <p:nvPr/>
          </p:nvSpPr>
          <p:spPr>
            <a:xfrm>
              <a:off x="15273864" y="4214583"/>
              <a:ext cx="440451" cy="345122"/>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solidFill>
                  <a:srgbClr val="FFC000"/>
                </a:solidFill>
              </a:endParaRPr>
            </a:p>
          </p:txBody>
        </p:sp>
        <p:sp>
          <p:nvSpPr>
            <p:cNvPr id="103" name="上矢印 102"/>
            <p:cNvSpPr/>
            <p:nvPr/>
          </p:nvSpPr>
          <p:spPr>
            <a:xfrm>
              <a:off x="15282267" y="4862655"/>
              <a:ext cx="440451" cy="394425"/>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04" name="テキスト ボックス 103"/>
            <p:cNvSpPr txBox="1"/>
            <p:nvPr/>
          </p:nvSpPr>
          <p:spPr>
            <a:xfrm>
              <a:off x="13784876" y="4945976"/>
              <a:ext cx="605619" cy="584775"/>
            </a:xfrm>
            <a:prstGeom prst="rect">
              <a:avLst/>
            </a:prstGeom>
            <a:noFill/>
          </p:spPr>
          <p:txBody>
            <a:bodyPr wrap="square" rtlCol="0">
              <a:spAutoFit/>
            </a:bodyPr>
            <a:lstStyle/>
            <a:p>
              <a:r>
                <a:rPr kumimoji="1" lang="ja-JP" altLang="en-US" sz="3200" b="1" dirty="0" smtClean="0">
                  <a:solidFill>
                    <a:srgbClr val="FFC000"/>
                  </a:solidFill>
                </a:rPr>
                <a:t>大</a:t>
              </a:r>
              <a:endParaRPr kumimoji="1" lang="ja-JP" altLang="en-US" sz="3200" b="1" dirty="0">
                <a:solidFill>
                  <a:srgbClr val="FFC000"/>
                </a:solidFill>
              </a:endParaRPr>
            </a:p>
          </p:txBody>
        </p:sp>
      </p:grpSp>
      <p:grpSp>
        <p:nvGrpSpPr>
          <p:cNvPr id="15" name="グループ化 14"/>
          <p:cNvGrpSpPr/>
          <p:nvPr/>
        </p:nvGrpSpPr>
        <p:grpSpPr>
          <a:xfrm>
            <a:off x="4161990" y="724088"/>
            <a:ext cx="5501234" cy="3582941"/>
            <a:chOff x="2599158" y="836712"/>
            <a:chExt cx="5501234" cy="3582941"/>
          </a:xfrm>
        </p:grpSpPr>
        <p:sp>
          <p:nvSpPr>
            <p:cNvPr id="112" name="テキスト ボックス 111"/>
            <p:cNvSpPr txBox="1"/>
            <p:nvPr/>
          </p:nvSpPr>
          <p:spPr>
            <a:xfrm>
              <a:off x="2599158" y="1124744"/>
              <a:ext cx="1691876" cy="2970044"/>
            </a:xfrm>
            <a:prstGeom prst="rect">
              <a:avLst/>
            </a:prstGeom>
            <a:noFill/>
          </p:spPr>
          <p:txBody>
            <a:bodyPr wrap="square" rtlCol="0">
              <a:spAutoFit/>
            </a:bodyPr>
            <a:lstStyle/>
            <a:p>
              <a:r>
                <a:rPr lang="ja-JP" altLang="en-US" sz="1100" dirty="0"/>
                <a:t>避難</a:t>
              </a:r>
              <a:r>
                <a:rPr lang="ja-JP" altLang="en-US" sz="1100" dirty="0" smtClean="0"/>
                <a:t>した</a:t>
              </a:r>
              <a:endParaRPr kumimoji="1" lang="en-US" altLang="ja-JP" sz="1100" dirty="0" smtClean="0"/>
            </a:p>
            <a:p>
              <a:r>
                <a:rPr lang="ja-JP" altLang="en-US" sz="1100" dirty="0"/>
                <a:t>市に頼る</a:t>
              </a:r>
              <a:endParaRPr lang="en-US" altLang="ja-JP" sz="1100" dirty="0"/>
            </a:p>
            <a:p>
              <a:r>
                <a:rPr lang="ja-JP" altLang="en-US" sz="1100" dirty="0"/>
                <a:t>家族に頼る</a:t>
              </a:r>
              <a:endParaRPr lang="en-US" altLang="ja-JP" sz="1100" dirty="0"/>
            </a:p>
            <a:p>
              <a:r>
                <a:rPr lang="ja-JP" altLang="en-US" sz="1100" dirty="0"/>
                <a:t>友人・知人に</a:t>
              </a:r>
              <a:r>
                <a:rPr lang="ja-JP" altLang="en-US" sz="1100" dirty="0" smtClean="0"/>
                <a:t>頼る</a:t>
              </a:r>
              <a:endParaRPr lang="en-US" altLang="ja-JP" sz="1100" dirty="0" smtClean="0"/>
            </a:p>
            <a:p>
              <a:r>
                <a:rPr lang="ja-JP" altLang="en-US" sz="1100" dirty="0" smtClean="0"/>
                <a:t>友人</a:t>
              </a:r>
              <a:r>
                <a:rPr lang="ja-JP" altLang="en-US" sz="1100" dirty="0"/>
                <a:t>・知人宅</a:t>
              </a:r>
              <a:r>
                <a:rPr lang="ja-JP" altLang="en-US" sz="1100" dirty="0" smtClean="0"/>
                <a:t>に泊まる</a:t>
              </a:r>
              <a:endParaRPr lang="en-US" altLang="ja-JP" sz="1100" dirty="0"/>
            </a:p>
            <a:p>
              <a:r>
                <a:rPr lang="ja-JP" altLang="en-US" sz="1100" dirty="0"/>
                <a:t>恋人に頼る</a:t>
              </a:r>
              <a:endParaRPr lang="en-US" altLang="ja-JP" sz="1100" dirty="0"/>
            </a:p>
            <a:p>
              <a:r>
                <a:rPr lang="ja-JP" altLang="en-US" sz="1100" dirty="0"/>
                <a:t>買い物</a:t>
              </a:r>
              <a:endParaRPr lang="en-US" altLang="ja-JP" sz="1100" dirty="0"/>
            </a:p>
            <a:p>
              <a:r>
                <a:rPr lang="ja-JP" altLang="en-US" sz="1100" dirty="0"/>
                <a:t>我慢する</a:t>
              </a:r>
              <a:endParaRPr lang="en-US" altLang="ja-JP" sz="1100" dirty="0"/>
            </a:p>
            <a:p>
              <a:r>
                <a:rPr lang="en-US" altLang="ja-JP" sz="1100" dirty="0"/>
                <a:t>TV</a:t>
              </a:r>
            </a:p>
            <a:p>
              <a:r>
                <a:rPr lang="ja-JP" altLang="en-US" sz="1100" dirty="0"/>
                <a:t>ラジオ</a:t>
              </a:r>
              <a:endParaRPr lang="en-US" altLang="ja-JP" sz="1100" dirty="0"/>
            </a:p>
            <a:p>
              <a:r>
                <a:rPr lang="en-US" altLang="ja-JP" sz="1100" dirty="0"/>
                <a:t>SHARE THE TSUKUBA</a:t>
              </a:r>
            </a:p>
            <a:p>
              <a:r>
                <a:rPr lang="en-US" altLang="ja-JP" sz="1100" dirty="0"/>
                <a:t>SAVE IBARAKI</a:t>
              </a:r>
            </a:p>
            <a:p>
              <a:r>
                <a:rPr lang="ja-JP" altLang="en-US" sz="1100" dirty="0"/>
                <a:t>つくば市</a:t>
              </a:r>
              <a:r>
                <a:rPr lang="en-US" altLang="ja-JP" sz="1100" dirty="0"/>
                <a:t>HP</a:t>
              </a:r>
            </a:p>
            <a:p>
              <a:r>
                <a:rPr lang="ja-JP" altLang="en-US" sz="1100" dirty="0"/>
                <a:t>筑波大学</a:t>
              </a:r>
              <a:r>
                <a:rPr lang="en-US" altLang="ja-JP" sz="1100" dirty="0"/>
                <a:t>HP</a:t>
              </a:r>
            </a:p>
            <a:p>
              <a:r>
                <a:rPr lang="en-US" altLang="ja-JP" sz="1100" dirty="0"/>
                <a:t>Twitter</a:t>
              </a:r>
            </a:p>
            <a:p>
              <a:r>
                <a:rPr lang="en-US" altLang="ja-JP" sz="1100" dirty="0" err="1"/>
                <a:t>mixi</a:t>
              </a:r>
              <a:endParaRPr lang="en-US" altLang="ja-JP" sz="1100" dirty="0"/>
            </a:p>
            <a:p>
              <a:r>
                <a:rPr kumimoji="1" lang="ja-JP" altLang="en-US" sz="1100" dirty="0" smtClean="0"/>
                <a:t>インターネットニュース</a:t>
              </a:r>
              <a:endParaRPr kumimoji="1" lang="en-US" altLang="ja-JP" sz="1100" dirty="0" smtClean="0"/>
            </a:p>
          </p:txBody>
        </p:sp>
        <p:graphicFrame>
          <p:nvGraphicFramePr>
            <p:cNvPr id="113" name="グラフ 112"/>
            <p:cNvGraphicFramePr>
              <a:graphicFrameLocks/>
            </p:cNvGraphicFramePr>
            <p:nvPr>
              <p:extLst>
                <p:ext uri="{D42A27DB-BD31-4B8C-83A1-F6EECF244321}">
                  <p14:modId xmlns:p14="http://schemas.microsoft.com/office/powerpoint/2010/main" val="946401649"/>
                </p:ext>
              </p:extLst>
            </p:nvPr>
          </p:nvGraphicFramePr>
          <p:xfrm>
            <a:off x="3762361" y="836712"/>
            <a:ext cx="4338031" cy="3582941"/>
          </p:xfrm>
          <a:graphic>
            <a:graphicData uri="http://schemas.openxmlformats.org/drawingml/2006/chart">
              <c:chart xmlns:c="http://schemas.openxmlformats.org/drawingml/2006/chart" xmlns:r="http://schemas.openxmlformats.org/officeDocument/2006/relationships" r:id="rId7"/>
            </a:graphicData>
          </a:graphic>
        </p:graphicFrame>
        <p:sp>
          <p:nvSpPr>
            <p:cNvPr id="114" name="フレーム 113"/>
            <p:cNvSpPr/>
            <p:nvPr/>
          </p:nvSpPr>
          <p:spPr>
            <a:xfrm>
              <a:off x="2616675" y="1628800"/>
              <a:ext cx="1128069" cy="20835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endParaRPr>
            </a:p>
          </p:txBody>
        </p:sp>
        <p:sp>
          <p:nvSpPr>
            <p:cNvPr id="115" name="フレーム 114"/>
            <p:cNvSpPr/>
            <p:nvPr/>
          </p:nvSpPr>
          <p:spPr>
            <a:xfrm>
              <a:off x="6016369" y="1662708"/>
              <a:ext cx="1435951" cy="166680"/>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6" name="フレーム 115"/>
            <p:cNvSpPr/>
            <p:nvPr/>
          </p:nvSpPr>
          <p:spPr>
            <a:xfrm>
              <a:off x="2616675" y="2348880"/>
              <a:ext cx="679310" cy="166679"/>
            </a:xfrm>
            <a:prstGeom prst="frame">
              <a:avLst/>
            </a:prstGeom>
            <a:solidFill>
              <a:schemeClr val="tx2"/>
            </a:solidFill>
            <a:ln>
              <a:solidFill>
                <a:schemeClr val="tx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117" name="フレーム 116"/>
            <p:cNvSpPr/>
            <p:nvPr/>
          </p:nvSpPr>
          <p:spPr>
            <a:xfrm>
              <a:off x="3791665" y="2372825"/>
              <a:ext cx="2369044" cy="166679"/>
            </a:xfrm>
            <a:prstGeom prst="fram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6" name="正方形/長方形 5"/>
          <p:cNvSpPr/>
          <p:nvPr/>
        </p:nvSpPr>
        <p:spPr>
          <a:xfrm>
            <a:off x="4140200" y="6480000"/>
            <a:ext cx="4319588" cy="106212"/>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4355975" y="6453336"/>
            <a:ext cx="387565"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4193344" y="4372448"/>
            <a:ext cx="1174990" cy="400110"/>
          </a:xfrm>
          <a:prstGeom prst="rect">
            <a:avLst/>
          </a:prstGeom>
          <a:noFill/>
        </p:spPr>
        <p:txBody>
          <a:bodyPr wrap="square" rtlCol="0">
            <a:spAutoFit/>
          </a:bodyPr>
          <a:lstStyle/>
          <a:p>
            <a:r>
              <a:rPr kumimoji="1" lang="ja-JP" altLang="en-US" sz="2000" dirty="0" smtClean="0"/>
              <a:t>おさらい</a:t>
            </a:r>
            <a:endParaRPr kumimoji="1" lang="ja-JP" altLang="en-US" sz="2000" dirty="0"/>
          </a:p>
        </p:txBody>
      </p:sp>
    </p:spTree>
    <p:extLst>
      <p:ext uri="{BB962C8B-B14F-4D97-AF65-F5344CB8AC3E}">
        <p14:creationId xmlns:p14="http://schemas.microsoft.com/office/powerpoint/2010/main" val="2597805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2842"/>
                                        </p:tgtEl>
                                        <p:attrNameLst>
                                          <p:attrName>style.visibility</p:attrName>
                                        </p:attrNameLst>
                                      </p:cBhvr>
                                      <p:to>
                                        <p:strVal val="visible"/>
                                      </p:to>
                                    </p:set>
                                  </p:childTnLst>
                                </p:cTn>
                              </p:par>
                            </p:childTnLst>
                          </p:cTn>
                        </p:par>
                        <p:par>
                          <p:cTn id="7" fill="hold" nodeType="afterGroup">
                            <p:stCondLst>
                              <p:cond delay="0"/>
                            </p:stCondLst>
                            <p:childTnLst>
                              <p:par>
                                <p:cTn id="8" presetID="27" presetClass="entr" presetSubtype="0" fill="hold" grpId="0" nodeType="afterEffect">
                                  <p:stCondLst>
                                    <p:cond delay="0"/>
                                  </p:stCondLst>
                                  <p:iterate type="lt">
                                    <p:tmPct val="50000"/>
                                  </p:iterate>
                                  <p:childTnLst>
                                    <p:set>
                                      <p:cBhvr>
                                        <p:cTn id="9" dur="1" fill="hold">
                                          <p:stCondLst>
                                            <p:cond delay="0"/>
                                          </p:stCondLst>
                                        </p:cTn>
                                        <p:tgtEl>
                                          <p:spTgt spid="332813"/>
                                        </p:tgtEl>
                                        <p:attrNameLst>
                                          <p:attrName>style.visibility</p:attrName>
                                        </p:attrNameLst>
                                      </p:cBhvr>
                                      <p:to>
                                        <p:strVal val="visible"/>
                                      </p:to>
                                    </p:set>
                                    <p:anim calcmode="discrete" valueType="clr">
                                      <p:cBhvr override="childStyle">
                                        <p:cTn id="10" dur="100"/>
                                        <p:tgtEl>
                                          <p:spTgt spid="332813"/>
                                        </p:tgtEl>
                                        <p:attrNameLst>
                                          <p:attrName>style.color</p:attrName>
                                        </p:attrNameLst>
                                      </p:cBhvr>
                                      <p:tavLst>
                                        <p:tav tm="0">
                                          <p:val>
                                            <p:clrVal>
                                              <a:schemeClr val="tx1"/>
                                            </p:clrVal>
                                          </p:val>
                                        </p:tav>
                                        <p:tav tm="50000">
                                          <p:val>
                                            <p:clrVal>
                                              <a:schemeClr val="tx1"/>
                                            </p:clrVal>
                                          </p:val>
                                        </p:tav>
                                      </p:tavLst>
                                    </p:anim>
                                    <p:anim calcmode="discrete" valueType="clr">
                                      <p:cBhvr>
                                        <p:cTn id="11" dur="100"/>
                                        <p:tgtEl>
                                          <p:spTgt spid="332813"/>
                                        </p:tgtEl>
                                        <p:attrNameLst>
                                          <p:attrName>fillcolor</p:attrName>
                                        </p:attrNameLst>
                                      </p:cBhvr>
                                      <p:tavLst>
                                        <p:tav tm="0">
                                          <p:val>
                                            <p:clrVal>
                                              <a:schemeClr val="accent2"/>
                                            </p:clrVal>
                                          </p:val>
                                        </p:tav>
                                        <p:tav tm="50000">
                                          <p:val>
                                            <p:clrVal>
                                              <a:schemeClr val="hlink"/>
                                            </p:clrVal>
                                          </p:val>
                                        </p:tav>
                                      </p:tavLst>
                                    </p:anim>
                                    <p:set>
                                      <p:cBhvr>
                                        <p:cTn id="12" dur="100"/>
                                        <p:tgtEl>
                                          <p:spTgt spid="332813"/>
                                        </p:tgtEl>
                                        <p:attrNameLst>
                                          <p:attrName>fill.type</p:attrName>
                                        </p:attrNameLst>
                                      </p:cBhvr>
                                      <p:to>
                                        <p:strVal val="solid"/>
                                      </p:to>
                                    </p:se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32842"/>
                                        </p:tgtEl>
                                        <p:attrNameLst>
                                          <p:attrName>style.visibility</p:attrName>
                                        </p:attrNameLst>
                                      </p:cBhvr>
                                      <p:to>
                                        <p:strVal val="hidden"/>
                                      </p:to>
                                    </p:set>
                                  </p:childTnLst>
                                </p:cTn>
                              </p:par>
                              <p:par>
                                <p:cTn id="23" presetID="1" presetClass="exit" presetSubtype="0" fill="hold" grpId="1" nodeType="withEffect">
                                  <p:stCondLst>
                                    <p:cond delay="0"/>
                                  </p:stCondLst>
                                  <p:iterate type="lt">
                                    <p:tmAbs val="0"/>
                                  </p:iterate>
                                  <p:childTnLst>
                                    <p:set>
                                      <p:cBhvr>
                                        <p:cTn id="24" dur="1" fill="hold">
                                          <p:stCondLst>
                                            <p:cond delay="0"/>
                                          </p:stCondLst>
                                        </p:cTn>
                                        <p:tgtEl>
                                          <p:spTgt spid="332813"/>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332843"/>
                                        </p:tgtEl>
                                        <p:attrNameLst>
                                          <p:attrName>style.visibility</p:attrName>
                                        </p:attrNameLst>
                                      </p:cBhvr>
                                      <p:to>
                                        <p:strVal val="visible"/>
                                      </p:to>
                                    </p:set>
                                  </p:childTnLst>
                                </p:cTn>
                              </p:par>
                            </p:childTnLst>
                          </p:cTn>
                        </p:par>
                        <p:par>
                          <p:cTn id="31" fill="hold" nodeType="afterGroup">
                            <p:stCondLst>
                              <p:cond delay="0"/>
                            </p:stCondLst>
                            <p:childTnLst>
                              <p:par>
                                <p:cTn id="32" presetID="27" presetClass="entr" presetSubtype="0" fill="hold" nodeType="afterEffect">
                                  <p:stCondLst>
                                    <p:cond delay="0"/>
                                  </p:stCondLst>
                                  <p:iterate type="lt">
                                    <p:tmPct val="50000"/>
                                  </p:iterate>
                                  <p:childTnLst>
                                    <p:set>
                                      <p:cBhvr>
                                        <p:cTn id="33" dur="1" fill="hold">
                                          <p:stCondLst>
                                            <p:cond delay="0"/>
                                          </p:stCondLst>
                                        </p:cTn>
                                        <p:tgtEl>
                                          <p:spTgt spid="332819"/>
                                        </p:tgtEl>
                                        <p:attrNameLst>
                                          <p:attrName>style.visibility</p:attrName>
                                        </p:attrNameLst>
                                      </p:cBhvr>
                                      <p:to>
                                        <p:strVal val="visible"/>
                                      </p:to>
                                    </p:set>
                                    <p:anim calcmode="discrete" valueType="clr">
                                      <p:cBhvr override="childStyle">
                                        <p:cTn id="34" dur="100"/>
                                        <p:tgtEl>
                                          <p:spTgt spid="332819"/>
                                        </p:tgtEl>
                                        <p:attrNameLst>
                                          <p:attrName>style.color</p:attrName>
                                        </p:attrNameLst>
                                      </p:cBhvr>
                                      <p:tavLst>
                                        <p:tav tm="0">
                                          <p:val>
                                            <p:clrVal>
                                              <a:schemeClr val="tx1"/>
                                            </p:clrVal>
                                          </p:val>
                                        </p:tav>
                                        <p:tav tm="50000">
                                          <p:val>
                                            <p:clrVal>
                                              <a:schemeClr val="tx1"/>
                                            </p:clrVal>
                                          </p:val>
                                        </p:tav>
                                      </p:tavLst>
                                    </p:anim>
                                    <p:anim calcmode="discrete" valueType="clr">
                                      <p:cBhvr>
                                        <p:cTn id="35" dur="100"/>
                                        <p:tgtEl>
                                          <p:spTgt spid="332819"/>
                                        </p:tgtEl>
                                        <p:attrNameLst>
                                          <p:attrName>fillcolor</p:attrName>
                                        </p:attrNameLst>
                                      </p:cBhvr>
                                      <p:tavLst>
                                        <p:tav tm="0">
                                          <p:val>
                                            <p:clrVal>
                                              <a:schemeClr val="accent2"/>
                                            </p:clrVal>
                                          </p:val>
                                        </p:tav>
                                        <p:tav tm="50000">
                                          <p:val>
                                            <p:clrVal>
                                              <a:schemeClr val="hlink"/>
                                            </p:clrVal>
                                          </p:val>
                                        </p:tav>
                                      </p:tavLst>
                                    </p:anim>
                                    <p:set>
                                      <p:cBhvr>
                                        <p:cTn id="36" dur="100"/>
                                        <p:tgtEl>
                                          <p:spTgt spid="332819"/>
                                        </p:tgtEl>
                                        <p:attrNameLst>
                                          <p:attrName>fill.type</p:attrName>
                                        </p:attrNameLst>
                                      </p:cBhvr>
                                      <p:to>
                                        <p:strVal val="solid"/>
                                      </p:to>
                                    </p:se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332843"/>
                                        </p:tgtEl>
                                        <p:attrNameLst>
                                          <p:attrName>style.visibility</p:attrName>
                                        </p:attrNameLst>
                                      </p:cBhvr>
                                      <p:to>
                                        <p:strVal val="hidden"/>
                                      </p:to>
                                    </p:set>
                                  </p:childTnLst>
                                </p:cTn>
                              </p:par>
                              <p:par>
                                <p:cTn id="44" presetID="1" presetClass="exit" presetSubtype="0" fill="hold" nodeType="withEffect">
                                  <p:stCondLst>
                                    <p:cond delay="0"/>
                                  </p:stCondLst>
                                  <p:iterate type="lt">
                                    <p:tmAbs val="0"/>
                                  </p:iterate>
                                  <p:childTnLst>
                                    <p:set>
                                      <p:cBhvr>
                                        <p:cTn id="45" dur="1" fill="hold">
                                          <p:stCondLst>
                                            <p:cond delay="0"/>
                                          </p:stCondLst>
                                        </p:cTn>
                                        <p:tgtEl>
                                          <p:spTgt spid="332819"/>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7"/>
                                        </p:tgtEl>
                                        <p:attrNameLst>
                                          <p:attrName>style.visibility</p:attrName>
                                        </p:attrNameLst>
                                      </p:cBhvr>
                                      <p:to>
                                        <p:strVal val="hidden"/>
                                      </p:to>
                                    </p:set>
                                  </p:childTnLst>
                                </p:cTn>
                              </p:par>
                              <p:par>
                                <p:cTn id="48" presetID="1" presetClass="entr" presetSubtype="0" fill="hold" grpId="0" nodeType="withEffect">
                                  <p:stCondLst>
                                    <p:cond delay="0"/>
                                  </p:stCondLst>
                                  <p:childTnLst>
                                    <p:set>
                                      <p:cBhvr>
                                        <p:cTn id="49" dur="1" fill="hold">
                                          <p:stCondLst>
                                            <p:cond delay="0"/>
                                          </p:stCondLst>
                                        </p:cTn>
                                        <p:tgtEl>
                                          <p:spTgt spid="332844"/>
                                        </p:tgtEl>
                                        <p:attrNameLst>
                                          <p:attrName>style.visibility</p:attrName>
                                        </p:attrNameLst>
                                      </p:cBhvr>
                                      <p:to>
                                        <p:strVal val="visible"/>
                                      </p:to>
                                    </p:set>
                                  </p:childTnLst>
                                </p:cTn>
                              </p:par>
                            </p:childTnLst>
                          </p:cTn>
                        </p:par>
                        <p:par>
                          <p:cTn id="50" fill="hold">
                            <p:stCondLst>
                              <p:cond delay="0"/>
                            </p:stCondLst>
                            <p:childTnLst>
                              <p:par>
                                <p:cTn id="51" presetID="27" presetClass="entr" presetSubtype="0" fill="hold" grpId="0" nodeType="afterEffect">
                                  <p:stCondLst>
                                    <p:cond delay="0"/>
                                  </p:stCondLst>
                                  <p:iterate type="lt">
                                    <p:tmPct val="50000"/>
                                  </p:iterate>
                                  <p:childTnLst>
                                    <p:set>
                                      <p:cBhvr>
                                        <p:cTn id="52" dur="1" fill="hold">
                                          <p:stCondLst>
                                            <p:cond delay="0"/>
                                          </p:stCondLst>
                                        </p:cTn>
                                        <p:tgtEl>
                                          <p:spTgt spid="332820"/>
                                        </p:tgtEl>
                                        <p:attrNameLst>
                                          <p:attrName>style.visibility</p:attrName>
                                        </p:attrNameLst>
                                      </p:cBhvr>
                                      <p:to>
                                        <p:strVal val="visible"/>
                                      </p:to>
                                    </p:set>
                                    <p:anim calcmode="discrete" valueType="clr">
                                      <p:cBhvr override="childStyle">
                                        <p:cTn id="53" dur="80"/>
                                        <p:tgtEl>
                                          <p:spTgt spid="332820"/>
                                        </p:tgtEl>
                                        <p:attrNameLst>
                                          <p:attrName>style.color</p:attrName>
                                        </p:attrNameLst>
                                      </p:cBhvr>
                                      <p:tavLst>
                                        <p:tav tm="0">
                                          <p:val>
                                            <p:clrVal>
                                              <a:schemeClr val="tx1"/>
                                            </p:clrVal>
                                          </p:val>
                                        </p:tav>
                                        <p:tav tm="50000">
                                          <p:val>
                                            <p:clrVal>
                                              <a:schemeClr val="tx1"/>
                                            </p:clrVal>
                                          </p:val>
                                        </p:tav>
                                      </p:tavLst>
                                    </p:anim>
                                    <p:anim calcmode="discrete" valueType="clr">
                                      <p:cBhvr>
                                        <p:cTn id="54" dur="80"/>
                                        <p:tgtEl>
                                          <p:spTgt spid="332820"/>
                                        </p:tgtEl>
                                        <p:attrNameLst>
                                          <p:attrName>fillcolor</p:attrName>
                                        </p:attrNameLst>
                                      </p:cBhvr>
                                      <p:tavLst>
                                        <p:tav tm="0">
                                          <p:val>
                                            <p:clrVal>
                                              <a:schemeClr val="accent2"/>
                                            </p:clrVal>
                                          </p:val>
                                        </p:tav>
                                        <p:tav tm="50000">
                                          <p:val>
                                            <p:clrVal>
                                              <a:schemeClr val="hlink"/>
                                            </p:clrVal>
                                          </p:val>
                                        </p:tav>
                                      </p:tavLst>
                                    </p:anim>
                                    <p:set>
                                      <p:cBhvr>
                                        <p:cTn id="55" dur="80"/>
                                        <p:tgtEl>
                                          <p:spTgt spid="332820"/>
                                        </p:tgtEl>
                                        <p:attrNameLst>
                                          <p:attrName>fill.type</p:attrName>
                                        </p:attrNameLst>
                                      </p:cBhvr>
                                      <p:to>
                                        <p:strVal val="solid"/>
                                      </p:to>
                                    </p:set>
                                  </p:childTnLst>
                                </p:cTn>
                              </p:par>
                              <p:par>
                                <p:cTn id="56" presetID="10" presetClass="entr" presetSubtype="0"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332844"/>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xit" presetSubtype="0" fill="hold" grpId="1" nodeType="withEffect">
                                  <p:stCondLst>
                                    <p:cond delay="0"/>
                                  </p:stCondLst>
                                  <p:iterate type="lt">
                                    <p:tmAbs val="0"/>
                                  </p:iterate>
                                  <p:childTnLst>
                                    <p:set>
                                      <p:cBhvr>
                                        <p:cTn id="66" dur="1" fill="hold">
                                          <p:stCondLst>
                                            <p:cond delay="0"/>
                                          </p:stCondLst>
                                        </p:cTn>
                                        <p:tgtEl>
                                          <p:spTgt spid="332820"/>
                                        </p:tgtEl>
                                        <p:attrNameLst>
                                          <p:attrName>style.visibility</p:attrName>
                                        </p:attrNameLst>
                                      </p:cBhvr>
                                      <p:to>
                                        <p:strVal val="hidden"/>
                                      </p:to>
                                    </p:set>
                                  </p:childTnLst>
                                </p:cTn>
                              </p:par>
                              <p:par>
                                <p:cTn id="67" presetID="1" presetClass="entr" presetSubtype="0" fill="hold" grpId="0" nodeType="withEffect">
                                  <p:stCondLst>
                                    <p:cond delay="0"/>
                                  </p:stCondLst>
                                  <p:childTnLst>
                                    <p:set>
                                      <p:cBhvr>
                                        <p:cTn id="68" dur="1" fill="hold">
                                          <p:stCondLst>
                                            <p:cond delay="0"/>
                                          </p:stCondLst>
                                        </p:cTn>
                                        <p:tgtEl>
                                          <p:spTgt spid="332845"/>
                                        </p:tgtEl>
                                        <p:attrNameLst>
                                          <p:attrName>style.visibility</p:attrName>
                                        </p:attrNameLst>
                                      </p:cBhvr>
                                      <p:to>
                                        <p:strVal val="visible"/>
                                      </p:to>
                                    </p:set>
                                  </p:childTnLst>
                                </p:cTn>
                              </p:par>
                            </p:childTnLst>
                          </p:cTn>
                        </p:par>
                        <p:par>
                          <p:cTn id="69" fill="hold" nodeType="afterGroup">
                            <p:stCondLst>
                              <p:cond delay="0"/>
                            </p:stCondLst>
                            <p:childTnLst>
                              <p:par>
                                <p:cTn id="70" presetID="27" presetClass="entr" presetSubtype="0" fill="hold" grpId="0" nodeType="afterEffect">
                                  <p:stCondLst>
                                    <p:cond delay="0"/>
                                  </p:stCondLst>
                                  <p:iterate type="lt">
                                    <p:tmPct val="50000"/>
                                  </p:iterate>
                                  <p:childTnLst>
                                    <p:set>
                                      <p:cBhvr>
                                        <p:cTn id="71" dur="1" fill="hold">
                                          <p:stCondLst>
                                            <p:cond delay="0"/>
                                          </p:stCondLst>
                                        </p:cTn>
                                        <p:tgtEl>
                                          <p:spTgt spid="332834"/>
                                        </p:tgtEl>
                                        <p:attrNameLst>
                                          <p:attrName>style.visibility</p:attrName>
                                        </p:attrNameLst>
                                      </p:cBhvr>
                                      <p:to>
                                        <p:strVal val="visible"/>
                                      </p:to>
                                    </p:set>
                                    <p:anim calcmode="discrete" valueType="clr">
                                      <p:cBhvr override="childStyle">
                                        <p:cTn id="72" dur="100"/>
                                        <p:tgtEl>
                                          <p:spTgt spid="332834"/>
                                        </p:tgtEl>
                                        <p:attrNameLst>
                                          <p:attrName>style.color</p:attrName>
                                        </p:attrNameLst>
                                      </p:cBhvr>
                                      <p:tavLst>
                                        <p:tav tm="0">
                                          <p:val>
                                            <p:clrVal>
                                              <a:schemeClr val="tx1"/>
                                            </p:clrVal>
                                          </p:val>
                                        </p:tav>
                                        <p:tav tm="50000">
                                          <p:val>
                                            <p:clrVal>
                                              <a:schemeClr val="tx1"/>
                                            </p:clrVal>
                                          </p:val>
                                        </p:tav>
                                      </p:tavLst>
                                    </p:anim>
                                    <p:anim calcmode="discrete" valueType="clr">
                                      <p:cBhvr>
                                        <p:cTn id="73" dur="100"/>
                                        <p:tgtEl>
                                          <p:spTgt spid="332834"/>
                                        </p:tgtEl>
                                        <p:attrNameLst>
                                          <p:attrName>fillcolor</p:attrName>
                                        </p:attrNameLst>
                                      </p:cBhvr>
                                      <p:tavLst>
                                        <p:tav tm="0">
                                          <p:val>
                                            <p:clrVal>
                                              <a:schemeClr val="accent2"/>
                                            </p:clrVal>
                                          </p:val>
                                        </p:tav>
                                        <p:tav tm="50000">
                                          <p:val>
                                            <p:clrVal>
                                              <a:schemeClr val="hlink"/>
                                            </p:clrVal>
                                          </p:val>
                                        </p:tav>
                                      </p:tavLst>
                                    </p:anim>
                                    <p:set>
                                      <p:cBhvr>
                                        <p:cTn id="74" dur="100"/>
                                        <p:tgtEl>
                                          <p:spTgt spid="332834"/>
                                        </p:tgtEl>
                                        <p:attrNameLst>
                                          <p:attrName>fill.type</p:attrName>
                                        </p:attrNameLst>
                                      </p:cBhvr>
                                      <p:to>
                                        <p:strVal val="solid"/>
                                      </p:to>
                                    </p:set>
                                  </p:childTnLst>
                                </p:cTn>
                              </p:par>
                              <p:par>
                                <p:cTn id="75" presetID="10"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13" grpId="0"/>
      <p:bldP spid="332813" grpId="1"/>
      <p:bldP spid="332820" grpId="0"/>
      <p:bldP spid="332820" grpId="1"/>
      <p:bldP spid="332834" grpId="0"/>
      <p:bldP spid="332842" grpId="0" animBg="1"/>
      <p:bldP spid="332842" grpId="1" animBg="1"/>
      <p:bldP spid="332843" grpId="0" animBg="1"/>
      <p:bldP spid="332843" grpId="1" animBg="1"/>
      <p:bldP spid="332844" grpId="0" animBg="1"/>
      <p:bldP spid="332844" grpId="1" animBg="1"/>
      <p:bldP spid="33284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8000">
              <a:schemeClr val="tx1"/>
            </a:gs>
            <a:gs pos="2079">
              <a:srgbClr val="001524"/>
            </a:gs>
            <a:gs pos="9000">
              <a:srgbClr val="0070C0"/>
            </a:gs>
          </a:gsLst>
          <a:lin ang="5400000" scaled="0"/>
          <a:tileRect/>
        </a:gradFill>
        <a:effectLst/>
      </p:bgPr>
    </p:bg>
    <p:spTree>
      <p:nvGrpSpPr>
        <p:cNvPr id="1" name=""/>
        <p:cNvGrpSpPr/>
        <p:nvPr/>
      </p:nvGrpSpPr>
      <p:grpSpPr>
        <a:xfrm>
          <a:off x="0" y="0"/>
          <a:ext cx="0" cy="0"/>
          <a:chOff x="0" y="0"/>
          <a:chExt cx="0" cy="0"/>
        </a:xfrm>
      </p:grpSpPr>
      <p:sp>
        <p:nvSpPr>
          <p:cNvPr id="16" name="正方形/長方形 15"/>
          <p:cNvSpPr/>
          <p:nvPr/>
        </p:nvSpPr>
        <p:spPr>
          <a:xfrm>
            <a:off x="-36512" y="16112"/>
            <a:ext cx="3384376"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schemeClr val="bg1"/>
                </a:solidFill>
              </a:rPr>
              <a:pPr/>
              <a:t>55</a:t>
            </a:fld>
            <a:endParaRPr lang="ja-JP" altLang="en-US" dirty="0">
              <a:solidFill>
                <a:schemeClr val="bg1"/>
              </a:solidFill>
            </a:endParaRPr>
          </a:p>
        </p:txBody>
      </p:sp>
      <p:sp>
        <p:nvSpPr>
          <p:cNvPr id="4" name="テキスト プレースホルダー 3"/>
          <p:cNvSpPr>
            <a:spLocks noGrp="1"/>
          </p:cNvSpPr>
          <p:nvPr>
            <p:ph type="body" sz="quarter" idx="13"/>
          </p:nvPr>
        </p:nvSpPr>
        <p:spPr/>
        <p:txBody>
          <a:bodyPr/>
          <a:lstStyle/>
          <a:p>
            <a:r>
              <a:rPr kumimoji="1" lang="ja-JP" altLang="en-US" dirty="0" smtClean="0"/>
              <a:t>     まとめ２</a:t>
            </a:r>
            <a:endParaRPr kumimoji="1" lang="ja-JP" altLang="en-US" dirty="0"/>
          </a:p>
        </p:txBody>
      </p:sp>
      <p:sp>
        <p:nvSpPr>
          <p:cNvPr id="5" name="円柱 4"/>
          <p:cNvSpPr/>
          <p:nvPr/>
        </p:nvSpPr>
        <p:spPr>
          <a:xfrm>
            <a:off x="4366677" y="3242549"/>
            <a:ext cx="2916324" cy="2334275"/>
          </a:xfrm>
          <a:prstGeom prst="can">
            <a:avLst/>
          </a:prstGeom>
          <a:gradFill flip="none" rotWithShape="1">
            <a:gsLst>
              <a:gs pos="0">
                <a:srgbClr val="66FFFF">
                  <a:shade val="30000"/>
                  <a:satMod val="115000"/>
                </a:srgbClr>
              </a:gs>
              <a:gs pos="50000">
                <a:srgbClr val="66FFFF">
                  <a:shade val="67500"/>
                  <a:satMod val="115000"/>
                </a:srgbClr>
              </a:gs>
              <a:gs pos="100000">
                <a:srgbClr val="66FFFF">
                  <a:shade val="100000"/>
                  <a:satMod val="115000"/>
                </a:srgbClr>
              </a:gs>
            </a:gsLst>
            <a:lin ang="5400000" scaled="1"/>
            <a:tileRect/>
          </a:gra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ja-JP" sz="3200" dirty="0" smtClean="0">
              <a:solidFill>
                <a:prstClr val="white"/>
              </a:solidFill>
            </a:endParaRPr>
          </a:p>
        </p:txBody>
      </p:sp>
      <p:sp>
        <p:nvSpPr>
          <p:cNvPr id="6" name="円柱 5"/>
          <p:cNvSpPr/>
          <p:nvPr/>
        </p:nvSpPr>
        <p:spPr>
          <a:xfrm>
            <a:off x="1797185" y="3242549"/>
            <a:ext cx="1972678" cy="2334275"/>
          </a:xfrm>
          <a:prstGeom prst="can">
            <a:avLst/>
          </a:prstGeom>
          <a:solidFill>
            <a:srgbClr val="F36E39"/>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tLang="ja-JP" sz="3200" dirty="0" smtClean="0">
              <a:solidFill>
                <a:prstClr val="white"/>
              </a:solidFill>
            </a:endParaRPr>
          </a:p>
        </p:txBody>
      </p:sp>
      <p:sp>
        <p:nvSpPr>
          <p:cNvPr id="7" name="右矢印 6"/>
          <p:cNvSpPr/>
          <p:nvPr/>
        </p:nvSpPr>
        <p:spPr>
          <a:xfrm rot="16200000">
            <a:off x="7926327" y="3127850"/>
            <a:ext cx="707437" cy="1512900"/>
          </a:xfrm>
          <a:prstGeom prst="rightArrow">
            <a:avLst/>
          </a:prstGeom>
          <a:solidFill>
            <a:srgbClr val="E7458A"/>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ja-JP" altLang="en-US">
              <a:solidFill>
                <a:prstClr val="white"/>
              </a:solidFill>
            </a:endParaRPr>
          </a:p>
        </p:txBody>
      </p:sp>
      <p:sp>
        <p:nvSpPr>
          <p:cNvPr id="8" name="円柱 7"/>
          <p:cNvSpPr/>
          <p:nvPr/>
        </p:nvSpPr>
        <p:spPr>
          <a:xfrm>
            <a:off x="1797185" y="2780928"/>
            <a:ext cx="5485816" cy="1829773"/>
          </a:xfrm>
          <a:prstGeom prst="can">
            <a:avLst/>
          </a:prstGeom>
          <a:solidFill>
            <a:srgbClr val="FFFF66"/>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4000" dirty="0" smtClean="0">
                <a:solidFill>
                  <a:prstClr val="black"/>
                </a:solidFill>
              </a:rPr>
              <a:t>共助</a:t>
            </a:r>
            <a:endParaRPr lang="ja-JP" altLang="en-US" sz="4000" dirty="0">
              <a:solidFill>
                <a:prstClr val="black"/>
              </a:solidFill>
            </a:endParaRPr>
          </a:p>
        </p:txBody>
      </p:sp>
      <p:sp>
        <p:nvSpPr>
          <p:cNvPr id="9" name="テキスト ボックス 8"/>
          <p:cNvSpPr txBox="1"/>
          <p:nvPr/>
        </p:nvSpPr>
        <p:spPr>
          <a:xfrm>
            <a:off x="1475656" y="4809372"/>
            <a:ext cx="2664296" cy="584775"/>
          </a:xfrm>
          <a:prstGeom prst="rect">
            <a:avLst/>
          </a:prstGeom>
          <a:noFill/>
        </p:spPr>
        <p:txBody>
          <a:bodyPr wrap="square" rtlCol="0">
            <a:spAutoFit/>
          </a:bodyPr>
          <a:lstStyle/>
          <a:p>
            <a:pPr algn="ctr"/>
            <a:r>
              <a:rPr lang="ja-JP" altLang="en-US" sz="3200" dirty="0">
                <a:solidFill>
                  <a:prstClr val="black"/>
                </a:solidFill>
              </a:rPr>
              <a:t>総合科目</a:t>
            </a:r>
            <a:endParaRPr lang="en-US" altLang="ja-JP" sz="3200" dirty="0">
              <a:solidFill>
                <a:prstClr val="black"/>
              </a:solidFill>
            </a:endParaRPr>
          </a:p>
        </p:txBody>
      </p:sp>
      <p:sp>
        <p:nvSpPr>
          <p:cNvPr id="10" name="テキスト ボックス 9"/>
          <p:cNvSpPr txBox="1"/>
          <p:nvPr/>
        </p:nvSpPr>
        <p:spPr>
          <a:xfrm>
            <a:off x="4492691" y="4548585"/>
            <a:ext cx="2664296" cy="584775"/>
          </a:xfrm>
          <a:prstGeom prst="rect">
            <a:avLst/>
          </a:prstGeom>
          <a:noFill/>
        </p:spPr>
        <p:txBody>
          <a:bodyPr wrap="square" rtlCol="0">
            <a:spAutoFit/>
          </a:bodyPr>
          <a:lstStyle/>
          <a:p>
            <a:pPr algn="ctr"/>
            <a:r>
              <a:rPr lang="ja-JP" altLang="en-US" sz="3200" dirty="0">
                <a:solidFill>
                  <a:prstClr val="black"/>
                </a:solidFill>
              </a:rPr>
              <a:t>情報</a:t>
            </a:r>
            <a:endParaRPr lang="en-US" altLang="ja-JP" sz="3200" dirty="0">
              <a:solidFill>
                <a:prstClr val="black"/>
              </a:solidFill>
            </a:endParaRPr>
          </a:p>
        </p:txBody>
      </p:sp>
      <p:sp>
        <p:nvSpPr>
          <p:cNvPr id="11" name="右矢印 10"/>
          <p:cNvSpPr/>
          <p:nvPr/>
        </p:nvSpPr>
        <p:spPr>
          <a:xfrm rot="16200000">
            <a:off x="7732848" y="3128216"/>
            <a:ext cx="1095128" cy="1512168"/>
          </a:xfrm>
          <a:prstGeom prst="rightArrow">
            <a:avLst/>
          </a:prstGeom>
          <a:solidFill>
            <a:srgbClr val="E7458A"/>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ja-JP" altLang="en-US">
              <a:solidFill>
                <a:prstClr val="white"/>
              </a:solidFill>
            </a:endParaRPr>
          </a:p>
        </p:txBody>
      </p:sp>
      <p:sp>
        <p:nvSpPr>
          <p:cNvPr id="14" name="フローチャート : 記憶データ 18"/>
          <p:cNvSpPr/>
          <p:nvPr/>
        </p:nvSpPr>
        <p:spPr>
          <a:xfrm rot="16200000">
            <a:off x="5505529" y="3792644"/>
            <a:ext cx="638625" cy="2929736"/>
          </a:xfrm>
          <a:custGeom>
            <a:avLst/>
            <a:gdLst>
              <a:gd name="connsiteX0" fmla="*/ 1667 w 10000"/>
              <a:gd name="connsiteY0" fmla="*/ 0 h 10000"/>
              <a:gd name="connsiteX1" fmla="*/ 10000 w 10000"/>
              <a:gd name="connsiteY1" fmla="*/ 0 h 10000"/>
              <a:gd name="connsiteX2" fmla="*/ 8333 w 10000"/>
              <a:gd name="connsiteY2" fmla="*/ 5000 h 10000"/>
              <a:gd name="connsiteX3" fmla="*/ 10000 w 10000"/>
              <a:gd name="connsiteY3" fmla="*/ 10000 h 10000"/>
              <a:gd name="connsiteX4" fmla="*/ 1667 w 10000"/>
              <a:gd name="connsiteY4" fmla="*/ 10000 h 10000"/>
              <a:gd name="connsiteX5" fmla="*/ 0 w 10000"/>
              <a:gd name="connsiteY5" fmla="*/ 5000 h 10000"/>
              <a:gd name="connsiteX6" fmla="*/ 1667 w 10000"/>
              <a:gd name="connsiteY6" fmla="*/ 0 h 10000"/>
              <a:gd name="connsiteX0" fmla="*/ 2645 w 10978"/>
              <a:gd name="connsiteY0" fmla="*/ 0 h 10000"/>
              <a:gd name="connsiteX1" fmla="*/ 10978 w 10978"/>
              <a:gd name="connsiteY1" fmla="*/ 0 h 10000"/>
              <a:gd name="connsiteX2" fmla="*/ 9311 w 10978"/>
              <a:gd name="connsiteY2" fmla="*/ 5000 h 10000"/>
              <a:gd name="connsiteX3" fmla="*/ 10978 w 10978"/>
              <a:gd name="connsiteY3" fmla="*/ 10000 h 10000"/>
              <a:gd name="connsiteX4" fmla="*/ 2645 w 10978"/>
              <a:gd name="connsiteY4" fmla="*/ 10000 h 10000"/>
              <a:gd name="connsiteX5" fmla="*/ 0 w 10978"/>
              <a:gd name="connsiteY5" fmla="*/ 5000 h 10000"/>
              <a:gd name="connsiteX6" fmla="*/ 2645 w 10978"/>
              <a:gd name="connsiteY6" fmla="*/ 0 h 10000"/>
              <a:gd name="connsiteX0" fmla="*/ 2645 w 10978"/>
              <a:gd name="connsiteY0" fmla="*/ 0 h 10000"/>
              <a:gd name="connsiteX1" fmla="*/ 10978 w 10978"/>
              <a:gd name="connsiteY1" fmla="*/ 0 h 10000"/>
              <a:gd name="connsiteX2" fmla="*/ 7682 w 10978"/>
              <a:gd name="connsiteY2" fmla="*/ 5052 h 10000"/>
              <a:gd name="connsiteX3" fmla="*/ 10978 w 10978"/>
              <a:gd name="connsiteY3" fmla="*/ 10000 h 10000"/>
              <a:gd name="connsiteX4" fmla="*/ 2645 w 10978"/>
              <a:gd name="connsiteY4" fmla="*/ 10000 h 10000"/>
              <a:gd name="connsiteX5" fmla="*/ 0 w 10978"/>
              <a:gd name="connsiteY5" fmla="*/ 5000 h 10000"/>
              <a:gd name="connsiteX6" fmla="*/ 2645 w 10978"/>
              <a:gd name="connsiteY6" fmla="*/ 0 h 10000"/>
              <a:gd name="connsiteX0" fmla="*/ 2645 w 10978"/>
              <a:gd name="connsiteY0" fmla="*/ 0 h 10000"/>
              <a:gd name="connsiteX1" fmla="*/ 10978 w 10978"/>
              <a:gd name="connsiteY1" fmla="*/ 0 h 10000"/>
              <a:gd name="connsiteX2" fmla="*/ 7139 w 10978"/>
              <a:gd name="connsiteY2" fmla="*/ 5155 h 10000"/>
              <a:gd name="connsiteX3" fmla="*/ 10978 w 10978"/>
              <a:gd name="connsiteY3" fmla="*/ 10000 h 10000"/>
              <a:gd name="connsiteX4" fmla="*/ 2645 w 10978"/>
              <a:gd name="connsiteY4" fmla="*/ 10000 h 10000"/>
              <a:gd name="connsiteX5" fmla="*/ 0 w 10978"/>
              <a:gd name="connsiteY5" fmla="*/ 5000 h 10000"/>
              <a:gd name="connsiteX6" fmla="*/ 2645 w 10978"/>
              <a:gd name="connsiteY6" fmla="*/ 0 h 10000"/>
              <a:gd name="connsiteX0" fmla="*/ 3079 w 11412"/>
              <a:gd name="connsiteY0" fmla="*/ 0 h 10000"/>
              <a:gd name="connsiteX1" fmla="*/ 11412 w 11412"/>
              <a:gd name="connsiteY1" fmla="*/ 0 h 10000"/>
              <a:gd name="connsiteX2" fmla="*/ 7573 w 11412"/>
              <a:gd name="connsiteY2" fmla="*/ 5155 h 10000"/>
              <a:gd name="connsiteX3" fmla="*/ 11412 w 11412"/>
              <a:gd name="connsiteY3" fmla="*/ 10000 h 10000"/>
              <a:gd name="connsiteX4" fmla="*/ 3079 w 11412"/>
              <a:gd name="connsiteY4" fmla="*/ 10000 h 10000"/>
              <a:gd name="connsiteX5" fmla="*/ 0 w 11412"/>
              <a:gd name="connsiteY5" fmla="*/ 5103 h 10000"/>
              <a:gd name="connsiteX6" fmla="*/ 3079 w 11412"/>
              <a:gd name="connsiteY6" fmla="*/ 0 h 10000"/>
              <a:gd name="connsiteX0" fmla="*/ 2536 w 10869"/>
              <a:gd name="connsiteY0" fmla="*/ 0 h 10000"/>
              <a:gd name="connsiteX1" fmla="*/ 10869 w 10869"/>
              <a:gd name="connsiteY1" fmla="*/ 0 h 10000"/>
              <a:gd name="connsiteX2" fmla="*/ 7030 w 10869"/>
              <a:gd name="connsiteY2" fmla="*/ 5155 h 10000"/>
              <a:gd name="connsiteX3" fmla="*/ 10869 w 10869"/>
              <a:gd name="connsiteY3" fmla="*/ 10000 h 10000"/>
              <a:gd name="connsiteX4" fmla="*/ 2536 w 10869"/>
              <a:gd name="connsiteY4" fmla="*/ 10000 h 10000"/>
              <a:gd name="connsiteX5" fmla="*/ 0 w 10869"/>
              <a:gd name="connsiteY5" fmla="*/ 5103 h 10000"/>
              <a:gd name="connsiteX6" fmla="*/ 2536 w 10869"/>
              <a:gd name="connsiteY6" fmla="*/ 0 h 10000"/>
              <a:gd name="connsiteX0" fmla="*/ 2536 w 10869"/>
              <a:gd name="connsiteY0" fmla="*/ 0 h 10000"/>
              <a:gd name="connsiteX1" fmla="*/ 9674 w 10869"/>
              <a:gd name="connsiteY1" fmla="*/ 0 h 10000"/>
              <a:gd name="connsiteX2" fmla="*/ 7030 w 10869"/>
              <a:gd name="connsiteY2" fmla="*/ 5155 h 10000"/>
              <a:gd name="connsiteX3" fmla="*/ 10869 w 10869"/>
              <a:gd name="connsiteY3" fmla="*/ 10000 h 10000"/>
              <a:gd name="connsiteX4" fmla="*/ 2536 w 10869"/>
              <a:gd name="connsiteY4" fmla="*/ 10000 h 10000"/>
              <a:gd name="connsiteX5" fmla="*/ 0 w 10869"/>
              <a:gd name="connsiteY5" fmla="*/ 5103 h 10000"/>
              <a:gd name="connsiteX6" fmla="*/ 2536 w 10869"/>
              <a:gd name="connsiteY6" fmla="*/ 0 h 10000"/>
              <a:gd name="connsiteX0" fmla="*/ 2536 w 9674"/>
              <a:gd name="connsiteY0" fmla="*/ 0 h 10000"/>
              <a:gd name="connsiteX1" fmla="*/ 9674 w 9674"/>
              <a:gd name="connsiteY1" fmla="*/ 0 h 10000"/>
              <a:gd name="connsiteX2" fmla="*/ 7030 w 9674"/>
              <a:gd name="connsiteY2" fmla="*/ 5155 h 10000"/>
              <a:gd name="connsiteX3" fmla="*/ 9674 w 9674"/>
              <a:gd name="connsiteY3" fmla="*/ 9948 h 10000"/>
              <a:gd name="connsiteX4" fmla="*/ 2536 w 9674"/>
              <a:gd name="connsiteY4" fmla="*/ 10000 h 10000"/>
              <a:gd name="connsiteX5" fmla="*/ 0 w 9674"/>
              <a:gd name="connsiteY5" fmla="*/ 5103 h 10000"/>
              <a:gd name="connsiteX6" fmla="*/ 2536 w 9674"/>
              <a:gd name="connsiteY6" fmla="*/ 0 h 10000"/>
              <a:gd name="connsiteX0" fmla="*/ 2621 w 10000"/>
              <a:gd name="connsiteY0" fmla="*/ 0 h 10000"/>
              <a:gd name="connsiteX1" fmla="*/ 10000 w 10000"/>
              <a:gd name="connsiteY1" fmla="*/ 0 h 10000"/>
              <a:gd name="connsiteX2" fmla="*/ 7716 w 10000"/>
              <a:gd name="connsiteY2" fmla="*/ 5155 h 10000"/>
              <a:gd name="connsiteX3" fmla="*/ 10000 w 10000"/>
              <a:gd name="connsiteY3" fmla="*/ 9948 h 10000"/>
              <a:gd name="connsiteX4" fmla="*/ 2621 w 10000"/>
              <a:gd name="connsiteY4" fmla="*/ 10000 h 10000"/>
              <a:gd name="connsiteX5" fmla="*/ 0 w 10000"/>
              <a:gd name="connsiteY5" fmla="*/ 5103 h 10000"/>
              <a:gd name="connsiteX6" fmla="*/ 2621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2621" y="0"/>
                </a:moveTo>
                <a:lnTo>
                  <a:pt x="10000" y="0"/>
                </a:lnTo>
                <a:cubicBezTo>
                  <a:pt x="9048" y="0"/>
                  <a:pt x="7716" y="3497"/>
                  <a:pt x="7716" y="5155"/>
                </a:cubicBezTo>
                <a:cubicBezTo>
                  <a:pt x="7716" y="6813"/>
                  <a:pt x="9048" y="9948"/>
                  <a:pt x="10000" y="9948"/>
                </a:cubicBezTo>
                <a:lnTo>
                  <a:pt x="2621" y="10000"/>
                </a:lnTo>
                <a:cubicBezTo>
                  <a:pt x="1669" y="10000"/>
                  <a:pt x="0" y="7864"/>
                  <a:pt x="0" y="5103"/>
                </a:cubicBezTo>
                <a:cubicBezTo>
                  <a:pt x="0" y="2342"/>
                  <a:pt x="1669" y="0"/>
                  <a:pt x="2621" y="0"/>
                </a:cubicBezTo>
                <a:close/>
              </a:path>
            </a:pathLst>
          </a:custGeom>
          <a:solidFill>
            <a:srgbClr val="92D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5" name="正方形/長方形 14"/>
          <p:cNvSpPr/>
          <p:nvPr/>
        </p:nvSpPr>
        <p:spPr>
          <a:xfrm>
            <a:off x="4919820" y="5048867"/>
            <a:ext cx="1826142" cy="417290"/>
          </a:xfrm>
          <a:prstGeom prst="rect">
            <a:avLst/>
          </a:prstGeom>
        </p:spPr>
        <p:txBody>
          <a:bodyPr wrap="none">
            <a:spAutoFit/>
          </a:bodyPr>
          <a:lstStyle/>
          <a:p>
            <a:pPr algn="ctr"/>
            <a:r>
              <a:rPr lang="ja-JP" altLang="en-US" sz="3200" dirty="0">
                <a:solidFill>
                  <a:prstClr val="black"/>
                </a:solidFill>
              </a:rPr>
              <a:t>安否確認</a:t>
            </a:r>
          </a:p>
        </p:txBody>
      </p:sp>
    </p:spTree>
    <p:extLst>
      <p:ext uri="{BB962C8B-B14F-4D97-AF65-F5344CB8AC3E}">
        <p14:creationId xmlns:p14="http://schemas.microsoft.com/office/powerpoint/2010/main" val="273009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25000" decel="25000" fill="hold" grpId="0" nodeType="clickEffect">
                                  <p:stCondLst>
                                    <p:cond delay="0"/>
                                  </p:stCondLst>
                                  <p:childTnLst>
                                    <p:animMotion origin="layout" path="M 1.94444E-6 -1.48148E-6 L 0.00104 -0.07592 " pathEditMode="relative" rAng="0" ptsTypes="AA">
                                      <p:cBhvr>
                                        <p:cTn id="30" dur="2000" fill="hold"/>
                                        <p:tgtEl>
                                          <p:spTgt spid="9"/>
                                        </p:tgtEl>
                                        <p:attrNameLst>
                                          <p:attrName>ppt_x</p:attrName>
                                          <p:attrName>ppt_y</p:attrName>
                                        </p:attrNameLst>
                                      </p:cBhvr>
                                      <p:rCtr x="52" y="-3796"/>
                                    </p:animMotion>
                                  </p:childTnLst>
                                </p:cTn>
                              </p:par>
                              <p:par>
                                <p:cTn id="31" presetID="64" presetClass="path" presetSubtype="0" accel="25000" decel="25000" fill="hold" grpId="0" nodeType="withEffect">
                                  <p:stCondLst>
                                    <p:cond delay="0"/>
                                  </p:stCondLst>
                                  <p:childTnLst>
                                    <p:animMotion origin="layout" path="M 2.22222E-6 -2.59259E-6 L 2.22222E-6 -0.09467 " pathEditMode="relative" rAng="0" ptsTypes="AA">
                                      <p:cBhvr>
                                        <p:cTn id="32" dur="2000" fill="hold"/>
                                        <p:tgtEl>
                                          <p:spTgt spid="8"/>
                                        </p:tgtEl>
                                        <p:attrNameLst>
                                          <p:attrName>ppt_x</p:attrName>
                                          <p:attrName>ppt_y</p:attrName>
                                        </p:attrNameLst>
                                      </p:cBhvr>
                                      <p:rCtr x="0" y="-4745"/>
                                    </p:animMotion>
                                  </p:childTnLst>
                                </p:cTn>
                              </p:par>
                              <p:par>
                                <p:cTn id="33" presetID="42" presetClass="path" presetSubtype="0" accel="25000" decel="25000" fill="hold" grpId="0" nodeType="withEffect">
                                  <p:stCondLst>
                                    <p:cond delay="0"/>
                                  </p:stCondLst>
                                  <p:childTnLst>
                                    <p:animMotion origin="layout" path="M 8.33333E-7 -1.85185E-6 L 0.00087 -0.06504 " pathEditMode="relative" rAng="0" ptsTypes="AA">
                                      <p:cBhvr>
                                        <p:cTn id="34" dur="2000" fill="hold"/>
                                        <p:tgtEl>
                                          <p:spTgt spid="10"/>
                                        </p:tgtEl>
                                        <p:attrNameLst>
                                          <p:attrName>ppt_x</p:attrName>
                                          <p:attrName>ppt_y</p:attrName>
                                        </p:attrNameLst>
                                      </p:cBhvr>
                                      <p:rCtr x="35" y="-3264"/>
                                    </p:animMotion>
                                  </p:childTnLst>
                                </p:cTn>
                              </p:par>
                              <p:par>
                                <p:cTn id="35" presetID="1" presetClass="entr" presetSubtype="0" fill="hold" grpId="1"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6" presetClass="emph" presetSubtype="0" accel="25000" fill="hold" grpId="0" nodeType="withEffect">
                                  <p:stCondLst>
                                    <p:cond delay="0"/>
                                  </p:stCondLst>
                                  <p:childTnLst>
                                    <p:animScale>
                                      <p:cBhvr>
                                        <p:cTn id="38" dur="1000" fill="hold"/>
                                        <p:tgtEl>
                                          <p:spTgt spid="7"/>
                                        </p:tgtEl>
                                      </p:cBhvr>
                                      <p:by x="100000" y="150000"/>
                                    </p:animScale>
                                  </p:childTnLst>
                                </p:cTn>
                              </p:par>
                              <p:par>
                                <p:cTn id="39" presetID="6" presetClass="emph" presetSubtype="0" accel="50000" decel="50000" fill="hold" grpId="1" nodeType="withEffect">
                                  <p:stCondLst>
                                    <p:cond delay="0"/>
                                  </p:stCondLst>
                                  <p:childTnLst>
                                    <p:animScale>
                                      <p:cBhvr>
                                        <p:cTn id="40" dur="2000" fill="hold"/>
                                        <p:tgtEl>
                                          <p:spTgt spid="14"/>
                                        </p:tgtEl>
                                      </p:cBhvr>
                                      <p:by x="100000" y="150000"/>
                                    </p:animScale>
                                  </p:childTnLst>
                                </p:cTn>
                              </p:par>
                              <p:par>
                                <p:cTn id="41" presetID="64" presetClass="path" presetSubtype="0" accel="50000" decel="50000" fill="hold" grpId="2" nodeType="withEffect">
                                  <p:stCondLst>
                                    <p:cond delay="0"/>
                                  </p:stCondLst>
                                  <p:childTnLst>
                                    <p:animMotion origin="layout" path="M 3.33333E-6 0 L 3.33333E-6 -0.02083 " pathEditMode="relative" rAng="0" ptsTypes="AA">
                                      <p:cBhvr>
                                        <p:cTn id="42" dur="2000" fill="hold"/>
                                        <p:tgtEl>
                                          <p:spTgt spid="14"/>
                                        </p:tgtEl>
                                        <p:attrNameLst>
                                          <p:attrName>ppt_x</p:attrName>
                                          <p:attrName>ppt_y</p:attrName>
                                        </p:attrNameLst>
                                      </p:cBhvr>
                                      <p:rCtr x="0" y="-1042"/>
                                    </p:animMotion>
                                  </p:childTnLst>
                                </p:cTn>
                              </p:par>
                              <p:par>
                                <p:cTn id="43" presetID="1" presetClass="entr" presetSubtype="0" fill="hold" grpId="1" nodeType="withEffect">
                                  <p:stCondLst>
                                    <p:cond delay="1000"/>
                                  </p:stCondLst>
                                  <p:childTnLst>
                                    <p:set>
                                      <p:cBhvr>
                                        <p:cTn id="44" dur="1" fill="hold">
                                          <p:stCondLst>
                                            <p:cond delay="0"/>
                                          </p:stCondLst>
                                        </p:cTn>
                                        <p:tgtEl>
                                          <p:spTgt spid="11"/>
                                        </p:tgtEl>
                                        <p:attrNameLst>
                                          <p:attrName>style.visibility</p:attrName>
                                        </p:attrNameLst>
                                      </p:cBhvr>
                                      <p:to>
                                        <p:strVal val="visible"/>
                                      </p:to>
                                    </p:set>
                                  </p:childTnLst>
                                </p:cTn>
                              </p:par>
                              <p:par>
                                <p:cTn id="45" presetID="6" presetClass="emph" presetSubtype="0" fill="hold" grpId="0" nodeType="withEffect">
                                  <p:stCondLst>
                                    <p:cond delay="1000"/>
                                  </p:stCondLst>
                                  <p:childTnLst>
                                    <p:animScale>
                                      <p:cBhvr>
                                        <p:cTn id="46" dur="1000" fill="hold"/>
                                        <p:tgtEl>
                                          <p:spTgt spid="11"/>
                                        </p:tgtEl>
                                      </p:cBhvr>
                                      <p:by x="100000" y="150000"/>
                                    </p:animScale>
                                  </p:childTnLst>
                                </p:cTn>
                              </p:par>
                              <p:par>
                                <p:cTn id="47" presetID="64" presetClass="path" presetSubtype="0" accel="50000" decel="50000" fill="hold" grpId="1" nodeType="withEffect">
                                  <p:stCondLst>
                                    <p:cond delay="0"/>
                                  </p:stCondLst>
                                  <p:childTnLst>
                                    <p:animMotion origin="layout" path="M 2.77778E-6 4.81481E-6 L 2.77778E-6 -0.025 " pathEditMode="relative" rAng="0" ptsTypes="AA">
                                      <p:cBhvr>
                                        <p:cTn id="48" dur="2000" fill="hold"/>
                                        <p:tgtEl>
                                          <p:spTgt spid="15"/>
                                        </p:tgtEl>
                                        <p:attrNameLst>
                                          <p:attrName>ppt_x</p:attrName>
                                          <p:attrName>ppt_y</p:attrName>
                                        </p:attrNameLst>
                                      </p:cBhvr>
                                      <p:rCtr x="0" y="-1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7" grpId="1" animBg="1"/>
      <p:bldP spid="8" grpId="0" animBg="1"/>
      <p:bldP spid="9" grpId="0"/>
      <p:bldP spid="9" grpId="1"/>
      <p:bldP spid="10" grpId="0"/>
      <p:bldP spid="10" grpId="1"/>
      <p:bldP spid="11" grpId="0" animBg="1"/>
      <p:bldP spid="11" grpId="1" animBg="1"/>
      <p:bldP spid="14" grpId="0" animBg="1"/>
      <p:bldP spid="14" grpId="1" animBg="1"/>
      <p:bldP spid="14" grpId="2" animBg="1"/>
      <p:bldP spid="15" grpId="0"/>
      <p:bldP spid="15" grpId="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rgbClr val="0070C0"/>
            </a:gs>
            <a:gs pos="5000">
              <a:schemeClr val="tx1"/>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56</a:t>
            </a:fld>
            <a:endParaRPr kumimoji="1" lang="ja-JP" altLang="en-US"/>
          </a:p>
        </p:txBody>
      </p:sp>
      <p:sp>
        <p:nvSpPr>
          <p:cNvPr id="4" name="テキスト プレースホルダー 3"/>
          <p:cNvSpPr>
            <a:spLocks noGrp="1"/>
          </p:cNvSpPr>
          <p:nvPr>
            <p:ph type="body" sz="quarter" idx="13"/>
          </p:nvPr>
        </p:nvSpPr>
        <p:spPr/>
        <p:txBody>
          <a:bodyPr/>
          <a:lstStyle/>
          <a:p>
            <a:r>
              <a:rPr kumimoji="1" lang="ja-JP" altLang="en-US" dirty="0" smtClean="0">
                <a:solidFill>
                  <a:schemeClr val="bg1"/>
                </a:solidFill>
              </a:rPr>
              <a:t>     </a:t>
            </a:r>
            <a:r>
              <a:rPr kumimoji="1" lang="ja-JP" altLang="en-US" dirty="0" smtClean="0"/>
              <a:t>共助イメージ</a:t>
            </a:r>
            <a:endParaRPr kumimoji="1" lang="ja-JP" altLang="en-US" dirty="0"/>
          </a:p>
        </p:txBody>
      </p:sp>
      <p:grpSp>
        <p:nvGrpSpPr>
          <p:cNvPr id="5" name="グループ化 4"/>
          <p:cNvGrpSpPr/>
          <p:nvPr/>
        </p:nvGrpSpPr>
        <p:grpSpPr>
          <a:xfrm>
            <a:off x="2004776" y="1988840"/>
            <a:ext cx="4739933" cy="3577735"/>
            <a:chOff x="1835696" y="1988840"/>
            <a:chExt cx="4739933" cy="3577735"/>
          </a:xfrm>
        </p:grpSpPr>
        <p:sp>
          <p:nvSpPr>
            <p:cNvPr id="6" name="円/楕円 5"/>
            <p:cNvSpPr/>
            <p:nvPr/>
          </p:nvSpPr>
          <p:spPr>
            <a:xfrm>
              <a:off x="1835696" y="1988840"/>
              <a:ext cx="4739933" cy="3577735"/>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7081" y="2176703"/>
              <a:ext cx="3477161" cy="315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3100696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rgbClr val="0070C0"/>
            </a:gs>
            <a:gs pos="0">
              <a:schemeClr val="tx1"/>
            </a:gs>
          </a:gsLst>
          <a:lin ang="5400000" scaled="0"/>
          <a:tileRect/>
        </a:gradFill>
        <a:effectLst/>
      </p:bgPr>
    </p:bg>
    <p:spTree>
      <p:nvGrpSpPr>
        <p:cNvPr id="1" name=""/>
        <p:cNvGrpSpPr/>
        <p:nvPr/>
      </p:nvGrpSpPr>
      <p:grpSpPr>
        <a:xfrm>
          <a:off x="0" y="0"/>
          <a:ext cx="0" cy="0"/>
          <a:chOff x="0" y="0"/>
          <a:chExt cx="0" cy="0"/>
        </a:xfrm>
      </p:grpSpPr>
      <p:pic>
        <p:nvPicPr>
          <p:cNvPr id="8"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5496" y="108739"/>
            <a:ext cx="3074465" cy="2305849"/>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57</a:t>
            </a:fld>
            <a:endParaRPr kumimoji="1" lang="ja-JP" altLang="en-US"/>
          </a:p>
        </p:txBody>
      </p:sp>
      <p:sp>
        <p:nvSpPr>
          <p:cNvPr id="4" name="テキスト プレースホルダー 3"/>
          <p:cNvSpPr>
            <a:spLocks noGrp="1"/>
          </p:cNvSpPr>
          <p:nvPr>
            <p:ph type="body" sz="quarter" idx="13"/>
          </p:nvPr>
        </p:nvSpPr>
        <p:spPr>
          <a:xfrm>
            <a:off x="-10237" y="0"/>
            <a:ext cx="8027988" cy="549275"/>
          </a:xfrm>
        </p:spPr>
        <p:txBody>
          <a:bodyPr/>
          <a:lstStyle/>
          <a:p>
            <a:r>
              <a:rPr kumimoji="1" lang="ja-JP" altLang="en-US" dirty="0" smtClean="0"/>
              <a:t>    共助イメージ</a:t>
            </a:r>
            <a:endParaRPr kumimoji="1" lang="ja-JP" altLang="en-US" dirty="0"/>
          </a:p>
        </p:txBody>
      </p:sp>
      <p:grpSp>
        <p:nvGrpSpPr>
          <p:cNvPr id="13" name="グループ化 12"/>
          <p:cNvGrpSpPr/>
          <p:nvPr/>
        </p:nvGrpSpPr>
        <p:grpSpPr>
          <a:xfrm>
            <a:off x="2004776" y="1988840"/>
            <a:ext cx="4739933" cy="3577735"/>
            <a:chOff x="1835696" y="1988840"/>
            <a:chExt cx="4739933" cy="3577735"/>
          </a:xfrm>
        </p:grpSpPr>
        <p:sp>
          <p:nvSpPr>
            <p:cNvPr id="5" name="円/楕円 4"/>
            <p:cNvSpPr/>
            <p:nvPr/>
          </p:nvSpPr>
          <p:spPr>
            <a:xfrm>
              <a:off x="1835696" y="1988840"/>
              <a:ext cx="4739933" cy="3577735"/>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081" y="2176703"/>
              <a:ext cx="3477161" cy="315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340348" y="93898"/>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207476" y="4077072"/>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contrast="40000"/>
                    </a14:imgEffect>
                  </a14:imgLayer>
                </a14:imgProps>
              </a:ext>
              <a:ext uri="{28A0092B-C50C-407E-A947-70E740481C1C}">
                <a14:useLocalDpi xmlns:a14="http://schemas.microsoft.com/office/drawing/2010/main" val="0"/>
              </a:ext>
            </a:extLst>
          </a:blip>
          <a:srcRect/>
          <a:stretch>
            <a:fillRect/>
          </a:stretch>
        </p:blipFill>
        <p:spPr bwMode="auto">
          <a:xfrm>
            <a:off x="6300191" y="1869804"/>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64966" y="4293096"/>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ozawa90\AppData\Local\Microsoft\Windows\Temporary Internet Files\Content.IE5\31PEBHBB\MP900449121[1].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83506" y="1869803"/>
            <a:ext cx="3074465" cy="2305849"/>
          </a:xfrm>
          <a:prstGeom prst="rect">
            <a:avLst/>
          </a:prstGeom>
          <a:noFill/>
          <a:extLst>
            <a:ext uri="{909E8E84-426E-40DD-AFC4-6F175D3DCCD1}">
              <a14:hiddenFill xmlns:a14="http://schemas.microsoft.com/office/drawing/2010/main">
                <a:solidFill>
                  <a:srgbClr val="FFFFFF"/>
                </a:solidFill>
              </a14:hiddenFill>
            </a:ext>
          </a:extLst>
        </p:spPr>
      </p:pic>
      <p:sp>
        <p:nvSpPr>
          <p:cNvPr id="14" name="ハート 13"/>
          <p:cNvSpPr>
            <a:spLocks noChangeAspect="1"/>
          </p:cNvSpPr>
          <p:nvPr/>
        </p:nvSpPr>
        <p:spPr>
          <a:xfrm>
            <a:off x="1546410" y="1533289"/>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15" name="ハート 14"/>
          <p:cNvSpPr>
            <a:spLocks noChangeAspect="1"/>
          </p:cNvSpPr>
          <p:nvPr/>
        </p:nvSpPr>
        <p:spPr>
          <a:xfrm>
            <a:off x="1053726" y="3284984"/>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16" name="ハート 15"/>
          <p:cNvSpPr>
            <a:spLocks noChangeAspect="1"/>
          </p:cNvSpPr>
          <p:nvPr/>
        </p:nvSpPr>
        <p:spPr>
          <a:xfrm>
            <a:off x="5879503" y="1530636"/>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17" name="ハート 16"/>
          <p:cNvSpPr>
            <a:spLocks noChangeAspect="1"/>
          </p:cNvSpPr>
          <p:nvPr/>
        </p:nvSpPr>
        <p:spPr>
          <a:xfrm>
            <a:off x="2202198" y="5661248"/>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18" name="ハート 17"/>
          <p:cNvSpPr>
            <a:spLocks noChangeAspect="1"/>
          </p:cNvSpPr>
          <p:nvPr/>
        </p:nvSpPr>
        <p:spPr>
          <a:xfrm>
            <a:off x="7837423" y="3284984"/>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19" name="ハート 18"/>
          <p:cNvSpPr>
            <a:spLocks noChangeAspect="1"/>
          </p:cNvSpPr>
          <p:nvPr/>
        </p:nvSpPr>
        <p:spPr>
          <a:xfrm>
            <a:off x="6744709" y="5485922"/>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Tree>
    <p:extLst>
      <p:ext uri="{BB962C8B-B14F-4D97-AF65-F5344CB8AC3E}">
        <p14:creationId xmlns:p14="http://schemas.microsoft.com/office/powerpoint/2010/main" val="411622028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chemeClr val="tx1"/>
            </a:gs>
            <a:gs pos="54000">
              <a:srgbClr val="0070C0"/>
            </a:gs>
          </a:gsLst>
          <a:lin ang="5400000" scaled="0"/>
          <a:tileRect/>
        </a:gradFill>
        <a:effectLst/>
      </p:bgPr>
    </p:bg>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まとめ</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58</a:t>
            </a:fld>
            <a:endParaRPr kumimoji="1" lang="ja-JP" altLang="en-US" dirty="0">
              <a:solidFill>
                <a:schemeClr val="bg1"/>
              </a:solidFill>
            </a:endParaRPr>
          </a:p>
        </p:txBody>
      </p:sp>
      <p:sp>
        <p:nvSpPr>
          <p:cNvPr id="20" name="テキスト プレースホルダー 19"/>
          <p:cNvSpPr>
            <a:spLocks noGrp="1"/>
          </p:cNvSpPr>
          <p:nvPr>
            <p:ph type="body" sz="quarter" idx="13"/>
          </p:nvPr>
        </p:nvSpPr>
        <p:spPr/>
        <p:txBody>
          <a:bodyPr/>
          <a:lstStyle/>
          <a:p>
            <a:r>
              <a:rPr kumimoji="1" lang="ja-JP" altLang="en-US" dirty="0" smtClean="0"/>
              <a:t>     共助イメージ</a:t>
            </a:r>
            <a:endParaRPr kumimoji="1" lang="ja-JP" altLang="en-US" dirty="0"/>
          </a:p>
        </p:txBody>
      </p:sp>
      <p:pic>
        <p:nvPicPr>
          <p:cNvPr id="16"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94524" y="4070003"/>
            <a:ext cx="1220504" cy="1049634"/>
          </a:xfrm>
          <a:prstGeom prst="rect">
            <a:avLst/>
          </a:prstGeom>
          <a:noFill/>
          <a:extLst>
            <a:ext uri="{909E8E84-426E-40DD-AFC4-6F175D3DCCD1}">
              <a14:hiddenFill xmlns:a14="http://schemas.microsoft.com/office/drawing/2010/main">
                <a:solidFill>
                  <a:srgbClr val="FFFFFF"/>
                </a:solidFill>
              </a14:hiddenFill>
            </a:ext>
          </a:extLst>
        </p:spPr>
      </p:pic>
      <p:sp>
        <p:nvSpPr>
          <p:cNvPr id="21" name="円/楕円 20"/>
          <p:cNvSpPr/>
          <p:nvPr/>
        </p:nvSpPr>
        <p:spPr>
          <a:xfrm>
            <a:off x="107504" y="550982"/>
            <a:ext cx="8784976" cy="6264696"/>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grpSp>
        <p:nvGrpSpPr>
          <p:cNvPr id="13" name="グループ化 12"/>
          <p:cNvGrpSpPr/>
          <p:nvPr/>
        </p:nvGrpSpPr>
        <p:grpSpPr>
          <a:xfrm>
            <a:off x="2004776" y="1988840"/>
            <a:ext cx="4739933" cy="3577735"/>
            <a:chOff x="1835696" y="1988840"/>
            <a:chExt cx="4739933" cy="3577735"/>
          </a:xfrm>
        </p:grpSpPr>
        <p:sp>
          <p:nvSpPr>
            <p:cNvPr id="5" name="円/楕円 4"/>
            <p:cNvSpPr/>
            <p:nvPr/>
          </p:nvSpPr>
          <p:spPr>
            <a:xfrm>
              <a:off x="1835696" y="1988840"/>
              <a:ext cx="4739933" cy="3577735"/>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081" y="2176703"/>
              <a:ext cx="3477161" cy="315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340348" y="93898"/>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6512" y="128175"/>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207476" y="4077072"/>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300191" y="1869804"/>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64966" y="4293096"/>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ozawa90\AppData\Local\Microsoft\Windows\Temporary Internet Files\Content.IE5\31PEBHBB\MP900449121[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1556" y1="66222" x2="41556" y2="66222"/>
                        <a14:foregroundMark x1="47111" y1="66074" x2="47111" y2="66074"/>
                        <a14:foregroundMark x1="54000" y1="62815" x2="54000" y2="62815"/>
                        <a14:foregroundMark x1="68667" y1="64741" x2="68667" y2="64741"/>
                        <a14:foregroundMark x1="77667" y1="64296" x2="77667" y2="64296"/>
                        <a14:backgroundMark x1="37667" y1="70519" x2="37667" y2="70519"/>
                        <a14:backgroundMark x1="32000" y1="75704" x2="32000" y2="75704"/>
                        <a14:backgroundMark x1="67000" y1="68593" x2="67000" y2="68593"/>
                        <a14:backgroundMark x1="74667" y1="64593" x2="74667" y2="64593"/>
                        <a14:backgroundMark x1="79333" y1="64593" x2="79333" y2="64593"/>
                        <a14:backgroundMark x1="71222" y1="63852" x2="71222" y2="63852"/>
                      </a14:backgroundRemoval>
                    </a14:imgEffect>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83506" y="1869803"/>
            <a:ext cx="3074465" cy="23058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1107471"/>
            <a:ext cx="1220504" cy="10496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48204" y="4070003"/>
            <a:ext cx="1220504" cy="104963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744749" y="1869804"/>
            <a:ext cx="1220504" cy="104963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21076" y="2056923"/>
            <a:ext cx="1143152" cy="9831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64490" y="5328146"/>
            <a:ext cx="1220504" cy="10496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1" descr="C:\Program Files (x86)\Microsoft Office\MEDIA\CAGCAT10\j030052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070003"/>
            <a:ext cx="1143152" cy="983111"/>
          </a:xfrm>
          <a:prstGeom prst="rect">
            <a:avLst/>
          </a:prstGeom>
          <a:noFill/>
          <a:extLst>
            <a:ext uri="{909E8E84-426E-40DD-AFC4-6F175D3DCCD1}">
              <a14:hiddenFill xmlns:a14="http://schemas.microsoft.com/office/drawing/2010/main">
                <a:solidFill>
                  <a:srgbClr val="FFFFFF"/>
                </a:solidFill>
              </a14:hiddenFill>
            </a:ext>
          </a:extLst>
        </p:spPr>
      </p:pic>
      <p:sp>
        <p:nvSpPr>
          <p:cNvPr id="23" name="ハート 22"/>
          <p:cNvSpPr>
            <a:spLocks noChangeAspect="1"/>
          </p:cNvSpPr>
          <p:nvPr/>
        </p:nvSpPr>
        <p:spPr>
          <a:xfrm>
            <a:off x="1546410" y="1533289"/>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4" name="ハート 23"/>
          <p:cNvSpPr>
            <a:spLocks noChangeAspect="1"/>
          </p:cNvSpPr>
          <p:nvPr/>
        </p:nvSpPr>
        <p:spPr>
          <a:xfrm>
            <a:off x="5877580" y="1552887"/>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6" name="ハート 25"/>
          <p:cNvSpPr>
            <a:spLocks noChangeAspect="1"/>
          </p:cNvSpPr>
          <p:nvPr/>
        </p:nvSpPr>
        <p:spPr>
          <a:xfrm>
            <a:off x="1039783" y="3219958"/>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7" name="ハート 26"/>
          <p:cNvSpPr>
            <a:spLocks noChangeAspect="1"/>
          </p:cNvSpPr>
          <p:nvPr/>
        </p:nvSpPr>
        <p:spPr>
          <a:xfrm>
            <a:off x="2236218" y="5661248"/>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8" name="ハート 27"/>
          <p:cNvSpPr>
            <a:spLocks noChangeAspect="1"/>
          </p:cNvSpPr>
          <p:nvPr/>
        </p:nvSpPr>
        <p:spPr>
          <a:xfrm>
            <a:off x="7843974" y="3219958"/>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9" name="ハート 28"/>
          <p:cNvSpPr>
            <a:spLocks noChangeAspect="1"/>
          </p:cNvSpPr>
          <p:nvPr/>
        </p:nvSpPr>
        <p:spPr>
          <a:xfrm>
            <a:off x="6744708" y="5445543"/>
            <a:ext cx="709481" cy="623816"/>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rgbClr val="FF0000"/>
                </a:solidFill>
                <a:latin typeface="+mn-ea"/>
              </a:rPr>
              <a:t>Help</a:t>
            </a:r>
            <a:endParaRPr lang="ja-JP" altLang="en-US" sz="1100" dirty="0">
              <a:solidFill>
                <a:srgbClr val="FF0000"/>
              </a:solidFill>
              <a:latin typeface="+mn-ea"/>
            </a:endParaRPr>
          </a:p>
        </p:txBody>
      </p:sp>
      <p:sp>
        <p:nvSpPr>
          <p:cNvPr id="22" name="ハート 21"/>
          <p:cNvSpPr>
            <a:spLocks noChangeAspect="1"/>
          </p:cNvSpPr>
          <p:nvPr/>
        </p:nvSpPr>
        <p:spPr>
          <a:xfrm>
            <a:off x="3764490" y="3219958"/>
            <a:ext cx="1220504" cy="1073137"/>
          </a:xfrm>
          <a:prstGeom prst="heart">
            <a:avLst/>
          </a:prstGeom>
          <a:solidFill>
            <a:srgbClr val="FFCCCC"/>
          </a:solid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dirty="0" smtClean="0">
                <a:solidFill>
                  <a:srgbClr val="FF0000"/>
                </a:solidFill>
                <a:latin typeface="+mn-ea"/>
              </a:rPr>
              <a:t>Help</a:t>
            </a:r>
            <a:endParaRPr lang="ja-JP" altLang="en-US" sz="2000" dirty="0">
              <a:solidFill>
                <a:srgbClr val="FF0000"/>
              </a:solidFill>
              <a:latin typeface="+mn-ea"/>
            </a:endParaRPr>
          </a:p>
        </p:txBody>
      </p:sp>
    </p:spTree>
    <p:extLst>
      <p:ext uri="{BB962C8B-B14F-4D97-AF65-F5344CB8AC3E}">
        <p14:creationId xmlns:p14="http://schemas.microsoft.com/office/powerpoint/2010/main" val="84549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12000" fill="hold"/>
                                        <p:tgtEl>
                                          <p:spTgt spid="22"/>
                                        </p:tgtEl>
                                      </p:cBhvr>
                                      <p:by x="400000" y="400000"/>
                                    </p:animScale>
                                  </p:childTnLst>
                                </p:cTn>
                              </p:par>
                              <p:par>
                                <p:cTn id="7" presetID="6" presetClass="emph" presetSubtype="0" fill="hold" grpId="0" nodeType="withEffect">
                                  <p:stCondLst>
                                    <p:cond delay="0"/>
                                  </p:stCondLst>
                                  <p:childTnLst>
                                    <p:animScale>
                                      <p:cBhvr>
                                        <p:cTn id="8" dur="12000" fill="hold"/>
                                        <p:tgtEl>
                                          <p:spTgt spid="23"/>
                                        </p:tgtEl>
                                      </p:cBhvr>
                                      <p:by x="400000" y="400000"/>
                                    </p:animScale>
                                  </p:childTnLst>
                                </p:cTn>
                              </p:par>
                              <p:par>
                                <p:cTn id="9" presetID="6" presetClass="emph" presetSubtype="0" fill="hold" grpId="0" nodeType="withEffect">
                                  <p:stCondLst>
                                    <p:cond delay="0"/>
                                  </p:stCondLst>
                                  <p:childTnLst>
                                    <p:animScale>
                                      <p:cBhvr>
                                        <p:cTn id="10" dur="12000" fill="hold"/>
                                        <p:tgtEl>
                                          <p:spTgt spid="24"/>
                                        </p:tgtEl>
                                      </p:cBhvr>
                                      <p:by x="400000" y="400000"/>
                                    </p:animScale>
                                  </p:childTnLst>
                                </p:cTn>
                              </p:par>
                              <p:par>
                                <p:cTn id="11" presetID="6" presetClass="emph" presetSubtype="0" fill="hold" grpId="0" nodeType="withEffect">
                                  <p:stCondLst>
                                    <p:cond delay="0"/>
                                  </p:stCondLst>
                                  <p:childTnLst>
                                    <p:animScale>
                                      <p:cBhvr>
                                        <p:cTn id="12" dur="12000" fill="hold"/>
                                        <p:tgtEl>
                                          <p:spTgt spid="26"/>
                                        </p:tgtEl>
                                      </p:cBhvr>
                                      <p:by x="400000" y="400000"/>
                                    </p:animScale>
                                  </p:childTnLst>
                                </p:cTn>
                              </p:par>
                              <p:par>
                                <p:cTn id="13" presetID="6" presetClass="emph" presetSubtype="0" fill="hold" grpId="0" nodeType="withEffect">
                                  <p:stCondLst>
                                    <p:cond delay="0"/>
                                  </p:stCondLst>
                                  <p:childTnLst>
                                    <p:animScale>
                                      <p:cBhvr>
                                        <p:cTn id="14" dur="12000" fill="hold"/>
                                        <p:tgtEl>
                                          <p:spTgt spid="27"/>
                                        </p:tgtEl>
                                      </p:cBhvr>
                                      <p:by x="400000" y="400000"/>
                                    </p:animScale>
                                  </p:childTnLst>
                                </p:cTn>
                              </p:par>
                              <p:par>
                                <p:cTn id="15" presetID="6" presetClass="emph" presetSubtype="0" fill="hold" grpId="0" nodeType="withEffect">
                                  <p:stCondLst>
                                    <p:cond delay="0"/>
                                  </p:stCondLst>
                                  <p:childTnLst>
                                    <p:animScale>
                                      <p:cBhvr>
                                        <p:cTn id="16" dur="12000" fill="hold"/>
                                        <p:tgtEl>
                                          <p:spTgt spid="28"/>
                                        </p:tgtEl>
                                      </p:cBhvr>
                                      <p:by x="400000" y="400000"/>
                                    </p:animScale>
                                  </p:childTnLst>
                                </p:cTn>
                              </p:par>
                              <p:par>
                                <p:cTn id="17" presetID="6" presetClass="emph" presetSubtype="0" fill="hold" grpId="0" nodeType="withEffect">
                                  <p:stCondLst>
                                    <p:cond delay="0"/>
                                  </p:stCondLst>
                                  <p:childTnLst>
                                    <p:animScale>
                                      <p:cBhvr>
                                        <p:cTn id="18" dur="12000" fill="hold"/>
                                        <p:tgtEl>
                                          <p:spTgt spid="29"/>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animBg="1"/>
      <p:bldP spid="28" grpId="0" animBg="1"/>
      <p:bldP spid="29" grpId="0" animBg="1"/>
      <p:bldP spid="2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chemeClr val="tx1"/>
            </a:gs>
            <a:gs pos="52000">
              <a:srgbClr val="0070C0"/>
            </a:gs>
          </a:gsLst>
          <a:lin ang="5400000" scaled="0"/>
          <a:tileRect/>
        </a:gradFill>
        <a:effectLst/>
      </p:bgPr>
    </p:bg>
    <p:spTree>
      <p:nvGrpSpPr>
        <p:cNvPr id="1" name=""/>
        <p:cNvGrpSpPr/>
        <p:nvPr/>
      </p:nvGrpSpPr>
      <p:grpSpPr>
        <a:xfrm>
          <a:off x="0" y="0"/>
          <a:ext cx="0" cy="0"/>
          <a:chOff x="0" y="0"/>
          <a:chExt cx="0" cy="0"/>
        </a:xfrm>
      </p:grpSpPr>
      <p:sp>
        <p:nvSpPr>
          <p:cNvPr id="7" name="テキスト ボックス 6"/>
          <p:cNvSpPr txBox="1"/>
          <p:nvPr/>
        </p:nvSpPr>
        <p:spPr>
          <a:xfrm>
            <a:off x="7427720" y="836711"/>
            <a:ext cx="3131840" cy="5940088"/>
          </a:xfrm>
          <a:prstGeom prst="rect">
            <a:avLst/>
          </a:prstGeom>
          <a:noFill/>
        </p:spPr>
        <p:txBody>
          <a:bodyPr wrap="square" rtlCol="0">
            <a:spAutoFit/>
          </a:bodyPr>
          <a:lstStyle/>
          <a:p>
            <a:r>
              <a:rPr kumimoji="1" lang="en-US" altLang="ja-JP" sz="2000" dirty="0" smtClean="0">
                <a:solidFill>
                  <a:schemeClr val="bg1"/>
                </a:solidFill>
                <a:latin typeface="+mn-ea"/>
              </a:rPr>
              <a:t>13</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kumimoji="1" lang="en-US" altLang="ja-JP" sz="2000" dirty="0" smtClean="0">
                <a:solidFill>
                  <a:schemeClr val="bg1"/>
                </a:solidFill>
                <a:latin typeface="+mn-ea"/>
              </a:rPr>
              <a:t>35</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36</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a:solidFill>
                  <a:schemeClr val="bg1"/>
                </a:solidFill>
                <a:latin typeface="+mn-ea"/>
              </a:rPr>
              <a:t>55</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32</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4</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45</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30</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68</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84</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a:solidFill>
                  <a:schemeClr val="bg1"/>
                </a:solidFill>
                <a:latin typeface="+mn-ea"/>
              </a:rPr>
              <a:t>33</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80</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70</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116</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61</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32</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111</a:t>
            </a:r>
            <a:r>
              <a:rPr lang="ja-JP" altLang="en-US" sz="2000" dirty="0" smtClean="0">
                <a:solidFill>
                  <a:schemeClr val="bg1"/>
                </a:solidFill>
                <a:latin typeface="+mn-ea"/>
              </a:rPr>
              <a:t>人</a:t>
            </a:r>
            <a:endParaRPr lang="en-US" altLang="ja-JP" sz="2000" dirty="0" smtClean="0">
              <a:solidFill>
                <a:schemeClr val="bg1"/>
              </a:solidFill>
              <a:latin typeface="+mn-ea"/>
            </a:endParaRPr>
          </a:p>
          <a:p>
            <a:r>
              <a:rPr kumimoji="1" lang="en-US" altLang="ja-JP" sz="2000" dirty="0" smtClean="0">
                <a:solidFill>
                  <a:schemeClr val="bg1"/>
                </a:solidFill>
                <a:latin typeface="+mn-ea"/>
              </a:rPr>
              <a:t>58</a:t>
            </a:r>
            <a:r>
              <a:rPr kumimoji="1" lang="ja-JP" altLang="en-US" sz="2000" dirty="0" smtClean="0">
                <a:solidFill>
                  <a:schemeClr val="bg1"/>
                </a:solidFill>
                <a:latin typeface="+mn-ea"/>
              </a:rPr>
              <a:t>人</a:t>
            </a:r>
            <a:endParaRPr kumimoji="1" lang="en-US" altLang="ja-JP" sz="2000" dirty="0" smtClean="0">
              <a:solidFill>
                <a:schemeClr val="bg1"/>
              </a:solidFill>
              <a:latin typeface="+mn-ea"/>
            </a:endParaRPr>
          </a:p>
          <a:p>
            <a:r>
              <a:rPr lang="en-US" altLang="ja-JP" sz="2000" dirty="0" smtClean="0">
                <a:solidFill>
                  <a:schemeClr val="bg1"/>
                </a:solidFill>
                <a:latin typeface="+mn-ea"/>
              </a:rPr>
              <a:t>113</a:t>
            </a:r>
            <a:r>
              <a:rPr lang="ja-JP" altLang="en-US" sz="2000" dirty="0" smtClean="0">
                <a:solidFill>
                  <a:schemeClr val="bg1"/>
                </a:solidFill>
                <a:latin typeface="+mn-ea"/>
              </a:rPr>
              <a:t>人</a:t>
            </a:r>
            <a:endParaRPr lang="en-US" altLang="ja-JP" sz="2000" dirty="0" smtClean="0">
              <a:solidFill>
                <a:schemeClr val="bg1"/>
              </a:solidFill>
              <a:latin typeface="+mn-ea"/>
            </a:endParaRPr>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59</a:t>
            </a:fld>
            <a:endParaRPr kumimoji="1" lang="ja-JP" altLang="en-US" dirty="0">
              <a:solidFill>
                <a:schemeClr val="bg1"/>
              </a:solidFill>
            </a:endParaRPr>
          </a:p>
        </p:txBody>
      </p:sp>
      <p:sp>
        <p:nvSpPr>
          <p:cNvPr id="5" name="テキスト プレースホルダー 4"/>
          <p:cNvSpPr>
            <a:spLocks noGrp="1"/>
          </p:cNvSpPr>
          <p:nvPr>
            <p:ph type="body" sz="quarter" idx="13"/>
          </p:nvPr>
        </p:nvSpPr>
        <p:spPr/>
        <p:txBody>
          <a:bodyPr/>
          <a:lstStyle/>
          <a:p>
            <a:r>
              <a:rPr kumimoji="1" lang="ja-JP" altLang="en-US" b="0" dirty="0" smtClean="0"/>
              <a:t>アンケート協力者</a:t>
            </a:r>
            <a:endParaRPr kumimoji="1" lang="ja-JP" altLang="en-US" b="0" dirty="0"/>
          </a:p>
        </p:txBody>
      </p:sp>
      <p:sp>
        <p:nvSpPr>
          <p:cNvPr id="4" name="テキスト ボックス 3"/>
          <p:cNvSpPr txBox="1"/>
          <p:nvPr/>
        </p:nvSpPr>
        <p:spPr>
          <a:xfrm>
            <a:off x="0" y="836712"/>
            <a:ext cx="3203848" cy="5632311"/>
          </a:xfrm>
          <a:prstGeom prst="rect">
            <a:avLst/>
          </a:prstGeom>
          <a:noFill/>
        </p:spPr>
        <p:txBody>
          <a:bodyPr wrap="square" rtlCol="0">
            <a:spAutoFit/>
          </a:bodyPr>
          <a:lstStyle/>
          <a:p>
            <a:r>
              <a:rPr lang="ja-JP" altLang="en-US" sz="2000" dirty="0">
                <a:solidFill>
                  <a:schemeClr val="bg1"/>
                </a:solidFill>
              </a:rPr>
              <a:t>比較</a:t>
            </a:r>
            <a:r>
              <a:rPr lang="ja-JP" altLang="en-US" sz="2000" dirty="0" smtClean="0">
                <a:solidFill>
                  <a:schemeClr val="bg1"/>
                </a:solidFill>
              </a:rPr>
              <a:t>文化学類</a:t>
            </a:r>
            <a:r>
              <a:rPr kumimoji="1" lang="ja-JP" altLang="en-US" sz="2000" dirty="0" smtClean="0">
                <a:solidFill>
                  <a:schemeClr val="bg1"/>
                </a:solidFill>
              </a:rPr>
              <a:t>開設　　　　　　　　　　　</a:t>
            </a:r>
            <a:endParaRPr kumimoji="1" lang="en-US" altLang="ja-JP" sz="2000" dirty="0" smtClean="0">
              <a:solidFill>
                <a:schemeClr val="bg1"/>
              </a:solidFill>
            </a:endParaRPr>
          </a:p>
          <a:p>
            <a:r>
              <a:rPr lang="ja-JP" altLang="en-US" sz="2000" dirty="0" smtClean="0">
                <a:solidFill>
                  <a:schemeClr val="bg1"/>
                </a:solidFill>
              </a:rPr>
              <a:t>日本語日本文化学類開設　　　　　</a:t>
            </a:r>
            <a:endParaRPr lang="en-US" altLang="ja-JP" sz="2000" dirty="0" smtClean="0">
              <a:solidFill>
                <a:schemeClr val="bg1"/>
              </a:solidFill>
            </a:endParaRPr>
          </a:p>
          <a:p>
            <a:r>
              <a:rPr lang="ja-JP" altLang="en-US" sz="2000" dirty="0" smtClean="0">
                <a:solidFill>
                  <a:schemeClr val="bg1"/>
                </a:solidFill>
              </a:rPr>
              <a:t>教育学類開設</a:t>
            </a:r>
            <a:endParaRPr lang="en-US" altLang="ja-JP" sz="2000" dirty="0" smtClean="0">
              <a:solidFill>
                <a:schemeClr val="bg1"/>
              </a:solidFill>
            </a:endParaRPr>
          </a:p>
          <a:p>
            <a:r>
              <a:rPr lang="ja-JP" altLang="en-US" sz="2000" dirty="0" smtClean="0">
                <a:solidFill>
                  <a:schemeClr val="bg1"/>
                </a:solidFill>
              </a:rPr>
              <a:t>心理学類開設</a:t>
            </a:r>
            <a:endParaRPr lang="en-US" altLang="ja-JP" sz="2000" dirty="0" smtClean="0">
              <a:solidFill>
                <a:schemeClr val="bg1"/>
              </a:solidFill>
            </a:endParaRPr>
          </a:p>
          <a:p>
            <a:r>
              <a:rPr lang="ja-JP" altLang="en-US" sz="2000" dirty="0" smtClean="0">
                <a:solidFill>
                  <a:schemeClr val="bg1"/>
                </a:solidFill>
              </a:rPr>
              <a:t>障害科学類開設</a:t>
            </a:r>
            <a:endParaRPr lang="en-US" altLang="ja-JP" sz="2000" dirty="0" smtClean="0">
              <a:solidFill>
                <a:schemeClr val="bg1"/>
              </a:solidFill>
            </a:endParaRPr>
          </a:p>
          <a:p>
            <a:r>
              <a:rPr lang="ja-JP" altLang="en-US" sz="2000" dirty="0" smtClean="0">
                <a:solidFill>
                  <a:schemeClr val="bg1"/>
                </a:solidFill>
              </a:rPr>
              <a:t>数学類開設</a:t>
            </a:r>
            <a:endParaRPr lang="en-US" altLang="ja-JP" sz="2000" dirty="0" smtClean="0">
              <a:solidFill>
                <a:schemeClr val="bg1"/>
              </a:solidFill>
            </a:endParaRPr>
          </a:p>
          <a:p>
            <a:r>
              <a:rPr lang="ja-JP" altLang="en-US" sz="2000" dirty="0">
                <a:solidFill>
                  <a:schemeClr val="bg1"/>
                </a:solidFill>
              </a:rPr>
              <a:t>物理</a:t>
            </a:r>
            <a:r>
              <a:rPr lang="ja-JP" altLang="en-US" sz="2000" dirty="0" smtClean="0">
                <a:solidFill>
                  <a:schemeClr val="bg1"/>
                </a:solidFill>
              </a:rPr>
              <a:t>学類開設</a:t>
            </a:r>
            <a:endParaRPr lang="en-US" altLang="ja-JP" sz="2000" dirty="0" smtClean="0">
              <a:solidFill>
                <a:schemeClr val="bg1"/>
              </a:solidFill>
            </a:endParaRPr>
          </a:p>
          <a:p>
            <a:r>
              <a:rPr lang="ja-JP" altLang="en-US" sz="2000" dirty="0" smtClean="0">
                <a:solidFill>
                  <a:schemeClr val="bg1"/>
                </a:solidFill>
              </a:rPr>
              <a:t>化学学類開設</a:t>
            </a:r>
            <a:endParaRPr lang="en-US" altLang="ja-JP" sz="2000" dirty="0" smtClean="0">
              <a:solidFill>
                <a:schemeClr val="bg1"/>
              </a:solidFill>
            </a:endParaRPr>
          </a:p>
          <a:p>
            <a:r>
              <a:rPr lang="ja-JP" altLang="en-US" sz="2000" dirty="0" smtClean="0">
                <a:solidFill>
                  <a:schemeClr val="bg1"/>
                </a:solidFill>
              </a:rPr>
              <a:t>生物学類開設</a:t>
            </a:r>
            <a:endParaRPr lang="en-US" altLang="ja-JP" sz="2000" dirty="0" smtClean="0">
              <a:solidFill>
                <a:schemeClr val="bg1"/>
              </a:solidFill>
            </a:endParaRPr>
          </a:p>
          <a:p>
            <a:r>
              <a:rPr lang="ja-JP" altLang="en-US" sz="2000" dirty="0">
                <a:solidFill>
                  <a:schemeClr val="bg1"/>
                </a:solidFill>
              </a:rPr>
              <a:t>生物資源</a:t>
            </a:r>
            <a:r>
              <a:rPr lang="ja-JP" altLang="en-US" sz="2000" dirty="0" smtClean="0">
                <a:solidFill>
                  <a:schemeClr val="bg1"/>
                </a:solidFill>
              </a:rPr>
              <a:t>学類開設</a:t>
            </a:r>
            <a:endParaRPr lang="en-US" altLang="ja-JP" sz="2000" dirty="0" smtClean="0">
              <a:solidFill>
                <a:schemeClr val="bg1"/>
              </a:solidFill>
            </a:endParaRPr>
          </a:p>
          <a:p>
            <a:r>
              <a:rPr lang="ja-JP" altLang="en-US" sz="2000" dirty="0">
                <a:solidFill>
                  <a:schemeClr val="bg1"/>
                </a:solidFill>
              </a:rPr>
              <a:t>地球</a:t>
            </a:r>
            <a:r>
              <a:rPr lang="ja-JP" altLang="en-US" sz="2000" dirty="0" smtClean="0">
                <a:solidFill>
                  <a:schemeClr val="bg1"/>
                </a:solidFill>
              </a:rPr>
              <a:t>学類開設</a:t>
            </a:r>
            <a:endParaRPr lang="en-US" altLang="ja-JP" sz="2000" dirty="0" smtClean="0">
              <a:solidFill>
                <a:schemeClr val="bg1"/>
              </a:solidFill>
            </a:endParaRPr>
          </a:p>
          <a:p>
            <a:r>
              <a:rPr lang="ja-JP" altLang="en-US" sz="2000" dirty="0" smtClean="0">
                <a:solidFill>
                  <a:schemeClr val="bg1"/>
                </a:solidFill>
              </a:rPr>
              <a:t>工学システム学類開設</a:t>
            </a:r>
            <a:endParaRPr lang="en-US" altLang="ja-JP" sz="2000" dirty="0" smtClean="0">
              <a:solidFill>
                <a:schemeClr val="bg1"/>
              </a:solidFill>
            </a:endParaRPr>
          </a:p>
          <a:p>
            <a:r>
              <a:rPr lang="ja-JP" altLang="en-US" sz="2000" dirty="0" smtClean="0">
                <a:solidFill>
                  <a:schemeClr val="bg1"/>
                </a:solidFill>
              </a:rPr>
              <a:t>社会工学類開設</a:t>
            </a:r>
            <a:endParaRPr lang="en-US" altLang="ja-JP" sz="2000" dirty="0" smtClean="0">
              <a:solidFill>
                <a:schemeClr val="bg1"/>
              </a:solidFill>
            </a:endParaRPr>
          </a:p>
          <a:p>
            <a:r>
              <a:rPr lang="ja-JP" altLang="en-US" sz="2000" dirty="0" smtClean="0">
                <a:solidFill>
                  <a:schemeClr val="bg1"/>
                </a:solidFill>
              </a:rPr>
              <a:t>知識情報・図書館学類開設</a:t>
            </a:r>
            <a:endParaRPr lang="en-US" altLang="ja-JP" sz="2000" dirty="0" smtClean="0">
              <a:solidFill>
                <a:schemeClr val="bg1"/>
              </a:solidFill>
            </a:endParaRPr>
          </a:p>
          <a:p>
            <a:r>
              <a:rPr lang="ja-JP" altLang="en-US" sz="2000" dirty="0">
                <a:solidFill>
                  <a:schemeClr val="bg1"/>
                </a:solidFill>
              </a:rPr>
              <a:t>看護学</a:t>
            </a:r>
            <a:r>
              <a:rPr lang="ja-JP" altLang="en-US" sz="2000" dirty="0" smtClean="0">
                <a:solidFill>
                  <a:schemeClr val="bg1"/>
                </a:solidFill>
              </a:rPr>
              <a:t>類開設</a:t>
            </a:r>
            <a:endParaRPr lang="en-US" altLang="ja-JP" sz="2000" dirty="0" smtClean="0">
              <a:solidFill>
                <a:schemeClr val="bg1"/>
              </a:solidFill>
            </a:endParaRPr>
          </a:p>
          <a:p>
            <a:r>
              <a:rPr lang="ja-JP" altLang="en-US" sz="2000" dirty="0">
                <a:solidFill>
                  <a:schemeClr val="bg1"/>
                </a:solidFill>
              </a:rPr>
              <a:t>医療科</a:t>
            </a:r>
            <a:r>
              <a:rPr lang="ja-JP" altLang="en-US" sz="2000" dirty="0" smtClean="0">
                <a:solidFill>
                  <a:schemeClr val="bg1"/>
                </a:solidFill>
              </a:rPr>
              <a:t>学類開設</a:t>
            </a:r>
            <a:endParaRPr lang="en-US" altLang="ja-JP" sz="2000" dirty="0" smtClean="0">
              <a:solidFill>
                <a:schemeClr val="bg1"/>
              </a:solidFill>
            </a:endParaRPr>
          </a:p>
          <a:p>
            <a:r>
              <a:rPr lang="ja-JP" altLang="en-US" sz="2000" dirty="0" smtClean="0">
                <a:solidFill>
                  <a:schemeClr val="bg1"/>
                </a:solidFill>
              </a:rPr>
              <a:t>体育専門学群開設</a:t>
            </a:r>
            <a:endParaRPr lang="en-US" altLang="ja-JP" sz="2000" dirty="0" smtClean="0">
              <a:solidFill>
                <a:schemeClr val="bg1"/>
              </a:solidFill>
            </a:endParaRPr>
          </a:p>
          <a:p>
            <a:r>
              <a:rPr lang="ja-JP" altLang="en-US" sz="2000" dirty="0" smtClean="0">
                <a:solidFill>
                  <a:schemeClr val="bg1"/>
                </a:solidFill>
              </a:rPr>
              <a:t>システム情報研究科開設</a:t>
            </a:r>
            <a:endParaRPr lang="en-US" altLang="ja-JP" sz="2000" dirty="0" smtClean="0">
              <a:solidFill>
                <a:schemeClr val="bg1"/>
              </a:solidFill>
            </a:endParaRPr>
          </a:p>
        </p:txBody>
      </p:sp>
      <p:sp>
        <p:nvSpPr>
          <p:cNvPr id="6" name="テキスト ボックス 5"/>
          <p:cNvSpPr txBox="1"/>
          <p:nvPr/>
        </p:nvSpPr>
        <p:spPr>
          <a:xfrm>
            <a:off x="3131840" y="836712"/>
            <a:ext cx="4320480" cy="5632311"/>
          </a:xfrm>
          <a:prstGeom prst="rect">
            <a:avLst/>
          </a:prstGeom>
          <a:noFill/>
        </p:spPr>
        <p:txBody>
          <a:bodyPr wrap="square" rtlCol="0">
            <a:spAutoFit/>
          </a:bodyPr>
          <a:lstStyle/>
          <a:p>
            <a:r>
              <a:rPr lang="ja-JP" altLang="en-US" sz="2000" dirty="0" smtClean="0">
                <a:solidFill>
                  <a:schemeClr val="bg1"/>
                </a:solidFill>
              </a:rPr>
              <a:t>比較文化論</a:t>
            </a:r>
            <a:r>
              <a:rPr lang="en-US" altLang="ja-JP" sz="2000" dirty="0" err="1" smtClean="0">
                <a:solidFill>
                  <a:schemeClr val="bg1"/>
                </a:solidFill>
              </a:rPr>
              <a:t>ⅡA</a:t>
            </a:r>
            <a:r>
              <a:rPr lang="ja-JP" altLang="en-US" sz="2000" dirty="0" smtClean="0">
                <a:solidFill>
                  <a:schemeClr val="bg1"/>
                </a:solidFill>
              </a:rPr>
              <a:t>（対馬先生）</a:t>
            </a:r>
            <a:endParaRPr kumimoji="1" lang="en-US" altLang="ja-JP" sz="2000" dirty="0" smtClean="0">
              <a:solidFill>
                <a:schemeClr val="bg1"/>
              </a:solidFill>
            </a:endParaRPr>
          </a:p>
          <a:p>
            <a:r>
              <a:rPr lang="ja-JP" altLang="en-US" sz="2000" dirty="0" smtClean="0">
                <a:solidFill>
                  <a:schemeClr val="bg1"/>
                </a:solidFill>
              </a:rPr>
              <a:t>現代日本語</a:t>
            </a:r>
            <a:r>
              <a:rPr lang="en-US" altLang="ja-JP" sz="2000" dirty="0" smtClean="0">
                <a:solidFill>
                  <a:schemeClr val="bg1"/>
                </a:solidFill>
              </a:rPr>
              <a:t>V</a:t>
            </a:r>
            <a:r>
              <a:rPr lang="ja-JP" altLang="en-US" sz="2000" dirty="0" smtClean="0">
                <a:solidFill>
                  <a:schemeClr val="bg1"/>
                </a:solidFill>
              </a:rPr>
              <a:t>（杉本先生）</a:t>
            </a:r>
            <a:endParaRPr lang="en-US" altLang="ja-JP" sz="2000" dirty="0">
              <a:solidFill>
                <a:schemeClr val="bg1"/>
              </a:solidFill>
            </a:endParaRPr>
          </a:p>
          <a:p>
            <a:r>
              <a:rPr kumimoji="1" lang="ja-JP" altLang="en-US" sz="2000" dirty="0" smtClean="0">
                <a:solidFill>
                  <a:schemeClr val="bg1"/>
                </a:solidFill>
              </a:rPr>
              <a:t>学校開発教育原論（甲斐先生）</a:t>
            </a:r>
            <a:endParaRPr kumimoji="1" lang="en-US" altLang="ja-JP" sz="2000" dirty="0" smtClean="0">
              <a:solidFill>
                <a:schemeClr val="bg1"/>
              </a:solidFill>
            </a:endParaRPr>
          </a:p>
          <a:p>
            <a:r>
              <a:rPr lang="ja-JP" altLang="en-US" sz="2000" dirty="0" smtClean="0">
                <a:solidFill>
                  <a:schemeClr val="bg1"/>
                </a:solidFill>
              </a:rPr>
              <a:t>人格心理学（田中先生）</a:t>
            </a:r>
            <a:endParaRPr lang="en-US" altLang="ja-JP" sz="2000" dirty="0">
              <a:solidFill>
                <a:schemeClr val="bg1"/>
              </a:solidFill>
            </a:endParaRPr>
          </a:p>
          <a:p>
            <a:r>
              <a:rPr kumimoji="1" lang="ja-JP" altLang="en-US" sz="2000" dirty="0" smtClean="0">
                <a:solidFill>
                  <a:schemeClr val="bg1"/>
                </a:solidFill>
              </a:rPr>
              <a:t>障害科学統計法入門</a:t>
            </a:r>
            <a:r>
              <a:rPr kumimoji="1" lang="en-US" altLang="ja-JP" sz="2000" dirty="0" smtClean="0">
                <a:solidFill>
                  <a:schemeClr val="bg1"/>
                </a:solidFill>
              </a:rPr>
              <a:t>(</a:t>
            </a:r>
            <a:r>
              <a:rPr kumimoji="1" lang="ja-JP" altLang="en-US" sz="2000" dirty="0" smtClean="0">
                <a:solidFill>
                  <a:schemeClr val="bg1"/>
                </a:solidFill>
              </a:rPr>
              <a:t>大六先生</a:t>
            </a:r>
            <a:r>
              <a:rPr kumimoji="1" lang="en-US" altLang="ja-JP" sz="2000" dirty="0" smtClean="0">
                <a:solidFill>
                  <a:schemeClr val="bg1"/>
                </a:solidFill>
              </a:rPr>
              <a:t>)</a:t>
            </a:r>
          </a:p>
          <a:p>
            <a:r>
              <a:rPr lang="ja-JP" altLang="en-US" sz="2000" dirty="0" smtClean="0">
                <a:solidFill>
                  <a:schemeClr val="bg1"/>
                </a:solidFill>
              </a:rPr>
              <a:t>数理統計学（青嶋先生）</a:t>
            </a:r>
            <a:endParaRPr lang="en-US" altLang="ja-JP" sz="2000" dirty="0" smtClean="0">
              <a:solidFill>
                <a:schemeClr val="bg1"/>
              </a:solidFill>
            </a:endParaRPr>
          </a:p>
          <a:p>
            <a:r>
              <a:rPr lang="ja-JP" altLang="en-US" sz="2000" dirty="0" smtClean="0">
                <a:solidFill>
                  <a:schemeClr val="bg1"/>
                </a:solidFill>
              </a:rPr>
              <a:t>計算物理学（白石先生）</a:t>
            </a:r>
            <a:endParaRPr lang="en-US" altLang="ja-JP" sz="2000" dirty="0">
              <a:solidFill>
                <a:schemeClr val="bg1"/>
              </a:solidFill>
            </a:endParaRPr>
          </a:p>
          <a:p>
            <a:r>
              <a:rPr lang="ja-JP" altLang="en-US" sz="2000" dirty="0">
                <a:solidFill>
                  <a:schemeClr val="bg1"/>
                </a:solidFill>
              </a:rPr>
              <a:t>無機化学演習（二瓶先生）</a:t>
            </a:r>
            <a:endParaRPr lang="en-US" altLang="ja-JP" sz="2000" dirty="0">
              <a:solidFill>
                <a:schemeClr val="bg1"/>
              </a:solidFill>
            </a:endParaRPr>
          </a:p>
          <a:p>
            <a:r>
              <a:rPr kumimoji="1" lang="ja-JP" altLang="en-US" sz="2000" dirty="0" smtClean="0">
                <a:solidFill>
                  <a:schemeClr val="bg1"/>
                </a:solidFill>
              </a:rPr>
              <a:t>動物系統分類学</a:t>
            </a:r>
            <a:r>
              <a:rPr kumimoji="1" lang="en-US" altLang="ja-JP" sz="2000" dirty="0" smtClean="0">
                <a:solidFill>
                  <a:schemeClr val="bg1"/>
                </a:solidFill>
              </a:rPr>
              <a:t>Ⅰ</a:t>
            </a:r>
            <a:r>
              <a:rPr kumimoji="1" lang="ja-JP" altLang="en-US" sz="2000" dirty="0" smtClean="0">
                <a:solidFill>
                  <a:schemeClr val="bg1"/>
                </a:solidFill>
              </a:rPr>
              <a:t>（八畑先生）</a:t>
            </a:r>
            <a:endParaRPr kumimoji="1" lang="en-US" altLang="ja-JP" sz="2000" dirty="0" smtClean="0">
              <a:solidFill>
                <a:schemeClr val="bg1"/>
              </a:solidFill>
            </a:endParaRPr>
          </a:p>
          <a:p>
            <a:r>
              <a:rPr kumimoji="1" lang="ja-JP" altLang="en-US" sz="2000" dirty="0" smtClean="0">
                <a:solidFill>
                  <a:schemeClr val="bg1"/>
                </a:solidFill>
              </a:rPr>
              <a:t>生化学（深水先生）</a:t>
            </a:r>
            <a:endParaRPr kumimoji="1" lang="en-US" altLang="ja-JP" sz="2000" dirty="0" smtClean="0">
              <a:solidFill>
                <a:schemeClr val="bg1"/>
              </a:solidFill>
            </a:endParaRPr>
          </a:p>
          <a:p>
            <a:r>
              <a:rPr kumimoji="1" lang="ja-JP" altLang="en-US" sz="2000" dirty="0" smtClean="0">
                <a:solidFill>
                  <a:schemeClr val="bg1"/>
                </a:solidFill>
              </a:rPr>
              <a:t>大気境界層水文学（浅沼先生）</a:t>
            </a:r>
            <a:endParaRPr kumimoji="1" lang="en-US" altLang="ja-JP" sz="2000" dirty="0" smtClean="0">
              <a:solidFill>
                <a:schemeClr val="bg1"/>
              </a:solidFill>
            </a:endParaRPr>
          </a:p>
          <a:p>
            <a:r>
              <a:rPr lang="ja-JP" altLang="en-US" sz="2000" dirty="0" smtClean="0">
                <a:solidFill>
                  <a:schemeClr val="bg1"/>
                </a:solidFill>
              </a:rPr>
              <a:t>材料力学</a:t>
            </a:r>
            <a:r>
              <a:rPr lang="en-US" altLang="ja-JP" sz="2000" dirty="0" smtClean="0">
                <a:solidFill>
                  <a:schemeClr val="bg1"/>
                </a:solidFill>
              </a:rPr>
              <a:t>Ⅰ</a:t>
            </a:r>
            <a:r>
              <a:rPr lang="ja-JP" altLang="en-US" sz="2000" dirty="0" smtClean="0">
                <a:solidFill>
                  <a:schemeClr val="bg1"/>
                </a:solidFill>
              </a:rPr>
              <a:t>（金久保先生）</a:t>
            </a:r>
            <a:endParaRPr lang="en-US" altLang="ja-JP" sz="2000" dirty="0">
              <a:solidFill>
                <a:schemeClr val="bg1"/>
              </a:solidFill>
            </a:endParaRPr>
          </a:p>
          <a:p>
            <a:r>
              <a:rPr kumimoji="1" lang="ja-JP" altLang="en-US" sz="2000" dirty="0" smtClean="0">
                <a:solidFill>
                  <a:schemeClr val="bg1"/>
                </a:solidFill>
              </a:rPr>
              <a:t>経済行動論（上市</a:t>
            </a:r>
            <a:r>
              <a:rPr lang="ja-JP" altLang="en-US" sz="2000" dirty="0" smtClean="0">
                <a:solidFill>
                  <a:schemeClr val="bg1"/>
                </a:solidFill>
              </a:rPr>
              <a:t>先生）</a:t>
            </a:r>
            <a:endParaRPr kumimoji="1" lang="en-US" altLang="ja-JP" sz="2000" dirty="0" smtClean="0">
              <a:solidFill>
                <a:schemeClr val="bg1"/>
              </a:solidFill>
            </a:endParaRPr>
          </a:p>
          <a:p>
            <a:r>
              <a:rPr lang="ja-JP" altLang="en-US" sz="2000" dirty="0" smtClean="0">
                <a:solidFill>
                  <a:schemeClr val="bg1"/>
                </a:solidFill>
              </a:rPr>
              <a:t>知識資源組織化論（緑川先生）</a:t>
            </a:r>
            <a:endParaRPr lang="en-US" altLang="ja-JP" sz="2000" dirty="0">
              <a:solidFill>
                <a:schemeClr val="bg1"/>
              </a:solidFill>
            </a:endParaRPr>
          </a:p>
          <a:p>
            <a:r>
              <a:rPr kumimoji="1" lang="ja-JP" altLang="en-US" sz="2000" dirty="0" smtClean="0">
                <a:solidFill>
                  <a:schemeClr val="bg1"/>
                </a:solidFill>
              </a:rPr>
              <a:t>地域看護活動論（吉岡先生）</a:t>
            </a:r>
            <a:endParaRPr kumimoji="1" lang="en-US" altLang="ja-JP" sz="2000" dirty="0" smtClean="0">
              <a:solidFill>
                <a:schemeClr val="bg1"/>
              </a:solidFill>
            </a:endParaRPr>
          </a:p>
          <a:p>
            <a:r>
              <a:rPr lang="ja-JP" altLang="en-US" sz="2000" dirty="0" smtClean="0">
                <a:solidFill>
                  <a:schemeClr val="bg1"/>
                </a:solidFill>
              </a:rPr>
              <a:t>生化学成分検査学（浦山先生）</a:t>
            </a:r>
            <a:endParaRPr lang="en-US" altLang="ja-JP" sz="2000" dirty="0">
              <a:solidFill>
                <a:schemeClr val="bg1"/>
              </a:solidFill>
            </a:endParaRPr>
          </a:p>
          <a:p>
            <a:r>
              <a:rPr kumimoji="1" lang="ja-JP" altLang="en-US" sz="2000" dirty="0" smtClean="0">
                <a:solidFill>
                  <a:schemeClr val="bg1"/>
                </a:solidFill>
              </a:rPr>
              <a:t>体育・スポーツ経営学（柳沢先生）</a:t>
            </a:r>
            <a:endParaRPr kumimoji="1" lang="en-US" altLang="ja-JP" sz="2000" dirty="0" smtClean="0">
              <a:solidFill>
                <a:schemeClr val="bg1"/>
              </a:solidFill>
            </a:endParaRPr>
          </a:p>
          <a:p>
            <a:r>
              <a:rPr kumimoji="1" lang="ja-JP" altLang="en-US" sz="2000" dirty="0" smtClean="0">
                <a:solidFill>
                  <a:schemeClr val="bg1"/>
                </a:solidFill>
              </a:rPr>
              <a:t>リスク工学前期特別演習</a:t>
            </a:r>
            <a:r>
              <a:rPr kumimoji="1" lang="en-US" altLang="ja-JP" sz="2000" dirty="0" smtClean="0">
                <a:solidFill>
                  <a:schemeClr val="bg1"/>
                </a:solidFill>
              </a:rPr>
              <a:t>Ⅰ</a:t>
            </a:r>
            <a:r>
              <a:rPr kumimoji="1" lang="ja-JP" altLang="en-US" sz="2000" dirty="0" smtClean="0">
                <a:solidFill>
                  <a:schemeClr val="bg1"/>
                </a:solidFill>
              </a:rPr>
              <a:t>（村尾先生）</a:t>
            </a:r>
            <a:endParaRPr kumimoji="1" lang="ja-JP" altLang="en-US" sz="2000" dirty="0">
              <a:solidFill>
                <a:schemeClr val="bg1"/>
              </a:solidFill>
            </a:endParaRPr>
          </a:p>
        </p:txBody>
      </p:sp>
      <p:sp>
        <p:nvSpPr>
          <p:cNvPr id="9" name="テキスト ボックス 8"/>
          <p:cNvSpPr txBox="1"/>
          <p:nvPr/>
        </p:nvSpPr>
        <p:spPr>
          <a:xfrm>
            <a:off x="0" y="6348591"/>
            <a:ext cx="6660232" cy="400110"/>
          </a:xfrm>
          <a:prstGeom prst="rect">
            <a:avLst/>
          </a:prstGeom>
          <a:noFill/>
        </p:spPr>
        <p:txBody>
          <a:bodyPr wrap="square" rtlCol="0">
            <a:spAutoFit/>
          </a:bodyPr>
          <a:lstStyle/>
          <a:p>
            <a:r>
              <a:rPr lang="ja-JP" altLang="en-US" sz="2000" dirty="0" smtClean="0">
                <a:solidFill>
                  <a:schemeClr val="bg1"/>
                </a:solidFill>
              </a:rPr>
              <a:t>茨城大学水戸キャンパス内</a:t>
            </a:r>
            <a:r>
              <a:rPr lang="ja-JP" altLang="en-US" sz="2000" dirty="0">
                <a:solidFill>
                  <a:schemeClr val="bg1"/>
                </a:solidFill>
              </a:rPr>
              <a:t>の</a:t>
            </a:r>
            <a:r>
              <a:rPr lang="ja-JP" altLang="en-US" sz="2000" dirty="0" smtClean="0">
                <a:solidFill>
                  <a:schemeClr val="bg1"/>
                </a:solidFill>
              </a:rPr>
              <a:t>皆様</a:t>
            </a:r>
            <a:r>
              <a:rPr lang="ja-JP" altLang="en-US" sz="2000" dirty="0" smtClean="0"/>
              <a:t>　　　　　　　　　　　　　　　　　　　　　　 </a:t>
            </a:r>
            <a:endParaRPr lang="en-US" altLang="ja-JP" sz="2000" dirty="0" smtClean="0"/>
          </a:p>
        </p:txBody>
      </p:sp>
    </p:spTree>
    <p:extLst>
      <p:ext uri="{BB962C8B-B14F-4D97-AF65-F5344CB8AC3E}">
        <p14:creationId xmlns:p14="http://schemas.microsoft.com/office/powerpoint/2010/main" val="2055733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82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6" name="テキスト ボックス 5"/>
          <p:cNvSpPr txBox="1"/>
          <p:nvPr/>
        </p:nvSpPr>
        <p:spPr>
          <a:xfrm>
            <a:off x="-31998" y="2420888"/>
            <a:ext cx="9144000" cy="2585323"/>
          </a:xfrm>
          <a:prstGeom prst="rect">
            <a:avLst/>
          </a:prstGeom>
          <a:noFill/>
        </p:spPr>
        <p:txBody>
          <a:bodyPr wrap="square" rtlCol="0">
            <a:spAutoFit/>
          </a:bodyPr>
          <a:lstStyle/>
          <a:p>
            <a:pPr algn="ctr"/>
            <a:r>
              <a:rPr lang="ja-JP" altLang="en-US" sz="5400" dirty="0" smtClean="0">
                <a:latin typeface="+mn-ea"/>
              </a:rPr>
              <a:t>地震</a:t>
            </a:r>
            <a:r>
              <a:rPr lang="ja-JP" altLang="en-US" sz="5400" dirty="0">
                <a:latin typeface="+mn-ea"/>
              </a:rPr>
              <a:t>が起きたとき</a:t>
            </a:r>
            <a:r>
              <a:rPr lang="ja-JP" altLang="en-US" sz="5400" dirty="0" smtClean="0">
                <a:latin typeface="+mn-ea"/>
              </a:rPr>
              <a:t>に</a:t>
            </a:r>
            <a:endParaRPr lang="en-US" altLang="ja-JP" sz="5400" dirty="0" smtClean="0">
              <a:latin typeface="+mn-ea"/>
            </a:endParaRPr>
          </a:p>
          <a:p>
            <a:pPr algn="ctr"/>
            <a:r>
              <a:rPr lang="ja-JP" altLang="en-US" sz="5400" dirty="0" smtClean="0">
                <a:latin typeface="+mn-ea"/>
              </a:rPr>
              <a:t>筑波大生の生活上の</a:t>
            </a:r>
            <a:endParaRPr lang="en-US" altLang="ja-JP" sz="5400" dirty="0" smtClean="0">
              <a:latin typeface="+mn-ea"/>
            </a:endParaRPr>
          </a:p>
          <a:p>
            <a:pPr algn="ctr"/>
            <a:r>
              <a:rPr lang="ja-JP" altLang="en-US" sz="5400" dirty="0" smtClean="0">
                <a:latin typeface="+mn-ea"/>
              </a:rPr>
              <a:t>困窮度を軽減させる</a:t>
            </a:r>
            <a:endParaRPr lang="en-US" altLang="ja-JP" sz="5400" dirty="0">
              <a:latin typeface="+mn-ea"/>
            </a:endParaRPr>
          </a:p>
        </p:txBody>
      </p:sp>
      <p:sp>
        <p:nvSpPr>
          <p:cNvPr id="2" name="タイトル 1"/>
          <p:cNvSpPr>
            <a:spLocks noGrp="1"/>
          </p:cNvSpPr>
          <p:nvPr>
            <p:ph type="title"/>
          </p:nvPr>
        </p:nvSpPr>
        <p:spPr/>
        <p:txBody>
          <a:bodyPr/>
          <a:lstStyle/>
          <a:p>
            <a:r>
              <a:rPr kumimoji="1" lang="ja-JP" altLang="en-US" dirty="0" smtClean="0"/>
              <a:t>目的</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6</a:t>
            </a:fld>
            <a:endParaRPr kumimoji="1" lang="ja-JP" altLang="en-US"/>
          </a:p>
        </p:txBody>
      </p:sp>
      <p:sp>
        <p:nvSpPr>
          <p:cNvPr id="5" name="テキスト プレースホルダー 4"/>
          <p:cNvSpPr>
            <a:spLocks noGrp="1"/>
          </p:cNvSpPr>
          <p:nvPr>
            <p:ph type="body" sz="quarter" idx="13"/>
          </p:nvPr>
        </p:nvSpPr>
        <p:spPr/>
        <p:txBody>
          <a:bodyPr/>
          <a:lstStyle/>
          <a:p>
            <a:r>
              <a:rPr lang="ja-JP" altLang="en-US" b="0" dirty="0" smtClean="0"/>
              <a:t>          目的</a:t>
            </a:r>
            <a:endParaRPr kumimoji="1" lang="ja-JP" altLang="en-US" b="0" dirty="0"/>
          </a:p>
        </p:txBody>
      </p:sp>
    </p:spTree>
    <p:extLst>
      <p:ext uri="{BB962C8B-B14F-4D97-AF65-F5344CB8AC3E}">
        <p14:creationId xmlns:p14="http://schemas.microsoft.com/office/powerpoint/2010/main" val="1907421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chemeClr val="tx1"/>
            </a:gs>
            <a:gs pos="54000">
              <a:srgbClr val="0070C0"/>
            </a:gs>
          </a:gsLst>
          <a:lin ang="5400000" scaled="0"/>
          <a:tileRect/>
        </a:gradFill>
        <a:effectLst/>
      </p:bgPr>
    </p:bg>
    <p:spTree>
      <p:nvGrpSpPr>
        <p:cNvPr id="1" name=""/>
        <p:cNvGrpSpPr/>
        <p:nvPr/>
      </p:nvGrpSpPr>
      <p:grpSpPr>
        <a:xfrm>
          <a:off x="0" y="0"/>
          <a:ext cx="0" cy="0"/>
          <a:chOff x="0" y="0"/>
          <a:chExt cx="0" cy="0"/>
        </a:xfrm>
      </p:grpSpPr>
      <p:sp>
        <p:nvSpPr>
          <p:cNvPr id="7" name="正方形/長方形 6"/>
          <p:cNvSpPr/>
          <p:nvPr/>
        </p:nvSpPr>
        <p:spPr>
          <a:xfrm>
            <a:off x="-612576" y="16112"/>
            <a:ext cx="547260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schemeClr val="bg1"/>
                </a:solidFill>
              </a:rPr>
              <a:pPr/>
              <a:t>60</a:t>
            </a:fld>
            <a:endParaRPr lang="ja-JP" altLang="en-US" dirty="0">
              <a:solidFill>
                <a:schemeClr val="bg1"/>
              </a:solidFill>
            </a:endParaRPr>
          </a:p>
        </p:txBody>
      </p:sp>
      <p:sp>
        <p:nvSpPr>
          <p:cNvPr id="4" name="テキスト プレースホルダー 3"/>
          <p:cNvSpPr>
            <a:spLocks noGrp="1"/>
          </p:cNvSpPr>
          <p:nvPr>
            <p:ph type="body" sz="quarter" idx="13"/>
          </p:nvPr>
        </p:nvSpPr>
        <p:spPr/>
        <p:txBody>
          <a:bodyPr/>
          <a:lstStyle/>
          <a:p>
            <a:r>
              <a:rPr kumimoji="1" lang="ja-JP" altLang="en-US" dirty="0" smtClean="0"/>
              <a:t>ヒアリング協力者</a:t>
            </a:r>
            <a:endParaRPr kumimoji="1" lang="ja-JP" altLang="en-US" dirty="0"/>
          </a:p>
        </p:txBody>
      </p:sp>
      <p:sp>
        <p:nvSpPr>
          <p:cNvPr id="6" name="テキスト ボックス 5"/>
          <p:cNvSpPr txBox="1"/>
          <p:nvPr/>
        </p:nvSpPr>
        <p:spPr>
          <a:xfrm>
            <a:off x="251520" y="1124744"/>
            <a:ext cx="8640960" cy="4801314"/>
          </a:xfrm>
          <a:prstGeom prst="rect">
            <a:avLst/>
          </a:prstGeom>
          <a:noFill/>
        </p:spPr>
        <p:txBody>
          <a:bodyPr wrap="square" rtlCol="0">
            <a:spAutoFit/>
          </a:bodyPr>
          <a:lstStyle/>
          <a:p>
            <a:r>
              <a:rPr lang="ja-JP" altLang="en-US" sz="2400" dirty="0">
                <a:solidFill>
                  <a:schemeClr val="bg1"/>
                </a:solidFill>
                <a:latin typeface="+mj-ea"/>
                <a:ea typeface="+mj-ea"/>
              </a:rPr>
              <a:t>つくば市役所生活安全課　松田明悦様</a:t>
            </a:r>
          </a:p>
          <a:p>
            <a:r>
              <a:rPr lang="ja-JP" altLang="en-US" sz="2400" dirty="0">
                <a:solidFill>
                  <a:schemeClr val="bg1"/>
                </a:solidFill>
                <a:latin typeface="+mj-ea"/>
                <a:ea typeface="+mj-ea"/>
              </a:rPr>
              <a:t>つくば市役所上下水道総務課　酒井昭男様</a:t>
            </a:r>
          </a:p>
          <a:p>
            <a:r>
              <a:rPr lang="ja-JP" altLang="en-US" sz="2400" dirty="0">
                <a:solidFill>
                  <a:schemeClr val="bg1"/>
                </a:solidFill>
                <a:latin typeface="+mj-ea"/>
                <a:ea typeface="+mj-ea"/>
              </a:rPr>
              <a:t>筑波大学総務部総務課　須藤英世様、黒岩直行様</a:t>
            </a:r>
          </a:p>
          <a:p>
            <a:r>
              <a:rPr lang="en-US" altLang="ja-JP" sz="2400" dirty="0">
                <a:solidFill>
                  <a:schemeClr val="bg1"/>
                </a:solidFill>
                <a:latin typeface="+mj-ea"/>
                <a:ea typeface="+mj-ea"/>
              </a:rPr>
              <a:t>SAVE IBARAKI</a:t>
            </a:r>
            <a:r>
              <a:rPr lang="ja-JP" altLang="en-US" sz="2400" dirty="0">
                <a:solidFill>
                  <a:schemeClr val="bg1"/>
                </a:solidFill>
                <a:latin typeface="+mj-ea"/>
                <a:ea typeface="+mj-ea"/>
              </a:rPr>
              <a:t>　浜脇賢一様</a:t>
            </a:r>
            <a:endParaRPr lang="en-US" altLang="ja-JP" sz="2400" dirty="0">
              <a:solidFill>
                <a:schemeClr val="bg1"/>
              </a:solidFill>
              <a:latin typeface="+mj-ea"/>
              <a:ea typeface="+mj-ea"/>
            </a:endParaRPr>
          </a:p>
          <a:p>
            <a:r>
              <a:rPr lang="en-US" altLang="ja-JP" sz="2400" dirty="0">
                <a:solidFill>
                  <a:schemeClr val="bg1"/>
                </a:solidFill>
                <a:latin typeface="+mj-ea"/>
                <a:ea typeface="+mj-ea"/>
              </a:rPr>
              <a:t>SHARE THE TSUKUBA</a:t>
            </a:r>
            <a:r>
              <a:rPr lang="ja-JP" altLang="en-US" sz="2400" dirty="0">
                <a:solidFill>
                  <a:schemeClr val="bg1"/>
                </a:solidFill>
                <a:latin typeface="+mj-ea"/>
                <a:ea typeface="+mj-ea"/>
              </a:rPr>
              <a:t>　日比野洋允様</a:t>
            </a:r>
          </a:p>
          <a:p>
            <a:r>
              <a:rPr lang="ja-JP" altLang="en-US" sz="2400" dirty="0">
                <a:solidFill>
                  <a:schemeClr val="bg1"/>
                </a:solidFill>
                <a:latin typeface="+mj-ea"/>
                <a:ea typeface="+mj-ea"/>
              </a:rPr>
              <a:t>全代会　全代会会議議長浜脇賢一様</a:t>
            </a:r>
            <a:endParaRPr lang="en-US" altLang="ja-JP" sz="2400" dirty="0">
              <a:solidFill>
                <a:schemeClr val="bg1"/>
              </a:solidFill>
              <a:latin typeface="+mj-ea"/>
              <a:ea typeface="+mj-ea"/>
            </a:endParaRPr>
          </a:p>
          <a:p>
            <a:r>
              <a:rPr lang="ja-JP" altLang="en-US" sz="2400" dirty="0">
                <a:solidFill>
                  <a:schemeClr val="bg1"/>
                </a:solidFill>
                <a:latin typeface="+mj-ea"/>
                <a:ea typeface="+mj-ea"/>
              </a:rPr>
              <a:t>システム情報工学系支援室　</a:t>
            </a:r>
            <a:r>
              <a:rPr lang="ja-JP" altLang="en-US" sz="2400" dirty="0" smtClean="0">
                <a:solidFill>
                  <a:schemeClr val="bg1"/>
                </a:solidFill>
                <a:latin typeface="+mj-ea"/>
                <a:ea typeface="+mj-ea"/>
              </a:rPr>
              <a:t>赤羽英夫様</a:t>
            </a:r>
            <a:endParaRPr lang="en-US" altLang="ja-JP" sz="2400" dirty="0">
              <a:solidFill>
                <a:schemeClr val="bg1"/>
              </a:solidFill>
              <a:latin typeface="+mj-ea"/>
              <a:ea typeface="+mj-ea"/>
            </a:endParaRPr>
          </a:p>
          <a:p>
            <a:r>
              <a:rPr lang="ja-JP" altLang="en-US" sz="2400" dirty="0">
                <a:solidFill>
                  <a:schemeClr val="bg1"/>
                </a:solidFill>
                <a:latin typeface="+mj-ea"/>
                <a:ea typeface="+mj-ea"/>
              </a:rPr>
              <a:t>数理物質科学等支援室　田万里子様</a:t>
            </a:r>
            <a:endParaRPr lang="en-US" altLang="ja-JP" sz="2400" dirty="0">
              <a:solidFill>
                <a:schemeClr val="bg1"/>
              </a:solidFill>
              <a:latin typeface="+mj-ea"/>
              <a:ea typeface="+mj-ea"/>
            </a:endParaRPr>
          </a:p>
          <a:p>
            <a:r>
              <a:rPr lang="ja-JP" altLang="en-US" sz="2400" dirty="0">
                <a:solidFill>
                  <a:schemeClr val="bg1"/>
                </a:solidFill>
                <a:latin typeface="+mj-ea"/>
                <a:ea typeface="+mj-ea"/>
              </a:rPr>
              <a:t>人文社会科学等支援室　吉田英夫様、橋野吉昭様</a:t>
            </a:r>
            <a:endParaRPr lang="en-US" altLang="ja-JP" sz="2400" dirty="0">
              <a:solidFill>
                <a:schemeClr val="bg1"/>
              </a:solidFill>
              <a:latin typeface="+mj-ea"/>
              <a:ea typeface="+mj-ea"/>
            </a:endParaRPr>
          </a:p>
          <a:p>
            <a:r>
              <a:rPr lang="ja-JP" altLang="en-US" sz="2400" dirty="0">
                <a:solidFill>
                  <a:schemeClr val="bg1"/>
                </a:solidFill>
                <a:latin typeface="+mj-ea"/>
                <a:ea typeface="+mj-ea"/>
              </a:rPr>
              <a:t>人間系支援室　斉藤実様</a:t>
            </a:r>
            <a:endParaRPr lang="en-US" altLang="ja-JP" sz="2400" dirty="0">
              <a:solidFill>
                <a:schemeClr val="bg1"/>
              </a:solidFill>
              <a:latin typeface="+mj-ea"/>
              <a:ea typeface="+mj-ea"/>
            </a:endParaRPr>
          </a:p>
          <a:p>
            <a:r>
              <a:rPr lang="ja-JP" altLang="en-US" sz="2400" dirty="0">
                <a:solidFill>
                  <a:schemeClr val="bg1"/>
                </a:solidFill>
                <a:latin typeface="+mj-ea"/>
                <a:ea typeface="+mj-ea"/>
              </a:rPr>
              <a:t>生命環境科学等支援室　柏秀雄様</a:t>
            </a:r>
            <a:endParaRPr lang="en-US" altLang="ja-JP" sz="2400" dirty="0">
              <a:solidFill>
                <a:schemeClr val="bg1"/>
              </a:solidFill>
              <a:latin typeface="+mj-ea"/>
              <a:ea typeface="+mj-ea"/>
            </a:endParaRPr>
          </a:p>
          <a:p>
            <a:r>
              <a:rPr lang="ja-JP" altLang="en-US" sz="2400" dirty="0">
                <a:solidFill>
                  <a:schemeClr val="bg1"/>
                </a:solidFill>
                <a:latin typeface="+mj-ea"/>
                <a:ea typeface="+mj-ea"/>
              </a:rPr>
              <a:t>図書館情報等支援室　掛札孝子様</a:t>
            </a:r>
            <a:endParaRPr lang="en-US" altLang="ja-JP" sz="2400" dirty="0">
              <a:solidFill>
                <a:schemeClr val="bg1"/>
              </a:solidFill>
              <a:latin typeface="+mj-ea"/>
              <a:ea typeface="+mj-ea"/>
            </a:endParaRPr>
          </a:p>
          <a:p>
            <a:endParaRPr lang="ja-JP" altLang="en-US" dirty="0">
              <a:solidFill>
                <a:prstClr val="white"/>
              </a:solidFill>
            </a:endParaRPr>
          </a:p>
        </p:txBody>
      </p:sp>
    </p:spTree>
    <p:extLst>
      <p:ext uri="{BB962C8B-B14F-4D97-AF65-F5344CB8AC3E}">
        <p14:creationId xmlns:p14="http://schemas.microsoft.com/office/powerpoint/2010/main" val="9030499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98000">
              <a:srgbClr val="00B0F0"/>
            </a:gs>
            <a:gs pos="53000">
              <a:srgbClr val="0070C0"/>
            </a:gs>
          </a:gsLst>
          <a:lin ang="5400000" scaled="0"/>
          <a:tileRect/>
        </a:gra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61</a:t>
            </a:fld>
            <a:endParaRPr kumimoji="1" lang="ja-JP" altLang="en-US"/>
          </a:p>
        </p:txBody>
      </p:sp>
      <p:sp>
        <p:nvSpPr>
          <p:cNvPr id="4" name="テキスト プレースホルダー 3"/>
          <p:cNvSpPr>
            <a:spLocks noGrp="1"/>
          </p:cNvSpPr>
          <p:nvPr>
            <p:ph type="body" sz="quarter" idx="13"/>
          </p:nvPr>
        </p:nvSpPr>
        <p:spPr/>
        <p:txBody>
          <a:bodyPr/>
          <a:lstStyle/>
          <a:p>
            <a:r>
              <a:rPr kumimoji="1" lang="ja-JP" altLang="en-US" b="0" dirty="0" smtClean="0"/>
              <a:t>       参考文献</a:t>
            </a:r>
            <a:endParaRPr kumimoji="1" lang="ja-JP" altLang="en-US" b="0" dirty="0"/>
          </a:p>
        </p:txBody>
      </p:sp>
      <p:sp>
        <p:nvSpPr>
          <p:cNvPr id="5" name="コンテンツ プレースホルダー 3"/>
          <p:cNvSpPr txBox="1">
            <a:spLocks/>
          </p:cNvSpPr>
          <p:nvPr/>
        </p:nvSpPr>
        <p:spPr>
          <a:xfrm>
            <a:off x="179512" y="1052736"/>
            <a:ext cx="8712968" cy="5805264"/>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itchFamily="34" charset="0"/>
              <a:buChar char="•"/>
              <a:defRPr kumimoji="1" sz="32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ja-JP" altLang="en-US" sz="2900" dirty="0" smtClean="0">
                <a:solidFill>
                  <a:schemeClr val="bg1"/>
                </a:solidFill>
                <a:latin typeface="+mn-ea"/>
              </a:rPr>
              <a:t>・災害時における住民の行動と情報メディアの役割　東洋大学社会学研究所</a:t>
            </a:r>
          </a:p>
          <a:p>
            <a:pPr marL="0" indent="0">
              <a:buFont typeface="Arial" pitchFamily="34" charset="0"/>
              <a:buNone/>
            </a:pPr>
            <a:r>
              <a:rPr lang="ja-JP" altLang="en-US" sz="2900" dirty="0" smtClean="0">
                <a:solidFill>
                  <a:schemeClr val="bg1"/>
                </a:solidFill>
                <a:latin typeface="+mn-ea"/>
              </a:rPr>
              <a:t>・都心キャンパスに通う大学生の地震防災に対する認識と行動に関する研究</a:t>
            </a:r>
          </a:p>
          <a:p>
            <a:pPr marL="0" indent="0">
              <a:buFont typeface="Arial" pitchFamily="34" charset="0"/>
              <a:buNone/>
            </a:pPr>
            <a:r>
              <a:rPr lang="ja-JP" altLang="en-US" sz="2900" dirty="0" smtClean="0">
                <a:solidFill>
                  <a:schemeClr val="bg1"/>
                </a:solidFill>
                <a:latin typeface="+mn-ea"/>
              </a:rPr>
              <a:t>・震災マニュアル　</a:t>
            </a:r>
          </a:p>
          <a:p>
            <a:pPr marL="0" indent="0">
              <a:buFont typeface="Arial" pitchFamily="34" charset="0"/>
              <a:buNone/>
            </a:pPr>
            <a:r>
              <a:rPr lang="ja-JP" altLang="en-US" sz="2900" dirty="0" smtClean="0">
                <a:solidFill>
                  <a:schemeClr val="bg1"/>
                </a:solidFill>
                <a:latin typeface="+mn-ea"/>
              </a:rPr>
              <a:t>　発行人：矢島幸男　編集人：宮本秀樹　発行所：株式会社フォーバイフォーマガジン社</a:t>
            </a:r>
          </a:p>
          <a:p>
            <a:pPr marL="0" indent="0">
              <a:buFont typeface="Arial" pitchFamily="34" charset="0"/>
              <a:buNone/>
            </a:pPr>
            <a:r>
              <a:rPr lang="ja-JP" altLang="en-US" sz="2900" dirty="0" smtClean="0">
                <a:solidFill>
                  <a:schemeClr val="bg1"/>
                </a:solidFill>
                <a:latin typeface="+mn-ea"/>
              </a:rPr>
              <a:t>・</a:t>
            </a:r>
            <a:r>
              <a:rPr lang="en-US" altLang="ja-JP" sz="2900" dirty="0" smtClean="0">
                <a:solidFill>
                  <a:schemeClr val="bg1"/>
                </a:solidFill>
                <a:latin typeface="+mn-ea"/>
              </a:rPr>
              <a:t>《21</a:t>
            </a:r>
            <a:r>
              <a:rPr lang="ja-JP" altLang="en-US" sz="2900" dirty="0" smtClean="0">
                <a:solidFill>
                  <a:schemeClr val="bg1"/>
                </a:solidFill>
                <a:latin typeface="+mn-ea"/>
              </a:rPr>
              <a:t>世紀・地震アトラス</a:t>
            </a:r>
            <a:r>
              <a:rPr lang="en-US" altLang="ja-JP" sz="2900" dirty="0" smtClean="0">
                <a:solidFill>
                  <a:schemeClr val="bg1"/>
                </a:solidFill>
                <a:latin typeface="+mn-ea"/>
              </a:rPr>
              <a:t>》</a:t>
            </a:r>
            <a:r>
              <a:rPr lang="ja-JP" altLang="en-US" sz="2900" dirty="0" smtClean="0">
                <a:solidFill>
                  <a:schemeClr val="bg1"/>
                </a:solidFill>
                <a:latin typeface="+mn-ea"/>
              </a:rPr>
              <a:t>明日起きてもおかしくない大地震　</a:t>
            </a:r>
          </a:p>
          <a:p>
            <a:pPr marL="0" indent="0">
              <a:buFont typeface="Arial" pitchFamily="34" charset="0"/>
              <a:buNone/>
            </a:pPr>
            <a:r>
              <a:rPr lang="ja-JP" altLang="en-US" sz="2900" dirty="0" smtClean="0">
                <a:solidFill>
                  <a:schemeClr val="bg1"/>
                </a:solidFill>
                <a:latin typeface="+mn-ea"/>
              </a:rPr>
              <a:t>　監修・執筆：島崎邦彦ほか　集英社</a:t>
            </a:r>
          </a:p>
          <a:p>
            <a:pPr marL="0" indent="0">
              <a:buFont typeface="Arial" pitchFamily="34" charset="0"/>
              <a:buNone/>
            </a:pPr>
            <a:r>
              <a:rPr lang="ja-JP" altLang="en-US" sz="2900" dirty="0" smtClean="0">
                <a:solidFill>
                  <a:schemeClr val="bg1"/>
                </a:solidFill>
                <a:latin typeface="+mn-ea"/>
              </a:rPr>
              <a:t>・初代地震があなたを襲う！　編集長：都築暢雄　発行所：株式会社学習研究所</a:t>
            </a:r>
          </a:p>
          <a:p>
            <a:pPr marL="0" indent="0">
              <a:buFont typeface="Arial" pitchFamily="34" charset="0"/>
              <a:buNone/>
            </a:pPr>
            <a:r>
              <a:rPr lang="ja-JP" altLang="en-US" sz="2900" dirty="0" smtClean="0">
                <a:solidFill>
                  <a:schemeClr val="bg1"/>
                </a:solidFill>
                <a:latin typeface="+mn-ea"/>
              </a:rPr>
              <a:t>・</a:t>
            </a:r>
            <a:r>
              <a:rPr lang="en-US" altLang="ja-JP" sz="2900" dirty="0" smtClean="0">
                <a:solidFill>
                  <a:schemeClr val="bg1"/>
                </a:solidFill>
                <a:latin typeface="+mn-ea"/>
              </a:rPr>
              <a:t>NEWTON“</a:t>
            </a:r>
            <a:r>
              <a:rPr lang="ja-JP" altLang="en-US" sz="2900" dirty="0" smtClean="0">
                <a:solidFill>
                  <a:schemeClr val="bg1"/>
                </a:solidFill>
                <a:latin typeface="+mn-ea"/>
              </a:rPr>
              <a:t>そのとき”は確実にやってくる　連動して発生する巨大地震</a:t>
            </a:r>
          </a:p>
          <a:p>
            <a:pPr marL="0" indent="0">
              <a:buFont typeface="Arial" pitchFamily="34" charset="0"/>
              <a:buNone/>
            </a:pPr>
            <a:r>
              <a:rPr lang="ja-JP" altLang="en-US" sz="2900" dirty="0" smtClean="0">
                <a:solidFill>
                  <a:schemeClr val="bg1"/>
                </a:solidFill>
                <a:latin typeface="+mn-ea"/>
              </a:rPr>
              <a:t>　発行人：髙森圭介　発行所：株式会社ニュートンプレス</a:t>
            </a:r>
          </a:p>
          <a:p>
            <a:pPr marL="0" indent="0">
              <a:buFont typeface="Arial" pitchFamily="34" charset="0"/>
              <a:buNone/>
            </a:pPr>
            <a:r>
              <a:rPr lang="ja-JP" altLang="en-US" sz="2900" dirty="0" smtClean="0">
                <a:solidFill>
                  <a:schemeClr val="bg1"/>
                </a:solidFill>
                <a:latin typeface="+mn-ea"/>
              </a:rPr>
              <a:t>・つくば市地域防災計画　つくば市防災会議</a:t>
            </a:r>
          </a:p>
          <a:p>
            <a:pPr marL="0" indent="0">
              <a:buFont typeface="Arial" pitchFamily="34" charset="0"/>
              <a:buNone/>
            </a:pPr>
            <a:r>
              <a:rPr lang="ja-JP" altLang="en-US" sz="2900" dirty="0" smtClean="0">
                <a:solidFill>
                  <a:schemeClr val="bg1"/>
                </a:solidFill>
                <a:latin typeface="+mn-ea"/>
              </a:rPr>
              <a:t>・つくば市地域防災計画　資料・様式編　　つくば市防災会議</a:t>
            </a:r>
          </a:p>
          <a:p>
            <a:pPr marL="0" indent="0">
              <a:buFont typeface="Arial" pitchFamily="34" charset="0"/>
              <a:buNone/>
            </a:pPr>
            <a:r>
              <a:rPr lang="ja-JP" altLang="en-US" sz="2900" dirty="0" smtClean="0">
                <a:solidFill>
                  <a:schemeClr val="bg1"/>
                </a:solidFill>
                <a:latin typeface="+mn-ea"/>
              </a:rPr>
              <a:t>・つくば市</a:t>
            </a:r>
            <a:r>
              <a:rPr lang="en-US" altLang="ja-JP" sz="2900" dirty="0" smtClean="0">
                <a:solidFill>
                  <a:schemeClr val="bg1"/>
                </a:solidFill>
                <a:latin typeface="+mn-ea"/>
              </a:rPr>
              <a:t>HP</a:t>
            </a:r>
            <a:r>
              <a:rPr lang="ja-JP" altLang="en-US" sz="2900" dirty="0" smtClean="0">
                <a:solidFill>
                  <a:schemeClr val="bg1"/>
                </a:solidFill>
                <a:latin typeface="+mn-ea"/>
              </a:rPr>
              <a:t>　</a:t>
            </a:r>
            <a:r>
              <a:rPr lang="en-US" altLang="ja-JP" sz="2900" dirty="0" smtClean="0">
                <a:solidFill>
                  <a:schemeClr val="bg1"/>
                </a:solidFill>
                <a:latin typeface="+mn-ea"/>
              </a:rPr>
              <a:t>http://www.city.tsukuba.ibaraki.jp/</a:t>
            </a:r>
          </a:p>
          <a:p>
            <a:pPr marL="0" indent="0">
              <a:buFont typeface="Arial" pitchFamily="34" charset="0"/>
              <a:buNone/>
            </a:pPr>
            <a:r>
              <a:rPr lang="ja-JP" altLang="en-US" sz="2900" dirty="0" smtClean="0">
                <a:solidFill>
                  <a:schemeClr val="bg1"/>
                </a:solidFill>
                <a:latin typeface="+mn-ea"/>
              </a:rPr>
              <a:t>・つくば市民レポーター　</a:t>
            </a:r>
            <a:r>
              <a:rPr lang="en-US" altLang="ja-JP" sz="2900" dirty="0" smtClean="0">
                <a:solidFill>
                  <a:schemeClr val="bg1"/>
                </a:solidFill>
                <a:latin typeface="+mn-ea"/>
              </a:rPr>
              <a:t>http://reporter.e298.jp/</a:t>
            </a:r>
          </a:p>
          <a:p>
            <a:pPr marL="0" indent="0">
              <a:buFont typeface="Arial" pitchFamily="34" charset="0"/>
              <a:buNone/>
            </a:pPr>
            <a:r>
              <a:rPr lang="ja-JP" altLang="en-US" sz="2900" dirty="0" smtClean="0">
                <a:solidFill>
                  <a:schemeClr val="bg1"/>
                </a:solidFill>
                <a:latin typeface="+mn-ea"/>
              </a:rPr>
              <a:t>・東日本大震災概要　気象庁　</a:t>
            </a:r>
            <a:r>
              <a:rPr lang="en-US" altLang="ja-JP" sz="2900" dirty="0" smtClean="0">
                <a:solidFill>
                  <a:schemeClr val="bg1"/>
                </a:solidFill>
                <a:latin typeface="+mn-ea"/>
              </a:rPr>
              <a:t>http://www.jma.go.jp/jma/menu/jishin-portal.html</a:t>
            </a:r>
          </a:p>
          <a:p>
            <a:pPr marL="0" indent="0">
              <a:buFont typeface="Arial" pitchFamily="34" charset="0"/>
              <a:buNone/>
            </a:pPr>
            <a:r>
              <a:rPr lang="ja-JP" altLang="en-US" sz="2900" dirty="0" smtClean="0">
                <a:solidFill>
                  <a:schemeClr val="bg1"/>
                </a:solidFill>
                <a:latin typeface="+mn-ea"/>
              </a:rPr>
              <a:t>　　　　　　　　　　警視庁　</a:t>
            </a:r>
            <a:r>
              <a:rPr lang="en-US" altLang="ja-JP" sz="2900" dirty="0" smtClean="0">
                <a:solidFill>
                  <a:schemeClr val="bg1"/>
                </a:solidFill>
                <a:latin typeface="+mn-ea"/>
              </a:rPr>
              <a:t>http://www.npa.go.jp/archive/keibi/biki/higaijokyo.pdf</a:t>
            </a:r>
          </a:p>
          <a:p>
            <a:pPr marL="0" indent="0">
              <a:buFont typeface="Arial" pitchFamily="34" charset="0"/>
              <a:buNone/>
            </a:pPr>
            <a:r>
              <a:rPr lang="ja-JP" altLang="en-US" sz="2900" dirty="0" smtClean="0">
                <a:solidFill>
                  <a:schemeClr val="bg1"/>
                </a:solidFill>
                <a:latin typeface="+mn-ea"/>
              </a:rPr>
              <a:t>・イラスト　</a:t>
            </a:r>
            <a:r>
              <a:rPr lang="en-US" altLang="ja-JP" sz="2900" dirty="0" smtClean="0">
                <a:solidFill>
                  <a:schemeClr val="bg1"/>
                </a:solidFill>
                <a:latin typeface="+mn-ea"/>
              </a:rPr>
              <a:t>http://kids.wanpug.com/top_person.html</a:t>
            </a:r>
          </a:p>
          <a:p>
            <a:pPr marL="0" indent="0">
              <a:buFont typeface="Arial" pitchFamily="34" charset="0"/>
              <a:buNone/>
            </a:pPr>
            <a:r>
              <a:rPr lang="ja-JP" altLang="en-US" sz="2900" dirty="0" smtClean="0">
                <a:solidFill>
                  <a:schemeClr val="bg1"/>
                </a:solidFill>
                <a:latin typeface="+mn-ea"/>
              </a:rPr>
              <a:t>　　　　　　</a:t>
            </a:r>
            <a:r>
              <a:rPr lang="en-US" altLang="ja-JP" sz="2900" dirty="0" smtClean="0">
                <a:solidFill>
                  <a:schemeClr val="bg1"/>
                </a:solidFill>
                <a:latin typeface="+mn-ea"/>
              </a:rPr>
              <a:t>http://www.civillink.net/fsozai/gakko.html</a:t>
            </a:r>
          </a:p>
          <a:p>
            <a:pPr marL="0" indent="0">
              <a:buFont typeface="Arial" pitchFamily="34" charset="0"/>
              <a:buNone/>
            </a:pPr>
            <a:r>
              <a:rPr lang="ja-JP" altLang="en-US" sz="2900" dirty="0" smtClean="0">
                <a:solidFill>
                  <a:schemeClr val="bg1"/>
                </a:solidFill>
                <a:latin typeface="+mn-ea"/>
              </a:rPr>
              <a:t>　　　　　　</a:t>
            </a:r>
            <a:r>
              <a:rPr lang="en-US" altLang="ja-JP" sz="2900" dirty="0" smtClean="0">
                <a:solidFill>
                  <a:schemeClr val="bg1"/>
                </a:solidFill>
                <a:latin typeface="+mn-ea"/>
              </a:rPr>
              <a:t>http://i-ichiba.designpocket.jp/search/search.aspx?kw=cat:60400</a:t>
            </a:r>
          </a:p>
          <a:p>
            <a:pPr marL="0" indent="0">
              <a:buFont typeface="Arial" pitchFamily="34" charset="0"/>
              <a:buNone/>
            </a:pPr>
            <a:r>
              <a:rPr lang="ja-JP" altLang="en-US" sz="2900" dirty="0" smtClean="0">
                <a:solidFill>
                  <a:schemeClr val="bg1"/>
                </a:solidFill>
                <a:latin typeface="+mn-ea"/>
              </a:rPr>
              <a:t>・筑波大学ＨＰ　</a:t>
            </a:r>
            <a:r>
              <a:rPr lang="en-US" altLang="ja-JP" sz="2900" dirty="0" smtClean="0">
                <a:solidFill>
                  <a:schemeClr val="bg1"/>
                </a:solidFill>
                <a:latin typeface="+mn-ea"/>
              </a:rPr>
              <a:t>http://www.tsukuba.ac.jp/index.html</a:t>
            </a:r>
          </a:p>
          <a:p>
            <a:pPr marL="0" indent="0">
              <a:buNone/>
            </a:pPr>
            <a:r>
              <a:rPr lang="ja-JP" altLang="en-US" sz="2900" dirty="0" smtClean="0">
                <a:solidFill>
                  <a:schemeClr val="bg1"/>
                </a:solidFill>
                <a:latin typeface="+mn-ea"/>
              </a:rPr>
              <a:t>・茨城大学</a:t>
            </a:r>
            <a:r>
              <a:rPr lang="en-US" altLang="ja-JP" sz="2900" dirty="0" smtClean="0">
                <a:solidFill>
                  <a:schemeClr val="bg1"/>
                </a:solidFill>
                <a:latin typeface="+mn-ea"/>
              </a:rPr>
              <a:t>HP</a:t>
            </a:r>
            <a:r>
              <a:rPr lang="ja-JP" altLang="en-US" sz="2900" dirty="0" smtClean="0">
                <a:solidFill>
                  <a:schemeClr val="bg1"/>
                </a:solidFill>
                <a:latin typeface="+mn-ea"/>
              </a:rPr>
              <a:t>　</a:t>
            </a:r>
            <a:r>
              <a:rPr lang="en-US" altLang="ja-JP" sz="2900" dirty="0">
                <a:solidFill>
                  <a:schemeClr val="bg1"/>
                </a:solidFill>
                <a:latin typeface="+mn-ea"/>
              </a:rPr>
              <a:t>http://www.ibaraki.ac.jp</a:t>
            </a:r>
            <a:r>
              <a:rPr lang="en-US" altLang="ja-JP" sz="2900" dirty="0" smtClean="0">
                <a:solidFill>
                  <a:schemeClr val="bg1"/>
                </a:solidFill>
                <a:latin typeface="+mn-ea"/>
              </a:rPr>
              <a:t>/</a:t>
            </a:r>
          </a:p>
          <a:p>
            <a:pPr marL="0" indent="0">
              <a:buNone/>
            </a:pPr>
            <a:r>
              <a:rPr lang="ja-JP" altLang="en-US" sz="2900" dirty="0" smtClean="0">
                <a:solidFill>
                  <a:schemeClr val="bg1"/>
                </a:solidFill>
                <a:latin typeface="+mn-ea"/>
              </a:rPr>
              <a:t>・名古屋大学</a:t>
            </a:r>
            <a:r>
              <a:rPr lang="en-US" altLang="ja-JP" sz="2900" dirty="0" smtClean="0">
                <a:solidFill>
                  <a:schemeClr val="bg1"/>
                </a:solidFill>
                <a:latin typeface="+mn-ea"/>
              </a:rPr>
              <a:t>HP</a:t>
            </a:r>
            <a:r>
              <a:rPr lang="ja-JP" altLang="en-US" sz="2900" dirty="0" smtClean="0">
                <a:solidFill>
                  <a:schemeClr val="bg1"/>
                </a:solidFill>
                <a:latin typeface="+mn-ea"/>
              </a:rPr>
              <a:t>　</a:t>
            </a:r>
            <a:r>
              <a:rPr lang="en-US" altLang="ja-JP" sz="2900" dirty="0">
                <a:solidFill>
                  <a:schemeClr val="bg1"/>
                </a:solidFill>
                <a:latin typeface="+mn-ea"/>
              </a:rPr>
              <a:t>http://www.nagoya-u.ac.jp</a:t>
            </a:r>
            <a:r>
              <a:rPr lang="en-US" altLang="ja-JP" sz="2900" dirty="0" smtClean="0">
                <a:solidFill>
                  <a:schemeClr val="bg1"/>
                </a:solidFill>
                <a:latin typeface="+mn-ea"/>
              </a:rPr>
              <a:t>/</a:t>
            </a:r>
          </a:p>
          <a:p>
            <a:pPr marL="0" indent="0">
              <a:buFont typeface="Arial" pitchFamily="34" charset="0"/>
              <a:buNone/>
            </a:pPr>
            <a:r>
              <a:rPr lang="ja-JP" altLang="en-US" sz="2900" dirty="0" smtClean="0">
                <a:solidFill>
                  <a:schemeClr val="bg1"/>
                </a:solidFill>
                <a:latin typeface="+mn-ea"/>
              </a:rPr>
              <a:t>・都市計画実習　</a:t>
            </a:r>
            <a:r>
              <a:rPr lang="en-US" altLang="ja-JP" sz="2900" dirty="0" smtClean="0">
                <a:solidFill>
                  <a:schemeClr val="bg1"/>
                </a:solidFill>
                <a:latin typeface="+mn-ea"/>
              </a:rPr>
              <a:t>2002</a:t>
            </a:r>
            <a:r>
              <a:rPr lang="ja-JP" altLang="en-US" sz="2900" dirty="0" smtClean="0">
                <a:solidFill>
                  <a:schemeClr val="bg1"/>
                </a:solidFill>
                <a:latin typeface="+mn-ea"/>
              </a:rPr>
              <a:t>年及び</a:t>
            </a:r>
            <a:r>
              <a:rPr lang="en-US" altLang="ja-JP" sz="2900" dirty="0" smtClean="0">
                <a:solidFill>
                  <a:schemeClr val="bg1"/>
                </a:solidFill>
                <a:latin typeface="+mn-ea"/>
              </a:rPr>
              <a:t>2009</a:t>
            </a:r>
            <a:r>
              <a:rPr lang="ja-JP" altLang="en-US" sz="2900" dirty="0" smtClean="0">
                <a:solidFill>
                  <a:schemeClr val="bg1"/>
                </a:solidFill>
                <a:latin typeface="+mn-ea"/>
              </a:rPr>
              <a:t>年　防災班</a:t>
            </a:r>
          </a:p>
          <a:p>
            <a:pPr marL="0" indent="0">
              <a:buFont typeface="Arial" pitchFamily="34" charset="0"/>
              <a:buNone/>
            </a:pPr>
            <a:endParaRPr lang="en-US" altLang="ja-JP" dirty="0" smtClean="0">
              <a:solidFill>
                <a:schemeClr val="bg1"/>
              </a:solidFill>
            </a:endParaRPr>
          </a:p>
          <a:p>
            <a:endParaRPr lang="ja-JP" altLang="en-US" dirty="0">
              <a:solidFill>
                <a:schemeClr val="bg1"/>
              </a:solidFill>
            </a:endParaRPr>
          </a:p>
        </p:txBody>
      </p:sp>
    </p:spTree>
    <p:extLst>
      <p:ext uri="{BB962C8B-B14F-4D97-AF65-F5344CB8AC3E}">
        <p14:creationId xmlns:p14="http://schemas.microsoft.com/office/powerpoint/2010/main" val="8511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100000">
              <a:srgbClr val="0070C0"/>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5" name="正方形/長方形 4"/>
          <p:cNvSpPr/>
          <p:nvPr/>
        </p:nvSpPr>
        <p:spPr>
          <a:xfrm>
            <a:off x="-468560" y="0"/>
            <a:ext cx="10362795" cy="720080"/>
          </a:xfrm>
          <a:prstGeom prst="rect">
            <a:avLst/>
          </a:prstGeom>
          <a:gradFill flip="none" rotWithShape="1">
            <a:gsLst>
              <a:gs pos="52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AC JAPAN CM あいさつの魔法 15秒ver.mpg">
            <a:hlinkClick r:id="" action="ppaction://media"/>
          </p:cNvPr>
          <p:cNvPicPr>
            <a:picLocks noChangeAspect="1"/>
          </p:cNvPicPr>
          <p:nvPr>
            <a:videoFile r:link="rId1"/>
            <p:extLst>
              <p:ext uri="{DAA4B4D4-6D71-4841-9C94-3DE7FCFB9230}">
                <p14:media xmlns:p14="http://schemas.microsoft.com/office/powerpoint/2010/main" r:embed="rId2">
                  <p14:trim st="2475" end="10714.9055"/>
                </p14:media>
              </p:ext>
            </p:extLst>
          </p:nvPr>
        </p:nvPicPr>
        <p:blipFill>
          <a:blip r:embed="rId4"/>
          <a:stretch>
            <a:fillRect/>
          </a:stretch>
        </p:blipFill>
        <p:spPr>
          <a:xfrm>
            <a:off x="-1918519" y="620688"/>
            <a:ext cx="13126060" cy="6237312"/>
          </a:xfrm>
          <a:prstGeom prst="rect">
            <a:avLst/>
          </a:prstGeom>
        </p:spPr>
      </p:pic>
      <p:sp>
        <p:nvSpPr>
          <p:cNvPr id="7" name="タイトル 6"/>
          <p:cNvSpPr>
            <a:spLocks noGrp="1"/>
          </p:cNvSpPr>
          <p:nvPr>
            <p:ph type="title"/>
          </p:nvPr>
        </p:nvSpPr>
        <p:spPr>
          <a:xfrm>
            <a:off x="0" y="-747464"/>
            <a:ext cx="9144000" cy="1440160"/>
          </a:xfrm>
        </p:spPr>
        <p:txBody>
          <a:bodyPr/>
          <a:lstStyle/>
          <a:p>
            <a:r>
              <a:rPr kumimoji="1" lang="ja-JP" altLang="en-US" b="0" dirty="0" smtClean="0"/>
              <a:t>御静聴ありがとうございました</a:t>
            </a:r>
            <a:endParaRPr kumimoji="1" lang="ja-JP" altLang="en-US" b="0"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solidFill>
                  <a:schemeClr val="bg1"/>
                </a:solidFill>
              </a:rPr>
              <a:t>62</a:t>
            </a:fld>
            <a:endParaRPr kumimoji="1" lang="ja-JP" altLang="en-US" dirty="0">
              <a:solidFill>
                <a:schemeClr val="bg1"/>
              </a:solidFill>
            </a:endParaRPr>
          </a:p>
        </p:txBody>
      </p:sp>
    </p:spTree>
    <p:extLst>
      <p:ext uri="{BB962C8B-B14F-4D97-AF65-F5344CB8AC3E}">
        <p14:creationId xmlns:p14="http://schemas.microsoft.com/office/powerpoint/2010/main" val="54172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41509" mute="1">
                <p:cTn id="7" fill="hold" display="0">
                  <p:stCondLst>
                    <p:cond delay="indefinite"/>
                  </p:stCondLst>
                </p:cTn>
                <p:tgtEl>
                  <p:spTgt spid="6"/>
                </p:tgtEl>
              </p:cMediaNode>
            </p:vide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pPr/>
              <a:t>63</a:t>
            </a:fld>
            <a:endParaRPr lang="ja-JP" altLang="en-US" dirty="0"/>
          </a:p>
        </p:txBody>
      </p:sp>
      <p:sp>
        <p:nvSpPr>
          <p:cNvPr id="5" name="テキスト プレースホルダー 4"/>
          <p:cNvSpPr>
            <a:spLocks noGrp="1"/>
          </p:cNvSpPr>
          <p:nvPr>
            <p:ph type="body" sz="quarter" idx="13"/>
          </p:nvPr>
        </p:nvSpPr>
        <p:spPr/>
        <p:txBody>
          <a:bodyPr/>
          <a:lstStyle/>
          <a:p>
            <a:r>
              <a:rPr lang="ja-JP" altLang="en-US" b="0" dirty="0"/>
              <a:t>最大</a:t>
            </a:r>
            <a:r>
              <a:rPr lang="ja-JP" altLang="en-US" b="0" dirty="0" smtClean="0"/>
              <a:t>余震の危険性</a:t>
            </a:r>
            <a:endParaRPr kumimoji="1" lang="ja-JP" altLang="en-US" b="0" dirty="0"/>
          </a:p>
        </p:txBody>
      </p:sp>
      <p:sp>
        <p:nvSpPr>
          <p:cNvPr id="4" name="正方形/長方形 3"/>
          <p:cNvSpPr/>
          <p:nvPr/>
        </p:nvSpPr>
        <p:spPr>
          <a:xfrm>
            <a:off x="733004" y="1036695"/>
            <a:ext cx="7308304" cy="1200329"/>
          </a:xfrm>
          <a:prstGeom prst="rect">
            <a:avLst/>
          </a:prstGeom>
        </p:spPr>
        <p:txBody>
          <a:bodyPr wrap="square">
            <a:spAutoFit/>
          </a:bodyPr>
          <a:lstStyle/>
          <a:p>
            <a:r>
              <a:rPr lang="en-US" altLang="ja-JP" sz="3600" i="1" dirty="0" smtClean="0"/>
              <a:t>『</a:t>
            </a:r>
            <a:r>
              <a:rPr lang="ja-JP" altLang="en-US" sz="3600" i="1" dirty="0" smtClean="0"/>
              <a:t>米研究グループ「大地震の恐れ」</a:t>
            </a:r>
            <a:endParaRPr lang="en-US" altLang="ja-JP" sz="3600" i="1" dirty="0" smtClean="0"/>
          </a:p>
          <a:p>
            <a:pPr algn="r"/>
            <a:r>
              <a:rPr lang="ja-JP" altLang="en-US" sz="3600" i="1" dirty="0" smtClean="0"/>
              <a:t>　茨城沖、ひずみ蓄積か</a:t>
            </a:r>
            <a:r>
              <a:rPr lang="en-US" altLang="ja-JP" sz="3600" i="1" dirty="0" smtClean="0"/>
              <a:t>』</a:t>
            </a:r>
            <a:endParaRPr lang="ja-JP" altLang="en-US" sz="3600" i="1" dirty="0"/>
          </a:p>
        </p:txBody>
      </p:sp>
      <p:sp>
        <p:nvSpPr>
          <p:cNvPr id="6" name="正方形/長方形 5"/>
          <p:cNvSpPr/>
          <p:nvPr/>
        </p:nvSpPr>
        <p:spPr>
          <a:xfrm>
            <a:off x="629580" y="2636912"/>
            <a:ext cx="8190892" cy="2062103"/>
          </a:xfrm>
          <a:prstGeom prst="rect">
            <a:avLst/>
          </a:prstGeom>
        </p:spPr>
        <p:txBody>
          <a:bodyPr wrap="square">
            <a:spAutoFit/>
          </a:bodyPr>
          <a:lstStyle/>
          <a:p>
            <a:r>
              <a:rPr lang="ja-JP" altLang="en-US" sz="3200" dirty="0" smtClean="0">
                <a:solidFill>
                  <a:schemeClr val="tx2"/>
                </a:solidFill>
              </a:rPr>
              <a:t>・茨城沖は長期間</a:t>
            </a:r>
            <a:r>
              <a:rPr lang="en-US" altLang="ja-JP" sz="3200" dirty="0" smtClean="0">
                <a:solidFill>
                  <a:schemeClr val="tx2"/>
                </a:solidFill>
              </a:rPr>
              <a:t/>
            </a:r>
            <a:br>
              <a:rPr lang="en-US" altLang="ja-JP" sz="3200" dirty="0" smtClean="0">
                <a:solidFill>
                  <a:schemeClr val="tx2"/>
                </a:solidFill>
              </a:rPr>
            </a:br>
            <a:r>
              <a:rPr lang="ja-JP" altLang="en-US" sz="3200" dirty="0" smtClean="0">
                <a:solidFill>
                  <a:schemeClr val="tx2"/>
                </a:solidFill>
              </a:rPr>
              <a:t>　マグニチュード８以上の地震が起こっていない</a:t>
            </a:r>
            <a:endParaRPr lang="en-US" altLang="ja-JP" sz="3200" dirty="0">
              <a:solidFill>
                <a:schemeClr val="tx2"/>
              </a:solidFill>
            </a:endParaRPr>
          </a:p>
          <a:p>
            <a:r>
              <a:rPr lang="ja-JP" altLang="en-US" sz="3200" dirty="0" smtClean="0">
                <a:solidFill>
                  <a:schemeClr val="tx2"/>
                </a:solidFill>
              </a:rPr>
              <a:t>・ひずみがたまっている可能性あり</a:t>
            </a:r>
            <a:endParaRPr lang="en-US" altLang="ja-JP" sz="3200" dirty="0" smtClean="0">
              <a:solidFill>
                <a:schemeClr val="tx2"/>
              </a:solidFill>
            </a:endParaRPr>
          </a:p>
          <a:p>
            <a:r>
              <a:rPr lang="ja-JP" altLang="en-US" sz="3200" dirty="0" smtClean="0">
                <a:solidFill>
                  <a:schemeClr val="tx2"/>
                </a:solidFill>
              </a:rPr>
              <a:t>・</a:t>
            </a:r>
            <a:r>
              <a:rPr lang="ja-JP" altLang="en-US" sz="3200" dirty="0">
                <a:solidFill>
                  <a:schemeClr val="tx2"/>
                </a:solidFill>
              </a:rPr>
              <a:t>誘発地震</a:t>
            </a:r>
            <a:r>
              <a:rPr lang="ja-JP" altLang="en-US" sz="3200" dirty="0" smtClean="0">
                <a:solidFill>
                  <a:schemeClr val="tx2"/>
                </a:solidFill>
              </a:rPr>
              <a:t>は震源域の近傍で起こりやすい</a:t>
            </a:r>
            <a:endParaRPr lang="en-US" altLang="ja-JP" sz="3200" dirty="0" smtClean="0">
              <a:solidFill>
                <a:schemeClr val="tx2"/>
              </a:solidFill>
            </a:endParaRPr>
          </a:p>
        </p:txBody>
      </p:sp>
      <p:sp>
        <p:nvSpPr>
          <p:cNvPr id="12" name="正方形/長方形 11"/>
          <p:cNvSpPr/>
          <p:nvPr/>
        </p:nvSpPr>
        <p:spPr>
          <a:xfrm>
            <a:off x="755576" y="5629310"/>
            <a:ext cx="7668344" cy="646331"/>
          </a:xfrm>
          <a:prstGeom prst="rect">
            <a:avLst/>
          </a:prstGeom>
        </p:spPr>
        <p:txBody>
          <a:bodyPr wrap="square">
            <a:spAutoFit/>
          </a:bodyPr>
          <a:lstStyle/>
          <a:p>
            <a:r>
              <a:rPr lang="en-US" altLang="ja-JP" dirty="0" smtClean="0">
                <a:hlinkClick r:id="rId3"/>
              </a:rPr>
              <a:t>http://</a:t>
            </a:r>
            <a:r>
              <a:rPr lang="en-US" altLang="ja-JP" dirty="0" smtClean="0">
                <a:latin typeface="+mn-ea"/>
                <a:hlinkClick r:id="rId3"/>
              </a:rPr>
              <a:t>www.asahi.com/science/update/0520/TKY201105190678.html</a:t>
            </a:r>
            <a:endParaRPr lang="en-US" altLang="ja-JP" dirty="0" smtClean="0">
              <a:latin typeface="+mn-ea"/>
            </a:endParaRPr>
          </a:p>
          <a:p>
            <a:r>
              <a:rPr lang="ja-JP" altLang="en-US" dirty="0" smtClean="0">
                <a:latin typeface="+mn-ea"/>
              </a:rPr>
              <a:t>＆糸井川先生</a:t>
            </a:r>
            <a:endParaRPr lang="ja-JP" altLang="en-US" dirty="0">
              <a:latin typeface="+mn-ea"/>
            </a:endParaRPr>
          </a:p>
        </p:txBody>
      </p:sp>
      <p:sp>
        <p:nvSpPr>
          <p:cNvPr id="13" name="テキスト ボックス 12"/>
          <p:cNvSpPr txBox="1"/>
          <p:nvPr/>
        </p:nvSpPr>
        <p:spPr>
          <a:xfrm>
            <a:off x="755576" y="5229200"/>
            <a:ext cx="5472608" cy="400110"/>
          </a:xfrm>
          <a:prstGeom prst="rect">
            <a:avLst/>
          </a:prstGeom>
          <a:noFill/>
        </p:spPr>
        <p:txBody>
          <a:bodyPr wrap="square" rtlCol="0">
            <a:spAutoFit/>
          </a:bodyPr>
          <a:lstStyle/>
          <a:p>
            <a:r>
              <a:rPr kumimoji="1" lang="ja-JP" altLang="en-US" sz="2000" dirty="0" smtClean="0">
                <a:latin typeface="+mj-ea"/>
                <a:ea typeface="+mj-ea"/>
              </a:rPr>
              <a:t>電子版サイエンス　</a:t>
            </a:r>
            <a:r>
              <a:rPr kumimoji="1" lang="en-US" altLang="ja-JP" sz="2000" dirty="0" smtClean="0">
                <a:latin typeface="+mj-ea"/>
                <a:ea typeface="+mj-ea"/>
              </a:rPr>
              <a:t>2011</a:t>
            </a:r>
            <a:r>
              <a:rPr kumimoji="1" lang="ja-JP" altLang="en-US" sz="2000" dirty="0" smtClean="0">
                <a:latin typeface="+mj-ea"/>
                <a:ea typeface="+mj-ea"/>
              </a:rPr>
              <a:t>年</a:t>
            </a:r>
            <a:r>
              <a:rPr kumimoji="1" lang="en-US" altLang="ja-JP" sz="2000" dirty="0" smtClean="0">
                <a:latin typeface="+mj-ea"/>
                <a:ea typeface="+mj-ea"/>
              </a:rPr>
              <a:t>5</a:t>
            </a:r>
            <a:r>
              <a:rPr kumimoji="1" lang="ja-JP" altLang="en-US" sz="2000" dirty="0" smtClean="0">
                <a:latin typeface="+mj-ea"/>
                <a:ea typeface="+mj-ea"/>
              </a:rPr>
              <a:t>月</a:t>
            </a:r>
            <a:r>
              <a:rPr kumimoji="1" lang="en-US" altLang="ja-JP" sz="2000" dirty="0" smtClean="0">
                <a:latin typeface="+mj-ea"/>
                <a:ea typeface="+mj-ea"/>
              </a:rPr>
              <a:t>20</a:t>
            </a:r>
            <a:r>
              <a:rPr lang="ja-JP" altLang="en-US" sz="2000" dirty="0" smtClean="0">
                <a:latin typeface="+mj-ea"/>
                <a:ea typeface="+mj-ea"/>
              </a:rPr>
              <a:t>日掲載</a:t>
            </a:r>
            <a:endParaRPr kumimoji="1" lang="ja-JP" altLang="en-US" sz="2000" dirty="0">
              <a:latin typeface="+mj-ea"/>
              <a:ea typeface="+mj-ea"/>
            </a:endParaRPr>
          </a:p>
        </p:txBody>
      </p:sp>
    </p:spTree>
    <p:extLst>
      <p:ext uri="{BB962C8B-B14F-4D97-AF65-F5344CB8AC3E}">
        <p14:creationId xmlns:p14="http://schemas.microsoft.com/office/powerpoint/2010/main" val="1617205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36512" y="16112"/>
            <a:ext cx="6120680"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64</a:t>
            </a:fld>
            <a:endParaRPr kumimoji="1" lang="ja-JP" altLang="en-US"/>
          </a:p>
        </p:txBody>
      </p:sp>
      <p:sp>
        <p:nvSpPr>
          <p:cNvPr id="9" name="テキスト プレースホルダー 8"/>
          <p:cNvSpPr>
            <a:spLocks noGrp="1"/>
          </p:cNvSpPr>
          <p:nvPr>
            <p:ph type="body" sz="quarter" idx="13"/>
          </p:nvPr>
        </p:nvSpPr>
        <p:spPr/>
        <p:txBody>
          <a:bodyPr/>
          <a:lstStyle/>
          <a:p>
            <a:r>
              <a:rPr lang="ja-JP" altLang="en-US" b="0" dirty="0" smtClean="0">
                <a:latin typeface="HGP明朝E" pitchFamily="18" charset="-128"/>
                <a:ea typeface="HGP明朝E" pitchFamily="18" charset="-128"/>
              </a:rPr>
              <a:t>事前に対策</a:t>
            </a:r>
            <a:r>
              <a:rPr lang="ja-JP" altLang="en-US" b="0" dirty="0">
                <a:latin typeface="HGP明朝E" pitchFamily="18" charset="-128"/>
                <a:ea typeface="HGP明朝E" pitchFamily="18" charset="-128"/>
              </a:rPr>
              <a:t>していた</a:t>
            </a:r>
            <a:r>
              <a:rPr lang="ja-JP" altLang="en-US" b="0" dirty="0" smtClean="0">
                <a:latin typeface="HGP明朝E" pitchFamily="18" charset="-128"/>
                <a:ea typeface="HGP明朝E" pitchFamily="18" charset="-128"/>
              </a:rPr>
              <a:t>割合</a:t>
            </a:r>
            <a:endParaRPr lang="ja-JP" altLang="en-US" b="0" dirty="0">
              <a:latin typeface="HGP明朝E" pitchFamily="18" charset="-128"/>
              <a:ea typeface="HGP明朝E" pitchFamily="18" charset="-128"/>
            </a:endParaRPr>
          </a:p>
          <a:p>
            <a:endParaRPr kumimoji="1" lang="ja-JP" altLang="en-US" dirty="0"/>
          </a:p>
        </p:txBody>
      </p:sp>
      <p:sp>
        <p:nvSpPr>
          <p:cNvPr id="5" name="タイトル 1"/>
          <p:cNvSpPr txBox="1">
            <a:spLocks/>
          </p:cNvSpPr>
          <p:nvPr/>
        </p:nvSpPr>
        <p:spPr>
          <a:xfrm>
            <a:off x="205929" y="836561"/>
            <a:ext cx="8526083" cy="1008112"/>
          </a:xfrm>
          <a:prstGeom prst="rect">
            <a:avLst/>
          </a:prstGeom>
        </p:spPr>
        <p:txBody>
          <a:bodyPr vert="horz" lIns="91440" tIns="45720" rIns="91440" bIns="45720" rtlCol="0" anchor="ctr">
            <a:normAutofit fontScale="67500" lnSpcReduction="20000"/>
          </a:bodyPr>
          <a:lstStyle>
            <a:lvl1pPr algn="ctr" defTabSz="914400" rtl="0" eaLnBrk="1" latinLnBrk="0" hangingPunct="1">
              <a:spcBef>
                <a:spcPct val="0"/>
              </a:spcBef>
              <a:buNone/>
              <a:defRPr kumimoji="1" sz="2400" kern="1200">
                <a:solidFill>
                  <a:schemeClr val="tx1"/>
                </a:solidFill>
                <a:latin typeface="+mj-lt"/>
                <a:ea typeface="+mj-ea"/>
                <a:cs typeface="+mj-cs"/>
              </a:defRPr>
            </a:lvl1pPr>
          </a:lstStyle>
          <a:p>
            <a:r>
              <a:rPr lang="en-US" altLang="ja-JP" sz="3600" dirty="0" smtClean="0"/>
              <a:t/>
            </a:r>
            <a:br>
              <a:rPr lang="en-US" altLang="ja-JP" sz="3600" dirty="0" smtClean="0"/>
            </a:br>
            <a:endParaRPr lang="ja-JP" altLang="en-US" sz="7100" dirty="0">
              <a:latin typeface="HGP明朝E" pitchFamily="18" charset="-128"/>
              <a:ea typeface="HGP明朝E" pitchFamily="18" charset="-128"/>
            </a:endParaRPr>
          </a:p>
        </p:txBody>
      </p:sp>
      <p:graphicFrame>
        <p:nvGraphicFramePr>
          <p:cNvPr id="6" name="コンテンツ プレースホルダー 6"/>
          <p:cNvGraphicFramePr>
            <a:graphicFrameLocks/>
          </p:cNvGraphicFramePr>
          <p:nvPr>
            <p:extLst>
              <p:ext uri="{D42A27DB-BD31-4B8C-83A1-F6EECF244321}">
                <p14:modId xmlns:p14="http://schemas.microsoft.com/office/powerpoint/2010/main" val="32727192"/>
              </p:ext>
            </p:extLst>
          </p:nvPr>
        </p:nvGraphicFramePr>
        <p:xfrm>
          <a:off x="205929" y="1124744"/>
          <a:ext cx="8499665" cy="4824536"/>
        </p:xfrm>
        <a:graphic>
          <a:graphicData uri="http://schemas.openxmlformats.org/drawingml/2006/chart">
            <c:chart xmlns:c="http://schemas.openxmlformats.org/drawingml/2006/chart" xmlns:r="http://schemas.openxmlformats.org/officeDocument/2006/relationships" r:id="rId2"/>
          </a:graphicData>
        </a:graphic>
      </p:graphicFrame>
      <p:sp>
        <p:nvSpPr>
          <p:cNvPr id="7" name="正方形/長方形 6"/>
          <p:cNvSpPr/>
          <p:nvPr/>
        </p:nvSpPr>
        <p:spPr>
          <a:xfrm>
            <a:off x="331626" y="5949280"/>
            <a:ext cx="8064896" cy="7200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4000" dirty="0" smtClean="0">
                <a:solidFill>
                  <a:schemeClr val="tx2"/>
                </a:solidFill>
              </a:rPr>
              <a:t>避難していない人＞避難した人</a:t>
            </a:r>
            <a:endParaRPr kumimoji="1" lang="ja-JP" altLang="en-US" sz="4000" dirty="0">
              <a:solidFill>
                <a:schemeClr val="tx2"/>
              </a:solidFill>
            </a:endParaRPr>
          </a:p>
        </p:txBody>
      </p:sp>
    </p:spTree>
    <p:extLst>
      <p:ext uri="{BB962C8B-B14F-4D97-AF65-F5344CB8AC3E}">
        <p14:creationId xmlns:p14="http://schemas.microsoft.com/office/powerpoint/2010/main" val="3368573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36512" y="16112"/>
            <a:ext cx="8496944"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 name="グラフ 4"/>
          <p:cNvGraphicFramePr>
            <a:graphicFrameLocks/>
          </p:cNvGraphicFramePr>
          <p:nvPr>
            <p:extLst>
              <p:ext uri="{D42A27DB-BD31-4B8C-83A1-F6EECF244321}">
                <p14:modId xmlns:p14="http://schemas.microsoft.com/office/powerpoint/2010/main" val="144780184"/>
              </p:ext>
            </p:extLst>
          </p:nvPr>
        </p:nvGraphicFramePr>
        <p:xfrm>
          <a:off x="107504" y="1340768"/>
          <a:ext cx="4427984" cy="4248472"/>
        </p:xfrm>
        <a:graphic>
          <a:graphicData uri="http://schemas.openxmlformats.org/drawingml/2006/chart">
            <c:chart xmlns:c="http://schemas.openxmlformats.org/drawingml/2006/chart" xmlns:r="http://schemas.openxmlformats.org/officeDocument/2006/relationships" r:id="rId3"/>
          </a:graphicData>
        </a:graphic>
      </p:graphicFrame>
      <p:sp>
        <p:nvSpPr>
          <p:cNvPr id="2" name="タイトル 1"/>
          <p:cNvSpPr>
            <a:spLocks noGrp="1"/>
          </p:cNvSpPr>
          <p:nvPr>
            <p:ph type="title"/>
          </p:nvPr>
        </p:nvSpPr>
        <p:spPr/>
        <p:txBody>
          <a:bodyPr/>
          <a:lstStyle/>
          <a:p>
            <a:r>
              <a:rPr kumimoji="1" lang="ja-JP" altLang="en-US" dirty="0" smtClean="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65</a:t>
            </a:fld>
            <a:endParaRPr lang="ja-JP" altLang="en-US">
              <a:solidFill>
                <a:prstClr val="white"/>
              </a:solidFill>
            </a:endParaRPr>
          </a:p>
        </p:txBody>
      </p:sp>
      <p:sp>
        <p:nvSpPr>
          <p:cNvPr id="4" name="テキスト プレースホルダー 3"/>
          <p:cNvSpPr>
            <a:spLocks noGrp="1"/>
          </p:cNvSpPr>
          <p:nvPr>
            <p:ph type="body" sz="quarter" idx="13"/>
          </p:nvPr>
        </p:nvSpPr>
        <p:spPr>
          <a:xfrm>
            <a:off x="0" y="72008"/>
            <a:ext cx="8028384" cy="664184"/>
          </a:xfrm>
        </p:spPr>
        <p:txBody>
          <a:bodyPr/>
          <a:lstStyle/>
          <a:p>
            <a:r>
              <a:rPr lang="ja-JP" altLang="en-US" sz="3500" dirty="0" smtClean="0"/>
              <a:t>震災時に困った人と困らなかった人の比較</a:t>
            </a:r>
            <a:endParaRPr kumimoji="1" lang="ja-JP" altLang="en-US" sz="3500" dirty="0"/>
          </a:p>
        </p:txBody>
      </p:sp>
      <p:graphicFrame>
        <p:nvGraphicFramePr>
          <p:cNvPr id="6" name="グラフ 5"/>
          <p:cNvGraphicFramePr>
            <a:graphicFrameLocks/>
          </p:cNvGraphicFramePr>
          <p:nvPr>
            <p:extLst>
              <p:ext uri="{D42A27DB-BD31-4B8C-83A1-F6EECF244321}">
                <p14:modId xmlns:p14="http://schemas.microsoft.com/office/powerpoint/2010/main" val="373021423"/>
              </p:ext>
            </p:extLst>
          </p:nvPr>
        </p:nvGraphicFramePr>
        <p:xfrm>
          <a:off x="4499992" y="1340768"/>
          <a:ext cx="4536504" cy="4248472"/>
        </p:xfrm>
        <a:graphic>
          <a:graphicData uri="http://schemas.openxmlformats.org/drawingml/2006/chart">
            <c:chart xmlns:c="http://schemas.openxmlformats.org/drawingml/2006/chart" xmlns:r="http://schemas.openxmlformats.org/officeDocument/2006/relationships" r:id="rId4"/>
          </a:graphicData>
        </a:graphic>
      </p:graphicFrame>
      <p:sp>
        <p:nvSpPr>
          <p:cNvPr id="8" name="テキスト ボックス 7"/>
          <p:cNvSpPr txBox="1"/>
          <p:nvPr/>
        </p:nvSpPr>
        <p:spPr>
          <a:xfrm>
            <a:off x="395536" y="739020"/>
            <a:ext cx="3600400" cy="369332"/>
          </a:xfrm>
          <a:prstGeom prst="rect">
            <a:avLst/>
          </a:prstGeom>
          <a:noFill/>
        </p:spPr>
        <p:txBody>
          <a:bodyPr wrap="square" rtlCol="0">
            <a:spAutoFit/>
          </a:bodyPr>
          <a:lstStyle/>
          <a:p>
            <a:r>
              <a:rPr kumimoji="1" lang="en-US" altLang="ja-JP" dirty="0" smtClean="0"/>
              <a:t>(</a:t>
            </a:r>
            <a:r>
              <a:rPr kumimoji="1" lang="ja-JP" altLang="en-US" dirty="0" smtClean="0"/>
              <a:t>総合科目において</a:t>
            </a:r>
            <a:r>
              <a:rPr kumimoji="1" lang="en-US" altLang="ja-JP" dirty="0" smtClean="0"/>
              <a:t>)</a:t>
            </a:r>
            <a:endParaRPr kumimoji="1" lang="ja-JP" altLang="en-US" dirty="0"/>
          </a:p>
        </p:txBody>
      </p:sp>
    </p:spTree>
    <p:extLst>
      <p:ext uri="{BB962C8B-B14F-4D97-AF65-F5344CB8AC3E}">
        <p14:creationId xmlns:p14="http://schemas.microsoft.com/office/powerpoint/2010/main" val="74021590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1043647"/>
            <a:ext cx="3888433" cy="1665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pPr/>
              <a:t>66</a:t>
            </a:fld>
            <a:endParaRPr lang="ja-JP" altLang="en-US" dirty="0"/>
          </a:p>
        </p:txBody>
      </p:sp>
      <p:sp>
        <p:nvSpPr>
          <p:cNvPr id="4" name="テキスト プレースホルダー 3"/>
          <p:cNvSpPr>
            <a:spLocks noGrp="1"/>
          </p:cNvSpPr>
          <p:nvPr>
            <p:ph type="body" sz="quarter" idx="13"/>
          </p:nvPr>
        </p:nvSpPr>
        <p:spPr/>
        <p:txBody>
          <a:bodyPr/>
          <a:lstStyle/>
          <a:p>
            <a:r>
              <a:rPr lang="ja-JP" altLang="en-US" dirty="0" smtClean="0"/>
              <a:t>割合の</a:t>
            </a:r>
            <a:r>
              <a:rPr lang="ja-JP" altLang="en-US" dirty="0"/>
              <a:t>差の検定</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1657358155"/>
              </p:ext>
            </p:extLst>
          </p:nvPr>
        </p:nvGraphicFramePr>
        <p:xfrm>
          <a:off x="3785715" y="1226369"/>
          <a:ext cx="5461002" cy="1417320"/>
        </p:xfrm>
        <a:graphic>
          <a:graphicData uri="http://schemas.openxmlformats.org/drawingml/2006/table">
            <a:tbl>
              <a:tblPr>
                <a:tableStyleId>{5C22544A-7EE6-4342-B048-85BDC9FD1C3A}</a:tableStyleId>
              </a:tblPr>
              <a:tblGrid>
                <a:gridCol w="685402"/>
                <a:gridCol w="1742062"/>
                <a:gridCol w="685402"/>
                <a:gridCol w="685402"/>
                <a:gridCol w="977332"/>
                <a:gridCol w="685402"/>
              </a:tblGrid>
              <a:tr h="171450">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大学周辺に住んでいる</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いない</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合計</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比率</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筑波大学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700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130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830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0.843373494</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茨城大学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42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35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77</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0.545454545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合計</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742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165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907</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p</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0.818081588</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z</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6.482495949</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p</a:t>
                      </a:r>
                      <a:r>
                        <a:rPr lang="ja-JP" altLang="en-US" sz="1100" u="none" strike="noStrike">
                          <a:effectLst/>
                        </a:rPr>
                        <a:t>値</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sz="1100" u="none" strike="noStrike">
                          <a:effectLst/>
                        </a:rPr>
                        <a:t>9.02176E-11</a:t>
                      </a:r>
                      <a:endParaRPr 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dirty="0">
                          <a:effectLst/>
                        </a:rPr>
                        <a:t>違いあり</a:t>
                      </a:r>
                      <a:endParaRPr lang="ja-JP" altLang="en-US" sz="1100" b="0" i="0" u="none" strike="noStrike" dirty="0">
                        <a:solidFill>
                          <a:srgbClr val="000000"/>
                        </a:solidFill>
                        <a:effectLst/>
                        <a:latin typeface="ＭＳ Ｐゴシック"/>
                      </a:endParaRPr>
                    </a:p>
                  </a:txBody>
                  <a:tcPr marL="9525" marR="9525" marT="9525" marB="0" anchor="ctr"/>
                </a:tc>
              </a:tr>
            </a:tbl>
          </a:graphicData>
        </a:graphic>
      </p:graphicFrame>
      <p:sp>
        <p:nvSpPr>
          <p:cNvPr id="6" name="テキスト ボックス 5"/>
          <p:cNvSpPr txBox="1"/>
          <p:nvPr/>
        </p:nvSpPr>
        <p:spPr>
          <a:xfrm>
            <a:off x="5076056" y="764704"/>
            <a:ext cx="2880320" cy="461665"/>
          </a:xfrm>
          <a:prstGeom prst="rect">
            <a:avLst/>
          </a:prstGeom>
          <a:noFill/>
        </p:spPr>
        <p:txBody>
          <a:bodyPr wrap="square" rtlCol="0">
            <a:spAutoFit/>
          </a:bodyPr>
          <a:lstStyle/>
          <a:p>
            <a:r>
              <a:rPr kumimoji="1" lang="ja-JP" altLang="en-US" sz="2400" dirty="0" smtClean="0"/>
              <a:t>共助率に差がある</a:t>
            </a:r>
            <a:endParaRPr kumimoji="1" lang="ja-JP" altLang="en-US"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45" y="3212976"/>
            <a:ext cx="4132983" cy="2678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表 6"/>
          <p:cNvGraphicFramePr>
            <a:graphicFrameLocks noGrp="1"/>
          </p:cNvGraphicFramePr>
          <p:nvPr>
            <p:extLst>
              <p:ext uri="{D42A27DB-BD31-4B8C-83A1-F6EECF244321}">
                <p14:modId xmlns:p14="http://schemas.microsoft.com/office/powerpoint/2010/main" val="1114051792"/>
              </p:ext>
            </p:extLst>
          </p:nvPr>
        </p:nvGraphicFramePr>
        <p:xfrm>
          <a:off x="3785715" y="3068960"/>
          <a:ext cx="5461002" cy="1417320"/>
        </p:xfrm>
        <a:graphic>
          <a:graphicData uri="http://schemas.openxmlformats.org/drawingml/2006/table">
            <a:tbl>
              <a:tblPr>
                <a:tableStyleId>{5C22544A-7EE6-4342-B048-85BDC9FD1C3A}</a:tableStyleId>
              </a:tblPr>
              <a:tblGrid>
                <a:gridCol w="685402"/>
                <a:gridCol w="1742062"/>
                <a:gridCol w="685402"/>
                <a:gridCol w="685402"/>
                <a:gridCol w="977332"/>
                <a:gridCol w="685402"/>
              </a:tblGrid>
              <a:tr h="171450">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dirty="0">
                          <a:effectLst/>
                        </a:rPr>
                        <a:t>一週間以内にいた</a:t>
                      </a: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いない</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合計</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比率</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筑波大学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640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225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865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0.739884393</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茨城大学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42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dirty="0">
                          <a:effectLst/>
                        </a:rPr>
                        <a:t>35</a:t>
                      </a:r>
                      <a:endParaRPr lang="en-US" altLang="ja-JP" sz="1100" b="0" i="0" u="none" strike="noStrike" dirty="0">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77</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0.545454545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合計</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682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260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942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p</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0.723991507</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z</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3.657319842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p</a:t>
                      </a:r>
                      <a:r>
                        <a:rPr lang="ja-JP" altLang="en-US" sz="1100" u="none" strike="noStrike">
                          <a:effectLst/>
                        </a:rPr>
                        <a:t>値</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0.000254866</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dirty="0">
                          <a:effectLst/>
                        </a:rPr>
                        <a:t>違いあり</a:t>
                      </a:r>
                      <a:endParaRPr lang="ja-JP" altLang="en-US" sz="1100" b="0" i="0" u="none" strike="noStrike" dirty="0">
                        <a:solidFill>
                          <a:srgbClr val="000000"/>
                        </a:solidFill>
                        <a:effectLst/>
                        <a:latin typeface="ＭＳ Ｐゴシック"/>
                      </a:endParaRPr>
                    </a:p>
                  </a:txBody>
                  <a:tcPr marL="9525" marR="9525" marT="9525" marB="0" anchor="ctr"/>
                </a:tc>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4241524653"/>
              </p:ext>
            </p:extLst>
          </p:nvPr>
        </p:nvGraphicFramePr>
        <p:xfrm>
          <a:off x="3785715" y="4648613"/>
          <a:ext cx="5461002" cy="1417320"/>
        </p:xfrm>
        <a:graphic>
          <a:graphicData uri="http://schemas.openxmlformats.org/drawingml/2006/table">
            <a:tbl>
              <a:tblPr>
                <a:tableStyleId>{5C22544A-7EE6-4342-B048-85BDC9FD1C3A}</a:tableStyleId>
              </a:tblPr>
              <a:tblGrid>
                <a:gridCol w="685402"/>
                <a:gridCol w="1742062"/>
                <a:gridCol w="685402"/>
                <a:gridCol w="685402"/>
                <a:gridCol w="977332"/>
                <a:gridCol w="685402"/>
              </a:tblGrid>
              <a:tr h="171450">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共助あり</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なし</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dirty="0">
                          <a:effectLst/>
                        </a:rPr>
                        <a:t>合計</a:t>
                      </a: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比率</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筑波大学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382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180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562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0.679715302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茨城大学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24</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16</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40</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0.6</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r>
                        <a:rPr lang="ja-JP" altLang="en-US" sz="1100" u="none" strike="noStrike">
                          <a:effectLst/>
                        </a:rPr>
                        <a:t>合計</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406</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196</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602</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p</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0.674418605</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a:effectLst/>
                        </a:rPr>
                        <a:t>z</a:t>
                      </a:r>
                      <a:endParaRPr lang="en-US" sz="1100" b="0" i="0" u="none" strike="noStrike">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1.039553979</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171450">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en-US" sz="1100" u="none" strike="noStrike" dirty="0">
                          <a:effectLst/>
                        </a:rPr>
                        <a:t>p</a:t>
                      </a:r>
                      <a:r>
                        <a:rPr lang="ja-JP" altLang="en-US" sz="1100" u="none" strike="noStrike" dirty="0">
                          <a:effectLst/>
                        </a:rPr>
                        <a:t>値</a:t>
                      </a: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r" fontAlgn="ctr"/>
                      <a:r>
                        <a:rPr lang="en-US" altLang="ja-JP" sz="1100" u="none" strike="noStrike">
                          <a:effectLst/>
                        </a:rPr>
                        <a:t>0.298547167</a:t>
                      </a:r>
                      <a:endParaRPr lang="en-US" altLang="ja-JP"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dirty="0">
                          <a:effectLst/>
                        </a:rPr>
                        <a:t>違いあり</a:t>
                      </a:r>
                      <a:endParaRPr lang="ja-JP" altLang="en-US" sz="1100" b="0" i="0" u="none" strike="noStrike" dirty="0">
                        <a:solidFill>
                          <a:srgbClr val="000000"/>
                        </a:solidFill>
                        <a:effectLst/>
                        <a:latin typeface="ＭＳ Ｐゴシック"/>
                      </a:endParaRPr>
                    </a:p>
                  </a:txBody>
                  <a:tcPr marL="9525" marR="9525" marT="9525" marB="0" anchor="ctr"/>
                </a:tc>
              </a:tr>
            </a:tbl>
          </a:graphicData>
        </a:graphic>
      </p:graphicFrame>
    </p:spTree>
    <p:extLst>
      <p:ext uri="{BB962C8B-B14F-4D97-AF65-F5344CB8AC3E}">
        <p14:creationId xmlns:p14="http://schemas.microsoft.com/office/powerpoint/2010/main" val="4066343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HGP明朝E" pitchFamily="18" charset="-128"/>
                <a:ea typeface="HGP明朝E" pitchFamily="18" charset="-128"/>
              </a:rPr>
              <a:t>補足</a:t>
            </a:r>
            <a:endParaRPr kumimoji="1" lang="ja-JP" altLang="en-US" dirty="0">
              <a:latin typeface="HGP明朝E" pitchFamily="18" charset="-128"/>
              <a:ea typeface="HGP明朝E" pitchFamily="18" charset="-128"/>
            </a:endParaRPr>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pPr/>
              <a:t>67</a:t>
            </a:fld>
            <a:endParaRPr kumimoji="1" lang="ja-JP" altLang="en-US"/>
          </a:p>
        </p:txBody>
      </p:sp>
      <p:sp>
        <p:nvSpPr>
          <p:cNvPr id="5" name="テキスト プレースホルダー 4"/>
          <p:cNvSpPr>
            <a:spLocks noGrp="1"/>
          </p:cNvSpPr>
          <p:nvPr>
            <p:ph type="body" sz="quarter" idx="13"/>
          </p:nvPr>
        </p:nvSpPr>
        <p:spPr/>
        <p:txBody>
          <a:bodyPr/>
          <a:lstStyle/>
          <a:p>
            <a:r>
              <a:rPr kumimoji="1" lang="ja-JP" altLang="en-US" dirty="0" smtClean="0">
                <a:latin typeface="HGP明朝E" pitchFamily="18" charset="-128"/>
                <a:ea typeface="HGP明朝E" pitchFamily="18" charset="-128"/>
              </a:rPr>
              <a:t>     授業計画</a:t>
            </a:r>
            <a:endParaRPr kumimoji="1" lang="ja-JP" altLang="en-US" dirty="0">
              <a:latin typeface="HGP明朝E" pitchFamily="18" charset="-128"/>
              <a:ea typeface="HGP明朝E" pitchFamily="18" charset="-128"/>
            </a:endParaRPr>
          </a:p>
        </p:txBody>
      </p:sp>
      <p:sp>
        <p:nvSpPr>
          <p:cNvPr id="6" name="正方形/長方形 5"/>
          <p:cNvSpPr/>
          <p:nvPr/>
        </p:nvSpPr>
        <p:spPr>
          <a:xfrm>
            <a:off x="-2269" y="1229851"/>
            <a:ext cx="4572000" cy="830997"/>
          </a:xfrm>
          <a:prstGeom prst="rect">
            <a:avLst/>
          </a:prstGeom>
        </p:spPr>
        <p:txBody>
          <a:bodyPr wrap="square">
            <a:spAutoFit/>
          </a:bodyPr>
          <a:lstStyle/>
          <a:p>
            <a:pPr algn="ctr"/>
            <a:endParaRPr lang="en-US" altLang="ja-JP" sz="4800" b="1" dirty="0">
              <a:latin typeface="+mn-ea"/>
            </a:endParaRPr>
          </a:p>
        </p:txBody>
      </p:sp>
      <p:sp>
        <p:nvSpPr>
          <p:cNvPr id="7" name="正方形/長方形 6"/>
          <p:cNvSpPr/>
          <p:nvPr/>
        </p:nvSpPr>
        <p:spPr>
          <a:xfrm>
            <a:off x="150131" y="1382251"/>
            <a:ext cx="4572000" cy="830997"/>
          </a:xfrm>
          <a:prstGeom prst="rect">
            <a:avLst/>
          </a:prstGeom>
        </p:spPr>
        <p:txBody>
          <a:bodyPr wrap="square">
            <a:spAutoFit/>
          </a:bodyPr>
          <a:lstStyle/>
          <a:p>
            <a:pPr algn="ctr"/>
            <a:endParaRPr lang="en-US" altLang="ja-JP" sz="4800" b="1" dirty="0">
              <a:latin typeface="+mn-ea"/>
            </a:endParaRPr>
          </a:p>
        </p:txBody>
      </p:sp>
      <p:graphicFrame>
        <p:nvGraphicFramePr>
          <p:cNvPr id="11" name="表 10"/>
          <p:cNvGraphicFramePr>
            <a:graphicFrameLocks noGrp="1"/>
          </p:cNvGraphicFramePr>
          <p:nvPr>
            <p:extLst>
              <p:ext uri="{D42A27DB-BD31-4B8C-83A1-F6EECF244321}">
                <p14:modId xmlns:p14="http://schemas.microsoft.com/office/powerpoint/2010/main" val="1412725370"/>
              </p:ext>
            </p:extLst>
          </p:nvPr>
        </p:nvGraphicFramePr>
        <p:xfrm>
          <a:off x="467544" y="1211375"/>
          <a:ext cx="6096000" cy="111252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gridSpan="4">
                  <a:txBody>
                    <a:bodyPr/>
                    <a:lstStyle/>
                    <a:p>
                      <a:pPr algn="ctr"/>
                      <a:r>
                        <a:rPr kumimoji="1" lang="ja-JP" altLang="en-US" dirty="0" smtClean="0"/>
                        <a:t>授業形態・学習方法</a:t>
                      </a:r>
                      <a:endParaRPr kumimoji="1" lang="en-US" altLang="ja-JP" dirty="0" smtClean="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70840">
                <a:tc>
                  <a:txBody>
                    <a:bodyPr/>
                    <a:lstStyle/>
                    <a:p>
                      <a:pPr algn="ctr"/>
                      <a:r>
                        <a:rPr kumimoji="1" lang="ja-JP" altLang="en-US" dirty="0" smtClean="0"/>
                        <a:t>講義</a:t>
                      </a:r>
                      <a:endParaRPr kumimoji="1" lang="en-US" altLang="ja-JP" dirty="0" smtClean="0"/>
                    </a:p>
                  </a:txBody>
                  <a:tcPr/>
                </a:tc>
                <a:tc>
                  <a:txBody>
                    <a:bodyPr/>
                    <a:lstStyle/>
                    <a:p>
                      <a:pPr algn="ctr"/>
                      <a:r>
                        <a:rPr kumimoji="1" lang="ja-JP" altLang="en-US" dirty="0" smtClean="0"/>
                        <a:t>○</a:t>
                      </a:r>
                      <a:endParaRPr kumimoji="1" lang="en-US" altLang="ja-JP" dirty="0" smtClean="0"/>
                    </a:p>
                  </a:txBody>
                  <a:tcPr/>
                </a:tc>
                <a:tc>
                  <a:txBody>
                    <a:bodyPr/>
                    <a:lstStyle/>
                    <a:p>
                      <a:pPr algn="ctr"/>
                      <a:r>
                        <a:rPr kumimoji="1" lang="ja-JP" altLang="en-US" dirty="0" smtClean="0"/>
                        <a:t>演習</a:t>
                      </a:r>
                      <a:endParaRPr kumimoji="1" lang="en-US" altLang="ja-JP" dirty="0" smtClean="0"/>
                    </a:p>
                  </a:txBody>
                  <a:tcPr/>
                </a:tc>
                <a:tc>
                  <a:txBody>
                    <a:bodyPr/>
                    <a:lstStyle/>
                    <a:p>
                      <a:pPr algn="ctr"/>
                      <a:endParaRPr kumimoji="1" lang="en-US" altLang="ja-JP" dirty="0" smtClean="0"/>
                    </a:p>
                  </a:txBody>
                  <a:tcPr/>
                </a:tc>
              </a:tr>
              <a:tr h="370840">
                <a:tc>
                  <a:txBody>
                    <a:bodyPr/>
                    <a:lstStyle/>
                    <a:p>
                      <a:pPr algn="ctr"/>
                      <a:r>
                        <a:rPr kumimoji="1" lang="ja-JP" altLang="en-US" dirty="0" smtClean="0"/>
                        <a:t>討論</a:t>
                      </a:r>
                      <a:endParaRPr kumimoji="1" lang="en-US" altLang="ja-JP" dirty="0" smtClean="0"/>
                    </a:p>
                  </a:txBody>
                  <a:tcPr/>
                </a:tc>
                <a:tc>
                  <a:txBody>
                    <a:bodyPr/>
                    <a:lstStyle/>
                    <a:p>
                      <a:pPr algn="ctr"/>
                      <a:r>
                        <a:rPr kumimoji="1" lang="ja-JP" altLang="en-US" dirty="0" smtClean="0"/>
                        <a:t>◎</a:t>
                      </a:r>
                      <a:endParaRPr kumimoji="1" lang="en-US" altLang="ja-JP" dirty="0" smtClean="0"/>
                    </a:p>
                  </a:txBody>
                  <a:tcPr/>
                </a:tc>
                <a:tc>
                  <a:txBody>
                    <a:bodyPr/>
                    <a:lstStyle/>
                    <a:p>
                      <a:pPr algn="ctr"/>
                      <a:r>
                        <a:rPr kumimoji="1" lang="ja-JP" altLang="en-US" dirty="0" smtClean="0"/>
                        <a:t>発表</a:t>
                      </a:r>
                      <a:endParaRPr kumimoji="1" lang="en-US" altLang="ja-JP" dirty="0" smtClean="0"/>
                    </a:p>
                  </a:txBody>
                  <a:tcPr/>
                </a:tc>
                <a:tc>
                  <a:txBody>
                    <a:bodyPr/>
                    <a:lstStyle/>
                    <a:p>
                      <a:pPr algn="ctr"/>
                      <a:r>
                        <a:rPr kumimoji="1" lang="ja-JP" altLang="en-US" dirty="0" smtClean="0"/>
                        <a:t>○</a:t>
                      </a:r>
                      <a:endParaRPr kumimoji="1" lang="en-US" altLang="ja-JP" dirty="0" smtClean="0"/>
                    </a:p>
                  </a:txBody>
                  <a:tcPr/>
                </a:tc>
              </a:tr>
            </a:tbl>
          </a:graphicData>
        </a:graphic>
      </p:graphicFrame>
      <p:graphicFrame>
        <p:nvGraphicFramePr>
          <p:cNvPr id="12" name="表 11"/>
          <p:cNvGraphicFramePr>
            <a:graphicFrameLocks noGrp="1"/>
          </p:cNvGraphicFramePr>
          <p:nvPr>
            <p:extLst>
              <p:ext uri="{D42A27DB-BD31-4B8C-83A1-F6EECF244321}">
                <p14:modId xmlns:p14="http://schemas.microsoft.com/office/powerpoint/2010/main" val="1078901684"/>
              </p:ext>
            </p:extLst>
          </p:nvPr>
        </p:nvGraphicFramePr>
        <p:xfrm>
          <a:off x="467544" y="2676520"/>
          <a:ext cx="6096000" cy="111252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gridSpan="4">
                  <a:txBody>
                    <a:bodyPr/>
                    <a:lstStyle/>
                    <a:p>
                      <a:pPr algn="ctr"/>
                      <a:r>
                        <a:rPr kumimoji="1" lang="ja-JP" altLang="en-US" dirty="0" smtClean="0"/>
                        <a:t>授業評価</a:t>
                      </a:r>
                      <a:endParaRPr kumimoji="1" lang="en-US" altLang="ja-JP" dirty="0" smtClean="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70840">
                <a:tc>
                  <a:txBody>
                    <a:bodyPr/>
                    <a:lstStyle/>
                    <a:p>
                      <a:pPr algn="ctr"/>
                      <a:r>
                        <a:rPr kumimoji="1" lang="ja-JP" altLang="en-US" dirty="0" smtClean="0"/>
                        <a:t>出席</a:t>
                      </a:r>
                      <a:endParaRPr kumimoji="1" lang="en-US" altLang="ja-JP" dirty="0" smtClean="0"/>
                    </a:p>
                  </a:txBody>
                  <a:tcPr/>
                </a:tc>
                <a:tc>
                  <a:txBody>
                    <a:bodyPr/>
                    <a:lstStyle/>
                    <a:p>
                      <a:pPr algn="ctr"/>
                      <a:endParaRPr kumimoji="1" lang="en-US" altLang="ja-JP" dirty="0" smtClean="0"/>
                    </a:p>
                  </a:txBody>
                  <a:tcPr/>
                </a:tc>
                <a:tc>
                  <a:txBody>
                    <a:bodyPr/>
                    <a:lstStyle/>
                    <a:p>
                      <a:pPr algn="ctr"/>
                      <a:r>
                        <a:rPr kumimoji="1" lang="ja-JP" altLang="en-US" dirty="0" smtClean="0"/>
                        <a:t>レポート</a:t>
                      </a:r>
                      <a:endParaRPr kumimoji="1" lang="en-US" altLang="ja-JP" dirty="0" smtClean="0"/>
                    </a:p>
                  </a:txBody>
                  <a:tcPr/>
                </a:tc>
                <a:tc>
                  <a:txBody>
                    <a:bodyPr/>
                    <a:lstStyle/>
                    <a:p>
                      <a:pPr algn="ctr"/>
                      <a:r>
                        <a:rPr kumimoji="1" lang="ja-JP" altLang="en-US" dirty="0" smtClean="0"/>
                        <a:t>○</a:t>
                      </a:r>
                      <a:endParaRPr kumimoji="1" lang="en-US" altLang="ja-JP" dirty="0" smtClean="0"/>
                    </a:p>
                  </a:txBody>
                  <a:tcPr/>
                </a:tc>
              </a:tr>
              <a:tr h="370840">
                <a:tc>
                  <a:txBody>
                    <a:bodyPr/>
                    <a:lstStyle/>
                    <a:p>
                      <a:pPr algn="ctr"/>
                      <a:r>
                        <a:rPr kumimoji="1" lang="ja-JP" altLang="en-US" dirty="0" smtClean="0"/>
                        <a:t>試験</a:t>
                      </a:r>
                      <a:endParaRPr kumimoji="1" lang="en-US" altLang="ja-JP" dirty="0" smtClean="0"/>
                    </a:p>
                  </a:txBody>
                  <a:tcPr/>
                </a:tc>
                <a:tc>
                  <a:txBody>
                    <a:bodyPr/>
                    <a:lstStyle/>
                    <a:p>
                      <a:pPr algn="ctr"/>
                      <a:endParaRPr kumimoji="1" lang="en-US" altLang="ja-JP" dirty="0" smtClean="0"/>
                    </a:p>
                  </a:txBody>
                  <a:tcPr/>
                </a:tc>
                <a:tc>
                  <a:txBody>
                    <a:bodyPr/>
                    <a:lstStyle/>
                    <a:p>
                      <a:pPr algn="ctr"/>
                      <a:r>
                        <a:rPr kumimoji="1" lang="ja-JP" altLang="en-US" dirty="0" smtClean="0"/>
                        <a:t>グループ発表</a:t>
                      </a:r>
                      <a:endParaRPr kumimoji="1" lang="en-US" altLang="ja-JP" dirty="0" smtClean="0"/>
                    </a:p>
                  </a:txBody>
                  <a:tcPr/>
                </a:tc>
                <a:tc>
                  <a:txBody>
                    <a:bodyPr/>
                    <a:lstStyle/>
                    <a:p>
                      <a:pPr algn="ctr"/>
                      <a:r>
                        <a:rPr kumimoji="1" lang="ja-JP" altLang="en-US" dirty="0" smtClean="0"/>
                        <a:t>◎</a:t>
                      </a:r>
                      <a:endParaRPr kumimoji="1" lang="en-US" altLang="ja-JP" dirty="0" smtClean="0"/>
                    </a:p>
                  </a:txBody>
                  <a:tcPr/>
                </a:tc>
              </a:tr>
            </a:tbl>
          </a:graphicData>
        </a:graphic>
      </p:graphicFrame>
      <p:sp>
        <p:nvSpPr>
          <p:cNvPr id="13" name="角丸四角形 12"/>
          <p:cNvSpPr/>
          <p:nvPr/>
        </p:nvSpPr>
        <p:spPr>
          <a:xfrm>
            <a:off x="6876256" y="1113673"/>
            <a:ext cx="2016224" cy="10995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6863768" y="1203139"/>
            <a:ext cx="2016224" cy="923330"/>
          </a:xfrm>
          <a:prstGeom prst="rect">
            <a:avLst/>
          </a:prstGeom>
          <a:noFill/>
        </p:spPr>
        <p:txBody>
          <a:bodyPr wrap="square" rtlCol="0">
            <a:spAutoFit/>
          </a:bodyPr>
          <a:lstStyle/>
          <a:p>
            <a:pPr algn="ctr"/>
            <a:r>
              <a:rPr kumimoji="1" lang="ja-JP" altLang="en-US" dirty="0" smtClean="0">
                <a:solidFill>
                  <a:schemeClr val="bg1"/>
                </a:solidFill>
                <a:latin typeface="HGP明朝E" pitchFamily="18" charset="-128"/>
                <a:ea typeface="HGP明朝E" pitchFamily="18" charset="-128"/>
              </a:rPr>
              <a:t>グループ単位でのディスカッションを</a:t>
            </a:r>
            <a:endParaRPr kumimoji="1" lang="en-US" altLang="ja-JP" dirty="0" smtClean="0">
              <a:solidFill>
                <a:schemeClr val="bg1"/>
              </a:solidFill>
              <a:latin typeface="HGP明朝E" pitchFamily="18" charset="-128"/>
              <a:ea typeface="HGP明朝E" pitchFamily="18" charset="-128"/>
            </a:endParaRPr>
          </a:p>
          <a:p>
            <a:pPr algn="ctr"/>
            <a:r>
              <a:rPr lang="ja-JP" altLang="en-US" dirty="0" smtClean="0">
                <a:solidFill>
                  <a:schemeClr val="bg1"/>
                </a:solidFill>
                <a:latin typeface="HGP明朝E" pitchFamily="18" charset="-128"/>
                <a:ea typeface="HGP明朝E" pitchFamily="18" charset="-128"/>
              </a:rPr>
              <a:t>中心</a:t>
            </a:r>
            <a:r>
              <a:rPr lang="ja-JP" altLang="en-US" dirty="0">
                <a:solidFill>
                  <a:schemeClr val="bg1"/>
                </a:solidFill>
                <a:latin typeface="HGP明朝E" pitchFamily="18" charset="-128"/>
                <a:ea typeface="HGP明朝E" pitchFamily="18" charset="-128"/>
              </a:rPr>
              <a:t>と</a:t>
            </a:r>
            <a:r>
              <a:rPr lang="ja-JP" altLang="en-US" dirty="0" smtClean="0">
                <a:solidFill>
                  <a:schemeClr val="bg1"/>
                </a:solidFill>
                <a:latin typeface="HGP明朝E" pitchFamily="18" charset="-128"/>
                <a:ea typeface="HGP明朝E" pitchFamily="18" charset="-128"/>
              </a:rPr>
              <a:t>した授業</a:t>
            </a:r>
            <a:endParaRPr kumimoji="1" lang="ja-JP" altLang="en-US" dirty="0">
              <a:solidFill>
                <a:schemeClr val="bg1"/>
              </a:solidFill>
              <a:latin typeface="HGP明朝E" pitchFamily="18" charset="-128"/>
              <a:ea typeface="HGP明朝E" pitchFamily="18" charset="-128"/>
            </a:endParaRPr>
          </a:p>
        </p:txBody>
      </p:sp>
      <p:sp>
        <p:nvSpPr>
          <p:cNvPr id="15" name="角丸四角形 14"/>
          <p:cNvSpPr/>
          <p:nvPr/>
        </p:nvSpPr>
        <p:spPr>
          <a:xfrm>
            <a:off x="6863768" y="2564904"/>
            <a:ext cx="2028712" cy="14773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6863768" y="2564904"/>
            <a:ext cx="2016224" cy="1477328"/>
          </a:xfrm>
          <a:prstGeom prst="rect">
            <a:avLst/>
          </a:prstGeom>
          <a:noFill/>
        </p:spPr>
        <p:txBody>
          <a:bodyPr wrap="square" rtlCol="0">
            <a:spAutoFit/>
          </a:bodyPr>
          <a:lstStyle/>
          <a:p>
            <a:pPr algn="ctr"/>
            <a:r>
              <a:rPr lang="ja-JP" altLang="en-US" dirty="0" smtClean="0">
                <a:solidFill>
                  <a:schemeClr val="bg1"/>
                </a:solidFill>
                <a:latin typeface="HGP明朝E" pitchFamily="18" charset="-128"/>
                <a:ea typeface="HGP明朝E" pitchFamily="18" charset="-128"/>
              </a:rPr>
              <a:t>期末試験は行わず、最終グループ発表</a:t>
            </a:r>
            <a:endParaRPr lang="en-US" altLang="ja-JP" dirty="0" smtClean="0">
              <a:solidFill>
                <a:schemeClr val="bg1"/>
              </a:solidFill>
              <a:latin typeface="HGP明朝E" pitchFamily="18" charset="-128"/>
              <a:ea typeface="HGP明朝E" pitchFamily="18" charset="-128"/>
            </a:endParaRPr>
          </a:p>
          <a:p>
            <a:pPr algn="ctr"/>
            <a:endParaRPr lang="en-US" altLang="ja-JP" dirty="0" smtClean="0">
              <a:solidFill>
                <a:schemeClr val="bg1"/>
              </a:solidFill>
              <a:latin typeface="HGP明朝E" pitchFamily="18" charset="-128"/>
              <a:ea typeface="HGP明朝E" pitchFamily="18" charset="-128"/>
            </a:endParaRPr>
          </a:p>
          <a:p>
            <a:pPr algn="ctr"/>
            <a:r>
              <a:rPr lang="ja-JP" altLang="en-US" dirty="0" smtClean="0">
                <a:solidFill>
                  <a:schemeClr val="bg1"/>
                </a:solidFill>
                <a:latin typeface="HGP明朝E" pitchFamily="18" charset="-128"/>
                <a:ea typeface="HGP明朝E" pitchFamily="18" charset="-128"/>
              </a:rPr>
              <a:t>グループワーク</a:t>
            </a:r>
            <a:endParaRPr lang="en-US" altLang="ja-JP" dirty="0" smtClean="0">
              <a:solidFill>
                <a:schemeClr val="bg1"/>
              </a:solidFill>
              <a:latin typeface="HGP明朝E" pitchFamily="18" charset="-128"/>
              <a:ea typeface="HGP明朝E" pitchFamily="18" charset="-128"/>
            </a:endParaRPr>
          </a:p>
          <a:p>
            <a:pPr algn="ctr"/>
            <a:r>
              <a:rPr lang="ja-JP" altLang="en-US" dirty="0" smtClean="0">
                <a:solidFill>
                  <a:schemeClr val="bg1"/>
                </a:solidFill>
                <a:latin typeface="HGP明朝E" pitchFamily="18" charset="-128"/>
                <a:ea typeface="HGP明朝E" pitchFamily="18" charset="-128"/>
              </a:rPr>
              <a:t>重視</a:t>
            </a:r>
            <a:endParaRPr kumimoji="1" lang="ja-JP" altLang="en-US" dirty="0">
              <a:solidFill>
                <a:schemeClr val="bg1"/>
              </a:solidFill>
              <a:latin typeface="HGP明朝E" pitchFamily="18" charset="-128"/>
              <a:ea typeface="HGP明朝E" pitchFamily="18" charset="-128"/>
            </a:endParaRPr>
          </a:p>
        </p:txBody>
      </p:sp>
      <p:sp>
        <p:nvSpPr>
          <p:cNvPr id="17" name="テキスト ボックス 16"/>
          <p:cNvSpPr txBox="1"/>
          <p:nvPr/>
        </p:nvSpPr>
        <p:spPr>
          <a:xfrm>
            <a:off x="467544" y="4077072"/>
            <a:ext cx="8280920" cy="3108543"/>
          </a:xfrm>
          <a:prstGeom prst="rect">
            <a:avLst/>
          </a:prstGeom>
          <a:noFill/>
        </p:spPr>
        <p:txBody>
          <a:bodyPr wrap="square" rtlCol="0">
            <a:spAutoFit/>
          </a:bodyPr>
          <a:lstStyle/>
          <a:p>
            <a:r>
              <a:rPr kumimoji="1" lang="ja-JP" altLang="en-US" sz="2800" dirty="0" smtClean="0">
                <a:latin typeface="HGP明朝E" pitchFamily="18" charset="-128"/>
                <a:ea typeface="HGP明朝E" pitchFamily="18" charset="-128"/>
              </a:rPr>
              <a:t>キーワード　地震時の行動、ライフライン被害</a:t>
            </a:r>
            <a:endParaRPr kumimoji="1" lang="en-US" altLang="ja-JP" sz="2800" dirty="0" smtClean="0">
              <a:latin typeface="HGP明朝E" pitchFamily="18" charset="-128"/>
              <a:ea typeface="HGP明朝E" pitchFamily="18" charset="-128"/>
            </a:endParaRPr>
          </a:p>
          <a:p>
            <a:endParaRPr lang="en-US" altLang="ja-JP" sz="2800" dirty="0" smtClean="0">
              <a:latin typeface="HGP明朝E" pitchFamily="18" charset="-128"/>
              <a:ea typeface="HGP明朝E" pitchFamily="18" charset="-128"/>
            </a:endParaRPr>
          </a:p>
          <a:p>
            <a:r>
              <a:rPr lang="ja-JP" altLang="en-US" sz="2800" dirty="0" smtClean="0">
                <a:latin typeface="HGP明朝E" pitchFamily="18" charset="-128"/>
                <a:ea typeface="HGP明朝E" pitchFamily="18" charset="-128"/>
              </a:rPr>
              <a:t>教材・参考文献　講義毎に資料配布</a:t>
            </a:r>
            <a:endParaRPr lang="en-US" altLang="ja-JP" sz="2800" dirty="0" smtClean="0">
              <a:latin typeface="HGP明朝E" pitchFamily="18" charset="-128"/>
              <a:ea typeface="HGP明朝E" pitchFamily="18" charset="-128"/>
            </a:endParaRPr>
          </a:p>
          <a:p>
            <a:endParaRPr lang="en-US" altLang="ja-JP" sz="2800" dirty="0" smtClean="0">
              <a:latin typeface="HGP明朝E" pitchFamily="18" charset="-128"/>
              <a:ea typeface="HGP明朝E" pitchFamily="18" charset="-128"/>
            </a:endParaRPr>
          </a:p>
          <a:p>
            <a:r>
              <a:rPr lang="ja-JP" altLang="en-US" sz="2800" dirty="0" smtClean="0">
                <a:latin typeface="HGP明朝E" pitchFamily="18" charset="-128"/>
                <a:ea typeface="HGP明朝E" pitchFamily="18" charset="-128"/>
              </a:rPr>
              <a:t>授業概要　再びライフライン被害があったときの対応</a:t>
            </a:r>
            <a:endParaRPr lang="en-US" altLang="ja-JP" sz="2800" dirty="0" smtClean="0">
              <a:latin typeface="HGP明朝E" pitchFamily="18" charset="-128"/>
              <a:ea typeface="HGP明朝E" pitchFamily="18" charset="-128"/>
            </a:endParaRPr>
          </a:p>
          <a:p>
            <a:r>
              <a:rPr lang="ja-JP" altLang="en-US" sz="2800" dirty="0">
                <a:latin typeface="HGP明朝E" pitchFamily="18" charset="-128"/>
                <a:ea typeface="HGP明朝E" pitchFamily="18" charset="-128"/>
              </a:rPr>
              <a:t>　</a:t>
            </a:r>
            <a:r>
              <a:rPr lang="ja-JP" altLang="en-US" sz="2800" dirty="0" smtClean="0">
                <a:latin typeface="HGP明朝E" pitchFamily="18" charset="-128"/>
                <a:ea typeface="HGP明朝E" pitchFamily="18" charset="-128"/>
              </a:rPr>
              <a:t>　　　　　　</a:t>
            </a:r>
            <a:r>
              <a:rPr lang="ja-JP" altLang="en-US" sz="2800" dirty="0">
                <a:latin typeface="HGP明朝E" pitchFamily="18" charset="-128"/>
                <a:ea typeface="HGP明朝E" pitchFamily="18" charset="-128"/>
              </a:rPr>
              <a:t>を中心とし講義と討論を通して学ぶ</a:t>
            </a:r>
          </a:p>
          <a:p>
            <a:r>
              <a:rPr lang="ja-JP" altLang="en-US" sz="2800" dirty="0" smtClean="0">
                <a:latin typeface="HGP明朝E" pitchFamily="18" charset="-128"/>
                <a:ea typeface="HGP明朝E" pitchFamily="18" charset="-128"/>
              </a:rPr>
              <a:t>　　　　　　</a:t>
            </a:r>
            <a:endParaRPr kumimoji="1" lang="ja-JP" altLang="en-US" sz="2800" dirty="0">
              <a:latin typeface="HGP明朝E" pitchFamily="18" charset="-128"/>
              <a:ea typeface="HGP明朝E" pitchFamily="18" charset="-128"/>
            </a:endParaRPr>
          </a:p>
        </p:txBody>
      </p:sp>
    </p:spTree>
    <p:extLst>
      <p:ext uri="{BB962C8B-B14F-4D97-AF65-F5344CB8AC3E}">
        <p14:creationId xmlns:p14="http://schemas.microsoft.com/office/powerpoint/2010/main" val="1909127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68</a:t>
            </a:fld>
            <a:endParaRPr kumimoji="1" lang="ja-JP" altLang="en-US"/>
          </a:p>
        </p:txBody>
      </p:sp>
      <p:sp>
        <p:nvSpPr>
          <p:cNvPr id="5" name="テキスト プレースホルダー 4"/>
          <p:cNvSpPr>
            <a:spLocks noGrp="1"/>
          </p:cNvSpPr>
          <p:nvPr>
            <p:ph type="body" sz="quarter" idx="13"/>
          </p:nvPr>
        </p:nvSpPr>
        <p:spPr/>
        <p:txBody>
          <a:bodyPr/>
          <a:lstStyle/>
          <a:p>
            <a:r>
              <a:rPr kumimoji="1" lang="ja-JP" altLang="en-US" dirty="0" smtClean="0"/>
              <a:t>安否確認システム</a:t>
            </a:r>
            <a:endParaRPr kumimoji="1" lang="ja-JP" altLang="en-US" dirty="0"/>
          </a:p>
        </p:txBody>
      </p:sp>
      <p:sp>
        <p:nvSpPr>
          <p:cNvPr id="4" name="爆発 1 3"/>
          <p:cNvSpPr/>
          <p:nvPr/>
        </p:nvSpPr>
        <p:spPr>
          <a:xfrm>
            <a:off x="251520" y="1340768"/>
            <a:ext cx="2016224" cy="1152128"/>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災害発生</a:t>
            </a:r>
            <a:endParaRPr kumimoji="1" lang="ja-JP" altLang="en-US" b="1" dirty="0"/>
          </a:p>
        </p:txBody>
      </p:sp>
      <p:pic>
        <p:nvPicPr>
          <p:cNvPr id="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3843" y="1544414"/>
            <a:ext cx="660196" cy="744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239" y="1544414"/>
            <a:ext cx="757566" cy="840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乗算記号 6"/>
          <p:cNvSpPr/>
          <p:nvPr/>
        </p:nvSpPr>
        <p:spPr>
          <a:xfrm>
            <a:off x="2411760" y="1160748"/>
            <a:ext cx="2016224" cy="1512168"/>
          </a:xfrm>
          <a:prstGeom prst="mathMultiply">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9" name="直線矢印コネクタ 8"/>
          <p:cNvCxnSpPr/>
          <p:nvPr/>
        </p:nvCxnSpPr>
        <p:spPr>
          <a:xfrm>
            <a:off x="1259632" y="2289250"/>
            <a:ext cx="0" cy="88772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4427984" y="1470963"/>
            <a:ext cx="2471133" cy="100811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3200" b="1" dirty="0" smtClean="0"/>
              <a:t>アナログな</a:t>
            </a:r>
            <a:r>
              <a:rPr kumimoji="1" lang="en-US" altLang="ja-JP" sz="3200" b="1" dirty="0" smtClean="0"/>
              <a:t/>
            </a:r>
            <a:br>
              <a:rPr kumimoji="1" lang="en-US" altLang="ja-JP" sz="3200" b="1" dirty="0" smtClean="0"/>
            </a:br>
            <a:r>
              <a:rPr kumimoji="1" lang="ja-JP" altLang="en-US" sz="3200" b="1" dirty="0" smtClean="0"/>
              <a:t>対応が必要</a:t>
            </a:r>
            <a:endParaRPr kumimoji="1" lang="ja-JP" altLang="en-US" sz="3200" b="1" dirty="0"/>
          </a:p>
        </p:txBody>
      </p:sp>
      <p:sp>
        <p:nvSpPr>
          <p:cNvPr id="13" name="テキスト ボックス 12"/>
          <p:cNvSpPr txBox="1"/>
          <p:nvPr/>
        </p:nvSpPr>
        <p:spPr>
          <a:xfrm>
            <a:off x="3999231" y="4410690"/>
            <a:ext cx="4605217" cy="147732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en-US" altLang="ja-JP" b="1" dirty="0"/>
          </a:p>
          <a:p>
            <a:r>
              <a:rPr lang="en-US" altLang="ja-JP" sz="2400" b="1" dirty="0" smtClean="0"/>
              <a:t>1.</a:t>
            </a:r>
            <a:r>
              <a:rPr lang="ja-JP" altLang="en-US" sz="2400" b="1" dirty="0" smtClean="0"/>
              <a:t>自分のエリアの掲示板に行く</a:t>
            </a:r>
            <a:endParaRPr lang="en-US" altLang="ja-JP" sz="2400" b="1" dirty="0" smtClean="0"/>
          </a:p>
          <a:p>
            <a:r>
              <a:rPr kumimoji="1" lang="en-US" altLang="ja-JP" sz="2400" b="1" dirty="0" smtClean="0"/>
              <a:t>2.</a:t>
            </a:r>
            <a:r>
              <a:rPr kumimoji="1" lang="ja-JP" altLang="en-US" sz="2400" b="1" dirty="0" smtClean="0"/>
              <a:t>自分の名前にマルをつける</a:t>
            </a:r>
            <a:endParaRPr kumimoji="1" lang="en-US" altLang="ja-JP" sz="2400" b="1" dirty="0" smtClean="0"/>
          </a:p>
          <a:p>
            <a:r>
              <a:rPr lang="en-US" altLang="ja-JP" sz="2400" b="1" dirty="0"/>
              <a:t>3</a:t>
            </a:r>
            <a:r>
              <a:rPr lang="en-US" altLang="ja-JP" sz="2400" b="1" dirty="0" smtClean="0"/>
              <a:t>.</a:t>
            </a:r>
            <a:r>
              <a:rPr lang="ja-JP" altLang="en-US" sz="2400" b="1" dirty="0" smtClean="0"/>
              <a:t>自分の状態を書く</a:t>
            </a:r>
            <a:endParaRPr kumimoji="1" lang="en-US" altLang="ja-JP" sz="2400" b="1" dirty="0" smtClean="0"/>
          </a:p>
        </p:txBody>
      </p:sp>
      <p:sp>
        <p:nvSpPr>
          <p:cNvPr id="15" name="正方形/長方形 14"/>
          <p:cNvSpPr/>
          <p:nvPr/>
        </p:nvSpPr>
        <p:spPr>
          <a:xfrm>
            <a:off x="3600203" y="4149080"/>
            <a:ext cx="5200463" cy="5232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lvl="0"/>
            <a:r>
              <a:rPr lang="ja-JP" altLang="en-US" sz="2800" b="1" dirty="0" smtClean="0">
                <a:solidFill>
                  <a:prstClr val="black"/>
                </a:solidFill>
              </a:rPr>
              <a:t>外の避難</a:t>
            </a:r>
            <a:r>
              <a:rPr lang="ja-JP" altLang="en-US" sz="2800" b="1" dirty="0">
                <a:solidFill>
                  <a:prstClr val="black"/>
                </a:solidFill>
              </a:rPr>
              <a:t>場所</a:t>
            </a:r>
            <a:r>
              <a:rPr lang="ja-JP" altLang="en-US" sz="2800" b="1" dirty="0" smtClean="0">
                <a:solidFill>
                  <a:prstClr val="black"/>
                </a:solidFill>
              </a:rPr>
              <a:t>ごとに</a:t>
            </a:r>
            <a:r>
              <a:rPr lang="ja-JP" altLang="en-US" sz="2800" b="1" dirty="0">
                <a:solidFill>
                  <a:prstClr val="black"/>
                </a:solidFill>
              </a:rPr>
              <a:t>掲示版を置く</a:t>
            </a:r>
            <a:endParaRPr lang="en-US" altLang="ja-JP" sz="2800" b="1" dirty="0">
              <a:solidFill>
                <a:prstClr val="black"/>
              </a:solidFill>
            </a:endParaRPr>
          </a:p>
        </p:txBody>
      </p:sp>
      <p:sp>
        <p:nvSpPr>
          <p:cNvPr id="19" name="テキスト ボックス 18"/>
          <p:cNvSpPr txBox="1"/>
          <p:nvPr/>
        </p:nvSpPr>
        <p:spPr>
          <a:xfrm>
            <a:off x="137604" y="3212976"/>
            <a:ext cx="2663843"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2400" b="1" dirty="0"/>
              <a:t>安全</a:t>
            </a:r>
            <a:r>
              <a:rPr lang="ja-JP" altLang="en-US" sz="2400" b="1" dirty="0" smtClean="0"/>
              <a:t>な場所へ避難</a:t>
            </a:r>
            <a:endParaRPr kumimoji="1" lang="ja-JP" altLang="en-US" sz="2400" b="1" dirty="0"/>
          </a:p>
        </p:txBody>
      </p:sp>
      <p:cxnSp>
        <p:nvCxnSpPr>
          <p:cNvPr id="40" name="直線矢印コネクタ 39"/>
          <p:cNvCxnSpPr/>
          <p:nvPr/>
        </p:nvCxnSpPr>
        <p:spPr>
          <a:xfrm>
            <a:off x="1259632" y="3674641"/>
            <a:ext cx="0" cy="1122511"/>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103386" y="4797152"/>
            <a:ext cx="3460502"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b="1" dirty="0" smtClean="0"/>
              <a:t>各エリアの避難場所へ</a:t>
            </a:r>
            <a:endParaRPr kumimoji="1" lang="ja-JP" altLang="en-US" sz="2400" b="1" dirty="0"/>
          </a:p>
        </p:txBody>
      </p:sp>
    </p:spTree>
    <p:extLst>
      <p:ext uri="{BB962C8B-B14F-4D97-AF65-F5344CB8AC3E}">
        <p14:creationId xmlns:p14="http://schemas.microsoft.com/office/powerpoint/2010/main" val="985486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36512" y="16112"/>
            <a:ext cx="6912768"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a:spLocks noChangeAspect="1"/>
          </p:cNvSpPr>
          <p:nvPr/>
        </p:nvSpPr>
        <p:spPr>
          <a:xfrm>
            <a:off x="311697" y="1780621"/>
            <a:ext cx="2876718" cy="24482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69</a:t>
            </a:fld>
            <a:endParaRPr kumimoji="1" lang="ja-JP" altLang="en-US"/>
          </a:p>
        </p:txBody>
      </p:sp>
      <p:sp>
        <p:nvSpPr>
          <p:cNvPr id="4" name="テキスト プレースホルダー 3"/>
          <p:cNvSpPr>
            <a:spLocks noGrp="1"/>
          </p:cNvSpPr>
          <p:nvPr>
            <p:ph type="body" sz="quarter" idx="13"/>
          </p:nvPr>
        </p:nvSpPr>
        <p:spPr/>
        <p:txBody>
          <a:bodyPr/>
          <a:lstStyle/>
          <a:p>
            <a:r>
              <a:rPr lang="ja-JP" altLang="en-US" dirty="0"/>
              <a:t>他大学の安否確認</a:t>
            </a:r>
            <a:r>
              <a:rPr lang="ja-JP" altLang="en-US" dirty="0" smtClean="0"/>
              <a:t>システム</a:t>
            </a:r>
            <a:r>
              <a:rPr lang="en-US" altLang="ja-JP" dirty="0" smtClean="0">
                <a:latin typeface="+mj-ea"/>
                <a:ea typeface="+mj-ea"/>
              </a:rPr>
              <a:t>2</a:t>
            </a:r>
            <a:endParaRPr lang="ja-JP" altLang="en-US" dirty="0">
              <a:latin typeface="+mj-ea"/>
              <a:ea typeface="+mj-ea"/>
            </a:endParaRPr>
          </a:p>
          <a:p>
            <a:endParaRPr kumimoji="1" lang="ja-JP" altLang="en-US" dirty="0"/>
          </a:p>
        </p:txBody>
      </p:sp>
      <p:sp>
        <p:nvSpPr>
          <p:cNvPr id="5" name="正方形/長方形 4"/>
          <p:cNvSpPr/>
          <p:nvPr/>
        </p:nvSpPr>
        <p:spPr>
          <a:xfrm>
            <a:off x="0" y="908720"/>
            <a:ext cx="5190845" cy="523220"/>
          </a:xfrm>
          <a:prstGeom prst="rect">
            <a:avLst/>
          </a:prstGeom>
        </p:spPr>
        <p:txBody>
          <a:bodyPr wrap="none">
            <a:spAutoFit/>
          </a:bodyPr>
          <a:lstStyle/>
          <a:p>
            <a:r>
              <a:rPr lang="ja-JP" altLang="en-US" sz="2800" b="1" dirty="0"/>
              <a:t>名古屋大学　</a:t>
            </a:r>
            <a:r>
              <a:rPr lang="en-US" altLang="ja-JP" sz="2800" b="1" dirty="0">
                <a:latin typeface="+mj-ea"/>
                <a:ea typeface="+mj-ea"/>
              </a:rPr>
              <a:t>2006</a:t>
            </a:r>
            <a:r>
              <a:rPr lang="ja-JP" altLang="en-US" sz="2800" b="1" dirty="0" smtClean="0">
                <a:latin typeface="+mj-ea"/>
                <a:ea typeface="+mj-ea"/>
              </a:rPr>
              <a:t>年</a:t>
            </a:r>
            <a:r>
              <a:rPr lang="en-US" altLang="ja-JP" sz="2800" b="1" dirty="0" smtClean="0">
                <a:latin typeface="+mj-ea"/>
                <a:ea typeface="+mj-ea"/>
              </a:rPr>
              <a:t>10</a:t>
            </a:r>
            <a:r>
              <a:rPr lang="ja-JP" altLang="en-US" sz="2800" b="1" dirty="0" smtClean="0">
                <a:latin typeface="+mj-ea"/>
                <a:ea typeface="+mj-ea"/>
              </a:rPr>
              <a:t>月</a:t>
            </a:r>
            <a:r>
              <a:rPr lang="ja-JP" altLang="en-US" sz="2800" b="1" dirty="0" smtClean="0"/>
              <a:t>に</a:t>
            </a:r>
            <a:r>
              <a:rPr lang="ja-JP" altLang="en-US" sz="2800" b="1" dirty="0"/>
              <a:t>導入</a:t>
            </a:r>
            <a:endParaRPr lang="en-US" altLang="ja-JP" sz="2800" b="1" dirty="0"/>
          </a:p>
        </p:txBody>
      </p:sp>
      <p:pic>
        <p:nvPicPr>
          <p:cNvPr id="6" name="Picture 9" descr="C:\Users\higuchi90\AppData\Local\Microsoft\Windows\Temporary Internet Files\Content.IE5\72F353KX\MC90034799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1988840"/>
            <a:ext cx="1285340" cy="1856479"/>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p:cNvSpPr>
            <a:spLocks noChangeAspect="1"/>
          </p:cNvSpPr>
          <p:nvPr/>
        </p:nvSpPr>
        <p:spPr>
          <a:xfrm>
            <a:off x="844041" y="3984069"/>
            <a:ext cx="1812030" cy="4896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400" b="1" dirty="0" smtClean="0">
                <a:solidFill>
                  <a:schemeClr val="tx1"/>
                </a:solidFill>
              </a:rPr>
              <a:t>名古屋大学</a:t>
            </a:r>
            <a:endParaRPr kumimoji="1" lang="ja-JP" altLang="en-US" sz="2400" b="1" dirty="0">
              <a:solidFill>
                <a:schemeClr val="tx1"/>
              </a:solidFill>
            </a:endParaRPr>
          </a:p>
        </p:txBody>
      </p:sp>
      <p:sp>
        <p:nvSpPr>
          <p:cNvPr id="12" name="角丸四角形 11"/>
          <p:cNvSpPr/>
          <p:nvPr/>
        </p:nvSpPr>
        <p:spPr>
          <a:xfrm>
            <a:off x="3744946" y="4473717"/>
            <a:ext cx="1619142" cy="2383737"/>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13" name="Picture 6" descr="C:\Users\higuchi90\AppData\Local\Microsoft\Windows\Temporary Internet Files\Content.IE5\72F353KX\MC900254096[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90153" y="5753664"/>
            <a:ext cx="936164" cy="93221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higuchi90\AppData\Local\Microsoft\Windows\Temporary Internet Files\Content.IE5\OOT3RZJG\MC900232099[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37484" y="4703322"/>
            <a:ext cx="826604" cy="9746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higuchi90\AppData\Local\Microsoft\Windows\Temporary Internet Files\Content.IE5\72F353KX\MC900428953[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6317" y="5832658"/>
            <a:ext cx="334352" cy="7088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C:\Users\higuchi90\AppData\Local\Microsoft\Windows\Temporary Internet Files\Content.IE5\KA02GAV4\MM900356784[1].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750914" y="4641338"/>
            <a:ext cx="786570" cy="985888"/>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p:cNvSpPr>
            <a:spLocks noChangeAspect="1"/>
          </p:cNvSpPr>
          <p:nvPr/>
        </p:nvSpPr>
        <p:spPr>
          <a:xfrm>
            <a:off x="6012160" y="1780621"/>
            <a:ext cx="2876718" cy="24482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pic>
        <p:nvPicPr>
          <p:cNvPr id="18" name="Picture 9" descr="C:\Users\higuchi90\AppData\Local\Microsoft\Windows\Temporary Internet Files\Content.IE5\72F353KX\MC90034799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988840"/>
            <a:ext cx="1285340" cy="1856479"/>
          </a:xfrm>
          <a:prstGeom prst="rect">
            <a:avLst/>
          </a:prstGeom>
          <a:noFill/>
          <a:extLst>
            <a:ext uri="{909E8E84-426E-40DD-AFC4-6F175D3DCCD1}">
              <a14:hiddenFill xmlns:a14="http://schemas.microsoft.com/office/drawing/2010/main">
                <a:solidFill>
                  <a:srgbClr val="FFFFFF"/>
                </a:solidFill>
              </a14:hiddenFill>
            </a:ext>
          </a:extLst>
        </p:spPr>
      </p:pic>
      <p:sp>
        <p:nvSpPr>
          <p:cNvPr id="19" name="正方形/長方形 18"/>
          <p:cNvSpPr>
            <a:spLocks noChangeAspect="1"/>
          </p:cNvSpPr>
          <p:nvPr/>
        </p:nvSpPr>
        <p:spPr>
          <a:xfrm>
            <a:off x="6544504" y="3984069"/>
            <a:ext cx="1812030" cy="4896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400" b="1" dirty="0" smtClean="0">
                <a:solidFill>
                  <a:schemeClr val="tx1"/>
                </a:solidFill>
              </a:rPr>
              <a:t>京都大学</a:t>
            </a:r>
            <a:endParaRPr kumimoji="1" lang="ja-JP" altLang="en-US" sz="2400" b="1" dirty="0">
              <a:solidFill>
                <a:schemeClr val="tx1"/>
              </a:solidFill>
            </a:endParaRPr>
          </a:p>
        </p:txBody>
      </p:sp>
      <p:cxnSp>
        <p:nvCxnSpPr>
          <p:cNvPr id="25" name="直線矢印コネクタ 24"/>
          <p:cNvCxnSpPr/>
          <p:nvPr/>
        </p:nvCxnSpPr>
        <p:spPr>
          <a:xfrm flipH="1" flipV="1">
            <a:off x="2843808" y="4365105"/>
            <a:ext cx="901138" cy="3382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rot="10800000" flipH="1" flipV="1">
            <a:off x="2737846" y="4617735"/>
            <a:ext cx="901138" cy="3382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乗算記号 28"/>
          <p:cNvSpPr/>
          <p:nvPr/>
        </p:nvSpPr>
        <p:spPr>
          <a:xfrm>
            <a:off x="300635" y="1668011"/>
            <a:ext cx="2898841" cy="2324253"/>
          </a:xfrm>
          <a:prstGeom prst="mathMultiply">
            <a:avLst/>
          </a:prstGeom>
          <a:solidFill>
            <a:srgbClr val="E16D4D"/>
          </a:solidFill>
          <a:ln w="3175">
            <a:solidFill>
              <a:srgbClr val="E16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矢印コネクタ 30"/>
          <p:cNvCxnSpPr/>
          <p:nvPr/>
        </p:nvCxnSpPr>
        <p:spPr>
          <a:xfrm rot="8460000" flipH="1" flipV="1">
            <a:off x="5451434" y="4304608"/>
            <a:ext cx="901138" cy="3382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rot="19260000" flipH="1" flipV="1">
            <a:off x="5451433" y="4539379"/>
            <a:ext cx="901138" cy="33821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角丸四角形 32"/>
          <p:cNvSpPr/>
          <p:nvPr/>
        </p:nvSpPr>
        <p:spPr>
          <a:xfrm>
            <a:off x="3744946" y="3717032"/>
            <a:ext cx="1653922" cy="645459"/>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b="1" dirty="0" smtClean="0"/>
              <a:t>名古屋大学</a:t>
            </a:r>
            <a:endParaRPr kumimoji="1" lang="en-US" altLang="ja-JP" sz="2000" b="1" dirty="0" smtClean="0"/>
          </a:p>
          <a:p>
            <a:pPr algn="ctr"/>
            <a:r>
              <a:rPr kumimoji="1" lang="ja-JP" altLang="en-US" sz="2000" b="1" dirty="0" smtClean="0"/>
              <a:t>学生・教員</a:t>
            </a:r>
            <a:endParaRPr kumimoji="1" lang="ja-JP" altLang="en-US" sz="2000" b="1" dirty="0"/>
          </a:p>
        </p:txBody>
      </p:sp>
      <p:sp>
        <p:nvSpPr>
          <p:cNvPr id="9" name="円/楕円 8"/>
          <p:cNvSpPr/>
          <p:nvPr/>
        </p:nvSpPr>
        <p:spPr>
          <a:xfrm>
            <a:off x="5109344" y="1528592"/>
            <a:ext cx="1766912" cy="604263"/>
          </a:xfrm>
          <a:prstGeom prst="ellipse">
            <a:avLst/>
          </a:prstGeom>
          <a:solidFill>
            <a:schemeClr val="tx2"/>
          </a:solidFill>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000" b="1" dirty="0" smtClean="0"/>
              <a:t>予備</a:t>
            </a:r>
            <a:r>
              <a:rPr kumimoji="1" lang="en-US" altLang="ja-JP" sz="2000" b="1" dirty="0" smtClean="0"/>
              <a:t/>
            </a:r>
            <a:br>
              <a:rPr kumimoji="1" lang="en-US" altLang="ja-JP" sz="2000" b="1" dirty="0" smtClean="0"/>
            </a:br>
            <a:r>
              <a:rPr kumimoji="1" lang="ja-JP" altLang="en-US" sz="2000" b="1" dirty="0" smtClean="0"/>
              <a:t>サーバー</a:t>
            </a:r>
            <a:endParaRPr kumimoji="1" lang="ja-JP" altLang="en-US" sz="2000" b="1" dirty="0"/>
          </a:p>
        </p:txBody>
      </p:sp>
    </p:spTree>
    <p:extLst>
      <p:ext uri="{BB962C8B-B14F-4D97-AF65-F5344CB8AC3E}">
        <p14:creationId xmlns:p14="http://schemas.microsoft.com/office/powerpoint/2010/main" val="248320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rgbClr val="232B32"/>
            </a:gs>
            <a:gs pos="0">
              <a:schemeClr val="bg1"/>
            </a:gs>
            <a:gs pos="77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29" name="正方形/長方形 28"/>
          <p:cNvSpPr/>
          <p:nvPr/>
        </p:nvSpPr>
        <p:spPr>
          <a:xfrm rot="19980018">
            <a:off x="-380221" y="2487124"/>
            <a:ext cx="10104328" cy="1546080"/>
          </a:xfrm>
          <a:prstGeom prst="rect">
            <a:avLst/>
          </a:prstGeom>
          <a:gradFill>
            <a:gsLst>
              <a:gs pos="25000">
                <a:srgbClr val="0070C0"/>
              </a:gs>
              <a:gs pos="99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ローチャート: 処理 19"/>
          <p:cNvSpPr/>
          <p:nvPr/>
        </p:nvSpPr>
        <p:spPr>
          <a:xfrm>
            <a:off x="3684536" y="2718648"/>
            <a:ext cx="1482028" cy="597211"/>
          </a:xfrm>
          <a:prstGeom prst="flowChart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3">
                      <a:satMod val="175000"/>
                      <a:alpha val="40000"/>
                    </a:schemeClr>
                  </a:glow>
                </a:effectLst>
                <a:latin typeface="+mn-ea"/>
              </a:rPr>
              <a:t>仮説</a:t>
            </a:r>
            <a:endParaRPr lang="en-US" altLang="ja-JP" sz="4000" b="1" dirty="0" smtClean="0">
              <a:solidFill>
                <a:schemeClr val="accent5">
                  <a:lumMod val="75000"/>
                </a:schemeClr>
              </a:solidFill>
              <a:effectLst>
                <a:glow rad="101600">
                  <a:schemeClr val="accent3">
                    <a:satMod val="175000"/>
                    <a:alpha val="40000"/>
                  </a:schemeClr>
                </a:glow>
              </a:effectLst>
              <a:latin typeface="+mn-ea"/>
            </a:endParaRPr>
          </a:p>
        </p:txBody>
      </p:sp>
      <p:sp>
        <p:nvSpPr>
          <p:cNvPr id="19" name="フローチャート : 書類 18"/>
          <p:cNvSpPr/>
          <p:nvPr/>
        </p:nvSpPr>
        <p:spPr>
          <a:xfrm>
            <a:off x="2512952" y="3111784"/>
            <a:ext cx="1584176" cy="1368152"/>
          </a:xfrm>
          <a:prstGeom prst="flowChartDocument">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3">
                      <a:satMod val="175000"/>
                      <a:alpha val="40000"/>
                    </a:schemeClr>
                  </a:glow>
                </a:effectLst>
                <a:latin typeface="+mn-ea"/>
              </a:rPr>
              <a:t>実態</a:t>
            </a:r>
            <a:r>
              <a:rPr lang="en-US" altLang="ja-JP" sz="4000" b="1" dirty="0" smtClean="0">
                <a:solidFill>
                  <a:schemeClr val="accent5">
                    <a:lumMod val="75000"/>
                  </a:schemeClr>
                </a:solidFill>
                <a:effectLst>
                  <a:glow rad="101600">
                    <a:schemeClr val="accent3">
                      <a:satMod val="175000"/>
                      <a:alpha val="40000"/>
                    </a:schemeClr>
                  </a:glow>
                </a:effectLst>
                <a:latin typeface="+mn-ea"/>
              </a:rPr>
              <a:t/>
            </a:r>
            <a:br>
              <a:rPr lang="en-US" altLang="ja-JP" sz="4000" b="1" dirty="0" smtClean="0">
                <a:solidFill>
                  <a:schemeClr val="accent5">
                    <a:lumMod val="75000"/>
                  </a:schemeClr>
                </a:solidFill>
                <a:effectLst>
                  <a:glow rad="101600">
                    <a:schemeClr val="accent3">
                      <a:satMod val="175000"/>
                      <a:alpha val="40000"/>
                    </a:schemeClr>
                  </a:glow>
                </a:effectLst>
                <a:latin typeface="+mn-ea"/>
              </a:rPr>
            </a:br>
            <a:r>
              <a:rPr lang="ja-JP" altLang="en-US" sz="4000" b="1" dirty="0" smtClean="0">
                <a:solidFill>
                  <a:schemeClr val="accent5">
                    <a:lumMod val="75000"/>
                  </a:schemeClr>
                </a:solidFill>
                <a:effectLst>
                  <a:glow rad="101600">
                    <a:schemeClr val="accent3">
                      <a:satMod val="175000"/>
                      <a:alpha val="40000"/>
                    </a:schemeClr>
                  </a:glow>
                </a:effectLst>
                <a:latin typeface="+mn-ea"/>
              </a:rPr>
              <a:t>把握</a:t>
            </a:r>
            <a:endParaRPr lang="en-US" altLang="ja-JP" sz="4000" b="1" dirty="0" smtClean="0">
              <a:solidFill>
                <a:schemeClr val="accent5">
                  <a:lumMod val="75000"/>
                </a:schemeClr>
              </a:solidFill>
              <a:effectLst>
                <a:glow rad="101600">
                  <a:schemeClr val="accent3">
                    <a:satMod val="175000"/>
                    <a:alpha val="40000"/>
                  </a:schemeClr>
                </a:glow>
              </a:effectLst>
              <a:latin typeface="+mn-ea"/>
            </a:endParaRPr>
          </a:p>
        </p:txBody>
      </p:sp>
      <p:sp>
        <p:nvSpPr>
          <p:cNvPr id="17" name="フローチャート: 処理 16"/>
          <p:cNvSpPr/>
          <p:nvPr/>
        </p:nvSpPr>
        <p:spPr>
          <a:xfrm>
            <a:off x="1442560" y="3971425"/>
            <a:ext cx="1282028" cy="597035"/>
          </a:xfrm>
          <a:prstGeom prst="flowChartProcess">
            <a:avLst/>
          </a:prstGeom>
          <a:solidFill>
            <a:schemeClr val="tx1"/>
          </a:solidFill>
          <a:effectLst>
            <a:glow rad="228600">
              <a:schemeClr val="accent2">
                <a:satMod val="175000"/>
                <a:alpha val="40000"/>
              </a:schemeClr>
            </a:glow>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glow rad="101600">
                    <a:schemeClr val="accent3">
                      <a:satMod val="175000"/>
                      <a:alpha val="40000"/>
                    </a:schemeClr>
                  </a:glow>
                </a:effectLst>
                <a:latin typeface="+mn-ea"/>
              </a:rPr>
              <a:t>目的</a:t>
            </a:r>
            <a:endParaRPr lang="en-US" altLang="ja-JP" sz="4000" b="1" dirty="0" smtClean="0">
              <a:solidFill>
                <a:schemeClr val="accent5">
                  <a:lumMod val="75000"/>
                </a:schemeClr>
              </a:solidFill>
              <a:effectLst>
                <a:glow rad="101600">
                  <a:schemeClr val="accent3">
                    <a:satMod val="175000"/>
                    <a:alpha val="40000"/>
                  </a:schemeClr>
                </a:glow>
              </a:effectLst>
              <a:latin typeface="+mn-ea"/>
            </a:endParaRPr>
          </a:p>
        </p:txBody>
      </p:sp>
      <p:sp>
        <p:nvSpPr>
          <p:cNvPr id="46" name="フローチャート : 定義済み処理 45"/>
          <p:cNvSpPr/>
          <p:nvPr/>
        </p:nvSpPr>
        <p:spPr>
          <a:xfrm>
            <a:off x="6862301" y="836713"/>
            <a:ext cx="1977522" cy="864096"/>
          </a:xfrm>
          <a:prstGeom prst="flowChartPredefined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まとめ</a:t>
            </a:r>
            <a:endParaRPr lang="ja-JP" altLang="en-US" sz="4000" b="1" dirty="0">
              <a:solidFill>
                <a:schemeClr val="accent5">
                  <a:lumMod val="75000"/>
                </a:schemeClr>
              </a:solidFill>
              <a:latin typeface="+mn-ea"/>
            </a:endParaRPr>
          </a:p>
        </p:txBody>
      </p:sp>
      <p:cxnSp>
        <p:nvCxnSpPr>
          <p:cNvPr id="25" name="直線矢印コネクタ 24"/>
          <p:cNvCxnSpPr/>
          <p:nvPr/>
        </p:nvCxnSpPr>
        <p:spPr>
          <a:xfrm flipV="1">
            <a:off x="6675895" y="1349233"/>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48" name="フローチャート : カード 47"/>
          <p:cNvSpPr/>
          <p:nvPr/>
        </p:nvSpPr>
        <p:spPr>
          <a:xfrm>
            <a:off x="5911329" y="1450872"/>
            <a:ext cx="1584176" cy="772242"/>
          </a:xfrm>
          <a:prstGeom prst="flowChartPunchedCard">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提案</a:t>
            </a:r>
            <a:endParaRPr lang="ja-JP" altLang="en-US" sz="4000" b="1" dirty="0">
              <a:solidFill>
                <a:schemeClr val="accent5">
                  <a:lumMod val="75000"/>
                </a:schemeClr>
              </a:solidFill>
              <a:latin typeface="+mn-ea"/>
            </a:endParaRPr>
          </a:p>
        </p:txBody>
      </p:sp>
      <p:cxnSp>
        <p:nvCxnSpPr>
          <p:cNvPr id="24" name="直線矢印コネクタ 23"/>
          <p:cNvCxnSpPr/>
          <p:nvPr/>
        </p:nvCxnSpPr>
        <p:spPr>
          <a:xfrm flipV="1">
            <a:off x="5550047" y="201035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0" name="フローチャート : 代替処理 49"/>
          <p:cNvSpPr/>
          <p:nvPr/>
        </p:nvSpPr>
        <p:spPr>
          <a:xfrm>
            <a:off x="4640144" y="1935964"/>
            <a:ext cx="1872208" cy="1224135"/>
          </a:xfrm>
          <a:prstGeom prst="flowChartAlternate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latin typeface="+mn-ea"/>
              </a:rPr>
              <a:t>分析</a:t>
            </a:r>
            <a:endParaRPr lang="ja-JP" altLang="en-US" sz="4000" b="1" dirty="0">
              <a:solidFill>
                <a:schemeClr val="accent5">
                  <a:lumMod val="75000"/>
                </a:schemeClr>
              </a:solidFill>
              <a:latin typeface="+mn-ea"/>
            </a:endParaRPr>
          </a:p>
        </p:txBody>
      </p:sp>
      <p:cxnSp>
        <p:nvCxnSpPr>
          <p:cNvPr id="26" name="直線矢印コネクタ 25"/>
          <p:cNvCxnSpPr/>
          <p:nvPr/>
        </p:nvCxnSpPr>
        <p:spPr>
          <a:xfrm flipV="1">
            <a:off x="4427984" y="256490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fld id="{278659AB-9610-43A4-BA8D-22E57F657C2D}" type="slidenum">
              <a:rPr lang="ja-JP" altLang="en-US" smtClean="0">
                <a:solidFill>
                  <a:srgbClr val="D1E1E3"/>
                </a:solidFill>
              </a:rPr>
              <a:pPr/>
              <a:t>7</a:t>
            </a:fld>
            <a:endParaRPr lang="ja-JP" altLang="en-US">
              <a:solidFill>
                <a:srgbClr val="D1E1E3"/>
              </a:solidFill>
            </a:endParaRPr>
          </a:p>
        </p:txBody>
      </p:sp>
      <p:sp>
        <p:nvSpPr>
          <p:cNvPr id="52" name="フローチャート: 処理 51"/>
          <p:cNvSpPr/>
          <p:nvPr/>
        </p:nvSpPr>
        <p:spPr>
          <a:xfrm>
            <a:off x="3687589" y="2708920"/>
            <a:ext cx="1482028" cy="597211"/>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accent5">
                    <a:lumMod val="75000"/>
                  </a:schemeClr>
                </a:solidFill>
                <a:effectLst>
                  <a:glow rad="63500">
                    <a:schemeClr val="accent2">
                      <a:satMod val="175000"/>
                      <a:alpha val="40000"/>
                    </a:schemeClr>
                  </a:glow>
                </a:effectLst>
                <a:latin typeface="+mn-ea"/>
              </a:rPr>
              <a:t>仮説</a:t>
            </a:r>
            <a:endParaRPr lang="en-US" altLang="ja-JP" sz="4000" b="1" dirty="0">
              <a:solidFill>
                <a:schemeClr val="accent5">
                  <a:lumMod val="75000"/>
                </a:schemeClr>
              </a:solidFill>
              <a:effectLst>
                <a:glow rad="63500">
                  <a:schemeClr val="accent2">
                    <a:satMod val="175000"/>
                    <a:alpha val="40000"/>
                  </a:schemeClr>
                </a:glow>
              </a:effectLst>
              <a:latin typeface="+mn-ea"/>
            </a:endParaRPr>
          </a:p>
        </p:txBody>
      </p:sp>
      <p:cxnSp>
        <p:nvCxnSpPr>
          <p:cNvPr id="22" name="直線矢印コネクタ 21"/>
          <p:cNvCxnSpPr/>
          <p:nvPr/>
        </p:nvCxnSpPr>
        <p:spPr>
          <a:xfrm flipV="1">
            <a:off x="3266966" y="3152351"/>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flipV="1">
            <a:off x="3275856" y="3137442"/>
            <a:ext cx="900099" cy="507582"/>
          </a:xfrm>
          <a:prstGeom prst="straightConnector1">
            <a:avLst/>
          </a:prstGeom>
          <a:ln w="38100">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4" name="フローチャート : 書類 53"/>
          <p:cNvSpPr/>
          <p:nvPr/>
        </p:nvSpPr>
        <p:spPr>
          <a:xfrm>
            <a:off x="2510807" y="3114836"/>
            <a:ext cx="1584176" cy="1368152"/>
          </a:xfrm>
          <a:prstGeom prst="flowChartDocument">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accent5">
                    <a:lumMod val="75000"/>
                  </a:schemeClr>
                </a:solidFill>
                <a:effectLst>
                  <a:glow rad="63500">
                    <a:schemeClr val="accent2">
                      <a:satMod val="175000"/>
                      <a:alpha val="40000"/>
                    </a:schemeClr>
                  </a:glow>
                </a:effectLst>
                <a:latin typeface="+mn-ea"/>
              </a:rPr>
              <a:t>実態</a:t>
            </a:r>
            <a:r>
              <a:rPr lang="en-US" altLang="ja-JP" sz="4000" b="1" dirty="0">
                <a:solidFill>
                  <a:schemeClr val="accent5">
                    <a:lumMod val="75000"/>
                  </a:schemeClr>
                </a:solidFill>
                <a:effectLst>
                  <a:glow rad="63500">
                    <a:schemeClr val="accent2">
                      <a:satMod val="175000"/>
                      <a:alpha val="40000"/>
                    </a:schemeClr>
                  </a:glow>
                </a:effectLst>
                <a:latin typeface="+mn-ea"/>
              </a:rPr>
              <a:t/>
            </a:r>
            <a:br>
              <a:rPr lang="en-US" altLang="ja-JP" sz="4000" b="1" dirty="0">
                <a:solidFill>
                  <a:schemeClr val="accent5">
                    <a:lumMod val="75000"/>
                  </a:schemeClr>
                </a:solidFill>
                <a:effectLst>
                  <a:glow rad="63500">
                    <a:schemeClr val="accent2">
                      <a:satMod val="175000"/>
                      <a:alpha val="40000"/>
                    </a:schemeClr>
                  </a:glow>
                </a:effectLst>
                <a:latin typeface="+mn-ea"/>
              </a:rPr>
            </a:br>
            <a:r>
              <a:rPr lang="ja-JP" altLang="en-US" sz="4000" b="1" dirty="0">
                <a:solidFill>
                  <a:schemeClr val="accent5">
                    <a:lumMod val="75000"/>
                  </a:schemeClr>
                </a:solidFill>
                <a:effectLst>
                  <a:glow rad="63500">
                    <a:schemeClr val="accent2">
                      <a:satMod val="175000"/>
                      <a:alpha val="40000"/>
                    </a:schemeClr>
                  </a:glow>
                </a:effectLst>
                <a:latin typeface="+mn-ea"/>
              </a:rPr>
              <a:t>把握</a:t>
            </a:r>
            <a:endParaRPr lang="en-US" altLang="ja-JP" sz="4000" b="1" dirty="0">
              <a:solidFill>
                <a:schemeClr val="accent5">
                  <a:lumMod val="75000"/>
                </a:schemeClr>
              </a:solidFill>
              <a:effectLst>
                <a:glow rad="63500">
                  <a:schemeClr val="accent2">
                    <a:satMod val="175000"/>
                    <a:alpha val="40000"/>
                  </a:schemeClr>
                </a:glow>
              </a:effectLst>
              <a:latin typeface="+mn-ea"/>
            </a:endParaRPr>
          </a:p>
        </p:txBody>
      </p:sp>
      <p:cxnSp>
        <p:nvCxnSpPr>
          <p:cNvPr id="21" name="直線矢印コネクタ 20"/>
          <p:cNvCxnSpPr/>
          <p:nvPr/>
        </p:nvCxnSpPr>
        <p:spPr>
          <a:xfrm flipV="1">
            <a:off x="2117795" y="3794692"/>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V="1">
            <a:off x="2159733" y="3829535"/>
            <a:ext cx="900099" cy="507582"/>
          </a:xfrm>
          <a:prstGeom prst="straightConnector1">
            <a:avLst/>
          </a:prstGeom>
          <a:ln w="38100">
            <a:solidFill>
              <a:schemeClr val="tx1"/>
            </a:solidFill>
            <a:tailEnd type="arrow"/>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6" name="フローチャート: 処理 55"/>
          <p:cNvSpPr/>
          <p:nvPr/>
        </p:nvSpPr>
        <p:spPr>
          <a:xfrm>
            <a:off x="1447831" y="3984093"/>
            <a:ext cx="1282028" cy="597035"/>
          </a:xfrm>
          <a:prstGeom prst="flowChartProcess">
            <a:avLst/>
          </a:prstGeom>
          <a:solidFill>
            <a:schemeClr val="tx1"/>
          </a:solidFill>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accent5">
                    <a:lumMod val="75000"/>
                  </a:schemeClr>
                </a:solidFill>
                <a:effectLst>
                  <a:glow rad="63500">
                    <a:schemeClr val="accent2">
                      <a:satMod val="175000"/>
                      <a:alpha val="40000"/>
                    </a:schemeClr>
                  </a:glow>
                </a:effectLst>
                <a:latin typeface="+mn-ea"/>
              </a:rPr>
              <a:t>目的</a:t>
            </a:r>
            <a:endParaRPr lang="en-US" altLang="ja-JP" sz="4000" b="1" dirty="0">
              <a:solidFill>
                <a:schemeClr val="accent5">
                  <a:lumMod val="75000"/>
                </a:schemeClr>
              </a:solidFill>
              <a:effectLst>
                <a:glow rad="63500">
                  <a:schemeClr val="accent2">
                    <a:satMod val="175000"/>
                    <a:alpha val="40000"/>
                  </a:schemeClr>
                </a:glow>
              </a:effectLst>
              <a:latin typeface="+mn-ea"/>
            </a:endParaRPr>
          </a:p>
        </p:txBody>
      </p:sp>
      <p:cxnSp>
        <p:nvCxnSpPr>
          <p:cNvPr id="23" name="直線矢印コネクタ 22"/>
          <p:cNvCxnSpPr/>
          <p:nvPr/>
        </p:nvCxnSpPr>
        <p:spPr>
          <a:xfrm flipV="1">
            <a:off x="1007605" y="4365104"/>
            <a:ext cx="900099" cy="507582"/>
          </a:xfrm>
          <a:prstGeom prst="straightConnector1">
            <a:avLst/>
          </a:prstGeom>
          <a:ln>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sp>
        <p:nvSpPr>
          <p:cNvPr id="58" name="フローチャート : 準備 57"/>
          <p:cNvSpPr/>
          <p:nvPr/>
        </p:nvSpPr>
        <p:spPr>
          <a:xfrm>
            <a:off x="-36512" y="4633972"/>
            <a:ext cx="2088233" cy="666752"/>
          </a:xfrm>
          <a:prstGeom prst="flowChartPreparation">
            <a:avLst/>
          </a:prstGeom>
          <a:solidFill>
            <a:schemeClr val="tx1"/>
          </a:solidFill>
          <a:effectLst/>
          <a:scene3d>
            <a:camera prst="perspectiveContrastingLeftFacing"/>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smtClean="0">
                <a:solidFill>
                  <a:schemeClr val="accent5">
                    <a:lumMod val="75000"/>
                  </a:schemeClr>
                </a:solidFill>
                <a:effectLst/>
                <a:latin typeface="+mn-ea"/>
              </a:rPr>
              <a:t>背景</a:t>
            </a:r>
            <a:endParaRPr lang="ja-JP" altLang="en-US" sz="4000" b="1" dirty="0">
              <a:solidFill>
                <a:schemeClr val="accent5">
                  <a:lumMod val="75000"/>
                </a:schemeClr>
              </a:solidFill>
              <a:effectLst/>
              <a:latin typeface="+mn-ea"/>
            </a:endParaRPr>
          </a:p>
        </p:txBody>
      </p:sp>
    </p:spTree>
    <p:custDataLst>
      <p:tags r:id="rId1"/>
    </p:custDataLst>
    <p:extLst>
      <p:ext uri="{BB962C8B-B14F-4D97-AF65-F5344CB8AC3E}">
        <p14:creationId xmlns:p14="http://schemas.microsoft.com/office/powerpoint/2010/main" val="1228043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xit" presetSubtype="0" fill="hold" nodeType="withEffect">
                                  <p:stCondLst>
                                    <p:cond delay="0"/>
                                  </p:stCondLst>
                                  <p:childTnLst>
                                    <p:animEffect transition="out" filter="fade">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par>
                                <p:cTn id="14" presetID="6" presetClass="emph" presetSubtype="0" fill="hold" nodeType="withEffect">
                                  <p:stCondLst>
                                    <p:cond delay="0"/>
                                  </p:stCondLst>
                                  <p:childTnLst>
                                    <p:animScale>
                                      <p:cBhvr>
                                        <p:cTn id="15" dur="1000" fill="hold"/>
                                        <p:tgtEl>
                                          <p:spTgt spid="27"/>
                                        </p:tgtEl>
                                      </p:cBhvr>
                                      <p:by x="150000" y="150000"/>
                                    </p:animScale>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xit" presetSubtype="0" fill="hold" nodeType="withEffect">
                                  <p:stCondLst>
                                    <p:cond delay="0"/>
                                  </p:stCondLst>
                                  <p:childTnLst>
                                    <p:animEffect transition="out" filter="fade">
                                      <p:cBhvr>
                                        <p:cTn id="21" dur="500"/>
                                        <p:tgtEl>
                                          <p:spTgt spid="27"/>
                                        </p:tgtEl>
                                      </p:cBhvr>
                                    </p:animEffect>
                                    <p:set>
                                      <p:cBhvr>
                                        <p:cTn id="22" dur="1" fill="hold">
                                          <p:stCondLst>
                                            <p:cond delay="499"/>
                                          </p:stCondLst>
                                        </p:cTn>
                                        <p:tgtEl>
                                          <p:spTgt spid="27"/>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 presetClass="emph" presetSubtype="0" fill="hold" nodeType="withEffect">
                                  <p:stCondLst>
                                    <p:cond delay="0"/>
                                  </p:stCondLst>
                                  <p:childTnLst>
                                    <p:animScale>
                                      <p:cBhvr>
                                        <p:cTn id="41" dur="1000" fill="hold"/>
                                        <p:tgtEl>
                                          <p:spTgt spid="28"/>
                                        </p:tgtEl>
                                      </p:cBhvr>
                                      <p:by x="150000" y="150000"/>
                                    </p:animScale>
                                  </p:childTnLst>
                                </p:cTn>
                              </p:par>
                            </p:childTnLst>
                          </p:cTn>
                        </p:par>
                        <p:par>
                          <p:cTn id="42" fill="hold">
                            <p:stCondLst>
                              <p:cond delay="1000"/>
                            </p:stCondLst>
                            <p:childTnLst>
                              <p:par>
                                <p:cTn id="43" presetID="10" presetClass="exit" presetSubtype="0" fill="hold" nodeType="afterEffect">
                                  <p:stCondLst>
                                    <p:cond delay="0"/>
                                  </p:stCondLst>
                                  <p:childTnLst>
                                    <p:animEffect transition="out" filter="fade">
                                      <p:cBhvr>
                                        <p:cTn id="44" dur="500"/>
                                        <p:tgtEl>
                                          <p:spTgt spid="28"/>
                                        </p:tgtEl>
                                      </p:cBhvr>
                                    </p:animEffect>
                                    <p:set>
                                      <p:cBhvr>
                                        <p:cTn id="45" dur="1" fill="hold">
                                          <p:stCondLst>
                                            <p:cond delay="499"/>
                                          </p:stCondLst>
                                        </p:cTn>
                                        <p:tgtEl>
                                          <p:spTgt spid="28"/>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9" grpId="1" animBg="1"/>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468559" y="0"/>
            <a:ext cx="7920880" cy="720080"/>
          </a:xfrm>
          <a:prstGeom prst="rect">
            <a:avLst/>
          </a:prstGeom>
          <a:gradFill flip="none" rotWithShape="1">
            <a:gsLst>
              <a:gs pos="52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a:t>補足</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solidFill>
                  <a:prstClr val="white"/>
                </a:solidFill>
              </a:rPr>
              <a:pPr/>
              <a:t>70</a:t>
            </a:fld>
            <a:endParaRPr lang="ja-JP" altLang="en-US">
              <a:solidFill>
                <a:prstClr val="white"/>
              </a:solidFill>
            </a:endParaRPr>
          </a:p>
        </p:txBody>
      </p:sp>
      <p:sp>
        <p:nvSpPr>
          <p:cNvPr id="9" name="テキスト プレースホルダー 8"/>
          <p:cNvSpPr>
            <a:spLocks noGrp="1"/>
          </p:cNvSpPr>
          <p:nvPr>
            <p:ph type="body" sz="quarter" idx="13"/>
          </p:nvPr>
        </p:nvSpPr>
        <p:spPr/>
        <p:txBody>
          <a:bodyPr/>
          <a:lstStyle/>
          <a:p>
            <a:r>
              <a:rPr lang="ja-JP" altLang="en-US" dirty="0">
                <a:latin typeface="HGP明朝E" pitchFamily="18" charset="-128"/>
                <a:ea typeface="HGP明朝E" pitchFamily="18" charset="-128"/>
              </a:rPr>
              <a:t>安否</a:t>
            </a:r>
            <a:r>
              <a:rPr lang="ja-JP" altLang="en-US" dirty="0" smtClean="0">
                <a:latin typeface="HGP明朝E" pitchFamily="18" charset="-128"/>
                <a:ea typeface="HGP明朝E" pitchFamily="18" charset="-128"/>
              </a:rPr>
              <a:t>確認画面作動時はいつか？</a:t>
            </a:r>
            <a:endParaRPr kumimoji="1" lang="ja-JP" altLang="en-US" dirty="0"/>
          </a:p>
        </p:txBody>
      </p:sp>
      <p:sp>
        <p:nvSpPr>
          <p:cNvPr id="5" name="タイトル 1"/>
          <p:cNvSpPr txBox="1">
            <a:spLocks/>
          </p:cNvSpPr>
          <p:nvPr/>
        </p:nvSpPr>
        <p:spPr>
          <a:xfrm>
            <a:off x="205929" y="836561"/>
            <a:ext cx="8902575" cy="10081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2400" kern="1200">
                <a:solidFill>
                  <a:schemeClr val="tx1"/>
                </a:solidFill>
                <a:latin typeface="+mj-lt"/>
                <a:ea typeface="+mj-ea"/>
                <a:cs typeface="+mj-cs"/>
              </a:defRPr>
            </a:lvl1pPr>
          </a:lstStyle>
          <a:p>
            <a:r>
              <a:rPr lang="en-US" altLang="ja-JP" sz="1400" dirty="0" smtClean="0">
                <a:solidFill>
                  <a:prstClr val="white"/>
                </a:solidFill>
              </a:rPr>
              <a:t/>
            </a:r>
            <a:br>
              <a:rPr lang="en-US" altLang="ja-JP" sz="1400" dirty="0" smtClean="0">
                <a:solidFill>
                  <a:prstClr val="white"/>
                </a:solidFill>
              </a:rPr>
            </a:br>
            <a:endParaRPr lang="ja-JP" altLang="en-US" sz="3200" dirty="0">
              <a:solidFill>
                <a:prstClr val="white"/>
              </a:solidFill>
              <a:latin typeface="HGP明朝E" pitchFamily="18" charset="-128"/>
            </a:endParaRPr>
          </a:p>
        </p:txBody>
      </p:sp>
      <p:sp>
        <p:nvSpPr>
          <p:cNvPr id="8" name="テキスト プレースホルダー 8"/>
          <p:cNvSpPr txBox="1">
            <a:spLocks/>
          </p:cNvSpPr>
          <p:nvPr/>
        </p:nvSpPr>
        <p:spPr>
          <a:xfrm>
            <a:off x="212732" y="1065980"/>
            <a:ext cx="8519280" cy="641450"/>
          </a:xfrm>
          <a:prstGeom prst="rect">
            <a:avLst/>
          </a:prstGeom>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charset="2"/>
              <a:buNone/>
              <a:defRPr kumimoji="1" sz="4000" b="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kumimoji="1" sz="1800" kern="1200">
                <a:solidFill>
                  <a:schemeClr val="tx1"/>
                </a:solidFill>
                <a:latin typeface="+mj-ea"/>
                <a:ea typeface="+mj-ea"/>
                <a:cs typeface="+mn-cs"/>
              </a:defRPr>
            </a:lvl2pPr>
            <a:lvl3pPr marL="685800" indent="-182880" algn="l" defTabSz="914400" rtl="0" eaLnBrk="1" latinLnBrk="0" hangingPunct="1">
              <a:spcBef>
                <a:spcPct val="20000"/>
              </a:spcBef>
              <a:buClr>
                <a:schemeClr val="tx2"/>
              </a:buClr>
              <a:buFont typeface="Wingdings" charset="2"/>
              <a:buChar char="§"/>
              <a:defRPr kumimoji="1" sz="1600" kern="1200">
                <a:solidFill>
                  <a:schemeClr val="tx1"/>
                </a:solidFill>
                <a:latin typeface="+mn-ea"/>
                <a:ea typeface="+mn-ea"/>
                <a:cs typeface="+mn-cs"/>
              </a:defRPr>
            </a:lvl3pPr>
            <a:lvl4pPr marL="9144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j-ea"/>
                <a:ea typeface="+mj-ea"/>
                <a:cs typeface="+mn-cs"/>
              </a:defRPr>
            </a:lvl4pPr>
            <a:lvl5pPr marL="1143000" indent="-182880" algn="l" defTabSz="914400" rtl="0" eaLnBrk="1" latinLnBrk="0" hangingPunct="1">
              <a:spcBef>
                <a:spcPct val="20000"/>
              </a:spcBef>
              <a:buClr>
                <a:schemeClr val="tx2"/>
              </a:buClr>
              <a:buFont typeface="Wingdings" charset="2"/>
              <a:buChar char="§"/>
              <a:defRPr kumimoji="1" sz="1400" kern="1200">
                <a:solidFill>
                  <a:schemeClr val="tx1"/>
                </a:solidFill>
                <a:latin typeface="+mn-ea"/>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kumimoji="1" sz="1400" kern="1200">
                <a:solidFill>
                  <a:schemeClr val="tx1"/>
                </a:solidFill>
                <a:latin typeface="+mn-lt"/>
                <a:ea typeface="+mn-ea"/>
                <a:cs typeface="+mn-cs"/>
              </a:defRPr>
            </a:lvl9pPr>
          </a:lstStyle>
          <a:p>
            <a:pPr>
              <a:buClr>
                <a:srgbClr val="FF8600"/>
              </a:buClr>
            </a:pPr>
            <a:r>
              <a:rPr lang="ja-JP" altLang="en-US" sz="3200" dirty="0" smtClean="0">
                <a:solidFill>
                  <a:srgbClr val="FFFF00"/>
                </a:solidFill>
                <a:latin typeface="HGP明朝E" pitchFamily="18" charset="-128"/>
              </a:rPr>
              <a:t>緊急地震速報（無料）を受信するシステムを導入</a:t>
            </a:r>
            <a:endParaRPr lang="ja-JP" altLang="en-US" sz="3200" dirty="0">
              <a:solidFill>
                <a:srgbClr val="FFFF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50" y="1803792"/>
            <a:ext cx="8025190" cy="4514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469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スライド番号プレースホルダー 2"/>
          <p:cNvSpPr>
            <a:spLocks noGrp="1"/>
          </p:cNvSpPr>
          <p:nvPr>
            <p:ph type="sldNum" sz="quarter" idx="12"/>
          </p:nvPr>
        </p:nvSpPr>
        <p:spPr/>
        <p:txBody>
          <a:bodyPr/>
          <a:lstStyle/>
          <a:p>
            <a:fld id="{3AC31149-E69C-44A3-8ED3-CD8F2E537B5F}" type="slidenum">
              <a:rPr lang="ja-JP" altLang="en-US" smtClean="0"/>
              <a:pPr/>
              <a:t>71</a:t>
            </a:fld>
            <a:endParaRPr lang="ja-JP" altLang="en-US" dirty="0"/>
          </a:p>
        </p:txBody>
      </p:sp>
      <p:sp>
        <p:nvSpPr>
          <p:cNvPr id="4" name="テキスト プレースホルダー 3"/>
          <p:cNvSpPr>
            <a:spLocks noGrp="1"/>
          </p:cNvSpPr>
          <p:nvPr>
            <p:ph type="body" sz="quarter" idx="13"/>
          </p:nvPr>
        </p:nvSpPr>
        <p:spPr/>
        <p:txBody>
          <a:bodyPr/>
          <a:lstStyle/>
          <a:p>
            <a:r>
              <a:rPr kumimoji="1" lang="ja-JP" altLang="en-US" dirty="0" smtClean="0"/>
              <a:t>学類ごとの社会貢献</a:t>
            </a:r>
            <a:endParaRPr kumimoji="1"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1136268400"/>
              </p:ext>
            </p:extLst>
          </p:nvPr>
        </p:nvGraphicFramePr>
        <p:xfrm>
          <a:off x="28476" y="692695"/>
          <a:ext cx="12097344" cy="6165305"/>
        </p:xfrm>
        <a:graphic>
          <a:graphicData uri="http://schemas.openxmlformats.org/drawingml/2006/table">
            <a:tbl>
              <a:tblPr>
                <a:tableStyleId>{5C22544A-7EE6-4342-B048-85BDC9FD1C3A}</a:tableStyleId>
              </a:tblPr>
              <a:tblGrid>
                <a:gridCol w="1223327"/>
                <a:gridCol w="10874017"/>
              </a:tblGrid>
              <a:tr h="362665">
                <a:tc>
                  <a:txBody>
                    <a:bodyPr/>
                    <a:lstStyle/>
                    <a:p>
                      <a:pPr algn="l" fontAlgn="ctr"/>
                      <a:r>
                        <a:rPr lang="ja-JP" altLang="en-US" sz="1100" u="none" strike="noStrike" dirty="0">
                          <a:effectLst/>
                        </a:rPr>
                        <a:t>学類</a:t>
                      </a:r>
                      <a:endParaRPr lang="ja-JP" altLang="en-US" sz="1100" b="0" i="0" u="none" strike="noStrike" dirty="0">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人文</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留学生のために情報の翻訳（</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比文</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マスメディアの利用んいおける注意など（</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日日</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留学生への補助（</a:t>
                      </a:r>
                      <a:r>
                        <a:rPr lang="en-US" altLang="ja-JP" sz="1100" u="none" strike="noStrike">
                          <a:effectLst/>
                        </a:rPr>
                        <a:t>3</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社会</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被災後に起きた社会的事象・問題を調べてまとめ、それが防げるような制度・大学内の規定提案（</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国際</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留学生の支援（</a:t>
                      </a:r>
                      <a:r>
                        <a:rPr lang="en-US" altLang="ja-JP" sz="1100" u="none" strike="noStrike">
                          <a:effectLst/>
                        </a:rPr>
                        <a:t>2</a:t>
                      </a:r>
                      <a:r>
                        <a:rPr lang="ja-JP" altLang="en-US" sz="1100" u="none" strike="noStrike">
                          <a:effectLst/>
                        </a:rPr>
                        <a:t>人）、安否確認（</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教育</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子どものサポート・ケア（</a:t>
                      </a:r>
                      <a:r>
                        <a:rPr lang="en-US" altLang="ja-JP" sz="1100" u="none" strike="noStrike">
                          <a:effectLst/>
                        </a:rPr>
                        <a:t>4</a:t>
                      </a:r>
                      <a:r>
                        <a:rPr lang="ja-JP" altLang="en-US" sz="1100" u="none" strike="noStrike">
                          <a:effectLst/>
                        </a:rPr>
                        <a:t>人）、子どもたちの学習サポート</a:t>
                      </a:r>
                      <a:r>
                        <a:rPr lang="en-US" altLang="ja-JP" sz="1100" u="none" strike="noStrike">
                          <a:effectLst/>
                        </a:rPr>
                        <a:t>(4</a:t>
                      </a:r>
                      <a:r>
                        <a:rPr lang="ja-JP" altLang="en-US" sz="1100" u="none" strike="noStrike">
                          <a:effectLst/>
                        </a:rPr>
                        <a:t>人）、風化防止の講演（</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心理</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メンタルケア、それに準ずるボランティア（</a:t>
                      </a:r>
                      <a:r>
                        <a:rPr lang="en-US" altLang="ja-JP" sz="1100" u="none" strike="noStrike">
                          <a:effectLst/>
                        </a:rPr>
                        <a:t>17</a:t>
                      </a:r>
                      <a:r>
                        <a:rPr lang="ja-JP" altLang="en-US" sz="1100" u="none" strike="noStrike">
                          <a:effectLst/>
                        </a:rPr>
                        <a:t>人</a:t>
                      </a:r>
                      <a:r>
                        <a:rPr lang="en-US" altLang="ja-JP" sz="1100" u="none" strike="noStrike">
                          <a:effectLst/>
                        </a:rPr>
                        <a:t>)←</a:t>
                      </a:r>
                      <a:r>
                        <a:rPr lang="ja-JP" altLang="en-US" sz="1100" u="none" strike="noStrike">
                          <a:effectLst/>
                        </a:rPr>
                        <a:t>学類生には、厳しいが院生なら</a:t>
                      </a:r>
                      <a:r>
                        <a:rPr lang="en-US" altLang="ja-JP" sz="1100" u="none" strike="noStrike">
                          <a:effectLst/>
                        </a:rPr>
                        <a:t>…</a:t>
                      </a:r>
                      <a:endParaRPr lang="en-US" altLang="ja-JP"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障害</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障害者生活支援（</a:t>
                      </a:r>
                      <a:r>
                        <a:rPr lang="en-US" altLang="ja-JP" sz="1100" u="none" strike="noStrike">
                          <a:effectLst/>
                        </a:rPr>
                        <a:t>9</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数学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物理</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原子力関連情報のまとめ（</a:t>
                      </a:r>
                      <a:r>
                        <a:rPr lang="en-US" altLang="ja-JP" sz="1100" u="none" strike="noStrike">
                          <a:effectLst/>
                        </a:rPr>
                        <a:t>7</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化学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原子力関連情報のまとめ（</a:t>
                      </a:r>
                      <a:r>
                        <a:rPr lang="en-US" altLang="ja-JP" sz="1100" u="none" strike="noStrike">
                          <a:effectLst/>
                        </a:rPr>
                        <a:t>2</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生物</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木を植える（</a:t>
                      </a:r>
                      <a:r>
                        <a:rPr lang="en-US" altLang="ja-JP" sz="1100" u="none" strike="noStrike">
                          <a:effectLst/>
                        </a:rPr>
                        <a:t>1</a:t>
                      </a:r>
                      <a:r>
                        <a:rPr lang="ja-JP" altLang="en-US" sz="1100" u="none" strike="noStrike">
                          <a:effectLst/>
                        </a:rPr>
                        <a:t>人）、原子力に代わるエネルギーの実用化提案（</a:t>
                      </a:r>
                      <a:r>
                        <a:rPr lang="en-US" altLang="ja-JP" sz="1100" u="none" strike="noStrike">
                          <a:effectLst/>
                        </a:rPr>
                        <a:t>1</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資源</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食料・水の支給</a:t>
                      </a:r>
                      <a:r>
                        <a:rPr lang="en-US" altLang="ja-JP" sz="1100" u="none" strike="noStrike">
                          <a:effectLst/>
                        </a:rPr>
                        <a:t>(3</a:t>
                      </a:r>
                      <a:r>
                        <a:rPr lang="ja-JP" altLang="en-US" sz="1100" u="none" strike="noStrike">
                          <a:effectLst/>
                        </a:rPr>
                        <a:t>人）、二次災害の防止対策</a:t>
                      </a:r>
                      <a:r>
                        <a:rPr lang="en-US" altLang="ja-JP" sz="1100" u="none" strike="noStrike">
                          <a:effectLst/>
                        </a:rPr>
                        <a:t>(2</a:t>
                      </a:r>
                      <a:r>
                        <a:rPr lang="ja-JP" altLang="en-US" sz="1100" u="none" strike="noStrike">
                          <a:effectLst/>
                        </a:rPr>
                        <a:t>人）</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医学</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看護</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r>
                        <a:rPr lang="ja-JP" altLang="en-US" sz="1100" u="none" strike="noStrike">
                          <a:effectLst/>
                        </a:rPr>
                        <a:t>医療ボランティア、高齢者・子どもの世話</a:t>
                      </a:r>
                      <a:endParaRPr lang="ja-JP" altLang="en-US" sz="1100" b="0" i="0" u="none" strike="noStrike">
                        <a:solidFill>
                          <a:srgbClr val="000000"/>
                        </a:solidFill>
                        <a:effectLst/>
                        <a:latin typeface="ＭＳ Ｐゴシック"/>
                      </a:endParaRPr>
                    </a:p>
                  </a:txBody>
                  <a:tcPr marL="9525" marR="9525" marT="9525" marB="0" anchor="ctr"/>
                </a:tc>
              </a:tr>
              <a:tr h="362665">
                <a:tc>
                  <a:txBody>
                    <a:bodyPr/>
                    <a:lstStyle/>
                    <a:p>
                      <a:pPr algn="l" fontAlgn="ctr"/>
                      <a:r>
                        <a:rPr lang="ja-JP" altLang="en-US" sz="1100" u="none" strike="noStrike">
                          <a:effectLst/>
                        </a:rPr>
                        <a:t>芸専</a:t>
                      </a:r>
                      <a:endParaRPr lang="ja-JP" altLang="en-US" sz="1100" b="0" i="0" u="none" strike="noStrike">
                        <a:solidFill>
                          <a:srgbClr val="000000"/>
                        </a:solidFill>
                        <a:effectLst/>
                        <a:latin typeface="ＭＳ Ｐゴシック"/>
                      </a:endParaRPr>
                    </a:p>
                  </a:txBody>
                  <a:tcPr marL="9525" marR="9525" marT="9525" marB="0" anchor="ctr"/>
                </a:tc>
                <a:tc>
                  <a:txBody>
                    <a:bodyPr/>
                    <a:lstStyle/>
                    <a:p>
                      <a:pPr algn="l" fontAlgn="ctr"/>
                      <a:endParaRPr lang="ja-JP" altLang="en-US" sz="1100" b="0" i="0" u="none" strike="noStrike" dirty="0">
                        <a:solidFill>
                          <a:srgbClr val="000000"/>
                        </a:solidFill>
                        <a:effectLst/>
                        <a:latin typeface="ＭＳ Ｐゴシック"/>
                      </a:endParaRPr>
                    </a:p>
                  </a:txBody>
                  <a:tcPr marL="9525" marR="9525" marT="9525" marB="0" anchor="ctr"/>
                </a:tc>
              </a:tr>
            </a:tbl>
          </a:graphicData>
        </a:graphic>
      </p:graphicFrame>
    </p:spTree>
    <p:extLst>
      <p:ext uri="{BB962C8B-B14F-4D97-AF65-F5344CB8AC3E}">
        <p14:creationId xmlns:p14="http://schemas.microsoft.com/office/powerpoint/2010/main" val="21413948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72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15" name="正方形/長方形 14"/>
          <p:cNvSpPr/>
          <p:nvPr/>
        </p:nvSpPr>
        <p:spPr>
          <a:xfrm>
            <a:off x="-36512" y="16112"/>
            <a:ext cx="6048672" cy="720080"/>
          </a:xfrm>
          <a:prstGeom prst="rect">
            <a:avLst/>
          </a:prstGeom>
          <a:gradFill flip="none" rotWithShape="1">
            <a:gsLst>
              <a:gs pos="25000">
                <a:srgbClr val="0070C0"/>
              </a:gs>
              <a:gs pos="99000">
                <a:schemeClr val="bg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499992" y="1700808"/>
            <a:ext cx="4464496" cy="12241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13" name="角丸四角形 12"/>
          <p:cNvSpPr/>
          <p:nvPr/>
        </p:nvSpPr>
        <p:spPr>
          <a:xfrm>
            <a:off x="4716016" y="4437112"/>
            <a:ext cx="4079195" cy="12241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12" name="正方形/長方形 11"/>
          <p:cNvSpPr/>
          <p:nvPr/>
        </p:nvSpPr>
        <p:spPr>
          <a:xfrm>
            <a:off x="107505" y="1484784"/>
            <a:ext cx="3528392" cy="165828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dirty="0" smtClean="0"/>
              <a:t>　</a:t>
            </a:r>
            <a:endParaRPr lang="en-US" altLang="ja-JP" dirty="0" smtClean="0"/>
          </a:p>
          <a:p>
            <a:pPr algn="ctr"/>
            <a:r>
              <a:rPr lang="ja-JP" altLang="en-US" sz="2800" dirty="0" smtClean="0"/>
              <a:t>市</a:t>
            </a:r>
            <a:r>
              <a:rPr lang="ja-JP" altLang="en-US" sz="2800" dirty="0"/>
              <a:t>や学生課</a:t>
            </a:r>
            <a:r>
              <a:rPr lang="ja-JP" altLang="en-US" sz="2800" dirty="0" smtClean="0"/>
              <a:t>の</a:t>
            </a:r>
            <a:endParaRPr lang="en-US" altLang="ja-JP" sz="2800" dirty="0" smtClean="0"/>
          </a:p>
          <a:p>
            <a:pPr algn="ctr"/>
            <a:r>
              <a:rPr lang="ja-JP" altLang="en-US" sz="2800" dirty="0" smtClean="0"/>
              <a:t>把握</a:t>
            </a:r>
            <a:r>
              <a:rPr lang="ja-JP" altLang="en-US" sz="2800" dirty="0"/>
              <a:t>して</a:t>
            </a:r>
            <a:r>
              <a:rPr lang="ja-JP" altLang="en-US" sz="2800" dirty="0" smtClean="0"/>
              <a:t>いる</a:t>
            </a:r>
            <a:endParaRPr lang="en-US" altLang="ja-JP" sz="2800" dirty="0" smtClean="0"/>
          </a:p>
          <a:p>
            <a:pPr algn="ctr"/>
            <a:r>
              <a:rPr lang="ja-JP" altLang="en-US" sz="2800" dirty="0" smtClean="0"/>
              <a:t>被害</a:t>
            </a:r>
            <a:r>
              <a:rPr lang="ja-JP" altLang="en-US" sz="2800" dirty="0"/>
              <a:t>状況を調べる</a:t>
            </a:r>
          </a:p>
          <a:p>
            <a:pPr algn="ctr"/>
            <a:endParaRPr kumimoji="1" lang="ja-JP" altLang="en-US" dirty="0"/>
          </a:p>
        </p:txBody>
      </p:sp>
      <p:sp>
        <p:nvSpPr>
          <p:cNvPr id="11" name="正方形/長方形 10"/>
          <p:cNvSpPr/>
          <p:nvPr/>
        </p:nvSpPr>
        <p:spPr>
          <a:xfrm>
            <a:off x="107505" y="4077072"/>
            <a:ext cx="3528392" cy="1800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r>
              <a:rPr kumimoji="1" lang="ja-JP" altLang="en-US" dirty="0" smtClean="0"/>
              <a:t>実態把握</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8</a:t>
            </a:fld>
            <a:endParaRPr kumimoji="1" lang="ja-JP" altLang="en-US"/>
          </a:p>
        </p:txBody>
      </p:sp>
      <p:sp>
        <p:nvSpPr>
          <p:cNvPr id="5" name="テキスト プレースホルダー 4"/>
          <p:cNvSpPr>
            <a:spLocks noGrp="1"/>
          </p:cNvSpPr>
          <p:nvPr>
            <p:ph type="body" sz="quarter" idx="13"/>
          </p:nvPr>
        </p:nvSpPr>
        <p:spPr>
          <a:xfrm>
            <a:off x="0" y="-27384"/>
            <a:ext cx="8027988" cy="549275"/>
          </a:xfrm>
        </p:spPr>
        <p:txBody>
          <a:bodyPr/>
          <a:lstStyle/>
          <a:p>
            <a:r>
              <a:rPr kumimoji="1" lang="ja-JP" altLang="en-US" b="0" dirty="0" smtClean="0"/>
              <a:t> 実態把握にいたる過程</a:t>
            </a:r>
            <a:endParaRPr kumimoji="1" lang="ja-JP" altLang="en-US" b="0" dirty="0"/>
          </a:p>
        </p:txBody>
      </p:sp>
      <p:sp>
        <p:nvSpPr>
          <p:cNvPr id="4" name="テキスト ボックス 3"/>
          <p:cNvSpPr txBox="1"/>
          <p:nvPr/>
        </p:nvSpPr>
        <p:spPr>
          <a:xfrm>
            <a:off x="107505" y="4437112"/>
            <a:ext cx="3528392" cy="1569660"/>
          </a:xfrm>
          <a:prstGeom prst="rect">
            <a:avLst/>
          </a:prstGeom>
          <a:noFill/>
        </p:spPr>
        <p:txBody>
          <a:bodyPr wrap="square" rtlCol="0">
            <a:spAutoFit/>
          </a:bodyPr>
          <a:lstStyle/>
          <a:p>
            <a:pPr algn="ctr"/>
            <a:r>
              <a:rPr kumimoji="1" lang="ja-JP" altLang="en-US" sz="3200" dirty="0" smtClean="0">
                <a:solidFill>
                  <a:schemeClr val="bg1"/>
                </a:solidFill>
              </a:rPr>
              <a:t>筑波大生は実際</a:t>
            </a:r>
            <a:endParaRPr kumimoji="1" lang="en-US" altLang="ja-JP" sz="3200" dirty="0" smtClean="0">
              <a:solidFill>
                <a:schemeClr val="bg1"/>
              </a:solidFill>
            </a:endParaRPr>
          </a:p>
          <a:p>
            <a:pPr algn="ctr"/>
            <a:r>
              <a:rPr kumimoji="1" lang="ja-JP" altLang="en-US" sz="3200" dirty="0" smtClean="0">
                <a:solidFill>
                  <a:schemeClr val="bg1"/>
                </a:solidFill>
              </a:rPr>
              <a:t>何に困ったのか？</a:t>
            </a:r>
            <a:r>
              <a:rPr kumimoji="1" lang="ja-JP" altLang="en-US" sz="3200" dirty="0" smtClean="0"/>
              <a:t>　　　　</a:t>
            </a:r>
            <a:r>
              <a:rPr lang="ja-JP" altLang="en-US" sz="3200" dirty="0"/>
              <a:t>　</a:t>
            </a:r>
            <a:r>
              <a:rPr lang="ja-JP" altLang="en-US" sz="3200" dirty="0" smtClean="0"/>
              <a:t>　　　</a:t>
            </a:r>
            <a:endParaRPr lang="en-US" altLang="ja-JP" sz="3200" dirty="0"/>
          </a:p>
          <a:p>
            <a:endParaRPr kumimoji="1" lang="en-US" altLang="ja-JP" sz="3200" dirty="0" smtClean="0"/>
          </a:p>
        </p:txBody>
      </p:sp>
      <p:sp>
        <p:nvSpPr>
          <p:cNvPr id="6" name="下矢印 5"/>
          <p:cNvSpPr/>
          <p:nvPr/>
        </p:nvSpPr>
        <p:spPr>
          <a:xfrm rot="16200000">
            <a:off x="3628733" y="4843948"/>
            <a:ext cx="864749" cy="432048"/>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4834771" y="4721114"/>
            <a:ext cx="3960440" cy="584775"/>
          </a:xfrm>
          <a:prstGeom prst="rect">
            <a:avLst/>
          </a:prstGeom>
          <a:noFill/>
        </p:spPr>
        <p:txBody>
          <a:bodyPr wrap="square" rtlCol="0">
            <a:spAutoFit/>
          </a:bodyPr>
          <a:lstStyle/>
          <a:p>
            <a:r>
              <a:rPr kumimoji="1" lang="ja-JP" altLang="en-US" sz="3200" dirty="0" smtClean="0">
                <a:solidFill>
                  <a:schemeClr val="bg1"/>
                </a:solidFill>
              </a:rPr>
              <a:t>学生へのインタビュー</a:t>
            </a:r>
            <a:endParaRPr kumimoji="1" lang="ja-JP" altLang="en-US" sz="3200" dirty="0">
              <a:solidFill>
                <a:schemeClr val="bg1"/>
              </a:solidFill>
            </a:endParaRPr>
          </a:p>
        </p:txBody>
      </p:sp>
      <p:sp>
        <p:nvSpPr>
          <p:cNvPr id="9" name="下矢印 8"/>
          <p:cNvSpPr/>
          <p:nvPr/>
        </p:nvSpPr>
        <p:spPr>
          <a:xfrm rot="16200000">
            <a:off x="3628732" y="2181220"/>
            <a:ext cx="864749" cy="432048"/>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4464714" y="2049235"/>
            <a:ext cx="4700554" cy="584775"/>
          </a:xfrm>
          <a:prstGeom prst="rect">
            <a:avLst/>
          </a:prstGeom>
          <a:noFill/>
        </p:spPr>
        <p:txBody>
          <a:bodyPr wrap="square" rtlCol="0">
            <a:spAutoFit/>
          </a:bodyPr>
          <a:lstStyle/>
          <a:p>
            <a:r>
              <a:rPr kumimoji="1" lang="ja-JP" altLang="en-US" sz="3200" dirty="0" smtClean="0">
                <a:solidFill>
                  <a:schemeClr val="bg1"/>
                </a:solidFill>
              </a:rPr>
              <a:t>市、学生課へのヒアリング</a:t>
            </a:r>
            <a:endParaRPr kumimoji="1" lang="ja-JP" altLang="en-US" sz="3200" dirty="0">
              <a:solidFill>
                <a:schemeClr val="bg1"/>
              </a:solidFill>
            </a:endParaRPr>
          </a:p>
        </p:txBody>
      </p:sp>
    </p:spTree>
    <p:extLst>
      <p:ext uri="{BB962C8B-B14F-4D97-AF65-F5344CB8AC3E}">
        <p14:creationId xmlns:p14="http://schemas.microsoft.com/office/powerpoint/2010/main" val="1605788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71000">
              <a:schemeClr val="bg2">
                <a:tint val="100000"/>
                <a:shade val="95000"/>
                <a:satMod val="100000"/>
                <a:lumMod val="100000"/>
              </a:schemeClr>
            </a:gs>
            <a:gs pos="100000">
              <a:srgbClr val="0070C0"/>
            </a:gs>
          </a:gsLst>
          <a:lin ang="5400000" scaled="0"/>
          <a:tileRect/>
        </a:gradFill>
        <a:effectLst/>
      </p:bgPr>
    </p:bg>
    <p:spTree>
      <p:nvGrpSpPr>
        <p:cNvPr id="1" name=""/>
        <p:cNvGrpSpPr/>
        <p:nvPr/>
      </p:nvGrpSpPr>
      <p:grpSpPr>
        <a:xfrm>
          <a:off x="0" y="0"/>
          <a:ext cx="0" cy="0"/>
          <a:chOff x="0" y="0"/>
          <a:chExt cx="0" cy="0"/>
        </a:xfrm>
      </p:grpSpPr>
      <p:sp>
        <p:nvSpPr>
          <p:cNvPr id="4" name="正方形/長方形 3"/>
          <p:cNvSpPr/>
          <p:nvPr/>
        </p:nvSpPr>
        <p:spPr>
          <a:xfrm>
            <a:off x="251520" y="1261625"/>
            <a:ext cx="8640960" cy="360753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19" name="テキスト ボックス 18"/>
          <p:cNvSpPr txBox="1"/>
          <p:nvPr/>
        </p:nvSpPr>
        <p:spPr>
          <a:xfrm>
            <a:off x="2987824" y="1261625"/>
            <a:ext cx="3240360" cy="461665"/>
          </a:xfrm>
          <a:prstGeom prst="rect">
            <a:avLst/>
          </a:prstGeom>
          <a:noFill/>
        </p:spPr>
        <p:txBody>
          <a:bodyPr wrap="square" rtlCol="0">
            <a:spAutoFit/>
          </a:bodyPr>
          <a:lstStyle/>
          <a:p>
            <a:pPr algn="ctr"/>
            <a:r>
              <a:rPr kumimoji="1" lang="ja-JP" altLang="en-US" sz="2400" b="1" dirty="0" smtClean="0">
                <a:solidFill>
                  <a:sysClr val="windowText" lastClr="000000"/>
                </a:solidFill>
              </a:rPr>
              <a:t>市へのヒアリングより</a:t>
            </a:r>
            <a:endParaRPr kumimoji="1" lang="ja-JP" altLang="en-US" sz="2400" b="1" dirty="0">
              <a:solidFill>
                <a:sysClr val="windowText" lastClr="000000"/>
              </a:solidFill>
            </a:endParaRPr>
          </a:p>
        </p:txBody>
      </p:sp>
      <p:sp>
        <p:nvSpPr>
          <p:cNvPr id="20" name="テキスト ボックス 19"/>
          <p:cNvSpPr txBox="1"/>
          <p:nvPr/>
        </p:nvSpPr>
        <p:spPr>
          <a:xfrm>
            <a:off x="2658058" y="3033030"/>
            <a:ext cx="3899892" cy="461665"/>
          </a:xfrm>
          <a:prstGeom prst="rect">
            <a:avLst/>
          </a:prstGeom>
          <a:noFill/>
        </p:spPr>
        <p:txBody>
          <a:bodyPr wrap="square" rtlCol="0">
            <a:spAutoFit/>
          </a:bodyPr>
          <a:lstStyle/>
          <a:p>
            <a:pPr algn="ctr"/>
            <a:r>
              <a:rPr lang="ja-JP" altLang="en-US" sz="2400" b="1" dirty="0" smtClean="0">
                <a:solidFill>
                  <a:sysClr val="windowText" lastClr="000000"/>
                </a:solidFill>
              </a:rPr>
              <a:t>学生課へのヒアリング</a:t>
            </a:r>
            <a:r>
              <a:rPr kumimoji="1" lang="ja-JP" altLang="en-US" sz="2400" b="1" dirty="0" smtClean="0">
                <a:solidFill>
                  <a:sysClr val="windowText" lastClr="000000"/>
                </a:solidFill>
              </a:rPr>
              <a:t>より</a:t>
            </a:r>
            <a:endParaRPr kumimoji="1" lang="ja-JP" altLang="en-US" sz="2400" b="1" dirty="0">
              <a:solidFill>
                <a:sysClr val="windowText" lastClr="000000"/>
              </a:solidFill>
            </a:endParaRPr>
          </a:p>
        </p:txBody>
      </p:sp>
      <p:sp>
        <p:nvSpPr>
          <p:cNvPr id="18" name="AutoShape 3"/>
          <p:cNvSpPr>
            <a:spLocks noChangeArrowheads="1"/>
          </p:cNvSpPr>
          <p:nvPr/>
        </p:nvSpPr>
        <p:spPr bwMode="auto">
          <a:xfrm>
            <a:off x="2412000" y="1723290"/>
            <a:ext cx="4140000" cy="1260000"/>
          </a:xfrm>
          <a:prstGeom prst="roundRect">
            <a:avLst>
              <a:gd name="adj" fmla="val 16667"/>
            </a:avLst>
          </a:prstGeom>
          <a:gradFill rotWithShape="1">
            <a:gsLst>
              <a:gs pos="0">
                <a:srgbClr val="FFFFFF"/>
              </a:gs>
              <a:gs pos="100000">
                <a:srgbClr val="FF9900">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smtClean="0">
                <a:ln>
                  <a:noFill/>
                </a:ln>
                <a:solidFill>
                  <a:sysClr val="windowText" lastClr="000000"/>
                </a:solidFill>
                <a:effectLst/>
                <a:uLnTx/>
                <a:uFillTx/>
              </a:rPr>
              <a:t>被災情報の詳細データ無し</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smtClean="0">
                <a:ln>
                  <a:noFill/>
                </a:ln>
                <a:solidFill>
                  <a:sysClr val="windowText" lastClr="000000"/>
                </a:solidFill>
                <a:effectLst/>
                <a:uLnTx/>
                <a:uFillTx/>
              </a:rPr>
              <a:t>作成予定無し</a:t>
            </a:r>
          </a:p>
        </p:txBody>
      </p:sp>
      <p:sp>
        <p:nvSpPr>
          <p:cNvPr id="21" name="AutoShape 13"/>
          <p:cNvSpPr>
            <a:spLocks noChangeArrowheads="1"/>
          </p:cNvSpPr>
          <p:nvPr/>
        </p:nvSpPr>
        <p:spPr bwMode="auto">
          <a:xfrm>
            <a:off x="432000" y="3468412"/>
            <a:ext cx="4140000" cy="1260000"/>
          </a:xfrm>
          <a:prstGeom prst="roundRect">
            <a:avLst>
              <a:gd name="adj" fmla="val 16667"/>
            </a:avLst>
          </a:prstGeom>
          <a:gradFill rotWithShape="1">
            <a:gsLst>
              <a:gs pos="0">
                <a:srgbClr val="FFFFFF"/>
              </a:gs>
              <a:gs pos="100000">
                <a:srgbClr val="CC99FF">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smtClean="0">
                <a:ln>
                  <a:noFill/>
                </a:ln>
                <a:solidFill>
                  <a:sysClr val="windowText" lastClr="000000"/>
                </a:solidFill>
                <a:effectLst/>
                <a:uLnTx/>
                <a:uFillTx/>
              </a:rPr>
              <a:t>安否確認に</a:t>
            </a:r>
            <a:r>
              <a:rPr kumimoji="0" lang="en-US" altLang="ja-JP" sz="2800" b="1" i="0" u="none" strike="noStrike" kern="0" cap="none" spc="0" normalizeH="0" baseline="0" noProof="0" dirty="0" smtClean="0">
                <a:ln>
                  <a:noFill/>
                </a:ln>
                <a:solidFill>
                  <a:sysClr val="windowText" lastClr="000000"/>
                </a:solidFill>
                <a:effectLst/>
                <a:uLnTx/>
                <a:uFillTx/>
              </a:rPr>
              <a:t/>
            </a:r>
            <a:br>
              <a:rPr kumimoji="0" lang="en-US" altLang="ja-JP" sz="2800" b="1" i="0" u="none" strike="noStrike" kern="0" cap="none" spc="0" normalizeH="0" baseline="0" noProof="0" dirty="0" smtClean="0">
                <a:ln>
                  <a:noFill/>
                </a:ln>
                <a:solidFill>
                  <a:sysClr val="windowText" lastClr="000000"/>
                </a:solidFill>
                <a:effectLst/>
                <a:uLnTx/>
                <a:uFillTx/>
              </a:rPr>
            </a:br>
            <a:r>
              <a:rPr kumimoji="0" lang="ja-JP" altLang="en-US" sz="2800" b="1" i="0" u="none" strike="noStrike" kern="0" cap="none" spc="0" normalizeH="0" baseline="0" noProof="0" dirty="0" smtClean="0">
                <a:ln>
                  <a:noFill/>
                </a:ln>
                <a:solidFill>
                  <a:sysClr val="windowText" lastClr="000000"/>
                </a:solidFill>
                <a:effectLst/>
                <a:uLnTx/>
                <a:uFillTx/>
              </a:rPr>
              <a:t>時間がかかる</a:t>
            </a:r>
          </a:p>
        </p:txBody>
      </p:sp>
      <p:sp>
        <p:nvSpPr>
          <p:cNvPr id="34" name="AutoShape 6"/>
          <p:cNvSpPr>
            <a:spLocks noChangeArrowheads="1"/>
          </p:cNvSpPr>
          <p:nvPr/>
        </p:nvSpPr>
        <p:spPr bwMode="auto">
          <a:xfrm>
            <a:off x="4572368" y="3477074"/>
            <a:ext cx="4140000" cy="1260000"/>
          </a:xfrm>
          <a:prstGeom prst="roundRect">
            <a:avLst>
              <a:gd name="adj" fmla="val 16667"/>
            </a:avLst>
          </a:prstGeom>
          <a:gradFill rotWithShape="1">
            <a:gsLst>
              <a:gs pos="0">
                <a:srgbClr val="FFFFFF"/>
              </a:gs>
              <a:gs pos="100000">
                <a:srgbClr val="CCFFFF">
                  <a:alpha val="70000"/>
                </a:srgbClr>
              </a:gs>
            </a:gsLst>
            <a:path path="shape">
              <a:fillToRect l="50000" t="50000" r="50000" b="50000"/>
            </a:path>
          </a:gra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smtClean="0">
                <a:ln>
                  <a:noFill/>
                </a:ln>
                <a:solidFill>
                  <a:sysClr val="windowText" lastClr="000000"/>
                </a:solidFill>
                <a:effectLst/>
                <a:uLnTx/>
                <a:uFillTx/>
              </a:rPr>
              <a:t>震災</a:t>
            </a:r>
            <a:r>
              <a:rPr kumimoji="0" lang="ja-JP" altLang="en-US" sz="2800" b="1" kern="0" dirty="0">
                <a:solidFill>
                  <a:sysClr val="windowText" lastClr="000000"/>
                </a:solidFill>
              </a:rPr>
              <a:t>時の</a:t>
            </a:r>
            <a:r>
              <a:rPr kumimoji="0" lang="en-US" altLang="ja-JP" sz="2800" b="1" i="0" u="none" strike="noStrike" kern="0" cap="none" spc="0" normalizeH="0" baseline="0" noProof="0" dirty="0" smtClean="0">
                <a:ln>
                  <a:noFill/>
                </a:ln>
                <a:solidFill>
                  <a:sysClr val="windowText" lastClr="000000"/>
                </a:solidFill>
                <a:effectLst/>
                <a:uLnTx/>
                <a:uFillTx/>
              </a:rPr>
              <a:t/>
            </a:r>
            <a:br>
              <a:rPr kumimoji="0" lang="en-US" altLang="ja-JP" sz="2800" b="1" i="0" u="none" strike="noStrike" kern="0" cap="none" spc="0" normalizeH="0" baseline="0" noProof="0" dirty="0" smtClean="0">
                <a:ln>
                  <a:noFill/>
                </a:ln>
                <a:solidFill>
                  <a:sysClr val="windowText" lastClr="000000"/>
                </a:solidFill>
                <a:effectLst/>
                <a:uLnTx/>
                <a:uFillTx/>
              </a:rPr>
            </a:br>
            <a:r>
              <a:rPr kumimoji="0" lang="ja-JP" altLang="en-US" sz="2800" b="1" i="0" u="none" strike="noStrike" kern="0" cap="none" spc="0" normalizeH="0" baseline="0" noProof="0" dirty="0" smtClean="0">
                <a:ln>
                  <a:noFill/>
                </a:ln>
                <a:solidFill>
                  <a:sysClr val="windowText" lastClr="000000"/>
                </a:solidFill>
                <a:effectLst/>
                <a:uLnTx/>
                <a:uFillTx/>
              </a:rPr>
              <a:t>情報伝達が困難</a:t>
            </a:r>
          </a:p>
        </p:txBody>
      </p:sp>
      <p:sp>
        <p:nvSpPr>
          <p:cNvPr id="2" name="タイトル 1"/>
          <p:cNvSpPr>
            <a:spLocks noGrp="1"/>
          </p:cNvSpPr>
          <p:nvPr>
            <p:ph type="title"/>
          </p:nvPr>
        </p:nvSpPr>
        <p:spPr/>
        <p:txBody>
          <a:bodyPr>
            <a:normAutofit/>
          </a:bodyPr>
          <a:lstStyle/>
          <a:p>
            <a:r>
              <a:rPr kumimoji="1" lang="ja-JP" altLang="en-US" dirty="0" smtClean="0"/>
              <a:t>実態把握</a:t>
            </a:r>
            <a:endParaRPr kumimoji="1" lang="ja-JP" altLang="en-US" dirty="0"/>
          </a:p>
        </p:txBody>
      </p:sp>
      <p:sp>
        <p:nvSpPr>
          <p:cNvPr id="3" name="スライド番号プレースホルダー 2"/>
          <p:cNvSpPr>
            <a:spLocks noGrp="1"/>
          </p:cNvSpPr>
          <p:nvPr>
            <p:ph type="sldNum" sz="quarter" idx="12"/>
          </p:nvPr>
        </p:nvSpPr>
        <p:spPr/>
        <p:txBody>
          <a:bodyPr/>
          <a:lstStyle/>
          <a:p>
            <a:fld id="{3AC31149-E69C-44A3-8ED3-CD8F2E537B5F}" type="slidenum">
              <a:rPr kumimoji="1" lang="ja-JP" altLang="en-US" smtClean="0"/>
              <a:t>9</a:t>
            </a:fld>
            <a:endParaRPr kumimoji="1" lang="ja-JP" altLang="en-US" dirty="0"/>
          </a:p>
        </p:txBody>
      </p:sp>
      <p:sp>
        <p:nvSpPr>
          <p:cNvPr id="5" name="テキスト プレースホルダー 4"/>
          <p:cNvSpPr>
            <a:spLocks noGrp="1"/>
          </p:cNvSpPr>
          <p:nvPr>
            <p:ph type="body" sz="quarter" idx="13"/>
          </p:nvPr>
        </p:nvSpPr>
        <p:spPr/>
        <p:txBody>
          <a:bodyPr/>
          <a:lstStyle/>
          <a:p>
            <a:r>
              <a:rPr lang="ja-JP" altLang="en-US" b="0" dirty="0"/>
              <a:t>ヒアリング</a:t>
            </a:r>
            <a:r>
              <a:rPr kumimoji="1" lang="ja-JP" altLang="en-US" b="0" dirty="0" smtClean="0"/>
              <a:t>結果より</a:t>
            </a:r>
            <a:endParaRPr kumimoji="1" lang="ja-JP" altLang="en-US" b="0" dirty="0"/>
          </a:p>
        </p:txBody>
      </p:sp>
      <p:sp>
        <p:nvSpPr>
          <p:cNvPr id="8" name="テキスト ボックス 7"/>
          <p:cNvSpPr txBox="1"/>
          <p:nvPr/>
        </p:nvSpPr>
        <p:spPr>
          <a:xfrm>
            <a:off x="251520" y="5032047"/>
            <a:ext cx="8640960" cy="1446550"/>
          </a:xfrm>
          <a:prstGeom prst="rect">
            <a:avLst/>
          </a:prstGeom>
          <a:noFill/>
        </p:spPr>
        <p:style>
          <a:lnRef idx="0">
            <a:schemeClr val="dk1"/>
          </a:lnRef>
          <a:fillRef idx="3">
            <a:schemeClr val="dk1"/>
          </a:fillRef>
          <a:effectRef idx="3">
            <a:schemeClr val="dk1"/>
          </a:effectRef>
          <a:fontRef idx="minor">
            <a:schemeClr val="lt1"/>
          </a:fontRef>
        </p:style>
        <p:txBody>
          <a:bodyPr wrap="square" rtlCol="0">
            <a:spAutoFit/>
          </a:bodyPr>
          <a:lstStyle/>
          <a:p>
            <a:pPr algn="ctr"/>
            <a:r>
              <a:rPr kumimoji="1" lang="ja-JP" altLang="en-US" sz="4400" dirty="0" smtClean="0">
                <a:solidFill>
                  <a:srgbClr val="FFC000"/>
                </a:solidFill>
              </a:rPr>
              <a:t>問題を解決すれば</a:t>
            </a:r>
            <a:r>
              <a:rPr kumimoji="1" lang="en-US" altLang="ja-JP" sz="4400" dirty="0" smtClean="0">
                <a:solidFill>
                  <a:srgbClr val="FFC000"/>
                </a:solidFill>
              </a:rPr>
              <a:t/>
            </a:r>
            <a:br>
              <a:rPr kumimoji="1" lang="en-US" altLang="ja-JP" sz="4400" dirty="0" smtClean="0">
                <a:solidFill>
                  <a:srgbClr val="FFC000"/>
                </a:solidFill>
              </a:rPr>
            </a:br>
            <a:r>
              <a:rPr kumimoji="1" lang="ja-JP" altLang="en-US" sz="4400" dirty="0" smtClean="0">
                <a:solidFill>
                  <a:srgbClr val="FFC000"/>
                </a:solidFill>
              </a:rPr>
              <a:t>学生の</a:t>
            </a:r>
            <a:r>
              <a:rPr lang="ja-JP" altLang="en-US" sz="4400" dirty="0" smtClean="0">
                <a:solidFill>
                  <a:srgbClr val="FFC000"/>
                </a:solidFill>
              </a:rPr>
              <a:t>困窮度合の軽減に繋がる</a:t>
            </a:r>
            <a:endParaRPr kumimoji="1" lang="ja-JP" altLang="en-US" sz="4400" dirty="0">
              <a:solidFill>
                <a:srgbClr val="FFC000"/>
              </a:solidFill>
            </a:endParaRPr>
          </a:p>
        </p:txBody>
      </p:sp>
      <p:sp>
        <p:nvSpPr>
          <p:cNvPr id="11" name="正方形/長方形 10"/>
          <p:cNvSpPr/>
          <p:nvPr/>
        </p:nvSpPr>
        <p:spPr>
          <a:xfrm>
            <a:off x="-1836712" y="1432325"/>
            <a:ext cx="1152128" cy="742562"/>
          </a:xfrm>
          <a:prstGeom prst="rect">
            <a:avLst/>
          </a:prstGeom>
          <a:solidFill>
            <a:schemeClr val="accent2">
              <a:alpha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kumimoji="1" lang="ja-JP" altLang="en-US" sz="2400" b="1" dirty="0" smtClean="0">
                <a:solidFill>
                  <a:schemeClr val="tx1"/>
                </a:solidFill>
              </a:rPr>
              <a:t>問題点</a:t>
            </a:r>
            <a:endParaRPr kumimoji="1" lang="ja-JP" altLang="en-US" sz="2400" b="1" dirty="0">
              <a:solidFill>
                <a:schemeClr val="tx1"/>
              </a:solidFill>
            </a:endParaRPr>
          </a:p>
        </p:txBody>
      </p:sp>
      <p:sp>
        <p:nvSpPr>
          <p:cNvPr id="16" name="正方形/長方形 15"/>
          <p:cNvSpPr/>
          <p:nvPr/>
        </p:nvSpPr>
        <p:spPr>
          <a:xfrm>
            <a:off x="691950" y="989650"/>
            <a:ext cx="1493523" cy="502807"/>
          </a:xfrm>
          <a:prstGeom prst="rect">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3200" b="1" dirty="0" smtClean="0">
                <a:solidFill>
                  <a:schemeClr val="tx1"/>
                </a:solidFill>
              </a:rPr>
              <a:t>問題点</a:t>
            </a:r>
            <a:endParaRPr kumimoji="1" lang="ja-JP" altLang="en-US" sz="3200" b="1" dirty="0">
              <a:solidFill>
                <a:schemeClr val="tx1"/>
              </a:solidFill>
            </a:endParaRPr>
          </a:p>
        </p:txBody>
      </p:sp>
    </p:spTree>
    <p:extLst>
      <p:ext uri="{BB962C8B-B14F-4D97-AF65-F5344CB8AC3E}">
        <p14:creationId xmlns:p14="http://schemas.microsoft.com/office/powerpoint/2010/main" val="4135656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
</p:tagLst>
</file>

<file path=ppt/tags/tag2.xml><?xml version="1.0" encoding="utf-8"?>
<p:tagLst xmlns:a="http://schemas.openxmlformats.org/drawingml/2006/main" xmlns:r="http://schemas.openxmlformats.org/officeDocument/2006/relationships" xmlns:p="http://schemas.openxmlformats.org/presentationml/2006/main">
  <p:tag name="TIMING" val="|7.3|2.6|3.4|4.4"/>
</p:tagLst>
</file>

<file path=ppt/tags/tag3.xml><?xml version="1.0" encoding="utf-8"?>
<p:tagLst xmlns:a="http://schemas.openxmlformats.org/drawingml/2006/main" xmlns:r="http://schemas.openxmlformats.org/officeDocument/2006/relationships" xmlns:p="http://schemas.openxmlformats.org/presentationml/2006/main">
  <p:tag name="TIMING" val="|1.3"/>
</p:tagLst>
</file>

<file path=ppt/tags/tag4.xml><?xml version="1.0" encoding="utf-8"?>
<p:tagLst xmlns:a="http://schemas.openxmlformats.org/drawingml/2006/main" xmlns:r="http://schemas.openxmlformats.org/officeDocument/2006/relationships" xmlns:p="http://schemas.openxmlformats.org/presentationml/2006/main">
  <p:tag name="TIMING" val="|1.3"/>
</p:tagLst>
</file>

<file path=ppt/tags/tag5.xml><?xml version="1.0" encoding="utf-8"?>
<p:tagLst xmlns:a="http://schemas.openxmlformats.org/drawingml/2006/main" xmlns:r="http://schemas.openxmlformats.org/officeDocument/2006/relationships" xmlns:p="http://schemas.openxmlformats.org/presentationml/2006/main">
  <p:tag name="TIMING" val="|1.3"/>
</p:tagLst>
</file>

<file path=ppt/tags/tag6.xml><?xml version="1.0" encoding="utf-8"?>
<p:tagLst xmlns:a="http://schemas.openxmlformats.org/drawingml/2006/main" xmlns:r="http://schemas.openxmlformats.org/officeDocument/2006/relationships" xmlns:p="http://schemas.openxmlformats.org/presentationml/2006/main">
  <p:tag name="TIMING" val="|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パースペクティブ">
  <a:themeElements>
    <a:clrScheme name="パースペクティブ">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ユーザー定義 2">
      <a:majorFont>
        <a:latin typeface="Rockwell"/>
        <a:ea typeface="HGP明朝E"/>
        <a:cs typeface=""/>
      </a:majorFont>
      <a:minorFont>
        <a:latin typeface="Rockwell"/>
        <a:ea typeface="HGP明朝E"/>
        <a:cs typeface=""/>
      </a:minorFont>
    </a:fontScheme>
    <a:fmtScheme name="パースペクティブ">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パースペクティブ">
  <a:themeElements>
    <a:clrScheme name="パースペクティブ">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ユーザー定義 2">
      <a:majorFont>
        <a:latin typeface="Rockwell"/>
        <a:ea typeface="HGP明朝E"/>
        <a:cs typeface=""/>
      </a:majorFont>
      <a:minorFont>
        <a:latin typeface="Rockwell"/>
        <a:ea typeface="HGP明朝E"/>
        <a:cs typeface=""/>
      </a:minorFont>
    </a:fontScheme>
    <a:fmtScheme name="パースペクティブ">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パースペクティブ">
  <a:themeElements>
    <a:clrScheme name="パースペクティブ">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ユーザー定義 2">
      <a:majorFont>
        <a:latin typeface="Rockwell"/>
        <a:ea typeface="HGP明朝E"/>
        <a:cs typeface=""/>
      </a:majorFont>
      <a:minorFont>
        <a:latin typeface="Rockwell"/>
        <a:ea typeface="HGP明朝E"/>
        <a:cs typeface=""/>
      </a:minorFont>
    </a:fontScheme>
    <a:fmtScheme name="パースペクティブ">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デザート">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デザート">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パースペクティブ">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ユーザー定義 2">
    <a:majorFont>
      <a:latin typeface="Rockwell"/>
      <a:ea typeface="HGP明朝E"/>
      <a:cs typeface=""/>
    </a:majorFont>
    <a:minorFont>
      <a:latin typeface="Rockwell"/>
      <a:ea typeface="HGP明朝E"/>
      <a:cs typeface=""/>
    </a:minorFont>
  </a:fontScheme>
  <a:fmtScheme name="パースペクティブ">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Override>
</file>

<file path=docProps/app.xml><?xml version="1.0" encoding="utf-8"?>
<Properties xmlns="http://schemas.openxmlformats.org/officeDocument/2006/extended-properties" xmlns:vt="http://schemas.openxmlformats.org/officeDocument/2006/docPropsVTypes">
  <Template>Perspective</Template>
  <TotalTime>7079</TotalTime>
  <Words>3607</Words>
  <Application>Microsoft Office PowerPoint</Application>
  <PresentationFormat>画面に合わせる (4:3)</PresentationFormat>
  <Paragraphs>1317</Paragraphs>
  <Slides>71</Slides>
  <Notes>44</Notes>
  <HiddenSlides>0</HiddenSlides>
  <MMClips>2</MMClips>
  <ScaleCrop>false</ScaleCrop>
  <HeadingPairs>
    <vt:vector size="4" baseType="variant">
      <vt:variant>
        <vt:lpstr>テーマ</vt:lpstr>
      </vt:variant>
      <vt:variant>
        <vt:i4>3</vt:i4>
      </vt:variant>
      <vt:variant>
        <vt:lpstr>スライド タイトル</vt:lpstr>
      </vt:variant>
      <vt:variant>
        <vt:i4>71</vt:i4>
      </vt:variant>
    </vt:vector>
  </HeadingPairs>
  <TitlesOfParts>
    <vt:vector size="74" baseType="lpstr">
      <vt:lpstr>パースペクティブ</vt:lpstr>
      <vt:lpstr>1_パースペクティブ</vt:lpstr>
      <vt:lpstr>2_パースペクティブ</vt:lpstr>
      <vt:lpstr>本当の生命線を求めて･･･ ～筑波大生の力で地震に対応する～</vt:lpstr>
      <vt:lpstr>PowerPoint プレゼンテーション</vt:lpstr>
      <vt:lpstr>PowerPoint プレゼンテーション</vt:lpstr>
      <vt:lpstr>背景</vt:lpstr>
      <vt:lpstr>PowerPoint プレゼンテーション</vt:lpstr>
      <vt:lpstr>目的</vt:lpstr>
      <vt:lpstr>PowerPoint プレゼンテーション</vt:lpstr>
      <vt:lpstr>実態把握</vt:lpstr>
      <vt:lpstr>実態把握</vt:lpstr>
      <vt:lpstr>実態把握</vt:lpstr>
      <vt:lpstr>仮説</vt:lpstr>
      <vt:lpstr>仮説</vt:lpstr>
      <vt:lpstr>PowerPoint プレゼンテーション</vt:lpstr>
      <vt:lpstr>分析</vt:lpstr>
      <vt:lpstr>分析</vt:lpstr>
      <vt:lpstr>分析</vt:lpstr>
      <vt:lpstr>分析</vt:lpstr>
      <vt:lpstr>PowerPoint プレゼンテーション</vt:lpstr>
      <vt:lpstr>PowerPoint プレゼンテーション</vt:lpstr>
      <vt:lpstr>PowerPoint プレゼンテーション</vt:lpstr>
      <vt:lpstr>分析</vt:lpstr>
      <vt:lpstr>分析</vt:lpstr>
      <vt:lpstr>分析</vt:lpstr>
      <vt:lpstr>分析</vt:lpstr>
      <vt:lpstr>分析</vt:lpstr>
      <vt:lpstr>分析</vt:lpstr>
      <vt:lpstr>分析</vt:lpstr>
      <vt:lpstr>PowerPoint プレゼンテーション</vt:lpstr>
      <vt:lpstr>提案</vt:lpstr>
      <vt:lpstr>提案</vt:lpstr>
      <vt:lpstr>提案</vt:lpstr>
      <vt:lpstr>提案</vt:lpstr>
      <vt:lpstr>提案</vt:lpstr>
      <vt:lpstr>提案</vt:lpstr>
      <vt:lpstr>提案</vt:lpstr>
      <vt:lpstr>提案</vt:lpstr>
      <vt:lpstr>提案</vt:lpstr>
      <vt:lpstr>提案</vt:lpstr>
      <vt:lpstr>提案</vt:lpstr>
      <vt:lpstr>提案</vt:lpstr>
      <vt:lpstr>提案</vt:lpstr>
      <vt:lpstr>提案</vt:lpstr>
      <vt:lpstr>提案</vt:lpstr>
      <vt:lpstr>提案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提案</vt:lpstr>
      <vt:lpstr>PowerPoint プレゼンテーション</vt:lpstr>
      <vt:lpstr>まとめ</vt:lpstr>
      <vt:lpstr>まとめ</vt:lpstr>
      <vt:lpstr>まとめ</vt:lpstr>
      <vt:lpstr>まとめ</vt:lpstr>
      <vt:lpstr>まとめ</vt:lpstr>
      <vt:lpstr>PowerPoint プレゼンテーション</vt:lpstr>
      <vt:lpstr>PowerPoint プレゼンテーション</vt:lpstr>
      <vt:lpstr>PowerPoint プレゼンテーション</vt:lpstr>
      <vt:lpstr>御静聴ありがとうございました</vt:lpstr>
      <vt:lpstr>補足</vt:lpstr>
      <vt:lpstr>補足</vt:lpstr>
      <vt:lpstr>補足</vt:lpstr>
      <vt:lpstr>PowerPoint プレゼンテーション</vt:lpstr>
      <vt:lpstr>補足</vt:lpstr>
      <vt:lpstr>補足</vt:lpstr>
      <vt:lpstr>補足</vt:lpstr>
      <vt:lpstr>補足</vt:lpstr>
      <vt:lpstr>PowerPoint プレゼンテーション</vt:lpstr>
    </vt:vector>
  </TitlesOfParts>
  <Company>University of Tsukuba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win-admin</dc:creator>
  <cp:lastModifiedBy>win-admin</cp:lastModifiedBy>
  <cp:revision>578</cp:revision>
  <cp:lastPrinted>2011-06-10T06:41:12Z</cp:lastPrinted>
  <dcterms:created xsi:type="dcterms:W3CDTF">2011-05-19T23:17:08Z</dcterms:created>
  <dcterms:modified xsi:type="dcterms:W3CDTF">2011-06-29T10:04:31Z</dcterms:modified>
</cp:coreProperties>
</file>