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ink/ink2.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4"/>
  </p:notesMasterIdLst>
  <p:sldIdLst>
    <p:sldId id="295" r:id="rId5"/>
    <p:sldId id="293" r:id="rId6"/>
    <p:sldId id="522" r:id="rId7"/>
    <p:sldId id="604" r:id="rId8"/>
    <p:sldId id="554" r:id="rId9"/>
    <p:sldId id="609" r:id="rId10"/>
    <p:sldId id="568" r:id="rId11"/>
    <p:sldId id="591" r:id="rId12"/>
    <p:sldId id="454" r:id="rId13"/>
    <p:sldId id="613" r:id="rId14"/>
    <p:sldId id="532" r:id="rId15"/>
    <p:sldId id="570" r:id="rId16"/>
    <p:sldId id="596" r:id="rId17"/>
    <p:sldId id="593" r:id="rId18"/>
    <p:sldId id="610" r:id="rId19"/>
    <p:sldId id="475" r:id="rId20"/>
    <p:sldId id="511" r:id="rId21"/>
    <p:sldId id="528" r:id="rId22"/>
    <p:sldId id="347" r:id="rId23"/>
    <p:sldId id="348" r:id="rId24"/>
    <p:sldId id="487" r:id="rId25"/>
    <p:sldId id="351" r:id="rId26"/>
    <p:sldId id="599" r:id="rId27"/>
    <p:sldId id="603" r:id="rId28"/>
    <p:sldId id="435" r:id="rId29"/>
    <p:sldId id="558" r:id="rId30"/>
    <p:sldId id="582" r:id="rId31"/>
    <p:sldId id="520" r:id="rId32"/>
    <p:sldId id="607" r:id="rId33"/>
    <p:sldId id="493" r:id="rId34"/>
    <p:sldId id="546" r:id="rId35"/>
    <p:sldId id="462" r:id="rId36"/>
    <p:sldId id="534" r:id="rId37"/>
    <p:sldId id="572" r:id="rId38"/>
    <p:sldId id="465" r:id="rId39"/>
    <p:sldId id="605" r:id="rId40"/>
    <p:sldId id="614" r:id="rId41"/>
    <p:sldId id="611" r:id="rId42"/>
    <p:sldId id="612"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451"/>
    <a:srgbClr val="F2F2F2"/>
    <a:srgbClr val="F4EDEE"/>
    <a:srgbClr val="D1EBD3"/>
    <a:srgbClr val="BFE3C2"/>
    <a:srgbClr val="CCF1B5"/>
    <a:srgbClr val="EE2222"/>
    <a:srgbClr val="EFE9E4"/>
    <a:srgbClr val="E95D64"/>
    <a:srgbClr val="F160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8956" autoAdjust="0"/>
  </p:normalViewPr>
  <p:slideViewPr>
    <p:cSldViewPr snapToGrid="0">
      <p:cViewPr varScale="1">
        <p:scale>
          <a:sx n="26" d="100"/>
          <a:sy n="26" d="100"/>
        </p:scale>
        <p:origin x="12" y="388"/>
      </p:cViewPr>
      <p:guideLst>
        <p:guide orient="horz" pos="2160"/>
        <p:guide pos="386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𠮷田　蘭子" userId="S::s2311142@u.tsukuba.ac.jp::befe8b66-bd24-4715-bc08-f99aa8f2c98a" providerId="AD" clId="Web-{4E94706F-4A85-7374-B42C-75D1BD28CB19}"/>
    <pc:docChg chg="modSld">
      <pc:chgData name="𠮷田　蘭子" userId="S::s2311142@u.tsukuba.ac.jp::befe8b66-bd24-4715-bc08-f99aa8f2c98a" providerId="AD" clId="Web-{4E94706F-4A85-7374-B42C-75D1BD28CB19}" dt="2026-01-23T02:40:54.683" v="12"/>
      <pc:docMkLst>
        <pc:docMk/>
      </pc:docMkLst>
      <pc:sldChg chg="delAnim">
        <pc:chgData name="𠮷田　蘭子" userId="S::s2311142@u.tsukuba.ac.jp::befe8b66-bd24-4715-bc08-f99aa8f2c98a" providerId="AD" clId="Web-{4E94706F-4A85-7374-B42C-75D1BD28CB19}" dt="2026-01-23T02:40:54.683" v="12"/>
        <pc:sldMkLst>
          <pc:docMk/>
          <pc:sldMk cId="315458156" sldId="558"/>
        </pc:sldMkLst>
      </pc:sldChg>
    </pc:docChg>
  </pc:docChgLst>
  <pc:docChgLst>
    <pc:chgData name="根岸　玲空" userId="S::s2312184@u.tsukuba.ac.jp::b030debf-1bec-4348-b7ba-31b29185e6b6" providerId="AD" clId="Web-{96CB80A7-67E1-83C3-43EA-22CADC69548E}"/>
    <pc:docChg chg="modSld">
      <pc:chgData name="根岸　玲空" userId="S::s2312184@u.tsukuba.ac.jp::b030debf-1bec-4348-b7ba-31b29185e6b6" providerId="AD" clId="Web-{96CB80A7-67E1-83C3-43EA-22CADC69548E}" dt="2026-01-23T05:08:20.653" v="1" actId="20577"/>
      <pc:docMkLst>
        <pc:docMk/>
      </pc:docMkLst>
      <pc:sldChg chg="modSp">
        <pc:chgData name="根岸　玲空" userId="S::s2312184@u.tsukuba.ac.jp::b030debf-1bec-4348-b7ba-31b29185e6b6" providerId="AD" clId="Web-{96CB80A7-67E1-83C3-43EA-22CADC69548E}" dt="2026-01-23T05:08:20.653" v="1" actId="20577"/>
        <pc:sldMkLst>
          <pc:docMk/>
          <pc:sldMk cId="3573652225" sldId="570"/>
        </pc:sldMkLst>
        <pc:spChg chg="mod">
          <ac:chgData name="根岸　玲空" userId="S::s2312184@u.tsukuba.ac.jp::b030debf-1bec-4348-b7ba-31b29185e6b6" providerId="AD" clId="Web-{96CB80A7-67E1-83C3-43EA-22CADC69548E}" dt="2026-01-23T05:08:20.653" v="1" actId="20577"/>
          <ac:spMkLst>
            <pc:docMk/>
            <pc:sldMk cId="3573652225" sldId="570"/>
            <ac:spMk id="10" creationId="{68653DE9-C091-8A93-944D-44162743177D}"/>
          </ac:spMkLst>
        </pc:spChg>
      </pc:sldChg>
    </pc:docChg>
  </pc:docChgLst>
  <pc:docChgLst>
    <pc:chgData name="武市　和詩" userId="S::s2312994@u.tsukuba.ac.jp::366d6342-9886-42eb-ac4a-dc6026b93fd9" providerId="AD" clId="Web-{D07BA417-89CF-AC68-CC47-9786A2643533}"/>
    <pc:docChg chg="modSld">
      <pc:chgData name="武市　和詩" userId="S::s2312994@u.tsukuba.ac.jp::366d6342-9886-42eb-ac4a-dc6026b93fd9" providerId="AD" clId="Web-{D07BA417-89CF-AC68-CC47-9786A2643533}" dt="2026-01-23T03:20:49.497" v="0" actId="1076"/>
      <pc:docMkLst>
        <pc:docMk/>
      </pc:docMkLst>
      <pc:sldChg chg="modSp">
        <pc:chgData name="武市　和詩" userId="S::s2312994@u.tsukuba.ac.jp::366d6342-9886-42eb-ac4a-dc6026b93fd9" providerId="AD" clId="Web-{D07BA417-89CF-AC68-CC47-9786A2643533}" dt="2026-01-23T03:20:49.497" v="0" actId="1076"/>
        <pc:sldMkLst>
          <pc:docMk/>
          <pc:sldMk cId="1056405633" sldId="596"/>
        </pc:sldMkLst>
        <pc:picChg chg="mod">
          <ac:chgData name="武市　和詩" userId="S::s2312994@u.tsukuba.ac.jp::366d6342-9886-42eb-ac4a-dc6026b93fd9" providerId="AD" clId="Web-{D07BA417-89CF-AC68-CC47-9786A2643533}" dt="2026-01-23T03:20:49.497" v="0" actId="1076"/>
          <ac:picMkLst>
            <pc:docMk/>
            <pc:sldMk cId="1056405633" sldId="596"/>
            <ac:picMk id="5" creationId="{D22859B1-6FA0-1128-C604-70F2371A0C3E}"/>
          </ac:picMkLst>
        </pc:picChg>
      </pc:sldChg>
    </pc:docChg>
  </pc:docChgLst>
  <pc:docChgLst>
    <pc:chgData name="𠮷田　蘭子" userId="S::s2311142@u.tsukuba.ac.jp::befe8b66-bd24-4715-bc08-f99aa8f2c98a" providerId="AD" clId="Web-{711377E3-2705-F8B2-3E56-6529E0239862}"/>
    <pc:docChg chg="modSld">
      <pc:chgData name="𠮷田　蘭子" userId="S::s2311142@u.tsukuba.ac.jp::befe8b66-bd24-4715-bc08-f99aa8f2c98a" providerId="AD" clId="Web-{711377E3-2705-F8B2-3E56-6529E0239862}" dt="2026-01-23T03:08:40.656" v="1" actId="14100"/>
      <pc:docMkLst>
        <pc:docMk/>
      </pc:docMkLst>
      <pc:sldChg chg="modSp">
        <pc:chgData name="𠮷田　蘭子" userId="S::s2311142@u.tsukuba.ac.jp::befe8b66-bd24-4715-bc08-f99aa8f2c98a" providerId="AD" clId="Web-{711377E3-2705-F8B2-3E56-6529E0239862}" dt="2026-01-23T03:08:40.656" v="1" actId="14100"/>
        <pc:sldMkLst>
          <pc:docMk/>
          <pc:sldMk cId="315458156" sldId="558"/>
        </pc:sldMkLst>
        <pc:spChg chg="mod">
          <ac:chgData name="𠮷田　蘭子" userId="S::s2311142@u.tsukuba.ac.jp::befe8b66-bd24-4715-bc08-f99aa8f2c98a" providerId="AD" clId="Web-{711377E3-2705-F8B2-3E56-6529E0239862}" dt="2026-01-23T03:08:37.359" v="0" actId="14100"/>
          <ac:spMkLst>
            <pc:docMk/>
            <pc:sldMk cId="315458156" sldId="558"/>
            <ac:spMk id="9" creationId="{3A57276D-F874-E494-266D-429CBF4F6454}"/>
          </ac:spMkLst>
        </pc:spChg>
        <pc:spChg chg="mod">
          <ac:chgData name="𠮷田　蘭子" userId="S::s2311142@u.tsukuba.ac.jp::befe8b66-bd24-4715-bc08-f99aa8f2c98a" providerId="AD" clId="Web-{711377E3-2705-F8B2-3E56-6529E0239862}" dt="2026-01-23T03:08:40.656" v="1" actId="14100"/>
          <ac:spMkLst>
            <pc:docMk/>
            <pc:sldMk cId="315458156" sldId="558"/>
            <ac:spMk id="21" creationId="{C3D57F03-8E52-0292-71D4-3FB98DFD4F97}"/>
          </ac:spMkLst>
        </pc:spChg>
      </pc:sldChg>
    </pc:docChg>
  </pc:docChgLst>
  <pc:docChgLst>
    <pc:chgData name="𠮷田　蘭子" userId="befe8b66-bd24-4715-bc08-f99aa8f2c98a" providerId="ADAL" clId="{EB57A84D-BD29-49E5-A895-209279C04E98}"/>
    <pc:docChg chg="modSld">
      <pc:chgData name="𠮷田　蘭子" userId="befe8b66-bd24-4715-bc08-f99aa8f2c98a" providerId="ADAL" clId="{EB57A84D-BD29-49E5-A895-209279C04E98}" dt="2026-01-29T09:27:37.093" v="0" actId="207"/>
      <pc:docMkLst>
        <pc:docMk/>
      </pc:docMkLst>
      <pc:sldChg chg="modSp mod">
        <pc:chgData name="𠮷田　蘭子" userId="befe8b66-bd24-4715-bc08-f99aa8f2c98a" providerId="ADAL" clId="{EB57A84D-BD29-49E5-A895-209279C04E98}" dt="2026-01-29T09:27:37.093" v="0" actId="207"/>
        <pc:sldMkLst>
          <pc:docMk/>
          <pc:sldMk cId="3777522403" sldId="435"/>
        </pc:sldMkLst>
        <pc:spChg chg="mod">
          <ac:chgData name="𠮷田　蘭子" userId="befe8b66-bd24-4715-bc08-f99aa8f2c98a" providerId="ADAL" clId="{EB57A84D-BD29-49E5-A895-209279C04E98}" dt="2026-01-29T09:27:37.093" v="0" actId="207"/>
          <ac:spMkLst>
            <pc:docMk/>
            <pc:sldMk cId="3777522403" sldId="435"/>
            <ac:spMk id="2" creationId="{8CC7CCC4-5E80-736A-43FA-0A40960564B2}"/>
          </ac:spMkLst>
        </pc:spChg>
        <pc:spChg chg="mod">
          <ac:chgData name="𠮷田　蘭子" userId="befe8b66-bd24-4715-bc08-f99aa8f2c98a" providerId="ADAL" clId="{EB57A84D-BD29-49E5-A895-209279C04E98}" dt="2026-01-29T09:27:37.093" v="0" actId="207"/>
          <ac:spMkLst>
            <pc:docMk/>
            <pc:sldMk cId="3777522403" sldId="435"/>
            <ac:spMk id="5" creationId="{26705E46-4DDD-6CB2-5C32-1F1C13A26148}"/>
          </ac:spMkLst>
        </pc:spChg>
        <pc:grpChg chg="mod">
          <ac:chgData name="𠮷田　蘭子" userId="befe8b66-bd24-4715-bc08-f99aa8f2c98a" providerId="ADAL" clId="{EB57A84D-BD29-49E5-A895-209279C04E98}" dt="2026-01-29T09:27:37.093" v="0" actId="207"/>
          <ac:grpSpMkLst>
            <pc:docMk/>
            <pc:sldMk cId="3777522403" sldId="435"/>
            <ac:grpSpMk id="10" creationId="{CC703DC7-9AB8-C33C-EF7F-53113C285812}"/>
          </ac:grpSpMkLst>
        </pc:gr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2-25T07:36:01.650"/>
    </inkml:context>
    <inkml:brush xml:id="br0">
      <inkml:brushProperty name="width" value="0.1" units="cm"/>
      <inkml:brushProperty name="height" value="0.2" units="cm"/>
      <inkml:brushProperty name="color" value="#FFC000"/>
      <inkml:brushProperty name="tip" value="rectangle"/>
      <inkml:brushProperty name="rasterOp" value="maskPen"/>
      <inkml:brushProperty name="ignorePressure" value="1"/>
    </inkml:brush>
  </inkml:definitions>
  <inkml:trace contextRef="#ctx0" brushRef="#br0">0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2-25T07:36:01.652"/>
    </inkml:context>
    <inkml:brush xml:id="br0">
      <inkml:brushProperty name="width" value="0.1" units="cm"/>
      <inkml:brushProperty name="height" value="0.2" units="cm"/>
      <inkml:brushProperty name="color" value="#F79646"/>
      <inkml:brushProperty name="tip" value="rectangle"/>
      <inkml:brushProperty name="rasterOp" value="maskPen"/>
      <inkml:brushProperty name="ignorePressure" value="1"/>
    </inkml:brush>
  </inkml:definitions>
  <inkml:trace contextRef="#ctx0" brushRef="#br0">673 0,'0'4,"-1"-1,1 0,-1 0,0 1,-1-1,1 1,0-2,0 2,-2-2,2 2,-1 0,-1-2,1 0,-3 6,-3-1,-2 1,0 1,-9 5,-44 23,-3-2,-75 31,-29 16,151-71,0 1,-31 27,-5 3,36-27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69E207-4162-461F-A884-D602D5B5D7A0}" type="datetimeFigureOut">
              <a:rPr kumimoji="1" lang="ja-JP" altLang="en-US" smtClean="0"/>
              <a:t>2026/1/28</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3E3539-DB1F-4894-8E73-D6C57C3D7F82}" type="slidenum">
              <a:rPr kumimoji="1" lang="ja-JP" altLang="en-US" smtClean="0"/>
              <a:t>‹#›</a:t>
            </a:fld>
            <a:endParaRPr kumimoji="1" lang="ja-JP" altLang="en-US"/>
          </a:p>
        </p:txBody>
      </p:sp>
    </p:spTree>
    <p:extLst>
      <p:ext uri="{BB962C8B-B14F-4D97-AF65-F5344CB8AC3E}">
        <p14:creationId xmlns:p14="http://schemas.microsoft.com/office/powerpoint/2010/main" val="231000054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計画班</a:t>
            </a:r>
            <a:r>
              <a:rPr kumimoji="1" lang="en-US" altLang="ja-JP"/>
              <a:t>5</a:t>
            </a:r>
            <a:r>
              <a:rPr kumimoji="1" lang="ja-JP" altLang="en-US"/>
              <a:t>班です</a:t>
            </a: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1</a:t>
            </a:fld>
            <a:endParaRPr kumimoji="1" lang="ja-JP" altLang="en-US"/>
          </a:p>
        </p:txBody>
      </p:sp>
    </p:spTree>
    <p:extLst>
      <p:ext uri="{BB962C8B-B14F-4D97-AF65-F5344CB8AC3E}">
        <p14:creationId xmlns:p14="http://schemas.microsoft.com/office/powerpoint/2010/main" val="3752415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47FBA-82B4-05C3-6396-28B73D9819C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82A7F98-89AE-E77D-DF7D-272EA428753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CD07C06-1CF0-AF6A-2056-F62B9ABBE2EA}"/>
              </a:ext>
            </a:extLst>
          </p:cNvPr>
          <p:cNvSpPr>
            <a:spLocks noGrp="1"/>
          </p:cNvSpPr>
          <p:nvPr>
            <p:ph type="body" idx="1"/>
          </p:nvPr>
        </p:nvSpPr>
        <p:spPr/>
        <p:txBody>
          <a:bodyPr/>
          <a:lstStyle/>
          <a:p>
            <a:pPr marL="0" indent="0">
              <a:buFont typeface="Arial" panose="020B0604020202020204" pitchFamily="34" charset="0"/>
              <a:buNone/>
            </a:pPr>
            <a:r>
              <a:rPr kumimoji="1" lang="ja-JP" altLang="en-US"/>
              <a:t>提案する工業団地のポテンシャルとしては、常磐自動車道や国道</a:t>
            </a:r>
            <a:r>
              <a:rPr kumimoji="1" lang="en-US" altLang="ja-JP"/>
              <a:t>6</a:t>
            </a:r>
            <a:r>
              <a:rPr kumimoji="1" lang="ja-JP" altLang="en-US"/>
              <a:t>号線など主要な幹線道路にアクセスしやすく、</a:t>
            </a:r>
            <a:r>
              <a:rPr lang="ja-JP" altLang="en-US"/>
              <a:t>空港や都心までの距離が近い</a:t>
            </a:r>
            <a:endParaRPr lang="en-US" altLang="ja-JP"/>
          </a:p>
          <a:p>
            <a:r>
              <a:rPr kumimoji="1" lang="ja-JP" altLang="en-US"/>
              <a:t>良好な交通利便性</a:t>
            </a: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また、</a:t>
            </a:r>
            <a:r>
              <a:rPr lang="ja-JP" altLang="en-US"/>
              <a:t>都心近郊や圏央道沿いの他県と比較して、工業地の地価が安価 である</a:t>
            </a:r>
            <a:endParaRPr lang="en-US" altLang="ja-JP"/>
          </a:p>
          <a:p>
            <a:r>
              <a:rPr kumimoji="1" lang="ja-JP" altLang="en-US"/>
              <a:t>さらに、近隣に工業団地が多く集積しており、自治体のリスク管理や、企業の生産・物流の効率化が図られるというメリットがあります。</a:t>
            </a:r>
            <a:endParaRPr kumimoji="1" lang="en-US" altLang="ja-JP"/>
          </a:p>
        </p:txBody>
      </p:sp>
      <p:sp>
        <p:nvSpPr>
          <p:cNvPr id="4" name="スライド番号プレースホルダー 3">
            <a:extLst>
              <a:ext uri="{FF2B5EF4-FFF2-40B4-BE49-F238E27FC236}">
                <a16:creationId xmlns:a16="http://schemas.microsoft.com/office/drawing/2014/main" id="{01B2D518-4D1C-9D72-E31C-AC52E6648FC8}"/>
              </a:ext>
            </a:extLst>
          </p:cNvPr>
          <p:cNvSpPr>
            <a:spLocks noGrp="1"/>
          </p:cNvSpPr>
          <p:nvPr>
            <p:ph type="sldNum" sz="quarter" idx="5"/>
          </p:nvPr>
        </p:nvSpPr>
        <p:spPr/>
        <p:txBody>
          <a:bodyPr/>
          <a:lstStyle/>
          <a:p>
            <a:fld id="{1B3E3539-DB1F-4894-8E73-D6C57C3D7F82}" type="slidenum">
              <a:rPr kumimoji="1" lang="ja-JP" altLang="en-US" smtClean="0"/>
              <a:t>10</a:t>
            </a:fld>
            <a:endParaRPr kumimoji="1" lang="ja-JP" altLang="en-US"/>
          </a:p>
        </p:txBody>
      </p:sp>
    </p:spTree>
    <p:extLst>
      <p:ext uri="{BB962C8B-B14F-4D97-AF65-F5344CB8AC3E}">
        <p14:creationId xmlns:p14="http://schemas.microsoft.com/office/powerpoint/2010/main" val="2461653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DAD3B-6EA1-FA46-BDF1-9BA0E323910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88ABCC6-D515-0C73-D091-BE1D15D949C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67A3883-21A3-C7AD-5623-D3B0428B00A4}"/>
              </a:ext>
            </a:extLst>
          </p:cNvPr>
          <p:cNvSpPr>
            <a:spLocks noGrp="1"/>
          </p:cNvSpPr>
          <p:nvPr>
            <p:ph type="body" idx="1"/>
          </p:nvPr>
        </p:nvSpPr>
        <p:spPr/>
        <p:txBody>
          <a:bodyPr/>
          <a:lstStyle/>
          <a:p>
            <a:r>
              <a:rPr kumimoji="1" lang="ja-JP" altLang="en-US"/>
              <a:t>誘致する業種としては、人口も多く大消費地である東京圏への距離が近く、アクセスもしやすい交通利便性から食品や物流関連の工場を誘致することが好ましいと考えられる。</a:t>
            </a:r>
            <a:endParaRPr kumimoji="1" lang="en-US" altLang="ja-JP"/>
          </a:p>
          <a:p>
            <a:r>
              <a:rPr kumimoji="1" lang="ja-JP" altLang="en-US"/>
              <a:t>また、近年では半導体関連の工場建設が増加していること、また「</a:t>
            </a:r>
            <a:r>
              <a:rPr lang="ja-JP" altLang="en-US"/>
              <a:t>土浦・阿見都市計画マスタープラン </a:t>
            </a:r>
            <a:r>
              <a:rPr kumimoji="1" lang="ja-JP" altLang="en-US"/>
              <a:t>」において、「</a:t>
            </a:r>
            <a:r>
              <a:rPr lang="ja-JP" altLang="en-US"/>
              <a:t>先端技術産業等の集積を図る」と記載されていることからも、半導体関連の工場の誘致を進めたいと考えています。</a:t>
            </a:r>
            <a:endParaRPr kumimoji="1" lang="en-US" altLang="ja-JP"/>
          </a:p>
          <a:p>
            <a:r>
              <a:rPr kumimoji="1" lang="ja-JP" altLang="en-US"/>
              <a:t>そして、これらの企業にぜひ今回提案する工業団地に進出してもらうためにの企業向け支援として、</a:t>
            </a:r>
            <a:endParaRPr kumimoji="1" lang="en-US" altLang="ja-JP"/>
          </a:p>
          <a:p>
            <a:r>
              <a:rPr lang="ja-JP" altLang="en-US"/>
              <a:t>土地を所有せず、一定期間借りて操業する「工業団地リース制度」　と</a:t>
            </a:r>
            <a:endParaRPr lang="en-US" altLang="ja-JP"/>
          </a:p>
          <a:p>
            <a:r>
              <a:rPr lang="ja-JP" altLang="en-US"/>
              <a:t>土地代金を分割払いし、最終的に「自社所有」にする「長期割賦（かっぷ）支払制度」</a:t>
            </a:r>
            <a:endParaRPr lang="en-US" altLang="ja-JP"/>
          </a:p>
          <a:p>
            <a:r>
              <a:rPr kumimoji="1" lang="ja-JP" altLang="en-US"/>
              <a:t>の導入を検討しています。</a:t>
            </a:r>
            <a:endParaRPr kumimoji="1" lang="en-US" altLang="ja-JP"/>
          </a:p>
          <a:p>
            <a:r>
              <a:rPr kumimoji="1" lang="ja-JP" altLang="en-US"/>
              <a:t>これらを導入するメリットとしては、</a:t>
            </a:r>
            <a:r>
              <a:rPr lang="ja-JP" altLang="en-US"/>
              <a:t>企業側は自社のキャッシュフローや経営方針に合わせて土地の「利用方法」を選ぶことができ、</a:t>
            </a:r>
            <a:r>
              <a:rPr lang="ja-JP" altLang="en-US" b="0"/>
              <a:t>自治体側は</a:t>
            </a:r>
            <a:r>
              <a:rPr lang="ja-JP" altLang="en-US"/>
              <a:t>「</a:t>
            </a:r>
            <a:r>
              <a:rPr lang="en-US" altLang="ja-JP"/>
              <a:t>159</a:t>
            </a:r>
            <a:r>
              <a:rPr lang="ja-JP" altLang="en-US"/>
              <a:t>億円という巨額投資の回収確実性」を高めることができます。</a:t>
            </a:r>
            <a:endParaRPr lang="en-US" altLang="ja-JP"/>
          </a:p>
          <a:p>
            <a:endParaRPr lang="en-US" altLang="ja-JP"/>
          </a:p>
          <a:p>
            <a:r>
              <a:rPr lang="ja-JP" altLang="en-US"/>
              <a:t>（</a:t>
            </a:r>
            <a:r>
              <a:rPr kumimoji="1" lang="ja-JP" altLang="en-US"/>
              <a:t>誘致する業種としては、東京圏への交通利便性から食品や物流関連の工場を誘致を進めます。</a:t>
            </a:r>
            <a:endParaRPr kumimoji="1" lang="en-US" altLang="ja-JP"/>
          </a:p>
          <a:p>
            <a:r>
              <a:rPr kumimoji="1" lang="ja-JP" altLang="en-US"/>
              <a:t>また、近年のトレンドや「</a:t>
            </a:r>
            <a:r>
              <a:rPr lang="ja-JP" altLang="en-US"/>
              <a:t>土浦・阿見都市計画マスタープラン </a:t>
            </a:r>
            <a:r>
              <a:rPr kumimoji="1" lang="ja-JP" altLang="en-US"/>
              <a:t>」において、「</a:t>
            </a:r>
            <a:r>
              <a:rPr lang="ja-JP" altLang="en-US"/>
              <a:t>先端技術産業等の集積を図る」と記載されていることから、半導体関連の工場の誘致を進めます。</a:t>
            </a:r>
            <a:endParaRPr kumimoji="1" lang="en-US" altLang="ja-JP"/>
          </a:p>
          <a:p>
            <a:r>
              <a:rPr kumimoji="1" lang="ja-JP" altLang="en-US"/>
              <a:t>そして、これらを実現するための企業向け支援として、</a:t>
            </a:r>
            <a:endParaRPr kumimoji="1" lang="en-US" altLang="ja-JP"/>
          </a:p>
          <a:p>
            <a:r>
              <a:rPr lang="ja-JP" altLang="en-US"/>
              <a:t>（土地を所有せず、一定期間借りて操業する）「工業団地リース制度」　と</a:t>
            </a:r>
            <a:endParaRPr lang="en-US" altLang="ja-JP"/>
          </a:p>
          <a:p>
            <a:r>
              <a:rPr lang="ja-JP" altLang="en-US"/>
              <a:t>（土地代金を分割払いし、最終的に「自社所有」にする）「長期割賦（かっぷ）支払制度」</a:t>
            </a:r>
            <a:endParaRPr lang="en-US" altLang="ja-JP"/>
          </a:p>
          <a:p>
            <a:r>
              <a:rPr kumimoji="1" lang="ja-JP" altLang="en-US"/>
              <a:t>を導入します。</a:t>
            </a:r>
            <a:endParaRPr kumimoji="1" lang="en-US" altLang="ja-JP"/>
          </a:p>
          <a:p>
            <a:r>
              <a:rPr kumimoji="1" lang="ja-JP" altLang="en-US"/>
              <a:t>これらを導入するメリットとしては、</a:t>
            </a:r>
            <a:r>
              <a:rPr lang="ja-JP" altLang="en-US"/>
              <a:t>企業側は自社のキャッシュフローや経営方針に合わせて土地の「利用方法」を選ぶことができ、</a:t>
            </a:r>
            <a:r>
              <a:rPr lang="ja-JP" altLang="en-US" b="0"/>
              <a:t>自治体側は</a:t>
            </a:r>
            <a:r>
              <a:rPr lang="ja-JP" altLang="en-US"/>
              <a:t>「</a:t>
            </a:r>
            <a:r>
              <a:rPr lang="en-US" altLang="ja-JP"/>
              <a:t>159</a:t>
            </a:r>
            <a:r>
              <a:rPr lang="ja-JP" altLang="en-US"/>
              <a:t>億円という巨額投資の回収確実性」を高めることができます。</a:t>
            </a:r>
            <a:endParaRPr lang="en-US" altLang="ja-JP"/>
          </a:p>
          <a:p>
            <a:r>
              <a:rPr lang="ja-JP" altLang="en-US"/>
              <a:t>）</a:t>
            </a:r>
            <a:endParaRPr lang="en-US" altLang="ja-JP"/>
          </a:p>
          <a:p>
            <a:endParaRPr lang="en-US" altLang="ja-JP"/>
          </a:p>
          <a:p>
            <a:endParaRPr lang="en-US" altLang="ja-JP"/>
          </a:p>
          <a:p>
            <a:endParaRPr lang="en-US" altLang="ja-JP"/>
          </a:p>
          <a:p>
            <a:endParaRPr lang="en-US" altLang="ja-JP"/>
          </a:p>
          <a:p>
            <a:endParaRPr kumimoji="1" lang="en-US" altLang="ja-JP"/>
          </a:p>
        </p:txBody>
      </p:sp>
      <p:sp>
        <p:nvSpPr>
          <p:cNvPr id="4" name="スライド番号プレースホルダー 3">
            <a:extLst>
              <a:ext uri="{FF2B5EF4-FFF2-40B4-BE49-F238E27FC236}">
                <a16:creationId xmlns:a16="http://schemas.microsoft.com/office/drawing/2014/main" id="{475B32ED-3380-9999-ABB3-9F0DFF01E076}"/>
              </a:ext>
            </a:extLst>
          </p:cNvPr>
          <p:cNvSpPr>
            <a:spLocks noGrp="1"/>
          </p:cNvSpPr>
          <p:nvPr>
            <p:ph type="sldNum" sz="quarter" idx="5"/>
          </p:nvPr>
        </p:nvSpPr>
        <p:spPr/>
        <p:txBody>
          <a:bodyPr/>
          <a:lstStyle/>
          <a:p>
            <a:fld id="{1B3E3539-DB1F-4894-8E73-D6C57C3D7F82}" type="slidenum">
              <a:rPr kumimoji="1" lang="ja-JP" altLang="en-US" smtClean="0"/>
              <a:t>11</a:t>
            </a:fld>
            <a:endParaRPr kumimoji="1" lang="ja-JP" altLang="en-US"/>
          </a:p>
        </p:txBody>
      </p:sp>
    </p:spTree>
    <p:extLst>
      <p:ext uri="{BB962C8B-B14F-4D97-AF65-F5344CB8AC3E}">
        <p14:creationId xmlns:p14="http://schemas.microsoft.com/office/powerpoint/2010/main" val="2199787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DAD3B-6EA1-FA46-BDF1-9BA0E323910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88ABCC6-D515-0C73-D091-BE1D15D949C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67A3883-21A3-C7AD-5623-D3B0428B00A4}"/>
              </a:ext>
            </a:extLst>
          </p:cNvPr>
          <p:cNvSpPr>
            <a:spLocks noGrp="1"/>
          </p:cNvSpPr>
          <p:nvPr>
            <p:ph type="body" idx="1"/>
          </p:nvPr>
        </p:nvSpPr>
        <p:spPr/>
        <p:txBody>
          <a:bodyPr/>
          <a:lstStyle/>
          <a:p>
            <a:r>
              <a:rPr kumimoji="1" lang="ja-JP" altLang="en-US"/>
              <a:t>最後に新工業団地建設にかかる費用や金銭的な効果についてです。</a:t>
            </a:r>
            <a:endParaRPr kumimoji="1" lang="en-US" altLang="ja-JP"/>
          </a:p>
          <a:p>
            <a:r>
              <a:rPr kumimoji="1" lang="ja-JP" altLang="en-US"/>
              <a:t>費用は総事業額、約</a:t>
            </a:r>
            <a:r>
              <a:rPr kumimoji="1" lang="en-US" altLang="ja-JP"/>
              <a:t>159</a:t>
            </a:r>
            <a:r>
              <a:rPr kumimoji="1" lang="ja-JP" altLang="en-US"/>
              <a:t>憶円</a:t>
            </a:r>
          </a:p>
          <a:p>
            <a:r>
              <a:rPr kumimoji="1" lang="ja-JP" altLang="en-US"/>
              <a:t>新工業団地を設置した場合想定される生産額、約</a:t>
            </a:r>
            <a:r>
              <a:rPr kumimoji="1" lang="en-US" altLang="ja-JP"/>
              <a:t>180</a:t>
            </a:r>
            <a:r>
              <a:rPr kumimoji="1" lang="ja-JP" altLang="en-US"/>
              <a:t>憶円</a:t>
            </a:r>
          </a:p>
          <a:p>
            <a:r>
              <a:rPr kumimoji="1" lang="ja-JP" altLang="en-US"/>
              <a:t>税収は固定資産税が約</a:t>
            </a:r>
            <a:r>
              <a:rPr kumimoji="1" lang="en-US" altLang="ja-JP"/>
              <a:t>9000</a:t>
            </a:r>
            <a:r>
              <a:rPr kumimoji="1" lang="ja-JP" altLang="en-US"/>
              <a:t>万円　と想定されます。</a:t>
            </a:r>
            <a:endParaRPr kumimoji="1" lang="en-US" altLang="ja-JP"/>
          </a:p>
        </p:txBody>
      </p:sp>
      <p:sp>
        <p:nvSpPr>
          <p:cNvPr id="4" name="スライド番号プレースホルダー 3">
            <a:extLst>
              <a:ext uri="{FF2B5EF4-FFF2-40B4-BE49-F238E27FC236}">
                <a16:creationId xmlns:a16="http://schemas.microsoft.com/office/drawing/2014/main" id="{475B32ED-3380-9999-ABB3-9F0DFF01E076}"/>
              </a:ext>
            </a:extLst>
          </p:cNvPr>
          <p:cNvSpPr>
            <a:spLocks noGrp="1"/>
          </p:cNvSpPr>
          <p:nvPr>
            <p:ph type="sldNum" sz="quarter" idx="5"/>
          </p:nvPr>
        </p:nvSpPr>
        <p:spPr/>
        <p:txBody>
          <a:bodyPr/>
          <a:lstStyle/>
          <a:p>
            <a:fld id="{1B3E3539-DB1F-4894-8E73-D6C57C3D7F82}" type="slidenum">
              <a:rPr kumimoji="1" lang="ja-JP" altLang="en-US" smtClean="0"/>
              <a:t>12</a:t>
            </a:fld>
            <a:endParaRPr kumimoji="1" lang="ja-JP" altLang="en-US"/>
          </a:p>
        </p:txBody>
      </p:sp>
    </p:spTree>
    <p:extLst>
      <p:ext uri="{BB962C8B-B14F-4D97-AF65-F5344CB8AC3E}">
        <p14:creationId xmlns:p14="http://schemas.microsoft.com/office/powerpoint/2010/main" val="1248125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6DA56-9208-3BBF-66BE-6D9107826DF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D6FCC98-7A61-0A29-7F6D-1CE6ED72541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01BC60F-0BAB-75B2-E39E-01A9F581436D}"/>
              </a:ext>
            </a:extLst>
          </p:cNvPr>
          <p:cNvSpPr>
            <a:spLocks noGrp="1"/>
          </p:cNvSpPr>
          <p:nvPr>
            <p:ph type="body" idx="1"/>
          </p:nvPr>
        </p:nvSpPr>
        <p:spPr/>
        <p:txBody>
          <a:bodyPr/>
          <a:lstStyle/>
          <a:p>
            <a:r>
              <a:rPr kumimoji="1" lang="ja-JP" altLang="en-US"/>
              <a:t>「新工業団地」施策により、コスト増大という社会変化に対応し、豊かさを高めていきます。</a:t>
            </a:r>
          </a:p>
        </p:txBody>
      </p:sp>
      <p:sp>
        <p:nvSpPr>
          <p:cNvPr id="4" name="スライド番号プレースホルダー 3">
            <a:extLst>
              <a:ext uri="{FF2B5EF4-FFF2-40B4-BE49-F238E27FC236}">
                <a16:creationId xmlns:a16="http://schemas.microsoft.com/office/drawing/2014/main" id="{099ECF2E-3642-29FF-C1FD-5BF26E1004D0}"/>
              </a:ext>
            </a:extLst>
          </p:cNvPr>
          <p:cNvSpPr>
            <a:spLocks noGrp="1"/>
          </p:cNvSpPr>
          <p:nvPr>
            <p:ph type="sldNum" sz="quarter" idx="5"/>
          </p:nvPr>
        </p:nvSpPr>
        <p:spPr/>
        <p:txBody>
          <a:bodyPr/>
          <a:lstStyle/>
          <a:p>
            <a:fld id="{1B3E3539-DB1F-4894-8E73-D6C57C3D7F82}" type="slidenum">
              <a:rPr kumimoji="1" lang="ja-JP" altLang="en-US" smtClean="0"/>
              <a:t>13</a:t>
            </a:fld>
            <a:endParaRPr kumimoji="1" lang="ja-JP" altLang="en-US"/>
          </a:p>
        </p:txBody>
      </p:sp>
    </p:spTree>
    <p:extLst>
      <p:ext uri="{BB962C8B-B14F-4D97-AF65-F5344CB8AC3E}">
        <p14:creationId xmlns:p14="http://schemas.microsoft.com/office/powerpoint/2010/main" val="1629542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91133-5531-8DAB-6B2C-1381921BF64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AE63242-C8CF-9BC3-BFE4-34CA170782F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138F325-26AC-78E7-AB03-7375FE8CCCAA}"/>
              </a:ext>
            </a:extLst>
          </p:cNvPr>
          <p:cNvSpPr>
            <a:spLocks noGrp="1"/>
          </p:cNvSpPr>
          <p:nvPr>
            <p:ph type="body" idx="1"/>
          </p:nvPr>
        </p:nvSpPr>
        <p:spPr/>
        <p:txBody>
          <a:bodyPr/>
          <a:lstStyle/>
          <a:p>
            <a:r>
              <a:rPr kumimoji="1" lang="ja-JP" altLang="en-US"/>
              <a:t>つぎに、人口減少や少子高齢化、コスト増大などの社会変化に対応していくことに着目し、「公共施設の広域配置」の施策を提案します。</a:t>
            </a:r>
          </a:p>
        </p:txBody>
      </p:sp>
      <p:sp>
        <p:nvSpPr>
          <p:cNvPr id="4" name="スライド番号プレースホルダー 3">
            <a:extLst>
              <a:ext uri="{FF2B5EF4-FFF2-40B4-BE49-F238E27FC236}">
                <a16:creationId xmlns:a16="http://schemas.microsoft.com/office/drawing/2014/main" id="{3602CA1E-9DC4-D26D-1AB1-CF8273D803A4}"/>
              </a:ext>
            </a:extLst>
          </p:cNvPr>
          <p:cNvSpPr>
            <a:spLocks noGrp="1"/>
          </p:cNvSpPr>
          <p:nvPr>
            <p:ph type="sldNum" sz="quarter" idx="5"/>
          </p:nvPr>
        </p:nvSpPr>
        <p:spPr/>
        <p:txBody>
          <a:bodyPr/>
          <a:lstStyle/>
          <a:p>
            <a:fld id="{1B3E3539-DB1F-4894-8E73-D6C57C3D7F82}" type="slidenum">
              <a:rPr kumimoji="1" lang="ja-JP" altLang="en-US" smtClean="0"/>
              <a:t>14</a:t>
            </a:fld>
            <a:endParaRPr kumimoji="1" lang="ja-JP" altLang="en-US"/>
          </a:p>
        </p:txBody>
      </p:sp>
    </p:spTree>
    <p:extLst>
      <p:ext uri="{BB962C8B-B14F-4D97-AF65-F5344CB8AC3E}">
        <p14:creationId xmlns:p14="http://schemas.microsoft.com/office/powerpoint/2010/main" val="4212132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22188-C63F-4949-A006-87F9CA853FF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6595629-D0C5-2E30-646B-4EE1FC3E3A2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48BC604-DA8A-49B2-B0CE-225C57F0A0B0}"/>
              </a:ext>
            </a:extLst>
          </p:cNvPr>
          <p:cNvSpPr>
            <a:spLocks noGrp="1"/>
          </p:cNvSpPr>
          <p:nvPr>
            <p:ph type="body" idx="1"/>
          </p:nvPr>
        </p:nvSpPr>
        <p:spPr/>
        <p:txBody>
          <a:bodyPr/>
          <a:lstStyle/>
          <a:p>
            <a:r>
              <a:rPr kumimoji="1" lang="ja-JP" altLang="en-US"/>
              <a:t>続いて、土浦市とその周辺自治体における公共施設の広域連携策についてです。</a:t>
            </a:r>
            <a:endParaRPr kumimoji="1" lang="en-US" altLang="ja-JP"/>
          </a:p>
        </p:txBody>
      </p:sp>
      <p:sp>
        <p:nvSpPr>
          <p:cNvPr id="4" name="スライド番号プレースホルダー 3">
            <a:extLst>
              <a:ext uri="{FF2B5EF4-FFF2-40B4-BE49-F238E27FC236}">
                <a16:creationId xmlns:a16="http://schemas.microsoft.com/office/drawing/2014/main" id="{F5E32C4F-3B3D-3B7A-91A9-64D6778B7F0F}"/>
              </a:ext>
            </a:extLst>
          </p:cNvPr>
          <p:cNvSpPr>
            <a:spLocks noGrp="1"/>
          </p:cNvSpPr>
          <p:nvPr>
            <p:ph type="sldNum" sz="quarter" idx="5"/>
          </p:nvPr>
        </p:nvSpPr>
        <p:spPr/>
        <p:txBody>
          <a:bodyPr/>
          <a:lstStyle/>
          <a:p>
            <a:fld id="{1B3E3539-DB1F-4894-8E73-D6C57C3D7F82}" type="slidenum">
              <a:rPr kumimoji="1" lang="ja-JP" altLang="en-US" smtClean="0"/>
              <a:t>15</a:t>
            </a:fld>
            <a:endParaRPr kumimoji="1" lang="ja-JP" altLang="en-US"/>
          </a:p>
        </p:txBody>
      </p:sp>
    </p:spTree>
    <p:extLst>
      <p:ext uri="{BB962C8B-B14F-4D97-AF65-F5344CB8AC3E}">
        <p14:creationId xmlns:p14="http://schemas.microsoft.com/office/powerpoint/2010/main" val="3877680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広域連携策においては、土浦市と、隣接する</a:t>
            </a:r>
            <a:r>
              <a:rPr kumimoji="1" lang="en-US" altLang="ja-JP"/>
              <a:t>5</a:t>
            </a:r>
            <a:r>
              <a:rPr kumimoji="1" lang="ja-JP" altLang="en-US"/>
              <a:t>つの市と町による連携を目指し、すべての公共施設をより効率的に活用することを目指します。</a:t>
            </a: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16</a:t>
            </a:fld>
            <a:endParaRPr kumimoji="1" lang="ja-JP" altLang="en-US"/>
          </a:p>
        </p:txBody>
      </p:sp>
    </p:spTree>
    <p:extLst>
      <p:ext uri="{BB962C8B-B14F-4D97-AF65-F5344CB8AC3E}">
        <p14:creationId xmlns:p14="http://schemas.microsoft.com/office/powerpoint/2010/main" val="8349271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この広域連携策について対象となる各自治体にヒアリングを行ったところ、回答が返ってきていない土浦市を除いたすべての自治体より施策に対して前向きな回答を得ることができました。</a:t>
            </a: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17</a:t>
            </a:fld>
            <a:endParaRPr kumimoji="1" lang="ja-JP" altLang="en-US"/>
          </a:p>
        </p:txBody>
      </p:sp>
    </p:spTree>
    <p:extLst>
      <p:ext uri="{BB962C8B-B14F-4D97-AF65-F5344CB8AC3E}">
        <p14:creationId xmlns:p14="http://schemas.microsoft.com/office/powerpoint/2010/main" val="26818883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62212-A80D-95D0-464D-4381878132E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B9C5FBE-38C6-EBD2-D8D7-EE97D831647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CAEC235-5D19-8049-48BD-CBBDDEF5F8C0}"/>
              </a:ext>
            </a:extLst>
          </p:cNvPr>
          <p:cNvSpPr>
            <a:spLocks noGrp="1"/>
          </p:cNvSpPr>
          <p:nvPr>
            <p:ph type="body" idx="1"/>
          </p:nvPr>
        </p:nvSpPr>
        <p:spPr/>
        <p:txBody>
          <a:bodyPr/>
          <a:lstStyle/>
          <a:p>
            <a:r>
              <a:rPr kumimoji="1" lang="ja-JP" altLang="en-US"/>
              <a:t>また、この提案を実施するにあたり、どのようなことが障壁になりそうかも加えてヒアリングを行ったところ、財政面での課題や、住民のニーズが障壁になりうるという回答が多数を占めました。このため、本提案ではこれら自治体が懸念する事項に対して重点的に構想を深めていきました。</a:t>
            </a:r>
          </a:p>
        </p:txBody>
      </p:sp>
      <p:sp>
        <p:nvSpPr>
          <p:cNvPr id="4" name="スライド番号プレースホルダー 3">
            <a:extLst>
              <a:ext uri="{FF2B5EF4-FFF2-40B4-BE49-F238E27FC236}">
                <a16:creationId xmlns:a16="http://schemas.microsoft.com/office/drawing/2014/main" id="{5870D5CA-5754-A11E-68B5-E06247EC0D68}"/>
              </a:ext>
            </a:extLst>
          </p:cNvPr>
          <p:cNvSpPr>
            <a:spLocks noGrp="1"/>
          </p:cNvSpPr>
          <p:nvPr>
            <p:ph type="sldNum" sz="quarter" idx="5"/>
          </p:nvPr>
        </p:nvSpPr>
        <p:spPr/>
        <p:txBody>
          <a:bodyPr/>
          <a:lstStyle/>
          <a:p>
            <a:fld id="{1B3E3539-DB1F-4894-8E73-D6C57C3D7F82}" type="slidenum">
              <a:rPr kumimoji="1" lang="ja-JP" altLang="en-US" smtClean="0"/>
              <a:t>18</a:t>
            </a:fld>
            <a:endParaRPr kumimoji="1" lang="ja-JP" altLang="en-US"/>
          </a:p>
        </p:txBody>
      </p:sp>
    </p:spTree>
    <p:extLst>
      <p:ext uri="{BB962C8B-B14F-4D97-AF65-F5344CB8AC3E}">
        <p14:creationId xmlns:p14="http://schemas.microsoft.com/office/powerpoint/2010/main" val="36234117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18D30-D379-B1C0-99E1-A9717835CEB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48C101F-7C71-D5B1-3A9C-41F0070B6BC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B20872C-848D-C0E2-0BC7-6738087EC659}"/>
              </a:ext>
            </a:extLst>
          </p:cNvPr>
          <p:cNvSpPr>
            <a:spLocks noGrp="1"/>
          </p:cNvSpPr>
          <p:nvPr>
            <p:ph type="body" idx="1"/>
          </p:nvPr>
        </p:nvSpPr>
        <p:spPr/>
        <p:txBody>
          <a:bodyPr/>
          <a:lstStyle/>
          <a:p>
            <a:r>
              <a:rPr lang="ja-JP">
                <a:ea typeface="游ゴシック"/>
              </a:rPr>
              <a:t>まず広域拠点の整備です。土浦市はイノベーション、つくば市は芸術・文化と</a:t>
            </a:r>
            <a:r>
              <a:rPr kumimoji="1" lang="ja-JP">
                <a:ea typeface="游ゴシック"/>
              </a:rPr>
              <a:t>い</a:t>
            </a:r>
            <a:r>
              <a:rPr lang="ja-JP">
                <a:ea typeface="游ゴシック"/>
              </a:rPr>
              <a:t>ったように、各自治体</a:t>
            </a:r>
            <a:r>
              <a:rPr kumimoji="1" lang="ja-JP">
                <a:ea typeface="游ゴシック"/>
              </a:rPr>
              <a:t>の</a:t>
            </a:r>
            <a:r>
              <a:rPr lang="ja-JP">
                <a:ea typeface="游ゴシック"/>
              </a:rPr>
              <a:t>強みに特化した施設</a:t>
            </a:r>
            <a:r>
              <a:rPr kumimoji="1" lang="ja-JP">
                <a:ea typeface="游ゴシック"/>
              </a:rPr>
              <a:t>を</a:t>
            </a:r>
            <a:r>
              <a:rPr lang="ja-JP">
                <a:ea typeface="游ゴシック"/>
              </a:rPr>
              <a:t>整備</a:t>
            </a:r>
            <a:r>
              <a:rPr kumimoji="1" lang="ja-JP">
                <a:ea typeface="游ゴシック"/>
              </a:rPr>
              <a:t>し</a:t>
            </a:r>
            <a:r>
              <a:rPr lang="ja-JP">
                <a:ea typeface="游ゴシック"/>
              </a:rPr>
              <a:t>ます。これらを圏域全体で相互利用することで、重複投資を避けつつサービスの質を高め</a:t>
            </a:r>
            <a:r>
              <a:rPr kumimoji="1" lang="ja-JP">
                <a:ea typeface="游ゴシック"/>
              </a:rPr>
              <a:t>ます。</a:t>
            </a:r>
            <a:endParaRPr lang="en-US">
              <a:ea typeface="游ゴシック"/>
            </a:endParaRPr>
          </a:p>
          <a:p>
            <a:endParaRPr lang="ja-JP" altLang="en-US">
              <a:ea typeface="游ゴシック"/>
            </a:endParaRPr>
          </a:p>
        </p:txBody>
      </p:sp>
      <p:sp>
        <p:nvSpPr>
          <p:cNvPr id="4" name="スライド番号プレースホルダー 3">
            <a:extLst>
              <a:ext uri="{FF2B5EF4-FFF2-40B4-BE49-F238E27FC236}">
                <a16:creationId xmlns:a16="http://schemas.microsoft.com/office/drawing/2014/main" id="{8713A5C0-9AE1-B732-1092-50555292BB8B}"/>
              </a:ext>
            </a:extLst>
          </p:cNvPr>
          <p:cNvSpPr>
            <a:spLocks noGrp="1"/>
          </p:cNvSpPr>
          <p:nvPr>
            <p:ph type="sldNum" sz="quarter" idx="5"/>
          </p:nvPr>
        </p:nvSpPr>
        <p:spPr/>
        <p:txBody>
          <a:bodyPr/>
          <a:lstStyle/>
          <a:p>
            <a:fld id="{1B3E3539-DB1F-4894-8E73-D6C57C3D7F82}" type="slidenum">
              <a:rPr kumimoji="1" lang="ja-JP" altLang="en-US" smtClean="0"/>
              <a:t>19</a:t>
            </a:fld>
            <a:endParaRPr kumimoji="1" lang="ja-JP" altLang="en-US"/>
          </a:p>
        </p:txBody>
      </p:sp>
    </p:spTree>
    <p:extLst>
      <p:ext uri="{BB962C8B-B14F-4D97-AF65-F5344CB8AC3E}">
        <p14:creationId xmlns:p14="http://schemas.microsoft.com/office/powerpoint/2010/main" val="1602199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まず初めに、全体構想についてです</a:t>
            </a: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2</a:t>
            </a:fld>
            <a:endParaRPr kumimoji="1" lang="ja-JP" altLang="en-US"/>
          </a:p>
        </p:txBody>
      </p:sp>
    </p:spTree>
    <p:extLst>
      <p:ext uri="{BB962C8B-B14F-4D97-AF65-F5344CB8AC3E}">
        <p14:creationId xmlns:p14="http://schemas.microsoft.com/office/powerpoint/2010/main" val="13004309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B0610-E165-BA3B-AB07-E5805F11E14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46613DF-A225-14B7-FF14-E623A3F8FFB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0BB2656-4584-473F-07F1-05ECEA78C6CC}"/>
              </a:ext>
            </a:extLst>
          </p:cNvPr>
          <p:cNvSpPr>
            <a:spLocks noGrp="1"/>
          </p:cNvSpPr>
          <p:nvPr>
            <p:ph type="body" idx="1"/>
          </p:nvPr>
        </p:nvSpPr>
        <p:spPr/>
        <p:txBody>
          <a:bodyPr/>
          <a:lstStyle/>
          <a:p>
            <a:r>
              <a:rPr lang="ja-JP">
                <a:ea typeface="游ゴシック"/>
              </a:rPr>
              <a:t>つぎに</a:t>
            </a:r>
            <a:r>
              <a:rPr lang="ja-JP" altLang="en-US">
                <a:ea typeface="游ゴシック"/>
              </a:rPr>
              <a:t>地区公共施設の効率的な配置について</a:t>
            </a:r>
            <a:r>
              <a:rPr lang="ja-JP">
                <a:ea typeface="游ゴシック"/>
              </a:rPr>
              <a:t>です。住所ではなく距離を基準とした配置へ転換します。住民が行政界を気にせず自宅から最も近</a:t>
            </a:r>
            <a:r>
              <a:rPr kumimoji="1" lang="ja-JP">
                <a:ea typeface="游ゴシック"/>
              </a:rPr>
              <a:t>い</a:t>
            </a:r>
            <a:r>
              <a:rPr lang="ja-JP">
                <a:ea typeface="游ゴシック"/>
              </a:rPr>
              <a:t>利便性の高</a:t>
            </a:r>
            <a:r>
              <a:rPr kumimoji="1" lang="ja-JP">
                <a:ea typeface="游ゴシック"/>
              </a:rPr>
              <a:t>い</a:t>
            </a:r>
            <a:r>
              <a:rPr lang="ja-JP">
                <a:ea typeface="游ゴシック"/>
              </a:rPr>
              <a:t>施設を利用できる環境</a:t>
            </a:r>
            <a:r>
              <a:rPr kumimoji="1" lang="ja-JP">
                <a:ea typeface="游ゴシック"/>
              </a:rPr>
              <a:t>を</a:t>
            </a:r>
            <a:r>
              <a:rPr lang="ja-JP">
                <a:ea typeface="游ゴシック"/>
              </a:rPr>
              <a:t>整え</a:t>
            </a:r>
            <a:r>
              <a:rPr lang="ja-JP" altLang="en-US">
                <a:ea typeface="游ゴシック"/>
              </a:rPr>
              <a:t>ます</a:t>
            </a:r>
            <a:r>
              <a:rPr kumimoji="1" lang="ja-JP">
                <a:ea typeface="游ゴシック"/>
              </a:rPr>
              <a:t>。</a:t>
            </a:r>
            <a:endParaRPr lang="en-US">
              <a:ea typeface="游ゴシック"/>
            </a:endParaRPr>
          </a:p>
        </p:txBody>
      </p:sp>
      <p:sp>
        <p:nvSpPr>
          <p:cNvPr id="4" name="スライド番号プレースホルダー 3">
            <a:extLst>
              <a:ext uri="{FF2B5EF4-FFF2-40B4-BE49-F238E27FC236}">
                <a16:creationId xmlns:a16="http://schemas.microsoft.com/office/drawing/2014/main" id="{E6EFA570-5225-44B1-7048-D788C597571B}"/>
              </a:ext>
            </a:extLst>
          </p:cNvPr>
          <p:cNvSpPr>
            <a:spLocks noGrp="1"/>
          </p:cNvSpPr>
          <p:nvPr>
            <p:ph type="sldNum" sz="quarter" idx="5"/>
          </p:nvPr>
        </p:nvSpPr>
        <p:spPr/>
        <p:txBody>
          <a:bodyPr/>
          <a:lstStyle/>
          <a:p>
            <a:fld id="{1B3E3539-DB1F-4894-8E73-D6C57C3D7F82}" type="slidenum">
              <a:rPr kumimoji="1" lang="ja-JP" altLang="en-US" smtClean="0"/>
              <a:t>20</a:t>
            </a:fld>
            <a:endParaRPr kumimoji="1" lang="ja-JP" altLang="en-US"/>
          </a:p>
        </p:txBody>
      </p:sp>
    </p:spTree>
    <p:extLst>
      <p:ext uri="{BB962C8B-B14F-4D97-AF65-F5344CB8AC3E}">
        <p14:creationId xmlns:p14="http://schemas.microsoft.com/office/powerpoint/2010/main" val="16279630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実際には圏域全体での公共施設再編が必要になってきますが、ここでは土浦市を例に取り、どの程度の費用削減効果があるのか試算を行いました。土浦市では公民館や学校の再編を進めることにより、合計で年間４億円以上の削減効果が見込まれます。</a:t>
            </a: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21</a:t>
            </a:fld>
            <a:endParaRPr kumimoji="1" lang="ja-JP" altLang="en-US"/>
          </a:p>
        </p:txBody>
      </p:sp>
    </p:spTree>
    <p:extLst>
      <p:ext uri="{BB962C8B-B14F-4D97-AF65-F5344CB8AC3E}">
        <p14:creationId xmlns:p14="http://schemas.microsoft.com/office/powerpoint/2010/main" val="33535128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D3460-004A-F25C-021D-DE910C0DE29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41A9B35-5A74-E3E6-C7B1-2AE65DD21CA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ECC178F-AA7D-E5EA-A0ED-1D68D943454A}"/>
              </a:ext>
            </a:extLst>
          </p:cNvPr>
          <p:cNvSpPr>
            <a:spLocks noGrp="1"/>
          </p:cNvSpPr>
          <p:nvPr>
            <p:ph type="body" idx="1"/>
          </p:nvPr>
        </p:nvSpPr>
        <p:spPr/>
        <p:txBody>
          <a:bodyPr/>
          <a:lstStyle/>
          <a:p>
            <a:r>
              <a:rPr lang="ja-JP" altLang="en-US">
                <a:ea typeface="游ゴシック"/>
              </a:rPr>
              <a:t>ここまでの取り組みは、予約アプリ</a:t>
            </a:r>
            <a:r>
              <a:rPr lang="ja-JP">
                <a:ea typeface="游ゴシック"/>
              </a:rPr>
              <a:t>システムの</a:t>
            </a:r>
            <a:r>
              <a:rPr lang="ja-JP" altLang="en-US">
                <a:ea typeface="游ゴシック"/>
              </a:rPr>
              <a:t>確立</a:t>
            </a:r>
            <a:r>
              <a:rPr lang="ja-JP">
                <a:ea typeface="游ゴシック"/>
              </a:rPr>
              <a:t>、利用率に応</a:t>
            </a:r>
            <a:r>
              <a:rPr kumimoji="1" lang="ja-JP">
                <a:ea typeface="游ゴシック"/>
              </a:rPr>
              <a:t>じ</a:t>
            </a:r>
            <a:r>
              <a:rPr lang="ja-JP">
                <a:ea typeface="游ゴシック"/>
              </a:rPr>
              <a:t>た自治体の費用負担、そして施設への交通アクセス保証</a:t>
            </a:r>
            <a:r>
              <a:rPr kumimoji="1" lang="ja-JP">
                <a:ea typeface="游ゴシック"/>
              </a:rPr>
              <a:t>の</a:t>
            </a:r>
            <a:r>
              <a:rPr lang="en-US" altLang="ja-JP">
                <a:ea typeface="游ゴシック"/>
              </a:rPr>
              <a:t>3</a:t>
            </a:r>
            <a:r>
              <a:rPr lang="ja-JP">
                <a:ea typeface="游ゴシック"/>
              </a:rPr>
              <a:t>つを基軸として運用</a:t>
            </a:r>
            <a:r>
              <a:rPr kumimoji="1" lang="ja-JP">
                <a:ea typeface="游ゴシック"/>
              </a:rPr>
              <a:t>を</a:t>
            </a:r>
            <a:r>
              <a:rPr lang="ja-JP">
                <a:ea typeface="游ゴシック"/>
              </a:rPr>
              <a:t>行</a:t>
            </a:r>
            <a:r>
              <a:rPr kumimoji="1" lang="ja-JP">
                <a:ea typeface="游ゴシック"/>
              </a:rPr>
              <a:t>い</a:t>
            </a:r>
            <a:r>
              <a:rPr lang="ja-JP">
                <a:ea typeface="游ゴシック"/>
              </a:rPr>
              <a:t>ます。これにより、</a:t>
            </a:r>
            <a:r>
              <a:rPr lang="en-US" altLang="ja-JP">
                <a:ea typeface="游ゴシック"/>
              </a:rPr>
              <a:t>2040</a:t>
            </a:r>
            <a:r>
              <a:rPr lang="ja-JP">
                <a:ea typeface="游ゴシック"/>
              </a:rPr>
              <a:t>年を見据えた、持続可能な公共サービスの提供を実現</a:t>
            </a:r>
            <a:r>
              <a:rPr kumimoji="1" lang="ja-JP">
                <a:ea typeface="游ゴシック"/>
              </a:rPr>
              <a:t>します。</a:t>
            </a:r>
            <a:endParaRPr lang="en-US">
              <a:ea typeface="游ゴシック"/>
            </a:endParaRPr>
          </a:p>
          <a:p>
            <a:endParaRPr lang="ja-JP" altLang="en-US">
              <a:ea typeface="游ゴシック"/>
            </a:endParaRPr>
          </a:p>
        </p:txBody>
      </p:sp>
      <p:sp>
        <p:nvSpPr>
          <p:cNvPr id="4" name="スライド番号プレースホルダー 3">
            <a:extLst>
              <a:ext uri="{FF2B5EF4-FFF2-40B4-BE49-F238E27FC236}">
                <a16:creationId xmlns:a16="http://schemas.microsoft.com/office/drawing/2014/main" id="{1742D896-B6CA-31B7-EB5E-88C3F6135FA9}"/>
              </a:ext>
            </a:extLst>
          </p:cNvPr>
          <p:cNvSpPr>
            <a:spLocks noGrp="1"/>
          </p:cNvSpPr>
          <p:nvPr>
            <p:ph type="sldNum" sz="quarter" idx="5"/>
          </p:nvPr>
        </p:nvSpPr>
        <p:spPr/>
        <p:txBody>
          <a:bodyPr/>
          <a:lstStyle/>
          <a:p>
            <a:fld id="{1B3E3539-DB1F-4894-8E73-D6C57C3D7F82}" type="slidenum">
              <a:rPr kumimoji="1" lang="ja-JP" altLang="en-US" smtClean="0"/>
              <a:t>22</a:t>
            </a:fld>
            <a:endParaRPr kumimoji="1" lang="ja-JP" altLang="en-US"/>
          </a:p>
        </p:txBody>
      </p:sp>
    </p:spTree>
    <p:extLst>
      <p:ext uri="{BB962C8B-B14F-4D97-AF65-F5344CB8AC3E}">
        <p14:creationId xmlns:p14="http://schemas.microsoft.com/office/powerpoint/2010/main" val="535866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DD17A-F3D5-747B-373F-532F0704E3D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CEFDA2A-37D8-F60A-04B4-C372642574B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857D786-CB44-47E9-3DA3-C7718A07918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「公共施設の再編と広域配置」施策により、人口減少や少子高齢化、コスト増大という社会変化に対応すると同時に、安心安全・人材育成の要素を高めていきます。</a:t>
            </a:r>
          </a:p>
        </p:txBody>
      </p:sp>
      <p:sp>
        <p:nvSpPr>
          <p:cNvPr id="4" name="スライド番号プレースホルダー 3">
            <a:extLst>
              <a:ext uri="{FF2B5EF4-FFF2-40B4-BE49-F238E27FC236}">
                <a16:creationId xmlns:a16="http://schemas.microsoft.com/office/drawing/2014/main" id="{D2B8435B-3AD5-0065-0E9C-CDB037BF4CBE}"/>
              </a:ext>
            </a:extLst>
          </p:cNvPr>
          <p:cNvSpPr>
            <a:spLocks noGrp="1"/>
          </p:cNvSpPr>
          <p:nvPr>
            <p:ph type="sldNum" sz="quarter" idx="5"/>
          </p:nvPr>
        </p:nvSpPr>
        <p:spPr/>
        <p:txBody>
          <a:bodyPr/>
          <a:lstStyle/>
          <a:p>
            <a:fld id="{1B3E3539-DB1F-4894-8E73-D6C57C3D7F82}" type="slidenum">
              <a:rPr kumimoji="1" lang="ja-JP" altLang="en-US" smtClean="0"/>
              <a:t>23</a:t>
            </a:fld>
            <a:endParaRPr kumimoji="1" lang="ja-JP" altLang="en-US"/>
          </a:p>
        </p:txBody>
      </p:sp>
    </p:spTree>
    <p:extLst>
      <p:ext uri="{BB962C8B-B14F-4D97-AF65-F5344CB8AC3E}">
        <p14:creationId xmlns:p14="http://schemas.microsoft.com/office/powerpoint/2010/main" val="42193166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9FA17-1619-A4B0-E3A1-03967418733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8B120BC-8A57-B83E-5373-5AD512E4683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F745D01-EC5A-1252-B90B-4E9FBD33EE0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最後に、社会変化への対応と幸福度を高めることの両方に着目しながら、よりいっそう将来に目を向けた、「</a:t>
            </a:r>
            <a:r>
              <a:rPr kumimoji="1" lang="en-US" altLang="ja-JP"/>
              <a:t>DX</a:t>
            </a:r>
            <a:r>
              <a:rPr kumimoji="1" lang="ja-JP" altLang="en-US"/>
              <a:t>推進・イノベーション拠点整備」の施策を提案します。</a:t>
            </a:r>
          </a:p>
        </p:txBody>
      </p:sp>
      <p:sp>
        <p:nvSpPr>
          <p:cNvPr id="4" name="スライド番号プレースホルダー 3">
            <a:extLst>
              <a:ext uri="{FF2B5EF4-FFF2-40B4-BE49-F238E27FC236}">
                <a16:creationId xmlns:a16="http://schemas.microsoft.com/office/drawing/2014/main" id="{C972E599-6D9A-6A46-8662-934F10583B59}"/>
              </a:ext>
            </a:extLst>
          </p:cNvPr>
          <p:cNvSpPr>
            <a:spLocks noGrp="1"/>
          </p:cNvSpPr>
          <p:nvPr>
            <p:ph type="sldNum" sz="quarter" idx="5"/>
          </p:nvPr>
        </p:nvSpPr>
        <p:spPr/>
        <p:txBody>
          <a:bodyPr/>
          <a:lstStyle/>
          <a:p>
            <a:fld id="{1B3E3539-DB1F-4894-8E73-D6C57C3D7F82}" type="slidenum">
              <a:rPr kumimoji="1" lang="ja-JP" altLang="en-US" smtClean="0"/>
              <a:t>24</a:t>
            </a:fld>
            <a:endParaRPr kumimoji="1" lang="ja-JP" altLang="en-US"/>
          </a:p>
        </p:txBody>
      </p:sp>
    </p:spTree>
    <p:extLst>
      <p:ext uri="{BB962C8B-B14F-4D97-AF65-F5344CB8AC3E}">
        <p14:creationId xmlns:p14="http://schemas.microsoft.com/office/powerpoint/2010/main" val="27799072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まずは、</a:t>
            </a:r>
            <a:r>
              <a:rPr kumimoji="1" lang="en-US" altLang="ja-JP"/>
              <a:t>DX</a:t>
            </a:r>
            <a:r>
              <a:rPr kumimoji="1" lang="ja-JP" altLang="en-US"/>
              <a:t>推進についてです。</a:t>
            </a: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25</a:t>
            </a:fld>
            <a:endParaRPr kumimoji="1" lang="ja-JP" altLang="en-US"/>
          </a:p>
        </p:txBody>
      </p:sp>
    </p:spTree>
    <p:extLst>
      <p:ext uri="{BB962C8B-B14F-4D97-AF65-F5344CB8AC3E}">
        <p14:creationId xmlns:p14="http://schemas.microsoft.com/office/powerpoint/2010/main" val="17584316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05B05-1E29-4C14-30A1-7F63A37D852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DB00669-C2C3-E009-7C78-290DE7BB8C2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15F9187-CFE6-8A3D-1AC4-C360BB1115E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市民の利便性を向上させるために、オンライン化された都市の機能をすべて集約したスーパーアプリの導入を提案します。</a:t>
            </a:r>
            <a:endParaRPr kumimoji="1" lang="en-US" altLang="ja-JP" dirty="0"/>
          </a:p>
          <a:p>
            <a:r>
              <a:rPr kumimoji="1" lang="ja-JP" altLang="en-US" dirty="0"/>
              <a:t>現在土浦市で提供されているオンラインサービスはアプリやサイト、公式</a:t>
            </a:r>
            <a:r>
              <a:rPr kumimoji="1" lang="en-US" altLang="ja-JP" dirty="0"/>
              <a:t>LINE</a:t>
            </a:r>
            <a:r>
              <a:rPr kumimoji="1" lang="ja-JP" altLang="en-US" dirty="0"/>
              <a:t>などそれぞれ違うプラットフォーム上に存在し、市民はそれらに個別にアクセスする必要があります。</a:t>
            </a:r>
            <a:endParaRPr kumimoji="1" lang="en-US" altLang="ja-JP" dirty="0"/>
          </a:p>
          <a:p>
            <a:endParaRPr kumimoji="1" lang="en-US" altLang="ja-JP" dirty="0"/>
          </a:p>
          <a:p>
            <a:r>
              <a:rPr kumimoji="1" lang="ja-JP" altLang="en-US" dirty="0"/>
              <a:t>既にスーパーアプリを導入している佐賀市にヒアリングを行ったところ、アプリ導入による効果は特に防災や業務効率化で大きく、アプリ導入後市内の浸水状況マップの閲覧数が</a:t>
            </a:r>
            <a:r>
              <a:rPr kumimoji="1" lang="en-US" altLang="ja-JP" dirty="0"/>
              <a:t>42</a:t>
            </a:r>
            <a:r>
              <a:rPr kumimoji="1" lang="ja-JP" altLang="en-US" dirty="0"/>
              <a:t>倍に増加したり、アプリ内の学校出欠連絡機能により学校側の電話対応に要する時間が</a:t>
            </a:r>
            <a:r>
              <a:rPr kumimoji="1" lang="en-US" altLang="ja-JP" dirty="0"/>
              <a:t>4000</a:t>
            </a:r>
            <a:r>
              <a:rPr kumimoji="1" lang="ja-JP" altLang="en-US" dirty="0"/>
              <a:t>時間弱削減されたりと具体的な結果が出ています。</a:t>
            </a:r>
            <a:endParaRPr kumimoji="1" lang="en-US" altLang="ja-JP" dirty="0"/>
          </a:p>
        </p:txBody>
      </p:sp>
      <p:sp>
        <p:nvSpPr>
          <p:cNvPr id="4" name="スライド番号プレースホルダー 3">
            <a:extLst>
              <a:ext uri="{FF2B5EF4-FFF2-40B4-BE49-F238E27FC236}">
                <a16:creationId xmlns:a16="http://schemas.microsoft.com/office/drawing/2014/main" id="{FA684727-2534-641E-CECA-4D4DF7AA60CA}"/>
              </a:ext>
            </a:extLst>
          </p:cNvPr>
          <p:cNvSpPr>
            <a:spLocks noGrp="1"/>
          </p:cNvSpPr>
          <p:nvPr>
            <p:ph type="sldNum" sz="quarter" idx="5"/>
          </p:nvPr>
        </p:nvSpPr>
        <p:spPr/>
        <p:txBody>
          <a:bodyPr/>
          <a:lstStyle/>
          <a:p>
            <a:fld id="{1B3E3539-DB1F-4894-8E73-D6C57C3D7F82}" type="slidenum">
              <a:rPr kumimoji="1" lang="ja-JP" altLang="en-US" smtClean="0"/>
              <a:t>26</a:t>
            </a:fld>
            <a:endParaRPr kumimoji="1" lang="ja-JP" altLang="en-US"/>
          </a:p>
        </p:txBody>
      </p:sp>
    </p:spTree>
    <p:extLst>
      <p:ext uri="{BB962C8B-B14F-4D97-AF65-F5344CB8AC3E}">
        <p14:creationId xmlns:p14="http://schemas.microsoft.com/office/powerpoint/2010/main" val="40000449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05B05-1E29-4C14-30A1-7F63A37D852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DB00669-C2C3-E009-7C78-290DE7BB8C2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15F9187-CFE6-8A3D-1AC4-C360BB1115E9}"/>
              </a:ext>
            </a:extLst>
          </p:cNvPr>
          <p:cNvSpPr>
            <a:spLocks noGrp="1"/>
          </p:cNvSpPr>
          <p:nvPr>
            <p:ph type="body" idx="1"/>
          </p:nvPr>
        </p:nvSpPr>
        <p:spPr/>
        <p:txBody>
          <a:bodyPr/>
          <a:lstStyle/>
          <a:p>
            <a:r>
              <a:rPr kumimoji="1" lang="ja-JP" altLang="en-US"/>
              <a:t>私たちが提案するアプリでは、既にオンライン化されている手続きを集約する他に、一時保育の予約やゴミ出しカレンダーのような生活利便性を上げる機能を追加し、市民全員が利用したいと思えるアプリを目指します。</a:t>
            </a:r>
            <a:endParaRPr kumimoji="1" lang="en-US" altLang="ja-JP"/>
          </a:p>
        </p:txBody>
      </p:sp>
      <p:sp>
        <p:nvSpPr>
          <p:cNvPr id="4" name="スライド番号プレースホルダー 3">
            <a:extLst>
              <a:ext uri="{FF2B5EF4-FFF2-40B4-BE49-F238E27FC236}">
                <a16:creationId xmlns:a16="http://schemas.microsoft.com/office/drawing/2014/main" id="{FA684727-2534-641E-CECA-4D4DF7AA60CA}"/>
              </a:ext>
            </a:extLst>
          </p:cNvPr>
          <p:cNvSpPr>
            <a:spLocks noGrp="1"/>
          </p:cNvSpPr>
          <p:nvPr>
            <p:ph type="sldNum" sz="quarter" idx="5"/>
          </p:nvPr>
        </p:nvSpPr>
        <p:spPr/>
        <p:txBody>
          <a:bodyPr/>
          <a:lstStyle/>
          <a:p>
            <a:fld id="{1B3E3539-DB1F-4894-8E73-D6C57C3D7F82}" type="slidenum">
              <a:rPr kumimoji="1" lang="ja-JP" altLang="en-US" smtClean="0"/>
              <a:t>27</a:t>
            </a:fld>
            <a:endParaRPr kumimoji="1" lang="ja-JP" altLang="en-US"/>
          </a:p>
        </p:txBody>
      </p:sp>
    </p:spTree>
    <p:extLst>
      <p:ext uri="{BB962C8B-B14F-4D97-AF65-F5344CB8AC3E}">
        <p14:creationId xmlns:p14="http://schemas.microsoft.com/office/powerpoint/2010/main" val="32197756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05B05-1E29-4C14-30A1-7F63A37D852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DB00669-C2C3-E009-7C78-290DE7BB8C2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15F9187-CFE6-8A3D-1AC4-C360BB1115E9}"/>
              </a:ext>
            </a:extLst>
          </p:cNvPr>
          <p:cNvSpPr>
            <a:spLocks noGrp="1"/>
          </p:cNvSpPr>
          <p:nvPr>
            <p:ph type="body" idx="1"/>
          </p:nvPr>
        </p:nvSpPr>
        <p:spPr/>
        <p:txBody>
          <a:bodyPr/>
          <a:lstStyle/>
          <a:p>
            <a:r>
              <a:rPr kumimoji="1" lang="ja-JP" altLang="en-US"/>
              <a:t>また、防災面についてもアプリを活用した情報伝達や市民の防災意識向上により、中心市街地の浸水リスクが高いことなど、土浦市の防災面での課題解決を図ります。</a:t>
            </a:r>
            <a:endParaRPr kumimoji="1" lang="en-US" altLang="ja-JP"/>
          </a:p>
        </p:txBody>
      </p:sp>
      <p:sp>
        <p:nvSpPr>
          <p:cNvPr id="4" name="スライド番号プレースホルダー 3">
            <a:extLst>
              <a:ext uri="{FF2B5EF4-FFF2-40B4-BE49-F238E27FC236}">
                <a16:creationId xmlns:a16="http://schemas.microsoft.com/office/drawing/2014/main" id="{FA684727-2534-641E-CECA-4D4DF7AA60CA}"/>
              </a:ext>
            </a:extLst>
          </p:cNvPr>
          <p:cNvSpPr>
            <a:spLocks noGrp="1"/>
          </p:cNvSpPr>
          <p:nvPr>
            <p:ph type="sldNum" sz="quarter" idx="5"/>
          </p:nvPr>
        </p:nvSpPr>
        <p:spPr/>
        <p:txBody>
          <a:bodyPr/>
          <a:lstStyle/>
          <a:p>
            <a:fld id="{1B3E3539-DB1F-4894-8E73-D6C57C3D7F82}" type="slidenum">
              <a:rPr kumimoji="1" lang="ja-JP" altLang="en-US" smtClean="0"/>
              <a:t>28</a:t>
            </a:fld>
            <a:endParaRPr kumimoji="1" lang="ja-JP" altLang="en-US"/>
          </a:p>
        </p:txBody>
      </p:sp>
    </p:spTree>
    <p:extLst>
      <p:ext uri="{BB962C8B-B14F-4D97-AF65-F5344CB8AC3E}">
        <p14:creationId xmlns:p14="http://schemas.microsoft.com/office/powerpoint/2010/main" val="17347328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つぎに、イノベーション拠点の施策についてです。</a:t>
            </a: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29</a:t>
            </a:fld>
            <a:endParaRPr kumimoji="1" lang="ja-JP" altLang="en-US"/>
          </a:p>
        </p:txBody>
      </p:sp>
    </p:spTree>
    <p:extLst>
      <p:ext uri="{BB962C8B-B14F-4D97-AF65-F5344CB8AC3E}">
        <p14:creationId xmlns:p14="http://schemas.microsoft.com/office/powerpoint/2010/main" val="2962853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私たちは、全体構想として「社会変化を乗りこなし、人々が幸福になるまち土浦」を提案します。</a:t>
            </a: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3</a:t>
            </a:fld>
            <a:endParaRPr kumimoji="1" lang="ja-JP" altLang="en-US"/>
          </a:p>
        </p:txBody>
      </p:sp>
    </p:spTree>
    <p:extLst>
      <p:ext uri="{BB962C8B-B14F-4D97-AF65-F5344CB8AC3E}">
        <p14:creationId xmlns:p14="http://schemas.microsoft.com/office/powerpoint/2010/main" val="4518612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DC4D5-1D15-63BD-D325-CFAE7273488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C6C2EBC-1DAE-AD90-1C74-406759AA3CC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593596A-B756-C706-028E-C71B23BC7CA0}"/>
              </a:ext>
            </a:extLst>
          </p:cNvPr>
          <p:cNvSpPr>
            <a:spLocks noGrp="1"/>
          </p:cNvSpPr>
          <p:nvPr>
            <p:ph type="body" idx="1"/>
          </p:nvPr>
        </p:nvSpPr>
        <p:spPr/>
        <p:txBody>
          <a:bodyPr/>
          <a:lstStyle/>
          <a:p>
            <a:r>
              <a:rPr kumimoji="1" lang="ja-JP" altLang="en-US"/>
              <a:t>土浦駅は東京から特急で</a:t>
            </a:r>
            <a:r>
              <a:rPr kumimoji="1" lang="en-US" altLang="ja-JP"/>
              <a:t>50</a:t>
            </a:r>
            <a:r>
              <a:rPr kumimoji="1" lang="ja-JP" altLang="en-US"/>
              <a:t>分という立地とオフィス賃料の安さにも関わらず</a:t>
            </a:r>
          </a:p>
        </p:txBody>
      </p:sp>
      <p:sp>
        <p:nvSpPr>
          <p:cNvPr id="4" name="スライド番号プレースホルダー 3">
            <a:extLst>
              <a:ext uri="{FF2B5EF4-FFF2-40B4-BE49-F238E27FC236}">
                <a16:creationId xmlns:a16="http://schemas.microsoft.com/office/drawing/2014/main" id="{D5BFEDF6-F408-04DE-F78A-D1EB36C7C506}"/>
              </a:ext>
            </a:extLst>
          </p:cNvPr>
          <p:cNvSpPr>
            <a:spLocks noGrp="1"/>
          </p:cNvSpPr>
          <p:nvPr>
            <p:ph type="sldNum" sz="quarter" idx="5"/>
          </p:nvPr>
        </p:nvSpPr>
        <p:spPr/>
        <p:txBody>
          <a:bodyPr/>
          <a:lstStyle/>
          <a:p>
            <a:fld id="{1B3E3539-DB1F-4894-8E73-D6C57C3D7F82}" type="slidenum">
              <a:rPr kumimoji="1" lang="ja-JP" altLang="en-US" smtClean="0"/>
              <a:t>30</a:t>
            </a:fld>
            <a:endParaRPr kumimoji="1" lang="ja-JP" altLang="en-US"/>
          </a:p>
        </p:txBody>
      </p:sp>
    </p:spTree>
    <p:extLst>
      <p:ext uri="{BB962C8B-B14F-4D97-AF65-F5344CB8AC3E}">
        <p14:creationId xmlns:p14="http://schemas.microsoft.com/office/powerpoint/2010/main" val="31122511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4625A-CE32-157D-891D-451AFAFDEB0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5857285-7301-54D3-1207-D0F487EE897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F33C274-97BD-4E97-AEA0-DE60694D1D8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モール</a:t>
            </a:r>
            <a:r>
              <a:rPr kumimoji="1" lang="en-US" altLang="ja-JP"/>
              <a:t>505</a:t>
            </a:r>
            <a:r>
              <a:rPr kumimoji="1" lang="ja-JP" altLang="en-US"/>
              <a:t>は空きテナントが目立ち、令和</a:t>
            </a:r>
            <a:r>
              <a:rPr kumimoji="1" lang="en-US" altLang="ja-JP"/>
              <a:t>4</a:t>
            </a:r>
            <a:r>
              <a:rPr kumimoji="1" lang="ja-JP" altLang="en-US"/>
              <a:t>年時点で</a:t>
            </a:r>
            <a:r>
              <a:rPr kumimoji="1" lang="en-US" altLang="ja-JP"/>
              <a:t>18</a:t>
            </a:r>
            <a:r>
              <a:rPr kumimoji="1" lang="ja-JP" altLang="en-US"/>
              <a:t>店舗が空き店舗となっている。こうしたモール</a:t>
            </a:r>
            <a:r>
              <a:rPr kumimoji="1" lang="en-US" altLang="ja-JP"/>
              <a:t>505</a:t>
            </a:r>
            <a:r>
              <a:rPr kumimoji="1" lang="ja-JP" altLang="en-US"/>
              <a:t>の現状と土浦市に高校が</a:t>
            </a:r>
            <a:r>
              <a:rPr kumimoji="1" lang="en-US" altLang="ja-JP"/>
              <a:t>10</a:t>
            </a:r>
            <a:r>
              <a:rPr kumimoji="1" lang="ja-JP" altLang="en-US"/>
              <a:t>校立地するなどの特徴から、</a:t>
            </a:r>
          </a:p>
          <a:p>
            <a:endParaRPr kumimoji="1" lang="ja-JP" altLang="en-US"/>
          </a:p>
        </p:txBody>
      </p:sp>
      <p:sp>
        <p:nvSpPr>
          <p:cNvPr id="4" name="スライド番号プレースホルダー 3">
            <a:extLst>
              <a:ext uri="{FF2B5EF4-FFF2-40B4-BE49-F238E27FC236}">
                <a16:creationId xmlns:a16="http://schemas.microsoft.com/office/drawing/2014/main" id="{9DAF262D-8B9C-8E9C-75FE-62E64EFD506C}"/>
              </a:ext>
            </a:extLst>
          </p:cNvPr>
          <p:cNvSpPr>
            <a:spLocks noGrp="1"/>
          </p:cNvSpPr>
          <p:nvPr>
            <p:ph type="sldNum" sz="quarter" idx="5"/>
          </p:nvPr>
        </p:nvSpPr>
        <p:spPr/>
        <p:txBody>
          <a:bodyPr/>
          <a:lstStyle/>
          <a:p>
            <a:fld id="{1B3E3539-DB1F-4894-8E73-D6C57C3D7F82}" type="slidenum">
              <a:rPr kumimoji="1" lang="ja-JP" altLang="en-US" smtClean="0"/>
              <a:t>31</a:t>
            </a:fld>
            <a:endParaRPr kumimoji="1" lang="ja-JP" altLang="en-US"/>
          </a:p>
        </p:txBody>
      </p:sp>
    </p:spTree>
    <p:extLst>
      <p:ext uri="{BB962C8B-B14F-4D97-AF65-F5344CB8AC3E}">
        <p14:creationId xmlns:p14="http://schemas.microsoft.com/office/powerpoint/2010/main" val="32139279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9458B-93E6-1370-9FBE-6F47E38203E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9D95E7E-22E4-16AC-ADBA-279F3027F1A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ABF16E2-FFD9-ED7A-B51B-E8A2B62291A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モール</a:t>
            </a:r>
            <a:r>
              <a:rPr kumimoji="1" lang="en-US" altLang="ja-JP"/>
              <a:t>505</a:t>
            </a:r>
            <a:r>
              <a:rPr kumimoji="1" lang="ja-JP" altLang="en-US"/>
              <a:t>を活用する提案として、社会課題解決を担う、経済的に自立した企業と人材を育成し、持続的に社会変化に対応できる共創拠点を整備します</a:t>
            </a:r>
          </a:p>
          <a:p>
            <a:r>
              <a:rPr kumimoji="1" lang="ja-JP" altLang="en-US"/>
              <a:t>。共創拠点では大学院大学や</a:t>
            </a:r>
            <a:r>
              <a:rPr kumimoji="1" lang="en-US" altLang="ja-JP"/>
              <a:t>NPO</a:t>
            </a:r>
            <a:r>
              <a:rPr kumimoji="1" lang="ja-JP" altLang="en-US"/>
              <a:t>法人わかまちが主催する学生・企業合同ワークショップを通じて社会課題を解決していく人材を育成します</a:t>
            </a:r>
            <a:endParaRPr kumimoji="1" lang="en-US" altLang="ja-JP"/>
          </a:p>
          <a:p>
            <a:r>
              <a:rPr kumimoji="1" lang="ja-JP" altLang="en-US"/>
              <a:t>新規企業オフィスは既存のテナントと住み分けを行わないことで偶発的な交流を促します</a:t>
            </a:r>
          </a:p>
        </p:txBody>
      </p:sp>
      <p:sp>
        <p:nvSpPr>
          <p:cNvPr id="4" name="スライド番号プレースホルダー 3">
            <a:extLst>
              <a:ext uri="{FF2B5EF4-FFF2-40B4-BE49-F238E27FC236}">
                <a16:creationId xmlns:a16="http://schemas.microsoft.com/office/drawing/2014/main" id="{07FE57DF-810F-594D-6C0E-E38C11A18A2B}"/>
              </a:ext>
            </a:extLst>
          </p:cNvPr>
          <p:cNvSpPr>
            <a:spLocks noGrp="1"/>
          </p:cNvSpPr>
          <p:nvPr>
            <p:ph type="sldNum" sz="quarter" idx="5"/>
          </p:nvPr>
        </p:nvSpPr>
        <p:spPr/>
        <p:txBody>
          <a:bodyPr/>
          <a:lstStyle/>
          <a:p>
            <a:fld id="{1B3E3539-DB1F-4894-8E73-D6C57C3D7F82}" type="slidenum">
              <a:rPr kumimoji="1" lang="ja-JP" altLang="en-US" smtClean="0"/>
              <a:t>32</a:t>
            </a:fld>
            <a:endParaRPr kumimoji="1" lang="ja-JP" altLang="en-US"/>
          </a:p>
        </p:txBody>
      </p:sp>
    </p:spTree>
    <p:extLst>
      <p:ext uri="{BB962C8B-B14F-4D97-AF65-F5344CB8AC3E}">
        <p14:creationId xmlns:p14="http://schemas.microsoft.com/office/powerpoint/2010/main" val="486905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8D2DC-83E5-08CF-19CF-89EB245BD99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922D315-F6D3-EBCB-160B-4ED3E97A5F6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9A950EF-583E-3B56-67D9-B2AE29E59061}"/>
              </a:ext>
            </a:extLst>
          </p:cNvPr>
          <p:cNvSpPr>
            <a:spLocks noGrp="1"/>
          </p:cNvSpPr>
          <p:nvPr>
            <p:ph type="body" idx="1"/>
          </p:nvPr>
        </p:nvSpPr>
        <p:spPr/>
        <p:txBody>
          <a:bodyPr/>
          <a:lstStyle/>
          <a:p>
            <a:r>
              <a:rPr kumimoji="1" lang="ja-JP" altLang="en-US"/>
              <a:t>モール</a:t>
            </a:r>
            <a:r>
              <a:rPr kumimoji="1" lang="en-US" altLang="ja-JP"/>
              <a:t>505</a:t>
            </a:r>
            <a:r>
              <a:rPr kumimoji="1" lang="ja-JP" altLang="en-US"/>
              <a:t>に誘致する企業は社会課題解決という共通のビジョンを持った三者を集めることで、社会課題解決能力を最大限に引き出します</a:t>
            </a:r>
          </a:p>
        </p:txBody>
      </p:sp>
      <p:sp>
        <p:nvSpPr>
          <p:cNvPr id="4" name="スライド番号プレースホルダー 3">
            <a:extLst>
              <a:ext uri="{FF2B5EF4-FFF2-40B4-BE49-F238E27FC236}">
                <a16:creationId xmlns:a16="http://schemas.microsoft.com/office/drawing/2014/main" id="{3EE6DCB5-8A0A-3F48-B6D9-8D7F1A98CB99}"/>
              </a:ext>
            </a:extLst>
          </p:cNvPr>
          <p:cNvSpPr>
            <a:spLocks noGrp="1"/>
          </p:cNvSpPr>
          <p:nvPr>
            <p:ph type="sldNum" sz="quarter" idx="5"/>
          </p:nvPr>
        </p:nvSpPr>
        <p:spPr/>
        <p:txBody>
          <a:bodyPr/>
          <a:lstStyle/>
          <a:p>
            <a:fld id="{1B3E3539-DB1F-4894-8E73-D6C57C3D7F82}" type="slidenum">
              <a:rPr kumimoji="1" lang="ja-JP" altLang="en-US" smtClean="0"/>
              <a:t>33</a:t>
            </a:fld>
            <a:endParaRPr kumimoji="1" lang="ja-JP" altLang="en-US"/>
          </a:p>
        </p:txBody>
      </p:sp>
    </p:spTree>
    <p:extLst>
      <p:ext uri="{BB962C8B-B14F-4D97-AF65-F5344CB8AC3E}">
        <p14:creationId xmlns:p14="http://schemas.microsoft.com/office/powerpoint/2010/main" val="41230768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EA32B-9133-0172-B602-C591350648C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8B957A1-1833-1FF9-C104-91837FD58F6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E0919BF-0960-9D37-AE3D-9873FD96536E}"/>
              </a:ext>
            </a:extLst>
          </p:cNvPr>
          <p:cNvSpPr>
            <a:spLocks noGrp="1"/>
          </p:cNvSpPr>
          <p:nvPr>
            <p:ph type="body" idx="1"/>
          </p:nvPr>
        </p:nvSpPr>
        <p:spPr/>
        <p:txBody>
          <a:bodyPr/>
          <a:lstStyle/>
          <a:p>
            <a:r>
              <a:rPr kumimoji="1" lang="ja-JP" altLang="en-US"/>
              <a:t>モール</a:t>
            </a:r>
            <a:r>
              <a:rPr kumimoji="1" lang="en-US" altLang="ja-JP"/>
              <a:t>505</a:t>
            </a:r>
            <a:r>
              <a:rPr kumimoji="1" lang="ja-JP" altLang="en-US"/>
              <a:t>を中心に多様な主体が相互に関係することで社会課題解決の持続性を高めていきます。</a:t>
            </a:r>
          </a:p>
        </p:txBody>
      </p:sp>
      <p:sp>
        <p:nvSpPr>
          <p:cNvPr id="4" name="スライド番号プレースホルダー 3">
            <a:extLst>
              <a:ext uri="{FF2B5EF4-FFF2-40B4-BE49-F238E27FC236}">
                <a16:creationId xmlns:a16="http://schemas.microsoft.com/office/drawing/2014/main" id="{0FF62AAA-2E48-3BA5-B7D1-5BDBAC335D84}"/>
              </a:ext>
            </a:extLst>
          </p:cNvPr>
          <p:cNvSpPr>
            <a:spLocks noGrp="1"/>
          </p:cNvSpPr>
          <p:nvPr>
            <p:ph type="sldNum" sz="quarter" idx="5"/>
          </p:nvPr>
        </p:nvSpPr>
        <p:spPr/>
        <p:txBody>
          <a:bodyPr/>
          <a:lstStyle/>
          <a:p>
            <a:fld id="{1B3E3539-DB1F-4894-8E73-D6C57C3D7F82}" type="slidenum">
              <a:rPr kumimoji="1" lang="ja-JP" altLang="en-US" smtClean="0"/>
              <a:t>34</a:t>
            </a:fld>
            <a:endParaRPr kumimoji="1" lang="ja-JP" altLang="en-US"/>
          </a:p>
        </p:txBody>
      </p:sp>
    </p:spTree>
    <p:extLst>
      <p:ext uri="{BB962C8B-B14F-4D97-AF65-F5344CB8AC3E}">
        <p14:creationId xmlns:p14="http://schemas.microsoft.com/office/powerpoint/2010/main" val="6209719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F862E-50AC-F3A6-466A-92CDD38914F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CFF8B34-FDC2-EDDA-A92E-DFFD522BE37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1D8D903-36E8-7004-080C-554F2B18B85D}"/>
              </a:ext>
            </a:extLst>
          </p:cNvPr>
          <p:cNvSpPr>
            <a:spLocks noGrp="1"/>
          </p:cNvSpPr>
          <p:nvPr>
            <p:ph type="body" idx="1"/>
          </p:nvPr>
        </p:nvSpPr>
        <p:spPr/>
        <p:txBody>
          <a:bodyPr/>
          <a:lstStyle/>
          <a:p>
            <a:r>
              <a:rPr kumimoji="1" lang="ja-JP" altLang="en-US"/>
              <a:t>費用対効果としては、</a:t>
            </a:r>
            <a:r>
              <a:rPr kumimoji="1" lang="en-US" altLang="ja-JP"/>
              <a:t>15</a:t>
            </a:r>
            <a:r>
              <a:rPr kumimoji="1" lang="ja-JP" altLang="en-US"/>
              <a:t>年間で約</a:t>
            </a:r>
            <a:r>
              <a:rPr kumimoji="1" lang="en-US" altLang="ja-JP"/>
              <a:t>0.6</a:t>
            </a:r>
            <a:r>
              <a:rPr kumimoji="1" lang="ja-JP" altLang="en-US"/>
              <a:t>億円の便益が見込まれます</a:t>
            </a:r>
          </a:p>
        </p:txBody>
      </p:sp>
      <p:sp>
        <p:nvSpPr>
          <p:cNvPr id="4" name="スライド番号プレースホルダー 3">
            <a:extLst>
              <a:ext uri="{FF2B5EF4-FFF2-40B4-BE49-F238E27FC236}">
                <a16:creationId xmlns:a16="http://schemas.microsoft.com/office/drawing/2014/main" id="{0AA785D5-4328-7759-6AEE-5840AE0452F9}"/>
              </a:ext>
            </a:extLst>
          </p:cNvPr>
          <p:cNvSpPr>
            <a:spLocks noGrp="1"/>
          </p:cNvSpPr>
          <p:nvPr>
            <p:ph type="sldNum" sz="quarter" idx="5"/>
          </p:nvPr>
        </p:nvSpPr>
        <p:spPr/>
        <p:txBody>
          <a:bodyPr/>
          <a:lstStyle/>
          <a:p>
            <a:fld id="{1B3E3539-DB1F-4894-8E73-D6C57C3D7F82}" type="slidenum">
              <a:rPr kumimoji="1" lang="ja-JP" altLang="en-US" smtClean="0"/>
              <a:t>35</a:t>
            </a:fld>
            <a:endParaRPr kumimoji="1" lang="ja-JP" altLang="en-US"/>
          </a:p>
        </p:txBody>
      </p:sp>
    </p:spTree>
    <p:extLst>
      <p:ext uri="{BB962C8B-B14F-4D97-AF65-F5344CB8AC3E}">
        <p14:creationId xmlns:p14="http://schemas.microsoft.com/office/powerpoint/2010/main" val="41941761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E2C18-4539-FBE8-9D5A-AA6AED2D2A1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6B6DE71-DE3F-720C-A3BE-E8E1BCB8F1D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141D2B7-6585-8C58-93DF-CD1EDFA6953A}"/>
              </a:ext>
            </a:extLst>
          </p:cNvPr>
          <p:cNvSpPr>
            <a:spLocks noGrp="1"/>
          </p:cNvSpPr>
          <p:nvPr>
            <p:ph type="body" idx="1"/>
          </p:nvPr>
        </p:nvSpPr>
        <p:spPr/>
        <p:txBody>
          <a:bodyPr/>
          <a:lstStyle/>
          <a:p>
            <a:r>
              <a:rPr kumimoji="1" lang="ja-JP" altLang="en-US"/>
              <a:t>「</a:t>
            </a:r>
            <a:r>
              <a:rPr kumimoji="1" lang="en-US" altLang="ja-JP"/>
              <a:t>DX</a:t>
            </a:r>
            <a:r>
              <a:rPr kumimoji="1" lang="ja-JP" altLang="en-US"/>
              <a:t>推進・イノベーション拠点整備」施策により、コスト増大や技術革新、気候変動という社会変化を捉えると同時に、幸福の要素を高めていきます。</a:t>
            </a:r>
          </a:p>
          <a:p>
            <a:endParaRPr kumimoji="1" lang="ja-JP" altLang="en-US"/>
          </a:p>
        </p:txBody>
      </p:sp>
      <p:sp>
        <p:nvSpPr>
          <p:cNvPr id="4" name="スライド番号プレースホルダー 3">
            <a:extLst>
              <a:ext uri="{FF2B5EF4-FFF2-40B4-BE49-F238E27FC236}">
                <a16:creationId xmlns:a16="http://schemas.microsoft.com/office/drawing/2014/main" id="{A4EB780B-9AF0-D285-8680-7B0056FBA1C9}"/>
              </a:ext>
            </a:extLst>
          </p:cNvPr>
          <p:cNvSpPr>
            <a:spLocks noGrp="1"/>
          </p:cNvSpPr>
          <p:nvPr>
            <p:ph type="sldNum" sz="quarter" idx="5"/>
          </p:nvPr>
        </p:nvSpPr>
        <p:spPr/>
        <p:txBody>
          <a:bodyPr/>
          <a:lstStyle/>
          <a:p>
            <a:fld id="{1B3E3539-DB1F-4894-8E73-D6C57C3D7F82}" type="slidenum">
              <a:rPr kumimoji="1" lang="ja-JP" altLang="en-US" smtClean="0"/>
              <a:t>36</a:t>
            </a:fld>
            <a:endParaRPr kumimoji="1" lang="ja-JP" altLang="en-US"/>
          </a:p>
        </p:txBody>
      </p:sp>
    </p:spTree>
    <p:extLst>
      <p:ext uri="{BB962C8B-B14F-4D97-AF65-F5344CB8AC3E}">
        <p14:creationId xmlns:p14="http://schemas.microsoft.com/office/powerpoint/2010/main" val="18514660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7310A-0B37-4524-DA5B-7C6040F410D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BBB4D42-785B-EA1A-8184-A57D4146E25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53C1D4A-B3C1-7DE5-11B0-B3AB993DAA43}"/>
              </a:ext>
            </a:extLst>
          </p:cNvPr>
          <p:cNvSpPr>
            <a:spLocks noGrp="1"/>
          </p:cNvSpPr>
          <p:nvPr>
            <p:ph type="body" idx="1"/>
          </p:nvPr>
        </p:nvSpPr>
        <p:spPr/>
        <p:txBody>
          <a:bodyPr/>
          <a:lstStyle/>
          <a:p>
            <a:r>
              <a:rPr kumimoji="1" lang="ja-JP" altLang="en-US"/>
              <a:t>最後に、まとめです</a:t>
            </a:r>
          </a:p>
        </p:txBody>
      </p:sp>
      <p:sp>
        <p:nvSpPr>
          <p:cNvPr id="4" name="スライド番号プレースホルダー 3">
            <a:extLst>
              <a:ext uri="{FF2B5EF4-FFF2-40B4-BE49-F238E27FC236}">
                <a16:creationId xmlns:a16="http://schemas.microsoft.com/office/drawing/2014/main" id="{9D99CFFB-6A13-F5B2-9905-54103E52733B}"/>
              </a:ext>
            </a:extLst>
          </p:cNvPr>
          <p:cNvSpPr>
            <a:spLocks noGrp="1"/>
          </p:cNvSpPr>
          <p:nvPr>
            <p:ph type="sldNum" sz="quarter" idx="5"/>
          </p:nvPr>
        </p:nvSpPr>
        <p:spPr/>
        <p:txBody>
          <a:bodyPr/>
          <a:lstStyle/>
          <a:p>
            <a:fld id="{1B3E3539-DB1F-4894-8E73-D6C57C3D7F82}" type="slidenum">
              <a:rPr kumimoji="1" lang="ja-JP" altLang="en-US" smtClean="0"/>
              <a:t>37</a:t>
            </a:fld>
            <a:endParaRPr kumimoji="1" lang="ja-JP" altLang="en-US"/>
          </a:p>
        </p:txBody>
      </p:sp>
    </p:spTree>
    <p:extLst>
      <p:ext uri="{BB962C8B-B14F-4D97-AF65-F5344CB8AC3E}">
        <p14:creationId xmlns:p14="http://schemas.microsoft.com/office/powerpoint/2010/main" val="927685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C1A6A-E775-5EAC-C087-1E638CA02EA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9AFA9B1-CC2E-2648-B2A2-2DB36964F90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C97138E-EE2C-BFD4-E46F-FA13426D4213}"/>
              </a:ext>
            </a:extLst>
          </p:cNvPr>
          <p:cNvSpPr>
            <a:spLocks noGrp="1"/>
          </p:cNvSpPr>
          <p:nvPr>
            <p:ph type="body" idx="1"/>
          </p:nvPr>
        </p:nvSpPr>
        <p:spPr/>
        <p:txBody>
          <a:bodyPr/>
          <a:lstStyle/>
          <a:p>
            <a:r>
              <a:rPr kumimoji="1" lang="ja-JP" altLang="en-US"/>
              <a:t>それぞれの施策で、社会変化に対応し、それぞれの施策が幸福度を高めていく</a:t>
            </a:r>
          </a:p>
        </p:txBody>
      </p:sp>
      <p:sp>
        <p:nvSpPr>
          <p:cNvPr id="4" name="スライド番号プレースホルダー 3">
            <a:extLst>
              <a:ext uri="{FF2B5EF4-FFF2-40B4-BE49-F238E27FC236}">
                <a16:creationId xmlns:a16="http://schemas.microsoft.com/office/drawing/2014/main" id="{5EA29A99-250D-D9B7-B5E7-F74A599D03D8}"/>
              </a:ext>
            </a:extLst>
          </p:cNvPr>
          <p:cNvSpPr>
            <a:spLocks noGrp="1"/>
          </p:cNvSpPr>
          <p:nvPr>
            <p:ph type="sldNum" sz="quarter" idx="5"/>
          </p:nvPr>
        </p:nvSpPr>
        <p:spPr/>
        <p:txBody>
          <a:bodyPr/>
          <a:lstStyle/>
          <a:p>
            <a:fld id="{1B3E3539-DB1F-4894-8E73-D6C57C3D7F82}" type="slidenum">
              <a:rPr kumimoji="1" lang="ja-JP" altLang="en-US" smtClean="0"/>
              <a:t>38</a:t>
            </a:fld>
            <a:endParaRPr kumimoji="1" lang="ja-JP" altLang="en-US"/>
          </a:p>
        </p:txBody>
      </p:sp>
    </p:spTree>
    <p:extLst>
      <p:ext uri="{BB962C8B-B14F-4D97-AF65-F5344CB8AC3E}">
        <p14:creationId xmlns:p14="http://schemas.microsoft.com/office/powerpoint/2010/main" val="7733950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5EE2C-C368-15A0-A198-45F52698F2E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56C2671-EF34-775A-DFC7-89FD75A3294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08BB7DE-51E9-BC50-EEB6-0E5BD74B700E}"/>
              </a:ext>
            </a:extLst>
          </p:cNvPr>
          <p:cNvSpPr>
            <a:spLocks noGrp="1"/>
          </p:cNvSpPr>
          <p:nvPr>
            <p:ph type="body" idx="1"/>
          </p:nvPr>
        </p:nvSpPr>
        <p:spPr/>
        <p:txBody>
          <a:bodyPr/>
          <a:lstStyle/>
          <a:p>
            <a:r>
              <a:rPr kumimoji="1" lang="ja-JP" altLang="en-US"/>
              <a:t>それによって実現される、「人々が幸福になるまち土浦」。これが私たちの描く土浦市の姿です。</a:t>
            </a:r>
          </a:p>
        </p:txBody>
      </p:sp>
      <p:sp>
        <p:nvSpPr>
          <p:cNvPr id="4" name="スライド番号プレースホルダー 3">
            <a:extLst>
              <a:ext uri="{FF2B5EF4-FFF2-40B4-BE49-F238E27FC236}">
                <a16:creationId xmlns:a16="http://schemas.microsoft.com/office/drawing/2014/main" id="{58EB3618-870B-EAB9-5459-C98198A2355A}"/>
              </a:ext>
            </a:extLst>
          </p:cNvPr>
          <p:cNvSpPr>
            <a:spLocks noGrp="1"/>
          </p:cNvSpPr>
          <p:nvPr>
            <p:ph type="sldNum" sz="quarter" idx="5"/>
          </p:nvPr>
        </p:nvSpPr>
        <p:spPr/>
        <p:txBody>
          <a:bodyPr/>
          <a:lstStyle/>
          <a:p>
            <a:fld id="{1B3E3539-DB1F-4894-8E73-D6C57C3D7F82}" type="slidenum">
              <a:rPr kumimoji="1" lang="ja-JP" altLang="en-US" smtClean="0"/>
              <a:t>39</a:t>
            </a:fld>
            <a:endParaRPr kumimoji="1" lang="ja-JP" altLang="en-US"/>
          </a:p>
        </p:txBody>
      </p:sp>
    </p:spTree>
    <p:extLst>
      <p:ext uri="{BB962C8B-B14F-4D97-AF65-F5344CB8AC3E}">
        <p14:creationId xmlns:p14="http://schemas.microsoft.com/office/powerpoint/2010/main" val="916623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37E92-7EC3-9AEE-A238-3188B996612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AEF7D44-5781-7386-CF85-66AF21698C6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522B966-4E6C-8FD5-F714-5B6E03DA0BF6}"/>
              </a:ext>
            </a:extLst>
          </p:cNvPr>
          <p:cNvSpPr>
            <a:spLocks noGrp="1"/>
          </p:cNvSpPr>
          <p:nvPr>
            <p:ph type="body" idx="1"/>
          </p:nvPr>
        </p:nvSpPr>
        <p:spPr/>
        <p:txBody>
          <a:bodyPr/>
          <a:lstStyle/>
          <a:p>
            <a:r>
              <a:rPr kumimoji="1" lang="ja-JP" altLang="en-US"/>
              <a:t>豊かさ、安心安全、人材育成、夢・希望の４つを高めていくことで、人々の幸福が実現されると考えます。</a:t>
            </a:r>
          </a:p>
        </p:txBody>
      </p:sp>
      <p:sp>
        <p:nvSpPr>
          <p:cNvPr id="4" name="スライド番号プレースホルダー 3">
            <a:extLst>
              <a:ext uri="{FF2B5EF4-FFF2-40B4-BE49-F238E27FC236}">
                <a16:creationId xmlns:a16="http://schemas.microsoft.com/office/drawing/2014/main" id="{270F71D8-14F5-AECD-C96F-D88E56D79AD8}"/>
              </a:ext>
            </a:extLst>
          </p:cNvPr>
          <p:cNvSpPr>
            <a:spLocks noGrp="1"/>
          </p:cNvSpPr>
          <p:nvPr>
            <p:ph type="sldNum" sz="quarter" idx="5"/>
          </p:nvPr>
        </p:nvSpPr>
        <p:spPr/>
        <p:txBody>
          <a:bodyPr/>
          <a:lstStyle/>
          <a:p>
            <a:fld id="{1B3E3539-DB1F-4894-8E73-D6C57C3D7F82}" type="slidenum">
              <a:rPr kumimoji="1" lang="ja-JP" altLang="en-US" smtClean="0"/>
              <a:t>4</a:t>
            </a:fld>
            <a:endParaRPr kumimoji="1" lang="ja-JP" altLang="en-US"/>
          </a:p>
        </p:txBody>
      </p:sp>
    </p:spTree>
    <p:extLst>
      <p:ext uri="{BB962C8B-B14F-4D97-AF65-F5344CB8AC3E}">
        <p14:creationId xmlns:p14="http://schemas.microsoft.com/office/powerpoint/2010/main" val="1976296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社会変化に対応していくことも、必要不可欠だと考えます。</a:t>
            </a: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5</a:t>
            </a:fld>
            <a:endParaRPr kumimoji="1" lang="ja-JP" altLang="en-US"/>
          </a:p>
        </p:txBody>
      </p:sp>
    </p:spTree>
    <p:extLst>
      <p:ext uri="{BB962C8B-B14F-4D97-AF65-F5344CB8AC3E}">
        <p14:creationId xmlns:p14="http://schemas.microsoft.com/office/powerpoint/2010/main" val="3876962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CE705-F42F-7D23-A658-50EF201FC69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6130A50-3CDC-23CB-0A42-E26C0D8CBA7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0CDAC88-2A66-CC43-8DDB-A12F0F18B825}"/>
              </a:ext>
            </a:extLst>
          </p:cNvPr>
          <p:cNvSpPr>
            <a:spLocks noGrp="1"/>
          </p:cNvSpPr>
          <p:nvPr>
            <p:ph type="body" idx="1"/>
          </p:nvPr>
        </p:nvSpPr>
        <p:spPr/>
        <p:txBody>
          <a:bodyPr/>
          <a:lstStyle/>
          <a:p>
            <a:r>
              <a:rPr kumimoji="1" lang="ja-JP" altLang="en-US"/>
              <a:t>幸福のための要素を伸ばし、高めていく。これが、私たちの描きたい土浦市の姿です。</a:t>
            </a:r>
          </a:p>
        </p:txBody>
      </p:sp>
      <p:sp>
        <p:nvSpPr>
          <p:cNvPr id="4" name="スライド番号プレースホルダー 3">
            <a:extLst>
              <a:ext uri="{FF2B5EF4-FFF2-40B4-BE49-F238E27FC236}">
                <a16:creationId xmlns:a16="http://schemas.microsoft.com/office/drawing/2014/main" id="{5CE7712B-DF32-1466-8299-6F8E8F25121F}"/>
              </a:ext>
            </a:extLst>
          </p:cNvPr>
          <p:cNvSpPr>
            <a:spLocks noGrp="1"/>
          </p:cNvSpPr>
          <p:nvPr>
            <p:ph type="sldNum" sz="quarter" idx="5"/>
          </p:nvPr>
        </p:nvSpPr>
        <p:spPr/>
        <p:txBody>
          <a:bodyPr/>
          <a:lstStyle/>
          <a:p>
            <a:fld id="{1B3E3539-DB1F-4894-8E73-D6C57C3D7F82}" type="slidenum">
              <a:rPr kumimoji="1" lang="ja-JP" altLang="en-US" smtClean="0"/>
              <a:t>6</a:t>
            </a:fld>
            <a:endParaRPr kumimoji="1" lang="ja-JP" altLang="en-US"/>
          </a:p>
        </p:txBody>
      </p:sp>
    </p:spTree>
    <p:extLst>
      <p:ext uri="{BB962C8B-B14F-4D97-AF65-F5344CB8AC3E}">
        <p14:creationId xmlns:p14="http://schemas.microsoft.com/office/powerpoint/2010/main" val="3999504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ここからは、このような土浦市の姿を描くための施策を、提案します。</a:t>
            </a:r>
          </a:p>
        </p:txBody>
      </p:sp>
      <p:sp>
        <p:nvSpPr>
          <p:cNvPr id="4" name="スライド番号プレースホルダー 3"/>
          <p:cNvSpPr>
            <a:spLocks noGrp="1"/>
          </p:cNvSpPr>
          <p:nvPr>
            <p:ph type="sldNum" sz="quarter" idx="5"/>
          </p:nvPr>
        </p:nvSpPr>
        <p:spPr/>
        <p:txBody>
          <a:bodyPr/>
          <a:lstStyle/>
          <a:p>
            <a:fld id="{1B3E3539-DB1F-4894-8E73-D6C57C3D7F82}" type="slidenum">
              <a:rPr kumimoji="1" lang="ja-JP" altLang="en-US" smtClean="0"/>
              <a:t>7</a:t>
            </a:fld>
            <a:endParaRPr kumimoji="1" lang="ja-JP" altLang="en-US"/>
          </a:p>
        </p:txBody>
      </p:sp>
    </p:spTree>
    <p:extLst>
      <p:ext uri="{BB962C8B-B14F-4D97-AF65-F5344CB8AC3E}">
        <p14:creationId xmlns:p14="http://schemas.microsoft.com/office/powerpoint/2010/main" val="3890923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9FFD7-FBB9-3162-4201-29E9D946826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1E76F4F-112C-34AD-4721-2B9DB62D927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2E10DFF-E4AF-2246-D471-4139D6932099}"/>
              </a:ext>
            </a:extLst>
          </p:cNvPr>
          <p:cNvSpPr>
            <a:spLocks noGrp="1"/>
          </p:cNvSpPr>
          <p:nvPr>
            <p:ph type="body" idx="1"/>
          </p:nvPr>
        </p:nvSpPr>
        <p:spPr/>
        <p:txBody>
          <a:bodyPr/>
          <a:lstStyle/>
          <a:p>
            <a:r>
              <a:rPr kumimoji="1" lang="ja-JP" altLang="en-US"/>
              <a:t>まず初めに、豊かさを高めていくことに着目し、「新工業団地」施策を提案します。</a:t>
            </a:r>
          </a:p>
        </p:txBody>
      </p:sp>
      <p:sp>
        <p:nvSpPr>
          <p:cNvPr id="4" name="スライド番号プレースホルダー 3">
            <a:extLst>
              <a:ext uri="{FF2B5EF4-FFF2-40B4-BE49-F238E27FC236}">
                <a16:creationId xmlns:a16="http://schemas.microsoft.com/office/drawing/2014/main" id="{3EDA474A-3433-00EC-24A2-9B973C463C57}"/>
              </a:ext>
            </a:extLst>
          </p:cNvPr>
          <p:cNvSpPr>
            <a:spLocks noGrp="1"/>
          </p:cNvSpPr>
          <p:nvPr>
            <p:ph type="sldNum" sz="quarter" idx="5"/>
          </p:nvPr>
        </p:nvSpPr>
        <p:spPr/>
        <p:txBody>
          <a:bodyPr/>
          <a:lstStyle/>
          <a:p>
            <a:fld id="{1B3E3539-DB1F-4894-8E73-D6C57C3D7F82}" type="slidenum">
              <a:rPr kumimoji="1" lang="ja-JP" altLang="en-US" smtClean="0"/>
              <a:t>8</a:t>
            </a:fld>
            <a:endParaRPr kumimoji="1" lang="ja-JP" altLang="en-US"/>
          </a:p>
        </p:txBody>
      </p:sp>
    </p:spTree>
    <p:extLst>
      <p:ext uri="{BB962C8B-B14F-4D97-AF65-F5344CB8AC3E}">
        <p14:creationId xmlns:p14="http://schemas.microsoft.com/office/powerpoint/2010/main" val="850487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DAD3B-6EA1-FA46-BDF1-9BA0E323910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88ABCC6-D515-0C73-D091-BE1D15D949C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67A3883-21A3-C7AD-5623-D3B0428B00A4}"/>
              </a:ext>
            </a:extLst>
          </p:cNvPr>
          <p:cNvSpPr>
            <a:spLocks noGrp="1"/>
          </p:cNvSpPr>
          <p:nvPr>
            <p:ph type="body" idx="1"/>
          </p:nvPr>
        </p:nvSpPr>
        <p:spPr/>
        <p:txBody>
          <a:bodyPr/>
          <a:lstStyle/>
          <a:p>
            <a:r>
              <a:rPr kumimoji="1" lang="ja-JP" altLang="en-US"/>
              <a:t>私たちは土浦北インターチェンジ付近に新しい工業団地の整備を提案します。</a:t>
            </a:r>
            <a:endParaRPr kumimoji="1" lang="en-US" altLang="ja-JP"/>
          </a:p>
          <a:p>
            <a:r>
              <a:rPr kumimoji="1" lang="ja-JP" altLang="en-US"/>
              <a:t>こちらの土地は、</a:t>
            </a:r>
            <a:r>
              <a:rPr kumimoji="1" lang="ja-JP" altLang="en-US" sz="1200"/>
              <a:t>現在</a:t>
            </a:r>
            <a:endParaRPr kumimoji="1" lang="en-US" altLang="ja-JP" sz="1200"/>
          </a:p>
          <a:p>
            <a:r>
              <a:rPr kumimoji="1" lang="ja-JP" altLang="en-US" sz="1200"/>
              <a:t>・ソーラーパネル</a:t>
            </a:r>
            <a:endParaRPr kumimoji="1" lang="en-US" altLang="ja-JP" sz="1200"/>
          </a:p>
          <a:p>
            <a:r>
              <a:rPr kumimoji="1" lang="ja-JP" altLang="en-US" sz="1200"/>
              <a:t>・</a:t>
            </a:r>
            <a:r>
              <a:rPr lang="ja-JP" altLang="en-US" sz="1200"/>
              <a:t>森林</a:t>
            </a:r>
            <a:endParaRPr lang="en-US" altLang="ja-JP" sz="1200"/>
          </a:p>
          <a:p>
            <a:r>
              <a:rPr lang="ja-JP" altLang="en-US" sz="1200"/>
              <a:t>・耕作放棄地</a:t>
            </a:r>
            <a:endParaRPr lang="en-US" altLang="ja-JP" sz="1200"/>
          </a:p>
          <a:p>
            <a:r>
              <a:rPr lang="ja-JP" altLang="en-US" sz="1200"/>
              <a:t>・（一部耕作地）などが広がっており、</a:t>
            </a:r>
            <a:endParaRPr kumimoji="1" lang="ja-JP" altLang="en-US" sz="1200"/>
          </a:p>
          <a:p>
            <a:r>
              <a:rPr kumimoji="1" lang="ja-JP" altLang="en-US"/>
              <a:t>この工業団地を整備することで、固定資産税等による税収の増加が見込めると考えています。</a:t>
            </a:r>
            <a:endParaRPr kumimoji="1" lang="en-US" altLang="ja-JP"/>
          </a:p>
        </p:txBody>
      </p:sp>
      <p:sp>
        <p:nvSpPr>
          <p:cNvPr id="4" name="スライド番号プレースホルダー 3">
            <a:extLst>
              <a:ext uri="{FF2B5EF4-FFF2-40B4-BE49-F238E27FC236}">
                <a16:creationId xmlns:a16="http://schemas.microsoft.com/office/drawing/2014/main" id="{475B32ED-3380-9999-ABB3-9F0DFF01E076}"/>
              </a:ext>
            </a:extLst>
          </p:cNvPr>
          <p:cNvSpPr>
            <a:spLocks noGrp="1"/>
          </p:cNvSpPr>
          <p:nvPr>
            <p:ph type="sldNum" sz="quarter" idx="5"/>
          </p:nvPr>
        </p:nvSpPr>
        <p:spPr/>
        <p:txBody>
          <a:bodyPr/>
          <a:lstStyle/>
          <a:p>
            <a:fld id="{1B3E3539-DB1F-4894-8E73-D6C57C3D7F82}" type="slidenum">
              <a:rPr kumimoji="1" lang="ja-JP" altLang="en-US" smtClean="0"/>
              <a:t>9</a:t>
            </a:fld>
            <a:endParaRPr kumimoji="1" lang="ja-JP" altLang="en-US"/>
          </a:p>
        </p:txBody>
      </p:sp>
    </p:spTree>
    <p:extLst>
      <p:ext uri="{BB962C8B-B14F-4D97-AF65-F5344CB8AC3E}">
        <p14:creationId xmlns:p14="http://schemas.microsoft.com/office/powerpoint/2010/main" val="2957462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0A27EC09-F601-440D-9B00-515382CEC4D0}" type="datetime1">
              <a:rPr kumimoji="1" lang="ja-JP" altLang="en-US" smtClean="0"/>
              <a:t>2026/1/28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lvl1pPr>
              <a:defRPr sz="3200"/>
            </a:lvl1pPr>
          </a:lstStyle>
          <a:p>
            <a:fld id="{116491C2-F287-4080-9AD2-C973138B097F}" type="slidenum">
              <a:rPr kumimoji="1" lang="ja-JP" altLang="en-US" smtClean="0"/>
              <a:pPr/>
              <a:t>‹#›</a:t>
            </a:fld>
            <a:endParaRPr kumimoji="1" lang="ja-JP" altLang="en-US"/>
          </a:p>
        </p:txBody>
      </p:sp>
    </p:spTree>
    <p:extLst>
      <p:ext uri="{BB962C8B-B14F-4D97-AF65-F5344CB8AC3E}">
        <p14:creationId xmlns:p14="http://schemas.microsoft.com/office/powerpoint/2010/main" val="1670753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CAB7C3CB-A8E3-4EA1-A8BD-BD6DD2EDB6FC}" type="datetime1">
              <a:rPr kumimoji="1" lang="ja-JP" altLang="en-US" smtClean="0"/>
              <a:t>2026/1/28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359164D-50DF-4F41-AE71-3C14A78BA404}" type="slidenum">
              <a:rPr kumimoji="1" lang="ja-JP" altLang="en-US" smtClean="0"/>
              <a:t>‹#›</a:t>
            </a:fld>
            <a:endParaRPr kumimoji="1" lang="ja-JP" altLang="en-US"/>
          </a:p>
        </p:txBody>
      </p:sp>
    </p:spTree>
    <p:extLst>
      <p:ext uri="{BB962C8B-B14F-4D97-AF65-F5344CB8AC3E}">
        <p14:creationId xmlns:p14="http://schemas.microsoft.com/office/powerpoint/2010/main" val="3659266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071D18EB-596F-48EA-ABFD-D6C600CD8803}" type="datetime1">
              <a:rPr kumimoji="1" lang="ja-JP" altLang="en-US" smtClean="0"/>
              <a:t>2026/1/28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359164D-50DF-4F41-AE71-3C14A78BA404}" type="slidenum">
              <a:rPr kumimoji="1" lang="ja-JP" altLang="en-US" smtClean="0"/>
              <a:t>‹#›</a:t>
            </a:fld>
            <a:endParaRPr kumimoji="1" lang="ja-JP" altLang="en-US"/>
          </a:p>
        </p:txBody>
      </p:sp>
    </p:spTree>
    <p:extLst>
      <p:ext uri="{BB962C8B-B14F-4D97-AF65-F5344CB8AC3E}">
        <p14:creationId xmlns:p14="http://schemas.microsoft.com/office/powerpoint/2010/main" val="3824492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D8F2E6AD-17B0-4A7F-8A51-FD04F09CAA34}" type="datetime1">
              <a:rPr kumimoji="1" lang="ja-JP" altLang="en-US" smtClean="0"/>
              <a:t>2026/1/28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359164D-50DF-4F41-AE71-3C14A78BA404}" type="slidenum">
              <a:rPr kumimoji="1" lang="ja-JP" altLang="en-US" smtClean="0"/>
              <a:t>‹#›</a:t>
            </a:fld>
            <a:endParaRPr kumimoji="1" lang="ja-JP" altLang="en-US"/>
          </a:p>
        </p:txBody>
      </p:sp>
    </p:spTree>
    <p:extLst>
      <p:ext uri="{BB962C8B-B14F-4D97-AF65-F5344CB8AC3E}">
        <p14:creationId xmlns:p14="http://schemas.microsoft.com/office/powerpoint/2010/main" val="3498617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873AA59-C7FE-45D2-B697-F03F056B48D5}" type="datetime1">
              <a:rPr kumimoji="1" lang="ja-JP" altLang="en-US" smtClean="0"/>
              <a:t>2026/1/28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359164D-50DF-4F41-AE71-3C14A78BA404}" type="slidenum">
              <a:rPr kumimoji="1" lang="ja-JP" altLang="en-US" smtClean="0"/>
              <a:t>‹#›</a:t>
            </a:fld>
            <a:endParaRPr kumimoji="1" lang="ja-JP" altLang="en-US"/>
          </a:p>
        </p:txBody>
      </p:sp>
    </p:spTree>
    <p:extLst>
      <p:ext uri="{BB962C8B-B14F-4D97-AF65-F5344CB8AC3E}">
        <p14:creationId xmlns:p14="http://schemas.microsoft.com/office/powerpoint/2010/main" val="1671217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9AF48D8C-61A4-4ABA-A05E-59BF1A5ACA76}" type="datetime1">
              <a:rPr kumimoji="1" lang="ja-JP" altLang="en-US" smtClean="0"/>
              <a:t>2026/1/28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359164D-50DF-4F41-AE71-3C14A78BA404}" type="slidenum">
              <a:rPr kumimoji="1" lang="ja-JP" altLang="en-US" smtClean="0"/>
              <a:t>‹#›</a:t>
            </a:fld>
            <a:endParaRPr kumimoji="1" lang="ja-JP" altLang="en-US"/>
          </a:p>
        </p:txBody>
      </p:sp>
    </p:spTree>
    <p:extLst>
      <p:ext uri="{BB962C8B-B14F-4D97-AF65-F5344CB8AC3E}">
        <p14:creationId xmlns:p14="http://schemas.microsoft.com/office/powerpoint/2010/main" val="2202792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4020C648-A743-4C67-AD55-4AB752C2CF70}" type="datetime1">
              <a:rPr kumimoji="1" lang="ja-JP" altLang="en-US" smtClean="0"/>
              <a:t>2026/1/28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9359164D-50DF-4F41-AE71-3C14A78BA404}" type="slidenum">
              <a:rPr kumimoji="1" lang="ja-JP" altLang="en-US" smtClean="0"/>
              <a:t>‹#›</a:t>
            </a:fld>
            <a:endParaRPr kumimoji="1" lang="ja-JP" altLang="en-US"/>
          </a:p>
        </p:txBody>
      </p:sp>
    </p:spTree>
    <p:extLst>
      <p:ext uri="{BB962C8B-B14F-4D97-AF65-F5344CB8AC3E}">
        <p14:creationId xmlns:p14="http://schemas.microsoft.com/office/powerpoint/2010/main" val="1227814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656F0EAF-49CD-4D4D-B693-25DCFE644E2A}" type="datetime1">
              <a:rPr kumimoji="1" lang="ja-JP" altLang="en-US" smtClean="0"/>
              <a:t>2026/1/28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9359164D-50DF-4F41-AE71-3C14A78BA404}" type="slidenum">
              <a:rPr kumimoji="1" lang="ja-JP" altLang="en-US" smtClean="0"/>
              <a:t>‹#›</a:t>
            </a:fld>
            <a:endParaRPr kumimoji="1" lang="ja-JP" altLang="en-US"/>
          </a:p>
        </p:txBody>
      </p:sp>
    </p:spTree>
    <p:extLst>
      <p:ext uri="{BB962C8B-B14F-4D97-AF65-F5344CB8AC3E}">
        <p14:creationId xmlns:p14="http://schemas.microsoft.com/office/powerpoint/2010/main" val="4003173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EF89E8-4BEA-4E16-9B05-B413158F7931}" type="datetime1">
              <a:rPr kumimoji="1" lang="ja-JP" altLang="en-US" smtClean="0"/>
              <a:t>2026/1/28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9359164D-50DF-4F41-AE71-3C14A78BA404}" type="slidenum">
              <a:rPr kumimoji="1" lang="ja-JP" altLang="en-US" smtClean="0"/>
              <a:t>‹#›</a:t>
            </a:fld>
            <a:endParaRPr kumimoji="1" lang="ja-JP" altLang="en-US"/>
          </a:p>
        </p:txBody>
      </p:sp>
    </p:spTree>
    <p:extLst>
      <p:ext uri="{BB962C8B-B14F-4D97-AF65-F5344CB8AC3E}">
        <p14:creationId xmlns:p14="http://schemas.microsoft.com/office/powerpoint/2010/main" val="3314605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3C2EA40-B4B2-4F8D-BF5E-8E4315F05597}" type="datetime1">
              <a:rPr kumimoji="1" lang="ja-JP" altLang="en-US" smtClean="0"/>
              <a:t>2026/1/28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359164D-50DF-4F41-AE71-3C14A78BA404}" type="slidenum">
              <a:rPr kumimoji="1" lang="ja-JP" altLang="en-US" smtClean="0"/>
              <a:t>‹#›</a:t>
            </a:fld>
            <a:endParaRPr kumimoji="1" lang="ja-JP" altLang="en-US"/>
          </a:p>
        </p:txBody>
      </p:sp>
    </p:spTree>
    <p:extLst>
      <p:ext uri="{BB962C8B-B14F-4D97-AF65-F5344CB8AC3E}">
        <p14:creationId xmlns:p14="http://schemas.microsoft.com/office/powerpoint/2010/main" val="4065738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4E40977-5ADD-4821-B516-797447EA1CFD}" type="datetime1">
              <a:rPr kumimoji="1" lang="ja-JP" altLang="en-US" smtClean="0"/>
              <a:t>2026/1/28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359164D-50DF-4F41-AE71-3C14A78BA404}" type="slidenum">
              <a:rPr kumimoji="1" lang="ja-JP" altLang="en-US" smtClean="0"/>
              <a:t>‹#›</a:t>
            </a:fld>
            <a:endParaRPr kumimoji="1" lang="ja-JP" altLang="en-US"/>
          </a:p>
        </p:txBody>
      </p:sp>
    </p:spTree>
    <p:extLst>
      <p:ext uri="{BB962C8B-B14F-4D97-AF65-F5344CB8AC3E}">
        <p14:creationId xmlns:p14="http://schemas.microsoft.com/office/powerpoint/2010/main" val="327308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68DB92A-DDF5-4275-9A9B-1E83A460A1DA}" type="datetime1">
              <a:rPr kumimoji="1" lang="ja-JP" altLang="en-US" smtClean="0"/>
              <a:t>2026/1/28</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359164D-50DF-4F41-AE71-3C14A78BA404}" type="slidenum">
              <a:rPr kumimoji="1" lang="ja-JP" altLang="en-US" smtClean="0"/>
              <a:t>‹#›</a:t>
            </a:fld>
            <a:endParaRPr kumimoji="1" lang="ja-JP" altLang="en-US"/>
          </a:p>
        </p:txBody>
      </p:sp>
    </p:spTree>
    <p:extLst>
      <p:ext uri="{BB962C8B-B14F-4D97-AF65-F5344CB8AC3E}">
        <p14:creationId xmlns:p14="http://schemas.microsoft.com/office/powerpoint/2010/main" val="27090196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9.png"/><Relationship Id="rId5" Type="http://schemas.openxmlformats.org/officeDocument/2006/relationships/image" Target="../media/image11.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11.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11.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png"/><Relationship Id="rId2" Type="http://schemas.microsoft.com/office/2007/relationships/media" Target="../media/media13.m4a"/><Relationship Id="rId1" Type="http://schemas.openxmlformats.org/officeDocument/2006/relationships/audio" Target="NULL" TargetMode="External"/><Relationship Id="rId6" Type="http://schemas.openxmlformats.org/officeDocument/2006/relationships/image" Target="../media/image20.png"/><Relationship Id="rId11" Type="http://schemas.openxmlformats.org/officeDocument/2006/relationships/image" Target="../media/image8.sv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notesSlide" Target="../notesSlides/notesSlide13.xml"/><Relationship Id="rId9" Type="http://schemas.openxmlformats.org/officeDocument/2006/relationships/image" Target="../media/image6.sv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4.m4a"/><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5.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6.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7.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xml"/><Relationship Id="rId7" Type="http://schemas.openxmlformats.org/officeDocument/2006/relationships/image" Target="../media/image1.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0.svg"/><Relationship Id="rId11" Type="http://schemas.openxmlformats.org/officeDocument/2006/relationships/image" Target="../media/image24.svg"/><Relationship Id="rId5" Type="http://schemas.openxmlformats.org/officeDocument/2006/relationships/image" Target="../media/image9.png"/><Relationship Id="rId10" Type="http://schemas.openxmlformats.org/officeDocument/2006/relationships/image" Target="../media/image23.png"/><Relationship Id="rId4" Type="http://schemas.openxmlformats.org/officeDocument/2006/relationships/notesSlide" Target="../notesSlides/notesSlide20.xml"/><Relationship Id="rId9" Type="http://schemas.openxmlformats.org/officeDocument/2006/relationships/image" Target="../media/image22.sv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2.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png"/><Relationship Id="rId2" Type="http://schemas.microsoft.com/office/2007/relationships/media" Target="../media/media23.m4a"/><Relationship Id="rId1" Type="http://schemas.openxmlformats.org/officeDocument/2006/relationships/audio" Target="NULL" TargetMode="External"/><Relationship Id="rId6" Type="http://schemas.openxmlformats.org/officeDocument/2006/relationships/image" Target="../media/image20.png"/><Relationship Id="rId11" Type="http://schemas.openxmlformats.org/officeDocument/2006/relationships/image" Target="../media/image8.sv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notesSlide" Target="../notesSlides/notesSlide23.xml"/><Relationship Id="rId9" Type="http://schemas.openxmlformats.org/officeDocument/2006/relationships/image" Target="../media/image6.sv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4.m4a"/><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5.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png"/><Relationship Id="rId2" Type="http://schemas.microsoft.com/office/2007/relationships/media" Target="../media/media26.m4a"/><Relationship Id="rId1" Type="http://schemas.openxmlformats.org/officeDocument/2006/relationships/audio" Target="NULL" TargetMode="Externa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1.xml"/><Relationship Id="rId7" Type="http://schemas.openxmlformats.org/officeDocument/2006/relationships/image" Target="../media/image28.jpeg"/><Relationship Id="rId2" Type="http://schemas.microsoft.com/office/2007/relationships/media" Target="../media/media27.m4a"/><Relationship Id="rId1" Type="http://schemas.openxmlformats.org/officeDocument/2006/relationships/audio" Target="NULL" TargetMode="External"/><Relationship Id="rId6" Type="http://schemas.openxmlformats.org/officeDocument/2006/relationships/image" Target="../media/image27.png"/><Relationship Id="rId11" Type="http://schemas.openxmlformats.org/officeDocument/2006/relationships/image" Target="../media/image1.png"/><Relationship Id="rId5" Type="http://schemas.openxmlformats.org/officeDocument/2006/relationships/image" Target="../media/image25.png"/><Relationship Id="rId10" Type="http://schemas.openxmlformats.org/officeDocument/2006/relationships/image" Target="../media/image31.png"/><Relationship Id="rId4" Type="http://schemas.openxmlformats.org/officeDocument/2006/relationships/notesSlide" Target="../notesSlides/notesSlide27.xml"/><Relationship Id="rId9" Type="http://schemas.openxmlformats.org/officeDocument/2006/relationships/image" Target="../media/image30.png"/></Relationships>
</file>

<file path=ppt/slides/_rels/slide28.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Layout" Target="../slideLayouts/slideLayout1.xml"/><Relationship Id="rId7" Type="http://schemas.openxmlformats.org/officeDocument/2006/relationships/image" Target="../media/image28.jpeg"/><Relationship Id="rId2" Type="http://schemas.microsoft.com/office/2007/relationships/media" Target="../media/media28.m4a"/><Relationship Id="rId1" Type="http://schemas.openxmlformats.org/officeDocument/2006/relationships/audio" Target="NULL" TargetMode="External"/><Relationship Id="rId6" Type="http://schemas.openxmlformats.org/officeDocument/2006/relationships/image" Target="../media/image27.png"/><Relationship Id="rId5" Type="http://schemas.openxmlformats.org/officeDocument/2006/relationships/image" Target="../media/image25.png"/><Relationship Id="rId10" Type="http://schemas.openxmlformats.org/officeDocument/2006/relationships/image" Target="../media/image1.png"/><Relationship Id="rId4" Type="http://schemas.openxmlformats.org/officeDocument/2006/relationships/notesSlide" Target="../notesSlides/notesSlide28.xml"/><Relationship Id="rId9"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9.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0.m4a"/><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image" Target="../media/image34.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1.m4a"/><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image" Target="../media/image35.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2.m4a"/><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image" Target="../media/image36.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3.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4.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5.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png"/><Relationship Id="rId2" Type="http://schemas.microsoft.com/office/2007/relationships/media" Target="../media/media36.m4a"/><Relationship Id="rId1" Type="http://schemas.openxmlformats.org/officeDocument/2006/relationships/audio" Target="NULL" TargetMode="External"/><Relationship Id="rId6" Type="http://schemas.openxmlformats.org/officeDocument/2006/relationships/image" Target="../media/image20.png"/><Relationship Id="rId11" Type="http://schemas.openxmlformats.org/officeDocument/2006/relationships/image" Target="../media/image8.sv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notesSlide" Target="../notesSlides/notesSlide36.xml"/><Relationship Id="rId9" Type="http://schemas.openxmlformats.org/officeDocument/2006/relationships/image" Target="../media/image6.sv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7.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6.svg"/><Relationship Id="rId2" Type="http://schemas.microsoft.com/office/2007/relationships/media" Target="../media/media38.m4a"/><Relationship Id="rId1" Type="http://schemas.openxmlformats.org/officeDocument/2006/relationships/audio" Target="NULL" TargetMode="External"/><Relationship Id="rId6" Type="http://schemas.openxmlformats.org/officeDocument/2006/relationships/image" Target="../media/image5.png"/><Relationship Id="rId11" Type="http://schemas.openxmlformats.org/officeDocument/2006/relationships/image" Target="../media/image1.png"/><Relationship Id="rId5" Type="http://schemas.openxmlformats.org/officeDocument/2006/relationships/image" Target="../media/image4.png"/><Relationship Id="rId10" Type="http://schemas.openxmlformats.org/officeDocument/2006/relationships/image" Target="../media/image8.svg"/><Relationship Id="rId4" Type="http://schemas.openxmlformats.org/officeDocument/2006/relationships/notesSlide" Target="../notesSlides/notesSlide38.xml"/><Relationship Id="rId9" Type="http://schemas.openxmlformats.org/officeDocument/2006/relationships/image" Target="../media/image7.png"/></Relationships>
</file>

<file path=ppt/slides/_rels/slide3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6.svg"/><Relationship Id="rId2" Type="http://schemas.microsoft.com/office/2007/relationships/media" Target="../media/media39.m4a"/><Relationship Id="rId1" Type="http://schemas.openxmlformats.org/officeDocument/2006/relationships/audio" Target="NULL" TargetMode="External"/><Relationship Id="rId6" Type="http://schemas.openxmlformats.org/officeDocument/2006/relationships/image" Target="../media/image5.png"/><Relationship Id="rId11" Type="http://schemas.openxmlformats.org/officeDocument/2006/relationships/image" Target="../media/image1.png"/><Relationship Id="rId5" Type="http://schemas.openxmlformats.org/officeDocument/2006/relationships/image" Target="../media/image4.png"/><Relationship Id="rId10" Type="http://schemas.openxmlformats.org/officeDocument/2006/relationships/image" Target="../media/image8.svg"/><Relationship Id="rId4" Type="http://schemas.openxmlformats.org/officeDocument/2006/relationships/notesSlide" Target="../notesSlides/notesSlide39.xml"/><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4.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png"/><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6.svg"/><Relationship Id="rId2" Type="http://schemas.microsoft.com/office/2007/relationships/media" Target="../media/media6.m4a"/><Relationship Id="rId1" Type="http://schemas.openxmlformats.org/officeDocument/2006/relationships/audio" Target="NULL" TargetMode="External"/><Relationship Id="rId6" Type="http://schemas.openxmlformats.org/officeDocument/2006/relationships/image" Target="../media/image5.png"/><Relationship Id="rId11" Type="http://schemas.openxmlformats.org/officeDocument/2006/relationships/image" Target="../media/image1.png"/><Relationship Id="rId5" Type="http://schemas.openxmlformats.org/officeDocument/2006/relationships/image" Target="../media/image4.png"/><Relationship Id="rId10" Type="http://schemas.openxmlformats.org/officeDocument/2006/relationships/image" Target="../media/image8.svg"/><Relationship Id="rId4" Type="http://schemas.openxmlformats.org/officeDocument/2006/relationships/notesSlide" Target="../notesSlides/notesSlide6.xml"/><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png"/><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8.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customXml" Target="../ink/ink1.xml"/><Relationship Id="rId12" Type="http://schemas.openxmlformats.org/officeDocument/2006/relationships/image" Target="../media/image1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png"/><Relationship Id="rId11" Type="http://schemas.openxmlformats.org/officeDocument/2006/relationships/customXml" Target="../ink/ink2.xml"/><Relationship Id="rId5" Type="http://schemas.openxmlformats.org/officeDocument/2006/relationships/image" Target="../media/image11.jpeg"/><Relationship Id="rId15" Type="http://schemas.openxmlformats.org/officeDocument/2006/relationships/image" Target="../media/image1.png"/><Relationship Id="rId10" Type="http://schemas.openxmlformats.org/officeDocument/2006/relationships/image" Target="../media/image15.png"/><Relationship Id="rId4" Type="http://schemas.openxmlformats.org/officeDocument/2006/relationships/notesSlide" Target="../notesSlides/notesSlide9.xml"/><Relationship Id="rId9" Type="http://schemas.openxmlformats.org/officeDocument/2006/relationships/image" Target="../media/image14.png"/><Relationship Id="rId1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3451"/>
        </a:solidFill>
        <a:effectLst/>
      </p:bgPr>
    </p:bg>
    <p:spTree>
      <p:nvGrpSpPr>
        <p:cNvPr id="1" name="">
          <a:extLst>
            <a:ext uri="{FF2B5EF4-FFF2-40B4-BE49-F238E27FC236}">
              <a16:creationId xmlns:a16="http://schemas.microsoft.com/office/drawing/2014/main" id="{604C75AE-91A5-AF7B-D2BD-A87CE5F8CBD2}"/>
            </a:ext>
          </a:extLst>
        </p:cNvPr>
        <p:cNvGrpSpPr/>
        <p:nvPr/>
      </p:nvGrpSpPr>
      <p:grpSpPr>
        <a:xfrm>
          <a:off x="0" y="0"/>
          <a:ext cx="0" cy="0"/>
          <a:chOff x="0" y="0"/>
          <a:chExt cx="0" cy="0"/>
        </a:xfrm>
      </p:grpSpPr>
      <p:grpSp>
        <p:nvGrpSpPr>
          <p:cNvPr id="13" name="グループ化 12">
            <a:extLst>
              <a:ext uri="{FF2B5EF4-FFF2-40B4-BE49-F238E27FC236}">
                <a16:creationId xmlns:a16="http://schemas.microsoft.com/office/drawing/2014/main" id="{FFDB3558-AEA1-0627-F649-7A32462A91DE}"/>
              </a:ext>
            </a:extLst>
          </p:cNvPr>
          <p:cNvGrpSpPr/>
          <p:nvPr/>
        </p:nvGrpSpPr>
        <p:grpSpPr>
          <a:xfrm>
            <a:off x="-1" y="729000"/>
            <a:ext cx="14892001" cy="5400000"/>
            <a:chOff x="-1" y="729000"/>
            <a:chExt cx="14892001" cy="5400000"/>
          </a:xfrm>
        </p:grpSpPr>
        <p:sp>
          <p:nvSpPr>
            <p:cNvPr id="3" name="楕円 2">
              <a:extLst>
                <a:ext uri="{FF2B5EF4-FFF2-40B4-BE49-F238E27FC236}">
                  <a16:creationId xmlns:a16="http://schemas.microsoft.com/office/drawing/2014/main" id="{52FF31A6-B08F-4CB4-B02F-322E64A86D7E}"/>
                </a:ext>
              </a:extLst>
            </p:cNvPr>
            <p:cNvSpPr>
              <a:spLocks noChangeAspect="1"/>
            </p:cNvSpPr>
            <p:nvPr/>
          </p:nvSpPr>
          <p:spPr>
            <a:xfrm>
              <a:off x="9492000" y="729000"/>
              <a:ext cx="5400000" cy="54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CFEECF9C-4125-9D62-5A20-68EBA07F3E6A}"/>
                </a:ext>
              </a:extLst>
            </p:cNvPr>
            <p:cNvGrpSpPr/>
            <p:nvPr/>
          </p:nvGrpSpPr>
          <p:grpSpPr>
            <a:xfrm>
              <a:off x="-1" y="729000"/>
              <a:ext cx="9492001" cy="5400000"/>
              <a:chOff x="-1" y="729000"/>
              <a:chExt cx="9492001" cy="5400000"/>
            </a:xfrm>
          </p:grpSpPr>
          <p:sp>
            <p:nvSpPr>
              <p:cNvPr id="2" name="正方形/長方形 1">
                <a:extLst>
                  <a:ext uri="{FF2B5EF4-FFF2-40B4-BE49-F238E27FC236}">
                    <a16:creationId xmlns:a16="http://schemas.microsoft.com/office/drawing/2014/main" id="{23959236-0E2E-5998-ABD7-B5A1393262A5}"/>
                  </a:ext>
                </a:extLst>
              </p:cNvPr>
              <p:cNvSpPr/>
              <p:nvPr/>
            </p:nvSpPr>
            <p:spPr>
              <a:xfrm>
                <a:off x="-1" y="729000"/>
                <a:ext cx="6790267" cy="540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EFD66576-C9CD-92D5-D727-4C9792089E15}"/>
                  </a:ext>
                </a:extLst>
              </p:cNvPr>
              <p:cNvSpPr>
                <a:spLocks noChangeAspect="1"/>
              </p:cNvSpPr>
              <p:nvPr/>
            </p:nvSpPr>
            <p:spPr>
              <a:xfrm>
                <a:off x="4092000" y="729000"/>
                <a:ext cx="5400000" cy="54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テキスト ボックス 4">
              <a:extLst>
                <a:ext uri="{FF2B5EF4-FFF2-40B4-BE49-F238E27FC236}">
                  <a16:creationId xmlns:a16="http://schemas.microsoft.com/office/drawing/2014/main" id="{A2FC6ECD-97EA-E8B9-CF87-E5149AE496BB}"/>
                </a:ext>
              </a:extLst>
            </p:cNvPr>
            <p:cNvSpPr txBox="1"/>
            <p:nvPr/>
          </p:nvSpPr>
          <p:spPr>
            <a:xfrm>
              <a:off x="84483" y="2032914"/>
              <a:ext cx="8968641" cy="1569660"/>
            </a:xfrm>
            <a:prstGeom prst="rect">
              <a:avLst/>
            </a:prstGeom>
            <a:noFill/>
          </p:spPr>
          <p:txBody>
            <a:bodyPr wrap="square" rtlCol="0" anchor="ctr">
              <a:spAutoFit/>
            </a:bodyPr>
            <a:lstStyle/>
            <a:p>
              <a:pPr algn="ctr"/>
              <a:r>
                <a:rPr kumimoji="1" lang="ja-JP" altLang="en-US" sz="9600" b="1">
                  <a:solidFill>
                    <a:srgbClr val="003451"/>
                  </a:solidFill>
                  <a:latin typeface="Noto Sans JP" panose="020B0200000000000000" pitchFamily="50" charset="-128"/>
                  <a:ea typeface="Noto Sans JP" panose="020B0200000000000000" pitchFamily="50" charset="-128"/>
                </a:rPr>
                <a:t>土浦幸福論</a:t>
              </a:r>
            </a:p>
          </p:txBody>
        </p:sp>
      </p:grpSp>
      <p:sp>
        <p:nvSpPr>
          <p:cNvPr id="6" name="テキスト ボックス 11">
            <a:extLst>
              <a:ext uri="{FF2B5EF4-FFF2-40B4-BE49-F238E27FC236}">
                <a16:creationId xmlns:a16="http://schemas.microsoft.com/office/drawing/2014/main" id="{3880F503-3F15-DC99-C2B6-12358F132228}"/>
              </a:ext>
            </a:extLst>
          </p:cNvPr>
          <p:cNvSpPr txBox="1"/>
          <p:nvPr/>
        </p:nvSpPr>
        <p:spPr>
          <a:xfrm>
            <a:off x="577969" y="3454902"/>
            <a:ext cx="7981672" cy="2185214"/>
          </a:xfrm>
          <a:prstGeom prst="rect">
            <a:avLst/>
          </a:prstGeom>
          <a:noFill/>
        </p:spPr>
        <p:txBody>
          <a:bodyPr vert="horz" wrap="none" lIns="91440" tIns="45720" rIns="91440" bIns="45720" rtlCol="0" anchor="ctr">
            <a:spAutoFit/>
          </a:bodyPr>
          <a:lstStyle/>
          <a:p>
            <a:pPr algn="ctr"/>
            <a:r>
              <a:rPr lang="ja-JP" altLang="en-US" sz="4400" b="1">
                <a:solidFill>
                  <a:srgbClr val="003451"/>
                </a:solidFill>
              </a:rPr>
              <a:t>計画</a:t>
            </a:r>
            <a:r>
              <a:rPr lang="en-US" altLang="ja-JP" sz="4400" b="1">
                <a:solidFill>
                  <a:srgbClr val="003451"/>
                </a:solidFill>
              </a:rPr>
              <a:t>G</a:t>
            </a:r>
            <a:r>
              <a:rPr lang="ja-JP" altLang="en-US" sz="4400" b="1">
                <a:solidFill>
                  <a:srgbClr val="003451"/>
                </a:solidFill>
              </a:rPr>
              <a:t>　</a:t>
            </a:r>
            <a:r>
              <a:rPr lang="en-US" altLang="ja-JP" sz="4400" b="1">
                <a:solidFill>
                  <a:srgbClr val="003451"/>
                </a:solidFill>
              </a:rPr>
              <a:t>5</a:t>
            </a:r>
            <a:r>
              <a:rPr lang="ja-JP" altLang="en-US" sz="4400" b="1">
                <a:solidFill>
                  <a:srgbClr val="003451"/>
                </a:solidFill>
              </a:rPr>
              <a:t>班</a:t>
            </a:r>
            <a:endParaRPr lang="en-US" altLang="ja-JP" sz="4400" b="1">
              <a:solidFill>
                <a:srgbClr val="003451"/>
              </a:solidFill>
            </a:endParaRPr>
          </a:p>
          <a:p>
            <a:pPr algn="ctr"/>
            <a:r>
              <a:rPr lang="ja-JP" altLang="en-US" sz="3200" b="1">
                <a:solidFill>
                  <a:srgbClr val="003451"/>
                </a:solidFill>
              </a:rPr>
              <a:t>佐藤吉矢　根岸玲空　永浦正基</a:t>
            </a:r>
            <a:endParaRPr lang="en-US" altLang="ja-JP" sz="3200" b="1">
              <a:solidFill>
                <a:srgbClr val="003451"/>
              </a:solidFill>
            </a:endParaRPr>
          </a:p>
          <a:p>
            <a:pPr algn="ctr"/>
            <a:r>
              <a:rPr lang="ja-JP" altLang="en-US" sz="3200" b="1">
                <a:solidFill>
                  <a:srgbClr val="003451"/>
                </a:solidFill>
              </a:rPr>
              <a:t>中村穂希　藤田英明　三木直登　吉田蘭子</a:t>
            </a:r>
            <a:endParaRPr lang="en-US" altLang="ja-JP" sz="3200" b="1">
              <a:solidFill>
                <a:srgbClr val="003451"/>
              </a:solidFill>
            </a:endParaRPr>
          </a:p>
          <a:p>
            <a:pPr algn="ctr"/>
            <a:r>
              <a:rPr lang="en-US" altLang="ja-JP" sz="2800" b="1">
                <a:solidFill>
                  <a:srgbClr val="003451"/>
                </a:solidFill>
              </a:rPr>
              <a:t>TA</a:t>
            </a:r>
            <a:r>
              <a:rPr lang="ja-JP" altLang="en-US" sz="2800" b="1">
                <a:solidFill>
                  <a:srgbClr val="003451"/>
                </a:solidFill>
              </a:rPr>
              <a:t>：西原梨沙子</a:t>
            </a:r>
            <a:endParaRPr lang="en-US" altLang="ja-JP" sz="2800" b="1">
              <a:solidFill>
                <a:srgbClr val="003451"/>
              </a:solidFill>
            </a:endParaRPr>
          </a:p>
        </p:txBody>
      </p:sp>
      <p:pic>
        <p:nvPicPr>
          <p:cNvPr id="17" name="オーディオ 16">
            <a:hlinkClick r:id="" action="ppaction://media"/>
            <a:extLst>
              <a:ext uri="{FF2B5EF4-FFF2-40B4-BE49-F238E27FC236}">
                <a16:creationId xmlns:a16="http://schemas.microsoft.com/office/drawing/2014/main" id="{27FED930-7A4A-114A-1A09-90BC83FA4DC3}"/>
              </a:ext>
            </a:extLst>
          </p:cNvPr>
          <p:cNvPicPr>
            <a:picLocks noChangeAspect="1"/>
          </p:cNvPicPr>
          <p:nvPr>
            <a:audioFile r:link="rId1"/>
            <p:extLst>
              <p:ext uri="{DAA4B4D4-6D71-4841-9C94-3DE7FCFB9230}">
                <p14:media xmlns:p14="http://schemas.microsoft.com/office/powerpoint/2010/main" r:embed="rId2">
                  <p14:trim st="3198" end="3543.3628"/>
                </p14:media>
              </p:ext>
            </p:extLst>
          </p:nvPr>
        </p:nvPicPr>
        <p:blipFill>
          <a:blip r:embed="rId5"/>
          <a:srcRect l="-203125" t="-203125" r="-203125" b="-203125"/>
          <a:stretch>
            <a:fillRect/>
          </a:stretch>
        </p:blipFill>
        <p:spPr>
          <a:xfrm>
            <a:off x="12834600" y="6129000"/>
            <a:ext cx="2057400" cy="2057400"/>
          </a:xfrm>
          <a:prstGeom prst="ellipse">
            <a:avLst/>
          </a:prstGeom>
        </p:spPr>
      </p:pic>
    </p:spTree>
    <p:extLst>
      <p:ext uri="{BB962C8B-B14F-4D97-AF65-F5344CB8AC3E}">
        <p14:creationId xmlns:p14="http://schemas.microsoft.com/office/powerpoint/2010/main" val="17940870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35FD9-8392-B237-8055-01E4A6867D35}"/>
            </a:ext>
          </a:extLst>
        </p:cNvPr>
        <p:cNvGrpSpPr/>
        <p:nvPr/>
      </p:nvGrpSpPr>
      <p:grpSpPr>
        <a:xfrm>
          <a:off x="0" y="0"/>
          <a:ext cx="0" cy="0"/>
          <a:chOff x="0" y="0"/>
          <a:chExt cx="0" cy="0"/>
        </a:xfrm>
      </p:grpSpPr>
      <p:sp>
        <p:nvSpPr>
          <p:cNvPr id="141" name="四角形: 角を丸くする 140">
            <a:extLst>
              <a:ext uri="{FF2B5EF4-FFF2-40B4-BE49-F238E27FC236}">
                <a16:creationId xmlns:a16="http://schemas.microsoft.com/office/drawing/2014/main" id="{6F2F7E15-ECE3-25AD-1D12-5635893FB286}"/>
              </a:ext>
            </a:extLst>
          </p:cNvPr>
          <p:cNvSpPr/>
          <p:nvPr/>
        </p:nvSpPr>
        <p:spPr>
          <a:xfrm>
            <a:off x="14080354" y="3560965"/>
            <a:ext cx="8641535" cy="5105400"/>
          </a:xfrm>
          <a:prstGeom prst="roundRect">
            <a:avLst>
              <a:gd name="adj" fmla="val 8809"/>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2"/>
            <a:endParaRPr lang="en-US" altLang="ja-JP">
              <a:solidFill>
                <a:schemeClr val="tx1"/>
              </a:solidFill>
            </a:endParaRPr>
          </a:p>
          <a:p>
            <a:pPr marL="1200150" lvl="2" indent="-285750">
              <a:buFont typeface="Arial" panose="020B0604020202020204" pitchFamily="34" charset="0"/>
              <a:buChar char="•"/>
            </a:pPr>
            <a:endParaRPr lang="en-US" altLang="ja-JP">
              <a:solidFill>
                <a:schemeClr val="tx1"/>
              </a:solidFill>
            </a:endParaRPr>
          </a:p>
        </p:txBody>
      </p:sp>
      <p:sp>
        <p:nvSpPr>
          <p:cNvPr id="4" name="楕円 3">
            <a:extLst>
              <a:ext uri="{FF2B5EF4-FFF2-40B4-BE49-F238E27FC236}">
                <a16:creationId xmlns:a16="http://schemas.microsoft.com/office/drawing/2014/main" id="{3DB48922-59DC-9645-72EF-17AF8815ED19}"/>
              </a:ext>
            </a:extLst>
          </p:cNvPr>
          <p:cNvSpPr>
            <a:spLocks noChangeAspect="1"/>
          </p:cNvSpPr>
          <p:nvPr/>
        </p:nvSpPr>
        <p:spPr>
          <a:xfrm>
            <a:off x="-2700000" y="729000"/>
            <a:ext cx="5400000" cy="5400000"/>
          </a:xfrm>
          <a:prstGeom prst="ellipse">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四角形: 角を丸くする 39">
            <a:extLst>
              <a:ext uri="{FF2B5EF4-FFF2-40B4-BE49-F238E27FC236}">
                <a16:creationId xmlns:a16="http://schemas.microsoft.com/office/drawing/2014/main" id="{FA693802-982A-E8AC-E1CA-082FF09FD55C}"/>
              </a:ext>
            </a:extLst>
          </p:cNvPr>
          <p:cNvSpPr/>
          <p:nvPr/>
        </p:nvSpPr>
        <p:spPr>
          <a:xfrm>
            <a:off x="-9407361" y="6137975"/>
            <a:ext cx="8914597" cy="1042613"/>
          </a:xfrm>
          <a:prstGeom prst="roundRect">
            <a:avLst>
              <a:gd name="adj" fmla="val 1180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矢印: 右 40">
            <a:extLst>
              <a:ext uri="{FF2B5EF4-FFF2-40B4-BE49-F238E27FC236}">
                <a16:creationId xmlns:a16="http://schemas.microsoft.com/office/drawing/2014/main" id="{3B4A8898-8CB0-8034-1538-F025CA2781E7}"/>
              </a:ext>
            </a:extLst>
          </p:cNvPr>
          <p:cNvSpPr/>
          <p:nvPr/>
        </p:nvSpPr>
        <p:spPr>
          <a:xfrm>
            <a:off x="-4250085" y="5083416"/>
            <a:ext cx="613938" cy="484632"/>
          </a:xfrm>
          <a:prstGeom prst="rightArrow">
            <a:avLst>
              <a:gd name="adj1" fmla="val 50000"/>
              <a:gd name="adj2" fmla="val 72896"/>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78F6D661-96F0-FF9D-E55A-3A3CD12FDDEC}"/>
              </a:ext>
            </a:extLst>
          </p:cNvPr>
          <p:cNvSpPr txBox="1"/>
          <p:nvPr/>
        </p:nvSpPr>
        <p:spPr>
          <a:xfrm>
            <a:off x="-7935817" y="6321672"/>
            <a:ext cx="5971507" cy="461665"/>
          </a:xfrm>
          <a:prstGeom prst="rect">
            <a:avLst/>
          </a:prstGeom>
          <a:noFill/>
        </p:spPr>
        <p:txBody>
          <a:bodyPr wrap="none" rtlCol="0">
            <a:spAutoFit/>
          </a:bodyPr>
          <a:lstStyle/>
          <a:p>
            <a:r>
              <a:rPr lang="ja-JP" altLang="en-US" sz="2400" b="1">
                <a:latin typeface="Noto Sans JP" panose="020B0200000000000000" pitchFamily="50" charset="-128"/>
                <a:ea typeface="Noto Sans JP" panose="020B0200000000000000" pitchFamily="50" charset="-128"/>
                <a:cs typeface="Noto Sans" panose="020B0502040504020204" pitchFamily="34" charset="0"/>
              </a:rPr>
              <a:t>税収入</a:t>
            </a:r>
            <a:r>
              <a:rPr lang="en-US" altLang="ja-JP" sz="2400" b="1">
                <a:latin typeface="Noto Sans JP" panose="020B0200000000000000" pitchFamily="50" charset="-128"/>
                <a:ea typeface="Noto Sans JP" panose="020B0200000000000000" pitchFamily="50" charset="-128"/>
                <a:cs typeface="Noto Sans" panose="020B0502040504020204" pitchFamily="34" charset="0"/>
              </a:rPr>
              <a:t>(</a:t>
            </a:r>
            <a:r>
              <a:rPr lang="ja-JP" altLang="en-US" sz="2400" b="1">
                <a:latin typeface="Noto Sans JP" panose="020B0200000000000000" pitchFamily="50" charset="-128"/>
                <a:ea typeface="Noto Sans JP" panose="020B0200000000000000" pitchFamily="50" charset="-128"/>
                <a:cs typeface="Noto Sans" panose="020B0502040504020204" pitchFamily="34" charset="0"/>
              </a:rPr>
              <a:t>固定資産税等</a:t>
            </a:r>
            <a:r>
              <a:rPr lang="en-US" altLang="ja-JP" sz="2400" b="1">
                <a:latin typeface="Noto Sans JP" panose="020B0200000000000000" pitchFamily="50" charset="-128"/>
                <a:ea typeface="Noto Sans JP" panose="020B0200000000000000" pitchFamily="50" charset="-128"/>
                <a:cs typeface="Noto Sans" panose="020B0502040504020204" pitchFamily="34" charset="0"/>
              </a:rPr>
              <a:t>)</a:t>
            </a:r>
            <a:r>
              <a:rPr lang="ja-JP" altLang="en-US" sz="2400" b="1">
                <a:latin typeface="Noto Sans JP" panose="020B0200000000000000" pitchFamily="50" charset="-128"/>
                <a:ea typeface="Noto Sans JP" panose="020B0200000000000000" pitchFamily="50" charset="-128"/>
                <a:cs typeface="Noto Sans" panose="020B0502040504020204" pitchFamily="34" charset="0"/>
              </a:rPr>
              <a:t>の増加、</a:t>
            </a:r>
            <a:r>
              <a:rPr lang="ja-JP" altLang="en-US" sz="2400" b="1">
                <a:latin typeface="Noto Sans JP" panose="020B0200000000000000" pitchFamily="50" charset="-128"/>
                <a:ea typeface="Noto Sans JP" panose="020B0200000000000000" pitchFamily="50" charset="-128"/>
              </a:rPr>
              <a:t>工業の集積</a:t>
            </a:r>
            <a:endParaRPr kumimoji="1" lang="en-US" altLang="ja-JP" sz="2400" b="1">
              <a:latin typeface="Noto Sans JP" panose="020B0200000000000000" pitchFamily="50" charset="-128"/>
              <a:ea typeface="Noto Sans JP" panose="020B0200000000000000" pitchFamily="50" charset="-128"/>
            </a:endParaRPr>
          </a:p>
        </p:txBody>
      </p:sp>
      <p:pic>
        <p:nvPicPr>
          <p:cNvPr id="44" name="図 43" descr="屋外, 草, フィールド, 開く が含まれている画像&#10;&#10;AI 生成コンテンツは誤りを含む可能性があります。">
            <a:extLst>
              <a:ext uri="{FF2B5EF4-FFF2-40B4-BE49-F238E27FC236}">
                <a16:creationId xmlns:a16="http://schemas.microsoft.com/office/drawing/2014/main" id="{9D17F40B-10AC-1F5C-2661-872727A05B72}"/>
              </a:ext>
            </a:extLst>
          </p:cNvPr>
          <p:cNvPicPr>
            <a:picLocks noChangeAspect="1"/>
          </p:cNvPicPr>
          <p:nvPr/>
        </p:nvPicPr>
        <p:blipFill>
          <a:blip r:embed="rId5">
            <a:extLst>
              <a:ext uri="{28A0092B-C50C-407E-A947-70E740481C1C}">
                <a14:useLocalDpi xmlns:a14="http://schemas.microsoft.com/office/drawing/2010/main" val="0"/>
              </a:ext>
            </a:extLst>
          </a:blip>
          <a:srcRect l="2022" t="49748" r="20767" b="15216"/>
          <a:stretch>
            <a:fillRect/>
          </a:stretch>
        </p:blipFill>
        <p:spPr>
          <a:xfrm>
            <a:off x="-4449560" y="7189563"/>
            <a:ext cx="4970500" cy="1691640"/>
          </a:xfrm>
          <a:prstGeom prst="rect">
            <a:avLst/>
          </a:prstGeom>
        </p:spPr>
      </p:pic>
      <p:sp>
        <p:nvSpPr>
          <p:cNvPr id="75" name="テキスト ボックス 74">
            <a:extLst>
              <a:ext uri="{FF2B5EF4-FFF2-40B4-BE49-F238E27FC236}">
                <a16:creationId xmlns:a16="http://schemas.microsoft.com/office/drawing/2014/main" id="{629A3849-1652-A44D-92CD-AB26FC7A388C}"/>
              </a:ext>
            </a:extLst>
          </p:cNvPr>
          <p:cNvSpPr txBox="1"/>
          <p:nvPr/>
        </p:nvSpPr>
        <p:spPr>
          <a:xfrm>
            <a:off x="-8342417" y="5652000"/>
            <a:ext cx="7026282" cy="923330"/>
          </a:xfrm>
          <a:prstGeom prst="rect">
            <a:avLst/>
          </a:prstGeom>
          <a:noFill/>
        </p:spPr>
        <p:txBody>
          <a:bodyPr wrap="none" rtlCol="0">
            <a:spAutoFit/>
          </a:bodyPr>
          <a:lstStyle/>
          <a:p>
            <a:r>
              <a:rPr kumimoji="1" lang="ja-JP" altLang="en-US" b="1"/>
              <a:t>想定される業種：物流業、製造業</a:t>
            </a:r>
            <a:r>
              <a:rPr kumimoji="1" lang="en-US" altLang="ja-JP" b="1"/>
              <a:t>(</a:t>
            </a:r>
            <a:r>
              <a:rPr kumimoji="1" lang="ja-JP" altLang="en-US" b="1"/>
              <a:t>プラスチック、食品、電子機器</a:t>
            </a:r>
            <a:r>
              <a:rPr kumimoji="1" lang="en-US" altLang="ja-JP" b="1"/>
              <a:t>)</a:t>
            </a:r>
          </a:p>
          <a:p>
            <a:r>
              <a:rPr kumimoji="1" lang="ja-JP" altLang="en-US" b="1"/>
              <a:t>現状はソーラーパネル、森林、未耕作地が広がっている</a:t>
            </a:r>
            <a:endParaRPr kumimoji="1" lang="en-US" altLang="ja-JP" b="1"/>
          </a:p>
          <a:p>
            <a:endParaRPr kumimoji="1" lang="ja-JP" altLang="en-US"/>
          </a:p>
        </p:txBody>
      </p:sp>
      <p:sp>
        <p:nvSpPr>
          <p:cNvPr id="81" name="テキスト ボックス 80">
            <a:extLst>
              <a:ext uri="{FF2B5EF4-FFF2-40B4-BE49-F238E27FC236}">
                <a16:creationId xmlns:a16="http://schemas.microsoft.com/office/drawing/2014/main" id="{3D47DCE8-AE6A-1B6D-40CB-798A0015D707}"/>
              </a:ext>
            </a:extLst>
          </p:cNvPr>
          <p:cNvSpPr txBox="1"/>
          <p:nvPr/>
        </p:nvSpPr>
        <p:spPr>
          <a:xfrm>
            <a:off x="1948439" y="230429"/>
            <a:ext cx="5619750" cy="584775"/>
          </a:xfrm>
          <a:prstGeom prst="rect">
            <a:avLst/>
          </a:prstGeom>
          <a:noFill/>
        </p:spPr>
        <p:txBody>
          <a:bodyPr wrap="square" rtlCol="0">
            <a:spAutoFit/>
          </a:bodyPr>
          <a:lstStyle/>
          <a:p>
            <a:r>
              <a:rPr lang="ja-JP" altLang="en-US" sz="3200" b="1">
                <a:solidFill>
                  <a:srgbClr val="003451"/>
                </a:solidFill>
              </a:rPr>
              <a:t>新工業団地のポテンシャル</a:t>
            </a:r>
            <a:endParaRPr lang="en-US" altLang="ja-JP" sz="3200">
              <a:solidFill>
                <a:srgbClr val="003451"/>
              </a:solidFill>
            </a:endParaRPr>
          </a:p>
        </p:txBody>
      </p:sp>
      <p:sp>
        <p:nvSpPr>
          <p:cNvPr id="52" name="吹き出し: 角を丸めた四角形 51">
            <a:extLst>
              <a:ext uri="{FF2B5EF4-FFF2-40B4-BE49-F238E27FC236}">
                <a16:creationId xmlns:a16="http://schemas.microsoft.com/office/drawing/2014/main" id="{336E1C02-F87D-3228-7DBA-A91538509582}"/>
              </a:ext>
            </a:extLst>
          </p:cNvPr>
          <p:cNvSpPr/>
          <p:nvPr/>
        </p:nvSpPr>
        <p:spPr>
          <a:xfrm>
            <a:off x="14513761" y="4678499"/>
            <a:ext cx="1744045" cy="809834"/>
          </a:xfrm>
          <a:prstGeom prst="wedgeRoundRectCallout">
            <a:avLst>
              <a:gd name="adj1" fmla="val -6609"/>
              <a:gd name="adj2" fmla="val 218182"/>
              <a:gd name="adj3" fmla="val 16667"/>
            </a:avLst>
          </a:prstGeom>
          <a:solidFill>
            <a:schemeClr val="accent1">
              <a:lumMod val="20000"/>
              <a:lumOff val="80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a:solidFill>
                  <a:srgbClr val="C0504D"/>
                </a:solidFill>
              </a:rPr>
              <a:t>土浦北</a:t>
            </a:r>
            <a:r>
              <a:rPr kumimoji="1" lang="en-US" altLang="ja-JP" sz="2400">
                <a:solidFill>
                  <a:srgbClr val="C0504D"/>
                </a:solidFill>
              </a:rPr>
              <a:t>IC</a:t>
            </a:r>
            <a:endParaRPr kumimoji="1" lang="ja-JP" altLang="en-US" sz="2400">
              <a:solidFill>
                <a:srgbClr val="C0504D"/>
              </a:solidFill>
            </a:endParaRPr>
          </a:p>
        </p:txBody>
      </p:sp>
      <p:grpSp>
        <p:nvGrpSpPr>
          <p:cNvPr id="11" name="グループ化 10">
            <a:extLst>
              <a:ext uri="{FF2B5EF4-FFF2-40B4-BE49-F238E27FC236}">
                <a16:creationId xmlns:a16="http://schemas.microsoft.com/office/drawing/2014/main" id="{B120F40A-72E2-46E2-5AB5-7040EF079E1E}"/>
              </a:ext>
            </a:extLst>
          </p:cNvPr>
          <p:cNvGrpSpPr/>
          <p:nvPr/>
        </p:nvGrpSpPr>
        <p:grpSpPr>
          <a:xfrm>
            <a:off x="13701158" y="480583"/>
            <a:ext cx="3862337" cy="3713123"/>
            <a:chOff x="7925778" y="1875107"/>
            <a:chExt cx="3862337" cy="3713123"/>
          </a:xfrm>
        </p:grpSpPr>
        <p:sp>
          <p:nvSpPr>
            <p:cNvPr id="12" name="四角形: 角を丸くする 11">
              <a:extLst>
                <a:ext uri="{FF2B5EF4-FFF2-40B4-BE49-F238E27FC236}">
                  <a16:creationId xmlns:a16="http://schemas.microsoft.com/office/drawing/2014/main" id="{D0A94D53-738B-D51E-11CD-C862B343F56C}"/>
                </a:ext>
              </a:extLst>
            </p:cNvPr>
            <p:cNvSpPr/>
            <p:nvPr/>
          </p:nvSpPr>
          <p:spPr>
            <a:xfrm>
              <a:off x="7925778" y="1875107"/>
              <a:ext cx="3852000" cy="1116000"/>
            </a:xfrm>
            <a:prstGeom prst="roundRect">
              <a:avLst>
                <a:gd name="adj" fmla="val 8809"/>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a:solidFill>
                    <a:srgbClr val="E28A5A"/>
                  </a:solidFill>
                  <a:latin typeface="Noto Sans JP" panose="020B0200000000000000" pitchFamily="50" charset="-128"/>
                  <a:ea typeface="Noto Sans JP" panose="020B0200000000000000" pitchFamily="50" charset="-128"/>
                </a:rPr>
                <a:t>常磐自動車道</a:t>
              </a:r>
              <a:r>
                <a:rPr kumimoji="1" lang="ja-JP" altLang="en-US" sz="2800" b="1">
                  <a:solidFill>
                    <a:schemeClr val="accent2"/>
                  </a:solidFill>
                  <a:latin typeface="Noto Sans JP" panose="020B0200000000000000" pitchFamily="50" charset="-128"/>
                  <a:ea typeface="Noto Sans JP" panose="020B0200000000000000" pitchFamily="50" charset="-128"/>
                </a:rPr>
                <a:t>土浦北</a:t>
              </a:r>
              <a:r>
                <a:rPr kumimoji="1" lang="en-US" altLang="ja-JP" sz="2800" b="1">
                  <a:solidFill>
                    <a:schemeClr val="accent2"/>
                  </a:solidFill>
                  <a:latin typeface="Noto Sans JP" panose="020B0200000000000000" pitchFamily="50" charset="-128"/>
                  <a:ea typeface="Noto Sans JP" panose="020B0200000000000000" pitchFamily="50" charset="-128"/>
                </a:rPr>
                <a:t>IC</a:t>
              </a:r>
              <a:endParaRPr kumimoji="1" lang="en-US" altLang="ja-JP" sz="2800" b="1">
                <a:solidFill>
                  <a:schemeClr val="tx1">
                    <a:lumMod val="95000"/>
                    <a:lumOff val="5000"/>
                  </a:schemeClr>
                </a:solidFill>
                <a:latin typeface="Noto Sans JP" panose="020B0200000000000000" pitchFamily="50" charset="-128"/>
                <a:ea typeface="Noto Sans JP" panose="020B0200000000000000" pitchFamily="50" charset="-128"/>
              </a:endParaRPr>
            </a:p>
          </p:txBody>
        </p:sp>
        <p:sp>
          <p:nvSpPr>
            <p:cNvPr id="13" name="四角形: 角を丸くする 12">
              <a:extLst>
                <a:ext uri="{FF2B5EF4-FFF2-40B4-BE49-F238E27FC236}">
                  <a16:creationId xmlns:a16="http://schemas.microsoft.com/office/drawing/2014/main" id="{944B43B0-78DD-C943-DC07-91C78628D88F}"/>
                </a:ext>
              </a:extLst>
            </p:cNvPr>
            <p:cNvSpPr/>
            <p:nvPr/>
          </p:nvSpPr>
          <p:spPr>
            <a:xfrm>
              <a:off x="7925778" y="3180723"/>
              <a:ext cx="3852000" cy="1116000"/>
            </a:xfrm>
            <a:prstGeom prst="roundRect">
              <a:avLst>
                <a:gd name="adj" fmla="val 8809"/>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a:solidFill>
                    <a:srgbClr val="E28A5A"/>
                  </a:solidFill>
                  <a:latin typeface="Noto Sans JP" panose="020B0200000000000000" pitchFamily="50" charset="-128"/>
                  <a:ea typeface="Noto Sans JP" panose="020B0200000000000000" pitchFamily="50" charset="-128"/>
                </a:rPr>
                <a:t>国道６号線</a:t>
              </a:r>
              <a:endParaRPr kumimoji="1" lang="en-US" altLang="ja-JP" sz="2800" b="1">
                <a:solidFill>
                  <a:schemeClr val="tx1">
                    <a:lumMod val="95000"/>
                    <a:lumOff val="5000"/>
                  </a:schemeClr>
                </a:solidFill>
                <a:latin typeface="Noto Sans JP" panose="020B0200000000000000" pitchFamily="50" charset="-128"/>
                <a:ea typeface="Noto Sans JP" panose="020B0200000000000000" pitchFamily="50" charset="-128"/>
              </a:endParaRPr>
            </a:p>
          </p:txBody>
        </p:sp>
        <p:sp>
          <p:nvSpPr>
            <p:cNvPr id="14" name="四角形: 角を丸くする 13">
              <a:extLst>
                <a:ext uri="{FF2B5EF4-FFF2-40B4-BE49-F238E27FC236}">
                  <a16:creationId xmlns:a16="http://schemas.microsoft.com/office/drawing/2014/main" id="{492D57BB-AC26-20AE-EF5D-9FBFCA78119A}"/>
                </a:ext>
              </a:extLst>
            </p:cNvPr>
            <p:cNvSpPr/>
            <p:nvPr/>
          </p:nvSpPr>
          <p:spPr>
            <a:xfrm>
              <a:off x="7936115" y="4472230"/>
              <a:ext cx="3852000" cy="1116000"/>
            </a:xfrm>
            <a:prstGeom prst="roundRect">
              <a:avLst>
                <a:gd name="adj" fmla="val 8809"/>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a:solidFill>
                    <a:srgbClr val="00B0F0"/>
                  </a:solidFill>
                </a:rPr>
                <a:t>かすみがうら市の</a:t>
              </a:r>
              <a:endParaRPr kumimoji="1" lang="en-US" altLang="ja-JP" sz="2400" b="1">
                <a:solidFill>
                  <a:srgbClr val="00B0F0"/>
                </a:solidFill>
              </a:endParaRPr>
            </a:p>
            <a:p>
              <a:pPr algn="ctr"/>
              <a:r>
                <a:rPr kumimoji="1" lang="ja-JP" altLang="en-US" sz="2400" b="1">
                  <a:solidFill>
                    <a:srgbClr val="00B0F0"/>
                  </a:solidFill>
                </a:rPr>
                <a:t>工業地域の周辺　</a:t>
              </a:r>
              <a:endParaRPr kumimoji="1" lang="en-US" altLang="ja-JP" sz="2400" b="1">
                <a:solidFill>
                  <a:schemeClr val="tx1">
                    <a:lumMod val="95000"/>
                    <a:lumOff val="5000"/>
                  </a:schemeClr>
                </a:solidFill>
                <a:latin typeface="Noto Sans JP" panose="020B0200000000000000" pitchFamily="50" charset="-128"/>
                <a:ea typeface="Noto Sans JP" panose="020B0200000000000000" pitchFamily="50" charset="-128"/>
              </a:endParaRPr>
            </a:p>
          </p:txBody>
        </p:sp>
      </p:grpSp>
      <p:sp>
        <p:nvSpPr>
          <p:cNvPr id="19" name="四角形: 角を丸くする 18">
            <a:extLst>
              <a:ext uri="{FF2B5EF4-FFF2-40B4-BE49-F238E27FC236}">
                <a16:creationId xmlns:a16="http://schemas.microsoft.com/office/drawing/2014/main" id="{D1DDF756-06EA-54F4-3E84-E257555F5B58}"/>
              </a:ext>
            </a:extLst>
          </p:cNvPr>
          <p:cNvSpPr/>
          <p:nvPr/>
        </p:nvSpPr>
        <p:spPr>
          <a:xfrm>
            <a:off x="2868915" y="920925"/>
            <a:ext cx="5180763" cy="5763259"/>
          </a:xfrm>
          <a:prstGeom prst="roundRect">
            <a:avLst>
              <a:gd name="adj" fmla="val 8809"/>
            </a:avLst>
          </a:prstGeom>
          <a:solidFill>
            <a:schemeClr val="bg1">
              <a:lumMod val="95000"/>
            </a:schemeClr>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2800" b="1">
              <a:solidFill>
                <a:schemeClr val="tx1">
                  <a:lumMod val="95000"/>
                  <a:lumOff val="5000"/>
                </a:schemeClr>
              </a:solidFill>
              <a:latin typeface="Noto Sans JP" panose="020B0200000000000000" pitchFamily="50" charset="-128"/>
              <a:ea typeface="Noto Sans JP" panose="020B0200000000000000" pitchFamily="50" charset="-128"/>
            </a:endParaRPr>
          </a:p>
        </p:txBody>
      </p:sp>
      <p:sp>
        <p:nvSpPr>
          <p:cNvPr id="20" name="四角形: 角を丸くする 19">
            <a:extLst>
              <a:ext uri="{FF2B5EF4-FFF2-40B4-BE49-F238E27FC236}">
                <a16:creationId xmlns:a16="http://schemas.microsoft.com/office/drawing/2014/main" id="{696479A6-6A5E-7423-9583-607F19545979}"/>
              </a:ext>
            </a:extLst>
          </p:cNvPr>
          <p:cNvSpPr/>
          <p:nvPr/>
        </p:nvSpPr>
        <p:spPr>
          <a:xfrm>
            <a:off x="8207618" y="920925"/>
            <a:ext cx="3852000" cy="1882122"/>
          </a:xfrm>
          <a:prstGeom prst="roundRect">
            <a:avLst>
              <a:gd name="adj" fmla="val 8809"/>
            </a:avLst>
          </a:prstGeom>
          <a:solidFill>
            <a:schemeClr val="bg1">
              <a:lumMod val="95000"/>
            </a:schemeClr>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2800" b="1">
              <a:solidFill>
                <a:schemeClr val="tx1">
                  <a:lumMod val="95000"/>
                  <a:lumOff val="5000"/>
                </a:schemeClr>
              </a:solidFill>
              <a:latin typeface="Noto Sans JP" panose="020B0200000000000000" pitchFamily="50" charset="-128"/>
              <a:ea typeface="Noto Sans JP" panose="020B0200000000000000" pitchFamily="50" charset="-128"/>
            </a:endParaRPr>
          </a:p>
        </p:txBody>
      </p:sp>
      <p:sp>
        <p:nvSpPr>
          <p:cNvPr id="21" name="四角形: 角を丸くする 20">
            <a:extLst>
              <a:ext uri="{FF2B5EF4-FFF2-40B4-BE49-F238E27FC236}">
                <a16:creationId xmlns:a16="http://schemas.microsoft.com/office/drawing/2014/main" id="{00127541-6BA4-6B48-274A-0112D1A081C1}"/>
              </a:ext>
            </a:extLst>
          </p:cNvPr>
          <p:cNvSpPr/>
          <p:nvPr/>
        </p:nvSpPr>
        <p:spPr>
          <a:xfrm>
            <a:off x="8218592" y="2950148"/>
            <a:ext cx="3852000" cy="3734036"/>
          </a:xfrm>
          <a:prstGeom prst="roundRect">
            <a:avLst>
              <a:gd name="adj" fmla="val 8809"/>
            </a:avLst>
          </a:prstGeom>
          <a:solidFill>
            <a:schemeClr val="bg1">
              <a:lumMod val="95000"/>
            </a:schemeClr>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2400" b="1">
              <a:solidFill>
                <a:schemeClr val="tx1">
                  <a:lumMod val="95000"/>
                  <a:lumOff val="5000"/>
                </a:schemeClr>
              </a:solidFill>
              <a:latin typeface="Noto Sans JP" panose="020B0200000000000000" pitchFamily="50" charset="-128"/>
              <a:ea typeface="Noto Sans JP" panose="020B0200000000000000" pitchFamily="50" charset="-128"/>
            </a:endParaRPr>
          </a:p>
        </p:txBody>
      </p:sp>
      <p:sp>
        <p:nvSpPr>
          <p:cNvPr id="2" name="テキスト ボックス 11">
            <a:extLst>
              <a:ext uri="{FF2B5EF4-FFF2-40B4-BE49-F238E27FC236}">
                <a16:creationId xmlns:a16="http://schemas.microsoft.com/office/drawing/2014/main" id="{C0582991-50B5-EEE2-6477-7D8EAE49710D}"/>
              </a:ext>
            </a:extLst>
          </p:cNvPr>
          <p:cNvSpPr txBox="1"/>
          <p:nvPr/>
        </p:nvSpPr>
        <p:spPr>
          <a:xfrm>
            <a:off x="576692" y="1459227"/>
            <a:ext cx="1107996" cy="3939540"/>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新工業団地</a:t>
            </a:r>
            <a:endParaRPr lang="en-US" altLang="ja-JP" sz="6000" b="1">
              <a:solidFill>
                <a:schemeClr val="bg1"/>
              </a:solidFill>
            </a:endParaRPr>
          </a:p>
        </p:txBody>
      </p:sp>
      <p:sp>
        <p:nvSpPr>
          <p:cNvPr id="3" name="テキスト ボックス 2">
            <a:extLst>
              <a:ext uri="{FF2B5EF4-FFF2-40B4-BE49-F238E27FC236}">
                <a16:creationId xmlns:a16="http://schemas.microsoft.com/office/drawing/2014/main" id="{59C91CF0-0A42-1F7E-F54A-9E1EE55DD46D}"/>
              </a:ext>
            </a:extLst>
          </p:cNvPr>
          <p:cNvSpPr txBox="1"/>
          <p:nvPr/>
        </p:nvSpPr>
        <p:spPr>
          <a:xfrm>
            <a:off x="11228932" y="62128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9</a:t>
            </a:r>
          </a:p>
        </p:txBody>
      </p:sp>
      <p:pic>
        <p:nvPicPr>
          <p:cNvPr id="27" name="図 26" descr="マップ&#10;&#10;AI 生成コンテンツは誤りを含む可能性があります。">
            <a:extLst>
              <a:ext uri="{FF2B5EF4-FFF2-40B4-BE49-F238E27FC236}">
                <a16:creationId xmlns:a16="http://schemas.microsoft.com/office/drawing/2014/main" id="{4B0CD4B7-CF9F-60F9-5041-98C570D75A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2673" y="1755934"/>
            <a:ext cx="4539258" cy="4539258"/>
          </a:xfrm>
          <a:prstGeom prst="rect">
            <a:avLst/>
          </a:prstGeom>
        </p:spPr>
      </p:pic>
      <p:sp>
        <p:nvSpPr>
          <p:cNvPr id="5" name="テキスト ボックス 4">
            <a:extLst>
              <a:ext uri="{FF2B5EF4-FFF2-40B4-BE49-F238E27FC236}">
                <a16:creationId xmlns:a16="http://schemas.microsoft.com/office/drawing/2014/main" id="{DCC26357-AB48-F3FD-550F-111B0813734E}"/>
              </a:ext>
            </a:extLst>
          </p:cNvPr>
          <p:cNvSpPr txBox="1"/>
          <p:nvPr/>
        </p:nvSpPr>
        <p:spPr>
          <a:xfrm>
            <a:off x="3514625" y="1095954"/>
            <a:ext cx="2893512" cy="584775"/>
          </a:xfrm>
          <a:prstGeom prst="rect">
            <a:avLst/>
          </a:prstGeom>
          <a:noFill/>
        </p:spPr>
        <p:txBody>
          <a:bodyPr wrap="square" rtlCol="0">
            <a:spAutoFit/>
          </a:bodyPr>
          <a:lstStyle/>
          <a:p>
            <a:r>
              <a:rPr kumimoji="1" lang="ja-JP" altLang="en-US" sz="2800" b="1">
                <a:solidFill>
                  <a:srgbClr val="003451"/>
                </a:solidFill>
                <a:latin typeface="Noto Sans JP" panose="020B0200000000000000" pitchFamily="50" charset="-128"/>
                <a:ea typeface="Noto Sans JP" panose="020B0200000000000000" pitchFamily="50" charset="-128"/>
              </a:rPr>
              <a:t>交通利便性</a:t>
            </a:r>
            <a:r>
              <a:rPr kumimoji="1" lang="ja-JP" altLang="en-US" sz="3200" b="1">
                <a:solidFill>
                  <a:srgbClr val="003451"/>
                </a:solidFill>
                <a:latin typeface="Noto Sans JP" panose="020B0200000000000000" pitchFamily="50" charset="-128"/>
                <a:ea typeface="Noto Sans JP" panose="020B0200000000000000" pitchFamily="50" charset="-128"/>
              </a:rPr>
              <a:t>◎</a:t>
            </a:r>
            <a:endParaRPr kumimoji="1" lang="en-US" altLang="ja-JP" sz="3200" b="1">
              <a:solidFill>
                <a:srgbClr val="003451"/>
              </a:solidFill>
              <a:latin typeface="Noto Sans JP" panose="020B0200000000000000" pitchFamily="50" charset="-128"/>
              <a:ea typeface="Noto Sans JP" panose="020B0200000000000000" pitchFamily="50" charset="-128"/>
            </a:endParaRPr>
          </a:p>
        </p:txBody>
      </p:sp>
      <p:sp>
        <p:nvSpPr>
          <p:cNvPr id="6" name="テキスト ボックス 5">
            <a:extLst>
              <a:ext uri="{FF2B5EF4-FFF2-40B4-BE49-F238E27FC236}">
                <a16:creationId xmlns:a16="http://schemas.microsoft.com/office/drawing/2014/main" id="{E49654C0-CCF7-EAE4-072E-363634C2E3D3}"/>
              </a:ext>
            </a:extLst>
          </p:cNvPr>
          <p:cNvSpPr txBox="1"/>
          <p:nvPr/>
        </p:nvSpPr>
        <p:spPr>
          <a:xfrm>
            <a:off x="8470374" y="1095954"/>
            <a:ext cx="2277929" cy="523220"/>
          </a:xfrm>
          <a:prstGeom prst="rect">
            <a:avLst/>
          </a:prstGeom>
          <a:noFill/>
        </p:spPr>
        <p:txBody>
          <a:bodyPr wrap="square" rtlCol="0">
            <a:spAutoFit/>
          </a:bodyPr>
          <a:lstStyle/>
          <a:p>
            <a:r>
              <a:rPr kumimoji="1" lang="ja-JP" altLang="en-US" sz="2800" b="1">
                <a:solidFill>
                  <a:srgbClr val="003451"/>
                </a:solidFill>
                <a:latin typeface="Noto Sans JP" panose="020B0200000000000000" pitchFamily="50" charset="-128"/>
                <a:ea typeface="Noto Sans JP" panose="020B0200000000000000" pitchFamily="50" charset="-128"/>
              </a:rPr>
              <a:t>地価が安い</a:t>
            </a:r>
            <a:endParaRPr kumimoji="1" lang="en-US" altLang="ja-JP" sz="2800" b="1">
              <a:solidFill>
                <a:srgbClr val="003451"/>
              </a:solidFill>
              <a:latin typeface="Noto Sans JP" panose="020B0200000000000000" pitchFamily="50" charset="-128"/>
              <a:ea typeface="Noto Sans JP" panose="020B0200000000000000" pitchFamily="50" charset="-128"/>
            </a:endParaRPr>
          </a:p>
        </p:txBody>
      </p:sp>
      <p:sp>
        <p:nvSpPr>
          <p:cNvPr id="8" name="テキスト ボックス 7">
            <a:extLst>
              <a:ext uri="{FF2B5EF4-FFF2-40B4-BE49-F238E27FC236}">
                <a16:creationId xmlns:a16="http://schemas.microsoft.com/office/drawing/2014/main" id="{40419F9F-12AD-0EE8-757A-1C00E4BBB3BC}"/>
              </a:ext>
            </a:extLst>
          </p:cNvPr>
          <p:cNvSpPr txBox="1"/>
          <p:nvPr/>
        </p:nvSpPr>
        <p:spPr>
          <a:xfrm>
            <a:off x="8351480" y="2095643"/>
            <a:ext cx="5973876" cy="707886"/>
          </a:xfrm>
          <a:prstGeom prst="rect">
            <a:avLst/>
          </a:prstGeom>
          <a:noFill/>
        </p:spPr>
        <p:txBody>
          <a:bodyPr wrap="square" rtlCol="0">
            <a:spAutoFit/>
          </a:bodyPr>
          <a:lstStyle/>
          <a:p>
            <a:r>
              <a:rPr lang="ja-JP" altLang="en-US" sz="2000" b="1">
                <a:solidFill>
                  <a:srgbClr val="003451"/>
                </a:solidFill>
              </a:rPr>
              <a:t>例）埼玉県 </a:t>
            </a:r>
            <a:r>
              <a:rPr lang="en-US" altLang="ja-JP" sz="2000" b="1">
                <a:solidFill>
                  <a:srgbClr val="003451"/>
                </a:solidFill>
              </a:rPr>
              <a:t>67,900 </a:t>
            </a:r>
            <a:r>
              <a:rPr lang="ja-JP" altLang="en-US" sz="2000" b="1">
                <a:solidFill>
                  <a:srgbClr val="003451"/>
                </a:solidFill>
              </a:rPr>
              <a:t>円</a:t>
            </a:r>
            <a:r>
              <a:rPr lang="en-US" altLang="ja-JP" sz="2000" b="1">
                <a:solidFill>
                  <a:srgbClr val="003451"/>
                </a:solidFill>
              </a:rPr>
              <a:t>/㎡</a:t>
            </a:r>
          </a:p>
          <a:p>
            <a:r>
              <a:rPr lang="ja-JP" altLang="en-US" sz="2000" b="1">
                <a:solidFill>
                  <a:srgbClr val="003451"/>
                </a:solidFill>
              </a:rPr>
              <a:t>　　千葉県 </a:t>
            </a:r>
            <a:r>
              <a:rPr lang="en-US" altLang="ja-JP" sz="2000" b="1">
                <a:solidFill>
                  <a:srgbClr val="003451"/>
                </a:solidFill>
              </a:rPr>
              <a:t>58,000 </a:t>
            </a:r>
            <a:r>
              <a:rPr lang="ja-JP" altLang="en-US" sz="2000" b="1">
                <a:solidFill>
                  <a:srgbClr val="003451"/>
                </a:solidFill>
              </a:rPr>
              <a:t>円</a:t>
            </a:r>
            <a:r>
              <a:rPr lang="en-US" altLang="ja-JP" sz="2000" b="1">
                <a:solidFill>
                  <a:srgbClr val="003451"/>
                </a:solidFill>
              </a:rPr>
              <a:t>/㎡</a:t>
            </a:r>
            <a:endParaRPr lang="en-US" altLang="ja-JP" b="1">
              <a:solidFill>
                <a:srgbClr val="003451"/>
              </a:solidFill>
            </a:endParaRPr>
          </a:p>
        </p:txBody>
      </p:sp>
      <p:sp>
        <p:nvSpPr>
          <p:cNvPr id="7" name="テキスト ボックス 6">
            <a:extLst>
              <a:ext uri="{FF2B5EF4-FFF2-40B4-BE49-F238E27FC236}">
                <a16:creationId xmlns:a16="http://schemas.microsoft.com/office/drawing/2014/main" id="{A1D577BB-BB8D-4BF6-8F40-0E09E81CC97A}"/>
              </a:ext>
            </a:extLst>
          </p:cNvPr>
          <p:cNvSpPr txBox="1"/>
          <p:nvPr/>
        </p:nvSpPr>
        <p:spPr>
          <a:xfrm>
            <a:off x="8218592" y="3006725"/>
            <a:ext cx="3852000" cy="523220"/>
          </a:xfrm>
          <a:prstGeom prst="rect">
            <a:avLst/>
          </a:prstGeom>
          <a:noFill/>
        </p:spPr>
        <p:txBody>
          <a:bodyPr wrap="square" rtlCol="0">
            <a:spAutoFit/>
          </a:bodyPr>
          <a:lstStyle/>
          <a:p>
            <a:r>
              <a:rPr kumimoji="1" lang="ja-JP" altLang="en-US" sz="2800" b="1">
                <a:solidFill>
                  <a:srgbClr val="003451"/>
                </a:solidFill>
                <a:latin typeface="Noto Sans JP" panose="020B0200000000000000" pitchFamily="50" charset="-128"/>
                <a:ea typeface="Noto Sans JP" panose="020B0200000000000000" pitchFamily="50" charset="-128"/>
              </a:rPr>
              <a:t>近隣に工業団地の集積</a:t>
            </a:r>
            <a:endParaRPr kumimoji="1" lang="en-US" altLang="ja-JP" sz="2800" b="1">
              <a:solidFill>
                <a:srgbClr val="003451"/>
              </a:solidFill>
              <a:latin typeface="Noto Sans JP" panose="020B0200000000000000" pitchFamily="50" charset="-128"/>
              <a:ea typeface="Noto Sans JP" panose="020B0200000000000000" pitchFamily="50" charset="-128"/>
            </a:endParaRPr>
          </a:p>
        </p:txBody>
      </p:sp>
      <p:sp>
        <p:nvSpPr>
          <p:cNvPr id="9" name="テキスト ボックス 8">
            <a:extLst>
              <a:ext uri="{FF2B5EF4-FFF2-40B4-BE49-F238E27FC236}">
                <a16:creationId xmlns:a16="http://schemas.microsoft.com/office/drawing/2014/main" id="{9D6CD414-D3E0-0096-608C-AF754F7934B7}"/>
              </a:ext>
            </a:extLst>
          </p:cNvPr>
          <p:cNvSpPr txBox="1"/>
          <p:nvPr/>
        </p:nvSpPr>
        <p:spPr>
          <a:xfrm>
            <a:off x="8323436" y="3530732"/>
            <a:ext cx="3582366" cy="1754326"/>
          </a:xfrm>
          <a:prstGeom prst="rect">
            <a:avLst/>
          </a:prstGeom>
          <a:noFill/>
        </p:spPr>
        <p:txBody>
          <a:bodyPr wrap="square" rtlCol="0">
            <a:spAutoFit/>
          </a:bodyPr>
          <a:lstStyle/>
          <a:p>
            <a:r>
              <a:rPr lang="ja-JP" altLang="en-US" sz="2700" b="1">
                <a:solidFill>
                  <a:srgbClr val="003451"/>
                </a:solidFill>
              </a:rPr>
              <a:t>・土浦市内に</a:t>
            </a:r>
            <a:r>
              <a:rPr lang="en-US" altLang="ja-JP" sz="2700" b="1">
                <a:solidFill>
                  <a:srgbClr val="003451"/>
                </a:solidFill>
              </a:rPr>
              <a:t>2</a:t>
            </a:r>
            <a:r>
              <a:rPr lang="ja-JP" altLang="en-US" sz="2700" b="1">
                <a:solidFill>
                  <a:srgbClr val="003451"/>
                </a:solidFill>
              </a:rPr>
              <a:t>個</a:t>
            </a:r>
            <a:endParaRPr lang="en-US" altLang="ja-JP" sz="2700" b="1">
              <a:solidFill>
                <a:srgbClr val="003451"/>
              </a:solidFill>
            </a:endParaRPr>
          </a:p>
          <a:p>
            <a:r>
              <a:rPr lang="ja-JP" altLang="en-US" sz="2700" b="1">
                <a:solidFill>
                  <a:srgbClr val="003451"/>
                </a:solidFill>
              </a:rPr>
              <a:t>・かすみがうら市側に向原工業団地</a:t>
            </a:r>
            <a:endParaRPr lang="en-US" altLang="ja-JP" sz="2700" b="1">
              <a:solidFill>
                <a:srgbClr val="003451"/>
              </a:solidFill>
            </a:endParaRPr>
          </a:p>
          <a:p>
            <a:r>
              <a:rPr lang="ja-JP" altLang="en-US" sz="2700" b="1">
                <a:solidFill>
                  <a:srgbClr val="003451"/>
                </a:solidFill>
              </a:rPr>
              <a:t>などが周辺に立地</a:t>
            </a:r>
            <a:endParaRPr lang="en-US" altLang="ja-JP" sz="2700" b="1">
              <a:solidFill>
                <a:srgbClr val="003451"/>
              </a:solidFill>
            </a:endParaRPr>
          </a:p>
        </p:txBody>
      </p:sp>
      <p:sp>
        <p:nvSpPr>
          <p:cNvPr id="10" name="テキスト ボックス 9">
            <a:extLst>
              <a:ext uri="{FF2B5EF4-FFF2-40B4-BE49-F238E27FC236}">
                <a16:creationId xmlns:a16="http://schemas.microsoft.com/office/drawing/2014/main" id="{A68C2BF5-18B2-C09B-7A31-F89EAB41C809}"/>
              </a:ext>
            </a:extLst>
          </p:cNvPr>
          <p:cNvSpPr txBox="1"/>
          <p:nvPr/>
        </p:nvSpPr>
        <p:spPr>
          <a:xfrm>
            <a:off x="8355338" y="1549629"/>
            <a:ext cx="3550464" cy="523220"/>
          </a:xfrm>
          <a:prstGeom prst="rect">
            <a:avLst/>
          </a:prstGeom>
          <a:solidFill>
            <a:srgbClr val="003451"/>
          </a:solidFill>
        </p:spPr>
        <p:txBody>
          <a:bodyPr wrap="square" rtlCol="0">
            <a:spAutoFit/>
          </a:bodyPr>
          <a:lstStyle/>
          <a:p>
            <a:pPr algn="ctr"/>
            <a:r>
              <a:rPr lang="ja-JP" altLang="en-US" sz="2800" b="1">
                <a:solidFill>
                  <a:schemeClr val="bg1"/>
                </a:solidFill>
              </a:rPr>
              <a:t>茨城県 </a:t>
            </a:r>
            <a:r>
              <a:rPr lang="en-US" altLang="ja-JP" sz="2800" b="1">
                <a:solidFill>
                  <a:schemeClr val="bg1"/>
                </a:solidFill>
              </a:rPr>
              <a:t>20,900 </a:t>
            </a:r>
            <a:r>
              <a:rPr lang="ja-JP" altLang="en-US" sz="2800" b="1">
                <a:solidFill>
                  <a:schemeClr val="bg1"/>
                </a:solidFill>
              </a:rPr>
              <a:t>円</a:t>
            </a:r>
            <a:r>
              <a:rPr lang="en-US" altLang="ja-JP" sz="2800" b="1">
                <a:solidFill>
                  <a:schemeClr val="bg1"/>
                </a:solidFill>
              </a:rPr>
              <a:t>/㎡ </a:t>
            </a:r>
          </a:p>
        </p:txBody>
      </p:sp>
      <p:sp>
        <p:nvSpPr>
          <p:cNvPr id="15" name="テキスト ボックス 14">
            <a:extLst>
              <a:ext uri="{FF2B5EF4-FFF2-40B4-BE49-F238E27FC236}">
                <a16:creationId xmlns:a16="http://schemas.microsoft.com/office/drawing/2014/main" id="{3C01B214-5682-9E99-E647-7A99CC82C968}"/>
              </a:ext>
            </a:extLst>
          </p:cNvPr>
          <p:cNvSpPr txBox="1"/>
          <p:nvPr/>
        </p:nvSpPr>
        <p:spPr>
          <a:xfrm>
            <a:off x="8308957" y="5335866"/>
            <a:ext cx="3673494" cy="954107"/>
          </a:xfrm>
          <a:prstGeom prst="rect">
            <a:avLst/>
          </a:prstGeom>
          <a:solidFill>
            <a:srgbClr val="003451"/>
          </a:solidFill>
        </p:spPr>
        <p:txBody>
          <a:bodyPr wrap="square" rtlCol="0">
            <a:spAutoFit/>
          </a:bodyPr>
          <a:lstStyle/>
          <a:p>
            <a:pPr algn="ctr"/>
            <a:r>
              <a:rPr lang="ja-JP" altLang="en-US" sz="2800" b="1">
                <a:solidFill>
                  <a:schemeClr val="bg1"/>
                </a:solidFill>
              </a:rPr>
              <a:t>リスク管理</a:t>
            </a:r>
            <a:endParaRPr lang="en-US" altLang="ja-JP" sz="2800" b="1">
              <a:solidFill>
                <a:schemeClr val="bg1"/>
              </a:solidFill>
            </a:endParaRPr>
          </a:p>
          <a:p>
            <a:pPr algn="ctr"/>
            <a:r>
              <a:rPr kumimoji="1" lang="ja-JP" altLang="en-US" sz="2800" b="1">
                <a:solidFill>
                  <a:schemeClr val="bg1"/>
                </a:solidFill>
              </a:rPr>
              <a:t>生産・物流の効率化</a:t>
            </a:r>
          </a:p>
        </p:txBody>
      </p:sp>
      <p:pic>
        <p:nvPicPr>
          <p:cNvPr id="25" name="オーディオ 24">
            <a:hlinkClick r:id="" action="ppaction://media"/>
            <a:extLst>
              <a:ext uri="{FF2B5EF4-FFF2-40B4-BE49-F238E27FC236}">
                <a16:creationId xmlns:a16="http://schemas.microsoft.com/office/drawing/2014/main" id="{D15453D8-0121-D4FE-0557-EA6C1C021B7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2439451" y="4556354"/>
            <a:ext cx="2057400" cy="2057400"/>
          </a:xfrm>
          <a:prstGeom prst="ellipse">
            <a:avLst/>
          </a:prstGeom>
        </p:spPr>
      </p:pic>
      <p:sp>
        <p:nvSpPr>
          <p:cNvPr id="17" name="テキスト ボックス 16">
            <a:extLst>
              <a:ext uri="{FF2B5EF4-FFF2-40B4-BE49-F238E27FC236}">
                <a16:creationId xmlns:a16="http://schemas.microsoft.com/office/drawing/2014/main" id="{C5C01A29-71A1-E4ED-42A0-E703ACFEADB7}"/>
              </a:ext>
            </a:extLst>
          </p:cNvPr>
          <p:cNvSpPr txBox="1"/>
          <p:nvPr/>
        </p:nvSpPr>
        <p:spPr>
          <a:xfrm>
            <a:off x="3843133" y="2406095"/>
            <a:ext cx="278293" cy="276999"/>
          </a:xfrm>
          <a:prstGeom prst="rect">
            <a:avLst/>
          </a:prstGeom>
          <a:noFill/>
        </p:spPr>
        <p:txBody>
          <a:bodyPr wrap="square" rtlCol="0">
            <a:spAutoFit/>
          </a:bodyPr>
          <a:lstStyle/>
          <a:p>
            <a:r>
              <a:rPr kumimoji="1" lang="ja-JP" altLang="en-US" sz="1200" b="1">
                <a:solidFill>
                  <a:schemeClr val="tx2">
                    <a:lumMod val="75000"/>
                  </a:schemeClr>
                </a:solidFill>
                <a:highlight>
                  <a:srgbClr val="F2F2F2"/>
                </a:highlight>
              </a:rPr>
              <a:t>磐</a:t>
            </a:r>
          </a:p>
        </p:txBody>
      </p:sp>
      <p:sp>
        <p:nvSpPr>
          <p:cNvPr id="18" name="テキスト ボックス 17">
            <a:extLst>
              <a:ext uri="{FF2B5EF4-FFF2-40B4-BE49-F238E27FC236}">
                <a16:creationId xmlns:a16="http://schemas.microsoft.com/office/drawing/2014/main" id="{2256C837-A700-4FE0-24A4-9A9391EE4E11}"/>
              </a:ext>
            </a:extLst>
          </p:cNvPr>
          <p:cNvSpPr txBox="1"/>
          <p:nvPr/>
        </p:nvSpPr>
        <p:spPr>
          <a:xfrm>
            <a:off x="4038076" y="3151255"/>
            <a:ext cx="278293" cy="276999"/>
          </a:xfrm>
          <a:prstGeom prst="rect">
            <a:avLst/>
          </a:prstGeom>
          <a:noFill/>
        </p:spPr>
        <p:txBody>
          <a:bodyPr wrap="square" rtlCol="0">
            <a:spAutoFit/>
          </a:bodyPr>
          <a:lstStyle/>
          <a:p>
            <a:r>
              <a:rPr kumimoji="1" lang="ja-JP" altLang="en-US" sz="1200" b="1">
                <a:solidFill>
                  <a:schemeClr val="tx2">
                    <a:lumMod val="75000"/>
                  </a:schemeClr>
                </a:solidFill>
                <a:highlight>
                  <a:srgbClr val="F2F2F2"/>
                </a:highlight>
              </a:rPr>
              <a:t>磐</a:t>
            </a:r>
          </a:p>
        </p:txBody>
      </p:sp>
      <p:sp>
        <p:nvSpPr>
          <p:cNvPr id="22" name="テキスト ボックス 21">
            <a:extLst>
              <a:ext uri="{FF2B5EF4-FFF2-40B4-BE49-F238E27FC236}">
                <a16:creationId xmlns:a16="http://schemas.microsoft.com/office/drawing/2014/main" id="{85BA97B8-3E30-9435-9C43-AF6F52448072}"/>
              </a:ext>
            </a:extLst>
          </p:cNvPr>
          <p:cNvSpPr txBox="1"/>
          <p:nvPr/>
        </p:nvSpPr>
        <p:spPr>
          <a:xfrm>
            <a:off x="6484718" y="2406095"/>
            <a:ext cx="281814" cy="292388"/>
          </a:xfrm>
          <a:prstGeom prst="rect">
            <a:avLst/>
          </a:prstGeom>
          <a:noFill/>
        </p:spPr>
        <p:txBody>
          <a:bodyPr wrap="square" rtlCol="0">
            <a:spAutoFit/>
          </a:bodyPr>
          <a:lstStyle/>
          <a:p>
            <a:r>
              <a:rPr kumimoji="1" lang="ja-JP" altLang="en-US" sz="1300" b="1">
                <a:solidFill>
                  <a:schemeClr val="tx2">
                    <a:lumMod val="75000"/>
                  </a:schemeClr>
                </a:solidFill>
                <a:highlight>
                  <a:srgbClr val="F2F2F2"/>
                </a:highlight>
              </a:rPr>
              <a:t>茨</a:t>
            </a:r>
          </a:p>
        </p:txBody>
      </p:sp>
      <p:sp>
        <p:nvSpPr>
          <p:cNvPr id="23" name="テキスト ボックス 22">
            <a:extLst>
              <a:ext uri="{FF2B5EF4-FFF2-40B4-BE49-F238E27FC236}">
                <a16:creationId xmlns:a16="http://schemas.microsoft.com/office/drawing/2014/main" id="{755C1403-DBDD-5FA4-B595-8B45D0ADC418}"/>
              </a:ext>
            </a:extLst>
          </p:cNvPr>
          <p:cNvSpPr txBox="1"/>
          <p:nvPr/>
        </p:nvSpPr>
        <p:spPr>
          <a:xfrm>
            <a:off x="7151591" y="4896945"/>
            <a:ext cx="333928" cy="292388"/>
          </a:xfrm>
          <a:prstGeom prst="rect">
            <a:avLst/>
          </a:prstGeom>
          <a:noFill/>
        </p:spPr>
        <p:txBody>
          <a:bodyPr wrap="square" rtlCol="0">
            <a:spAutoFit/>
          </a:bodyPr>
          <a:lstStyle/>
          <a:p>
            <a:r>
              <a:rPr kumimoji="1" lang="ja-JP" altLang="en-US" sz="1300" b="1">
                <a:solidFill>
                  <a:schemeClr val="tx2">
                    <a:lumMod val="75000"/>
                  </a:schemeClr>
                </a:solidFill>
                <a:highlight>
                  <a:srgbClr val="F2F2F2"/>
                </a:highlight>
              </a:rPr>
              <a:t>港</a:t>
            </a:r>
          </a:p>
        </p:txBody>
      </p:sp>
      <p:sp>
        <p:nvSpPr>
          <p:cNvPr id="26" name="テキスト ボックス 25">
            <a:extLst>
              <a:ext uri="{FF2B5EF4-FFF2-40B4-BE49-F238E27FC236}">
                <a16:creationId xmlns:a16="http://schemas.microsoft.com/office/drawing/2014/main" id="{3A202C9B-E859-99BA-B420-E75746D2D6D5}"/>
              </a:ext>
            </a:extLst>
          </p:cNvPr>
          <p:cNvSpPr txBox="1"/>
          <p:nvPr/>
        </p:nvSpPr>
        <p:spPr>
          <a:xfrm>
            <a:off x="4316369" y="5836666"/>
            <a:ext cx="278293" cy="261610"/>
          </a:xfrm>
          <a:prstGeom prst="rect">
            <a:avLst/>
          </a:prstGeom>
          <a:noFill/>
        </p:spPr>
        <p:txBody>
          <a:bodyPr wrap="square" rtlCol="0">
            <a:spAutoFit/>
          </a:bodyPr>
          <a:lstStyle/>
          <a:p>
            <a:r>
              <a:rPr kumimoji="1" lang="ja-JP" altLang="en-US" sz="1100" b="1">
                <a:solidFill>
                  <a:schemeClr val="tx2">
                    <a:lumMod val="75000"/>
                  </a:schemeClr>
                </a:solidFill>
                <a:highlight>
                  <a:srgbClr val="F2F2F2"/>
                </a:highlight>
              </a:rPr>
              <a:t>磐</a:t>
            </a:r>
          </a:p>
        </p:txBody>
      </p:sp>
      <p:sp>
        <p:nvSpPr>
          <p:cNvPr id="28" name="テキスト ボックス 27">
            <a:extLst>
              <a:ext uri="{FF2B5EF4-FFF2-40B4-BE49-F238E27FC236}">
                <a16:creationId xmlns:a16="http://schemas.microsoft.com/office/drawing/2014/main" id="{08DC0BF2-ABFD-F080-3B34-49B9ACD8DFCE}"/>
              </a:ext>
            </a:extLst>
          </p:cNvPr>
          <p:cNvSpPr txBox="1"/>
          <p:nvPr/>
        </p:nvSpPr>
        <p:spPr>
          <a:xfrm>
            <a:off x="4441479" y="2625200"/>
            <a:ext cx="754393" cy="230832"/>
          </a:xfrm>
          <a:prstGeom prst="rect">
            <a:avLst/>
          </a:prstGeom>
          <a:noFill/>
        </p:spPr>
        <p:txBody>
          <a:bodyPr wrap="square" rtlCol="0">
            <a:spAutoFit/>
          </a:bodyPr>
          <a:lstStyle/>
          <a:p>
            <a:r>
              <a:rPr kumimoji="1" lang="ja-JP" altLang="en-US" sz="900" b="1">
                <a:solidFill>
                  <a:schemeClr val="tx2">
                    <a:lumMod val="75000"/>
                  </a:schemeClr>
                </a:solidFill>
                <a:highlight>
                  <a:srgbClr val="F2F2F2"/>
                </a:highlight>
              </a:rPr>
              <a:t>桜土浦ＩＣ　</a:t>
            </a:r>
          </a:p>
        </p:txBody>
      </p:sp>
      <p:sp>
        <p:nvSpPr>
          <p:cNvPr id="29" name="テキスト ボックス 28">
            <a:extLst>
              <a:ext uri="{FF2B5EF4-FFF2-40B4-BE49-F238E27FC236}">
                <a16:creationId xmlns:a16="http://schemas.microsoft.com/office/drawing/2014/main" id="{3133A178-0A8C-BE76-FAD3-112FB60F77FF}"/>
              </a:ext>
            </a:extLst>
          </p:cNvPr>
          <p:cNvSpPr txBox="1"/>
          <p:nvPr/>
        </p:nvSpPr>
        <p:spPr>
          <a:xfrm>
            <a:off x="4188976" y="2843478"/>
            <a:ext cx="278293" cy="307777"/>
          </a:xfrm>
          <a:prstGeom prst="rect">
            <a:avLst/>
          </a:prstGeom>
          <a:noFill/>
        </p:spPr>
        <p:txBody>
          <a:bodyPr wrap="square" rtlCol="0">
            <a:spAutoFit/>
          </a:bodyPr>
          <a:lstStyle/>
          <a:p>
            <a:r>
              <a:rPr kumimoji="1" lang="ja-JP" altLang="en-US" sz="1400" b="1">
                <a:solidFill>
                  <a:schemeClr val="tx2">
                    <a:lumMod val="75000"/>
                  </a:schemeClr>
                </a:solidFill>
                <a:highlight>
                  <a:srgbClr val="F2F2F2"/>
                </a:highlight>
              </a:rPr>
              <a:t>港</a:t>
            </a:r>
          </a:p>
        </p:txBody>
      </p:sp>
      <p:sp>
        <p:nvSpPr>
          <p:cNvPr id="30" name="テキスト ボックス 29">
            <a:extLst>
              <a:ext uri="{FF2B5EF4-FFF2-40B4-BE49-F238E27FC236}">
                <a16:creationId xmlns:a16="http://schemas.microsoft.com/office/drawing/2014/main" id="{7BA6FFA7-85A2-94BB-4538-304B4D5FECE8}"/>
              </a:ext>
            </a:extLst>
          </p:cNvPr>
          <p:cNvSpPr txBox="1"/>
          <p:nvPr/>
        </p:nvSpPr>
        <p:spPr>
          <a:xfrm>
            <a:off x="4596892" y="3848426"/>
            <a:ext cx="571278" cy="246221"/>
          </a:xfrm>
          <a:prstGeom prst="rect">
            <a:avLst/>
          </a:prstGeom>
          <a:noFill/>
        </p:spPr>
        <p:txBody>
          <a:bodyPr wrap="square" rtlCol="0">
            <a:spAutoFit/>
          </a:bodyPr>
          <a:lstStyle/>
          <a:p>
            <a:r>
              <a:rPr kumimoji="1" lang="ja-JP" altLang="en-US" sz="1000" b="1">
                <a:solidFill>
                  <a:schemeClr val="bg1"/>
                </a:solidFill>
                <a:highlight>
                  <a:srgbClr val="008000"/>
                </a:highlight>
              </a:rPr>
              <a:t>常磐道</a:t>
            </a:r>
            <a:endParaRPr kumimoji="1" lang="en-US" altLang="ja-JP" sz="1000" b="1">
              <a:solidFill>
                <a:schemeClr val="bg1"/>
              </a:solidFill>
              <a:highlight>
                <a:srgbClr val="008000"/>
              </a:highlight>
            </a:endParaRPr>
          </a:p>
        </p:txBody>
      </p:sp>
      <p:sp>
        <p:nvSpPr>
          <p:cNvPr id="31" name="テキスト ボックス 30">
            <a:extLst>
              <a:ext uri="{FF2B5EF4-FFF2-40B4-BE49-F238E27FC236}">
                <a16:creationId xmlns:a16="http://schemas.microsoft.com/office/drawing/2014/main" id="{F05ED740-BDD4-1818-A043-DA4B496F9805}"/>
              </a:ext>
            </a:extLst>
          </p:cNvPr>
          <p:cNvSpPr txBox="1"/>
          <p:nvPr/>
        </p:nvSpPr>
        <p:spPr>
          <a:xfrm>
            <a:off x="3489316" y="4837195"/>
            <a:ext cx="571278" cy="246221"/>
          </a:xfrm>
          <a:prstGeom prst="rect">
            <a:avLst/>
          </a:prstGeom>
          <a:noFill/>
        </p:spPr>
        <p:txBody>
          <a:bodyPr wrap="square" rtlCol="0">
            <a:spAutoFit/>
          </a:bodyPr>
          <a:lstStyle/>
          <a:p>
            <a:r>
              <a:rPr kumimoji="1" lang="ja-JP" altLang="en-US" sz="1000" b="1">
                <a:solidFill>
                  <a:schemeClr val="bg1"/>
                </a:solidFill>
                <a:highlight>
                  <a:srgbClr val="008000"/>
                </a:highlight>
              </a:rPr>
              <a:t>常磐道</a:t>
            </a:r>
            <a:endParaRPr kumimoji="1" lang="en-US" altLang="ja-JP" sz="1000" b="1">
              <a:solidFill>
                <a:schemeClr val="bg1"/>
              </a:solidFill>
              <a:highlight>
                <a:srgbClr val="008000"/>
              </a:highlight>
            </a:endParaRPr>
          </a:p>
        </p:txBody>
      </p:sp>
      <p:sp>
        <p:nvSpPr>
          <p:cNvPr id="32" name="テキスト ボックス 31">
            <a:extLst>
              <a:ext uri="{FF2B5EF4-FFF2-40B4-BE49-F238E27FC236}">
                <a16:creationId xmlns:a16="http://schemas.microsoft.com/office/drawing/2014/main" id="{1162A00B-07AC-58CF-03A5-EE0D2F4F2332}"/>
              </a:ext>
            </a:extLst>
          </p:cNvPr>
          <p:cNvSpPr txBox="1"/>
          <p:nvPr/>
        </p:nvSpPr>
        <p:spPr>
          <a:xfrm>
            <a:off x="6326816" y="4159518"/>
            <a:ext cx="824775" cy="230832"/>
          </a:xfrm>
          <a:prstGeom prst="rect">
            <a:avLst/>
          </a:prstGeom>
          <a:noFill/>
        </p:spPr>
        <p:txBody>
          <a:bodyPr wrap="square" rtlCol="0">
            <a:spAutoFit/>
          </a:bodyPr>
          <a:lstStyle/>
          <a:p>
            <a:r>
              <a:rPr kumimoji="1" lang="ja-JP" altLang="en-US" sz="900" b="1">
                <a:solidFill>
                  <a:srgbClr val="002060"/>
                </a:solidFill>
                <a:highlight>
                  <a:srgbClr val="F2F2F2"/>
                </a:highlight>
              </a:rPr>
              <a:t>Ｊ</a:t>
            </a:r>
            <a:r>
              <a:rPr kumimoji="1" lang="en-US" altLang="ja-JP" sz="900" b="1">
                <a:solidFill>
                  <a:srgbClr val="002060"/>
                </a:solidFill>
                <a:highlight>
                  <a:srgbClr val="F2F2F2"/>
                </a:highlight>
              </a:rPr>
              <a:t>R</a:t>
            </a:r>
            <a:r>
              <a:rPr kumimoji="1" lang="ja-JP" altLang="en-US" sz="900" b="1">
                <a:solidFill>
                  <a:srgbClr val="002060"/>
                </a:solidFill>
                <a:highlight>
                  <a:srgbClr val="F2F2F2"/>
                </a:highlight>
              </a:rPr>
              <a:t>常磐線</a:t>
            </a:r>
            <a:endParaRPr kumimoji="1" lang="en-US" altLang="ja-JP" sz="900" b="1">
              <a:solidFill>
                <a:srgbClr val="002060"/>
              </a:solidFill>
              <a:highlight>
                <a:srgbClr val="F2F2F2"/>
              </a:highlight>
            </a:endParaRPr>
          </a:p>
        </p:txBody>
      </p:sp>
      <p:sp>
        <p:nvSpPr>
          <p:cNvPr id="33" name="テキスト ボックス 32">
            <a:extLst>
              <a:ext uri="{FF2B5EF4-FFF2-40B4-BE49-F238E27FC236}">
                <a16:creationId xmlns:a16="http://schemas.microsoft.com/office/drawing/2014/main" id="{852BB03C-F7EF-EDB3-EEEF-C7CE67AAD30A}"/>
              </a:ext>
            </a:extLst>
          </p:cNvPr>
          <p:cNvSpPr txBox="1"/>
          <p:nvPr/>
        </p:nvSpPr>
        <p:spPr>
          <a:xfrm>
            <a:off x="3671387" y="2625200"/>
            <a:ext cx="754393" cy="230832"/>
          </a:xfrm>
          <a:prstGeom prst="rect">
            <a:avLst/>
          </a:prstGeom>
          <a:noFill/>
        </p:spPr>
        <p:txBody>
          <a:bodyPr wrap="square" rtlCol="0">
            <a:spAutoFit/>
          </a:bodyPr>
          <a:lstStyle/>
          <a:p>
            <a:r>
              <a:rPr kumimoji="1" lang="ja-JP" altLang="en-US" sz="900" b="1">
                <a:solidFill>
                  <a:schemeClr val="tx2">
                    <a:lumMod val="75000"/>
                  </a:schemeClr>
                </a:solidFill>
                <a:highlight>
                  <a:srgbClr val="F2F2F2"/>
                </a:highlight>
              </a:rPr>
              <a:t>土浦北ＩＣ　</a:t>
            </a:r>
          </a:p>
        </p:txBody>
      </p:sp>
      <p:sp>
        <p:nvSpPr>
          <p:cNvPr id="34" name="テキスト ボックス 33">
            <a:extLst>
              <a:ext uri="{FF2B5EF4-FFF2-40B4-BE49-F238E27FC236}">
                <a16:creationId xmlns:a16="http://schemas.microsoft.com/office/drawing/2014/main" id="{CB5C77A9-DEE0-D760-3BEF-46D77A40A323}"/>
              </a:ext>
            </a:extLst>
          </p:cNvPr>
          <p:cNvSpPr txBox="1"/>
          <p:nvPr/>
        </p:nvSpPr>
        <p:spPr>
          <a:xfrm>
            <a:off x="7012444" y="2398400"/>
            <a:ext cx="278293" cy="307777"/>
          </a:xfrm>
          <a:prstGeom prst="rect">
            <a:avLst/>
          </a:prstGeom>
          <a:noFill/>
        </p:spPr>
        <p:txBody>
          <a:bodyPr wrap="square" rtlCol="0">
            <a:spAutoFit/>
          </a:bodyPr>
          <a:lstStyle/>
          <a:p>
            <a:r>
              <a:rPr kumimoji="1" lang="ja-JP" altLang="en-US" sz="1400" b="1">
                <a:solidFill>
                  <a:schemeClr val="tx2">
                    <a:lumMod val="75000"/>
                  </a:schemeClr>
                </a:solidFill>
                <a:highlight>
                  <a:srgbClr val="F2F2F2"/>
                </a:highlight>
              </a:rPr>
              <a:t>港</a:t>
            </a:r>
          </a:p>
        </p:txBody>
      </p:sp>
    </p:spTree>
    <p:extLst>
      <p:ext uri="{BB962C8B-B14F-4D97-AF65-F5344CB8AC3E}">
        <p14:creationId xmlns:p14="http://schemas.microsoft.com/office/powerpoint/2010/main" val="700733843"/>
      </p:ext>
    </p:extLst>
  </p:cSld>
  <p:clrMapOvr>
    <a:masterClrMapping/>
  </p:clrMapOvr>
  <mc:AlternateContent xmlns:mc="http://schemas.openxmlformats.org/markup-compatibility/2006" xmlns:p14="http://schemas.microsoft.com/office/powerpoint/2010/main">
    <mc:Choice Requires="p14">
      <p:transition p14:dur="0" advTm="33703"/>
    </mc:Choice>
    <mc:Fallback xmlns="">
      <p:transition advTm="33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F459E-50B0-4F22-CC60-AE774AC9E064}"/>
            </a:ext>
          </a:extLst>
        </p:cNvPr>
        <p:cNvGrpSpPr/>
        <p:nvPr/>
      </p:nvGrpSpPr>
      <p:grpSpPr>
        <a:xfrm>
          <a:off x="0" y="0"/>
          <a:ext cx="0" cy="0"/>
          <a:chOff x="0" y="0"/>
          <a:chExt cx="0" cy="0"/>
        </a:xfrm>
      </p:grpSpPr>
      <p:sp>
        <p:nvSpPr>
          <p:cNvPr id="141" name="四角形: 角を丸くする 140">
            <a:extLst>
              <a:ext uri="{FF2B5EF4-FFF2-40B4-BE49-F238E27FC236}">
                <a16:creationId xmlns:a16="http://schemas.microsoft.com/office/drawing/2014/main" id="{6290E503-5AB7-20FA-D8B0-0FBACDC2CA44}"/>
              </a:ext>
            </a:extLst>
          </p:cNvPr>
          <p:cNvSpPr/>
          <p:nvPr/>
        </p:nvSpPr>
        <p:spPr>
          <a:xfrm>
            <a:off x="2878348" y="200167"/>
            <a:ext cx="3640161" cy="6457660"/>
          </a:xfrm>
          <a:prstGeom prst="roundRect">
            <a:avLst>
              <a:gd name="adj" fmla="val 8809"/>
            </a:avLst>
          </a:prstGeom>
          <a:solidFill>
            <a:schemeClr val="bg1">
              <a:lumMod val="95000"/>
            </a:schemeClr>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endParaRPr kumimoji="1" lang="en-US" altLang="ja-JP" sz="2800" b="1">
              <a:solidFill>
                <a:srgbClr val="003451"/>
              </a:solidFill>
              <a:latin typeface="Noto Sans JP" panose="020B0200000000000000" pitchFamily="50" charset="-128"/>
              <a:ea typeface="Noto Sans JP" panose="020B0200000000000000" pitchFamily="50" charset="-128"/>
            </a:endParaRPr>
          </a:p>
        </p:txBody>
      </p:sp>
      <p:sp>
        <p:nvSpPr>
          <p:cNvPr id="4" name="楕円 3">
            <a:extLst>
              <a:ext uri="{FF2B5EF4-FFF2-40B4-BE49-F238E27FC236}">
                <a16:creationId xmlns:a16="http://schemas.microsoft.com/office/drawing/2014/main" id="{7CE14A6D-594D-ABA5-5416-EDD035DD52A1}"/>
              </a:ext>
            </a:extLst>
          </p:cNvPr>
          <p:cNvSpPr>
            <a:spLocks noChangeAspect="1"/>
          </p:cNvSpPr>
          <p:nvPr/>
        </p:nvSpPr>
        <p:spPr>
          <a:xfrm>
            <a:off x="-2700000" y="729000"/>
            <a:ext cx="5400000" cy="5400000"/>
          </a:xfrm>
          <a:prstGeom prst="ellipse">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rgbClr val="003451"/>
              </a:solidFill>
            </a:endParaRPr>
          </a:p>
        </p:txBody>
      </p:sp>
      <p:sp>
        <p:nvSpPr>
          <p:cNvPr id="40" name="四角形: 角を丸くする 39">
            <a:extLst>
              <a:ext uri="{FF2B5EF4-FFF2-40B4-BE49-F238E27FC236}">
                <a16:creationId xmlns:a16="http://schemas.microsoft.com/office/drawing/2014/main" id="{C38E8FE9-7D0C-49F9-B1FD-99E3479780D4}"/>
              </a:ext>
            </a:extLst>
          </p:cNvPr>
          <p:cNvSpPr/>
          <p:nvPr/>
        </p:nvSpPr>
        <p:spPr>
          <a:xfrm>
            <a:off x="-9407361" y="6137975"/>
            <a:ext cx="8914597" cy="1042613"/>
          </a:xfrm>
          <a:prstGeom prst="roundRect">
            <a:avLst>
              <a:gd name="adj" fmla="val 1180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rgbClr val="003451"/>
              </a:solidFill>
            </a:endParaRPr>
          </a:p>
        </p:txBody>
      </p:sp>
      <p:sp>
        <p:nvSpPr>
          <p:cNvPr id="41" name="矢印: 右 40">
            <a:extLst>
              <a:ext uri="{FF2B5EF4-FFF2-40B4-BE49-F238E27FC236}">
                <a16:creationId xmlns:a16="http://schemas.microsoft.com/office/drawing/2014/main" id="{EC8F4822-E6C3-D946-1239-69BE6AF9D2AF}"/>
              </a:ext>
            </a:extLst>
          </p:cNvPr>
          <p:cNvSpPr/>
          <p:nvPr/>
        </p:nvSpPr>
        <p:spPr>
          <a:xfrm>
            <a:off x="-4250085" y="5083416"/>
            <a:ext cx="613938" cy="484632"/>
          </a:xfrm>
          <a:prstGeom prst="rightArrow">
            <a:avLst>
              <a:gd name="adj1" fmla="val 50000"/>
              <a:gd name="adj2" fmla="val 72896"/>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rgbClr val="003451"/>
              </a:solidFill>
            </a:endParaRPr>
          </a:p>
        </p:txBody>
      </p:sp>
      <p:sp>
        <p:nvSpPr>
          <p:cNvPr id="42" name="テキスト ボックス 41">
            <a:extLst>
              <a:ext uri="{FF2B5EF4-FFF2-40B4-BE49-F238E27FC236}">
                <a16:creationId xmlns:a16="http://schemas.microsoft.com/office/drawing/2014/main" id="{355A0822-9CD6-10D0-A8D3-3E8551E15528}"/>
              </a:ext>
            </a:extLst>
          </p:cNvPr>
          <p:cNvSpPr txBox="1"/>
          <p:nvPr/>
        </p:nvSpPr>
        <p:spPr>
          <a:xfrm>
            <a:off x="-7935817" y="6321672"/>
            <a:ext cx="5971507" cy="461665"/>
          </a:xfrm>
          <a:prstGeom prst="rect">
            <a:avLst/>
          </a:prstGeom>
          <a:noFill/>
        </p:spPr>
        <p:txBody>
          <a:bodyPr wrap="none" rtlCol="0">
            <a:spAutoFit/>
          </a:bodyPr>
          <a:lstStyle/>
          <a:p>
            <a:r>
              <a:rPr lang="ja-JP" altLang="en-US" sz="2400" b="1">
                <a:solidFill>
                  <a:srgbClr val="003451"/>
                </a:solidFill>
                <a:latin typeface="Noto Sans JP" panose="020B0200000000000000" pitchFamily="50" charset="-128"/>
                <a:ea typeface="Noto Sans JP" panose="020B0200000000000000" pitchFamily="50" charset="-128"/>
                <a:cs typeface="Noto Sans" panose="020B0502040504020204" pitchFamily="34" charset="0"/>
              </a:rPr>
              <a:t>税収入</a:t>
            </a:r>
            <a:r>
              <a:rPr lang="en-US" altLang="ja-JP" sz="2400" b="1">
                <a:solidFill>
                  <a:srgbClr val="003451"/>
                </a:solidFill>
                <a:latin typeface="Noto Sans JP" panose="020B0200000000000000" pitchFamily="50" charset="-128"/>
                <a:ea typeface="Noto Sans JP" panose="020B0200000000000000" pitchFamily="50" charset="-128"/>
                <a:cs typeface="Noto Sans" panose="020B0502040504020204" pitchFamily="34" charset="0"/>
              </a:rPr>
              <a:t>(</a:t>
            </a:r>
            <a:r>
              <a:rPr lang="ja-JP" altLang="en-US" sz="2400" b="1">
                <a:solidFill>
                  <a:srgbClr val="003451"/>
                </a:solidFill>
                <a:latin typeface="Noto Sans JP" panose="020B0200000000000000" pitchFamily="50" charset="-128"/>
                <a:ea typeface="Noto Sans JP" panose="020B0200000000000000" pitchFamily="50" charset="-128"/>
                <a:cs typeface="Noto Sans" panose="020B0502040504020204" pitchFamily="34" charset="0"/>
              </a:rPr>
              <a:t>固定資産税等</a:t>
            </a:r>
            <a:r>
              <a:rPr lang="en-US" altLang="ja-JP" sz="2400" b="1">
                <a:solidFill>
                  <a:srgbClr val="003451"/>
                </a:solidFill>
                <a:latin typeface="Noto Sans JP" panose="020B0200000000000000" pitchFamily="50" charset="-128"/>
                <a:ea typeface="Noto Sans JP" panose="020B0200000000000000" pitchFamily="50" charset="-128"/>
                <a:cs typeface="Noto Sans" panose="020B0502040504020204" pitchFamily="34" charset="0"/>
              </a:rPr>
              <a:t>)</a:t>
            </a:r>
            <a:r>
              <a:rPr lang="ja-JP" altLang="en-US" sz="2400" b="1">
                <a:solidFill>
                  <a:srgbClr val="003451"/>
                </a:solidFill>
                <a:latin typeface="Noto Sans JP" panose="020B0200000000000000" pitchFamily="50" charset="-128"/>
                <a:ea typeface="Noto Sans JP" panose="020B0200000000000000" pitchFamily="50" charset="-128"/>
                <a:cs typeface="Noto Sans" panose="020B0502040504020204" pitchFamily="34" charset="0"/>
              </a:rPr>
              <a:t>の増加、</a:t>
            </a:r>
            <a:r>
              <a:rPr lang="ja-JP" altLang="en-US" sz="2400" b="1">
                <a:solidFill>
                  <a:srgbClr val="003451"/>
                </a:solidFill>
                <a:latin typeface="Noto Sans JP" panose="020B0200000000000000" pitchFamily="50" charset="-128"/>
                <a:ea typeface="Noto Sans JP" panose="020B0200000000000000" pitchFamily="50" charset="-128"/>
              </a:rPr>
              <a:t>工業の集積</a:t>
            </a:r>
            <a:endParaRPr kumimoji="1" lang="en-US" altLang="ja-JP" sz="2400" b="1">
              <a:solidFill>
                <a:srgbClr val="003451"/>
              </a:solidFill>
              <a:latin typeface="Noto Sans JP" panose="020B0200000000000000" pitchFamily="50" charset="-128"/>
              <a:ea typeface="Noto Sans JP" panose="020B0200000000000000" pitchFamily="50" charset="-128"/>
            </a:endParaRPr>
          </a:p>
        </p:txBody>
      </p:sp>
      <p:pic>
        <p:nvPicPr>
          <p:cNvPr id="44" name="図 43" descr="屋外, 草, フィールド, 開く が含まれている画像&#10;&#10;AI 生成コンテンツは誤りを含む可能性があります。">
            <a:extLst>
              <a:ext uri="{FF2B5EF4-FFF2-40B4-BE49-F238E27FC236}">
                <a16:creationId xmlns:a16="http://schemas.microsoft.com/office/drawing/2014/main" id="{0B8D5E60-1595-423A-DD25-5CB7D99814C8}"/>
              </a:ext>
            </a:extLst>
          </p:cNvPr>
          <p:cNvPicPr>
            <a:picLocks noChangeAspect="1"/>
          </p:cNvPicPr>
          <p:nvPr/>
        </p:nvPicPr>
        <p:blipFill>
          <a:blip r:embed="rId5">
            <a:extLst>
              <a:ext uri="{28A0092B-C50C-407E-A947-70E740481C1C}">
                <a14:useLocalDpi xmlns:a14="http://schemas.microsoft.com/office/drawing/2010/main" val="0"/>
              </a:ext>
            </a:extLst>
          </a:blip>
          <a:srcRect l="2022" t="49748" r="20767" b="15216"/>
          <a:stretch>
            <a:fillRect/>
          </a:stretch>
        </p:blipFill>
        <p:spPr>
          <a:xfrm>
            <a:off x="-4449560" y="7189563"/>
            <a:ext cx="4970500" cy="1691640"/>
          </a:xfrm>
          <a:prstGeom prst="rect">
            <a:avLst/>
          </a:prstGeom>
        </p:spPr>
      </p:pic>
      <p:sp>
        <p:nvSpPr>
          <p:cNvPr id="75" name="テキスト ボックス 74">
            <a:extLst>
              <a:ext uri="{FF2B5EF4-FFF2-40B4-BE49-F238E27FC236}">
                <a16:creationId xmlns:a16="http://schemas.microsoft.com/office/drawing/2014/main" id="{DDA5B0C0-E1EB-83F7-BE7A-F7647BBD4511}"/>
              </a:ext>
            </a:extLst>
          </p:cNvPr>
          <p:cNvSpPr txBox="1"/>
          <p:nvPr/>
        </p:nvSpPr>
        <p:spPr>
          <a:xfrm>
            <a:off x="-8342417" y="5652000"/>
            <a:ext cx="7026282" cy="923330"/>
          </a:xfrm>
          <a:prstGeom prst="rect">
            <a:avLst/>
          </a:prstGeom>
          <a:noFill/>
        </p:spPr>
        <p:txBody>
          <a:bodyPr wrap="none" rtlCol="0">
            <a:spAutoFit/>
          </a:bodyPr>
          <a:lstStyle/>
          <a:p>
            <a:r>
              <a:rPr kumimoji="1" lang="ja-JP" altLang="en-US" b="1">
                <a:solidFill>
                  <a:srgbClr val="003451"/>
                </a:solidFill>
              </a:rPr>
              <a:t>想定される業種：物流業、製造業</a:t>
            </a:r>
            <a:r>
              <a:rPr kumimoji="1" lang="en-US" altLang="ja-JP" b="1">
                <a:solidFill>
                  <a:srgbClr val="003451"/>
                </a:solidFill>
              </a:rPr>
              <a:t>(</a:t>
            </a:r>
            <a:r>
              <a:rPr kumimoji="1" lang="ja-JP" altLang="en-US" b="1">
                <a:solidFill>
                  <a:srgbClr val="003451"/>
                </a:solidFill>
              </a:rPr>
              <a:t>プラスチック、食品、電子機器</a:t>
            </a:r>
            <a:r>
              <a:rPr kumimoji="1" lang="en-US" altLang="ja-JP" b="1">
                <a:solidFill>
                  <a:srgbClr val="003451"/>
                </a:solidFill>
              </a:rPr>
              <a:t>)</a:t>
            </a:r>
          </a:p>
          <a:p>
            <a:r>
              <a:rPr kumimoji="1" lang="ja-JP" altLang="en-US" b="1">
                <a:solidFill>
                  <a:srgbClr val="003451"/>
                </a:solidFill>
              </a:rPr>
              <a:t>現状はソーラーパネル、森林、未耕作地が広がっている</a:t>
            </a:r>
            <a:endParaRPr kumimoji="1" lang="en-US" altLang="ja-JP" b="1">
              <a:solidFill>
                <a:srgbClr val="003451"/>
              </a:solidFill>
            </a:endParaRPr>
          </a:p>
          <a:p>
            <a:endParaRPr kumimoji="1" lang="ja-JP" altLang="en-US" b="1">
              <a:solidFill>
                <a:srgbClr val="003451"/>
              </a:solidFill>
            </a:endParaRPr>
          </a:p>
        </p:txBody>
      </p:sp>
      <p:sp>
        <p:nvSpPr>
          <p:cNvPr id="81" name="テキスト ボックス 80">
            <a:extLst>
              <a:ext uri="{FF2B5EF4-FFF2-40B4-BE49-F238E27FC236}">
                <a16:creationId xmlns:a16="http://schemas.microsoft.com/office/drawing/2014/main" id="{919770CC-C643-1B4C-53D5-502317D7CE56}"/>
              </a:ext>
            </a:extLst>
          </p:cNvPr>
          <p:cNvSpPr txBox="1"/>
          <p:nvPr/>
        </p:nvSpPr>
        <p:spPr>
          <a:xfrm>
            <a:off x="3343415" y="511822"/>
            <a:ext cx="2727697" cy="584775"/>
          </a:xfrm>
          <a:prstGeom prst="rect">
            <a:avLst/>
          </a:prstGeom>
          <a:noFill/>
        </p:spPr>
        <p:txBody>
          <a:bodyPr wrap="square" rtlCol="0">
            <a:spAutoFit/>
          </a:bodyPr>
          <a:lstStyle/>
          <a:p>
            <a:r>
              <a:rPr lang="ja-JP" altLang="en-US" sz="3200" b="1">
                <a:solidFill>
                  <a:srgbClr val="003451"/>
                </a:solidFill>
              </a:rPr>
              <a:t>誘致する業種</a:t>
            </a:r>
            <a:endParaRPr lang="en-US" altLang="ja-JP" sz="3200" b="1">
              <a:solidFill>
                <a:srgbClr val="003451"/>
              </a:solidFill>
            </a:endParaRPr>
          </a:p>
        </p:txBody>
      </p:sp>
      <p:sp>
        <p:nvSpPr>
          <p:cNvPr id="52" name="吹き出し: 角を丸めた四角形 51">
            <a:extLst>
              <a:ext uri="{FF2B5EF4-FFF2-40B4-BE49-F238E27FC236}">
                <a16:creationId xmlns:a16="http://schemas.microsoft.com/office/drawing/2014/main" id="{D180B631-E884-CD28-23F5-2684007EB82B}"/>
              </a:ext>
            </a:extLst>
          </p:cNvPr>
          <p:cNvSpPr/>
          <p:nvPr/>
        </p:nvSpPr>
        <p:spPr>
          <a:xfrm>
            <a:off x="14572245" y="4678499"/>
            <a:ext cx="1744045" cy="809834"/>
          </a:xfrm>
          <a:prstGeom prst="wedgeRoundRectCallout">
            <a:avLst>
              <a:gd name="adj1" fmla="val -6609"/>
              <a:gd name="adj2" fmla="val 218182"/>
              <a:gd name="adj3" fmla="val 16667"/>
            </a:avLst>
          </a:prstGeom>
          <a:solidFill>
            <a:schemeClr val="accent1">
              <a:lumMod val="20000"/>
              <a:lumOff val="80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a:solidFill>
                  <a:srgbClr val="003451"/>
                </a:solidFill>
              </a:rPr>
              <a:t>土浦北</a:t>
            </a:r>
            <a:r>
              <a:rPr kumimoji="1" lang="en-US" altLang="ja-JP" sz="2400" b="1">
                <a:solidFill>
                  <a:srgbClr val="003451"/>
                </a:solidFill>
              </a:rPr>
              <a:t>IC</a:t>
            </a:r>
            <a:endParaRPr kumimoji="1" lang="ja-JP" altLang="en-US" sz="2400" b="1">
              <a:solidFill>
                <a:srgbClr val="003451"/>
              </a:solidFill>
            </a:endParaRPr>
          </a:p>
        </p:txBody>
      </p:sp>
      <p:sp>
        <p:nvSpPr>
          <p:cNvPr id="6" name="四角形: 角を丸くする 5">
            <a:extLst>
              <a:ext uri="{FF2B5EF4-FFF2-40B4-BE49-F238E27FC236}">
                <a16:creationId xmlns:a16="http://schemas.microsoft.com/office/drawing/2014/main" id="{C4C376DC-53E2-B2F5-B159-E42AB5F3FCBB}"/>
              </a:ext>
            </a:extLst>
          </p:cNvPr>
          <p:cNvSpPr/>
          <p:nvPr/>
        </p:nvSpPr>
        <p:spPr>
          <a:xfrm>
            <a:off x="6702963" y="187687"/>
            <a:ext cx="5186683" cy="6457660"/>
          </a:xfrm>
          <a:prstGeom prst="roundRect">
            <a:avLst>
              <a:gd name="adj" fmla="val 8809"/>
            </a:avLst>
          </a:prstGeom>
          <a:solidFill>
            <a:schemeClr val="bg1">
              <a:lumMod val="95000"/>
            </a:schemeClr>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altLang="ja-JP" sz="2800" b="1">
              <a:solidFill>
                <a:srgbClr val="003451"/>
              </a:solidFill>
            </a:endParaRPr>
          </a:p>
        </p:txBody>
      </p:sp>
      <p:sp>
        <p:nvSpPr>
          <p:cNvPr id="3" name="テキスト ボックス 2">
            <a:extLst>
              <a:ext uri="{FF2B5EF4-FFF2-40B4-BE49-F238E27FC236}">
                <a16:creationId xmlns:a16="http://schemas.microsoft.com/office/drawing/2014/main" id="{91FE8ADB-A3F7-0F20-A0E1-669ADD480DC4}"/>
              </a:ext>
            </a:extLst>
          </p:cNvPr>
          <p:cNvSpPr txBox="1"/>
          <p:nvPr/>
        </p:nvSpPr>
        <p:spPr>
          <a:xfrm>
            <a:off x="6457025" y="987176"/>
            <a:ext cx="5689107" cy="3077766"/>
          </a:xfrm>
          <a:prstGeom prst="rect">
            <a:avLst/>
          </a:prstGeom>
          <a:noFill/>
        </p:spPr>
        <p:txBody>
          <a:bodyPr wrap="square">
            <a:spAutoFit/>
          </a:bodyPr>
          <a:lstStyle/>
          <a:p>
            <a:pPr lvl="1" algn="ctr"/>
            <a:r>
              <a:rPr lang="ja-JP" altLang="en-US" sz="3200" b="1">
                <a:solidFill>
                  <a:schemeClr val="bg1"/>
                </a:solidFill>
                <a:highlight>
                  <a:srgbClr val="003451"/>
                </a:highlight>
              </a:rPr>
              <a:t>工業団地リース制度</a:t>
            </a:r>
            <a:endParaRPr lang="en-US" altLang="ja-JP" sz="3200" b="1">
              <a:solidFill>
                <a:schemeClr val="bg1"/>
              </a:solidFill>
              <a:highlight>
                <a:srgbClr val="003451"/>
              </a:highlight>
            </a:endParaRPr>
          </a:p>
          <a:p>
            <a:pPr lvl="1"/>
            <a:r>
              <a:rPr lang="ja-JP" altLang="en-US" sz="2800" b="1">
                <a:solidFill>
                  <a:srgbClr val="003451"/>
                </a:solidFill>
                <a:latin typeface="+mn-ea"/>
              </a:rPr>
              <a:t>期間：</a:t>
            </a:r>
            <a:r>
              <a:rPr lang="en-US" altLang="ja-JP" sz="2800" b="1">
                <a:solidFill>
                  <a:srgbClr val="003451"/>
                </a:solidFill>
                <a:latin typeface="+mn-ea"/>
              </a:rPr>
              <a:t>50</a:t>
            </a:r>
            <a:r>
              <a:rPr lang="ja-JP" altLang="en-US" sz="2800" b="1">
                <a:solidFill>
                  <a:srgbClr val="003451"/>
                </a:solidFill>
                <a:latin typeface="+mn-ea"/>
              </a:rPr>
              <a:t>年</a:t>
            </a:r>
            <a:endParaRPr lang="en-US" altLang="ja-JP" sz="2800" b="1">
              <a:solidFill>
                <a:srgbClr val="003451"/>
              </a:solidFill>
              <a:latin typeface="+mn-ea"/>
            </a:endParaRPr>
          </a:p>
          <a:p>
            <a:pPr lvl="1"/>
            <a:r>
              <a:rPr lang="ja-JP" altLang="ja-JP" sz="2800" b="1">
                <a:solidFill>
                  <a:srgbClr val="003451"/>
                </a:solidFill>
                <a:latin typeface="+mn-ea"/>
              </a:rPr>
              <a:t>月額賃料</a:t>
            </a:r>
            <a:r>
              <a:rPr lang="ja-JP" altLang="en-US" sz="2800" b="1">
                <a:solidFill>
                  <a:srgbClr val="003451"/>
                </a:solidFill>
                <a:latin typeface="+mn-ea"/>
              </a:rPr>
              <a:t>例：</a:t>
            </a:r>
            <a:r>
              <a:rPr lang="ja-JP" altLang="ja-JP" sz="2800" b="1">
                <a:solidFill>
                  <a:srgbClr val="003451"/>
                </a:solidFill>
                <a:latin typeface="+mn-ea"/>
              </a:rPr>
              <a:t>約154円</a:t>
            </a:r>
            <a:r>
              <a:rPr lang="en-US" altLang="ja-JP" sz="2800" b="1">
                <a:solidFill>
                  <a:srgbClr val="003451"/>
                </a:solidFill>
                <a:latin typeface="+mn-ea"/>
              </a:rPr>
              <a:t>/1</a:t>
            </a:r>
            <a:r>
              <a:rPr lang="ja-JP" altLang="en-US" sz="2800" b="1">
                <a:solidFill>
                  <a:srgbClr val="003451"/>
                </a:solidFill>
                <a:latin typeface="+mn-ea"/>
              </a:rPr>
              <a:t>㎡</a:t>
            </a:r>
            <a:endParaRPr lang="en-US" altLang="ja-JP" sz="2800" b="1">
              <a:solidFill>
                <a:srgbClr val="003451"/>
              </a:solidFill>
              <a:latin typeface="+mn-ea"/>
            </a:endParaRPr>
          </a:p>
          <a:p>
            <a:pPr lvl="1"/>
            <a:endParaRPr lang="en-US" altLang="zh-TW" sz="1600" b="1">
              <a:solidFill>
                <a:srgbClr val="003451"/>
              </a:solidFill>
              <a:latin typeface="+mn-ea"/>
            </a:endParaRPr>
          </a:p>
          <a:p>
            <a:pPr lvl="1" algn="ctr"/>
            <a:r>
              <a:rPr lang="zh-TW" altLang="en-US" sz="3200" b="1">
                <a:solidFill>
                  <a:schemeClr val="bg1"/>
                </a:solidFill>
                <a:highlight>
                  <a:srgbClr val="003451"/>
                </a:highlight>
              </a:rPr>
              <a:t>長期割賦支払制度</a:t>
            </a:r>
            <a:endParaRPr lang="en-US" altLang="zh-TW" sz="3200" b="1">
              <a:solidFill>
                <a:schemeClr val="bg1"/>
              </a:solidFill>
              <a:highlight>
                <a:srgbClr val="003451"/>
              </a:highlight>
            </a:endParaRPr>
          </a:p>
          <a:p>
            <a:pPr lvl="1"/>
            <a:r>
              <a:rPr lang="ja-JP" altLang="en-US" sz="2800" b="1">
                <a:solidFill>
                  <a:srgbClr val="003451"/>
                </a:solidFill>
              </a:rPr>
              <a:t>分割支払期間：</a:t>
            </a:r>
            <a:endParaRPr lang="en-US" altLang="ja-JP" sz="2800" b="1">
              <a:solidFill>
                <a:srgbClr val="003451"/>
              </a:solidFill>
            </a:endParaRPr>
          </a:p>
          <a:p>
            <a:pPr lvl="1"/>
            <a:r>
              <a:rPr lang="en-US" altLang="ja-JP" sz="2800" b="1">
                <a:solidFill>
                  <a:srgbClr val="003451"/>
                </a:solidFill>
              </a:rPr>
              <a:t>20</a:t>
            </a:r>
            <a:r>
              <a:rPr lang="ja-JP" altLang="en-US" sz="2800" b="1">
                <a:solidFill>
                  <a:srgbClr val="003451"/>
                </a:solidFill>
              </a:rPr>
              <a:t>年、</a:t>
            </a:r>
            <a:r>
              <a:rPr lang="en-US" altLang="ja-JP" sz="2800" b="1">
                <a:solidFill>
                  <a:srgbClr val="003451"/>
                </a:solidFill>
              </a:rPr>
              <a:t>25</a:t>
            </a:r>
            <a:r>
              <a:rPr lang="ja-JP" altLang="en-US" sz="2800" b="1">
                <a:solidFill>
                  <a:srgbClr val="003451"/>
                </a:solidFill>
              </a:rPr>
              <a:t>年、</a:t>
            </a:r>
            <a:r>
              <a:rPr lang="en-US" altLang="ja-JP" sz="2800" b="1">
                <a:solidFill>
                  <a:srgbClr val="003451"/>
                </a:solidFill>
              </a:rPr>
              <a:t>30</a:t>
            </a:r>
            <a:r>
              <a:rPr lang="ja-JP" altLang="en-US" sz="2800" b="1">
                <a:solidFill>
                  <a:srgbClr val="003451"/>
                </a:solidFill>
              </a:rPr>
              <a:t>年の選択制</a:t>
            </a:r>
            <a:endParaRPr lang="en-US" altLang="ja-JP" sz="2800" b="1">
              <a:solidFill>
                <a:srgbClr val="003451"/>
              </a:solidFill>
            </a:endParaRPr>
          </a:p>
        </p:txBody>
      </p:sp>
      <p:sp>
        <p:nvSpPr>
          <p:cNvPr id="8" name="テキスト ボックス 7">
            <a:extLst>
              <a:ext uri="{FF2B5EF4-FFF2-40B4-BE49-F238E27FC236}">
                <a16:creationId xmlns:a16="http://schemas.microsoft.com/office/drawing/2014/main" id="{134A1646-A900-D375-B06B-589B49869B91}"/>
              </a:ext>
            </a:extLst>
          </p:cNvPr>
          <p:cNvSpPr txBox="1"/>
          <p:nvPr/>
        </p:nvSpPr>
        <p:spPr>
          <a:xfrm>
            <a:off x="7649769" y="392426"/>
            <a:ext cx="3097165" cy="584775"/>
          </a:xfrm>
          <a:prstGeom prst="rect">
            <a:avLst/>
          </a:prstGeom>
          <a:noFill/>
        </p:spPr>
        <p:txBody>
          <a:bodyPr wrap="square">
            <a:spAutoFit/>
          </a:bodyPr>
          <a:lstStyle/>
          <a:p>
            <a:r>
              <a:rPr lang="ja-JP" altLang="en-US" sz="3200" b="1">
                <a:solidFill>
                  <a:srgbClr val="003451"/>
                </a:solidFill>
              </a:rPr>
              <a:t>企業向けの支援</a:t>
            </a:r>
            <a:endParaRPr lang="en-US" altLang="ja-JP" sz="3200" b="1">
              <a:solidFill>
                <a:srgbClr val="003451"/>
              </a:solidFill>
            </a:endParaRPr>
          </a:p>
        </p:txBody>
      </p:sp>
      <p:sp>
        <p:nvSpPr>
          <p:cNvPr id="2" name="テキスト ボックス 11">
            <a:extLst>
              <a:ext uri="{FF2B5EF4-FFF2-40B4-BE49-F238E27FC236}">
                <a16:creationId xmlns:a16="http://schemas.microsoft.com/office/drawing/2014/main" id="{BB196347-4B19-22B2-977A-5A4CB7AD6CDE}"/>
              </a:ext>
            </a:extLst>
          </p:cNvPr>
          <p:cNvSpPr txBox="1"/>
          <p:nvPr/>
        </p:nvSpPr>
        <p:spPr>
          <a:xfrm>
            <a:off x="576692" y="1459227"/>
            <a:ext cx="1107996" cy="3939540"/>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新工業団地</a:t>
            </a:r>
            <a:endParaRPr lang="en-US" altLang="ja-JP" sz="6000" b="1">
              <a:solidFill>
                <a:schemeClr val="bg1"/>
              </a:solidFill>
            </a:endParaRPr>
          </a:p>
        </p:txBody>
      </p:sp>
      <p:sp>
        <p:nvSpPr>
          <p:cNvPr id="11" name="テキスト ボックス 10">
            <a:extLst>
              <a:ext uri="{FF2B5EF4-FFF2-40B4-BE49-F238E27FC236}">
                <a16:creationId xmlns:a16="http://schemas.microsoft.com/office/drawing/2014/main" id="{00C3BA4E-D5C2-ACAC-4C63-9E6A76CE2342}"/>
              </a:ext>
            </a:extLst>
          </p:cNvPr>
          <p:cNvSpPr txBox="1"/>
          <p:nvPr/>
        </p:nvSpPr>
        <p:spPr>
          <a:xfrm>
            <a:off x="2553245" y="1253939"/>
            <a:ext cx="4614025" cy="6849119"/>
          </a:xfrm>
          <a:prstGeom prst="rect">
            <a:avLst/>
          </a:prstGeom>
          <a:noFill/>
        </p:spPr>
        <p:txBody>
          <a:bodyPr wrap="square" rtlCol="0">
            <a:spAutoFit/>
          </a:bodyPr>
          <a:lstStyle/>
          <a:p>
            <a:pPr lvl="1">
              <a:lnSpc>
                <a:spcPct val="150000"/>
              </a:lnSpc>
            </a:pPr>
            <a:r>
              <a:rPr kumimoji="1" lang="ja-JP" altLang="en-US" sz="3600" b="1" u="sng">
                <a:solidFill>
                  <a:srgbClr val="003451"/>
                </a:solidFill>
                <a:latin typeface="Noto Sans JP" panose="020B0200000000000000" pitchFamily="50" charset="-128"/>
                <a:ea typeface="Noto Sans JP" panose="020B0200000000000000" pitchFamily="50" charset="-128"/>
              </a:rPr>
              <a:t>食品、物流</a:t>
            </a:r>
            <a:endParaRPr kumimoji="1" lang="en-US" altLang="ja-JP" sz="3600" b="1" u="sng">
              <a:solidFill>
                <a:srgbClr val="003451"/>
              </a:solidFill>
              <a:latin typeface="Noto Sans JP" panose="020B0200000000000000" pitchFamily="50" charset="-128"/>
              <a:ea typeface="Noto Sans JP" panose="020B0200000000000000" pitchFamily="50" charset="-128"/>
            </a:endParaRPr>
          </a:p>
          <a:p>
            <a:pPr lvl="1">
              <a:lnSpc>
                <a:spcPct val="150000"/>
              </a:lnSpc>
            </a:pPr>
            <a:r>
              <a:rPr lang="ja-JP" altLang="en-US" sz="2800" b="1">
                <a:solidFill>
                  <a:srgbClr val="003451"/>
                </a:solidFill>
              </a:rPr>
              <a:t>・</a:t>
            </a:r>
            <a:r>
              <a:rPr lang="en-US" altLang="zh-TW" sz="2800" b="1">
                <a:solidFill>
                  <a:srgbClr val="003451"/>
                </a:solidFill>
              </a:rPr>
              <a:t> </a:t>
            </a:r>
            <a:r>
              <a:rPr lang="zh-TW" altLang="en-US" sz="2800" b="1">
                <a:solidFill>
                  <a:srgbClr val="003451"/>
                </a:solidFill>
              </a:rPr>
              <a:t>大消費地 </a:t>
            </a:r>
            <a:r>
              <a:rPr lang="en-US" altLang="zh-TW" sz="2800" b="1">
                <a:solidFill>
                  <a:srgbClr val="003451"/>
                </a:solidFill>
              </a:rPr>
              <a:t>(</a:t>
            </a:r>
            <a:r>
              <a:rPr lang="zh-TW" altLang="en-US" sz="2800" b="1">
                <a:solidFill>
                  <a:srgbClr val="003451"/>
                </a:solidFill>
              </a:rPr>
              <a:t>東京圏</a:t>
            </a:r>
            <a:r>
              <a:rPr lang="en-US" altLang="zh-TW" sz="2800" b="1">
                <a:solidFill>
                  <a:srgbClr val="003451"/>
                </a:solidFill>
              </a:rPr>
              <a:t>)</a:t>
            </a:r>
          </a:p>
          <a:p>
            <a:pPr lvl="1">
              <a:lnSpc>
                <a:spcPct val="150000"/>
              </a:lnSpc>
            </a:pPr>
            <a:r>
              <a:rPr lang="ja-JP" altLang="en-US" sz="2800" b="1">
                <a:solidFill>
                  <a:srgbClr val="003451"/>
                </a:solidFill>
              </a:rPr>
              <a:t>　への近さ</a:t>
            </a:r>
            <a:endParaRPr lang="en-US" altLang="ja-JP" sz="2800" b="1">
              <a:solidFill>
                <a:srgbClr val="003451"/>
              </a:solidFill>
            </a:endParaRPr>
          </a:p>
          <a:p>
            <a:pPr lvl="1">
              <a:lnSpc>
                <a:spcPct val="150000"/>
              </a:lnSpc>
            </a:pPr>
            <a:r>
              <a:rPr lang="ja-JP" altLang="en-US" sz="2800" b="1">
                <a:solidFill>
                  <a:srgbClr val="003451"/>
                </a:solidFill>
              </a:rPr>
              <a:t>・</a:t>
            </a:r>
            <a:r>
              <a:rPr kumimoji="1" lang="ja-JP" altLang="en-US" sz="2800" b="1">
                <a:solidFill>
                  <a:srgbClr val="003451"/>
                </a:solidFill>
                <a:latin typeface="Noto Sans JP" panose="020B0200000000000000" pitchFamily="50" charset="-128"/>
                <a:ea typeface="Noto Sans JP" panose="020B0200000000000000" pitchFamily="50" charset="-128"/>
              </a:rPr>
              <a:t>交通利便性</a:t>
            </a:r>
            <a:endParaRPr kumimoji="1" lang="en-US" altLang="ja-JP" sz="2800" b="1">
              <a:solidFill>
                <a:srgbClr val="003451"/>
              </a:solidFill>
              <a:latin typeface="Noto Sans JP" panose="020B0200000000000000" pitchFamily="50" charset="-128"/>
              <a:ea typeface="Noto Sans JP" panose="020B0200000000000000" pitchFamily="50" charset="-128"/>
            </a:endParaRPr>
          </a:p>
          <a:p>
            <a:pPr lvl="1">
              <a:lnSpc>
                <a:spcPct val="150000"/>
              </a:lnSpc>
            </a:pPr>
            <a:r>
              <a:rPr kumimoji="1" lang="ja-JP" altLang="en-US" sz="3600" b="1" u="sng">
                <a:solidFill>
                  <a:srgbClr val="003451"/>
                </a:solidFill>
                <a:latin typeface="Noto Sans JP" panose="020B0200000000000000" pitchFamily="50" charset="-128"/>
                <a:ea typeface="Noto Sans JP" panose="020B0200000000000000" pitchFamily="50" charset="-128"/>
              </a:rPr>
              <a:t>半導体</a:t>
            </a:r>
            <a:endParaRPr kumimoji="1" lang="en-US" altLang="ja-JP" sz="3600" b="1" u="sng">
              <a:solidFill>
                <a:srgbClr val="003451"/>
              </a:solidFill>
              <a:latin typeface="Noto Sans JP" panose="020B0200000000000000" pitchFamily="50" charset="-128"/>
              <a:ea typeface="Noto Sans JP" panose="020B0200000000000000" pitchFamily="50" charset="-128"/>
            </a:endParaRPr>
          </a:p>
          <a:p>
            <a:pPr lvl="1">
              <a:lnSpc>
                <a:spcPct val="150000"/>
              </a:lnSpc>
            </a:pPr>
            <a:r>
              <a:rPr lang="ja-JP" altLang="en-US" sz="2800" b="1">
                <a:solidFill>
                  <a:srgbClr val="003451"/>
                </a:solidFill>
              </a:rPr>
              <a:t>・近年工場数が増加</a:t>
            </a:r>
            <a:endParaRPr lang="en-US" altLang="ja-JP" sz="2800" b="1">
              <a:solidFill>
                <a:srgbClr val="003451"/>
              </a:solidFill>
            </a:endParaRPr>
          </a:p>
          <a:p>
            <a:pPr lvl="1">
              <a:lnSpc>
                <a:spcPct val="150000"/>
              </a:lnSpc>
            </a:pPr>
            <a:r>
              <a:rPr lang="ja-JP" altLang="en-US" sz="2800" b="1">
                <a:solidFill>
                  <a:srgbClr val="003451"/>
                </a:solidFill>
              </a:rPr>
              <a:t>　しているトレンド</a:t>
            </a:r>
            <a:endParaRPr lang="en-US" altLang="ja-JP" sz="2800" b="1">
              <a:solidFill>
                <a:srgbClr val="003451"/>
              </a:solidFill>
            </a:endParaRPr>
          </a:p>
          <a:p>
            <a:pPr lvl="1">
              <a:lnSpc>
                <a:spcPct val="150000"/>
              </a:lnSpc>
            </a:pPr>
            <a:endParaRPr kumimoji="1" lang="ja-JP" altLang="en-US" sz="2800" b="1">
              <a:solidFill>
                <a:srgbClr val="003451"/>
              </a:solidFill>
              <a:latin typeface="Noto Sans JP" panose="020B0200000000000000" pitchFamily="50" charset="-128"/>
              <a:ea typeface="Noto Sans JP" panose="020B0200000000000000" pitchFamily="50" charset="-128"/>
            </a:endParaRPr>
          </a:p>
          <a:p>
            <a:pPr lvl="1">
              <a:lnSpc>
                <a:spcPct val="150000"/>
              </a:lnSpc>
            </a:pPr>
            <a:endParaRPr kumimoji="1" lang="en-US" altLang="ja-JP" sz="2800" b="1">
              <a:solidFill>
                <a:srgbClr val="003451"/>
              </a:solidFill>
              <a:latin typeface="Noto Sans JP" panose="020B0200000000000000" pitchFamily="50" charset="-128"/>
              <a:ea typeface="Noto Sans JP" panose="020B0200000000000000" pitchFamily="50" charset="-128"/>
            </a:endParaRPr>
          </a:p>
          <a:p>
            <a:pPr>
              <a:lnSpc>
                <a:spcPct val="150000"/>
              </a:lnSpc>
            </a:pPr>
            <a:endParaRPr kumimoji="1" lang="en-US" altLang="ja-JP" sz="2800" b="1">
              <a:solidFill>
                <a:srgbClr val="003451"/>
              </a:solidFill>
              <a:latin typeface="Noto Sans JP" panose="020B0200000000000000" pitchFamily="50" charset="-128"/>
              <a:ea typeface="Noto Sans JP" panose="020B0200000000000000" pitchFamily="50" charset="-128"/>
            </a:endParaRPr>
          </a:p>
        </p:txBody>
      </p:sp>
      <p:sp>
        <p:nvSpPr>
          <p:cNvPr id="20" name="四角形: 角を丸くする 19">
            <a:extLst>
              <a:ext uri="{FF2B5EF4-FFF2-40B4-BE49-F238E27FC236}">
                <a16:creationId xmlns:a16="http://schemas.microsoft.com/office/drawing/2014/main" id="{CE31793D-6CC4-E026-0D41-C5285F3794C6}"/>
              </a:ext>
            </a:extLst>
          </p:cNvPr>
          <p:cNvSpPr/>
          <p:nvPr/>
        </p:nvSpPr>
        <p:spPr>
          <a:xfrm>
            <a:off x="6702962" y="4117998"/>
            <a:ext cx="5186683" cy="2527349"/>
          </a:xfrm>
          <a:prstGeom prst="roundRect">
            <a:avLst>
              <a:gd name="adj" fmla="val 14839"/>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altLang="ja-JP" sz="2800" b="1">
              <a:solidFill>
                <a:srgbClr val="003451"/>
              </a:solidFill>
            </a:endParaRPr>
          </a:p>
        </p:txBody>
      </p:sp>
      <p:sp>
        <p:nvSpPr>
          <p:cNvPr id="16" name="テキスト ボックス 15">
            <a:extLst>
              <a:ext uri="{FF2B5EF4-FFF2-40B4-BE49-F238E27FC236}">
                <a16:creationId xmlns:a16="http://schemas.microsoft.com/office/drawing/2014/main" id="{5F61B36D-09B3-2F56-2C0A-577C5F66DAC2}"/>
              </a:ext>
            </a:extLst>
          </p:cNvPr>
          <p:cNvSpPr txBox="1"/>
          <p:nvPr/>
        </p:nvSpPr>
        <p:spPr>
          <a:xfrm>
            <a:off x="6916359" y="4623858"/>
            <a:ext cx="5069952" cy="2062103"/>
          </a:xfrm>
          <a:prstGeom prst="rect">
            <a:avLst/>
          </a:prstGeom>
          <a:noFill/>
        </p:spPr>
        <p:txBody>
          <a:bodyPr wrap="square" rtlCol="0">
            <a:spAutoFit/>
          </a:bodyPr>
          <a:lstStyle/>
          <a:p>
            <a:r>
              <a:rPr lang="ja-JP" altLang="en-US" sz="2800" b="1">
                <a:solidFill>
                  <a:schemeClr val="bg1"/>
                </a:solidFill>
              </a:rPr>
              <a:t>企業</a:t>
            </a:r>
            <a:endParaRPr lang="en-US" altLang="ja-JP" sz="2800" b="1">
              <a:solidFill>
                <a:schemeClr val="bg1"/>
              </a:solidFill>
            </a:endParaRPr>
          </a:p>
          <a:p>
            <a:r>
              <a:rPr lang="ja-JP" altLang="en-US" sz="2400" b="1">
                <a:solidFill>
                  <a:schemeClr val="bg1"/>
                </a:solidFill>
              </a:rPr>
              <a:t>→土地の「利用方法」を選べる</a:t>
            </a:r>
            <a:endParaRPr lang="en-US" altLang="ja-JP" sz="2400" b="1">
              <a:solidFill>
                <a:schemeClr val="bg1"/>
              </a:solidFill>
            </a:endParaRPr>
          </a:p>
          <a:p>
            <a:r>
              <a:rPr lang="ja-JP" altLang="en-US" sz="2800" b="1">
                <a:solidFill>
                  <a:schemeClr val="bg1"/>
                </a:solidFill>
              </a:rPr>
              <a:t>自治体</a:t>
            </a:r>
            <a:endParaRPr lang="en-US" altLang="ja-JP" sz="2800" b="1">
              <a:solidFill>
                <a:schemeClr val="bg1"/>
              </a:solidFill>
            </a:endParaRPr>
          </a:p>
          <a:p>
            <a:r>
              <a:rPr lang="ja-JP" altLang="en-US" sz="2400" b="1">
                <a:solidFill>
                  <a:schemeClr val="bg1"/>
                </a:solidFill>
              </a:rPr>
              <a:t>→</a:t>
            </a:r>
            <a:r>
              <a:rPr lang="en-US" altLang="ja-JP" sz="2400" b="1">
                <a:solidFill>
                  <a:schemeClr val="bg1"/>
                </a:solidFill>
              </a:rPr>
              <a:t>159</a:t>
            </a:r>
            <a:r>
              <a:rPr lang="ja-JP" altLang="en-US" sz="2400" b="1">
                <a:solidFill>
                  <a:schemeClr val="bg1"/>
                </a:solidFill>
              </a:rPr>
              <a:t>億円という投資の回収確実性</a:t>
            </a:r>
            <a:endParaRPr lang="en-US" altLang="ja-JP" sz="2400" b="1">
              <a:solidFill>
                <a:schemeClr val="bg1"/>
              </a:solidFill>
            </a:endParaRPr>
          </a:p>
          <a:p>
            <a:r>
              <a:rPr lang="ja-JP" altLang="en-US" sz="2400" b="1">
                <a:solidFill>
                  <a:schemeClr val="bg1"/>
                </a:solidFill>
              </a:rPr>
              <a:t>　を高める</a:t>
            </a:r>
            <a:endParaRPr kumimoji="1" lang="ja-JP" altLang="en-US" sz="1600" b="1">
              <a:solidFill>
                <a:schemeClr val="bg1"/>
              </a:solidFill>
            </a:endParaRPr>
          </a:p>
        </p:txBody>
      </p:sp>
      <p:sp>
        <p:nvSpPr>
          <p:cNvPr id="17" name="テキスト ボックス 16">
            <a:extLst>
              <a:ext uri="{FF2B5EF4-FFF2-40B4-BE49-F238E27FC236}">
                <a16:creationId xmlns:a16="http://schemas.microsoft.com/office/drawing/2014/main" id="{7D15E4AE-D108-B1F9-F9BB-7B945085FB2E}"/>
              </a:ext>
            </a:extLst>
          </p:cNvPr>
          <p:cNvSpPr txBox="1"/>
          <p:nvPr/>
        </p:nvSpPr>
        <p:spPr>
          <a:xfrm>
            <a:off x="6881311" y="4177945"/>
            <a:ext cx="1811867" cy="523220"/>
          </a:xfrm>
          <a:prstGeom prst="rect">
            <a:avLst/>
          </a:prstGeom>
          <a:noFill/>
        </p:spPr>
        <p:txBody>
          <a:bodyPr wrap="square" rtlCol="0">
            <a:spAutoFit/>
          </a:bodyPr>
          <a:lstStyle/>
          <a:p>
            <a:r>
              <a:rPr kumimoji="1" lang="ja-JP" altLang="en-US" sz="2800" b="1" u="sng">
                <a:solidFill>
                  <a:schemeClr val="bg1"/>
                </a:solidFill>
              </a:rPr>
              <a:t>メリット</a:t>
            </a:r>
          </a:p>
        </p:txBody>
      </p:sp>
      <p:sp>
        <p:nvSpPr>
          <p:cNvPr id="7" name="テキスト ボックス 6">
            <a:extLst>
              <a:ext uri="{FF2B5EF4-FFF2-40B4-BE49-F238E27FC236}">
                <a16:creationId xmlns:a16="http://schemas.microsoft.com/office/drawing/2014/main" id="{8E3931F1-1B83-F482-4811-B2EB9858C355}"/>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chemeClr val="bg1"/>
                </a:solidFill>
                <a:latin typeface="Noto Sans JP" panose="020B0200000000000000" pitchFamily="50" charset="-128"/>
                <a:ea typeface="Noto Sans JP" panose="020B0200000000000000" pitchFamily="50" charset="-128"/>
              </a:rPr>
              <a:t>10</a:t>
            </a:r>
          </a:p>
        </p:txBody>
      </p:sp>
      <p:pic>
        <p:nvPicPr>
          <p:cNvPr id="37" name="オーディオ 36">
            <a:hlinkClick r:id="" action="ppaction://media"/>
            <a:extLst>
              <a:ext uri="{FF2B5EF4-FFF2-40B4-BE49-F238E27FC236}">
                <a16:creationId xmlns:a16="http://schemas.microsoft.com/office/drawing/2014/main" id="{836924D6-A7F4-2A42-853A-7EAEE09F3BB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2459178" y="4628561"/>
            <a:ext cx="2057400" cy="2057400"/>
          </a:xfrm>
          <a:prstGeom prst="ellipse">
            <a:avLst/>
          </a:prstGeom>
        </p:spPr>
      </p:pic>
    </p:spTree>
    <p:extLst>
      <p:ext uri="{BB962C8B-B14F-4D97-AF65-F5344CB8AC3E}">
        <p14:creationId xmlns:p14="http://schemas.microsoft.com/office/powerpoint/2010/main" val="2785770307"/>
      </p:ext>
    </p:extLst>
  </p:cSld>
  <p:clrMapOvr>
    <a:masterClrMapping/>
  </p:clrMapOvr>
  <mc:AlternateContent xmlns:mc="http://schemas.openxmlformats.org/markup-compatibility/2006" xmlns:p14="http://schemas.microsoft.com/office/powerpoint/2010/main">
    <mc:Choice Requires="p14">
      <p:transition p14:dur="0" advTm="68384"/>
    </mc:Choice>
    <mc:Fallback xmlns="">
      <p:transition advTm="68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F459E-50B0-4F22-CC60-AE774AC9E064}"/>
            </a:ext>
          </a:extLst>
        </p:cNvPr>
        <p:cNvGrpSpPr/>
        <p:nvPr/>
      </p:nvGrpSpPr>
      <p:grpSpPr>
        <a:xfrm>
          <a:off x="0" y="0"/>
          <a:ext cx="0" cy="0"/>
          <a:chOff x="0" y="0"/>
          <a:chExt cx="0" cy="0"/>
        </a:xfrm>
      </p:grpSpPr>
      <p:sp>
        <p:nvSpPr>
          <p:cNvPr id="141" name="四角形: 角を丸くする 140">
            <a:extLst>
              <a:ext uri="{FF2B5EF4-FFF2-40B4-BE49-F238E27FC236}">
                <a16:creationId xmlns:a16="http://schemas.microsoft.com/office/drawing/2014/main" id="{6290E503-5AB7-20FA-D8B0-0FBACDC2CA44}"/>
              </a:ext>
            </a:extLst>
          </p:cNvPr>
          <p:cNvSpPr/>
          <p:nvPr/>
        </p:nvSpPr>
        <p:spPr>
          <a:xfrm>
            <a:off x="2848623" y="508000"/>
            <a:ext cx="8641535" cy="5936134"/>
          </a:xfrm>
          <a:prstGeom prst="roundRect">
            <a:avLst>
              <a:gd name="adj" fmla="val 8809"/>
            </a:avLst>
          </a:prstGeom>
          <a:solidFill>
            <a:schemeClr val="bg1">
              <a:lumMod val="95000"/>
            </a:schemeClr>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0" lvl="1" indent="-457200">
              <a:buFont typeface="Arial" panose="020B0604020202020204" pitchFamily="34" charset="0"/>
              <a:buChar char="•"/>
            </a:pPr>
            <a:endParaRPr lang="en-US" altLang="ja-JP" sz="2800">
              <a:solidFill>
                <a:schemeClr val="tx1"/>
              </a:solidFill>
            </a:endParaRPr>
          </a:p>
          <a:p>
            <a:pPr marL="914400" lvl="1" indent="-457200">
              <a:buFont typeface="Arial" panose="020B0604020202020204" pitchFamily="34" charset="0"/>
              <a:buChar char="•"/>
            </a:pPr>
            <a:endParaRPr lang="en-US" altLang="ja-JP" sz="2800">
              <a:solidFill>
                <a:schemeClr val="tx1"/>
              </a:solidFill>
            </a:endParaRPr>
          </a:p>
        </p:txBody>
      </p:sp>
      <p:sp>
        <p:nvSpPr>
          <p:cNvPr id="4" name="楕円 3">
            <a:extLst>
              <a:ext uri="{FF2B5EF4-FFF2-40B4-BE49-F238E27FC236}">
                <a16:creationId xmlns:a16="http://schemas.microsoft.com/office/drawing/2014/main" id="{7CE14A6D-594D-ABA5-5416-EDD035DD52A1}"/>
              </a:ext>
            </a:extLst>
          </p:cNvPr>
          <p:cNvSpPr>
            <a:spLocks noChangeAspect="1"/>
          </p:cNvSpPr>
          <p:nvPr/>
        </p:nvSpPr>
        <p:spPr>
          <a:xfrm>
            <a:off x="-2700000" y="729000"/>
            <a:ext cx="5400000" cy="5400000"/>
          </a:xfrm>
          <a:prstGeom prst="ellipse">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四角形: 角を丸くする 39">
            <a:extLst>
              <a:ext uri="{FF2B5EF4-FFF2-40B4-BE49-F238E27FC236}">
                <a16:creationId xmlns:a16="http://schemas.microsoft.com/office/drawing/2014/main" id="{C38E8FE9-7D0C-49F9-B1FD-99E3479780D4}"/>
              </a:ext>
            </a:extLst>
          </p:cNvPr>
          <p:cNvSpPr/>
          <p:nvPr/>
        </p:nvSpPr>
        <p:spPr>
          <a:xfrm>
            <a:off x="-9407361" y="6137975"/>
            <a:ext cx="8914597" cy="1042613"/>
          </a:xfrm>
          <a:prstGeom prst="roundRect">
            <a:avLst>
              <a:gd name="adj" fmla="val 1180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矢印: 右 40">
            <a:extLst>
              <a:ext uri="{FF2B5EF4-FFF2-40B4-BE49-F238E27FC236}">
                <a16:creationId xmlns:a16="http://schemas.microsoft.com/office/drawing/2014/main" id="{EC8F4822-E6C3-D946-1239-69BE6AF9D2AF}"/>
              </a:ext>
            </a:extLst>
          </p:cNvPr>
          <p:cNvSpPr/>
          <p:nvPr/>
        </p:nvSpPr>
        <p:spPr>
          <a:xfrm>
            <a:off x="-4250085" y="5083416"/>
            <a:ext cx="613938" cy="484632"/>
          </a:xfrm>
          <a:prstGeom prst="rightArrow">
            <a:avLst>
              <a:gd name="adj1" fmla="val 50000"/>
              <a:gd name="adj2" fmla="val 72896"/>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355A0822-9CD6-10D0-A8D3-3E8551E15528}"/>
              </a:ext>
            </a:extLst>
          </p:cNvPr>
          <p:cNvSpPr txBox="1"/>
          <p:nvPr/>
        </p:nvSpPr>
        <p:spPr>
          <a:xfrm>
            <a:off x="-7935817" y="6321672"/>
            <a:ext cx="5971507" cy="461665"/>
          </a:xfrm>
          <a:prstGeom prst="rect">
            <a:avLst/>
          </a:prstGeom>
          <a:noFill/>
        </p:spPr>
        <p:txBody>
          <a:bodyPr wrap="none" rtlCol="0">
            <a:spAutoFit/>
          </a:bodyPr>
          <a:lstStyle/>
          <a:p>
            <a:r>
              <a:rPr lang="ja-JP" altLang="en-US" sz="2400" b="1">
                <a:latin typeface="Noto Sans JP" panose="020B0200000000000000" pitchFamily="50" charset="-128"/>
                <a:ea typeface="Noto Sans JP" panose="020B0200000000000000" pitchFamily="50" charset="-128"/>
                <a:cs typeface="Noto Sans" panose="020B0502040504020204" pitchFamily="34" charset="0"/>
              </a:rPr>
              <a:t>税収入</a:t>
            </a:r>
            <a:r>
              <a:rPr lang="en-US" altLang="ja-JP" sz="2400" b="1">
                <a:latin typeface="Noto Sans JP" panose="020B0200000000000000" pitchFamily="50" charset="-128"/>
                <a:ea typeface="Noto Sans JP" panose="020B0200000000000000" pitchFamily="50" charset="-128"/>
                <a:cs typeface="Noto Sans" panose="020B0502040504020204" pitchFamily="34" charset="0"/>
              </a:rPr>
              <a:t>(</a:t>
            </a:r>
            <a:r>
              <a:rPr lang="ja-JP" altLang="en-US" sz="2400" b="1">
                <a:latin typeface="Noto Sans JP" panose="020B0200000000000000" pitchFamily="50" charset="-128"/>
                <a:ea typeface="Noto Sans JP" panose="020B0200000000000000" pitchFamily="50" charset="-128"/>
                <a:cs typeface="Noto Sans" panose="020B0502040504020204" pitchFamily="34" charset="0"/>
              </a:rPr>
              <a:t>固定資産税等</a:t>
            </a:r>
            <a:r>
              <a:rPr lang="en-US" altLang="ja-JP" sz="2400" b="1">
                <a:latin typeface="Noto Sans JP" panose="020B0200000000000000" pitchFamily="50" charset="-128"/>
                <a:ea typeface="Noto Sans JP" panose="020B0200000000000000" pitchFamily="50" charset="-128"/>
                <a:cs typeface="Noto Sans" panose="020B0502040504020204" pitchFamily="34" charset="0"/>
              </a:rPr>
              <a:t>)</a:t>
            </a:r>
            <a:r>
              <a:rPr lang="ja-JP" altLang="en-US" sz="2400" b="1">
                <a:latin typeface="Noto Sans JP" panose="020B0200000000000000" pitchFamily="50" charset="-128"/>
                <a:ea typeface="Noto Sans JP" panose="020B0200000000000000" pitchFamily="50" charset="-128"/>
                <a:cs typeface="Noto Sans" panose="020B0502040504020204" pitchFamily="34" charset="0"/>
              </a:rPr>
              <a:t>の増加、</a:t>
            </a:r>
            <a:r>
              <a:rPr lang="ja-JP" altLang="en-US" sz="2400" b="1">
                <a:latin typeface="Noto Sans JP" panose="020B0200000000000000" pitchFamily="50" charset="-128"/>
                <a:ea typeface="Noto Sans JP" panose="020B0200000000000000" pitchFamily="50" charset="-128"/>
              </a:rPr>
              <a:t>工業の集積</a:t>
            </a:r>
            <a:endParaRPr kumimoji="1" lang="en-US" altLang="ja-JP" sz="2400" b="1">
              <a:latin typeface="Noto Sans JP" panose="020B0200000000000000" pitchFamily="50" charset="-128"/>
              <a:ea typeface="Noto Sans JP" panose="020B0200000000000000" pitchFamily="50" charset="-128"/>
            </a:endParaRPr>
          </a:p>
        </p:txBody>
      </p:sp>
      <p:pic>
        <p:nvPicPr>
          <p:cNvPr id="44" name="図 43" descr="屋外, 草, フィールド, 開く が含まれている画像&#10;&#10;AI 生成コンテンツは誤りを含む可能性があります。">
            <a:extLst>
              <a:ext uri="{FF2B5EF4-FFF2-40B4-BE49-F238E27FC236}">
                <a16:creationId xmlns:a16="http://schemas.microsoft.com/office/drawing/2014/main" id="{0B8D5E60-1595-423A-DD25-5CB7D99814C8}"/>
              </a:ext>
            </a:extLst>
          </p:cNvPr>
          <p:cNvPicPr>
            <a:picLocks noChangeAspect="1"/>
          </p:cNvPicPr>
          <p:nvPr/>
        </p:nvPicPr>
        <p:blipFill>
          <a:blip r:embed="rId5">
            <a:extLst>
              <a:ext uri="{28A0092B-C50C-407E-A947-70E740481C1C}">
                <a14:useLocalDpi xmlns:a14="http://schemas.microsoft.com/office/drawing/2010/main" val="0"/>
              </a:ext>
            </a:extLst>
          </a:blip>
          <a:srcRect l="2022" t="49748" r="20767" b="15216"/>
          <a:stretch>
            <a:fillRect/>
          </a:stretch>
        </p:blipFill>
        <p:spPr>
          <a:xfrm>
            <a:off x="-4449560" y="7189563"/>
            <a:ext cx="4970500" cy="1691640"/>
          </a:xfrm>
          <a:prstGeom prst="rect">
            <a:avLst/>
          </a:prstGeom>
        </p:spPr>
      </p:pic>
      <p:sp>
        <p:nvSpPr>
          <p:cNvPr id="75" name="テキスト ボックス 74">
            <a:extLst>
              <a:ext uri="{FF2B5EF4-FFF2-40B4-BE49-F238E27FC236}">
                <a16:creationId xmlns:a16="http://schemas.microsoft.com/office/drawing/2014/main" id="{DDA5B0C0-E1EB-83F7-BE7A-F7647BBD4511}"/>
              </a:ext>
            </a:extLst>
          </p:cNvPr>
          <p:cNvSpPr txBox="1"/>
          <p:nvPr/>
        </p:nvSpPr>
        <p:spPr>
          <a:xfrm>
            <a:off x="-8342417" y="5652000"/>
            <a:ext cx="7026282" cy="923330"/>
          </a:xfrm>
          <a:prstGeom prst="rect">
            <a:avLst/>
          </a:prstGeom>
          <a:noFill/>
        </p:spPr>
        <p:txBody>
          <a:bodyPr wrap="none" rtlCol="0">
            <a:spAutoFit/>
          </a:bodyPr>
          <a:lstStyle/>
          <a:p>
            <a:r>
              <a:rPr kumimoji="1" lang="ja-JP" altLang="en-US" b="1"/>
              <a:t>想定される業種：物流業、製造業</a:t>
            </a:r>
            <a:r>
              <a:rPr kumimoji="1" lang="en-US" altLang="ja-JP" b="1"/>
              <a:t>(</a:t>
            </a:r>
            <a:r>
              <a:rPr kumimoji="1" lang="ja-JP" altLang="en-US" b="1"/>
              <a:t>プラスチック、食品、電子機器</a:t>
            </a:r>
            <a:r>
              <a:rPr kumimoji="1" lang="en-US" altLang="ja-JP" b="1"/>
              <a:t>)</a:t>
            </a:r>
          </a:p>
          <a:p>
            <a:r>
              <a:rPr kumimoji="1" lang="ja-JP" altLang="en-US" b="1"/>
              <a:t>現状はソーラーパネル、森林、未耕作地が広がっている</a:t>
            </a:r>
            <a:endParaRPr kumimoji="1" lang="en-US" altLang="ja-JP" b="1"/>
          </a:p>
          <a:p>
            <a:endParaRPr kumimoji="1" lang="ja-JP" altLang="en-US"/>
          </a:p>
        </p:txBody>
      </p:sp>
      <p:sp>
        <p:nvSpPr>
          <p:cNvPr id="52" name="吹き出し: 角を丸めた四角形 51">
            <a:extLst>
              <a:ext uri="{FF2B5EF4-FFF2-40B4-BE49-F238E27FC236}">
                <a16:creationId xmlns:a16="http://schemas.microsoft.com/office/drawing/2014/main" id="{D180B631-E884-CD28-23F5-2684007EB82B}"/>
              </a:ext>
            </a:extLst>
          </p:cNvPr>
          <p:cNvSpPr/>
          <p:nvPr/>
        </p:nvSpPr>
        <p:spPr>
          <a:xfrm>
            <a:off x="13056596" y="4678499"/>
            <a:ext cx="1744045" cy="809834"/>
          </a:xfrm>
          <a:prstGeom prst="wedgeRoundRectCallout">
            <a:avLst>
              <a:gd name="adj1" fmla="val -6609"/>
              <a:gd name="adj2" fmla="val 218182"/>
              <a:gd name="adj3" fmla="val 16667"/>
            </a:avLst>
          </a:prstGeom>
          <a:solidFill>
            <a:schemeClr val="accent1">
              <a:lumMod val="20000"/>
              <a:lumOff val="80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a:solidFill>
                  <a:srgbClr val="C0504D"/>
                </a:solidFill>
              </a:rPr>
              <a:t>土浦北</a:t>
            </a:r>
            <a:r>
              <a:rPr kumimoji="1" lang="en-US" altLang="ja-JP" sz="2400">
                <a:solidFill>
                  <a:srgbClr val="C0504D"/>
                </a:solidFill>
              </a:rPr>
              <a:t>IC</a:t>
            </a:r>
            <a:endParaRPr kumimoji="1" lang="ja-JP" altLang="en-US" sz="2400">
              <a:solidFill>
                <a:srgbClr val="C0504D"/>
              </a:solidFill>
            </a:endParaRPr>
          </a:p>
        </p:txBody>
      </p:sp>
      <p:sp>
        <p:nvSpPr>
          <p:cNvPr id="2" name="テキスト ボックス 11">
            <a:extLst>
              <a:ext uri="{FF2B5EF4-FFF2-40B4-BE49-F238E27FC236}">
                <a16:creationId xmlns:a16="http://schemas.microsoft.com/office/drawing/2014/main" id="{CE8DA028-601E-D1A4-D3F0-10E73093D2E2}"/>
              </a:ext>
            </a:extLst>
          </p:cNvPr>
          <p:cNvSpPr txBox="1"/>
          <p:nvPr/>
        </p:nvSpPr>
        <p:spPr>
          <a:xfrm>
            <a:off x="576692" y="1459227"/>
            <a:ext cx="1107996" cy="3939540"/>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新工業団地</a:t>
            </a:r>
            <a:endParaRPr lang="en-US" altLang="ja-JP" sz="6000" b="1">
              <a:solidFill>
                <a:schemeClr val="bg1"/>
              </a:solidFill>
            </a:endParaRPr>
          </a:p>
        </p:txBody>
      </p:sp>
      <p:sp>
        <p:nvSpPr>
          <p:cNvPr id="3" name="テキスト ボックス 2">
            <a:extLst>
              <a:ext uri="{FF2B5EF4-FFF2-40B4-BE49-F238E27FC236}">
                <a16:creationId xmlns:a16="http://schemas.microsoft.com/office/drawing/2014/main" id="{6E66D175-ADA7-58E4-E12E-B0C9DD8A0896}"/>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11</a:t>
            </a:r>
          </a:p>
        </p:txBody>
      </p:sp>
      <p:sp>
        <p:nvSpPr>
          <p:cNvPr id="10" name="テキスト ボックス 9">
            <a:extLst>
              <a:ext uri="{FF2B5EF4-FFF2-40B4-BE49-F238E27FC236}">
                <a16:creationId xmlns:a16="http://schemas.microsoft.com/office/drawing/2014/main" id="{68653DE9-C091-8A93-944D-44162743177D}"/>
              </a:ext>
            </a:extLst>
          </p:cNvPr>
          <p:cNvSpPr txBox="1"/>
          <p:nvPr/>
        </p:nvSpPr>
        <p:spPr>
          <a:xfrm>
            <a:off x="3331923" y="934934"/>
            <a:ext cx="7890259" cy="5109091"/>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kumimoji="1" lang="ja-JP" altLang="en-US" sz="4000" b="1">
                <a:solidFill>
                  <a:srgbClr val="003451"/>
                </a:solidFill>
                <a:latin typeface="Noto Sans JP" panose="020B0200000000000000" pitchFamily="50" charset="-128"/>
                <a:ea typeface="Noto Sans JP" panose="020B0200000000000000" pitchFamily="50" charset="-128"/>
              </a:rPr>
              <a:t>費用</a:t>
            </a:r>
            <a:endParaRPr kumimoji="1" lang="en-US" altLang="ja-JP" sz="4000" b="1">
              <a:solidFill>
                <a:srgbClr val="003451"/>
              </a:solidFill>
              <a:latin typeface="Noto Sans JP" panose="020B0200000000000000" pitchFamily="50" charset="-128"/>
              <a:ea typeface="Noto Sans JP" panose="020B0200000000000000" pitchFamily="50" charset="-128"/>
            </a:endParaRPr>
          </a:p>
          <a:p>
            <a:pPr marL="914400" lvl="1" indent="-457200">
              <a:buFont typeface="Arial" panose="020B0604020202020204" pitchFamily="34" charset="0"/>
              <a:buChar char="•"/>
            </a:pPr>
            <a:r>
              <a:rPr kumimoji="1" lang="ja-JP" altLang="en-US" sz="3600" b="1">
                <a:solidFill>
                  <a:srgbClr val="003451"/>
                </a:solidFill>
                <a:latin typeface="Noto Sans JP" panose="020B0200000000000000" pitchFamily="50" charset="-128"/>
                <a:ea typeface="Noto Sans JP"/>
              </a:rPr>
              <a:t>総事業費：</a:t>
            </a:r>
            <a:r>
              <a:rPr lang="ja-JP" altLang="en-US" sz="4400" b="1" u="sng">
                <a:solidFill>
                  <a:srgbClr val="003451"/>
                </a:solidFill>
              </a:rPr>
              <a:t>約 </a:t>
            </a:r>
            <a:r>
              <a:rPr lang="en-US" altLang="ja-JP" sz="4400" b="1" u="sng">
                <a:solidFill>
                  <a:srgbClr val="003451"/>
                </a:solidFill>
              </a:rPr>
              <a:t>159 </a:t>
            </a:r>
            <a:r>
              <a:rPr lang="ja-JP" altLang="en-US" sz="4400" b="1" u="sng">
                <a:solidFill>
                  <a:srgbClr val="003451"/>
                </a:solidFill>
              </a:rPr>
              <a:t>億円</a:t>
            </a:r>
            <a:endParaRPr kumimoji="1" lang="en-US" altLang="ja-JP" sz="4400" b="1" u="sng">
              <a:solidFill>
                <a:srgbClr val="003451"/>
              </a:solidFill>
              <a:latin typeface="Noto Sans JP" panose="020B0200000000000000" pitchFamily="50" charset="-128"/>
              <a:ea typeface="Noto Sans JP" panose="020B0200000000000000" pitchFamily="50" charset="-128"/>
            </a:endParaRPr>
          </a:p>
          <a:p>
            <a:pPr marL="457200" indent="-457200">
              <a:buFont typeface="Arial" panose="020B0604020202020204" pitchFamily="34" charset="0"/>
              <a:buChar char="•"/>
            </a:pPr>
            <a:endParaRPr kumimoji="1" lang="en-US" altLang="ja-JP" sz="3600" b="1">
              <a:solidFill>
                <a:srgbClr val="003451"/>
              </a:solidFill>
              <a:latin typeface="Noto Sans JP" panose="020B0200000000000000" pitchFamily="50" charset="-128"/>
              <a:ea typeface="Noto Sans JP" panose="020B0200000000000000" pitchFamily="50" charset="-128"/>
            </a:endParaRPr>
          </a:p>
          <a:p>
            <a:pPr marL="457200" indent="-457200">
              <a:buFont typeface="Arial" panose="020B0604020202020204" pitchFamily="34" charset="0"/>
              <a:buChar char="•"/>
            </a:pPr>
            <a:r>
              <a:rPr kumimoji="1" lang="ja-JP" altLang="en-US" sz="3600" b="1">
                <a:solidFill>
                  <a:srgbClr val="003451"/>
                </a:solidFill>
                <a:latin typeface="Noto Sans JP" panose="020B0200000000000000" pitchFamily="50" charset="-128"/>
                <a:ea typeface="Noto Sans JP"/>
              </a:rPr>
              <a:t>生産額：</a:t>
            </a:r>
            <a:r>
              <a:rPr lang="ja-JP" altLang="en-US" sz="4400" b="1" u="sng">
                <a:solidFill>
                  <a:srgbClr val="003451"/>
                </a:solidFill>
              </a:rPr>
              <a:t>約</a:t>
            </a:r>
            <a:r>
              <a:rPr lang="en-US" altLang="ja-JP" sz="4400" b="1" u="sng">
                <a:solidFill>
                  <a:srgbClr val="003451"/>
                </a:solidFill>
              </a:rPr>
              <a:t>180</a:t>
            </a:r>
            <a:r>
              <a:rPr lang="ja-JP" altLang="en-US" sz="4400" b="1" u="sng">
                <a:solidFill>
                  <a:srgbClr val="003451"/>
                </a:solidFill>
              </a:rPr>
              <a:t>億円</a:t>
            </a:r>
            <a:r>
              <a:rPr lang="en-US" altLang="ja-JP" sz="4400" b="1" u="sng">
                <a:solidFill>
                  <a:srgbClr val="003451"/>
                </a:solidFill>
              </a:rPr>
              <a:t>/</a:t>
            </a:r>
            <a:r>
              <a:rPr lang="ja-JP" altLang="en-US" sz="4400" b="1" u="sng">
                <a:solidFill>
                  <a:srgbClr val="003451"/>
                </a:solidFill>
              </a:rPr>
              <a:t>年</a:t>
            </a:r>
            <a:endParaRPr lang="en-US" altLang="ja-JP" sz="3600" b="1" u="sng">
              <a:solidFill>
                <a:srgbClr val="003451"/>
              </a:solidFill>
            </a:endParaRPr>
          </a:p>
          <a:p>
            <a:pPr lvl="1"/>
            <a:r>
              <a:rPr lang="ja-JP" altLang="ja-JP" sz="2800" b="1">
                <a:solidFill>
                  <a:srgbClr val="003451"/>
                </a:solidFill>
                <a:latin typeface="+mn-ea"/>
              </a:rPr>
              <a:t>有効分譲面積率＝ 約303,253</a:t>
            </a:r>
            <a:r>
              <a:rPr lang="ja-JP" altLang="en-US" sz="2800" b="1">
                <a:solidFill>
                  <a:srgbClr val="003451"/>
                </a:solidFill>
                <a:latin typeface="+mn-ea"/>
              </a:rPr>
              <a:t>㎡</a:t>
            </a:r>
            <a:endParaRPr lang="ja-JP" altLang="ja-JP" sz="2800" b="1">
              <a:solidFill>
                <a:srgbClr val="003451"/>
              </a:solidFill>
              <a:latin typeface="+mn-ea"/>
            </a:endParaRPr>
          </a:p>
          <a:p>
            <a:pPr marL="914400" lvl="1" indent="-457200">
              <a:buFont typeface="Arial" panose="020B0604020202020204" pitchFamily="34" charset="0"/>
              <a:buChar char="•"/>
            </a:pPr>
            <a:endParaRPr lang="en-US" altLang="ja-JP" sz="3200" b="1">
              <a:solidFill>
                <a:srgbClr val="003451"/>
              </a:solidFill>
            </a:endParaRPr>
          </a:p>
          <a:p>
            <a:pPr marL="457200" indent="-457200">
              <a:buFont typeface="Arial" panose="020B0604020202020204" pitchFamily="34" charset="0"/>
              <a:buChar char="•"/>
            </a:pPr>
            <a:r>
              <a:rPr lang="ja-JP" altLang="en-US" sz="3600" b="1">
                <a:solidFill>
                  <a:srgbClr val="003451"/>
                </a:solidFill>
              </a:rPr>
              <a:t>税収</a:t>
            </a:r>
            <a:endParaRPr lang="en-US" altLang="ja-JP" sz="3600" b="1">
              <a:solidFill>
                <a:srgbClr val="003451"/>
              </a:solidFill>
            </a:endParaRPr>
          </a:p>
          <a:p>
            <a:pPr marL="914400" lvl="1" indent="-457200">
              <a:buFont typeface="Arial" panose="020B0604020202020204" pitchFamily="34" charset="0"/>
              <a:buChar char="•"/>
            </a:pPr>
            <a:r>
              <a:rPr lang="ja-JP" altLang="en-US" sz="3200" b="1">
                <a:solidFill>
                  <a:srgbClr val="003451"/>
                </a:solidFill>
              </a:rPr>
              <a:t>固定資産税：</a:t>
            </a:r>
            <a:r>
              <a:rPr lang="ja-JP" altLang="en-US" sz="4800" b="1" u="sng">
                <a:solidFill>
                  <a:srgbClr val="003451"/>
                </a:solidFill>
              </a:rPr>
              <a:t>約</a:t>
            </a:r>
            <a:r>
              <a:rPr lang="en-US" altLang="ja-JP" sz="4800" b="1" u="sng">
                <a:solidFill>
                  <a:srgbClr val="003451"/>
                </a:solidFill>
              </a:rPr>
              <a:t>9,000</a:t>
            </a:r>
            <a:r>
              <a:rPr lang="ja-JP" altLang="en-US" sz="4800" b="1" u="sng">
                <a:solidFill>
                  <a:srgbClr val="003451"/>
                </a:solidFill>
              </a:rPr>
              <a:t>万円</a:t>
            </a:r>
            <a:r>
              <a:rPr lang="en-US" altLang="ja-JP" sz="4800" b="1" u="sng">
                <a:solidFill>
                  <a:srgbClr val="003451"/>
                </a:solidFill>
              </a:rPr>
              <a:t>/</a:t>
            </a:r>
            <a:r>
              <a:rPr lang="ja-JP" altLang="en-US" sz="4800" b="1" u="sng">
                <a:solidFill>
                  <a:srgbClr val="003451"/>
                </a:solidFill>
              </a:rPr>
              <a:t>年</a:t>
            </a:r>
            <a:endParaRPr lang="ja-JP" altLang="en-US" sz="4000" b="1" u="sng">
              <a:solidFill>
                <a:srgbClr val="003451"/>
              </a:solidFill>
            </a:endParaRPr>
          </a:p>
          <a:p>
            <a:endParaRPr kumimoji="1" lang="ja-JP" altLang="en-US" b="1">
              <a:solidFill>
                <a:srgbClr val="003451"/>
              </a:solidFill>
            </a:endParaRPr>
          </a:p>
        </p:txBody>
      </p:sp>
      <p:sp>
        <p:nvSpPr>
          <p:cNvPr id="12" name="テキスト ボックス 11">
            <a:extLst>
              <a:ext uri="{FF2B5EF4-FFF2-40B4-BE49-F238E27FC236}">
                <a16:creationId xmlns:a16="http://schemas.microsoft.com/office/drawing/2014/main" id="{32852CD8-0701-D31C-380F-BC6F03E4F00F}"/>
              </a:ext>
            </a:extLst>
          </p:cNvPr>
          <p:cNvSpPr txBox="1"/>
          <p:nvPr/>
        </p:nvSpPr>
        <p:spPr>
          <a:xfrm>
            <a:off x="11512503" y="1856335"/>
            <a:ext cx="12108872" cy="646331"/>
          </a:xfrm>
          <a:prstGeom prst="rect">
            <a:avLst/>
          </a:prstGeom>
          <a:noFill/>
        </p:spPr>
        <p:txBody>
          <a:bodyPr wrap="square">
            <a:spAutoFit/>
          </a:bodyPr>
          <a:lstStyle/>
          <a:p>
            <a:pPr lvl="1"/>
            <a:r>
              <a:rPr lang="ja-JP" altLang="ja-JP" sz="1800" b="1">
                <a:solidFill>
                  <a:srgbClr val="003451"/>
                </a:solidFill>
                <a:latin typeface="+mn-ea"/>
              </a:rPr>
              <a:t>有効分譲面積率: 75%（道路・公園・調整池を除き、実際に賃料が取れる面積）</a:t>
            </a:r>
            <a:endParaRPr lang="en-US" altLang="ja-JP" sz="1800" b="1">
              <a:solidFill>
                <a:srgbClr val="003451"/>
              </a:solidFill>
              <a:latin typeface="+mn-ea"/>
            </a:endParaRPr>
          </a:p>
          <a:p>
            <a:pPr lvl="1"/>
            <a:r>
              <a:rPr lang="ja-JP" altLang="ja-JP" sz="1800" b="1">
                <a:solidFill>
                  <a:srgbClr val="003451"/>
                </a:solidFill>
                <a:latin typeface="+mn-ea"/>
              </a:rPr>
              <a:t>＝ 約303,253</a:t>
            </a:r>
            <a:r>
              <a:rPr lang="ja-JP" altLang="en-US" sz="1800" b="1">
                <a:solidFill>
                  <a:srgbClr val="003451"/>
                </a:solidFill>
                <a:latin typeface="+mn-ea"/>
              </a:rPr>
              <a:t>㎡</a:t>
            </a:r>
            <a:endParaRPr lang="ja-JP" altLang="ja-JP" sz="1800" b="1">
              <a:solidFill>
                <a:srgbClr val="003451"/>
              </a:solidFill>
              <a:latin typeface="+mn-ea"/>
            </a:endParaRPr>
          </a:p>
        </p:txBody>
      </p:sp>
      <p:pic>
        <p:nvPicPr>
          <p:cNvPr id="17" name="オーディオ 16">
            <a:hlinkClick r:id="" action="ppaction://media"/>
            <a:extLst>
              <a:ext uri="{FF2B5EF4-FFF2-40B4-BE49-F238E27FC236}">
                <a16:creationId xmlns:a16="http://schemas.microsoft.com/office/drawing/2014/main" id="{4EADAE7A-FF2A-C40D-FDBA-4021836DB46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2192000" y="5230095"/>
            <a:ext cx="2057400" cy="2057400"/>
          </a:xfrm>
          <a:prstGeom prst="ellipse">
            <a:avLst/>
          </a:prstGeom>
        </p:spPr>
      </p:pic>
    </p:spTree>
    <p:extLst>
      <p:ext uri="{BB962C8B-B14F-4D97-AF65-F5344CB8AC3E}">
        <p14:creationId xmlns:p14="http://schemas.microsoft.com/office/powerpoint/2010/main" val="3573652225"/>
      </p:ext>
    </p:extLst>
  </p:cSld>
  <p:clrMapOvr>
    <a:masterClrMapping/>
  </p:clrMapOvr>
  <mc:AlternateContent xmlns:mc="http://schemas.openxmlformats.org/markup-compatibility/2006" xmlns:p14="http://schemas.microsoft.com/office/powerpoint/2010/main">
    <mc:Choice Requires="p14">
      <p:transition p14:dur="0" advTm="19902"/>
    </mc:Choice>
    <mc:Fallback xmlns="">
      <p:transition advTm="19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3451"/>
        </a:solidFill>
        <a:effectLst/>
      </p:bgPr>
    </p:bg>
    <p:spTree>
      <p:nvGrpSpPr>
        <p:cNvPr id="1" name="">
          <a:extLst>
            <a:ext uri="{FF2B5EF4-FFF2-40B4-BE49-F238E27FC236}">
              <a16:creationId xmlns:a16="http://schemas.microsoft.com/office/drawing/2014/main" id="{07F9DCC1-5C06-623E-5D48-96A1CFFB12AD}"/>
            </a:ext>
          </a:extLst>
        </p:cNvPr>
        <p:cNvGrpSpPr/>
        <p:nvPr/>
      </p:nvGrpSpPr>
      <p:grpSpPr>
        <a:xfrm>
          <a:off x="0" y="0"/>
          <a:ext cx="0" cy="0"/>
          <a:chOff x="0" y="0"/>
          <a:chExt cx="0" cy="0"/>
        </a:xfrm>
      </p:grpSpPr>
      <p:pic>
        <p:nvPicPr>
          <p:cNvPr id="20" name="図 19">
            <a:extLst>
              <a:ext uri="{FF2B5EF4-FFF2-40B4-BE49-F238E27FC236}">
                <a16:creationId xmlns:a16="http://schemas.microsoft.com/office/drawing/2014/main" id="{6097CA7D-2E31-6A83-F208-A7B2DB5698BC}"/>
              </a:ext>
            </a:extLst>
          </p:cNvPr>
          <p:cNvPicPr>
            <a:picLocks noChangeAspect="1"/>
          </p:cNvPicPr>
          <p:nvPr/>
        </p:nvPicPr>
        <p:blipFill>
          <a:blip r:embed="rId5"/>
          <a:stretch>
            <a:fillRect/>
          </a:stretch>
        </p:blipFill>
        <p:spPr>
          <a:xfrm>
            <a:off x="-1955357" y="637309"/>
            <a:ext cx="14928272" cy="5491691"/>
          </a:xfrm>
          <a:prstGeom prst="rect">
            <a:avLst/>
          </a:prstGeom>
        </p:spPr>
      </p:pic>
      <p:sp>
        <p:nvSpPr>
          <p:cNvPr id="21" name="正方形/長方形 20">
            <a:extLst>
              <a:ext uri="{FF2B5EF4-FFF2-40B4-BE49-F238E27FC236}">
                <a16:creationId xmlns:a16="http://schemas.microsoft.com/office/drawing/2014/main" id="{FEDE2021-60B1-A543-2CAF-25F19A810E46}"/>
              </a:ext>
            </a:extLst>
          </p:cNvPr>
          <p:cNvSpPr/>
          <p:nvPr/>
        </p:nvSpPr>
        <p:spPr>
          <a:xfrm>
            <a:off x="-1287033" y="3429000"/>
            <a:ext cx="5992669" cy="270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C474096A-2B0D-642E-0C1C-159A89B1CA5A}"/>
              </a:ext>
            </a:extLst>
          </p:cNvPr>
          <p:cNvSpPr/>
          <p:nvPr/>
        </p:nvSpPr>
        <p:spPr>
          <a:xfrm>
            <a:off x="-2" y="728999"/>
            <a:ext cx="12192001" cy="32429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FA515D23-E058-3999-D5F7-F4780BE1A04D}"/>
              </a:ext>
            </a:extLst>
          </p:cNvPr>
          <p:cNvSpPr/>
          <p:nvPr/>
        </p:nvSpPr>
        <p:spPr>
          <a:xfrm>
            <a:off x="-667907" y="1963450"/>
            <a:ext cx="1628774" cy="41655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FA75EC97-5C60-371E-4ECA-718FE7F07A5F}"/>
              </a:ext>
            </a:extLst>
          </p:cNvPr>
          <p:cNvSpPr/>
          <p:nvPr/>
        </p:nvSpPr>
        <p:spPr>
          <a:xfrm>
            <a:off x="9492000" y="-294"/>
            <a:ext cx="2700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A4686736-9714-7D80-BA07-1D23BCB50B82}"/>
              </a:ext>
            </a:extLst>
          </p:cNvPr>
          <p:cNvSpPr/>
          <p:nvPr/>
        </p:nvSpPr>
        <p:spPr>
          <a:xfrm>
            <a:off x="9492000" y="728706"/>
            <a:ext cx="2700000" cy="5400000"/>
          </a:xfrm>
          <a:prstGeom prst="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グループ化 6">
            <a:extLst>
              <a:ext uri="{FF2B5EF4-FFF2-40B4-BE49-F238E27FC236}">
                <a16:creationId xmlns:a16="http://schemas.microsoft.com/office/drawing/2014/main" id="{A82BDB9E-9BBF-9F32-409D-84F119ED149F}"/>
              </a:ext>
            </a:extLst>
          </p:cNvPr>
          <p:cNvGrpSpPr/>
          <p:nvPr/>
        </p:nvGrpSpPr>
        <p:grpSpPr>
          <a:xfrm>
            <a:off x="-10002253" y="-8181474"/>
            <a:ext cx="32554358" cy="22370715"/>
            <a:chOff x="-10002253" y="-8181474"/>
            <a:chExt cx="32554358" cy="22370715"/>
          </a:xfrm>
        </p:grpSpPr>
        <p:sp>
          <p:nvSpPr>
            <p:cNvPr id="8" name="正方形/長方形 7">
              <a:extLst>
                <a:ext uri="{FF2B5EF4-FFF2-40B4-BE49-F238E27FC236}">
                  <a16:creationId xmlns:a16="http://schemas.microsoft.com/office/drawing/2014/main" id="{1E149C33-5EE3-2E09-EED3-05FCE8566A67}"/>
                </a:ext>
              </a:extLst>
            </p:cNvPr>
            <p:cNvSpPr/>
            <p:nvPr/>
          </p:nvSpPr>
          <p:spPr>
            <a:xfrm>
              <a:off x="5638800" y="-8181474"/>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07D80CD5-5632-522E-58CC-95B4B8BA6CC0}"/>
                </a:ext>
              </a:extLst>
            </p:cNvPr>
            <p:cNvSpPr/>
            <p:nvPr/>
          </p:nvSpPr>
          <p:spPr>
            <a:xfrm>
              <a:off x="5638800" y="13274841"/>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14ECBF7D-656C-18FE-3987-625B5D442275}"/>
                </a:ext>
              </a:extLst>
            </p:cNvPr>
            <p:cNvSpPr/>
            <p:nvPr/>
          </p:nvSpPr>
          <p:spPr>
            <a:xfrm>
              <a:off x="-10002253" y="29718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70367D5C-F489-00CF-4D8F-1AA004B3CDCB}"/>
                </a:ext>
              </a:extLst>
            </p:cNvPr>
            <p:cNvSpPr/>
            <p:nvPr/>
          </p:nvSpPr>
          <p:spPr>
            <a:xfrm>
              <a:off x="21637705" y="29718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楕円 15">
            <a:extLst>
              <a:ext uri="{FF2B5EF4-FFF2-40B4-BE49-F238E27FC236}">
                <a16:creationId xmlns:a16="http://schemas.microsoft.com/office/drawing/2014/main" id="{1F169451-1FC4-26D2-7C40-A3E43B8BD215}"/>
              </a:ext>
            </a:extLst>
          </p:cNvPr>
          <p:cNvSpPr>
            <a:spLocks noChangeAspect="1"/>
          </p:cNvSpPr>
          <p:nvPr/>
        </p:nvSpPr>
        <p:spPr>
          <a:xfrm>
            <a:off x="6792000" y="-4671441"/>
            <a:ext cx="5400000" cy="54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extLst>
              <a:ext uri="{FF2B5EF4-FFF2-40B4-BE49-F238E27FC236}">
                <a16:creationId xmlns:a16="http://schemas.microsoft.com/office/drawing/2014/main" id="{F5819D7A-9926-F0BA-3A0D-78BC8411D773}"/>
              </a:ext>
            </a:extLst>
          </p:cNvPr>
          <p:cNvSpPr>
            <a:spLocks noChangeAspect="1"/>
          </p:cNvSpPr>
          <p:nvPr/>
        </p:nvSpPr>
        <p:spPr>
          <a:xfrm>
            <a:off x="6788532" y="6128853"/>
            <a:ext cx="5400000" cy="54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6AC81F06-41BC-D643-D61A-D5DA32800813}"/>
              </a:ext>
            </a:extLst>
          </p:cNvPr>
          <p:cNvSpPr/>
          <p:nvPr/>
        </p:nvSpPr>
        <p:spPr>
          <a:xfrm>
            <a:off x="0" y="0"/>
            <a:ext cx="7484739" cy="729000"/>
          </a:xfrm>
          <a:prstGeom prst="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 name="図 27">
            <a:extLst>
              <a:ext uri="{FF2B5EF4-FFF2-40B4-BE49-F238E27FC236}">
                <a16:creationId xmlns:a16="http://schemas.microsoft.com/office/drawing/2014/main" id="{7324D742-FA31-F556-2E2C-EDE52318EB8A}"/>
              </a:ext>
            </a:extLst>
          </p:cNvPr>
          <p:cNvPicPr>
            <a:picLocks noChangeAspect="1"/>
          </p:cNvPicPr>
          <p:nvPr/>
        </p:nvPicPr>
        <p:blipFill>
          <a:blip r:embed="rId6"/>
          <a:srcRect l="49925"/>
          <a:stretch>
            <a:fillRect/>
          </a:stretch>
        </p:blipFill>
        <p:spPr>
          <a:xfrm>
            <a:off x="9491999" y="728412"/>
            <a:ext cx="2701733" cy="5395428"/>
          </a:xfrm>
          <a:prstGeom prst="rect">
            <a:avLst/>
          </a:prstGeom>
        </p:spPr>
      </p:pic>
      <p:sp>
        <p:nvSpPr>
          <p:cNvPr id="29" name="正方形/長方形 28">
            <a:extLst>
              <a:ext uri="{FF2B5EF4-FFF2-40B4-BE49-F238E27FC236}">
                <a16:creationId xmlns:a16="http://schemas.microsoft.com/office/drawing/2014/main" id="{9F665BB4-2949-A85C-C07C-41E525B30757}"/>
              </a:ext>
            </a:extLst>
          </p:cNvPr>
          <p:cNvSpPr/>
          <p:nvPr/>
        </p:nvSpPr>
        <p:spPr>
          <a:xfrm>
            <a:off x="8448674" y="1957265"/>
            <a:ext cx="1043325" cy="41655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4" name="グループ化 33">
            <a:extLst>
              <a:ext uri="{FF2B5EF4-FFF2-40B4-BE49-F238E27FC236}">
                <a16:creationId xmlns:a16="http://schemas.microsoft.com/office/drawing/2014/main" id="{4B665F24-8F0B-395F-3DD4-A5ABB4FABCFC}"/>
              </a:ext>
            </a:extLst>
          </p:cNvPr>
          <p:cNvGrpSpPr/>
          <p:nvPr/>
        </p:nvGrpSpPr>
        <p:grpSpPr>
          <a:xfrm>
            <a:off x="6875330" y="3129297"/>
            <a:ext cx="2535087" cy="2176063"/>
            <a:chOff x="4823056" y="2418023"/>
            <a:chExt cx="2535087" cy="2176063"/>
          </a:xfrm>
        </p:grpSpPr>
        <p:grpSp>
          <p:nvGrpSpPr>
            <p:cNvPr id="35" name="グループ化 34">
              <a:extLst>
                <a:ext uri="{FF2B5EF4-FFF2-40B4-BE49-F238E27FC236}">
                  <a16:creationId xmlns:a16="http://schemas.microsoft.com/office/drawing/2014/main" id="{46E943F7-4C00-AADC-9B15-D2FC058F6259}"/>
                </a:ext>
              </a:extLst>
            </p:cNvPr>
            <p:cNvGrpSpPr/>
            <p:nvPr/>
          </p:nvGrpSpPr>
          <p:grpSpPr>
            <a:xfrm>
              <a:off x="5376000" y="2418023"/>
              <a:ext cx="1440000" cy="1440000"/>
              <a:chOff x="5376000" y="2446065"/>
              <a:chExt cx="1440000" cy="1440000"/>
            </a:xfrm>
          </p:grpSpPr>
          <p:sp>
            <p:nvSpPr>
              <p:cNvPr id="37" name="楕円 36">
                <a:extLst>
                  <a:ext uri="{FF2B5EF4-FFF2-40B4-BE49-F238E27FC236}">
                    <a16:creationId xmlns:a16="http://schemas.microsoft.com/office/drawing/2014/main" id="{C36D55D8-FBEC-5A19-1F0B-1574528FEAD5}"/>
                  </a:ext>
                </a:extLst>
              </p:cNvPr>
              <p:cNvSpPr>
                <a:spLocks noChangeAspect="1"/>
              </p:cNvSpPr>
              <p:nvPr/>
            </p:nvSpPr>
            <p:spPr>
              <a:xfrm>
                <a:off x="5376000" y="2446065"/>
                <a:ext cx="1440000" cy="1440000"/>
              </a:xfrm>
              <a:prstGeom prst="ellipse">
                <a:avLst/>
              </a:pr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矢印: 上 37">
                <a:extLst>
                  <a:ext uri="{FF2B5EF4-FFF2-40B4-BE49-F238E27FC236}">
                    <a16:creationId xmlns:a16="http://schemas.microsoft.com/office/drawing/2014/main" id="{A701C43E-33E1-5BD2-D5F8-9A1F8E2BDF33}"/>
                  </a:ext>
                </a:extLst>
              </p:cNvPr>
              <p:cNvSpPr/>
              <p:nvPr/>
            </p:nvSpPr>
            <p:spPr>
              <a:xfrm>
                <a:off x="5666538" y="2623406"/>
                <a:ext cx="869121" cy="1073612"/>
              </a:xfrm>
              <a:prstGeom prst="upArrow">
                <a:avLst>
                  <a:gd name="adj1" fmla="val 45616"/>
                  <a:gd name="adj2" fmla="val 57481"/>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6" name="テキスト ボックス 35">
              <a:extLst>
                <a:ext uri="{FF2B5EF4-FFF2-40B4-BE49-F238E27FC236}">
                  <a16:creationId xmlns:a16="http://schemas.microsoft.com/office/drawing/2014/main" id="{2ADBD156-0BEE-6600-6C01-54212CA53421}"/>
                </a:ext>
              </a:extLst>
            </p:cNvPr>
            <p:cNvSpPr txBox="1"/>
            <p:nvPr/>
          </p:nvSpPr>
          <p:spPr>
            <a:xfrm>
              <a:off x="4823056" y="3886200"/>
              <a:ext cx="2535087" cy="707886"/>
            </a:xfrm>
            <a:prstGeom prst="rect">
              <a:avLst/>
            </a:prstGeom>
            <a:noFill/>
          </p:spPr>
          <p:txBody>
            <a:bodyPr wrap="square" rtlCol="0" anchor="ctr">
              <a:spAutoFit/>
            </a:bodyPr>
            <a:lstStyle/>
            <a:p>
              <a:pPr algn="ctr"/>
              <a:r>
                <a:rPr kumimoji="1" lang="ja-JP" altLang="en-US" sz="4000" b="1">
                  <a:ln w="6350">
                    <a:solidFill>
                      <a:srgbClr val="003451"/>
                    </a:solidFill>
                  </a:ln>
                  <a:solidFill>
                    <a:srgbClr val="003451"/>
                  </a:solidFill>
                  <a:latin typeface="Noto Sans JP" panose="020B0200000000000000" pitchFamily="50" charset="-128"/>
                  <a:ea typeface="Noto Sans JP" panose="020B0200000000000000" pitchFamily="50" charset="-128"/>
                </a:rPr>
                <a:t>高める</a:t>
              </a:r>
              <a:endParaRPr kumimoji="1" lang="en-US" altLang="ja-JP" sz="4000" b="1">
                <a:ln w="6350">
                  <a:solidFill>
                    <a:srgbClr val="003451"/>
                  </a:solidFill>
                </a:ln>
                <a:solidFill>
                  <a:srgbClr val="003451"/>
                </a:solidFill>
                <a:latin typeface="Noto Sans JP" panose="020B0200000000000000" pitchFamily="50" charset="-128"/>
                <a:ea typeface="Noto Sans JP" panose="020B0200000000000000" pitchFamily="50" charset="-128"/>
              </a:endParaRPr>
            </a:p>
          </p:txBody>
        </p:sp>
      </p:grpSp>
      <p:sp>
        <p:nvSpPr>
          <p:cNvPr id="39" name="四角形: 角を丸くする 38">
            <a:extLst>
              <a:ext uri="{FF2B5EF4-FFF2-40B4-BE49-F238E27FC236}">
                <a16:creationId xmlns:a16="http://schemas.microsoft.com/office/drawing/2014/main" id="{72F19F05-928C-FE83-FB19-886774B486BF}"/>
              </a:ext>
            </a:extLst>
          </p:cNvPr>
          <p:cNvSpPr/>
          <p:nvPr/>
        </p:nvSpPr>
        <p:spPr>
          <a:xfrm>
            <a:off x="9025735" y="1449041"/>
            <a:ext cx="2340000" cy="3176034"/>
          </a:xfrm>
          <a:prstGeom prst="roundRect">
            <a:avLst>
              <a:gd name="adj" fmla="val 11526"/>
            </a:avLst>
          </a:prstGeom>
          <a:solidFill>
            <a:schemeClr val="bg1">
              <a:lumMod val="95000"/>
            </a:schemeClr>
          </a:solidFill>
          <a:ln w="571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0" name="グループ化 39">
            <a:extLst>
              <a:ext uri="{FF2B5EF4-FFF2-40B4-BE49-F238E27FC236}">
                <a16:creationId xmlns:a16="http://schemas.microsoft.com/office/drawing/2014/main" id="{FC98B177-D386-F14F-66BB-32B5987B481E}"/>
              </a:ext>
            </a:extLst>
          </p:cNvPr>
          <p:cNvGrpSpPr/>
          <p:nvPr/>
        </p:nvGrpSpPr>
        <p:grpSpPr>
          <a:xfrm>
            <a:off x="9025735" y="1427159"/>
            <a:ext cx="2340000" cy="3221816"/>
            <a:chOff x="2067938" y="1712670"/>
            <a:chExt cx="2340000" cy="3221816"/>
          </a:xfrm>
        </p:grpSpPr>
        <p:grpSp>
          <p:nvGrpSpPr>
            <p:cNvPr id="41" name="グループ化 40">
              <a:extLst>
                <a:ext uri="{FF2B5EF4-FFF2-40B4-BE49-F238E27FC236}">
                  <a16:creationId xmlns:a16="http://schemas.microsoft.com/office/drawing/2014/main" id="{C30E44C4-66ED-E1BD-EB77-A72341C345EE}"/>
                </a:ext>
              </a:extLst>
            </p:cNvPr>
            <p:cNvGrpSpPr/>
            <p:nvPr/>
          </p:nvGrpSpPr>
          <p:grpSpPr>
            <a:xfrm>
              <a:off x="2067938" y="1712670"/>
              <a:ext cx="2340000" cy="584775"/>
              <a:chOff x="4925349" y="3876036"/>
              <a:chExt cx="2340000" cy="584775"/>
            </a:xfrm>
          </p:grpSpPr>
          <p:sp>
            <p:nvSpPr>
              <p:cNvPr id="51" name="フリーフォーム: 図形 50">
                <a:extLst>
                  <a:ext uri="{FF2B5EF4-FFF2-40B4-BE49-F238E27FC236}">
                    <a16:creationId xmlns:a16="http://schemas.microsoft.com/office/drawing/2014/main" id="{F249BEF2-50C0-74A1-1CCF-1314ACC579E6}"/>
                  </a:ext>
                </a:extLst>
              </p:cNvPr>
              <p:cNvSpPr>
                <a:spLocks noChangeAspect="1"/>
              </p:cNvSpPr>
              <p:nvPr/>
            </p:nvSpPr>
            <p:spPr>
              <a:xfrm>
                <a:off x="4925349" y="3897918"/>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52" name="テキスト ボックス 51">
                <a:extLst>
                  <a:ext uri="{FF2B5EF4-FFF2-40B4-BE49-F238E27FC236}">
                    <a16:creationId xmlns:a16="http://schemas.microsoft.com/office/drawing/2014/main" id="{8B9FD89F-1C06-75E0-34CF-24738E141CFB}"/>
                  </a:ext>
                </a:extLst>
              </p:cNvPr>
              <p:cNvSpPr txBox="1"/>
              <p:nvPr/>
            </p:nvSpPr>
            <p:spPr>
              <a:xfrm>
                <a:off x="5262010" y="3876036"/>
                <a:ext cx="1671777" cy="584775"/>
              </a:xfrm>
              <a:prstGeom prst="rect">
                <a:avLst/>
              </a:prstGeom>
              <a:noFill/>
            </p:spPr>
            <p:txBody>
              <a:bodyPr wrap="square" rtlCol="0" anchor="ctr">
                <a:spAutoFit/>
              </a:bodyPr>
              <a:lstStyle/>
              <a:p>
                <a:pPr algn="ctr"/>
                <a:r>
                  <a:rPr kumimoji="1" lang="ja-JP" altLang="en-US" sz="3200" b="1">
                    <a:solidFill>
                      <a:schemeClr val="bg1"/>
                    </a:solidFill>
                    <a:latin typeface="Noto Sans JP" panose="020B0200000000000000" pitchFamily="50" charset="-128"/>
                    <a:ea typeface="Noto Sans JP" panose="020B0200000000000000" pitchFamily="50" charset="-128"/>
                  </a:rPr>
                  <a:t>豊かさ</a:t>
                </a:r>
                <a:endParaRPr kumimoji="1" lang="ja-JP" altLang="en-US" sz="2400" b="1">
                  <a:solidFill>
                    <a:schemeClr val="bg1"/>
                  </a:solidFill>
                  <a:latin typeface="Noto Sans JP" panose="020B0200000000000000" pitchFamily="50" charset="-128"/>
                  <a:ea typeface="Noto Sans JP" panose="020B0200000000000000" pitchFamily="50" charset="-128"/>
                </a:endParaRPr>
              </a:p>
            </p:txBody>
          </p:sp>
        </p:grpSp>
        <p:sp>
          <p:nvSpPr>
            <p:cNvPr id="50" name="テキスト ボックス 49">
              <a:extLst>
                <a:ext uri="{FF2B5EF4-FFF2-40B4-BE49-F238E27FC236}">
                  <a16:creationId xmlns:a16="http://schemas.microsoft.com/office/drawing/2014/main" id="{9B697A82-171D-9A92-EC23-577DDBE4950A}"/>
                </a:ext>
              </a:extLst>
            </p:cNvPr>
            <p:cNvSpPr txBox="1"/>
            <p:nvPr/>
          </p:nvSpPr>
          <p:spPr>
            <a:xfrm>
              <a:off x="2266518" y="2561255"/>
              <a:ext cx="1942838" cy="584775"/>
            </a:xfrm>
            <a:prstGeom prst="rect">
              <a:avLst/>
            </a:prstGeom>
            <a:noFill/>
          </p:spPr>
          <p:txBody>
            <a:bodyPr wrap="square" rtlCol="0" anchor="ctr">
              <a:spAutoFit/>
            </a:bodyPr>
            <a:lstStyle/>
            <a:p>
              <a:pPr algn="ctr"/>
              <a:r>
                <a:rPr kumimoji="1" lang="ja-JP" altLang="en-US" sz="3200" b="1">
                  <a:solidFill>
                    <a:srgbClr val="003451"/>
                  </a:solidFill>
                  <a:latin typeface="Noto Sans JP" panose="020B0200000000000000" pitchFamily="50" charset="-128"/>
                  <a:ea typeface="Noto Sans JP" panose="020B0200000000000000" pitchFamily="50" charset="-128"/>
                </a:rPr>
                <a:t>安心安全</a:t>
              </a:r>
              <a:endParaRPr kumimoji="1" lang="ja-JP" altLang="en-US" sz="2400" b="1">
                <a:solidFill>
                  <a:srgbClr val="003451"/>
                </a:solidFill>
                <a:latin typeface="Noto Sans JP" panose="020B0200000000000000" pitchFamily="50" charset="-128"/>
                <a:ea typeface="Noto Sans JP" panose="020B0200000000000000" pitchFamily="50" charset="-128"/>
              </a:endParaRPr>
            </a:p>
          </p:txBody>
        </p:sp>
        <p:sp>
          <p:nvSpPr>
            <p:cNvPr id="48" name="テキスト ボックス 47">
              <a:extLst>
                <a:ext uri="{FF2B5EF4-FFF2-40B4-BE49-F238E27FC236}">
                  <a16:creationId xmlns:a16="http://schemas.microsoft.com/office/drawing/2014/main" id="{A26A31A6-0942-189F-E297-F6DCF2B8DC46}"/>
                </a:ext>
              </a:extLst>
            </p:cNvPr>
            <p:cNvSpPr txBox="1"/>
            <p:nvPr/>
          </p:nvSpPr>
          <p:spPr>
            <a:xfrm>
              <a:off x="2269068" y="3431926"/>
              <a:ext cx="1937739" cy="584775"/>
            </a:xfrm>
            <a:prstGeom prst="rect">
              <a:avLst/>
            </a:prstGeom>
            <a:noFill/>
          </p:spPr>
          <p:txBody>
            <a:bodyPr wrap="square" rtlCol="0" anchor="ctr">
              <a:spAutoFit/>
            </a:bodyPr>
            <a:lstStyle/>
            <a:p>
              <a:pPr algn="ctr"/>
              <a:r>
                <a:rPr kumimoji="1" lang="ja-JP" altLang="en-US" sz="3200" b="1">
                  <a:solidFill>
                    <a:srgbClr val="003451"/>
                  </a:solidFill>
                  <a:latin typeface="Noto Sans JP" panose="020B0200000000000000" pitchFamily="50" charset="-128"/>
                  <a:ea typeface="Noto Sans JP" panose="020B0200000000000000" pitchFamily="50" charset="-128"/>
                </a:rPr>
                <a:t>人財育成</a:t>
              </a:r>
              <a:endParaRPr kumimoji="1" lang="ja-JP" altLang="en-US" sz="2400" b="1">
                <a:solidFill>
                  <a:srgbClr val="003451"/>
                </a:solidFill>
                <a:latin typeface="Noto Sans JP" panose="020B0200000000000000" pitchFamily="50" charset="-128"/>
                <a:ea typeface="Noto Sans JP" panose="020B0200000000000000" pitchFamily="50" charset="-128"/>
              </a:endParaRPr>
            </a:p>
          </p:txBody>
        </p:sp>
        <p:sp>
          <p:nvSpPr>
            <p:cNvPr id="46" name="テキスト ボックス 45">
              <a:extLst>
                <a:ext uri="{FF2B5EF4-FFF2-40B4-BE49-F238E27FC236}">
                  <a16:creationId xmlns:a16="http://schemas.microsoft.com/office/drawing/2014/main" id="{7E7295E0-3075-7140-845D-D49F70AA16BC}"/>
                </a:ext>
              </a:extLst>
            </p:cNvPr>
            <p:cNvSpPr txBox="1"/>
            <p:nvPr/>
          </p:nvSpPr>
          <p:spPr>
            <a:xfrm>
              <a:off x="2306744" y="4349711"/>
              <a:ext cx="1862385" cy="584775"/>
            </a:xfrm>
            <a:prstGeom prst="rect">
              <a:avLst/>
            </a:prstGeom>
            <a:noFill/>
          </p:spPr>
          <p:txBody>
            <a:bodyPr wrap="square" rtlCol="0" anchor="ctr">
              <a:spAutoFit/>
            </a:bodyPr>
            <a:lstStyle/>
            <a:p>
              <a:pPr algn="ctr"/>
              <a:r>
                <a:rPr kumimoji="1" lang="ja-JP" altLang="en-US" sz="3200" b="1">
                  <a:solidFill>
                    <a:srgbClr val="003451"/>
                  </a:solidFill>
                  <a:latin typeface="Noto Sans JP" panose="020B0200000000000000" pitchFamily="50" charset="-128"/>
                  <a:ea typeface="Noto Sans JP" panose="020B0200000000000000" pitchFamily="50" charset="-128"/>
                </a:rPr>
                <a:t>夢・希望</a:t>
              </a:r>
              <a:endParaRPr kumimoji="1" lang="ja-JP" altLang="en-US" sz="2400" b="1">
                <a:solidFill>
                  <a:srgbClr val="003451"/>
                </a:solidFill>
                <a:latin typeface="Noto Sans JP" panose="020B0200000000000000" pitchFamily="50" charset="-128"/>
                <a:ea typeface="Noto Sans JP" panose="020B0200000000000000" pitchFamily="50" charset="-128"/>
              </a:endParaRPr>
            </a:p>
          </p:txBody>
        </p:sp>
      </p:grpSp>
      <p:sp>
        <p:nvSpPr>
          <p:cNvPr id="53" name="四角形: 角を丸くする 52">
            <a:extLst>
              <a:ext uri="{FF2B5EF4-FFF2-40B4-BE49-F238E27FC236}">
                <a16:creationId xmlns:a16="http://schemas.microsoft.com/office/drawing/2014/main" id="{7C0DAE25-3D45-A76F-74D1-F0D4C71CA26F}"/>
              </a:ext>
            </a:extLst>
          </p:cNvPr>
          <p:cNvSpPr/>
          <p:nvPr/>
        </p:nvSpPr>
        <p:spPr>
          <a:xfrm>
            <a:off x="830969" y="1443086"/>
            <a:ext cx="2340000" cy="4048667"/>
          </a:xfrm>
          <a:prstGeom prst="roundRect">
            <a:avLst>
              <a:gd name="adj" fmla="val 11220"/>
            </a:avLst>
          </a:prstGeom>
          <a:solidFill>
            <a:schemeClr val="bg1">
              <a:lumMod val="95000"/>
            </a:schemeClr>
          </a:solidFill>
          <a:ln w="571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id="{C1668D96-C0F4-B379-476D-ECCE94422700}"/>
              </a:ext>
            </a:extLst>
          </p:cNvPr>
          <p:cNvSpPr txBox="1"/>
          <p:nvPr/>
        </p:nvSpPr>
        <p:spPr>
          <a:xfrm>
            <a:off x="1069661" y="1421205"/>
            <a:ext cx="1863063" cy="584775"/>
          </a:xfrm>
          <a:prstGeom prst="rect">
            <a:avLst/>
          </a:prstGeom>
          <a:noFill/>
        </p:spPr>
        <p:txBody>
          <a:bodyPr wrap="square" rtlCol="0" anchor="ctr">
            <a:spAutoFit/>
          </a:bodyPr>
          <a:lstStyle/>
          <a:p>
            <a:pPr algn="ctr"/>
            <a:r>
              <a:rPr kumimoji="1" lang="ja-JP" altLang="en-US" sz="3200" b="1">
                <a:solidFill>
                  <a:srgbClr val="003451"/>
                </a:solidFill>
                <a:latin typeface="Noto Sans JP" panose="020B0200000000000000" pitchFamily="50" charset="-128"/>
                <a:ea typeface="Noto Sans JP" panose="020B0200000000000000" pitchFamily="50" charset="-128"/>
              </a:rPr>
              <a:t>人口減少</a:t>
            </a:r>
            <a:endParaRPr kumimoji="1" lang="ja-JP" altLang="en-US" sz="2400" b="1">
              <a:solidFill>
                <a:srgbClr val="003451"/>
              </a:solidFill>
              <a:latin typeface="Noto Sans JP" panose="020B0200000000000000" pitchFamily="50" charset="-128"/>
              <a:ea typeface="Noto Sans JP" panose="020B0200000000000000" pitchFamily="50" charset="-128"/>
            </a:endParaRPr>
          </a:p>
        </p:txBody>
      </p:sp>
      <p:sp>
        <p:nvSpPr>
          <p:cNvPr id="59" name="テキスト ボックス 58">
            <a:extLst>
              <a:ext uri="{FF2B5EF4-FFF2-40B4-BE49-F238E27FC236}">
                <a16:creationId xmlns:a16="http://schemas.microsoft.com/office/drawing/2014/main" id="{E78A9D0C-9F83-B1FC-295E-CF3570BFD108}"/>
              </a:ext>
            </a:extLst>
          </p:cNvPr>
          <p:cNvSpPr txBox="1"/>
          <p:nvPr/>
        </p:nvSpPr>
        <p:spPr>
          <a:xfrm>
            <a:off x="892387" y="2269790"/>
            <a:ext cx="2227833" cy="584775"/>
          </a:xfrm>
          <a:prstGeom prst="rect">
            <a:avLst/>
          </a:prstGeom>
          <a:noFill/>
        </p:spPr>
        <p:txBody>
          <a:bodyPr wrap="square" rtlCol="0" anchor="ctr">
            <a:spAutoFit/>
          </a:bodyPr>
          <a:lstStyle/>
          <a:p>
            <a:pPr algn="ctr"/>
            <a:r>
              <a:rPr kumimoji="1" lang="ja-JP" altLang="en-US" sz="3200" b="1">
                <a:solidFill>
                  <a:srgbClr val="003451"/>
                </a:solidFill>
                <a:latin typeface="Noto Sans JP" panose="020B0200000000000000" pitchFamily="50" charset="-128"/>
                <a:ea typeface="Noto Sans JP" panose="020B0200000000000000" pitchFamily="50" charset="-128"/>
              </a:rPr>
              <a:t>少子高齢化</a:t>
            </a:r>
            <a:endParaRPr kumimoji="1" lang="ja-JP" altLang="en-US" sz="2400" b="1">
              <a:solidFill>
                <a:srgbClr val="003451"/>
              </a:solidFill>
              <a:latin typeface="Noto Sans JP" panose="020B0200000000000000" pitchFamily="50" charset="-128"/>
              <a:ea typeface="Noto Sans JP" panose="020B0200000000000000" pitchFamily="50" charset="-128"/>
            </a:endParaRPr>
          </a:p>
        </p:txBody>
      </p:sp>
      <p:grpSp>
        <p:nvGrpSpPr>
          <p:cNvPr id="60" name="グループ化 59">
            <a:extLst>
              <a:ext uri="{FF2B5EF4-FFF2-40B4-BE49-F238E27FC236}">
                <a16:creationId xmlns:a16="http://schemas.microsoft.com/office/drawing/2014/main" id="{5E9BA1D6-7228-65F9-4AD9-0129382CF11A}"/>
              </a:ext>
            </a:extLst>
          </p:cNvPr>
          <p:cNvGrpSpPr/>
          <p:nvPr/>
        </p:nvGrpSpPr>
        <p:grpSpPr>
          <a:xfrm>
            <a:off x="830969" y="3140461"/>
            <a:ext cx="2340000" cy="584775"/>
            <a:chOff x="4925349" y="3874965"/>
            <a:chExt cx="2340000" cy="584775"/>
          </a:xfrm>
        </p:grpSpPr>
        <p:sp>
          <p:nvSpPr>
            <p:cNvPr id="61" name="フリーフォーム: 図形 60">
              <a:extLst>
                <a:ext uri="{FF2B5EF4-FFF2-40B4-BE49-F238E27FC236}">
                  <a16:creationId xmlns:a16="http://schemas.microsoft.com/office/drawing/2014/main" id="{FB21B1D2-8DD5-593F-B37C-D861820D63D0}"/>
                </a:ext>
              </a:extLst>
            </p:cNvPr>
            <p:cNvSpPr>
              <a:spLocks noChangeAspect="1"/>
            </p:cNvSpPr>
            <p:nvPr/>
          </p:nvSpPr>
          <p:spPr>
            <a:xfrm>
              <a:off x="4925349" y="3897918"/>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62" name="テキスト ボックス 61">
              <a:extLst>
                <a:ext uri="{FF2B5EF4-FFF2-40B4-BE49-F238E27FC236}">
                  <a16:creationId xmlns:a16="http://schemas.microsoft.com/office/drawing/2014/main" id="{34192BBC-2840-C8CC-F3CF-EEF4AEC33EFE}"/>
                </a:ext>
              </a:extLst>
            </p:cNvPr>
            <p:cNvSpPr txBox="1"/>
            <p:nvPr/>
          </p:nvSpPr>
          <p:spPr>
            <a:xfrm>
              <a:off x="4989328" y="3874965"/>
              <a:ext cx="2221054" cy="584775"/>
            </a:xfrm>
            <a:prstGeom prst="rect">
              <a:avLst/>
            </a:prstGeom>
            <a:noFill/>
          </p:spPr>
          <p:txBody>
            <a:bodyPr wrap="square" rtlCol="0" anchor="ctr">
              <a:spAutoFit/>
            </a:bodyPr>
            <a:lstStyle/>
            <a:p>
              <a:pPr algn="ctr"/>
              <a:r>
                <a:rPr kumimoji="1" lang="ja-JP" altLang="en-US" sz="3200" b="1">
                  <a:solidFill>
                    <a:schemeClr val="bg1"/>
                  </a:solidFill>
                  <a:latin typeface="Noto Sans JP" panose="020B0200000000000000" pitchFamily="50" charset="-128"/>
                  <a:ea typeface="Noto Sans JP" panose="020B0200000000000000" pitchFamily="50" charset="-128"/>
                </a:rPr>
                <a:t>コスト増大</a:t>
              </a:r>
              <a:endParaRPr kumimoji="1" lang="ja-JP" altLang="en-US" sz="2400" b="1">
                <a:solidFill>
                  <a:schemeClr val="bg1"/>
                </a:solidFill>
                <a:latin typeface="Noto Sans JP" panose="020B0200000000000000" pitchFamily="50" charset="-128"/>
                <a:ea typeface="Noto Sans JP" panose="020B0200000000000000" pitchFamily="50" charset="-128"/>
              </a:endParaRPr>
            </a:p>
          </p:txBody>
        </p:sp>
      </p:grpSp>
      <p:sp>
        <p:nvSpPr>
          <p:cNvPr id="65" name="テキスト ボックス 64">
            <a:extLst>
              <a:ext uri="{FF2B5EF4-FFF2-40B4-BE49-F238E27FC236}">
                <a16:creationId xmlns:a16="http://schemas.microsoft.com/office/drawing/2014/main" id="{DF083FAD-0C91-DBA2-059E-E4D49CE403A4}"/>
              </a:ext>
            </a:extLst>
          </p:cNvPr>
          <p:cNvSpPr txBox="1"/>
          <p:nvPr/>
        </p:nvSpPr>
        <p:spPr>
          <a:xfrm>
            <a:off x="1069775" y="4058246"/>
            <a:ext cx="1862385" cy="584775"/>
          </a:xfrm>
          <a:prstGeom prst="rect">
            <a:avLst/>
          </a:prstGeom>
          <a:noFill/>
        </p:spPr>
        <p:txBody>
          <a:bodyPr wrap="square" rtlCol="0" anchor="ctr">
            <a:spAutoFit/>
          </a:bodyPr>
          <a:lstStyle/>
          <a:p>
            <a:pPr algn="ctr"/>
            <a:r>
              <a:rPr kumimoji="1" lang="ja-JP" altLang="en-US" sz="3200" b="1">
                <a:solidFill>
                  <a:srgbClr val="003451"/>
                </a:solidFill>
                <a:latin typeface="Noto Sans JP" panose="020B0200000000000000" pitchFamily="50" charset="-128"/>
                <a:ea typeface="Noto Sans JP" panose="020B0200000000000000" pitchFamily="50" charset="-128"/>
              </a:rPr>
              <a:t>技術革新</a:t>
            </a:r>
            <a:endParaRPr kumimoji="1" lang="ja-JP" altLang="en-US" sz="2400" b="1">
              <a:solidFill>
                <a:srgbClr val="003451"/>
              </a:solidFill>
              <a:latin typeface="Noto Sans JP" panose="020B0200000000000000" pitchFamily="50" charset="-128"/>
              <a:ea typeface="Noto Sans JP" panose="020B0200000000000000" pitchFamily="50" charset="-128"/>
            </a:endParaRPr>
          </a:p>
        </p:txBody>
      </p:sp>
      <p:sp>
        <p:nvSpPr>
          <p:cNvPr id="68" name="テキスト ボックス 67">
            <a:extLst>
              <a:ext uri="{FF2B5EF4-FFF2-40B4-BE49-F238E27FC236}">
                <a16:creationId xmlns:a16="http://schemas.microsoft.com/office/drawing/2014/main" id="{DECB462F-EFCD-B1E3-6A85-03F80D47956F}"/>
              </a:ext>
            </a:extLst>
          </p:cNvPr>
          <p:cNvSpPr txBox="1"/>
          <p:nvPr/>
        </p:nvSpPr>
        <p:spPr>
          <a:xfrm>
            <a:off x="1069775" y="4930879"/>
            <a:ext cx="1862385" cy="584775"/>
          </a:xfrm>
          <a:prstGeom prst="rect">
            <a:avLst/>
          </a:prstGeom>
          <a:noFill/>
        </p:spPr>
        <p:txBody>
          <a:bodyPr wrap="square" rtlCol="0" anchor="ctr">
            <a:spAutoFit/>
          </a:bodyPr>
          <a:lstStyle/>
          <a:p>
            <a:pPr algn="ctr"/>
            <a:r>
              <a:rPr kumimoji="1" lang="ja-JP" altLang="en-US" sz="3200" b="1">
                <a:solidFill>
                  <a:srgbClr val="003451"/>
                </a:solidFill>
                <a:latin typeface="Noto Sans JP" panose="020B0200000000000000" pitchFamily="50" charset="-128"/>
                <a:ea typeface="Noto Sans JP" panose="020B0200000000000000" pitchFamily="50" charset="-128"/>
              </a:rPr>
              <a:t>気候変動</a:t>
            </a:r>
            <a:endParaRPr kumimoji="1" lang="ja-JP" altLang="en-US" sz="2400" b="1">
              <a:solidFill>
                <a:srgbClr val="003451"/>
              </a:solidFill>
              <a:latin typeface="Noto Sans JP" panose="020B0200000000000000" pitchFamily="50" charset="-128"/>
              <a:ea typeface="Noto Sans JP" panose="020B0200000000000000" pitchFamily="50" charset="-128"/>
            </a:endParaRPr>
          </a:p>
        </p:txBody>
      </p:sp>
      <p:grpSp>
        <p:nvGrpSpPr>
          <p:cNvPr id="69" name="グループ化 68">
            <a:extLst>
              <a:ext uri="{FF2B5EF4-FFF2-40B4-BE49-F238E27FC236}">
                <a16:creationId xmlns:a16="http://schemas.microsoft.com/office/drawing/2014/main" id="{565E9D59-DF4D-C746-9CA9-75104699DCDA}"/>
              </a:ext>
            </a:extLst>
          </p:cNvPr>
          <p:cNvGrpSpPr/>
          <p:nvPr/>
        </p:nvGrpSpPr>
        <p:grpSpPr>
          <a:xfrm>
            <a:off x="2780404" y="4650889"/>
            <a:ext cx="2535087" cy="2176063"/>
            <a:chOff x="4823056" y="3839848"/>
            <a:chExt cx="2535087" cy="2176063"/>
          </a:xfrm>
        </p:grpSpPr>
        <p:sp>
          <p:nvSpPr>
            <p:cNvPr id="70" name="楕円 69">
              <a:extLst>
                <a:ext uri="{FF2B5EF4-FFF2-40B4-BE49-F238E27FC236}">
                  <a16:creationId xmlns:a16="http://schemas.microsoft.com/office/drawing/2014/main" id="{9EB03A6D-94DE-CCF3-B21D-52604DE6E1F4}"/>
                </a:ext>
              </a:extLst>
            </p:cNvPr>
            <p:cNvSpPr>
              <a:spLocks noChangeAspect="1"/>
            </p:cNvSpPr>
            <p:nvPr/>
          </p:nvSpPr>
          <p:spPr>
            <a:xfrm>
              <a:off x="5376000" y="3839848"/>
              <a:ext cx="1440000" cy="1440000"/>
            </a:xfrm>
            <a:prstGeom prst="ellipse">
              <a:avLst/>
            </a:pr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a:extLst>
                <a:ext uri="{FF2B5EF4-FFF2-40B4-BE49-F238E27FC236}">
                  <a16:creationId xmlns:a16="http://schemas.microsoft.com/office/drawing/2014/main" id="{24C870B9-3841-9A23-3E63-833FD48137DB}"/>
                </a:ext>
              </a:extLst>
            </p:cNvPr>
            <p:cNvSpPr txBox="1"/>
            <p:nvPr/>
          </p:nvSpPr>
          <p:spPr>
            <a:xfrm>
              <a:off x="4823056" y="5308025"/>
              <a:ext cx="2535087" cy="707886"/>
            </a:xfrm>
            <a:prstGeom prst="rect">
              <a:avLst/>
            </a:prstGeom>
            <a:noFill/>
          </p:spPr>
          <p:txBody>
            <a:bodyPr wrap="square" rtlCol="0" anchor="ctr">
              <a:spAutoFit/>
            </a:bodyPr>
            <a:lstStyle/>
            <a:p>
              <a:pPr algn="ctr"/>
              <a:r>
                <a:rPr kumimoji="1" lang="ja-JP" altLang="en-US" sz="4000" b="1">
                  <a:ln w="6350">
                    <a:noFill/>
                  </a:ln>
                  <a:solidFill>
                    <a:schemeClr val="bg1"/>
                  </a:solidFill>
                  <a:latin typeface="Noto Sans JP" panose="020B0200000000000000" pitchFamily="50" charset="-128"/>
                  <a:ea typeface="Noto Sans JP" panose="020B0200000000000000" pitchFamily="50" charset="-128"/>
                </a:rPr>
                <a:t>対応する</a:t>
              </a:r>
              <a:endParaRPr kumimoji="1" lang="en-US" altLang="ja-JP" sz="4000" b="1">
                <a:ln w="6350">
                  <a:noFill/>
                </a:ln>
                <a:solidFill>
                  <a:schemeClr val="bg1"/>
                </a:solidFill>
                <a:latin typeface="Noto Sans JP" panose="020B0200000000000000" pitchFamily="50" charset="-128"/>
                <a:ea typeface="Noto Sans JP" panose="020B0200000000000000" pitchFamily="50" charset="-128"/>
              </a:endParaRPr>
            </a:p>
          </p:txBody>
        </p:sp>
        <p:pic>
          <p:nvPicPr>
            <p:cNvPr id="72" name="図 71">
              <a:extLst>
                <a:ext uri="{FF2B5EF4-FFF2-40B4-BE49-F238E27FC236}">
                  <a16:creationId xmlns:a16="http://schemas.microsoft.com/office/drawing/2014/main" id="{1869BAF0-A95D-FF09-E14B-7CC5CBAE0CAE}"/>
                </a:ext>
              </a:extLst>
            </p:cNvPr>
            <p:cNvPicPr>
              <a:picLocks noChangeAspect="1"/>
            </p:cNvPicPr>
            <p:nvPr/>
          </p:nvPicPr>
          <p:blipFill>
            <a:blip r:embed="rId7"/>
            <a:stretch>
              <a:fillRect/>
            </a:stretch>
          </p:blipFill>
          <p:spPr>
            <a:xfrm>
              <a:off x="5513190" y="4073282"/>
              <a:ext cx="1271792" cy="842074"/>
            </a:xfrm>
            <a:prstGeom prst="rect">
              <a:avLst/>
            </a:prstGeom>
          </p:spPr>
        </p:pic>
      </p:grpSp>
      <p:pic>
        <p:nvPicPr>
          <p:cNvPr id="119" name="グラフィックス 118" descr="男性 単色塗りつぶし">
            <a:extLst>
              <a:ext uri="{FF2B5EF4-FFF2-40B4-BE49-F238E27FC236}">
                <a16:creationId xmlns:a16="http://schemas.microsoft.com/office/drawing/2014/main" id="{DD4406A2-48BE-3A2E-79F8-EB552ACDE8CB}"/>
              </a:ext>
            </a:extLst>
          </p:cNvPr>
          <p:cNvPicPr>
            <a:picLocks noChangeAspect="1"/>
          </p:cNvPicPr>
          <p:nvPr/>
        </p:nvPicPr>
        <p:blipFill>
          <a:blip r:embed="rId8">
            <a:extLst>
              <a:ext uri="{96DAC541-7B7A-43D3-8B79-37D633B846F1}">
                <asvg:svgBlip xmlns:asvg="http://schemas.microsoft.com/office/drawing/2016/SVG/main" r:embed="rId9"/>
              </a:ext>
            </a:extLst>
          </a:blip>
          <a:srcRect b="28190"/>
          <a:stretch>
            <a:fillRect/>
          </a:stretch>
        </p:blipFill>
        <p:spPr>
          <a:xfrm rot="21144179">
            <a:off x="4994348" y="3802451"/>
            <a:ext cx="1386290" cy="995494"/>
          </a:xfrm>
          <a:prstGeom prst="rect">
            <a:avLst/>
          </a:prstGeom>
        </p:spPr>
      </p:pic>
      <p:grpSp>
        <p:nvGrpSpPr>
          <p:cNvPr id="120" name="グループ化 119">
            <a:extLst>
              <a:ext uri="{FF2B5EF4-FFF2-40B4-BE49-F238E27FC236}">
                <a16:creationId xmlns:a16="http://schemas.microsoft.com/office/drawing/2014/main" id="{8FE2DD2A-0F2B-C85A-B22D-8E861BFF6D39}"/>
              </a:ext>
            </a:extLst>
          </p:cNvPr>
          <p:cNvGrpSpPr/>
          <p:nvPr/>
        </p:nvGrpSpPr>
        <p:grpSpPr>
          <a:xfrm>
            <a:off x="4063690" y="2589810"/>
            <a:ext cx="3395146" cy="3075174"/>
            <a:chOff x="10786838" y="6824663"/>
            <a:chExt cx="3395146" cy="3075174"/>
          </a:xfrm>
        </p:grpSpPr>
        <p:pic>
          <p:nvPicPr>
            <p:cNvPr id="121" name="グラフィックス 120" descr="ヨット 単色塗りつぶし">
              <a:extLst>
                <a:ext uri="{FF2B5EF4-FFF2-40B4-BE49-F238E27FC236}">
                  <a16:creationId xmlns:a16="http://schemas.microsoft.com/office/drawing/2014/main" id="{B7B32A3F-822C-8538-85AD-458F854A0322}"/>
                </a:ext>
              </a:extLst>
            </p:cNvPr>
            <p:cNvPicPr>
              <a:picLocks noChangeAspect="1"/>
            </p:cNvPicPr>
            <p:nvPr/>
          </p:nvPicPr>
          <p:blipFill>
            <a:blip r:embed="rId10">
              <a:extLst>
                <a:ext uri="{96DAC541-7B7A-43D3-8B79-37D633B846F1}">
                  <asvg:svgBlip xmlns:asvg="http://schemas.microsoft.com/office/drawing/2016/SVG/main" r:embed="rId11"/>
                </a:ext>
              </a:extLst>
            </a:blip>
            <a:srcRect t="69591" b="1"/>
            <a:stretch>
              <a:fillRect/>
            </a:stretch>
          </p:blipFill>
          <p:spPr>
            <a:xfrm rot="21138398">
              <a:off x="11322384" y="8588588"/>
              <a:ext cx="2810382" cy="1311249"/>
            </a:xfrm>
            <a:prstGeom prst="flowChartProcess">
              <a:avLst/>
            </a:prstGeom>
          </p:spPr>
        </p:pic>
        <p:sp>
          <p:nvSpPr>
            <p:cNvPr id="122" name="フローチャート: 記憶データ 121">
              <a:extLst>
                <a:ext uri="{FF2B5EF4-FFF2-40B4-BE49-F238E27FC236}">
                  <a16:creationId xmlns:a16="http://schemas.microsoft.com/office/drawing/2014/main" id="{5CE6FFAE-73D4-A5DE-DE67-8159C6A0B2B6}"/>
                </a:ext>
              </a:extLst>
            </p:cNvPr>
            <p:cNvSpPr/>
            <p:nvPr/>
          </p:nvSpPr>
          <p:spPr>
            <a:xfrm rot="9979437">
              <a:off x="10786838" y="6824663"/>
              <a:ext cx="3395146" cy="1911085"/>
            </a:xfrm>
            <a:prstGeom prst="flowChartOnlineStorage">
              <a:avLst/>
            </a:prstGeom>
            <a:solidFill>
              <a:srgbClr val="003451"/>
            </a:solid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3" name="テキスト ボックス 122">
            <a:extLst>
              <a:ext uri="{FF2B5EF4-FFF2-40B4-BE49-F238E27FC236}">
                <a16:creationId xmlns:a16="http://schemas.microsoft.com/office/drawing/2014/main" id="{E70A42C8-0C32-CAD7-6253-41A7970FE511}"/>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12</a:t>
            </a:r>
          </a:p>
        </p:txBody>
      </p:sp>
      <p:pic>
        <p:nvPicPr>
          <p:cNvPr id="5" name="オーディオ 4">
            <a:hlinkClick r:id="" action="ppaction://media"/>
            <a:extLst>
              <a:ext uri="{FF2B5EF4-FFF2-40B4-BE49-F238E27FC236}">
                <a16:creationId xmlns:a16="http://schemas.microsoft.com/office/drawing/2014/main" id="{D22859B1-6FA0-1128-C604-70F2371A0C3E}"/>
              </a:ext>
            </a:extLst>
          </p:cNvPr>
          <p:cNvPicPr>
            <a:picLocks noChangeAspect="1"/>
          </p:cNvPicPr>
          <p:nvPr>
            <a:audioFile r:link="rId1"/>
            <p:extLst>
              <p:ext uri="{DAA4B4D4-6D71-4841-9C94-3DE7FCFB9230}">
                <p14:media xmlns:p14="http://schemas.microsoft.com/office/powerpoint/2010/main" r:embed="rId2">
                  <p14:trim st="3645" end="3048.0113"/>
                </p14:media>
              </p:ext>
            </p:extLst>
          </p:nvPr>
        </p:nvPicPr>
        <p:blipFill>
          <a:blip r:embed="rId12"/>
          <a:srcRect l="-203125" t="-203125" r="-203125" b="-203125"/>
          <a:stretch>
            <a:fillRect/>
          </a:stretch>
        </p:blipFill>
        <p:spPr>
          <a:xfrm>
            <a:off x="13134982" y="4728200"/>
            <a:ext cx="2057400" cy="2057400"/>
          </a:xfrm>
          <a:prstGeom prst="ellipse">
            <a:avLst/>
          </a:prstGeom>
        </p:spPr>
      </p:pic>
    </p:spTree>
    <p:extLst>
      <p:ext uri="{BB962C8B-B14F-4D97-AF65-F5344CB8AC3E}">
        <p14:creationId xmlns:p14="http://schemas.microsoft.com/office/powerpoint/2010/main" val="1056405633"/>
      </p:ext>
    </p:extLst>
  </p:cSld>
  <p:clrMapOvr>
    <a:masterClrMapping/>
  </p:clrMapOvr>
  <p:transition spd="slow" advClick="0" advTm="6300">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5A907F5-8A53-BA0B-4522-97731263E71F}"/>
            </a:ext>
          </a:extLst>
        </p:cNvPr>
        <p:cNvGrpSpPr/>
        <p:nvPr/>
      </p:nvGrpSpPr>
      <p:grpSpPr>
        <a:xfrm>
          <a:off x="0" y="0"/>
          <a:ext cx="0" cy="0"/>
          <a:chOff x="0" y="0"/>
          <a:chExt cx="0" cy="0"/>
        </a:xfrm>
      </p:grpSpPr>
      <p:sp>
        <p:nvSpPr>
          <p:cNvPr id="59" name="正方形/長方形 58">
            <a:extLst>
              <a:ext uri="{FF2B5EF4-FFF2-40B4-BE49-F238E27FC236}">
                <a16:creationId xmlns:a16="http://schemas.microsoft.com/office/drawing/2014/main" id="{1F2F5D3C-E0EB-CE75-6688-462041B54BBD}"/>
              </a:ext>
            </a:extLst>
          </p:cNvPr>
          <p:cNvSpPr/>
          <p:nvPr/>
        </p:nvSpPr>
        <p:spPr>
          <a:xfrm>
            <a:off x="6553200" y="-294"/>
            <a:ext cx="56388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a:extLst>
              <a:ext uri="{FF2B5EF4-FFF2-40B4-BE49-F238E27FC236}">
                <a16:creationId xmlns:a16="http://schemas.microsoft.com/office/drawing/2014/main" id="{C07A052C-71D5-26C4-98C6-07E8E7397200}"/>
              </a:ext>
            </a:extLst>
          </p:cNvPr>
          <p:cNvSpPr/>
          <p:nvPr/>
        </p:nvSpPr>
        <p:spPr>
          <a:xfrm>
            <a:off x="-4426" y="0"/>
            <a:ext cx="3857626" cy="6858000"/>
          </a:xfrm>
          <a:prstGeom prst="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21839DF1-C948-B824-4BFF-F874192B152B}"/>
              </a:ext>
            </a:extLst>
          </p:cNvPr>
          <p:cNvSpPr/>
          <p:nvPr/>
        </p:nvSpPr>
        <p:spPr>
          <a:xfrm>
            <a:off x="0" y="728706"/>
            <a:ext cx="12192000" cy="5400000"/>
          </a:xfrm>
          <a:prstGeom prst="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708370D9-60C9-95EC-17AB-6E5626B4DED8}"/>
              </a:ext>
            </a:extLst>
          </p:cNvPr>
          <p:cNvGrpSpPr/>
          <p:nvPr/>
        </p:nvGrpSpPr>
        <p:grpSpPr>
          <a:xfrm>
            <a:off x="0" y="729000"/>
            <a:ext cx="6553200" cy="5400000"/>
            <a:chOff x="0" y="729000"/>
            <a:chExt cx="6553200" cy="5400000"/>
          </a:xfrm>
        </p:grpSpPr>
        <p:sp>
          <p:nvSpPr>
            <p:cNvPr id="2" name="正方形/長方形 1">
              <a:extLst>
                <a:ext uri="{FF2B5EF4-FFF2-40B4-BE49-F238E27FC236}">
                  <a16:creationId xmlns:a16="http://schemas.microsoft.com/office/drawing/2014/main" id="{E0E9C007-9791-A9F4-EB09-3BE29B84CA80}"/>
                </a:ext>
              </a:extLst>
            </p:cNvPr>
            <p:cNvSpPr/>
            <p:nvPr/>
          </p:nvSpPr>
          <p:spPr>
            <a:xfrm>
              <a:off x="0" y="729000"/>
              <a:ext cx="3857626" cy="540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AF72E178-B3E4-4E1E-E5E7-CB537A5EA8A4}"/>
                </a:ext>
              </a:extLst>
            </p:cNvPr>
            <p:cNvSpPr>
              <a:spLocks noChangeAspect="1"/>
            </p:cNvSpPr>
            <p:nvPr/>
          </p:nvSpPr>
          <p:spPr>
            <a:xfrm>
              <a:off x="1153200" y="729000"/>
              <a:ext cx="5400000" cy="54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 name="グループ化 6">
            <a:extLst>
              <a:ext uri="{FF2B5EF4-FFF2-40B4-BE49-F238E27FC236}">
                <a16:creationId xmlns:a16="http://schemas.microsoft.com/office/drawing/2014/main" id="{1B33C1E6-B178-7D80-2F0A-9881C0905F75}"/>
              </a:ext>
            </a:extLst>
          </p:cNvPr>
          <p:cNvGrpSpPr/>
          <p:nvPr/>
        </p:nvGrpSpPr>
        <p:grpSpPr>
          <a:xfrm>
            <a:off x="-10002253" y="-8181474"/>
            <a:ext cx="32554358" cy="22370715"/>
            <a:chOff x="-10002253" y="-8181474"/>
            <a:chExt cx="32554358" cy="22370715"/>
          </a:xfrm>
        </p:grpSpPr>
        <p:sp>
          <p:nvSpPr>
            <p:cNvPr id="8" name="正方形/長方形 7">
              <a:extLst>
                <a:ext uri="{FF2B5EF4-FFF2-40B4-BE49-F238E27FC236}">
                  <a16:creationId xmlns:a16="http://schemas.microsoft.com/office/drawing/2014/main" id="{6C88F669-817F-DAB7-C6FA-CFC662E0702F}"/>
                </a:ext>
              </a:extLst>
            </p:cNvPr>
            <p:cNvSpPr/>
            <p:nvPr/>
          </p:nvSpPr>
          <p:spPr>
            <a:xfrm>
              <a:off x="5638800" y="-8181474"/>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7F231D03-94C7-09C6-18ED-EC7E52884B52}"/>
                </a:ext>
              </a:extLst>
            </p:cNvPr>
            <p:cNvSpPr/>
            <p:nvPr/>
          </p:nvSpPr>
          <p:spPr>
            <a:xfrm>
              <a:off x="5638800" y="13274841"/>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819C360C-E279-A50A-28A9-7E857A9B3B12}"/>
                </a:ext>
              </a:extLst>
            </p:cNvPr>
            <p:cNvSpPr/>
            <p:nvPr/>
          </p:nvSpPr>
          <p:spPr>
            <a:xfrm>
              <a:off x="-10002253" y="29718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7EBB14B6-C91B-99A3-7929-809245576863}"/>
                </a:ext>
              </a:extLst>
            </p:cNvPr>
            <p:cNvSpPr/>
            <p:nvPr/>
          </p:nvSpPr>
          <p:spPr>
            <a:xfrm>
              <a:off x="21637705" y="29718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4" name="テキスト ボックス 53">
            <a:extLst>
              <a:ext uri="{FF2B5EF4-FFF2-40B4-BE49-F238E27FC236}">
                <a16:creationId xmlns:a16="http://schemas.microsoft.com/office/drawing/2014/main" id="{A23E2D74-1D98-68E8-3C16-C7F67628D108}"/>
              </a:ext>
            </a:extLst>
          </p:cNvPr>
          <p:cNvSpPr txBox="1"/>
          <p:nvPr/>
        </p:nvSpPr>
        <p:spPr>
          <a:xfrm>
            <a:off x="4888280" y="2274544"/>
            <a:ext cx="8968641" cy="2308324"/>
          </a:xfrm>
          <a:prstGeom prst="rect">
            <a:avLst/>
          </a:prstGeom>
          <a:noFill/>
        </p:spPr>
        <p:txBody>
          <a:bodyPr wrap="square" rtlCol="0" anchor="ctr">
            <a:spAutoFit/>
          </a:bodyPr>
          <a:lstStyle/>
          <a:p>
            <a:pPr algn="ctr"/>
            <a:r>
              <a:rPr kumimoji="1" lang="ja-JP" altLang="en-US" sz="7200" b="1">
                <a:solidFill>
                  <a:schemeClr val="bg1"/>
                </a:solidFill>
                <a:latin typeface="Noto Sans JP" panose="020B0200000000000000" pitchFamily="50" charset="-128"/>
                <a:ea typeface="Noto Sans JP" panose="020B0200000000000000" pitchFamily="50" charset="-128"/>
              </a:rPr>
              <a:t>公共施設</a:t>
            </a:r>
            <a:endParaRPr kumimoji="1" lang="en-US" altLang="ja-JP" sz="7200" b="1">
              <a:solidFill>
                <a:schemeClr val="bg1"/>
              </a:solidFill>
              <a:latin typeface="Noto Sans JP" panose="020B0200000000000000" pitchFamily="50" charset="-128"/>
              <a:ea typeface="Noto Sans JP" panose="020B0200000000000000" pitchFamily="50" charset="-128"/>
            </a:endParaRPr>
          </a:p>
          <a:p>
            <a:pPr algn="ctr"/>
            <a:r>
              <a:rPr kumimoji="1" lang="ja-JP" altLang="en-US" sz="7200" b="1">
                <a:solidFill>
                  <a:schemeClr val="bg1"/>
                </a:solidFill>
                <a:latin typeface="Noto Sans JP" panose="020B0200000000000000" pitchFamily="50" charset="-128"/>
                <a:ea typeface="Noto Sans JP" panose="020B0200000000000000" pitchFamily="50" charset="-128"/>
              </a:rPr>
              <a:t>広域配置</a:t>
            </a:r>
          </a:p>
        </p:txBody>
      </p:sp>
      <p:sp>
        <p:nvSpPr>
          <p:cNvPr id="56" name="楕円 55">
            <a:extLst>
              <a:ext uri="{FF2B5EF4-FFF2-40B4-BE49-F238E27FC236}">
                <a16:creationId xmlns:a16="http://schemas.microsoft.com/office/drawing/2014/main" id="{52C8EEB9-086B-4EB2-E73D-8DC29889756C}"/>
              </a:ext>
            </a:extLst>
          </p:cNvPr>
          <p:cNvSpPr>
            <a:spLocks noChangeAspect="1"/>
          </p:cNvSpPr>
          <p:nvPr/>
        </p:nvSpPr>
        <p:spPr>
          <a:xfrm>
            <a:off x="1153200" y="-4671588"/>
            <a:ext cx="5400000" cy="54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楕円 57">
            <a:extLst>
              <a:ext uri="{FF2B5EF4-FFF2-40B4-BE49-F238E27FC236}">
                <a16:creationId xmlns:a16="http://schemas.microsoft.com/office/drawing/2014/main" id="{E156C4D5-856E-BC11-BAE8-B04D07350682}"/>
              </a:ext>
            </a:extLst>
          </p:cNvPr>
          <p:cNvSpPr>
            <a:spLocks noChangeAspect="1"/>
          </p:cNvSpPr>
          <p:nvPr/>
        </p:nvSpPr>
        <p:spPr>
          <a:xfrm>
            <a:off x="1153200" y="6128413"/>
            <a:ext cx="5400000" cy="54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D2CFCFFB-A551-EC17-4997-35D82E8CC84B}"/>
              </a:ext>
            </a:extLst>
          </p:cNvPr>
          <p:cNvGrpSpPr/>
          <p:nvPr/>
        </p:nvGrpSpPr>
        <p:grpSpPr>
          <a:xfrm>
            <a:off x="769918" y="1428183"/>
            <a:ext cx="5165802" cy="4094449"/>
            <a:chOff x="769918" y="1428183"/>
            <a:chExt cx="5165802" cy="4094449"/>
          </a:xfrm>
        </p:grpSpPr>
        <p:grpSp>
          <p:nvGrpSpPr>
            <p:cNvPr id="13" name="グループ化 12">
              <a:extLst>
                <a:ext uri="{FF2B5EF4-FFF2-40B4-BE49-F238E27FC236}">
                  <a16:creationId xmlns:a16="http://schemas.microsoft.com/office/drawing/2014/main" id="{26775574-AAF1-B315-70F9-DE2AB855FC38}"/>
                </a:ext>
              </a:extLst>
            </p:cNvPr>
            <p:cNvGrpSpPr/>
            <p:nvPr/>
          </p:nvGrpSpPr>
          <p:grpSpPr>
            <a:xfrm>
              <a:off x="769918" y="1428183"/>
              <a:ext cx="2340001" cy="4094449"/>
              <a:chOff x="769918" y="1428183"/>
              <a:chExt cx="2340001" cy="4094449"/>
            </a:xfrm>
          </p:grpSpPr>
          <p:sp>
            <p:nvSpPr>
              <p:cNvPr id="32" name="四角形: 角を丸くする 31">
                <a:extLst>
                  <a:ext uri="{FF2B5EF4-FFF2-40B4-BE49-F238E27FC236}">
                    <a16:creationId xmlns:a16="http://schemas.microsoft.com/office/drawing/2014/main" id="{51624238-C1D4-2C68-52AB-423984FC5C9A}"/>
                  </a:ext>
                </a:extLst>
              </p:cNvPr>
              <p:cNvSpPr/>
              <p:nvPr/>
            </p:nvSpPr>
            <p:spPr>
              <a:xfrm>
                <a:off x="769919" y="1450064"/>
                <a:ext cx="2340000" cy="4048667"/>
              </a:xfrm>
              <a:prstGeom prst="roundRect">
                <a:avLst>
                  <a:gd name="adj" fmla="val 11220"/>
                </a:avLst>
              </a:prstGeom>
              <a:solidFill>
                <a:schemeClr val="bg1">
                  <a:lumMod val="95000"/>
                </a:schemeClr>
              </a:solidFill>
              <a:ln w="571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3" name="グループ化 32">
                <a:extLst>
                  <a:ext uri="{FF2B5EF4-FFF2-40B4-BE49-F238E27FC236}">
                    <a16:creationId xmlns:a16="http://schemas.microsoft.com/office/drawing/2014/main" id="{B5F165AB-1AC4-7734-5592-32D542972780}"/>
                  </a:ext>
                </a:extLst>
              </p:cNvPr>
              <p:cNvGrpSpPr/>
              <p:nvPr/>
            </p:nvGrpSpPr>
            <p:grpSpPr>
              <a:xfrm>
                <a:off x="769919" y="1428183"/>
                <a:ext cx="2340000" cy="584775"/>
                <a:chOff x="4925349" y="3876036"/>
                <a:chExt cx="2340000" cy="584775"/>
              </a:xfrm>
            </p:grpSpPr>
            <p:sp>
              <p:nvSpPr>
                <p:cNvPr id="46" name="フリーフォーム: 図形 45">
                  <a:extLst>
                    <a:ext uri="{FF2B5EF4-FFF2-40B4-BE49-F238E27FC236}">
                      <a16:creationId xmlns:a16="http://schemas.microsoft.com/office/drawing/2014/main" id="{2C501667-BE8B-8504-AD09-BE368EE0FCE4}"/>
                    </a:ext>
                  </a:extLst>
                </p:cNvPr>
                <p:cNvSpPr>
                  <a:spLocks noChangeAspect="1"/>
                </p:cNvSpPr>
                <p:nvPr/>
              </p:nvSpPr>
              <p:spPr>
                <a:xfrm>
                  <a:off x="4925349" y="3897918"/>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47" name="テキスト ボックス 46">
                  <a:extLst>
                    <a:ext uri="{FF2B5EF4-FFF2-40B4-BE49-F238E27FC236}">
                      <a16:creationId xmlns:a16="http://schemas.microsoft.com/office/drawing/2014/main" id="{889E4766-E784-8402-7E3D-64C3C047B25B}"/>
                    </a:ext>
                  </a:extLst>
                </p:cNvPr>
                <p:cNvSpPr txBox="1"/>
                <p:nvPr/>
              </p:nvSpPr>
              <p:spPr>
                <a:xfrm>
                  <a:off x="5164041" y="3876036"/>
                  <a:ext cx="1863063" cy="584775"/>
                </a:xfrm>
                <a:prstGeom prst="rect">
                  <a:avLst/>
                </a:prstGeom>
                <a:noFill/>
              </p:spPr>
              <p:txBody>
                <a:bodyPr wrap="square" rtlCol="0" anchor="ctr">
                  <a:spAutoFit/>
                </a:bodyPr>
                <a:lstStyle/>
                <a:p>
                  <a:pPr algn="ctr"/>
                  <a:r>
                    <a:rPr kumimoji="1" lang="ja-JP" altLang="en-US" sz="3200" b="1">
                      <a:solidFill>
                        <a:schemeClr val="bg1"/>
                      </a:solidFill>
                      <a:latin typeface="Noto Sans JP" panose="020B0200000000000000" pitchFamily="50" charset="-128"/>
                      <a:ea typeface="Noto Sans JP" panose="020B0200000000000000" pitchFamily="50" charset="-128"/>
                    </a:rPr>
                    <a:t>人口減少</a:t>
                  </a:r>
                  <a:endParaRPr kumimoji="1" lang="ja-JP" altLang="en-US" sz="2400" b="1">
                    <a:solidFill>
                      <a:schemeClr val="bg1"/>
                    </a:solidFill>
                    <a:latin typeface="Noto Sans JP" panose="020B0200000000000000" pitchFamily="50" charset="-128"/>
                    <a:ea typeface="Noto Sans JP" panose="020B0200000000000000" pitchFamily="50" charset="-128"/>
                  </a:endParaRPr>
                </a:p>
              </p:txBody>
            </p:sp>
          </p:grpSp>
          <p:grpSp>
            <p:nvGrpSpPr>
              <p:cNvPr id="34" name="グループ化 33">
                <a:extLst>
                  <a:ext uri="{FF2B5EF4-FFF2-40B4-BE49-F238E27FC236}">
                    <a16:creationId xmlns:a16="http://schemas.microsoft.com/office/drawing/2014/main" id="{111CD3BE-5673-F9C4-F4AB-044A0B006A3C}"/>
                  </a:ext>
                </a:extLst>
              </p:cNvPr>
              <p:cNvGrpSpPr/>
              <p:nvPr/>
            </p:nvGrpSpPr>
            <p:grpSpPr>
              <a:xfrm>
                <a:off x="769918" y="2276768"/>
                <a:ext cx="2340000" cy="584775"/>
                <a:chOff x="4925349" y="3879732"/>
                <a:chExt cx="2340000" cy="584775"/>
              </a:xfrm>
            </p:grpSpPr>
            <p:sp>
              <p:nvSpPr>
                <p:cNvPr id="44" name="フリーフォーム: 図形 43">
                  <a:extLst>
                    <a:ext uri="{FF2B5EF4-FFF2-40B4-BE49-F238E27FC236}">
                      <a16:creationId xmlns:a16="http://schemas.microsoft.com/office/drawing/2014/main" id="{45AC3C32-952B-76C1-069B-FE13A3B6D366}"/>
                    </a:ext>
                  </a:extLst>
                </p:cNvPr>
                <p:cNvSpPr>
                  <a:spLocks noChangeAspect="1"/>
                </p:cNvSpPr>
                <p:nvPr/>
              </p:nvSpPr>
              <p:spPr>
                <a:xfrm>
                  <a:off x="4925349" y="3897918"/>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45" name="テキスト ボックス 44">
                  <a:extLst>
                    <a:ext uri="{FF2B5EF4-FFF2-40B4-BE49-F238E27FC236}">
                      <a16:creationId xmlns:a16="http://schemas.microsoft.com/office/drawing/2014/main" id="{4388C181-C273-887D-3211-C9F5D7C9B8F9}"/>
                    </a:ext>
                  </a:extLst>
                </p:cNvPr>
                <p:cNvSpPr txBox="1"/>
                <p:nvPr/>
              </p:nvSpPr>
              <p:spPr>
                <a:xfrm>
                  <a:off x="4986768" y="3879732"/>
                  <a:ext cx="2227833" cy="584775"/>
                </a:xfrm>
                <a:prstGeom prst="rect">
                  <a:avLst/>
                </a:prstGeom>
                <a:noFill/>
              </p:spPr>
              <p:txBody>
                <a:bodyPr wrap="square" rtlCol="0" anchor="ctr">
                  <a:spAutoFit/>
                </a:bodyPr>
                <a:lstStyle/>
                <a:p>
                  <a:pPr algn="ctr"/>
                  <a:r>
                    <a:rPr kumimoji="1" lang="ja-JP" altLang="en-US" sz="3200" b="1">
                      <a:solidFill>
                        <a:schemeClr val="bg1"/>
                      </a:solidFill>
                      <a:latin typeface="Noto Sans JP" panose="020B0200000000000000" pitchFamily="50" charset="-128"/>
                      <a:ea typeface="Noto Sans JP" panose="020B0200000000000000" pitchFamily="50" charset="-128"/>
                    </a:rPr>
                    <a:t>少子高齢化</a:t>
                  </a:r>
                  <a:endParaRPr kumimoji="1" lang="ja-JP" altLang="en-US" sz="2400" b="1">
                    <a:solidFill>
                      <a:schemeClr val="bg1"/>
                    </a:solidFill>
                    <a:latin typeface="Noto Sans JP" panose="020B0200000000000000" pitchFamily="50" charset="-128"/>
                    <a:ea typeface="Noto Sans JP" panose="020B0200000000000000" pitchFamily="50" charset="-128"/>
                  </a:endParaRPr>
                </a:p>
              </p:txBody>
            </p:sp>
          </p:grpSp>
          <p:grpSp>
            <p:nvGrpSpPr>
              <p:cNvPr id="35" name="グループ化 34">
                <a:extLst>
                  <a:ext uri="{FF2B5EF4-FFF2-40B4-BE49-F238E27FC236}">
                    <a16:creationId xmlns:a16="http://schemas.microsoft.com/office/drawing/2014/main" id="{140DF895-34E4-F16F-A911-C7B597751236}"/>
                  </a:ext>
                </a:extLst>
              </p:cNvPr>
              <p:cNvGrpSpPr/>
              <p:nvPr/>
            </p:nvGrpSpPr>
            <p:grpSpPr>
              <a:xfrm>
                <a:off x="769919" y="3147439"/>
                <a:ext cx="2340000" cy="584775"/>
                <a:chOff x="4925349" y="3874965"/>
                <a:chExt cx="2340000" cy="584775"/>
              </a:xfrm>
            </p:grpSpPr>
            <p:sp>
              <p:nvSpPr>
                <p:cNvPr id="42" name="フリーフォーム: 図形 41">
                  <a:extLst>
                    <a:ext uri="{FF2B5EF4-FFF2-40B4-BE49-F238E27FC236}">
                      <a16:creationId xmlns:a16="http://schemas.microsoft.com/office/drawing/2014/main" id="{F38B1762-7989-3F11-49DA-EBAAC5729B39}"/>
                    </a:ext>
                  </a:extLst>
                </p:cNvPr>
                <p:cNvSpPr>
                  <a:spLocks noChangeAspect="1"/>
                </p:cNvSpPr>
                <p:nvPr/>
              </p:nvSpPr>
              <p:spPr>
                <a:xfrm>
                  <a:off x="4925349" y="3897918"/>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43" name="テキスト ボックス 42">
                  <a:extLst>
                    <a:ext uri="{FF2B5EF4-FFF2-40B4-BE49-F238E27FC236}">
                      <a16:creationId xmlns:a16="http://schemas.microsoft.com/office/drawing/2014/main" id="{1021704C-7EFE-8AFB-1036-E8A573386C26}"/>
                    </a:ext>
                  </a:extLst>
                </p:cNvPr>
                <p:cNvSpPr txBox="1"/>
                <p:nvPr/>
              </p:nvSpPr>
              <p:spPr>
                <a:xfrm>
                  <a:off x="4989328" y="3874965"/>
                  <a:ext cx="2221054" cy="584775"/>
                </a:xfrm>
                <a:prstGeom prst="rect">
                  <a:avLst/>
                </a:prstGeom>
                <a:noFill/>
              </p:spPr>
              <p:txBody>
                <a:bodyPr wrap="square" rtlCol="0" anchor="ctr">
                  <a:spAutoFit/>
                </a:bodyPr>
                <a:lstStyle/>
                <a:p>
                  <a:pPr algn="ctr"/>
                  <a:r>
                    <a:rPr kumimoji="1" lang="ja-JP" altLang="en-US" sz="3200" b="1">
                      <a:solidFill>
                        <a:schemeClr val="bg1"/>
                      </a:solidFill>
                      <a:latin typeface="Noto Sans JP" panose="020B0200000000000000" pitchFamily="50" charset="-128"/>
                      <a:ea typeface="Noto Sans JP" panose="020B0200000000000000" pitchFamily="50" charset="-128"/>
                    </a:rPr>
                    <a:t>コスト増大</a:t>
                  </a:r>
                  <a:endParaRPr kumimoji="1" lang="ja-JP" altLang="en-US" sz="2400" b="1">
                    <a:solidFill>
                      <a:schemeClr val="bg1"/>
                    </a:solidFill>
                    <a:latin typeface="Noto Sans JP" panose="020B0200000000000000" pitchFamily="50" charset="-128"/>
                    <a:ea typeface="Noto Sans JP" panose="020B0200000000000000" pitchFamily="50" charset="-128"/>
                  </a:endParaRPr>
                </a:p>
              </p:txBody>
            </p:sp>
          </p:grpSp>
          <p:sp>
            <p:nvSpPr>
              <p:cNvPr id="41" name="テキスト ボックス 40">
                <a:extLst>
                  <a:ext uri="{FF2B5EF4-FFF2-40B4-BE49-F238E27FC236}">
                    <a16:creationId xmlns:a16="http://schemas.microsoft.com/office/drawing/2014/main" id="{917410A3-72AE-395B-B0A7-3E5DB5591D54}"/>
                  </a:ext>
                </a:extLst>
              </p:cNvPr>
              <p:cNvSpPr txBox="1"/>
              <p:nvPr/>
            </p:nvSpPr>
            <p:spPr>
              <a:xfrm>
                <a:off x="1008725" y="4065224"/>
                <a:ext cx="1862385" cy="584775"/>
              </a:xfrm>
              <a:prstGeom prst="rect">
                <a:avLst/>
              </a:prstGeom>
              <a:noFill/>
            </p:spPr>
            <p:txBody>
              <a:bodyPr wrap="square" rtlCol="0" anchor="ctr">
                <a:spAutoFit/>
              </a:bodyPr>
              <a:lstStyle/>
              <a:p>
                <a:pPr algn="ctr"/>
                <a:r>
                  <a:rPr kumimoji="1" lang="ja-JP" altLang="en-US" sz="3200" b="1">
                    <a:solidFill>
                      <a:srgbClr val="003451"/>
                    </a:solidFill>
                    <a:latin typeface="Noto Sans JP" panose="020B0200000000000000" pitchFamily="50" charset="-128"/>
                    <a:ea typeface="Noto Sans JP" panose="020B0200000000000000" pitchFamily="50" charset="-128"/>
                  </a:rPr>
                  <a:t>技術革新</a:t>
                </a:r>
                <a:endParaRPr kumimoji="1" lang="ja-JP" altLang="en-US" sz="2400" b="1">
                  <a:solidFill>
                    <a:srgbClr val="003451"/>
                  </a:solidFill>
                  <a:latin typeface="Noto Sans JP" panose="020B0200000000000000" pitchFamily="50" charset="-128"/>
                  <a:ea typeface="Noto Sans JP" panose="020B0200000000000000" pitchFamily="50" charset="-128"/>
                </a:endParaRPr>
              </a:p>
            </p:txBody>
          </p:sp>
          <p:sp>
            <p:nvSpPr>
              <p:cNvPr id="39" name="テキスト ボックス 38">
                <a:extLst>
                  <a:ext uri="{FF2B5EF4-FFF2-40B4-BE49-F238E27FC236}">
                    <a16:creationId xmlns:a16="http://schemas.microsoft.com/office/drawing/2014/main" id="{91007E42-9F38-9268-D173-2BE6B8370C93}"/>
                  </a:ext>
                </a:extLst>
              </p:cNvPr>
              <p:cNvSpPr txBox="1"/>
              <p:nvPr/>
            </p:nvSpPr>
            <p:spPr>
              <a:xfrm>
                <a:off x="1008725" y="4937857"/>
                <a:ext cx="1862385" cy="584775"/>
              </a:xfrm>
              <a:prstGeom prst="rect">
                <a:avLst/>
              </a:prstGeom>
              <a:noFill/>
            </p:spPr>
            <p:txBody>
              <a:bodyPr wrap="square" rtlCol="0" anchor="ctr">
                <a:spAutoFit/>
              </a:bodyPr>
              <a:lstStyle/>
              <a:p>
                <a:pPr algn="ctr"/>
                <a:r>
                  <a:rPr kumimoji="1" lang="ja-JP" altLang="en-US" sz="3200" b="1">
                    <a:solidFill>
                      <a:srgbClr val="003451"/>
                    </a:solidFill>
                    <a:latin typeface="Noto Sans JP" panose="020B0200000000000000" pitchFamily="50" charset="-128"/>
                    <a:ea typeface="Noto Sans JP" panose="020B0200000000000000" pitchFamily="50" charset="-128"/>
                  </a:rPr>
                  <a:t>気候変動</a:t>
                </a:r>
                <a:endParaRPr kumimoji="1" lang="ja-JP" altLang="en-US" sz="2400" b="1">
                  <a:solidFill>
                    <a:srgbClr val="003451"/>
                  </a:solidFill>
                  <a:latin typeface="Noto Sans JP" panose="020B0200000000000000" pitchFamily="50" charset="-128"/>
                  <a:ea typeface="Noto Sans JP" panose="020B0200000000000000" pitchFamily="50" charset="-128"/>
                </a:endParaRPr>
              </a:p>
            </p:txBody>
          </p:sp>
        </p:grpSp>
        <p:grpSp>
          <p:nvGrpSpPr>
            <p:cNvPr id="28" name="グループ化 27">
              <a:extLst>
                <a:ext uri="{FF2B5EF4-FFF2-40B4-BE49-F238E27FC236}">
                  <a16:creationId xmlns:a16="http://schemas.microsoft.com/office/drawing/2014/main" id="{63F27C49-A7C2-F1D7-F687-F084C47EE6A0}"/>
                </a:ext>
              </a:extLst>
            </p:cNvPr>
            <p:cNvGrpSpPr/>
            <p:nvPr/>
          </p:nvGrpSpPr>
          <p:grpSpPr>
            <a:xfrm>
              <a:off x="3400633" y="2340968"/>
              <a:ext cx="2535087" cy="2176063"/>
              <a:chOff x="4823056" y="3839848"/>
              <a:chExt cx="2535087" cy="2176063"/>
            </a:xfrm>
          </p:grpSpPr>
          <p:sp>
            <p:nvSpPr>
              <p:cNvPr id="29" name="楕円 28">
                <a:extLst>
                  <a:ext uri="{FF2B5EF4-FFF2-40B4-BE49-F238E27FC236}">
                    <a16:creationId xmlns:a16="http://schemas.microsoft.com/office/drawing/2014/main" id="{7A43910E-D0A7-7692-5469-C10DDF689043}"/>
                  </a:ext>
                </a:extLst>
              </p:cNvPr>
              <p:cNvSpPr>
                <a:spLocks noChangeAspect="1"/>
              </p:cNvSpPr>
              <p:nvPr/>
            </p:nvSpPr>
            <p:spPr>
              <a:xfrm>
                <a:off x="5376000" y="3839848"/>
                <a:ext cx="1440000" cy="1440000"/>
              </a:xfrm>
              <a:prstGeom prst="ellipse">
                <a:avLst/>
              </a:pr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644F1D5E-B75D-1A7B-BB81-16514D5ED1C4}"/>
                  </a:ext>
                </a:extLst>
              </p:cNvPr>
              <p:cNvSpPr txBox="1"/>
              <p:nvPr/>
            </p:nvSpPr>
            <p:spPr>
              <a:xfrm>
                <a:off x="4823056" y="5308025"/>
                <a:ext cx="2535087" cy="707886"/>
              </a:xfrm>
              <a:prstGeom prst="rect">
                <a:avLst/>
              </a:prstGeom>
              <a:noFill/>
              <a:ln>
                <a:noFill/>
              </a:ln>
            </p:spPr>
            <p:txBody>
              <a:bodyPr wrap="square" rtlCol="0" anchor="ctr">
                <a:spAutoFit/>
              </a:bodyPr>
              <a:lstStyle/>
              <a:p>
                <a:pPr algn="ctr"/>
                <a:r>
                  <a:rPr kumimoji="1" lang="ja-JP" altLang="en-US" sz="4000" b="1">
                    <a:ln w="6350">
                      <a:solidFill>
                        <a:srgbClr val="003451"/>
                      </a:solidFill>
                    </a:ln>
                    <a:solidFill>
                      <a:srgbClr val="003451"/>
                    </a:solidFill>
                    <a:latin typeface="Noto Sans JP" panose="020B0200000000000000" pitchFamily="50" charset="-128"/>
                    <a:ea typeface="Noto Sans JP" panose="020B0200000000000000" pitchFamily="50" charset="-128"/>
                  </a:rPr>
                  <a:t>対応する</a:t>
                </a:r>
                <a:endParaRPr kumimoji="1" lang="en-US" altLang="ja-JP" sz="4000" b="1">
                  <a:ln w="6350">
                    <a:solidFill>
                      <a:srgbClr val="003451"/>
                    </a:solidFill>
                  </a:ln>
                  <a:solidFill>
                    <a:srgbClr val="003451"/>
                  </a:solidFill>
                  <a:latin typeface="Noto Sans JP" panose="020B0200000000000000" pitchFamily="50" charset="-128"/>
                  <a:ea typeface="Noto Sans JP" panose="020B0200000000000000" pitchFamily="50" charset="-128"/>
                </a:endParaRPr>
              </a:p>
            </p:txBody>
          </p:sp>
          <p:pic>
            <p:nvPicPr>
              <p:cNvPr id="31" name="図 30">
                <a:extLst>
                  <a:ext uri="{FF2B5EF4-FFF2-40B4-BE49-F238E27FC236}">
                    <a16:creationId xmlns:a16="http://schemas.microsoft.com/office/drawing/2014/main" id="{D33F740E-3EA0-9AC1-3B45-3910B5D0D8A8}"/>
                  </a:ext>
                </a:extLst>
              </p:cNvPr>
              <p:cNvPicPr>
                <a:picLocks noChangeAspect="1"/>
              </p:cNvPicPr>
              <p:nvPr/>
            </p:nvPicPr>
            <p:blipFill>
              <a:blip r:embed="rId5"/>
              <a:stretch>
                <a:fillRect/>
              </a:stretch>
            </p:blipFill>
            <p:spPr>
              <a:xfrm>
                <a:off x="5513190" y="4073282"/>
                <a:ext cx="1271792" cy="842074"/>
              </a:xfrm>
              <a:prstGeom prst="rect">
                <a:avLst/>
              </a:prstGeom>
            </p:spPr>
          </p:pic>
        </p:grpSp>
      </p:grpSp>
      <p:sp>
        <p:nvSpPr>
          <p:cNvPr id="48" name="テキスト ボックス 47">
            <a:extLst>
              <a:ext uri="{FF2B5EF4-FFF2-40B4-BE49-F238E27FC236}">
                <a16:creationId xmlns:a16="http://schemas.microsoft.com/office/drawing/2014/main" id="{20A39DC8-085E-4976-4E1D-EB1E52604460}"/>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13</a:t>
            </a:r>
          </a:p>
        </p:txBody>
      </p:sp>
      <p:pic>
        <p:nvPicPr>
          <p:cNvPr id="19" name="オーディオ 18">
            <a:hlinkClick r:id="" action="ppaction://media"/>
            <a:extLst>
              <a:ext uri="{FF2B5EF4-FFF2-40B4-BE49-F238E27FC236}">
                <a16:creationId xmlns:a16="http://schemas.microsoft.com/office/drawing/2014/main" id="{AF19BAE9-9E11-1CCD-DFBE-293D4EC4214A}"/>
              </a:ext>
            </a:extLst>
          </p:cNvPr>
          <p:cNvPicPr>
            <a:picLocks noChangeAspect="1"/>
          </p:cNvPicPr>
          <p:nvPr>
            <a:audioFile r:link="rId1"/>
            <p:extLst>
              <p:ext uri="{DAA4B4D4-6D71-4841-9C94-3DE7FCFB9230}">
                <p14:media xmlns:p14="http://schemas.microsoft.com/office/powerpoint/2010/main" r:embed="rId2">
                  <p14:trim st="3721" end="2380.2176"/>
                </p14:media>
              </p:ext>
            </p:extLst>
          </p:nvPr>
        </p:nvPicPr>
        <p:blipFill>
          <a:blip r:embed="rId6"/>
          <a:srcRect l="-203125" t="-203125" r="-203125" b="-203125"/>
          <a:stretch>
            <a:fillRect/>
          </a:stretch>
        </p:blipFill>
        <p:spPr>
          <a:xfrm>
            <a:off x="12337233" y="4357611"/>
            <a:ext cx="2057400" cy="2057400"/>
          </a:xfrm>
          <a:prstGeom prst="ellipse">
            <a:avLst/>
          </a:prstGeom>
        </p:spPr>
      </p:pic>
    </p:spTree>
    <p:extLst>
      <p:ext uri="{BB962C8B-B14F-4D97-AF65-F5344CB8AC3E}">
        <p14:creationId xmlns:p14="http://schemas.microsoft.com/office/powerpoint/2010/main" val="4023204459"/>
      </p:ext>
    </p:extLst>
  </p:cSld>
  <p:clrMapOvr>
    <a:masterClrMapping/>
  </p:clrMapOvr>
  <p:transition advTm="107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CF161F2-3CAA-4617-6C13-B75599A73EB3}"/>
            </a:ext>
          </a:extLst>
        </p:cNvPr>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84E96336-9A29-CCCE-F830-3B7DABD3865A}"/>
              </a:ext>
            </a:extLst>
          </p:cNvPr>
          <p:cNvGrpSpPr/>
          <p:nvPr/>
        </p:nvGrpSpPr>
        <p:grpSpPr>
          <a:xfrm>
            <a:off x="-1" y="729001"/>
            <a:ext cx="12192001" cy="5400000"/>
            <a:chOff x="-1" y="729001"/>
            <a:chExt cx="12192001" cy="5400000"/>
          </a:xfrm>
        </p:grpSpPr>
        <p:sp>
          <p:nvSpPr>
            <p:cNvPr id="2" name="正方形/長方形 1">
              <a:extLst>
                <a:ext uri="{FF2B5EF4-FFF2-40B4-BE49-F238E27FC236}">
                  <a16:creationId xmlns:a16="http://schemas.microsoft.com/office/drawing/2014/main" id="{7BCFABEC-33C8-BDA1-669B-DC18C7104168}"/>
                </a:ext>
              </a:extLst>
            </p:cNvPr>
            <p:cNvSpPr/>
            <p:nvPr/>
          </p:nvSpPr>
          <p:spPr>
            <a:xfrm>
              <a:off x="-1" y="729001"/>
              <a:ext cx="12192001" cy="5400000"/>
            </a:xfrm>
            <a:prstGeom prst="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7D82AAF-81F4-C136-ADE7-DE83BC47409B}"/>
                </a:ext>
              </a:extLst>
            </p:cNvPr>
            <p:cNvSpPr txBox="1"/>
            <p:nvPr/>
          </p:nvSpPr>
          <p:spPr>
            <a:xfrm>
              <a:off x="1611679" y="1905506"/>
              <a:ext cx="8968641" cy="3046988"/>
            </a:xfrm>
            <a:prstGeom prst="rect">
              <a:avLst/>
            </a:prstGeom>
            <a:noFill/>
          </p:spPr>
          <p:txBody>
            <a:bodyPr wrap="square" rtlCol="0" anchor="ctr">
              <a:spAutoFit/>
            </a:bodyPr>
            <a:lstStyle/>
            <a:p>
              <a:pPr algn="ctr"/>
              <a:r>
                <a:rPr kumimoji="1" lang="ja-JP" altLang="en-US" sz="9600" b="1">
                  <a:solidFill>
                    <a:schemeClr val="bg1"/>
                  </a:solidFill>
                  <a:latin typeface="Noto Sans JP" panose="020B0200000000000000" pitchFamily="50" charset="-128"/>
                  <a:ea typeface="Noto Sans JP" panose="020B0200000000000000" pitchFamily="50" charset="-128"/>
                </a:rPr>
                <a:t>公共施設の</a:t>
              </a:r>
              <a:endParaRPr kumimoji="1" lang="en-US" altLang="ja-JP" sz="9600" b="1">
                <a:solidFill>
                  <a:schemeClr val="bg1"/>
                </a:solidFill>
                <a:latin typeface="Noto Sans JP" panose="020B0200000000000000" pitchFamily="50" charset="-128"/>
                <a:ea typeface="Noto Sans JP" panose="020B0200000000000000" pitchFamily="50" charset="-128"/>
              </a:endParaRPr>
            </a:p>
            <a:p>
              <a:pPr algn="ctr"/>
              <a:r>
                <a:rPr kumimoji="1" lang="ja-JP" altLang="en-US" sz="9600" b="1">
                  <a:solidFill>
                    <a:schemeClr val="bg1"/>
                  </a:solidFill>
                  <a:latin typeface="Noto Sans JP" panose="020B0200000000000000" pitchFamily="50" charset="-128"/>
                  <a:ea typeface="Noto Sans JP" panose="020B0200000000000000" pitchFamily="50" charset="-128"/>
                </a:rPr>
                <a:t>広域配置</a:t>
              </a:r>
            </a:p>
          </p:txBody>
        </p:sp>
      </p:grpSp>
      <p:sp>
        <p:nvSpPr>
          <p:cNvPr id="3" name="テキスト ボックス 2">
            <a:extLst>
              <a:ext uri="{FF2B5EF4-FFF2-40B4-BE49-F238E27FC236}">
                <a16:creationId xmlns:a16="http://schemas.microsoft.com/office/drawing/2014/main" id="{D40B04AD-01F4-0EF9-04AD-4FD27544C67B}"/>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14</a:t>
            </a:r>
          </a:p>
        </p:txBody>
      </p:sp>
      <p:pic>
        <p:nvPicPr>
          <p:cNvPr id="7" name="オーディオ 6">
            <a:hlinkClick r:id="" action="ppaction://media"/>
            <a:extLst>
              <a:ext uri="{FF2B5EF4-FFF2-40B4-BE49-F238E27FC236}">
                <a16:creationId xmlns:a16="http://schemas.microsoft.com/office/drawing/2014/main" id="{63A72371-B3D9-2DEE-E894-69692334B587}"/>
              </a:ext>
            </a:extLst>
          </p:cNvPr>
          <p:cNvPicPr>
            <a:picLocks noChangeAspect="1"/>
          </p:cNvPicPr>
          <p:nvPr>
            <a:audioFile r:link="rId1"/>
            <p:extLst>
              <p:ext uri="{DAA4B4D4-6D71-4841-9C94-3DE7FCFB9230}">
                <p14:media xmlns:p14="http://schemas.microsoft.com/office/powerpoint/2010/main" r:embed="rId2">
                  <p14:trim st="3273" end="2594.2585"/>
                </p14:media>
              </p:ext>
            </p:extLst>
          </p:nvPr>
        </p:nvPicPr>
        <p:blipFill>
          <a:blip r:embed="rId5"/>
          <a:srcRect l="-203125" t="-203125" r="-203125" b="-203125"/>
          <a:stretch>
            <a:fillRect/>
          </a:stretch>
        </p:blipFill>
        <p:spPr>
          <a:xfrm>
            <a:off x="12283713" y="4718304"/>
            <a:ext cx="2057400" cy="2057400"/>
          </a:xfrm>
          <a:prstGeom prst="ellipse">
            <a:avLst/>
          </a:prstGeom>
        </p:spPr>
      </p:pic>
    </p:spTree>
    <p:extLst>
      <p:ext uri="{BB962C8B-B14F-4D97-AF65-F5344CB8AC3E}">
        <p14:creationId xmlns:p14="http://schemas.microsoft.com/office/powerpoint/2010/main" val="3823265262"/>
      </p:ext>
    </p:extLst>
  </p:cSld>
  <p:clrMapOvr>
    <a:masterClrMapping/>
  </p:clrMapOvr>
  <p:transition spd="slow" advClick="0" advTm="6000">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円: 塗りつぶしなし 36">
            <a:extLst>
              <a:ext uri="{FF2B5EF4-FFF2-40B4-BE49-F238E27FC236}">
                <a16:creationId xmlns:a16="http://schemas.microsoft.com/office/drawing/2014/main" id="{484DE068-D217-37D9-1CCD-F4E8311936B7}"/>
              </a:ext>
            </a:extLst>
          </p:cNvPr>
          <p:cNvSpPr/>
          <p:nvPr/>
        </p:nvSpPr>
        <p:spPr>
          <a:xfrm>
            <a:off x="4587194" y="1538074"/>
            <a:ext cx="4320000" cy="4320000"/>
          </a:xfrm>
          <a:prstGeom prst="donut">
            <a:avLst>
              <a:gd name="adj" fmla="val 1979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 name="楕円 3">
            <a:extLst>
              <a:ext uri="{FF2B5EF4-FFF2-40B4-BE49-F238E27FC236}">
                <a16:creationId xmlns:a16="http://schemas.microsoft.com/office/drawing/2014/main" id="{3B5813E6-C051-6A74-F5C8-921D1F0DF0F0}"/>
              </a:ext>
            </a:extLst>
          </p:cNvPr>
          <p:cNvSpPr>
            <a:spLocks noChangeAspect="1"/>
          </p:cNvSpPr>
          <p:nvPr/>
        </p:nvSpPr>
        <p:spPr>
          <a:xfrm>
            <a:off x="-2700000" y="733322"/>
            <a:ext cx="5400000" cy="5400000"/>
          </a:xfrm>
          <a:prstGeom prst="ellipse">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9">
            <a:extLst>
              <a:ext uri="{FF2B5EF4-FFF2-40B4-BE49-F238E27FC236}">
                <a16:creationId xmlns:a16="http://schemas.microsoft.com/office/drawing/2014/main" id="{B9053B5A-48D3-2FAD-2D6B-73745C4BE7C7}"/>
              </a:ext>
            </a:extLst>
          </p:cNvPr>
          <p:cNvSpPr txBox="1"/>
          <p:nvPr/>
        </p:nvSpPr>
        <p:spPr>
          <a:xfrm>
            <a:off x="115022" y="1843948"/>
            <a:ext cx="2031325" cy="3170099"/>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公共施設</a:t>
            </a:r>
          </a:p>
          <a:p>
            <a:pPr algn="ctr"/>
            <a:r>
              <a:rPr lang="ja-JP" altLang="en-US" sz="6000" b="1">
                <a:solidFill>
                  <a:schemeClr val="bg1"/>
                </a:solidFill>
              </a:rPr>
              <a:t>広域配置</a:t>
            </a:r>
          </a:p>
        </p:txBody>
      </p:sp>
      <p:sp>
        <p:nvSpPr>
          <p:cNvPr id="10" name="テキスト ボックス 15">
            <a:extLst>
              <a:ext uri="{FF2B5EF4-FFF2-40B4-BE49-F238E27FC236}">
                <a16:creationId xmlns:a16="http://schemas.microsoft.com/office/drawing/2014/main" id="{94ECC07D-D41E-BCCB-4EB3-6E5294C5611C}"/>
              </a:ext>
            </a:extLst>
          </p:cNvPr>
          <p:cNvSpPr txBox="1"/>
          <p:nvPr/>
        </p:nvSpPr>
        <p:spPr>
          <a:xfrm>
            <a:off x="2399809" y="577866"/>
            <a:ext cx="8394580" cy="523220"/>
          </a:xfrm>
          <a:prstGeom prst="rect">
            <a:avLst/>
          </a:prstGeom>
          <a:noFill/>
        </p:spPr>
        <p:txBody>
          <a:bodyPr wrap="square" lIns="91440" tIns="45720" rIns="91440" bIns="45720" rtlCol="0" anchor="t">
            <a:spAutoFit/>
          </a:bodyPr>
          <a:lstStyle/>
          <a:p>
            <a:r>
              <a:rPr lang="ja-JP" altLang="en-US" sz="2800" b="1">
                <a:solidFill>
                  <a:srgbClr val="003451"/>
                </a:solidFill>
              </a:rPr>
              <a:t>施設保有からアクセス品質への価値転換</a:t>
            </a:r>
          </a:p>
        </p:txBody>
      </p:sp>
      <p:sp>
        <p:nvSpPr>
          <p:cNvPr id="28" name="楕円 27">
            <a:extLst>
              <a:ext uri="{FF2B5EF4-FFF2-40B4-BE49-F238E27FC236}">
                <a16:creationId xmlns:a16="http://schemas.microsoft.com/office/drawing/2014/main" id="{9E943D7F-1074-B9CF-D534-208CDAF16EDA}"/>
              </a:ext>
            </a:extLst>
          </p:cNvPr>
          <p:cNvSpPr/>
          <p:nvPr/>
        </p:nvSpPr>
        <p:spPr>
          <a:xfrm>
            <a:off x="5937194" y="2888074"/>
            <a:ext cx="1620000" cy="1620000"/>
          </a:xfrm>
          <a:prstGeom prst="ellipse">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600" b="1"/>
              <a:t>土浦</a:t>
            </a:r>
          </a:p>
        </p:txBody>
      </p:sp>
      <p:sp>
        <p:nvSpPr>
          <p:cNvPr id="29" name="楕円 28">
            <a:extLst>
              <a:ext uri="{FF2B5EF4-FFF2-40B4-BE49-F238E27FC236}">
                <a16:creationId xmlns:a16="http://schemas.microsoft.com/office/drawing/2014/main" id="{E28952CC-F573-AC52-E214-1FC17CD11D25}"/>
              </a:ext>
            </a:extLst>
          </p:cNvPr>
          <p:cNvSpPr/>
          <p:nvPr/>
        </p:nvSpPr>
        <p:spPr>
          <a:xfrm>
            <a:off x="4263194" y="2319863"/>
            <a:ext cx="1620000" cy="1620000"/>
          </a:xfrm>
          <a:prstGeom prst="ellipse">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a:solidFill>
                  <a:schemeClr val="bg1"/>
                </a:solidFill>
              </a:rPr>
              <a:t>つくば</a:t>
            </a:r>
          </a:p>
        </p:txBody>
      </p:sp>
      <p:sp>
        <p:nvSpPr>
          <p:cNvPr id="30" name="楕円 29">
            <a:extLst>
              <a:ext uri="{FF2B5EF4-FFF2-40B4-BE49-F238E27FC236}">
                <a16:creationId xmlns:a16="http://schemas.microsoft.com/office/drawing/2014/main" id="{C5DA6A93-336B-E49D-6653-6E747C36448A}"/>
              </a:ext>
            </a:extLst>
          </p:cNvPr>
          <p:cNvSpPr/>
          <p:nvPr/>
        </p:nvSpPr>
        <p:spPr>
          <a:xfrm>
            <a:off x="5937194" y="1099063"/>
            <a:ext cx="1620000" cy="1620000"/>
          </a:xfrm>
          <a:prstGeom prst="ellipse">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a:solidFill>
                  <a:schemeClr val="bg1"/>
                </a:solidFill>
              </a:rPr>
              <a:t>石岡</a:t>
            </a:r>
          </a:p>
        </p:txBody>
      </p:sp>
      <p:sp>
        <p:nvSpPr>
          <p:cNvPr id="31" name="楕円 30">
            <a:extLst>
              <a:ext uri="{FF2B5EF4-FFF2-40B4-BE49-F238E27FC236}">
                <a16:creationId xmlns:a16="http://schemas.microsoft.com/office/drawing/2014/main" id="{FBF6FFDF-2D58-C237-5497-1E7780BB5D8D}"/>
              </a:ext>
            </a:extLst>
          </p:cNvPr>
          <p:cNvSpPr/>
          <p:nvPr/>
        </p:nvSpPr>
        <p:spPr>
          <a:xfrm>
            <a:off x="7611194" y="2332812"/>
            <a:ext cx="1620000" cy="1620000"/>
          </a:xfrm>
          <a:prstGeom prst="ellipse">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a:solidFill>
                  <a:schemeClr val="bg1"/>
                </a:solidFill>
              </a:rPr>
              <a:t>かすみがうら</a:t>
            </a:r>
          </a:p>
        </p:txBody>
      </p:sp>
      <p:sp>
        <p:nvSpPr>
          <p:cNvPr id="32" name="楕円 31">
            <a:extLst>
              <a:ext uri="{FF2B5EF4-FFF2-40B4-BE49-F238E27FC236}">
                <a16:creationId xmlns:a16="http://schemas.microsoft.com/office/drawing/2014/main" id="{57A8E406-4F9E-6D8F-34CB-E4351D9602B7}"/>
              </a:ext>
            </a:extLst>
          </p:cNvPr>
          <p:cNvSpPr/>
          <p:nvPr/>
        </p:nvSpPr>
        <p:spPr>
          <a:xfrm>
            <a:off x="4890345" y="4341086"/>
            <a:ext cx="1620000" cy="1620000"/>
          </a:xfrm>
          <a:prstGeom prst="ellipse">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a:solidFill>
                  <a:schemeClr val="bg1"/>
                </a:solidFill>
              </a:rPr>
              <a:t>牛久</a:t>
            </a:r>
          </a:p>
        </p:txBody>
      </p:sp>
      <p:sp>
        <p:nvSpPr>
          <p:cNvPr id="33" name="楕円 32">
            <a:extLst>
              <a:ext uri="{FF2B5EF4-FFF2-40B4-BE49-F238E27FC236}">
                <a16:creationId xmlns:a16="http://schemas.microsoft.com/office/drawing/2014/main" id="{A1235BD3-2991-1410-E8B4-6600D195F7AF}"/>
              </a:ext>
            </a:extLst>
          </p:cNvPr>
          <p:cNvSpPr/>
          <p:nvPr/>
        </p:nvSpPr>
        <p:spPr>
          <a:xfrm>
            <a:off x="6942345" y="4341086"/>
            <a:ext cx="1620000" cy="1620000"/>
          </a:xfrm>
          <a:prstGeom prst="ellipse">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a:solidFill>
                  <a:schemeClr val="bg1"/>
                </a:solidFill>
              </a:rPr>
              <a:t>阿見</a:t>
            </a:r>
          </a:p>
        </p:txBody>
      </p:sp>
      <p:sp>
        <p:nvSpPr>
          <p:cNvPr id="39" name="テキスト ボックス 38">
            <a:extLst>
              <a:ext uri="{FF2B5EF4-FFF2-40B4-BE49-F238E27FC236}">
                <a16:creationId xmlns:a16="http://schemas.microsoft.com/office/drawing/2014/main" id="{659C2805-60F1-F24B-AE7F-B139EC4928AC}"/>
              </a:ext>
            </a:extLst>
          </p:cNvPr>
          <p:cNvSpPr txBox="1"/>
          <p:nvPr/>
        </p:nvSpPr>
        <p:spPr>
          <a:xfrm>
            <a:off x="4429880" y="6128074"/>
            <a:ext cx="4801314" cy="461665"/>
          </a:xfrm>
          <a:prstGeom prst="rect">
            <a:avLst/>
          </a:prstGeom>
          <a:noFill/>
        </p:spPr>
        <p:txBody>
          <a:bodyPr wrap="none" rtlCol="0">
            <a:spAutoFit/>
          </a:bodyPr>
          <a:lstStyle/>
          <a:p>
            <a:r>
              <a:rPr kumimoji="1" lang="ja-JP" altLang="en-US" sz="2400" b="1">
                <a:solidFill>
                  <a:srgbClr val="003451"/>
                </a:solidFill>
              </a:rPr>
              <a:t>各市町の公共施設を最大限効活用</a:t>
            </a:r>
          </a:p>
        </p:txBody>
      </p:sp>
      <p:sp>
        <p:nvSpPr>
          <p:cNvPr id="2" name="テキスト ボックス 1">
            <a:extLst>
              <a:ext uri="{FF2B5EF4-FFF2-40B4-BE49-F238E27FC236}">
                <a16:creationId xmlns:a16="http://schemas.microsoft.com/office/drawing/2014/main" id="{13DEEDD9-A370-B8B0-2DCA-32DF8CF9D64D}"/>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15</a:t>
            </a:r>
          </a:p>
        </p:txBody>
      </p:sp>
      <p:pic>
        <p:nvPicPr>
          <p:cNvPr id="20" name="オーディオ 19">
            <a:hlinkClick r:id="" action="ppaction://media"/>
            <a:extLst>
              <a:ext uri="{FF2B5EF4-FFF2-40B4-BE49-F238E27FC236}">
                <a16:creationId xmlns:a16="http://schemas.microsoft.com/office/drawing/2014/main" id="{41E03501-54A6-28BF-7E78-7FBB7BBC41B8}"/>
              </a:ext>
            </a:extLst>
          </p:cNvPr>
          <p:cNvPicPr>
            <a:picLocks noChangeAspect="1"/>
          </p:cNvPicPr>
          <p:nvPr>
            <a:audioFile r:link="rId1"/>
            <p:extLst>
              <p:ext uri="{DAA4B4D4-6D71-4841-9C94-3DE7FCFB9230}">
                <p14:media xmlns:p14="http://schemas.microsoft.com/office/powerpoint/2010/main" r:embed="rId2">
                  <p14:trim st="3354" end="1908.8866"/>
                </p14:media>
              </p:ext>
            </p:extLst>
          </p:nvPr>
        </p:nvPicPr>
        <p:blipFill>
          <a:blip r:embed="rId5"/>
          <a:srcRect l="-203125" t="-203125" r="-203125" b="-203125"/>
          <a:stretch>
            <a:fillRect/>
          </a:stretch>
        </p:blipFill>
        <p:spPr>
          <a:xfrm>
            <a:off x="12376245" y="4779486"/>
            <a:ext cx="2057400" cy="2057400"/>
          </a:xfrm>
          <a:prstGeom prst="ellipse">
            <a:avLst/>
          </a:prstGeom>
        </p:spPr>
      </p:pic>
    </p:spTree>
    <p:extLst>
      <p:ext uri="{BB962C8B-B14F-4D97-AF65-F5344CB8AC3E}">
        <p14:creationId xmlns:p14="http://schemas.microsoft.com/office/powerpoint/2010/main" val="1251294220"/>
      </p:ext>
    </p:extLst>
  </p:cSld>
  <p:clrMapOvr>
    <a:masterClrMapping/>
  </p:clrMapOvr>
  <p:transition advClick="0" advTm="107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55DF9-BADF-1EBF-BACF-8F7B6520FC30}"/>
            </a:ext>
          </a:extLst>
        </p:cNvPr>
        <p:cNvGrpSpPr/>
        <p:nvPr/>
      </p:nvGrpSpPr>
      <p:grpSpPr>
        <a:xfrm>
          <a:off x="0" y="0"/>
          <a:ext cx="0" cy="0"/>
          <a:chOff x="0" y="0"/>
          <a:chExt cx="0" cy="0"/>
        </a:xfrm>
      </p:grpSpPr>
      <p:sp>
        <p:nvSpPr>
          <p:cNvPr id="5" name="楕円 3">
            <a:extLst>
              <a:ext uri="{FF2B5EF4-FFF2-40B4-BE49-F238E27FC236}">
                <a16:creationId xmlns:a16="http://schemas.microsoft.com/office/drawing/2014/main" id="{B05EDCB5-F912-B5D3-69AC-1E3E5057DD90}"/>
              </a:ext>
            </a:extLst>
          </p:cNvPr>
          <p:cNvSpPr>
            <a:spLocks noChangeAspect="1"/>
          </p:cNvSpPr>
          <p:nvPr/>
        </p:nvSpPr>
        <p:spPr>
          <a:xfrm>
            <a:off x="-2700000" y="733322"/>
            <a:ext cx="5400000" cy="5400000"/>
          </a:xfrm>
          <a:prstGeom prst="ellipse">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6" name="テキスト ボックス 9">
            <a:extLst>
              <a:ext uri="{FF2B5EF4-FFF2-40B4-BE49-F238E27FC236}">
                <a16:creationId xmlns:a16="http://schemas.microsoft.com/office/drawing/2014/main" id="{831D8003-87E7-2066-B445-07B365983EAA}"/>
              </a:ext>
            </a:extLst>
          </p:cNvPr>
          <p:cNvSpPr txBox="1"/>
          <p:nvPr/>
        </p:nvSpPr>
        <p:spPr>
          <a:xfrm>
            <a:off x="115022" y="1843948"/>
            <a:ext cx="2031325" cy="3170099"/>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公共施設</a:t>
            </a:r>
          </a:p>
          <a:p>
            <a:pPr algn="ctr"/>
            <a:r>
              <a:rPr lang="ja-JP" altLang="en-US" sz="6000" b="1">
                <a:solidFill>
                  <a:schemeClr val="bg1"/>
                </a:solidFill>
              </a:rPr>
              <a:t>広域配置</a:t>
            </a:r>
          </a:p>
        </p:txBody>
      </p:sp>
      <p:sp>
        <p:nvSpPr>
          <p:cNvPr id="7" name="テキスト ボックス 15">
            <a:extLst>
              <a:ext uri="{FF2B5EF4-FFF2-40B4-BE49-F238E27FC236}">
                <a16:creationId xmlns:a16="http://schemas.microsoft.com/office/drawing/2014/main" id="{AB9126EE-21FA-3C89-B9F3-8AC16A662190}"/>
              </a:ext>
            </a:extLst>
          </p:cNvPr>
          <p:cNvSpPr txBox="1"/>
          <p:nvPr/>
        </p:nvSpPr>
        <p:spPr>
          <a:xfrm>
            <a:off x="2399809" y="577866"/>
            <a:ext cx="8394580" cy="523220"/>
          </a:xfrm>
          <a:prstGeom prst="rect">
            <a:avLst/>
          </a:prstGeom>
          <a:noFill/>
        </p:spPr>
        <p:txBody>
          <a:bodyPr wrap="square" lIns="91440" tIns="45720" rIns="91440" bIns="45720" rtlCol="0" anchor="t">
            <a:spAutoFit/>
          </a:bodyPr>
          <a:lstStyle/>
          <a:p>
            <a:r>
              <a:rPr lang="ja-JP" altLang="en-US" sz="2800" b="1">
                <a:solidFill>
                  <a:srgbClr val="003451"/>
                </a:solidFill>
              </a:rPr>
              <a:t>各市町へのヒアリング</a:t>
            </a:r>
          </a:p>
        </p:txBody>
      </p:sp>
      <p:sp>
        <p:nvSpPr>
          <p:cNvPr id="39" name="四角形: 角を丸くする 38">
            <a:extLst>
              <a:ext uri="{FF2B5EF4-FFF2-40B4-BE49-F238E27FC236}">
                <a16:creationId xmlns:a16="http://schemas.microsoft.com/office/drawing/2014/main" id="{5C071616-2F01-4AC7-E46A-D7DE479F2DF6}"/>
              </a:ext>
            </a:extLst>
          </p:cNvPr>
          <p:cNvSpPr/>
          <p:nvPr/>
        </p:nvSpPr>
        <p:spPr>
          <a:xfrm>
            <a:off x="4374569" y="3925657"/>
            <a:ext cx="2905081" cy="2221147"/>
          </a:xfrm>
          <a:prstGeom prst="round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a:solidFill>
                  <a:schemeClr val="bg1"/>
                </a:solidFill>
              </a:rPr>
              <a:t>つくば市</a:t>
            </a:r>
            <a:endParaRPr kumimoji="1" lang="en-US" altLang="ja-JP" sz="2800" b="1">
              <a:solidFill>
                <a:schemeClr val="bg1"/>
              </a:solidFill>
            </a:endParaRPr>
          </a:p>
          <a:p>
            <a:pPr algn="ctr"/>
            <a:endParaRPr kumimoji="1" lang="en-US" altLang="ja-JP" sz="1200" b="1">
              <a:solidFill>
                <a:schemeClr val="bg1"/>
              </a:solidFill>
            </a:endParaRPr>
          </a:p>
          <a:p>
            <a:pPr algn="ctr"/>
            <a:r>
              <a:rPr kumimoji="1" lang="ja-JP" altLang="en-US" sz="2000" b="1">
                <a:solidFill>
                  <a:schemeClr val="bg1"/>
                </a:solidFill>
              </a:rPr>
              <a:t>市民ニーズに応じて広域連携策を検討することは考えられる</a:t>
            </a:r>
            <a:endParaRPr kumimoji="1" lang="en-US" altLang="ja-JP" sz="2000" b="1">
              <a:solidFill>
                <a:schemeClr val="bg1"/>
              </a:solidFill>
            </a:endParaRPr>
          </a:p>
        </p:txBody>
      </p:sp>
      <p:sp>
        <p:nvSpPr>
          <p:cNvPr id="60" name="四角形: 角を丸くする 59">
            <a:extLst>
              <a:ext uri="{FF2B5EF4-FFF2-40B4-BE49-F238E27FC236}">
                <a16:creationId xmlns:a16="http://schemas.microsoft.com/office/drawing/2014/main" id="{3FAE20CF-A4EE-87FA-B73D-802B4BA7FE14}"/>
              </a:ext>
            </a:extLst>
          </p:cNvPr>
          <p:cNvSpPr/>
          <p:nvPr/>
        </p:nvSpPr>
        <p:spPr>
          <a:xfrm>
            <a:off x="2848019" y="1546417"/>
            <a:ext cx="2905081" cy="2221147"/>
          </a:xfrm>
          <a:prstGeom prst="round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a:solidFill>
                  <a:schemeClr val="bg1"/>
                </a:solidFill>
              </a:rPr>
              <a:t>かすみがうら市</a:t>
            </a:r>
            <a:endParaRPr kumimoji="1" lang="en-US" altLang="ja-JP" sz="2800" b="1">
              <a:solidFill>
                <a:schemeClr val="bg1"/>
              </a:solidFill>
            </a:endParaRPr>
          </a:p>
          <a:p>
            <a:pPr algn="ctr"/>
            <a:endParaRPr kumimoji="1" lang="en-US" altLang="ja-JP" sz="1200" b="1">
              <a:solidFill>
                <a:schemeClr val="bg1"/>
              </a:solidFill>
            </a:endParaRPr>
          </a:p>
          <a:p>
            <a:pPr algn="ctr"/>
            <a:r>
              <a:rPr kumimoji="1" lang="ja-JP" altLang="en-US" sz="2000" b="1">
                <a:solidFill>
                  <a:schemeClr val="bg1"/>
                </a:solidFill>
              </a:rPr>
              <a:t>既にソフト面での広域連携を実施しており、（ハード面も）協議の余地がある</a:t>
            </a:r>
          </a:p>
        </p:txBody>
      </p:sp>
      <p:sp>
        <p:nvSpPr>
          <p:cNvPr id="65" name="四角形: 角を丸くする 64">
            <a:extLst>
              <a:ext uri="{FF2B5EF4-FFF2-40B4-BE49-F238E27FC236}">
                <a16:creationId xmlns:a16="http://schemas.microsoft.com/office/drawing/2014/main" id="{B601C2A6-7785-3439-8D91-D2302AEC8E3B}"/>
              </a:ext>
            </a:extLst>
          </p:cNvPr>
          <p:cNvSpPr/>
          <p:nvPr/>
        </p:nvSpPr>
        <p:spPr>
          <a:xfrm>
            <a:off x="8954219" y="1546416"/>
            <a:ext cx="2905081" cy="2221147"/>
          </a:xfrm>
          <a:prstGeom prst="round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a:solidFill>
                  <a:schemeClr val="bg1"/>
                </a:solidFill>
              </a:rPr>
              <a:t>石岡市</a:t>
            </a:r>
            <a:endParaRPr kumimoji="1" lang="en-US" altLang="ja-JP" sz="2800" b="1">
              <a:solidFill>
                <a:schemeClr val="bg1"/>
              </a:solidFill>
            </a:endParaRPr>
          </a:p>
          <a:p>
            <a:pPr algn="ctr"/>
            <a:endParaRPr kumimoji="1" lang="en-US" altLang="ja-JP" sz="1200" b="1">
              <a:solidFill>
                <a:schemeClr val="bg1"/>
              </a:solidFill>
            </a:endParaRPr>
          </a:p>
          <a:p>
            <a:pPr algn="ctr"/>
            <a:r>
              <a:rPr kumimoji="1" lang="ja-JP" altLang="en-US" sz="2000" b="1">
                <a:solidFill>
                  <a:schemeClr val="bg1"/>
                </a:solidFill>
              </a:rPr>
              <a:t>考えられる</a:t>
            </a:r>
          </a:p>
        </p:txBody>
      </p:sp>
      <p:sp>
        <p:nvSpPr>
          <p:cNvPr id="66" name="四角形: 角を丸くする 65">
            <a:extLst>
              <a:ext uri="{FF2B5EF4-FFF2-40B4-BE49-F238E27FC236}">
                <a16:creationId xmlns:a16="http://schemas.microsoft.com/office/drawing/2014/main" id="{3E6C0FF8-5382-7BC1-8E08-27C615F16F97}"/>
              </a:ext>
            </a:extLst>
          </p:cNvPr>
          <p:cNvSpPr/>
          <p:nvPr/>
        </p:nvSpPr>
        <p:spPr>
          <a:xfrm>
            <a:off x="7435002" y="3925658"/>
            <a:ext cx="2905081" cy="2221147"/>
          </a:xfrm>
          <a:prstGeom prst="round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a:solidFill>
                  <a:schemeClr val="bg1"/>
                </a:solidFill>
              </a:rPr>
              <a:t>阿見町</a:t>
            </a:r>
            <a:endParaRPr kumimoji="1" lang="en-US" altLang="ja-JP" sz="2800" b="1">
              <a:solidFill>
                <a:schemeClr val="bg1"/>
              </a:solidFill>
            </a:endParaRPr>
          </a:p>
          <a:p>
            <a:pPr algn="ctr"/>
            <a:endParaRPr kumimoji="1" lang="en-US" altLang="ja-JP" sz="1200" b="1">
              <a:solidFill>
                <a:schemeClr val="bg1"/>
              </a:solidFill>
            </a:endParaRPr>
          </a:p>
          <a:p>
            <a:pPr algn="ctr"/>
            <a:r>
              <a:rPr kumimoji="1" lang="ja-JP" altLang="en-US" sz="2000" b="1">
                <a:solidFill>
                  <a:schemeClr val="bg1"/>
                </a:solidFill>
              </a:rPr>
              <a:t>協議に参加することは差し支えない</a:t>
            </a:r>
          </a:p>
        </p:txBody>
      </p:sp>
      <p:sp>
        <p:nvSpPr>
          <p:cNvPr id="67" name="四角形: 角を丸くする 66">
            <a:extLst>
              <a:ext uri="{FF2B5EF4-FFF2-40B4-BE49-F238E27FC236}">
                <a16:creationId xmlns:a16="http://schemas.microsoft.com/office/drawing/2014/main" id="{4317E302-5864-3380-0406-06F8FCBDC693}"/>
              </a:ext>
            </a:extLst>
          </p:cNvPr>
          <p:cNvSpPr/>
          <p:nvPr/>
        </p:nvSpPr>
        <p:spPr>
          <a:xfrm>
            <a:off x="5901119" y="1546417"/>
            <a:ext cx="2905081" cy="2221147"/>
          </a:xfrm>
          <a:prstGeom prst="round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a:solidFill>
                  <a:schemeClr val="bg1"/>
                </a:solidFill>
              </a:rPr>
              <a:t>牛久市</a:t>
            </a:r>
            <a:endParaRPr kumimoji="1" lang="en-US" altLang="ja-JP" sz="2800" b="1">
              <a:solidFill>
                <a:schemeClr val="bg1"/>
              </a:solidFill>
            </a:endParaRPr>
          </a:p>
          <a:p>
            <a:pPr algn="ctr"/>
            <a:endParaRPr kumimoji="1" lang="en-US" altLang="ja-JP" sz="1200" b="1">
              <a:solidFill>
                <a:schemeClr val="bg1"/>
              </a:solidFill>
            </a:endParaRPr>
          </a:p>
          <a:p>
            <a:pPr algn="ctr"/>
            <a:r>
              <a:rPr kumimoji="1" lang="ja-JP" altLang="en-US" sz="2000" b="1">
                <a:solidFill>
                  <a:schemeClr val="bg1"/>
                </a:solidFill>
              </a:rPr>
              <a:t>可能性は大いにある</a:t>
            </a:r>
          </a:p>
        </p:txBody>
      </p:sp>
      <p:sp>
        <p:nvSpPr>
          <p:cNvPr id="71" name="テキスト ボックス 15">
            <a:extLst>
              <a:ext uri="{FF2B5EF4-FFF2-40B4-BE49-F238E27FC236}">
                <a16:creationId xmlns:a16="http://schemas.microsoft.com/office/drawing/2014/main" id="{B8F7258C-50FE-98CE-5302-228A8929C602}"/>
              </a:ext>
            </a:extLst>
          </p:cNvPr>
          <p:cNvSpPr txBox="1"/>
          <p:nvPr/>
        </p:nvSpPr>
        <p:spPr>
          <a:xfrm>
            <a:off x="2399808" y="1101086"/>
            <a:ext cx="9792191" cy="400110"/>
          </a:xfrm>
          <a:prstGeom prst="rect">
            <a:avLst/>
          </a:prstGeom>
          <a:noFill/>
        </p:spPr>
        <p:txBody>
          <a:bodyPr wrap="square" lIns="91440" tIns="45720" rIns="91440" bIns="45720" rtlCol="0" anchor="t">
            <a:spAutoFit/>
          </a:bodyPr>
          <a:lstStyle/>
          <a:p>
            <a:r>
              <a:rPr lang="en-US" altLang="ja-JP" sz="2000" b="1">
                <a:solidFill>
                  <a:srgbClr val="003451"/>
                </a:solidFill>
              </a:rPr>
              <a:t>Q.</a:t>
            </a:r>
            <a:r>
              <a:rPr lang="ja-JP" altLang="en-US" sz="2000" b="1">
                <a:solidFill>
                  <a:srgbClr val="003451"/>
                </a:solidFill>
              </a:rPr>
              <a:t>行政界を超えた公共施設の機能分担・統廃合策に参加する余地はあるか</a:t>
            </a:r>
          </a:p>
        </p:txBody>
      </p:sp>
      <p:sp>
        <p:nvSpPr>
          <p:cNvPr id="75" name="テキスト ボックス 15">
            <a:extLst>
              <a:ext uri="{FF2B5EF4-FFF2-40B4-BE49-F238E27FC236}">
                <a16:creationId xmlns:a16="http://schemas.microsoft.com/office/drawing/2014/main" id="{69553B77-19A5-7B04-1D62-A39A4C76DD92}"/>
              </a:ext>
            </a:extLst>
          </p:cNvPr>
          <p:cNvSpPr txBox="1"/>
          <p:nvPr/>
        </p:nvSpPr>
        <p:spPr>
          <a:xfrm>
            <a:off x="4296571" y="6277302"/>
            <a:ext cx="6276862" cy="523220"/>
          </a:xfrm>
          <a:prstGeom prst="rect">
            <a:avLst/>
          </a:prstGeom>
          <a:noFill/>
        </p:spPr>
        <p:txBody>
          <a:bodyPr wrap="square" lIns="91440" tIns="45720" rIns="91440" bIns="45720" rtlCol="0" anchor="t">
            <a:spAutoFit/>
          </a:bodyPr>
          <a:lstStyle/>
          <a:p>
            <a:r>
              <a:rPr lang="ja-JP" altLang="en-US" sz="2800" b="1">
                <a:solidFill>
                  <a:srgbClr val="003451"/>
                </a:solidFill>
              </a:rPr>
              <a:t>→各市町とも前向きな回答が得られた</a:t>
            </a:r>
          </a:p>
        </p:txBody>
      </p:sp>
      <p:sp>
        <p:nvSpPr>
          <p:cNvPr id="2" name="テキスト ボックス 1">
            <a:extLst>
              <a:ext uri="{FF2B5EF4-FFF2-40B4-BE49-F238E27FC236}">
                <a16:creationId xmlns:a16="http://schemas.microsoft.com/office/drawing/2014/main" id="{CB2DE9CB-EB72-BBF5-0634-BC1173D2242A}"/>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16</a:t>
            </a:r>
          </a:p>
        </p:txBody>
      </p:sp>
      <p:pic>
        <p:nvPicPr>
          <p:cNvPr id="20" name="オーディオ 19">
            <a:hlinkClick r:id="" action="ppaction://media"/>
            <a:extLst>
              <a:ext uri="{FF2B5EF4-FFF2-40B4-BE49-F238E27FC236}">
                <a16:creationId xmlns:a16="http://schemas.microsoft.com/office/drawing/2014/main" id="{C1F6F903-E29B-87D3-6AF6-D623AF31A8BE}"/>
              </a:ext>
            </a:extLst>
          </p:cNvPr>
          <p:cNvPicPr>
            <a:picLocks noChangeAspect="1"/>
          </p:cNvPicPr>
          <p:nvPr>
            <a:audioFile r:link="rId1"/>
            <p:extLst>
              <p:ext uri="{DAA4B4D4-6D71-4841-9C94-3DE7FCFB9230}">
                <p14:media xmlns:p14="http://schemas.microsoft.com/office/powerpoint/2010/main" r:embed="rId2">
                  <p14:trim st="3674" end="3439.3197"/>
                </p14:media>
              </p:ext>
            </p:extLst>
          </p:nvPr>
        </p:nvPicPr>
        <p:blipFill>
          <a:blip r:embed="rId5"/>
          <a:srcRect l="-203125" t="-203125" r="-203125" b="-203125"/>
          <a:stretch>
            <a:fillRect/>
          </a:stretch>
        </p:blipFill>
        <p:spPr>
          <a:xfrm>
            <a:off x="12248002" y="4743122"/>
            <a:ext cx="2057400" cy="2057400"/>
          </a:xfrm>
          <a:prstGeom prst="ellipse">
            <a:avLst/>
          </a:prstGeom>
        </p:spPr>
      </p:pic>
    </p:spTree>
    <p:extLst>
      <p:ext uri="{BB962C8B-B14F-4D97-AF65-F5344CB8AC3E}">
        <p14:creationId xmlns:p14="http://schemas.microsoft.com/office/powerpoint/2010/main" val="3602549962"/>
      </p:ext>
    </p:extLst>
  </p:cSld>
  <p:clrMapOvr>
    <a:masterClrMapping/>
  </p:clrMapOvr>
  <p:transition advClick="0" advTm="126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F502A-0060-6095-C93F-F49938F9BFFA}"/>
            </a:ext>
          </a:extLst>
        </p:cNvPr>
        <p:cNvGrpSpPr/>
        <p:nvPr/>
      </p:nvGrpSpPr>
      <p:grpSpPr>
        <a:xfrm>
          <a:off x="0" y="0"/>
          <a:ext cx="0" cy="0"/>
          <a:chOff x="0" y="0"/>
          <a:chExt cx="0" cy="0"/>
        </a:xfrm>
      </p:grpSpPr>
      <p:sp>
        <p:nvSpPr>
          <p:cNvPr id="5" name="楕円 3">
            <a:extLst>
              <a:ext uri="{FF2B5EF4-FFF2-40B4-BE49-F238E27FC236}">
                <a16:creationId xmlns:a16="http://schemas.microsoft.com/office/drawing/2014/main" id="{CC49B201-463A-6E1B-04A2-805E3622767A}"/>
              </a:ext>
            </a:extLst>
          </p:cNvPr>
          <p:cNvSpPr>
            <a:spLocks noChangeAspect="1"/>
          </p:cNvSpPr>
          <p:nvPr/>
        </p:nvSpPr>
        <p:spPr>
          <a:xfrm>
            <a:off x="-2700000" y="733322"/>
            <a:ext cx="5400000" cy="5400000"/>
          </a:xfrm>
          <a:prstGeom prst="ellipse">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6" name="テキスト ボックス 9">
            <a:extLst>
              <a:ext uri="{FF2B5EF4-FFF2-40B4-BE49-F238E27FC236}">
                <a16:creationId xmlns:a16="http://schemas.microsoft.com/office/drawing/2014/main" id="{BACFC00E-3A5D-4B81-B8F5-0074CC349C0A}"/>
              </a:ext>
            </a:extLst>
          </p:cNvPr>
          <p:cNvSpPr txBox="1"/>
          <p:nvPr/>
        </p:nvSpPr>
        <p:spPr>
          <a:xfrm>
            <a:off x="115022" y="1843948"/>
            <a:ext cx="2031325" cy="3170099"/>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公共施設</a:t>
            </a:r>
          </a:p>
          <a:p>
            <a:pPr algn="ctr"/>
            <a:r>
              <a:rPr lang="ja-JP" altLang="en-US" sz="6000" b="1">
                <a:solidFill>
                  <a:schemeClr val="bg1"/>
                </a:solidFill>
              </a:rPr>
              <a:t>広域配置</a:t>
            </a:r>
          </a:p>
        </p:txBody>
      </p:sp>
      <p:sp>
        <p:nvSpPr>
          <p:cNvPr id="7" name="テキスト ボックス 15">
            <a:extLst>
              <a:ext uri="{FF2B5EF4-FFF2-40B4-BE49-F238E27FC236}">
                <a16:creationId xmlns:a16="http://schemas.microsoft.com/office/drawing/2014/main" id="{1696D36D-57D2-38A9-C7A0-F35797D52FA7}"/>
              </a:ext>
            </a:extLst>
          </p:cNvPr>
          <p:cNvSpPr txBox="1"/>
          <p:nvPr/>
        </p:nvSpPr>
        <p:spPr>
          <a:xfrm>
            <a:off x="2399809" y="577866"/>
            <a:ext cx="8394580" cy="523220"/>
          </a:xfrm>
          <a:prstGeom prst="rect">
            <a:avLst/>
          </a:prstGeom>
          <a:noFill/>
        </p:spPr>
        <p:txBody>
          <a:bodyPr wrap="square" lIns="91440" tIns="45720" rIns="91440" bIns="45720" rtlCol="0" anchor="t">
            <a:spAutoFit/>
          </a:bodyPr>
          <a:lstStyle/>
          <a:p>
            <a:r>
              <a:rPr lang="ja-JP" altLang="en-US" sz="2800" b="1">
                <a:solidFill>
                  <a:srgbClr val="003451"/>
                </a:solidFill>
              </a:rPr>
              <a:t>各市町へのヒアリング</a:t>
            </a:r>
          </a:p>
        </p:txBody>
      </p:sp>
      <p:sp>
        <p:nvSpPr>
          <p:cNvPr id="39" name="四角形: 角を丸くする 38">
            <a:extLst>
              <a:ext uri="{FF2B5EF4-FFF2-40B4-BE49-F238E27FC236}">
                <a16:creationId xmlns:a16="http://schemas.microsoft.com/office/drawing/2014/main" id="{D27CFB15-D79D-B44F-B677-AC48B6606AC2}"/>
              </a:ext>
            </a:extLst>
          </p:cNvPr>
          <p:cNvSpPr/>
          <p:nvPr/>
        </p:nvSpPr>
        <p:spPr>
          <a:xfrm>
            <a:off x="4374569" y="3925657"/>
            <a:ext cx="2905081" cy="2221147"/>
          </a:xfrm>
          <a:prstGeom prst="round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a:solidFill>
                  <a:schemeClr val="bg1"/>
                </a:solidFill>
              </a:rPr>
              <a:t>つくば市</a:t>
            </a:r>
            <a:endParaRPr kumimoji="1" lang="en-US" altLang="ja-JP" sz="2800" b="1">
              <a:solidFill>
                <a:schemeClr val="bg1"/>
              </a:solidFill>
            </a:endParaRPr>
          </a:p>
          <a:p>
            <a:pPr algn="ctr"/>
            <a:endParaRPr kumimoji="1" lang="en-US" altLang="ja-JP" sz="1200" b="1">
              <a:solidFill>
                <a:schemeClr val="bg1"/>
              </a:solidFill>
            </a:endParaRPr>
          </a:p>
          <a:p>
            <a:pPr algn="ctr"/>
            <a:r>
              <a:rPr kumimoji="1" lang="ja-JP" altLang="en-US" sz="2000" b="1">
                <a:solidFill>
                  <a:schemeClr val="bg1"/>
                </a:solidFill>
              </a:rPr>
              <a:t>住民との合意形成におけるハードル</a:t>
            </a:r>
            <a:endParaRPr kumimoji="1" lang="en-US" altLang="ja-JP" sz="2000" b="1">
              <a:solidFill>
                <a:schemeClr val="bg1"/>
              </a:solidFill>
            </a:endParaRPr>
          </a:p>
        </p:txBody>
      </p:sp>
      <p:sp>
        <p:nvSpPr>
          <p:cNvPr id="60" name="四角形: 角を丸くする 59">
            <a:extLst>
              <a:ext uri="{FF2B5EF4-FFF2-40B4-BE49-F238E27FC236}">
                <a16:creationId xmlns:a16="http://schemas.microsoft.com/office/drawing/2014/main" id="{D3AC0572-F503-4879-DA23-9917DBD1B078}"/>
              </a:ext>
            </a:extLst>
          </p:cNvPr>
          <p:cNvSpPr/>
          <p:nvPr/>
        </p:nvSpPr>
        <p:spPr>
          <a:xfrm>
            <a:off x="2848019" y="1546417"/>
            <a:ext cx="2905081" cy="2221147"/>
          </a:xfrm>
          <a:prstGeom prst="round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a:solidFill>
                  <a:schemeClr val="bg1"/>
                </a:solidFill>
              </a:rPr>
              <a:t>かすみがうら市</a:t>
            </a:r>
            <a:endParaRPr kumimoji="1" lang="en-US" altLang="ja-JP" sz="2800" b="1">
              <a:solidFill>
                <a:schemeClr val="bg1"/>
              </a:solidFill>
            </a:endParaRPr>
          </a:p>
          <a:p>
            <a:pPr algn="ctr"/>
            <a:endParaRPr kumimoji="1" lang="en-US" altLang="ja-JP" sz="1200" b="1">
              <a:solidFill>
                <a:schemeClr val="bg1"/>
              </a:solidFill>
            </a:endParaRPr>
          </a:p>
          <a:p>
            <a:pPr algn="ctr"/>
            <a:r>
              <a:rPr kumimoji="1" lang="ja-JP" altLang="en-US" sz="2000" b="1">
                <a:solidFill>
                  <a:schemeClr val="bg1"/>
                </a:solidFill>
              </a:rPr>
              <a:t>財政や住民ニーズ</a:t>
            </a:r>
            <a:endParaRPr kumimoji="1" lang="en-US" altLang="ja-JP" sz="2000" b="1">
              <a:solidFill>
                <a:schemeClr val="bg1"/>
              </a:solidFill>
            </a:endParaRPr>
          </a:p>
          <a:p>
            <a:pPr algn="ctr"/>
            <a:r>
              <a:rPr kumimoji="1" lang="ja-JP" altLang="en-US" sz="2000" b="1">
                <a:solidFill>
                  <a:schemeClr val="bg1"/>
                </a:solidFill>
              </a:rPr>
              <a:t>施設運営など</a:t>
            </a:r>
          </a:p>
        </p:txBody>
      </p:sp>
      <p:sp>
        <p:nvSpPr>
          <p:cNvPr id="65" name="四角形: 角を丸くする 64">
            <a:extLst>
              <a:ext uri="{FF2B5EF4-FFF2-40B4-BE49-F238E27FC236}">
                <a16:creationId xmlns:a16="http://schemas.microsoft.com/office/drawing/2014/main" id="{5114533F-9EA7-F9C2-FBCB-F91A0D6BE4D0}"/>
              </a:ext>
            </a:extLst>
          </p:cNvPr>
          <p:cNvSpPr/>
          <p:nvPr/>
        </p:nvSpPr>
        <p:spPr>
          <a:xfrm>
            <a:off x="8954219" y="1546416"/>
            <a:ext cx="2905081" cy="2221147"/>
          </a:xfrm>
          <a:prstGeom prst="round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a:solidFill>
                  <a:schemeClr val="bg1"/>
                </a:solidFill>
              </a:rPr>
              <a:t>石岡市</a:t>
            </a:r>
            <a:endParaRPr kumimoji="1" lang="en-US" altLang="ja-JP" sz="2800" b="1">
              <a:solidFill>
                <a:schemeClr val="bg1"/>
              </a:solidFill>
            </a:endParaRPr>
          </a:p>
          <a:p>
            <a:pPr algn="ctr"/>
            <a:endParaRPr kumimoji="1" lang="en-US" altLang="ja-JP" sz="1200" b="1">
              <a:solidFill>
                <a:schemeClr val="bg1"/>
              </a:solidFill>
            </a:endParaRPr>
          </a:p>
          <a:p>
            <a:pPr algn="ctr"/>
            <a:r>
              <a:rPr kumimoji="1" lang="ja-JP" altLang="en-US" sz="2000" b="1">
                <a:solidFill>
                  <a:schemeClr val="bg1"/>
                </a:solidFill>
              </a:rPr>
              <a:t>費用対効果、自治体間の財政割合調整、住民の理解やニーズ</a:t>
            </a:r>
          </a:p>
        </p:txBody>
      </p:sp>
      <p:sp>
        <p:nvSpPr>
          <p:cNvPr id="66" name="四角形: 角を丸くする 65">
            <a:extLst>
              <a:ext uri="{FF2B5EF4-FFF2-40B4-BE49-F238E27FC236}">
                <a16:creationId xmlns:a16="http://schemas.microsoft.com/office/drawing/2014/main" id="{C1508667-CFD2-FF6A-28AC-306684F4737C}"/>
              </a:ext>
            </a:extLst>
          </p:cNvPr>
          <p:cNvSpPr/>
          <p:nvPr/>
        </p:nvSpPr>
        <p:spPr>
          <a:xfrm>
            <a:off x="7435002" y="3925658"/>
            <a:ext cx="2905081" cy="2221147"/>
          </a:xfrm>
          <a:prstGeom prst="round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a:solidFill>
                  <a:schemeClr val="bg1"/>
                </a:solidFill>
              </a:rPr>
              <a:t>阿見町</a:t>
            </a:r>
            <a:endParaRPr kumimoji="1" lang="en-US" altLang="ja-JP" sz="2800" b="1">
              <a:solidFill>
                <a:schemeClr val="bg1"/>
              </a:solidFill>
            </a:endParaRPr>
          </a:p>
          <a:p>
            <a:pPr algn="ctr"/>
            <a:endParaRPr kumimoji="1" lang="en-US" altLang="ja-JP" sz="1200" b="1">
              <a:solidFill>
                <a:schemeClr val="bg1"/>
              </a:solidFill>
            </a:endParaRPr>
          </a:p>
          <a:p>
            <a:pPr algn="ctr"/>
            <a:r>
              <a:rPr kumimoji="1" lang="ja-JP" altLang="en-US" sz="2000" b="1">
                <a:solidFill>
                  <a:schemeClr val="bg1"/>
                </a:solidFill>
              </a:rPr>
              <a:t>自治体ごとの施設の役割の相違、町民の利益にならない場合</a:t>
            </a:r>
          </a:p>
        </p:txBody>
      </p:sp>
      <p:sp>
        <p:nvSpPr>
          <p:cNvPr id="67" name="四角形: 角を丸くする 66">
            <a:extLst>
              <a:ext uri="{FF2B5EF4-FFF2-40B4-BE49-F238E27FC236}">
                <a16:creationId xmlns:a16="http://schemas.microsoft.com/office/drawing/2014/main" id="{18D9C68B-AE92-FA18-BF67-0826C848EDAF}"/>
              </a:ext>
            </a:extLst>
          </p:cNvPr>
          <p:cNvSpPr/>
          <p:nvPr/>
        </p:nvSpPr>
        <p:spPr>
          <a:xfrm>
            <a:off x="5901119" y="1546417"/>
            <a:ext cx="2905081" cy="2221147"/>
          </a:xfrm>
          <a:prstGeom prst="round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a:solidFill>
                  <a:schemeClr val="bg1"/>
                </a:solidFill>
              </a:rPr>
              <a:t>牛久市</a:t>
            </a:r>
            <a:endParaRPr kumimoji="1" lang="en-US" altLang="ja-JP" sz="2800" b="1">
              <a:solidFill>
                <a:schemeClr val="bg1"/>
              </a:solidFill>
            </a:endParaRPr>
          </a:p>
          <a:p>
            <a:pPr algn="ctr"/>
            <a:endParaRPr kumimoji="1" lang="en-US" altLang="ja-JP" sz="1200" b="1">
              <a:solidFill>
                <a:schemeClr val="bg1"/>
              </a:solidFill>
            </a:endParaRPr>
          </a:p>
          <a:p>
            <a:pPr algn="ctr"/>
            <a:r>
              <a:rPr kumimoji="1" lang="ja-JP" altLang="en-US" sz="2000" b="1">
                <a:solidFill>
                  <a:schemeClr val="bg1"/>
                </a:solidFill>
              </a:rPr>
              <a:t>政策効果が低い場合、他の広域連携を実施している場合</a:t>
            </a:r>
          </a:p>
        </p:txBody>
      </p:sp>
      <p:sp>
        <p:nvSpPr>
          <p:cNvPr id="71" name="テキスト ボックス 15">
            <a:extLst>
              <a:ext uri="{FF2B5EF4-FFF2-40B4-BE49-F238E27FC236}">
                <a16:creationId xmlns:a16="http://schemas.microsoft.com/office/drawing/2014/main" id="{5EC599EC-5D0D-735A-0EB3-53C563CE7F06}"/>
              </a:ext>
            </a:extLst>
          </p:cNvPr>
          <p:cNvSpPr txBox="1"/>
          <p:nvPr/>
        </p:nvSpPr>
        <p:spPr>
          <a:xfrm>
            <a:off x="2399808" y="1101086"/>
            <a:ext cx="9792191" cy="400110"/>
          </a:xfrm>
          <a:prstGeom prst="rect">
            <a:avLst/>
          </a:prstGeom>
          <a:noFill/>
        </p:spPr>
        <p:txBody>
          <a:bodyPr wrap="square" lIns="91440" tIns="45720" rIns="91440" bIns="45720" rtlCol="0" anchor="t">
            <a:spAutoFit/>
          </a:bodyPr>
          <a:lstStyle/>
          <a:p>
            <a:r>
              <a:rPr lang="en-US" altLang="ja-JP" sz="2000" b="1">
                <a:solidFill>
                  <a:srgbClr val="003451"/>
                </a:solidFill>
              </a:rPr>
              <a:t>Q.</a:t>
            </a:r>
            <a:r>
              <a:rPr lang="ja-JP" altLang="en-US" sz="2000" b="1">
                <a:solidFill>
                  <a:srgbClr val="003451"/>
                </a:solidFill>
              </a:rPr>
              <a:t>どのような障壁によって参加を見送る可能性があるか</a:t>
            </a:r>
          </a:p>
        </p:txBody>
      </p:sp>
      <p:sp>
        <p:nvSpPr>
          <p:cNvPr id="75" name="テキスト ボックス 15">
            <a:extLst>
              <a:ext uri="{FF2B5EF4-FFF2-40B4-BE49-F238E27FC236}">
                <a16:creationId xmlns:a16="http://schemas.microsoft.com/office/drawing/2014/main" id="{BDFCE8F3-3276-7BAB-2F0F-760B92098644}"/>
              </a:ext>
            </a:extLst>
          </p:cNvPr>
          <p:cNvSpPr txBox="1"/>
          <p:nvPr/>
        </p:nvSpPr>
        <p:spPr>
          <a:xfrm>
            <a:off x="4763496" y="6280134"/>
            <a:ext cx="5180325" cy="523220"/>
          </a:xfrm>
          <a:prstGeom prst="rect">
            <a:avLst/>
          </a:prstGeom>
          <a:noFill/>
        </p:spPr>
        <p:txBody>
          <a:bodyPr wrap="square" lIns="91440" tIns="45720" rIns="91440" bIns="45720" rtlCol="0" anchor="t">
            <a:spAutoFit/>
          </a:bodyPr>
          <a:lstStyle/>
          <a:p>
            <a:r>
              <a:rPr lang="ja-JP" altLang="en-US" sz="2800" b="1">
                <a:solidFill>
                  <a:srgbClr val="003451"/>
                </a:solidFill>
              </a:rPr>
              <a:t>→財政課題の解決・住民の利益</a:t>
            </a:r>
          </a:p>
        </p:txBody>
      </p:sp>
      <p:sp>
        <p:nvSpPr>
          <p:cNvPr id="2" name="テキスト ボックス 1">
            <a:extLst>
              <a:ext uri="{FF2B5EF4-FFF2-40B4-BE49-F238E27FC236}">
                <a16:creationId xmlns:a16="http://schemas.microsoft.com/office/drawing/2014/main" id="{D93DA0DE-9492-9274-8147-B089B6BEC748}"/>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17</a:t>
            </a:r>
          </a:p>
        </p:txBody>
      </p:sp>
      <p:pic>
        <p:nvPicPr>
          <p:cNvPr id="22" name="オーディオ 21">
            <a:hlinkClick r:id="" action="ppaction://media"/>
            <a:extLst>
              <a:ext uri="{FF2B5EF4-FFF2-40B4-BE49-F238E27FC236}">
                <a16:creationId xmlns:a16="http://schemas.microsoft.com/office/drawing/2014/main" id="{280BAF6F-B416-F8C3-CD35-DE55444EB8E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49035887"/>
      </p:ext>
    </p:extLst>
  </p:cSld>
  <p:clrMapOvr>
    <a:masterClrMapping/>
  </p:clrMapOvr>
  <p:transition advTm="2455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02476-E7FC-CC93-B19F-A9FAEE3EE55E}"/>
            </a:ext>
          </a:extLst>
        </p:cNvPr>
        <p:cNvGrpSpPr/>
        <p:nvPr/>
      </p:nvGrpSpPr>
      <p:grpSpPr>
        <a:xfrm>
          <a:off x="0" y="0"/>
          <a:ext cx="0" cy="0"/>
          <a:chOff x="0" y="0"/>
          <a:chExt cx="0" cy="0"/>
        </a:xfrm>
      </p:grpSpPr>
      <p:sp>
        <p:nvSpPr>
          <p:cNvPr id="4" name="楕円 3">
            <a:extLst>
              <a:ext uri="{FF2B5EF4-FFF2-40B4-BE49-F238E27FC236}">
                <a16:creationId xmlns:a16="http://schemas.microsoft.com/office/drawing/2014/main" id="{E25051B2-DAB7-7A1E-7649-9D91DA30252B}"/>
              </a:ext>
            </a:extLst>
          </p:cNvPr>
          <p:cNvSpPr>
            <a:spLocks noChangeAspect="1"/>
          </p:cNvSpPr>
          <p:nvPr/>
        </p:nvSpPr>
        <p:spPr>
          <a:xfrm>
            <a:off x="-2700000" y="729000"/>
            <a:ext cx="5400000" cy="5400000"/>
          </a:xfrm>
          <a:prstGeom prst="ellipse">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71919E84-E1E7-6D6C-988E-A8037D0EB9A7}"/>
              </a:ext>
            </a:extLst>
          </p:cNvPr>
          <p:cNvSpPr txBox="1"/>
          <p:nvPr/>
        </p:nvSpPr>
        <p:spPr>
          <a:xfrm>
            <a:off x="115022" y="1843948"/>
            <a:ext cx="2031325" cy="3170099"/>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公共施設</a:t>
            </a:r>
          </a:p>
          <a:p>
            <a:pPr algn="ctr"/>
            <a:r>
              <a:rPr lang="ja-JP" altLang="en-US" sz="6000" b="1">
                <a:solidFill>
                  <a:schemeClr val="bg1"/>
                </a:solidFill>
              </a:rPr>
              <a:t>広域配置</a:t>
            </a:r>
          </a:p>
        </p:txBody>
      </p:sp>
      <p:sp>
        <p:nvSpPr>
          <p:cNvPr id="16" name="テキスト ボックス 15">
            <a:extLst>
              <a:ext uri="{FF2B5EF4-FFF2-40B4-BE49-F238E27FC236}">
                <a16:creationId xmlns:a16="http://schemas.microsoft.com/office/drawing/2014/main" id="{843115DF-E8BB-FF2A-22C1-6FF800176AE7}"/>
              </a:ext>
            </a:extLst>
          </p:cNvPr>
          <p:cNvSpPr txBox="1"/>
          <p:nvPr/>
        </p:nvSpPr>
        <p:spPr>
          <a:xfrm>
            <a:off x="2399809" y="577866"/>
            <a:ext cx="9407180" cy="523220"/>
          </a:xfrm>
          <a:prstGeom prst="rect">
            <a:avLst/>
          </a:prstGeom>
          <a:noFill/>
        </p:spPr>
        <p:txBody>
          <a:bodyPr wrap="square" lIns="91440" tIns="45720" rIns="91440" bIns="45720" rtlCol="0" anchor="t">
            <a:spAutoFit/>
          </a:bodyPr>
          <a:lstStyle/>
          <a:p>
            <a:r>
              <a:rPr kumimoji="1" lang="ja-JP" altLang="en-US" sz="2800" b="1">
                <a:solidFill>
                  <a:srgbClr val="003451"/>
                </a:solidFill>
              </a:rPr>
              <a:t>分散する広域文化・スポーツ施設の集約と高機能化</a:t>
            </a:r>
            <a:endParaRPr kumimoji="1" lang="en-US" altLang="ja-JP" sz="2800" b="1">
              <a:solidFill>
                <a:srgbClr val="003451"/>
              </a:solidFill>
            </a:endParaRPr>
          </a:p>
        </p:txBody>
      </p:sp>
      <p:sp>
        <p:nvSpPr>
          <p:cNvPr id="10" name="四角形: 角を丸くする 12">
            <a:extLst>
              <a:ext uri="{FF2B5EF4-FFF2-40B4-BE49-F238E27FC236}">
                <a16:creationId xmlns:a16="http://schemas.microsoft.com/office/drawing/2014/main" id="{1986609C-EDDD-1845-4799-1CD67B7C4979}"/>
              </a:ext>
            </a:extLst>
          </p:cNvPr>
          <p:cNvSpPr>
            <a:spLocks/>
          </p:cNvSpPr>
          <p:nvPr/>
        </p:nvSpPr>
        <p:spPr>
          <a:xfrm>
            <a:off x="2766419" y="1338432"/>
            <a:ext cx="3011324" cy="3052162"/>
          </a:xfrm>
          <a:prstGeom prst="roundRect">
            <a:avLst>
              <a:gd name="adj" fmla="val 5248"/>
            </a:avLst>
          </a:prstGeom>
          <a:solidFill>
            <a:srgbClr val="00345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sz="4000" b="1">
                <a:solidFill>
                  <a:schemeClr val="bg1"/>
                </a:solidFill>
                <a:latin typeface="Noto Sans"/>
                <a:cs typeface="Noto Sans"/>
              </a:rPr>
              <a:t>土浦市</a:t>
            </a:r>
            <a:endParaRPr lang="en-US" altLang="ja-JP" sz="4000" b="1">
              <a:solidFill>
                <a:schemeClr val="bg1"/>
              </a:solidFill>
              <a:latin typeface="Noto Sans"/>
              <a:cs typeface="Noto Sans"/>
            </a:endParaRPr>
          </a:p>
          <a:p>
            <a:endParaRPr lang="ja-JP" sz="2400" b="1">
              <a:solidFill>
                <a:schemeClr val="bg1"/>
              </a:solidFill>
              <a:latin typeface="Noto Sans"/>
              <a:cs typeface="Noto Sans"/>
            </a:endParaRPr>
          </a:p>
          <a:p>
            <a:pPr algn="ctr"/>
            <a:r>
              <a:rPr lang="ja-JP" sz="2400">
                <a:solidFill>
                  <a:schemeClr val="bg1"/>
                </a:solidFill>
                <a:latin typeface="Noto Sans"/>
                <a:cs typeface="Noto Sans"/>
              </a:rPr>
              <a:t>モール505を</a:t>
            </a:r>
            <a:endParaRPr lang="en-US" altLang="ja-JP" sz="2400">
              <a:solidFill>
                <a:schemeClr val="bg1"/>
              </a:solidFill>
              <a:latin typeface="Noto Sans"/>
              <a:cs typeface="Noto Sans"/>
            </a:endParaRPr>
          </a:p>
          <a:p>
            <a:pPr algn="ctr"/>
            <a:r>
              <a:rPr lang="ja-JP" altLang="en-US" sz="2400">
                <a:solidFill>
                  <a:schemeClr val="bg1"/>
                </a:solidFill>
                <a:latin typeface="Noto Sans"/>
                <a:cs typeface="Noto Sans"/>
              </a:rPr>
              <a:t>イノベーション拠点として整備</a:t>
            </a:r>
          </a:p>
        </p:txBody>
      </p:sp>
      <p:sp>
        <p:nvSpPr>
          <p:cNvPr id="15" name="四角形: 角を丸くする 12">
            <a:extLst>
              <a:ext uri="{FF2B5EF4-FFF2-40B4-BE49-F238E27FC236}">
                <a16:creationId xmlns:a16="http://schemas.microsoft.com/office/drawing/2014/main" id="{5A3DA3DB-9F3E-C8E7-BDBA-A0F1BAFF4688}"/>
              </a:ext>
            </a:extLst>
          </p:cNvPr>
          <p:cNvSpPr>
            <a:spLocks/>
          </p:cNvSpPr>
          <p:nvPr/>
        </p:nvSpPr>
        <p:spPr>
          <a:xfrm>
            <a:off x="5900017" y="1334790"/>
            <a:ext cx="3011324" cy="3051341"/>
          </a:xfrm>
          <a:prstGeom prst="roundRect">
            <a:avLst>
              <a:gd name="adj" fmla="val 5248"/>
            </a:avLst>
          </a:prstGeom>
          <a:solidFill>
            <a:srgbClr val="00345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sz="4000" b="1">
                <a:solidFill>
                  <a:schemeClr val="bg1"/>
                </a:solidFill>
                <a:latin typeface="Noto Sans"/>
                <a:cs typeface="Noto Sans"/>
              </a:rPr>
              <a:t>つくば</a:t>
            </a:r>
            <a:r>
              <a:rPr lang="ja-JP" sz="4000" b="1">
                <a:solidFill>
                  <a:schemeClr val="bg1"/>
                </a:solidFill>
                <a:latin typeface="Noto Sans"/>
                <a:cs typeface="Noto Sans"/>
              </a:rPr>
              <a:t>市</a:t>
            </a:r>
            <a:endParaRPr lang="en-US" altLang="ja-JP" sz="4000" b="1">
              <a:solidFill>
                <a:schemeClr val="bg1"/>
              </a:solidFill>
              <a:latin typeface="Noto Sans"/>
              <a:cs typeface="Noto Sans"/>
            </a:endParaRPr>
          </a:p>
          <a:p>
            <a:endParaRPr lang="ja-JP" sz="2400" b="1">
              <a:solidFill>
                <a:schemeClr val="bg1"/>
              </a:solidFill>
              <a:latin typeface="Noto Sans"/>
              <a:cs typeface="Noto Sans"/>
            </a:endParaRPr>
          </a:p>
          <a:p>
            <a:pPr algn="ctr"/>
            <a:r>
              <a:rPr lang="ja-JP" altLang="en-US" sz="2400">
                <a:solidFill>
                  <a:schemeClr val="bg1"/>
                </a:solidFill>
                <a:latin typeface="Noto Sans"/>
                <a:cs typeface="Noto Sans"/>
              </a:rPr>
              <a:t>ノバホ</a:t>
            </a:r>
            <a:r>
              <a:rPr lang="ja-JP" sz="2400">
                <a:solidFill>
                  <a:schemeClr val="bg1"/>
                </a:solidFill>
                <a:latin typeface="Noto Sans"/>
                <a:cs typeface="Noto Sans"/>
              </a:rPr>
              <a:t>ール</a:t>
            </a:r>
            <a:r>
              <a:rPr lang="ja-JP" altLang="en-US" sz="2400">
                <a:solidFill>
                  <a:schemeClr val="bg1"/>
                </a:solidFill>
                <a:latin typeface="Noto Sans"/>
                <a:cs typeface="Noto Sans"/>
              </a:rPr>
              <a:t>を</a:t>
            </a:r>
            <a:endParaRPr lang="en-US" altLang="ja-JP" sz="2400">
              <a:solidFill>
                <a:schemeClr val="bg1"/>
              </a:solidFill>
              <a:latin typeface="Noto Sans"/>
              <a:cs typeface="Noto Sans"/>
            </a:endParaRPr>
          </a:p>
          <a:p>
            <a:pPr algn="ctr"/>
            <a:r>
              <a:rPr lang="ja-JP" altLang="en-US" sz="2400">
                <a:solidFill>
                  <a:schemeClr val="bg1"/>
                </a:solidFill>
                <a:latin typeface="Noto Sans"/>
                <a:cs typeface="Noto Sans"/>
              </a:rPr>
              <a:t>芸術・国際交流拠点として高機能化</a:t>
            </a:r>
          </a:p>
        </p:txBody>
      </p:sp>
      <p:sp>
        <p:nvSpPr>
          <p:cNvPr id="18" name="四角形: 角を丸くする 12">
            <a:extLst>
              <a:ext uri="{FF2B5EF4-FFF2-40B4-BE49-F238E27FC236}">
                <a16:creationId xmlns:a16="http://schemas.microsoft.com/office/drawing/2014/main" id="{80AF0F85-5D2F-EA6C-C20B-CE3AACFEE427}"/>
              </a:ext>
            </a:extLst>
          </p:cNvPr>
          <p:cNvSpPr>
            <a:spLocks/>
          </p:cNvSpPr>
          <p:nvPr/>
        </p:nvSpPr>
        <p:spPr>
          <a:xfrm>
            <a:off x="9031297" y="1335787"/>
            <a:ext cx="3016123" cy="3041761"/>
          </a:xfrm>
          <a:prstGeom prst="roundRect">
            <a:avLst>
              <a:gd name="adj" fmla="val 5248"/>
            </a:avLst>
          </a:prstGeom>
          <a:solidFill>
            <a:srgbClr val="00345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sz="4000" b="1">
                <a:solidFill>
                  <a:schemeClr val="bg1"/>
                </a:solidFill>
                <a:latin typeface="Noto Sans"/>
                <a:cs typeface="Noto Sans"/>
              </a:rPr>
              <a:t>阿見町</a:t>
            </a:r>
            <a:endParaRPr lang="en-US" altLang="ja-JP" sz="4000" b="1">
              <a:solidFill>
                <a:schemeClr val="bg1"/>
              </a:solidFill>
              <a:latin typeface="Noto Sans"/>
              <a:cs typeface="Noto Sans"/>
            </a:endParaRPr>
          </a:p>
          <a:p>
            <a:endParaRPr lang="ja-JP" sz="2400" b="1">
              <a:solidFill>
                <a:schemeClr val="bg1"/>
              </a:solidFill>
              <a:latin typeface="Noto Sans"/>
              <a:cs typeface="Noto Sans"/>
            </a:endParaRPr>
          </a:p>
          <a:p>
            <a:pPr algn="ctr"/>
            <a:r>
              <a:rPr lang="ja-JP" altLang="en-US" sz="2400">
                <a:solidFill>
                  <a:schemeClr val="bg1"/>
                </a:solidFill>
                <a:latin typeface="Noto Sans"/>
                <a:cs typeface="Noto Sans"/>
              </a:rPr>
              <a:t>総合運動公園を</a:t>
            </a:r>
            <a:endParaRPr lang="en-US" altLang="ja-JP" sz="2400">
              <a:solidFill>
                <a:schemeClr val="bg1"/>
              </a:solidFill>
              <a:latin typeface="Noto Sans"/>
              <a:cs typeface="Noto Sans"/>
            </a:endParaRPr>
          </a:p>
          <a:p>
            <a:pPr algn="ctr"/>
            <a:r>
              <a:rPr lang="ja-JP" altLang="en-US" sz="2400">
                <a:solidFill>
                  <a:schemeClr val="bg1"/>
                </a:solidFill>
                <a:latin typeface="Noto Sans"/>
                <a:cs typeface="Noto Sans"/>
              </a:rPr>
              <a:t>圏域の屋外スポーツ拠点として利用</a:t>
            </a:r>
          </a:p>
        </p:txBody>
      </p:sp>
      <p:sp>
        <p:nvSpPr>
          <p:cNvPr id="22" name="TextBox 21">
            <a:extLst>
              <a:ext uri="{FF2B5EF4-FFF2-40B4-BE49-F238E27FC236}">
                <a16:creationId xmlns:a16="http://schemas.microsoft.com/office/drawing/2014/main" id="{5F5B2AF1-48C1-7BFE-5F93-B26AA25307E0}"/>
              </a:ext>
            </a:extLst>
          </p:cNvPr>
          <p:cNvSpPr txBox="1"/>
          <p:nvPr/>
        </p:nvSpPr>
        <p:spPr>
          <a:xfrm>
            <a:off x="2844581" y="5449137"/>
            <a:ext cx="934741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solidFill>
                  <a:srgbClr val="003451"/>
                </a:solidFill>
              </a:rPr>
              <a:t>近隣市町で同様の機能を持った施設を廃止・縮小しコストを削減、</a:t>
            </a:r>
            <a:endParaRPr lang="en-US" altLang="ja-JP" sz="2400">
              <a:solidFill>
                <a:srgbClr val="003451"/>
              </a:solidFill>
            </a:endParaRPr>
          </a:p>
          <a:p>
            <a:pPr algn="ctr"/>
            <a:r>
              <a:rPr lang="ja-JP" altLang="en-US" sz="2400" b="1">
                <a:solidFill>
                  <a:srgbClr val="003451"/>
                </a:solidFill>
              </a:rPr>
              <a:t>高機能化によって住民が受けるサービスの低下を避ける</a:t>
            </a:r>
            <a:endParaRPr lang="ja-JP" sz="2400">
              <a:solidFill>
                <a:srgbClr val="003451"/>
              </a:solidFill>
            </a:endParaRPr>
          </a:p>
        </p:txBody>
      </p:sp>
      <p:sp>
        <p:nvSpPr>
          <p:cNvPr id="28" name="左中かっこ 18">
            <a:extLst>
              <a:ext uri="{FF2B5EF4-FFF2-40B4-BE49-F238E27FC236}">
                <a16:creationId xmlns:a16="http://schemas.microsoft.com/office/drawing/2014/main" id="{D0E49125-D363-879C-7019-E0CADB15061E}"/>
              </a:ext>
            </a:extLst>
          </p:cNvPr>
          <p:cNvSpPr/>
          <p:nvPr/>
        </p:nvSpPr>
        <p:spPr>
          <a:xfrm rot="16200000">
            <a:off x="7039245" y="381389"/>
            <a:ext cx="843396" cy="9172955"/>
          </a:xfrm>
          <a:prstGeom prst="leftBrace">
            <a:avLst/>
          </a:prstGeom>
          <a:ln w="57150">
            <a:solidFill>
              <a:srgbClr val="00345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pic>
        <p:nvPicPr>
          <p:cNvPr id="6" name="オーディオ 5">
            <a:hlinkClick r:id="" action="ppaction://media"/>
            <a:extLst>
              <a:ext uri="{FF2B5EF4-FFF2-40B4-BE49-F238E27FC236}">
                <a16:creationId xmlns:a16="http://schemas.microsoft.com/office/drawing/2014/main" id="{8314E04D-5CB0-95EC-65EB-4699CC1C59F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2351093" y="4576028"/>
            <a:ext cx="2057400" cy="2057400"/>
          </a:xfrm>
          <a:prstGeom prst="ellipse">
            <a:avLst/>
          </a:prstGeom>
        </p:spPr>
      </p:pic>
      <p:sp>
        <p:nvSpPr>
          <p:cNvPr id="3" name="テキスト ボックス 2">
            <a:extLst>
              <a:ext uri="{FF2B5EF4-FFF2-40B4-BE49-F238E27FC236}">
                <a16:creationId xmlns:a16="http://schemas.microsoft.com/office/drawing/2014/main" id="{777FF257-4F0B-766B-6604-463FE214BD45}"/>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18</a:t>
            </a:r>
          </a:p>
        </p:txBody>
      </p:sp>
    </p:spTree>
    <p:extLst>
      <p:ext uri="{BB962C8B-B14F-4D97-AF65-F5344CB8AC3E}">
        <p14:creationId xmlns:p14="http://schemas.microsoft.com/office/powerpoint/2010/main" val="4120716104"/>
      </p:ext>
    </p:extLst>
  </p:cSld>
  <p:clrMapOvr>
    <a:masterClrMapping/>
  </p:clrMapOvr>
  <p:transition advTm="2379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3451"/>
        </a:solidFill>
        <a:effectLst/>
      </p:bgPr>
    </p:bg>
    <p:spTree>
      <p:nvGrpSpPr>
        <p:cNvPr id="1" name="">
          <a:extLst>
            <a:ext uri="{FF2B5EF4-FFF2-40B4-BE49-F238E27FC236}">
              <a16:creationId xmlns:a16="http://schemas.microsoft.com/office/drawing/2014/main" id="{523422E8-B628-1109-E329-9E9AC35C9E39}"/>
            </a:ext>
          </a:extLst>
        </p:cNvPr>
        <p:cNvGrpSpPr/>
        <p:nvPr/>
      </p:nvGrpSpPr>
      <p:grpSpPr>
        <a:xfrm>
          <a:off x="0" y="0"/>
          <a:ext cx="0" cy="0"/>
          <a:chOff x="0" y="0"/>
          <a:chExt cx="0" cy="0"/>
        </a:xfrm>
      </p:grpSpPr>
      <p:grpSp>
        <p:nvGrpSpPr>
          <p:cNvPr id="13" name="グループ化 12">
            <a:extLst>
              <a:ext uri="{FF2B5EF4-FFF2-40B4-BE49-F238E27FC236}">
                <a16:creationId xmlns:a16="http://schemas.microsoft.com/office/drawing/2014/main" id="{4BF77890-FFF8-0069-6C0D-8C7B35960090}"/>
              </a:ext>
            </a:extLst>
          </p:cNvPr>
          <p:cNvGrpSpPr/>
          <p:nvPr/>
        </p:nvGrpSpPr>
        <p:grpSpPr>
          <a:xfrm>
            <a:off x="-1" y="729000"/>
            <a:ext cx="14892001" cy="5400000"/>
            <a:chOff x="-1" y="729000"/>
            <a:chExt cx="14892001" cy="5400000"/>
          </a:xfrm>
        </p:grpSpPr>
        <p:sp>
          <p:nvSpPr>
            <p:cNvPr id="3" name="楕円 2">
              <a:extLst>
                <a:ext uri="{FF2B5EF4-FFF2-40B4-BE49-F238E27FC236}">
                  <a16:creationId xmlns:a16="http://schemas.microsoft.com/office/drawing/2014/main" id="{19C7C776-964F-2484-89EB-53BE79AB0FBB}"/>
                </a:ext>
              </a:extLst>
            </p:cNvPr>
            <p:cNvSpPr>
              <a:spLocks noChangeAspect="1"/>
            </p:cNvSpPr>
            <p:nvPr/>
          </p:nvSpPr>
          <p:spPr>
            <a:xfrm>
              <a:off x="9492000" y="729000"/>
              <a:ext cx="5400000" cy="54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2C4755D0-4F00-80E6-FD53-645BB5460E3F}"/>
                </a:ext>
              </a:extLst>
            </p:cNvPr>
            <p:cNvGrpSpPr/>
            <p:nvPr/>
          </p:nvGrpSpPr>
          <p:grpSpPr>
            <a:xfrm>
              <a:off x="-1" y="729000"/>
              <a:ext cx="9492001" cy="5400000"/>
              <a:chOff x="-1" y="729000"/>
              <a:chExt cx="9492001" cy="5400000"/>
            </a:xfrm>
          </p:grpSpPr>
          <p:sp>
            <p:nvSpPr>
              <p:cNvPr id="2" name="正方形/長方形 1">
                <a:extLst>
                  <a:ext uri="{FF2B5EF4-FFF2-40B4-BE49-F238E27FC236}">
                    <a16:creationId xmlns:a16="http://schemas.microsoft.com/office/drawing/2014/main" id="{9E3E8217-30E6-E164-BCCB-4FED07CC5718}"/>
                  </a:ext>
                </a:extLst>
              </p:cNvPr>
              <p:cNvSpPr/>
              <p:nvPr/>
            </p:nvSpPr>
            <p:spPr>
              <a:xfrm>
                <a:off x="-1" y="729000"/>
                <a:ext cx="6790267" cy="540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57DEA947-EE31-A600-0B47-72F993A77D4E}"/>
                  </a:ext>
                </a:extLst>
              </p:cNvPr>
              <p:cNvSpPr>
                <a:spLocks noChangeAspect="1"/>
              </p:cNvSpPr>
              <p:nvPr/>
            </p:nvSpPr>
            <p:spPr>
              <a:xfrm>
                <a:off x="4092000" y="729000"/>
                <a:ext cx="5400000" cy="54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テキスト ボックス 4">
              <a:extLst>
                <a:ext uri="{FF2B5EF4-FFF2-40B4-BE49-F238E27FC236}">
                  <a16:creationId xmlns:a16="http://schemas.microsoft.com/office/drawing/2014/main" id="{EAF38B92-E14C-0E5E-F8FE-38867BE51CF4}"/>
                </a:ext>
              </a:extLst>
            </p:cNvPr>
            <p:cNvSpPr txBox="1"/>
            <p:nvPr/>
          </p:nvSpPr>
          <p:spPr>
            <a:xfrm>
              <a:off x="0" y="2644170"/>
              <a:ext cx="8968641" cy="1569660"/>
            </a:xfrm>
            <a:prstGeom prst="rect">
              <a:avLst/>
            </a:prstGeom>
            <a:noFill/>
          </p:spPr>
          <p:txBody>
            <a:bodyPr wrap="square" rtlCol="0" anchor="ctr">
              <a:spAutoFit/>
            </a:bodyPr>
            <a:lstStyle/>
            <a:p>
              <a:pPr algn="ctr"/>
              <a:r>
                <a:rPr kumimoji="1" lang="ja-JP" altLang="en-US" sz="9600" b="1">
                  <a:solidFill>
                    <a:srgbClr val="003451"/>
                  </a:solidFill>
                  <a:latin typeface="Noto Sans JP" panose="020B0200000000000000" pitchFamily="50" charset="-128"/>
                  <a:ea typeface="Noto Sans JP" panose="020B0200000000000000" pitchFamily="50" charset="-128"/>
                </a:rPr>
                <a:t>全体構想</a:t>
              </a:r>
            </a:p>
          </p:txBody>
        </p:sp>
      </p:grpSp>
      <p:grpSp>
        <p:nvGrpSpPr>
          <p:cNvPr id="7" name="グループ化 6">
            <a:extLst>
              <a:ext uri="{FF2B5EF4-FFF2-40B4-BE49-F238E27FC236}">
                <a16:creationId xmlns:a16="http://schemas.microsoft.com/office/drawing/2014/main" id="{3A916743-4852-5DFA-7F6A-0594A53F9069}"/>
              </a:ext>
            </a:extLst>
          </p:cNvPr>
          <p:cNvGrpSpPr/>
          <p:nvPr/>
        </p:nvGrpSpPr>
        <p:grpSpPr>
          <a:xfrm>
            <a:off x="-10002253" y="-8181474"/>
            <a:ext cx="32554358" cy="22370715"/>
            <a:chOff x="-10002253" y="-8181474"/>
            <a:chExt cx="32554358" cy="22370715"/>
          </a:xfrm>
        </p:grpSpPr>
        <p:sp>
          <p:nvSpPr>
            <p:cNvPr id="8" name="正方形/長方形 7">
              <a:extLst>
                <a:ext uri="{FF2B5EF4-FFF2-40B4-BE49-F238E27FC236}">
                  <a16:creationId xmlns:a16="http://schemas.microsoft.com/office/drawing/2014/main" id="{EEC6BBBE-DFC8-E6AE-0F1E-B7840F1D6407}"/>
                </a:ext>
              </a:extLst>
            </p:cNvPr>
            <p:cNvSpPr/>
            <p:nvPr/>
          </p:nvSpPr>
          <p:spPr>
            <a:xfrm>
              <a:off x="5638800" y="-8181474"/>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3C05DBC7-BBAC-4F99-C2AE-42A3DB86F9C1}"/>
                </a:ext>
              </a:extLst>
            </p:cNvPr>
            <p:cNvSpPr/>
            <p:nvPr/>
          </p:nvSpPr>
          <p:spPr>
            <a:xfrm>
              <a:off x="5638800" y="13274841"/>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9A184D64-CD83-BBF0-E83D-993D2458D9D2}"/>
                </a:ext>
              </a:extLst>
            </p:cNvPr>
            <p:cNvSpPr/>
            <p:nvPr/>
          </p:nvSpPr>
          <p:spPr>
            <a:xfrm>
              <a:off x="-10002253" y="29718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DB36E92A-752A-8B5D-0807-07BFC3CDE82D}"/>
                </a:ext>
              </a:extLst>
            </p:cNvPr>
            <p:cNvSpPr/>
            <p:nvPr/>
          </p:nvSpPr>
          <p:spPr>
            <a:xfrm>
              <a:off x="21637705" y="29718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テキスト ボックス 13">
            <a:extLst>
              <a:ext uri="{FF2B5EF4-FFF2-40B4-BE49-F238E27FC236}">
                <a16:creationId xmlns:a16="http://schemas.microsoft.com/office/drawing/2014/main" id="{236D73BF-1E00-FB3A-25F4-9EC126CD87D5}"/>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chemeClr val="bg1"/>
                </a:solidFill>
                <a:latin typeface="Noto Sans JP" panose="020B0200000000000000" pitchFamily="50" charset="-128"/>
                <a:ea typeface="Noto Sans JP" panose="020B0200000000000000" pitchFamily="50" charset="-128"/>
              </a:rPr>
              <a:t>1</a:t>
            </a:r>
          </a:p>
        </p:txBody>
      </p:sp>
      <p:pic>
        <p:nvPicPr>
          <p:cNvPr id="18" name="オーディオ 17">
            <a:hlinkClick r:id="" action="ppaction://media"/>
            <a:extLst>
              <a:ext uri="{FF2B5EF4-FFF2-40B4-BE49-F238E27FC236}">
                <a16:creationId xmlns:a16="http://schemas.microsoft.com/office/drawing/2014/main" id="{A8226350-645E-9BE8-3BEC-9F447FC28877}"/>
              </a:ext>
            </a:extLst>
          </p:cNvPr>
          <p:cNvPicPr>
            <a:picLocks noChangeAspect="1"/>
          </p:cNvPicPr>
          <p:nvPr>
            <a:audioFile r:link="rId1"/>
            <p:extLst>
              <p:ext uri="{DAA4B4D4-6D71-4841-9C94-3DE7FCFB9230}">
                <p14:media xmlns:p14="http://schemas.microsoft.com/office/powerpoint/2010/main" r:embed="rId2">
                  <p14:trim st="3365" end="2042.619"/>
                </p14:media>
              </p:ext>
            </p:extLst>
          </p:nvPr>
        </p:nvPicPr>
        <p:blipFill>
          <a:blip r:embed="rId5"/>
          <a:srcRect l="-203125" t="-203125" r="-203125" b="-203125"/>
          <a:stretch>
            <a:fillRect/>
          </a:stretch>
        </p:blipFill>
        <p:spPr>
          <a:xfrm>
            <a:off x="12834600" y="6251829"/>
            <a:ext cx="2057400" cy="2057400"/>
          </a:xfrm>
          <a:prstGeom prst="ellipse">
            <a:avLst/>
          </a:prstGeom>
        </p:spPr>
      </p:pic>
    </p:spTree>
    <p:extLst>
      <p:ext uri="{BB962C8B-B14F-4D97-AF65-F5344CB8AC3E}">
        <p14:creationId xmlns:p14="http://schemas.microsoft.com/office/powerpoint/2010/main" val="804755806"/>
      </p:ext>
    </p:extLst>
  </p:cSld>
  <p:clrMapOvr>
    <a:masterClrMapping/>
  </p:clrMapOvr>
  <p:transition spd="slow" advClick="0" advTm="31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91F03-0C96-881D-2CA1-25F08F07C691}"/>
            </a:ext>
          </a:extLst>
        </p:cNvPr>
        <p:cNvGrpSpPr/>
        <p:nvPr/>
      </p:nvGrpSpPr>
      <p:grpSpPr>
        <a:xfrm>
          <a:off x="0" y="0"/>
          <a:ext cx="0" cy="0"/>
          <a:chOff x="0" y="0"/>
          <a:chExt cx="0" cy="0"/>
        </a:xfrm>
      </p:grpSpPr>
      <p:sp>
        <p:nvSpPr>
          <p:cNvPr id="4" name="楕円 3">
            <a:extLst>
              <a:ext uri="{FF2B5EF4-FFF2-40B4-BE49-F238E27FC236}">
                <a16:creationId xmlns:a16="http://schemas.microsoft.com/office/drawing/2014/main" id="{0568F6E9-F21A-FCF8-8434-6A6E2A85862B}"/>
              </a:ext>
            </a:extLst>
          </p:cNvPr>
          <p:cNvSpPr>
            <a:spLocks noChangeAspect="1"/>
          </p:cNvSpPr>
          <p:nvPr/>
        </p:nvSpPr>
        <p:spPr>
          <a:xfrm>
            <a:off x="-2700000" y="729000"/>
            <a:ext cx="5400000" cy="5400000"/>
          </a:xfrm>
          <a:prstGeom prst="ellipse">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2" name="テキスト ボックス 11">
            <a:extLst>
              <a:ext uri="{FF2B5EF4-FFF2-40B4-BE49-F238E27FC236}">
                <a16:creationId xmlns:a16="http://schemas.microsoft.com/office/drawing/2014/main" id="{C5EF9B71-F2DA-3D32-2FF6-6BF852B44937}"/>
              </a:ext>
            </a:extLst>
          </p:cNvPr>
          <p:cNvSpPr txBox="1"/>
          <p:nvPr/>
        </p:nvSpPr>
        <p:spPr>
          <a:xfrm>
            <a:off x="115022" y="1843948"/>
            <a:ext cx="2031325" cy="3170099"/>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公共施設</a:t>
            </a:r>
          </a:p>
          <a:p>
            <a:pPr algn="ctr"/>
            <a:r>
              <a:rPr lang="ja-JP" altLang="en-US" sz="6000" b="1">
                <a:solidFill>
                  <a:schemeClr val="bg1"/>
                </a:solidFill>
              </a:rPr>
              <a:t>広域配置</a:t>
            </a:r>
          </a:p>
        </p:txBody>
      </p:sp>
      <p:sp>
        <p:nvSpPr>
          <p:cNvPr id="16" name="テキスト ボックス 15">
            <a:extLst>
              <a:ext uri="{FF2B5EF4-FFF2-40B4-BE49-F238E27FC236}">
                <a16:creationId xmlns:a16="http://schemas.microsoft.com/office/drawing/2014/main" id="{279051FB-2889-7CDD-F526-72AF17ED28F9}"/>
              </a:ext>
            </a:extLst>
          </p:cNvPr>
          <p:cNvSpPr txBox="1"/>
          <p:nvPr/>
        </p:nvSpPr>
        <p:spPr>
          <a:xfrm>
            <a:off x="2399809" y="577866"/>
            <a:ext cx="5619750" cy="523220"/>
          </a:xfrm>
          <a:prstGeom prst="rect">
            <a:avLst/>
          </a:prstGeom>
          <a:noFill/>
        </p:spPr>
        <p:txBody>
          <a:bodyPr wrap="square" lIns="91440" tIns="45720" rIns="91440" bIns="45720" rtlCol="0" anchor="t">
            <a:spAutoFit/>
          </a:bodyPr>
          <a:lstStyle/>
          <a:p>
            <a:r>
              <a:rPr kumimoji="1" lang="ja-JP" altLang="en-US" sz="2800" b="1">
                <a:solidFill>
                  <a:srgbClr val="003451"/>
                </a:solidFill>
              </a:rPr>
              <a:t>効率的な公共施設配置</a:t>
            </a:r>
            <a:endParaRPr kumimoji="1" lang="en-US" altLang="ja-JP" sz="2800" b="1">
              <a:solidFill>
                <a:srgbClr val="003451"/>
              </a:solidFill>
            </a:endParaRPr>
          </a:p>
        </p:txBody>
      </p:sp>
      <p:cxnSp>
        <p:nvCxnSpPr>
          <p:cNvPr id="13" name="Straight Arrow Connector 12">
            <a:extLst>
              <a:ext uri="{FF2B5EF4-FFF2-40B4-BE49-F238E27FC236}">
                <a16:creationId xmlns:a16="http://schemas.microsoft.com/office/drawing/2014/main" id="{8249360C-C099-3606-953C-50C2451AAE65}"/>
              </a:ext>
            </a:extLst>
          </p:cNvPr>
          <p:cNvCxnSpPr/>
          <p:nvPr/>
        </p:nvCxnSpPr>
        <p:spPr>
          <a:xfrm>
            <a:off x="5177839" y="2614830"/>
            <a:ext cx="4281580" cy="7004"/>
          </a:xfrm>
          <a:prstGeom prst="straightConnector1">
            <a:avLst/>
          </a:prstGeom>
          <a:ln w="76200">
            <a:solidFill>
              <a:srgbClr val="00345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27930FB7-8E76-E324-E9E1-BB17CDFD3B50}"/>
              </a:ext>
            </a:extLst>
          </p:cNvPr>
          <p:cNvSpPr txBox="1"/>
          <p:nvPr/>
        </p:nvSpPr>
        <p:spPr>
          <a:xfrm>
            <a:off x="6154806" y="2153165"/>
            <a:ext cx="232764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2400" b="1">
                <a:solidFill>
                  <a:srgbClr val="003451"/>
                </a:solidFill>
              </a:rPr>
              <a:t>距離ベース配置</a:t>
            </a:r>
            <a:endParaRPr lang="en-US" sz="2400" b="1">
              <a:solidFill>
                <a:srgbClr val="003451"/>
              </a:solidFill>
            </a:endParaRPr>
          </a:p>
        </p:txBody>
      </p:sp>
      <p:pic>
        <p:nvPicPr>
          <p:cNvPr id="26" name="グラフィックス 25">
            <a:extLst>
              <a:ext uri="{FF2B5EF4-FFF2-40B4-BE49-F238E27FC236}">
                <a16:creationId xmlns:a16="http://schemas.microsoft.com/office/drawing/2014/main" id="{C47CC1FB-6603-0BBC-3BF2-11E8A017945F}"/>
              </a:ext>
            </a:extLst>
          </p:cNvPr>
          <p:cNvPicPr>
            <a:picLocks noChangeAspect="1"/>
            <a:extLst>
              <a:ext uri="{51228E76-BA90-4043-B771-695A4F85340A}">
                <alf:liveFeedProps xmlns:alf="http://schemas.microsoft.com/office/drawing/2021/livefeed"/>
              </a:ext>
            </a:extLst>
          </p:cNvPicPr>
          <p:nvPr/>
        </p:nvPicPr>
        <p:blipFill>
          <a:blip r:embed="rId5">
            <a:extLst>
              <a:ext uri="{96DAC541-7B7A-43D3-8B79-37D633B846F1}">
                <asvg:svgBlip xmlns:asvg="http://schemas.microsoft.com/office/drawing/2016/SVG/main" r:embed="rId6"/>
              </a:ext>
            </a:extLst>
          </a:blip>
          <a:stretch>
            <a:fillRect/>
          </a:stretch>
        </p:blipFill>
        <p:spPr>
          <a:xfrm>
            <a:off x="12271912" y="4800600"/>
            <a:ext cx="2057400" cy="2057400"/>
          </a:xfrm>
          <a:prstGeom prst="ellipse">
            <a:avLst/>
          </a:prstGeom>
        </p:spPr>
      </p:pic>
      <p:pic>
        <p:nvPicPr>
          <p:cNvPr id="27" name="オーディオ 26">
            <a:hlinkClick r:id="" action="ppaction://media"/>
            <a:extLst>
              <a:ext uri="{FF2B5EF4-FFF2-40B4-BE49-F238E27FC236}">
                <a16:creationId xmlns:a16="http://schemas.microsoft.com/office/drawing/2014/main" id="{BD153CBA-2A2B-E1B7-B587-FCDB7D35735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2271912" y="4800600"/>
            <a:ext cx="2057400" cy="2057400"/>
          </a:xfrm>
          <a:prstGeom prst="ellipse">
            <a:avLst/>
          </a:prstGeom>
        </p:spPr>
      </p:pic>
      <p:sp>
        <p:nvSpPr>
          <p:cNvPr id="29" name="テキスト ボックス 28">
            <a:extLst>
              <a:ext uri="{FF2B5EF4-FFF2-40B4-BE49-F238E27FC236}">
                <a16:creationId xmlns:a16="http://schemas.microsoft.com/office/drawing/2014/main" id="{BD430B64-91D8-14A4-2D47-98D0945631B7}"/>
              </a:ext>
            </a:extLst>
          </p:cNvPr>
          <p:cNvSpPr txBox="1"/>
          <p:nvPr/>
        </p:nvSpPr>
        <p:spPr>
          <a:xfrm>
            <a:off x="3517694" y="1259173"/>
            <a:ext cx="1933575" cy="584775"/>
          </a:xfrm>
          <a:prstGeom prst="rect">
            <a:avLst/>
          </a:prstGeom>
          <a:noFill/>
        </p:spPr>
        <p:txBody>
          <a:bodyPr wrap="square" rtlCol="0">
            <a:spAutoFit/>
          </a:bodyPr>
          <a:lstStyle/>
          <a:p>
            <a:r>
              <a:rPr kumimoji="1" lang="ja-JP" altLang="en-US" sz="3200" b="1">
                <a:solidFill>
                  <a:srgbClr val="003451"/>
                </a:solidFill>
                <a:latin typeface="Stencil" panose="040409050D0802020404" pitchFamily="82" charset="0"/>
              </a:rPr>
              <a:t>住民</a:t>
            </a:r>
          </a:p>
        </p:txBody>
      </p:sp>
      <p:sp>
        <p:nvSpPr>
          <p:cNvPr id="33" name="テキスト ボックス 32">
            <a:extLst>
              <a:ext uri="{FF2B5EF4-FFF2-40B4-BE49-F238E27FC236}">
                <a16:creationId xmlns:a16="http://schemas.microsoft.com/office/drawing/2014/main" id="{99FC2B8A-9A51-69EB-70F5-2DCFE1568D3D}"/>
              </a:ext>
            </a:extLst>
          </p:cNvPr>
          <p:cNvSpPr txBox="1"/>
          <p:nvPr/>
        </p:nvSpPr>
        <p:spPr>
          <a:xfrm>
            <a:off x="9595621" y="976870"/>
            <a:ext cx="1933575" cy="584775"/>
          </a:xfrm>
          <a:prstGeom prst="rect">
            <a:avLst/>
          </a:prstGeom>
          <a:noFill/>
        </p:spPr>
        <p:txBody>
          <a:bodyPr wrap="square" rtlCol="0">
            <a:spAutoFit/>
          </a:bodyPr>
          <a:lstStyle/>
          <a:p>
            <a:r>
              <a:rPr kumimoji="1" lang="ja-JP" altLang="en-US" sz="3200" b="1">
                <a:solidFill>
                  <a:srgbClr val="003451"/>
                </a:solidFill>
                <a:latin typeface="Stencil" panose="040409050D0802020404" pitchFamily="82" charset="0"/>
              </a:rPr>
              <a:t>公共施設</a:t>
            </a:r>
          </a:p>
        </p:txBody>
      </p:sp>
      <p:sp>
        <p:nvSpPr>
          <p:cNvPr id="37" name="四角形: 角を丸くする 12">
            <a:extLst>
              <a:ext uri="{FF2B5EF4-FFF2-40B4-BE49-F238E27FC236}">
                <a16:creationId xmlns:a16="http://schemas.microsoft.com/office/drawing/2014/main" id="{3211A8B8-B24A-4A94-C325-AC67B13B8C22}"/>
              </a:ext>
            </a:extLst>
          </p:cNvPr>
          <p:cNvSpPr>
            <a:spLocks/>
          </p:cNvSpPr>
          <p:nvPr/>
        </p:nvSpPr>
        <p:spPr>
          <a:xfrm>
            <a:off x="2825500" y="3763743"/>
            <a:ext cx="2801464" cy="2463115"/>
          </a:xfrm>
          <a:prstGeom prst="roundRect">
            <a:avLst>
              <a:gd name="adj" fmla="val 5248"/>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sz="2800" b="1">
                <a:solidFill>
                  <a:schemeClr val="bg1"/>
                </a:solidFill>
                <a:latin typeface="Noto Sans"/>
                <a:cs typeface="Noto Sans"/>
              </a:rPr>
              <a:t>義務教育学校</a:t>
            </a:r>
            <a:endParaRPr lang="en-US" altLang="ja-JP" sz="2800" b="1">
              <a:solidFill>
                <a:schemeClr val="bg1"/>
              </a:solidFill>
              <a:latin typeface="Noto Sans"/>
              <a:cs typeface="Noto Sans"/>
            </a:endParaRPr>
          </a:p>
          <a:p>
            <a:endParaRPr lang="en-US" altLang="ja-JP" sz="1200" b="1">
              <a:solidFill>
                <a:schemeClr val="bg1"/>
              </a:solidFill>
              <a:latin typeface="Noto Sans"/>
              <a:cs typeface="Noto Sans"/>
            </a:endParaRPr>
          </a:p>
          <a:p>
            <a:pPr algn="ctr"/>
            <a:r>
              <a:rPr lang="ja-JP" altLang="en-US" sz="2000" b="1">
                <a:solidFill>
                  <a:schemeClr val="bg1"/>
                </a:solidFill>
              </a:rPr>
              <a:t>小中学校を統合。土浦市内の学校のみならず、土浦市と近接した阿見町の小学校との統合も検討。</a:t>
            </a:r>
            <a:endParaRPr lang="en-US" altLang="ja-JP" sz="2000" b="1">
              <a:solidFill>
                <a:schemeClr val="bg1"/>
              </a:solidFill>
            </a:endParaRPr>
          </a:p>
        </p:txBody>
      </p:sp>
      <p:sp>
        <p:nvSpPr>
          <p:cNvPr id="38" name="四角形: 角を丸くする 12">
            <a:extLst>
              <a:ext uri="{FF2B5EF4-FFF2-40B4-BE49-F238E27FC236}">
                <a16:creationId xmlns:a16="http://schemas.microsoft.com/office/drawing/2014/main" id="{D7785986-F51F-CAC7-C421-72FB948C673C}"/>
              </a:ext>
            </a:extLst>
          </p:cNvPr>
          <p:cNvSpPr>
            <a:spLocks/>
          </p:cNvSpPr>
          <p:nvPr/>
        </p:nvSpPr>
        <p:spPr>
          <a:xfrm>
            <a:off x="5826365" y="3763743"/>
            <a:ext cx="2801464" cy="2463115"/>
          </a:xfrm>
          <a:prstGeom prst="roundRect">
            <a:avLst>
              <a:gd name="adj" fmla="val 5248"/>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ja-JP" altLang="en-US" sz="2800" b="1">
                <a:solidFill>
                  <a:schemeClr val="bg1"/>
                </a:solidFill>
                <a:latin typeface="Noto Sans"/>
                <a:cs typeface="Noto Sans"/>
              </a:rPr>
              <a:t>公民館等の統合</a:t>
            </a:r>
            <a:endParaRPr lang="en-US" altLang="ja-JP" sz="2800" b="1">
              <a:solidFill>
                <a:schemeClr val="bg1"/>
              </a:solidFill>
              <a:latin typeface="Noto Sans"/>
              <a:cs typeface="Noto Sans"/>
            </a:endParaRPr>
          </a:p>
          <a:p>
            <a:endParaRPr lang="en-US" altLang="ja-JP" sz="1200" b="1">
              <a:solidFill>
                <a:schemeClr val="bg1"/>
              </a:solidFill>
              <a:latin typeface="Noto Sans"/>
              <a:cs typeface="Noto Sans"/>
            </a:endParaRPr>
          </a:p>
          <a:p>
            <a:pPr algn="ctr"/>
            <a:r>
              <a:rPr lang="ja-JP" altLang="en-US" sz="2000" b="1">
                <a:solidFill>
                  <a:schemeClr val="bg1"/>
                </a:solidFill>
              </a:rPr>
              <a:t>行政界を挟んですぐ近くに立地する似た役割を持った施設を統合。老朽地区公民館は更新時に減築。</a:t>
            </a:r>
            <a:endParaRPr lang="ja-JP" sz="2000" b="1">
              <a:solidFill>
                <a:schemeClr val="bg1"/>
              </a:solidFill>
              <a:latin typeface="Noto Sans"/>
              <a:cs typeface="Noto Sans"/>
            </a:endParaRPr>
          </a:p>
        </p:txBody>
      </p:sp>
      <p:sp>
        <p:nvSpPr>
          <p:cNvPr id="39" name="四角形: 角を丸くする 12">
            <a:extLst>
              <a:ext uri="{FF2B5EF4-FFF2-40B4-BE49-F238E27FC236}">
                <a16:creationId xmlns:a16="http://schemas.microsoft.com/office/drawing/2014/main" id="{BE9709EA-E483-9504-D745-CB6E32EA7685}"/>
              </a:ext>
            </a:extLst>
          </p:cNvPr>
          <p:cNvSpPr>
            <a:spLocks/>
          </p:cNvSpPr>
          <p:nvPr/>
        </p:nvSpPr>
        <p:spPr>
          <a:xfrm>
            <a:off x="8827230" y="3771900"/>
            <a:ext cx="2801464" cy="2463115"/>
          </a:xfrm>
          <a:prstGeom prst="roundRect">
            <a:avLst>
              <a:gd name="adj" fmla="val 5248"/>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sz="2800" b="1">
                <a:solidFill>
                  <a:schemeClr val="bg1"/>
                </a:solidFill>
              </a:rPr>
              <a:t>介護・福祉施設</a:t>
            </a:r>
            <a:endParaRPr lang="en-US" altLang="ja-JP" sz="2800" b="1">
              <a:solidFill>
                <a:schemeClr val="bg1"/>
              </a:solidFill>
            </a:endParaRPr>
          </a:p>
          <a:p>
            <a:endParaRPr lang="en-US" altLang="ja-JP" sz="1200" b="1">
              <a:solidFill>
                <a:schemeClr val="bg1"/>
              </a:solidFill>
              <a:latin typeface="Noto Sans"/>
              <a:cs typeface="Noto Sans"/>
            </a:endParaRPr>
          </a:p>
          <a:p>
            <a:pPr algn="ctr"/>
            <a:r>
              <a:rPr lang="ja-JP" altLang="en-US" sz="2000" b="1">
                <a:solidFill>
                  <a:schemeClr val="bg1"/>
                </a:solidFill>
              </a:rPr>
              <a:t>かすみがうら市付近に位置する地域包括支援センター等の介護・福祉施設の相互利用。</a:t>
            </a:r>
          </a:p>
        </p:txBody>
      </p:sp>
      <p:sp>
        <p:nvSpPr>
          <p:cNvPr id="3" name="テキスト ボックス 2">
            <a:extLst>
              <a:ext uri="{FF2B5EF4-FFF2-40B4-BE49-F238E27FC236}">
                <a16:creationId xmlns:a16="http://schemas.microsoft.com/office/drawing/2014/main" id="{BAB49807-3F55-8049-BFC8-62D54D788557}"/>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19</a:t>
            </a:r>
          </a:p>
        </p:txBody>
      </p:sp>
      <p:pic>
        <p:nvPicPr>
          <p:cNvPr id="5" name="グラフィックス 4" descr="家 単色塗りつぶし">
            <a:extLst>
              <a:ext uri="{FF2B5EF4-FFF2-40B4-BE49-F238E27FC236}">
                <a16:creationId xmlns:a16="http://schemas.microsoft.com/office/drawing/2014/main" id="{CC173FFD-72DB-2A41-1E7B-574E35172CE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912644" y="1527436"/>
            <a:ext cx="2174788" cy="2174788"/>
          </a:xfrm>
          <a:prstGeom prst="rect">
            <a:avLst/>
          </a:prstGeom>
        </p:spPr>
      </p:pic>
      <p:pic>
        <p:nvPicPr>
          <p:cNvPr id="7" name="グラフィックス 6" descr="建物 単色塗りつぶし">
            <a:extLst>
              <a:ext uri="{FF2B5EF4-FFF2-40B4-BE49-F238E27FC236}">
                <a16:creationId xmlns:a16="http://schemas.microsoft.com/office/drawing/2014/main" id="{EE5C2852-2225-F968-61BB-E24642EBF7B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475014" y="1407413"/>
            <a:ext cx="2174788" cy="2174788"/>
          </a:xfrm>
          <a:prstGeom prst="rect">
            <a:avLst/>
          </a:prstGeom>
        </p:spPr>
      </p:pic>
    </p:spTree>
    <p:extLst>
      <p:ext uri="{BB962C8B-B14F-4D97-AF65-F5344CB8AC3E}">
        <p14:creationId xmlns:p14="http://schemas.microsoft.com/office/powerpoint/2010/main" val="2780934842"/>
      </p:ext>
    </p:extLst>
  </p:cSld>
  <p:clrMapOvr>
    <a:masterClrMapping/>
  </p:clrMapOvr>
  <p:transition advTm="2055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958348E8-A264-FAFB-DAFD-2C967F6308C2}"/>
              </a:ext>
            </a:extLst>
          </p:cNvPr>
          <p:cNvSpPr txBox="1"/>
          <p:nvPr/>
        </p:nvSpPr>
        <p:spPr>
          <a:xfrm>
            <a:off x="2399809" y="577866"/>
            <a:ext cx="5619750" cy="523220"/>
          </a:xfrm>
          <a:prstGeom prst="rect">
            <a:avLst/>
          </a:prstGeom>
          <a:noFill/>
        </p:spPr>
        <p:txBody>
          <a:bodyPr wrap="square" lIns="91440" tIns="45720" rIns="91440" bIns="45720" rtlCol="0" anchor="t">
            <a:spAutoFit/>
          </a:bodyPr>
          <a:lstStyle/>
          <a:p>
            <a:r>
              <a:rPr kumimoji="1" lang="ja-JP" altLang="en-US" sz="2800" b="1">
                <a:solidFill>
                  <a:srgbClr val="003451"/>
                </a:solidFill>
              </a:rPr>
              <a:t>削減効果の試算（土浦市）</a:t>
            </a:r>
            <a:endParaRPr kumimoji="1" lang="en-US" altLang="ja-JP" sz="2800" b="1">
              <a:solidFill>
                <a:srgbClr val="003451"/>
              </a:solidFill>
            </a:endParaRPr>
          </a:p>
        </p:txBody>
      </p:sp>
      <p:sp>
        <p:nvSpPr>
          <p:cNvPr id="6" name="楕円 5">
            <a:extLst>
              <a:ext uri="{FF2B5EF4-FFF2-40B4-BE49-F238E27FC236}">
                <a16:creationId xmlns:a16="http://schemas.microsoft.com/office/drawing/2014/main" id="{5E3BD13D-0B77-EACB-228F-FCCDA78EB2CD}"/>
              </a:ext>
            </a:extLst>
          </p:cNvPr>
          <p:cNvSpPr>
            <a:spLocks noChangeAspect="1"/>
          </p:cNvSpPr>
          <p:nvPr/>
        </p:nvSpPr>
        <p:spPr>
          <a:xfrm>
            <a:off x="-2700000" y="729000"/>
            <a:ext cx="5400000" cy="5400000"/>
          </a:xfrm>
          <a:prstGeom prst="ellipse">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7" name="テキスト ボックス 6">
            <a:extLst>
              <a:ext uri="{FF2B5EF4-FFF2-40B4-BE49-F238E27FC236}">
                <a16:creationId xmlns:a16="http://schemas.microsoft.com/office/drawing/2014/main" id="{0CE0C666-932A-3BCC-3047-3466E2B4A294}"/>
              </a:ext>
            </a:extLst>
          </p:cNvPr>
          <p:cNvSpPr txBox="1"/>
          <p:nvPr/>
        </p:nvSpPr>
        <p:spPr>
          <a:xfrm>
            <a:off x="115022" y="1843948"/>
            <a:ext cx="2031325" cy="3170099"/>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公共施設</a:t>
            </a:r>
          </a:p>
          <a:p>
            <a:pPr algn="ctr"/>
            <a:r>
              <a:rPr lang="ja-JP" altLang="en-US" sz="6000" b="1">
                <a:solidFill>
                  <a:schemeClr val="bg1"/>
                </a:solidFill>
              </a:rPr>
              <a:t>広域配置</a:t>
            </a:r>
          </a:p>
        </p:txBody>
      </p:sp>
      <p:sp>
        <p:nvSpPr>
          <p:cNvPr id="10" name="四角形: 角を丸くする 9">
            <a:extLst>
              <a:ext uri="{FF2B5EF4-FFF2-40B4-BE49-F238E27FC236}">
                <a16:creationId xmlns:a16="http://schemas.microsoft.com/office/drawing/2014/main" id="{22342399-A03E-E6E1-D808-2C175A201047}"/>
              </a:ext>
            </a:extLst>
          </p:cNvPr>
          <p:cNvSpPr/>
          <p:nvPr/>
        </p:nvSpPr>
        <p:spPr>
          <a:xfrm>
            <a:off x="2828397" y="1101086"/>
            <a:ext cx="4417760" cy="2622368"/>
          </a:xfrm>
          <a:prstGeom prst="round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800" b="1">
                <a:solidFill>
                  <a:schemeClr val="bg1"/>
                </a:solidFill>
              </a:rPr>
              <a:t>小中学校義務教育学校化</a:t>
            </a:r>
            <a:endParaRPr kumimoji="1" lang="en-US" altLang="ja-JP" sz="2800" b="1">
              <a:solidFill>
                <a:schemeClr val="bg1"/>
              </a:solidFill>
            </a:endParaRPr>
          </a:p>
          <a:p>
            <a:endParaRPr kumimoji="1" lang="en-US" altLang="ja-JP" sz="1200" b="1">
              <a:solidFill>
                <a:schemeClr val="bg1"/>
              </a:solidFill>
            </a:endParaRPr>
          </a:p>
          <a:p>
            <a:r>
              <a:rPr kumimoji="1" lang="ja-JP" altLang="en-US" sz="2000" b="1">
                <a:solidFill>
                  <a:schemeClr val="bg1"/>
                </a:solidFill>
              </a:rPr>
              <a:t>総床面積約</a:t>
            </a:r>
            <a:r>
              <a:rPr kumimoji="1" lang="en-US" altLang="ja-JP" sz="2000" b="1">
                <a:solidFill>
                  <a:schemeClr val="bg1"/>
                </a:solidFill>
              </a:rPr>
              <a:t>16.9</a:t>
            </a:r>
            <a:r>
              <a:rPr kumimoji="1" lang="ja-JP" altLang="en-US" sz="2000" b="1">
                <a:solidFill>
                  <a:schemeClr val="bg1"/>
                </a:solidFill>
              </a:rPr>
              <a:t>万㎡のうち、義務教育学校化により</a:t>
            </a:r>
            <a:r>
              <a:rPr kumimoji="1" lang="en-US" altLang="ja-JP" sz="2000" b="1">
                <a:solidFill>
                  <a:schemeClr val="bg1"/>
                </a:solidFill>
              </a:rPr>
              <a:t>15</a:t>
            </a:r>
            <a:r>
              <a:rPr kumimoji="1" lang="ja-JP" altLang="en-US" sz="2000" b="1">
                <a:solidFill>
                  <a:schemeClr val="bg1"/>
                </a:solidFill>
              </a:rPr>
              <a:t>％（約</a:t>
            </a:r>
            <a:r>
              <a:rPr kumimoji="1" lang="en-US" altLang="ja-JP" sz="2000" b="1">
                <a:solidFill>
                  <a:schemeClr val="bg1"/>
                </a:solidFill>
              </a:rPr>
              <a:t>2.5</a:t>
            </a:r>
            <a:r>
              <a:rPr kumimoji="1" lang="ja-JP" altLang="en-US" sz="2000" b="1">
                <a:solidFill>
                  <a:schemeClr val="bg1"/>
                </a:solidFill>
              </a:rPr>
              <a:t>万㎡）の削減を実現</a:t>
            </a:r>
          </a:p>
        </p:txBody>
      </p:sp>
      <p:sp>
        <p:nvSpPr>
          <p:cNvPr id="11" name="四角形: 角を丸くする 10">
            <a:extLst>
              <a:ext uri="{FF2B5EF4-FFF2-40B4-BE49-F238E27FC236}">
                <a16:creationId xmlns:a16="http://schemas.microsoft.com/office/drawing/2014/main" id="{0263E33A-82DD-98C2-F351-938230B5CB76}"/>
              </a:ext>
            </a:extLst>
          </p:cNvPr>
          <p:cNvSpPr/>
          <p:nvPr/>
        </p:nvSpPr>
        <p:spPr>
          <a:xfrm>
            <a:off x="2828396" y="3916545"/>
            <a:ext cx="4417761" cy="2622367"/>
          </a:xfrm>
          <a:prstGeom prst="round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a:solidFill>
                  <a:schemeClr val="bg1"/>
                </a:solidFill>
              </a:rPr>
              <a:t>公民館等の減築</a:t>
            </a:r>
            <a:endParaRPr kumimoji="1" lang="en-US" altLang="ja-JP" sz="2800" b="1">
              <a:solidFill>
                <a:schemeClr val="bg1"/>
              </a:solidFill>
            </a:endParaRPr>
          </a:p>
          <a:p>
            <a:pPr algn="ctr"/>
            <a:endParaRPr kumimoji="1" lang="en-US" altLang="ja-JP" sz="1200" b="1">
              <a:solidFill>
                <a:schemeClr val="bg1"/>
              </a:solidFill>
            </a:endParaRPr>
          </a:p>
          <a:p>
            <a:pPr algn="ctr"/>
            <a:r>
              <a:rPr kumimoji="1" lang="ja-JP" altLang="en-US" sz="2000" b="1">
                <a:solidFill>
                  <a:schemeClr val="bg1"/>
                </a:solidFill>
              </a:rPr>
              <a:t>老朽化が進行している地区公民館は更新時に規模を縮小して更新し、</a:t>
            </a:r>
            <a:r>
              <a:rPr kumimoji="1" lang="en-US" altLang="ja-JP" sz="2000" b="1">
                <a:solidFill>
                  <a:schemeClr val="bg1"/>
                </a:solidFill>
              </a:rPr>
              <a:t>2,000</a:t>
            </a:r>
            <a:r>
              <a:rPr kumimoji="1" lang="ja-JP" altLang="en-US" sz="2000" b="1">
                <a:solidFill>
                  <a:schemeClr val="bg1"/>
                </a:solidFill>
              </a:rPr>
              <a:t>㎡程度を削減。</a:t>
            </a:r>
            <a:endParaRPr kumimoji="1" lang="en-US" altLang="ja-JP" b="1">
              <a:solidFill>
                <a:schemeClr val="bg1"/>
              </a:solidFill>
            </a:endParaRPr>
          </a:p>
        </p:txBody>
      </p:sp>
      <p:sp>
        <p:nvSpPr>
          <p:cNvPr id="12" name="四角形: 角を丸くする 11">
            <a:extLst>
              <a:ext uri="{FF2B5EF4-FFF2-40B4-BE49-F238E27FC236}">
                <a16:creationId xmlns:a16="http://schemas.microsoft.com/office/drawing/2014/main" id="{549DD296-4C06-8C04-3555-3E71D1F34B5C}"/>
              </a:ext>
            </a:extLst>
          </p:cNvPr>
          <p:cNvSpPr/>
          <p:nvPr/>
        </p:nvSpPr>
        <p:spPr>
          <a:xfrm>
            <a:off x="7910227" y="1101085"/>
            <a:ext cx="4057417" cy="2622368"/>
          </a:xfrm>
          <a:prstGeom prst="roundRect">
            <a:avLst/>
          </a:prstGeom>
          <a:solidFill>
            <a:schemeClr val="bg1">
              <a:lumMod val="95000"/>
            </a:schemeClr>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b="1">
                <a:solidFill>
                  <a:srgbClr val="003451"/>
                </a:solidFill>
              </a:rPr>
              <a:t>2030</a:t>
            </a:r>
            <a:r>
              <a:rPr kumimoji="1" lang="ja-JP" altLang="en-US" sz="2000" b="1">
                <a:solidFill>
                  <a:srgbClr val="003451"/>
                </a:solidFill>
              </a:rPr>
              <a:t>年度学校更新単価は</a:t>
            </a:r>
            <a:endParaRPr kumimoji="1" lang="en-US" altLang="ja-JP" sz="2000" b="1">
              <a:solidFill>
                <a:srgbClr val="003451"/>
              </a:solidFill>
            </a:endParaRPr>
          </a:p>
          <a:p>
            <a:pPr algn="ctr"/>
            <a:r>
              <a:rPr kumimoji="1" lang="ja-JP" altLang="en-US" sz="3200" b="1">
                <a:solidFill>
                  <a:srgbClr val="003451"/>
                </a:solidFill>
              </a:rPr>
              <a:t>約</a:t>
            </a:r>
            <a:r>
              <a:rPr kumimoji="1" lang="en-US" altLang="ja-JP" sz="3200" b="1">
                <a:solidFill>
                  <a:srgbClr val="003451"/>
                </a:solidFill>
              </a:rPr>
              <a:t>48</a:t>
            </a:r>
            <a:r>
              <a:rPr kumimoji="1" lang="ja-JP" altLang="en-US" sz="3200" b="1">
                <a:solidFill>
                  <a:srgbClr val="003451"/>
                </a:solidFill>
              </a:rPr>
              <a:t>万円</a:t>
            </a:r>
            <a:r>
              <a:rPr kumimoji="1" lang="en-US" altLang="ja-JP" sz="3200" b="1">
                <a:solidFill>
                  <a:srgbClr val="003451"/>
                </a:solidFill>
              </a:rPr>
              <a:t>/</a:t>
            </a:r>
            <a:r>
              <a:rPr kumimoji="1" lang="ja-JP" altLang="en-US" sz="3200" b="1">
                <a:solidFill>
                  <a:srgbClr val="003451"/>
                </a:solidFill>
              </a:rPr>
              <a:t>㎡</a:t>
            </a:r>
            <a:endParaRPr kumimoji="1" lang="en-US" altLang="ja-JP" sz="3200" b="1">
              <a:solidFill>
                <a:srgbClr val="003451"/>
              </a:solidFill>
            </a:endParaRPr>
          </a:p>
          <a:p>
            <a:pPr algn="ctr"/>
            <a:r>
              <a:rPr kumimoji="1" lang="en-US" altLang="ja-JP" sz="1200" b="1">
                <a:solidFill>
                  <a:srgbClr val="003451"/>
                </a:solidFill>
              </a:rPr>
              <a:t>※</a:t>
            </a:r>
            <a:r>
              <a:rPr kumimoji="1" lang="ja-JP" altLang="en-US" sz="1200" b="1">
                <a:solidFill>
                  <a:srgbClr val="003451"/>
                </a:solidFill>
              </a:rPr>
              <a:t>文部科学省令和３～８年度予算（案）主要事項及び説明資料より試算</a:t>
            </a:r>
            <a:endParaRPr kumimoji="1" lang="en-US" altLang="ja-JP" sz="1200" b="1">
              <a:solidFill>
                <a:srgbClr val="003451"/>
              </a:solidFill>
            </a:endParaRPr>
          </a:p>
          <a:p>
            <a:pPr algn="ctr"/>
            <a:endParaRPr kumimoji="1" lang="en-US" altLang="ja-JP" sz="1200" b="1">
              <a:solidFill>
                <a:srgbClr val="003451"/>
              </a:solidFill>
            </a:endParaRPr>
          </a:p>
          <a:p>
            <a:pPr algn="ctr"/>
            <a:r>
              <a:rPr kumimoji="1" lang="en-US" altLang="ja-JP" sz="3200" b="1">
                <a:solidFill>
                  <a:srgbClr val="003451"/>
                </a:solidFill>
              </a:rPr>
              <a:t>4.05</a:t>
            </a:r>
            <a:r>
              <a:rPr kumimoji="1" lang="ja-JP" altLang="en-US" sz="3200" b="1">
                <a:solidFill>
                  <a:srgbClr val="003451"/>
                </a:solidFill>
              </a:rPr>
              <a:t>億円</a:t>
            </a:r>
            <a:r>
              <a:rPr kumimoji="1" lang="en-US" altLang="ja-JP" sz="3200" b="1">
                <a:solidFill>
                  <a:srgbClr val="003451"/>
                </a:solidFill>
              </a:rPr>
              <a:t>/</a:t>
            </a:r>
            <a:r>
              <a:rPr kumimoji="1" lang="ja-JP" altLang="en-US" sz="3200" b="1">
                <a:solidFill>
                  <a:srgbClr val="003451"/>
                </a:solidFill>
              </a:rPr>
              <a:t>年の削減</a:t>
            </a:r>
          </a:p>
        </p:txBody>
      </p:sp>
      <p:sp>
        <p:nvSpPr>
          <p:cNvPr id="13" name="矢印: 右 12">
            <a:extLst>
              <a:ext uri="{FF2B5EF4-FFF2-40B4-BE49-F238E27FC236}">
                <a16:creationId xmlns:a16="http://schemas.microsoft.com/office/drawing/2014/main" id="{FAD6B3D9-922F-0CE1-1C64-C38ED85A9CBA}"/>
              </a:ext>
            </a:extLst>
          </p:cNvPr>
          <p:cNvSpPr/>
          <p:nvPr/>
        </p:nvSpPr>
        <p:spPr>
          <a:xfrm>
            <a:off x="7307109" y="2003621"/>
            <a:ext cx="542166" cy="817296"/>
          </a:xfrm>
          <a:prstGeom prst="rightArrow">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6" name="四角形: 角を丸くする 15">
            <a:extLst>
              <a:ext uri="{FF2B5EF4-FFF2-40B4-BE49-F238E27FC236}">
                <a16:creationId xmlns:a16="http://schemas.microsoft.com/office/drawing/2014/main" id="{9E3A93B7-E2D7-F491-7AE5-FE0EEC92BA22}"/>
              </a:ext>
            </a:extLst>
          </p:cNvPr>
          <p:cNvSpPr/>
          <p:nvPr/>
        </p:nvSpPr>
        <p:spPr>
          <a:xfrm>
            <a:off x="7910226" y="3916544"/>
            <a:ext cx="4057418" cy="2622368"/>
          </a:xfrm>
          <a:prstGeom prst="roundRect">
            <a:avLst/>
          </a:prstGeom>
          <a:solidFill>
            <a:schemeClr val="bg1">
              <a:lumMod val="95000"/>
            </a:schemeClr>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b="1">
                <a:solidFill>
                  <a:srgbClr val="003451"/>
                </a:solidFill>
              </a:rPr>
              <a:t>2030</a:t>
            </a:r>
            <a:r>
              <a:rPr kumimoji="1" lang="ja-JP" altLang="en-US" sz="2000" b="1">
                <a:solidFill>
                  <a:srgbClr val="003451"/>
                </a:solidFill>
              </a:rPr>
              <a:t>年度公民館更新単価は</a:t>
            </a:r>
            <a:endParaRPr kumimoji="1" lang="en-US" altLang="ja-JP" sz="2000" b="1">
              <a:solidFill>
                <a:srgbClr val="003451"/>
              </a:solidFill>
            </a:endParaRPr>
          </a:p>
          <a:p>
            <a:pPr algn="ctr"/>
            <a:r>
              <a:rPr kumimoji="1" lang="ja-JP" altLang="en-US" sz="3200" b="1">
                <a:solidFill>
                  <a:srgbClr val="003451"/>
                </a:solidFill>
              </a:rPr>
              <a:t>約</a:t>
            </a:r>
            <a:r>
              <a:rPr kumimoji="1" lang="en-US" altLang="ja-JP" sz="3200" b="1">
                <a:solidFill>
                  <a:srgbClr val="003451"/>
                </a:solidFill>
              </a:rPr>
              <a:t>40</a:t>
            </a:r>
            <a:r>
              <a:rPr kumimoji="1" lang="ja-JP" altLang="en-US" sz="3200" b="1">
                <a:solidFill>
                  <a:srgbClr val="003451"/>
                </a:solidFill>
              </a:rPr>
              <a:t>万円</a:t>
            </a:r>
            <a:r>
              <a:rPr kumimoji="1" lang="en-US" altLang="ja-JP" sz="3200" b="1">
                <a:solidFill>
                  <a:srgbClr val="003451"/>
                </a:solidFill>
              </a:rPr>
              <a:t>/</a:t>
            </a:r>
            <a:r>
              <a:rPr kumimoji="1" lang="ja-JP" altLang="en-US" sz="3200" b="1">
                <a:solidFill>
                  <a:srgbClr val="003451"/>
                </a:solidFill>
              </a:rPr>
              <a:t>㎡</a:t>
            </a:r>
            <a:endParaRPr kumimoji="1" lang="en-US" altLang="ja-JP" sz="3200" b="1">
              <a:solidFill>
                <a:srgbClr val="003451"/>
              </a:solidFill>
            </a:endParaRPr>
          </a:p>
          <a:p>
            <a:pPr algn="ctr"/>
            <a:r>
              <a:rPr kumimoji="1" lang="en-US" altLang="ja-JP" sz="1200" b="1">
                <a:solidFill>
                  <a:srgbClr val="003451"/>
                </a:solidFill>
              </a:rPr>
              <a:t>※</a:t>
            </a:r>
            <a:r>
              <a:rPr kumimoji="1" lang="ja-JP" altLang="en-US" sz="1200" b="1">
                <a:solidFill>
                  <a:srgbClr val="003451"/>
                </a:solidFill>
              </a:rPr>
              <a:t>文部科学省令和３～８年度予算（案）主要事項及び説明資料より試算</a:t>
            </a:r>
            <a:endParaRPr kumimoji="1" lang="en-US" altLang="ja-JP" sz="1200" b="1">
              <a:solidFill>
                <a:srgbClr val="003451"/>
              </a:solidFill>
            </a:endParaRPr>
          </a:p>
          <a:p>
            <a:pPr algn="ctr"/>
            <a:endParaRPr kumimoji="1" lang="en-US" altLang="ja-JP" sz="1200" b="1">
              <a:solidFill>
                <a:srgbClr val="003451"/>
              </a:solidFill>
            </a:endParaRPr>
          </a:p>
          <a:p>
            <a:pPr algn="ctr"/>
            <a:r>
              <a:rPr kumimoji="1" lang="en-US" altLang="ja-JP" sz="3200" b="1">
                <a:solidFill>
                  <a:srgbClr val="003451"/>
                </a:solidFill>
              </a:rPr>
              <a:t>2.7</a:t>
            </a:r>
            <a:r>
              <a:rPr kumimoji="1" lang="ja-JP" altLang="en-US" sz="3200" b="1">
                <a:solidFill>
                  <a:srgbClr val="003451"/>
                </a:solidFill>
              </a:rPr>
              <a:t>千万円</a:t>
            </a:r>
            <a:r>
              <a:rPr kumimoji="1" lang="en-US" altLang="ja-JP" sz="3200" b="1">
                <a:solidFill>
                  <a:srgbClr val="003451"/>
                </a:solidFill>
              </a:rPr>
              <a:t>/</a:t>
            </a:r>
            <a:r>
              <a:rPr kumimoji="1" lang="ja-JP" altLang="en-US" sz="3200" b="1">
                <a:solidFill>
                  <a:srgbClr val="003451"/>
                </a:solidFill>
              </a:rPr>
              <a:t>年の削減</a:t>
            </a:r>
          </a:p>
        </p:txBody>
      </p:sp>
      <p:sp>
        <p:nvSpPr>
          <p:cNvPr id="17" name="矢印: 右 16">
            <a:extLst>
              <a:ext uri="{FF2B5EF4-FFF2-40B4-BE49-F238E27FC236}">
                <a16:creationId xmlns:a16="http://schemas.microsoft.com/office/drawing/2014/main" id="{A17C2B38-0C0A-9FE4-FE9A-61820BF6B6A1}"/>
              </a:ext>
            </a:extLst>
          </p:cNvPr>
          <p:cNvSpPr/>
          <p:nvPr/>
        </p:nvSpPr>
        <p:spPr>
          <a:xfrm>
            <a:off x="7307108" y="4819080"/>
            <a:ext cx="542167" cy="817296"/>
          </a:xfrm>
          <a:prstGeom prst="rightArrow">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2" name="テキスト ボックス 1">
            <a:extLst>
              <a:ext uri="{FF2B5EF4-FFF2-40B4-BE49-F238E27FC236}">
                <a16:creationId xmlns:a16="http://schemas.microsoft.com/office/drawing/2014/main" id="{4E52CA75-1719-F3A6-331D-53BCFCE96871}"/>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20</a:t>
            </a:r>
          </a:p>
        </p:txBody>
      </p:sp>
      <p:pic>
        <p:nvPicPr>
          <p:cNvPr id="27" name="オーディオ 26">
            <a:hlinkClick r:id="" action="ppaction://media"/>
            <a:extLst>
              <a:ext uri="{FF2B5EF4-FFF2-40B4-BE49-F238E27FC236}">
                <a16:creationId xmlns:a16="http://schemas.microsoft.com/office/drawing/2014/main" id="{F3A5E756-4698-8DA6-B819-DC90494A725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1878149"/>
      </p:ext>
    </p:extLst>
  </p:cSld>
  <p:clrMapOvr>
    <a:masterClrMapping/>
  </p:clrMapOvr>
  <p:transition advTm="2325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164BB-15F1-7B11-AE35-9F400012A439}"/>
            </a:ext>
          </a:extLst>
        </p:cNvPr>
        <p:cNvGrpSpPr/>
        <p:nvPr/>
      </p:nvGrpSpPr>
      <p:grpSpPr>
        <a:xfrm>
          <a:off x="0" y="0"/>
          <a:ext cx="0" cy="0"/>
          <a:chOff x="0" y="0"/>
          <a:chExt cx="0" cy="0"/>
        </a:xfrm>
      </p:grpSpPr>
      <p:sp>
        <p:nvSpPr>
          <p:cNvPr id="4" name="楕円 3">
            <a:extLst>
              <a:ext uri="{FF2B5EF4-FFF2-40B4-BE49-F238E27FC236}">
                <a16:creationId xmlns:a16="http://schemas.microsoft.com/office/drawing/2014/main" id="{4D2A7BE1-C41D-89BC-9B54-78BC879F68E9}"/>
              </a:ext>
            </a:extLst>
          </p:cNvPr>
          <p:cNvSpPr>
            <a:spLocks noChangeAspect="1"/>
          </p:cNvSpPr>
          <p:nvPr/>
        </p:nvSpPr>
        <p:spPr>
          <a:xfrm>
            <a:off x="-2700000" y="729000"/>
            <a:ext cx="5400000" cy="5400000"/>
          </a:xfrm>
          <a:prstGeom prst="ellipse">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E3F556F5-1DD6-8265-811C-14986C5B9116}"/>
              </a:ext>
            </a:extLst>
          </p:cNvPr>
          <p:cNvSpPr txBox="1"/>
          <p:nvPr/>
        </p:nvSpPr>
        <p:spPr>
          <a:xfrm>
            <a:off x="115022" y="1843948"/>
            <a:ext cx="2031325" cy="3170099"/>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公共施設</a:t>
            </a:r>
          </a:p>
          <a:p>
            <a:pPr algn="ctr"/>
            <a:r>
              <a:rPr lang="ja-JP" altLang="en-US" sz="6000" b="1">
                <a:solidFill>
                  <a:schemeClr val="bg1"/>
                </a:solidFill>
              </a:rPr>
              <a:t>広域配置</a:t>
            </a:r>
          </a:p>
        </p:txBody>
      </p:sp>
      <p:sp>
        <p:nvSpPr>
          <p:cNvPr id="16" name="テキスト ボックス 15">
            <a:extLst>
              <a:ext uri="{FF2B5EF4-FFF2-40B4-BE49-F238E27FC236}">
                <a16:creationId xmlns:a16="http://schemas.microsoft.com/office/drawing/2014/main" id="{94188B4E-E632-77BA-6470-005A9C212ED5}"/>
              </a:ext>
            </a:extLst>
          </p:cNvPr>
          <p:cNvSpPr txBox="1"/>
          <p:nvPr/>
        </p:nvSpPr>
        <p:spPr>
          <a:xfrm>
            <a:off x="2399809" y="577866"/>
            <a:ext cx="5619750" cy="523220"/>
          </a:xfrm>
          <a:prstGeom prst="rect">
            <a:avLst/>
          </a:prstGeom>
          <a:noFill/>
        </p:spPr>
        <p:txBody>
          <a:bodyPr wrap="square" lIns="91440" tIns="45720" rIns="91440" bIns="45720" rtlCol="0" anchor="t">
            <a:spAutoFit/>
          </a:bodyPr>
          <a:lstStyle/>
          <a:p>
            <a:r>
              <a:rPr kumimoji="1" lang="ja-JP" altLang="en-US" sz="2800" b="1">
                <a:solidFill>
                  <a:srgbClr val="003451"/>
                </a:solidFill>
              </a:rPr>
              <a:t>負担の均一化と目指す姿</a:t>
            </a:r>
            <a:endParaRPr kumimoji="1" lang="en-US" altLang="ja-JP" sz="2800" b="1">
              <a:solidFill>
                <a:srgbClr val="003451"/>
              </a:solidFill>
            </a:endParaRPr>
          </a:p>
        </p:txBody>
      </p:sp>
      <p:sp>
        <p:nvSpPr>
          <p:cNvPr id="3" name="Rectangle: Rounded Corners 2">
            <a:extLst>
              <a:ext uri="{FF2B5EF4-FFF2-40B4-BE49-F238E27FC236}">
                <a16:creationId xmlns:a16="http://schemas.microsoft.com/office/drawing/2014/main" id="{727005EC-C6E9-8FD1-E5D8-EF613AE06EDC}"/>
              </a:ext>
            </a:extLst>
          </p:cNvPr>
          <p:cNvSpPr/>
          <p:nvPr/>
        </p:nvSpPr>
        <p:spPr>
          <a:xfrm>
            <a:off x="2937748" y="1266824"/>
            <a:ext cx="9055759" cy="1192485"/>
          </a:xfrm>
          <a:prstGeom prst="round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sz="2800" b="1">
                <a:solidFill>
                  <a:schemeClr val="bg1"/>
                </a:solidFill>
              </a:rPr>
              <a:t>広域予約システム</a:t>
            </a:r>
          </a:p>
          <a:p>
            <a:pPr algn="ctr"/>
            <a:r>
              <a:rPr lang="ja-JP" altLang="en-US" sz="2400">
                <a:solidFill>
                  <a:schemeClr val="bg1"/>
                </a:solidFill>
              </a:rPr>
              <a:t>アプリで簡単に行える予約・全住民の統一料金体系</a:t>
            </a:r>
          </a:p>
        </p:txBody>
      </p:sp>
      <p:sp>
        <p:nvSpPr>
          <p:cNvPr id="6" name="Rectangle: Rounded Corners 5">
            <a:extLst>
              <a:ext uri="{FF2B5EF4-FFF2-40B4-BE49-F238E27FC236}">
                <a16:creationId xmlns:a16="http://schemas.microsoft.com/office/drawing/2014/main" id="{A23CEA9C-D039-68E6-EC19-FC4451538A70}"/>
              </a:ext>
            </a:extLst>
          </p:cNvPr>
          <p:cNvSpPr/>
          <p:nvPr/>
        </p:nvSpPr>
        <p:spPr>
          <a:xfrm>
            <a:off x="2937747" y="2606892"/>
            <a:ext cx="9055759" cy="1192485"/>
          </a:xfrm>
          <a:prstGeom prst="round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sz="2800" b="1">
                <a:solidFill>
                  <a:schemeClr val="bg1"/>
                </a:solidFill>
              </a:rPr>
              <a:t>コストシェアリング</a:t>
            </a:r>
          </a:p>
          <a:p>
            <a:pPr algn="ctr"/>
            <a:r>
              <a:rPr lang="ja-JP" altLang="en-US" sz="2400">
                <a:solidFill>
                  <a:schemeClr val="bg1"/>
                </a:solidFill>
              </a:rPr>
              <a:t>アプリによるデータから、利用比率に応じた自治体の費用負担</a:t>
            </a:r>
            <a:endParaRPr lang="en-US" altLang="ja-JP" sz="2400">
              <a:solidFill>
                <a:schemeClr val="bg1"/>
              </a:solidFill>
            </a:endParaRPr>
          </a:p>
        </p:txBody>
      </p:sp>
      <p:sp>
        <p:nvSpPr>
          <p:cNvPr id="7" name="Rectangle: Rounded Corners 6">
            <a:extLst>
              <a:ext uri="{FF2B5EF4-FFF2-40B4-BE49-F238E27FC236}">
                <a16:creationId xmlns:a16="http://schemas.microsoft.com/office/drawing/2014/main" id="{758A3586-B90F-E930-7634-94872F09717F}"/>
              </a:ext>
            </a:extLst>
          </p:cNvPr>
          <p:cNvSpPr/>
          <p:nvPr/>
        </p:nvSpPr>
        <p:spPr>
          <a:xfrm>
            <a:off x="2937747" y="3946961"/>
            <a:ext cx="9055759" cy="1192485"/>
          </a:xfrm>
          <a:prstGeom prst="round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sz="2800" b="1">
                <a:solidFill>
                  <a:schemeClr val="bg1"/>
                </a:solidFill>
              </a:rPr>
              <a:t>アクセス保証</a:t>
            </a:r>
          </a:p>
          <a:p>
            <a:pPr algn="ctr"/>
            <a:r>
              <a:rPr lang="ja-JP" altLang="en-US" sz="2400">
                <a:solidFill>
                  <a:schemeClr val="bg1"/>
                </a:solidFill>
              </a:rPr>
              <a:t>交通と連携して拠点アクセス性を全住民に保証</a:t>
            </a:r>
            <a:endParaRPr lang="en-US" sz="2400">
              <a:solidFill>
                <a:schemeClr val="bg1"/>
              </a:solidFill>
            </a:endParaRPr>
          </a:p>
        </p:txBody>
      </p:sp>
      <p:sp>
        <p:nvSpPr>
          <p:cNvPr id="8" name="Rectangle: Rounded Corners 7">
            <a:extLst>
              <a:ext uri="{FF2B5EF4-FFF2-40B4-BE49-F238E27FC236}">
                <a16:creationId xmlns:a16="http://schemas.microsoft.com/office/drawing/2014/main" id="{8B64F93D-2C03-7A52-0BF6-7B60C2476341}"/>
              </a:ext>
            </a:extLst>
          </p:cNvPr>
          <p:cNvSpPr/>
          <p:nvPr/>
        </p:nvSpPr>
        <p:spPr>
          <a:xfrm>
            <a:off x="2937747" y="5541030"/>
            <a:ext cx="9055759" cy="1192485"/>
          </a:xfrm>
          <a:prstGeom prst="roundRect">
            <a:avLst/>
          </a:prstGeom>
          <a:solidFill>
            <a:schemeClr val="bg1">
              <a:lumMod val="95000"/>
            </a:schemeClr>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sz="2800" b="1">
                <a:solidFill>
                  <a:srgbClr val="003451"/>
                </a:solidFill>
              </a:rPr>
              <a:t>2040年</a:t>
            </a:r>
            <a:endParaRPr lang="en-US" altLang="ja-JP" sz="2800" b="1">
              <a:solidFill>
                <a:srgbClr val="003451"/>
              </a:solidFill>
            </a:endParaRPr>
          </a:p>
          <a:p>
            <a:pPr algn="ctr"/>
            <a:r>
              <a:rPr lang="ja-JP" altLang="en-US" sz="2800" b="1">
                <a:solidFill>
                  <a:srgbClr val="003451"/>
                </a:solidFill>
              </a:rPr>
              <a:t>圏域全体で支える持続可能な広域公共施設立地</a:t>
            </a:r>
          </a:p>
        </p:txBody>
      </p:sp>
      <p:sp>
        <p:nvSpPr>
          <p:cNvPr id="9" name="Isosceles Triangle 8">
            <a:extLst>
              <a:ext uri="{FF2B5EF4-FFF2-40B4-BE49-F238E27FC236}">
                <a16:creationId xmlns:a16="http://schemas.microsoft.com/office/drawing/2014/main" id="{87B2AB8B-DE3C-CF7C-9EA1-D77E3A8293EA}"/>
              </a:ext>
            </a:extLst>
          </p:cNvPr>
          <p:cNvSpPr/>
          <p:nvPr/>
        </p:nvSpPr>
        <p:spPr>
          <a:xfrm flipV="1">
            <a:off x="6748845" y="5236451"/>
            <a:ext cx="1438275" cy="239765"/>
          </a:xfrm>
          <a:prstGeom prst="triangle">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オーディオ 14">
            <a:hlinkClick r:id="" action="ppaction://media"/>
            <a:extLst>
              <a:ext uri="{FF2B5EF4-FFF2-40B4-BE49-F238E27FC236}">
                <a16:creationId xmlns:a16="http://schemas.microsoft.com/office/drawing/2014/main" id="{E3F347EC-280A-0D83-3BFA-6DF44105E77A}"/>
              </a:ext>
            </a:extLst>
          </p:cNvPr>
          <p:cNvPicPr>
            <a:picLocks noChangeAspect="1"/>
          </p:cNvPicPr>
          <p:nvPr>
            <a:audioFile r:link="rId1"/>
            <p:extLst>
              <p:ext uri="{DAA4B4D4-6D71-4841-9C94-3DE7FCFB9230}">
                <p14:media xmlns:p14="http://schemas.microsoft.com/office/powerpoint/2010/main" r:embed="rId2">
                  <p14:trim st="2621" end="4349.3832"/>
                </p14:media>
              </p:ext>
            </p:extLst>
          </p:nvPr>
        </p:nvPicPr>
        <p:blipFill>
          <a:blip r:embed="rId5"/>
          <a:srcRect l="-287500" t="-287500" r="-287500" b="-287500"/>
          <a:stretch>
            <a:fillRect/>
          </a:stretch>
        </p:blipFill>
        <p:spPr>
          <a:xfrm>
            <a:off x="12298626" y="4447516"/>
            <a:ext cx="2057400" cy="2057400"/>
          </a:xfrm>
          <a:prstGeom prst="ellipse">
            <a:avLst/>
          </a:prstGeom>
        </p:spPr>
      </p:pic>
      <p:sp>
        <p:nvSpPr>
          <p:cNvPr id="5" name="テキスト ボックス 4">
            <a:extLst>
              <a:ext uri="{FF2B5EF4-FFF2-40B4-BE49-F238E27FC236}">
                <a16:creationId xmlns:a16="http://schemas.microsoft.com/office/drawing/2014/main" id="{4C6257E0-2B22-BABD-D67E-2059FF77A579}"/>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21</a:t>
            </a:r>
          </a:p>
        </p:txBody>
      </p:sp>
    </p:spTree>
    <p:extLst>
      <p:ext uri="{BB962C8B-B14F-4D97-AF65-F5344CB8AC3E}">
        <p14:creationId xmlns:p14="http://schemas.microsoft.com/office/powerpoint/2010/main" val="2904766949"/>
      </p:ext>
    </p:extLst>
  </p:cSld>
  <p:clrMapOvr>
    <a:masterClrMapping/>
  </p:clrMapOvr>
  <p:transition advTm="167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3451"/>
        </a:solidFill>
        <a:effectLst/>
      </p:bgPr>
    </p:bg>
    <p:spTree>
      <p:nvGrpSpPr>
        <p:cNvPr id="1" name="">
          <a:extLst>
            <a:ext uri="{FF2B5EF4-FFF2-40B4-BE49-F238E27FC236}">
              <a16:creationId xmlns:a16="http://schemas.microsoft.com/office/drawing/2014/main" id="{E6B9B8C5-FF77-5A66-21B6-212661F03FD0}"/>
            </a:ext>
          </a:extLst>
        </p:cNvPr>
        <p:cNvGrpSpPr/>
        <p:nvPr/>
      </p:nvGrpSpPr>
      <p:grpSpPr>
        <a:xfrm>
          <a:off x="0" y="0"/>
          <a:ext cx="0" cy="0"/>
          <a:chOff x="0" y="0"/>
          <a:chExt cx="0" cy="0"/>
        </a:xfrm>
      </p:grpSpPr>
      <p:pic>
        <p:nvPicPr>
          <p:cNvPr id="20" name="図 19">
            <a:extLst>
              <a:ext uri="{FF2B5EF4-FFF2-40B4-BE49-F238E27FC236}">
                <a16:creationId xmlns:a16="http://schemas.microsoft.com/office/drawing/2014/main" id="{55DFF162-5E17-5B81-B0DD-44867C47DC19}"/>
              </a:ext>
            </a:extLst>
          </p:cNvPr>
          <p:cNvPicPr>
            <a:picLocks noChangeAspect="1"/>
          </p:cNvPicPr>
          <p:nvPr/>
        </p:nvPicPr>
        <p:blipFill>
          <a:blip r:embed="rId5"/>
          <a:stretch>
            <a:fillRect/>
          </a:stretch>
        </p:blipFill>
        <p:spPr>
          <a:xfrm>
            <a:off x="-1955357" y="637309"/>
            <a:ext cx="14928272" cy="5491691"/>
          </a:xfrm>
          <a:prstGeom prst="rect">
            <a:avLst/>
          </a:prstGeom>
        </p:spPr>
      </p:pic>
      <p:sp>
        <p:nvSpPr>
          <p:cNvPr id="21" name="正方形/長方形 20">
            <a:extLst>
              <a:ext uri="{FF2B5EF4-FFF2-40B4-BE49-F238E27FC236}">
                <a16:creationId xmlns:a16="http://schemas.microsoft.com/office/drawing/2014/main" id="{1E951784-8AB4-D656-DCD5-7D160E12E2CE}"/>
              </a:ext>
            </a:extLst>
          </p:cNvPr>
          <p:cNvSpPr/>
          <p:nvPr/>
        </p:nvSpPr>
        <p:spPr>
          <a:xfrm>
            <a:off x="-1287033" y="3429000"/>
            <a:ext cx="5992669" cy="270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9B492699-4A33-5718-8342-5A3A7F26ACAE}"/>
              </a:ext>
            </a:extLst>
          </p:cNvPr>
          <p:cNvSpPr/>
          <p:nvPr/>
        </p:nvSpPr>
        <p:spPr>
          <a:xfrm>
            <a:off x="-2" y="728999"/>
            <a:ext cx="12192001" cy="32429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B8AAE9FB-04E9-0DBF-D112-B585E26332A5}"/>
              </a:ext>
            </a:extLst>
          </p:cNvPr>
          <p:cNvSpPr/>
          <p:nvPr/>
        </p:nvSpPr>
        <p:spPr>
          <a:xfrm>
            <a:off x="-667907" y="1963450"/>
            <a:ext cx="1628774" cy="41655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3F09988D-B6BC-C768-D4D3-B09BBA123234}"/>
              </a:ext>
            </a:extLst>
          </p:cNvPr>
          <p:cNvSpPr/>
          <p:nvPr/>
        </p:nvSpPr>
        <p:spPr>
          <a:xfrm>
            <a:off x="9492000" y="-294"/>
            <a:ext cx="2700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BCE2D52A-AC8B-4AAC-81F2-9F6C0BFEBE1B}"/>
              </a:ext>
            </a:extLst>
          </p:cNvPr>
          <p:cNvSpPr/>
          <p:nvPr/>
        </p:nvSpPr>
        <p:spPr>
          <a:xfrm>
            <a:off x="9492000" y="728706"/>
            <a:ext cx="2700000" cy="5400000"/>
          </a:xfrm>
          <a:prstGeom prst="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グループ化 6">
            <a:extLst>
              <a:ext uri="{FF2B5EF4-FFF2-40B4-BE49-F238E27FC236}">
                <a16:creationId xmlns:a16="http://schemas.microsoft.com/office/drawing/2014/main" id="{46C67FD7-30A1-E55A-8996-A11C48E61AF7}"/>
              </a:ext>
            </a:extLst>
          </p:cNvPr>
          <p:cNvGrpSpPr/>
          <p:nvPr/>
        </p:nvGrpSpPr>
        <p:grpSpPr>
          <a:xfrm>
            <a:off x="-10002253" y="-8181474"/>
            <a:ext cx="32554358" cy="22370715"/>
            <a:chOff x="-10002253" y="-8181474"/>
            <a:chExt cx="32554358" cy="22370715"/>
          </a:xfrm>
        </p:grpSpPr>
        <p:sp>
          <p:nvSpPr>
            <p:cNvPr id="8" name="正方形/長方形 7">
              <a:extLst>
                <a:ext uri="{FF2B5EF4-FFF2-40B4-BE49-F238E27FC236}">
                  <a16:creationId xmlns:a16="http://schemas.microsoft.com/office/drawing/2014/main" id="{86F3D74A-1F4F-296C-02AC-2CF98849EBCB}"/>
                </a:ext>
              </a:extLst>
            </p:cNvPr>
            <p:cNvSpPr/>
            <p:nvPr/>
          </p:nvSpPr>
          <p:spPr>
            <a:xfrm>
              <a:off x="5638800" y="-8181474"/>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9AD4A29C-CA0B-0E22-D59C-8417BC43CDB6}"/>
                </a:ext>
              </a:extLst>
            </p:cNvPr>
            <p:cNvSpPr/>
            <p:nvPr/>
          </p:nvSpPr>
          <p:spPr>
            <a:xfrm>
              <a:off x="5638800" y="13274841"/>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38EB4AAF-0A4F-6832-644D-84386F7EE3ED}"/>
                </a:ext>
              </a:extLst>
            </p:cNvPr>
            <p:cNvSpPr/>
            <p:nvPr/>
          </p:nvSpPr>
          <p:spPr>
            <a:xfrm>
              <a:off x="-10002253" y="29718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A44F1E36-6A71-9AF6-9E8D-600D6F241D18}"/>
                </a:ext>
              </a:extLst>
            </p:cNvPr>
            <p:cNvSpPr/>
            <p:nvPr/>
          </p:nvSpPr>
          <p:spPr>
            <a:xfrm>
              <a:off x="21637705" y="29718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楕円 15">
            <a:extLst>
              <a:ext uri="{FF2B5EF4-FFF2-40B4-BE49-F238E27FC236}">
                <a16:creationId xmlns:a16="http://schemas.microsoft.com/office/drawing/2014/main" id="{C6BFD71A-C2FA-D0F6-0AF1-9443FE282819}"/>
              </a:ext>
            </a:extLst>
          </p:cNvPr>
          <p:cNvSpPr>
            <a:spLocks noChangeAspect="1"/>
          </p:cNvSpPr>
          <p:nvPr/>
        </p:nvSpPr>
        <p:spPr>
          <a:xfrm>
            <a:off x="6792000" y="-4671441"/>
            <a:ext cx="5400000" cy="54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extLst>
              <a:ext uri="{FF2B5EF4-FFF2-40B4-BE49-F238E27FC236}">
                <a16:creationId xmlns:a16="http://schemas.microsoft.com/office/drawing/2014/main" id="{D0589103-AED6-5910-4718-7E3F009C69D2}"/>
              </a:ext>
            </a:extLst>
          </p:cNvPr>
          <p:cNvSpPr>
            <a:spLocks noChangeAspect="1"/>
          </p:cNvSpPr>
          <p:nvPr/>
        </p:nvSpPr>
        <p:spPr>
          <a:xfrm>
            <a:off x="6788532" y="6128853"/>
            <a:ext cx="5400000" cy="54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0A124B97-6E4C-A66E-0ECD-E2683249109D}"/>
              </a:ext>
            </a:extLst>
          </p:cNvPr>
          <p:cNvSpPr/>
          <p:nvPr/>
        </p:nvSpPr>
        <p:spPr>
          <a:xfrm>
            <a:off x="0" y="0"/>
            <a:ext cx="7484739" cy="729000"/>
          </a:xfrm>
          <a:prstGeom prst="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 name="図 27">
            <a:extLst>
              <a:ext uri="{FF2B5EF4-FFF2-40B4-BE49-F238E27FC236}">
                <a16:creationId xmlns:a16="http://schemas.microsoft.com/office/drawing/2014/main" id="{EB00BD6D-34D9-E18D-97D2-DAFF9033BC16}"/>
              </a:ext>
            </a:extLst>
          </p:cNvPr>
          <p:cNvPicPr>
            <a:picLocks noChangeAspect="1"/>
          </p:cNvPicPr>
          <p:nvPr/>
        </p:nvPicPr>
        <p:blipFill>
          <a:blip r:embed="rId6"/>
          <a:srcRect l="49925"/>
          <a:stretch>
            <a:fillRect/>
          </a:stretch>
        </p:blipFill>
        <p:spPr>
          <a:xfrm>
            <a:off x="9491999" y="728412"/>
            <a:ext cx="2701733" cy="5395428"/>
          </a:xfrm>
          <a:prstGeom prst="rect">
            <a:avLst/>
          </a:prstGeom>
        </p:spPr>
      </p:pic>
      <p:sp>
        <p:nvSpPr>
          <p:cNvPr id="29" name="正方形/長方形 28">
            <a:extLst>
              <a:ext uri="{FF2B5EF4-FFF2-40B4-BE49-F238E27FC236}">
                <a16:creationId xmlns:a16="http://schemas.microsoft.com/office/drawing/2014/main" id="{6FC1A518-62BD-80C6-FDA3-30562467A047}"/>
              </a:ext>
            </a:extLst>
          </p:cNvPr>
          <p:cNvSpPr/>
          <p:nvPr/>
        </p:nvSpPr>
        <p:spPr>
          <a:xfrm>
            <a:off x="8448675" y="1957265"/>
            <a:ext cx="1043324" cy="41655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4" name="グループ化 33">
            <a:extLst>
              <a:ext uri="{FF2B5EF4-FFF2-40B4-BE49-F238E27FC236}">
                <a16:creationId xmlns:a16="http://schemas.microsoft.com/office/drawing/2014/main" id="{378126AE-B7A9-73C4-79B5-7C8C29338666}"/>
              </a:ext>
            </a:extLst>
          </p:cNvPr>
          <p:cNvGrpSpPr/>
          <p:nvPr/>
        </p:nvGrpSpPr>
        <p:grpSpPr>
          <a:xfrm>
            <a:off x="6875330" y="3129297"/>
            <a:ext cx="2535087" cy="2176063"/>
            <a:chOff x="4823056" y="2418023"/>
            <a:chExt cx="2535087" cy="2176063"/>
          </a:xfrm>
        </p:grpSpPr>
        <p:grpSp>
          <p:nvGrpSpPr>
            <p:cNvPr id="35" name="グループ化 34">
              <a:extLst>
                <a:ext uri="{FF2B5EF4-FFF2-40B4-BE49-F238E27FC236}">
                  <a16:creationId xmlns:a16="http://schemas.microsoft.com/office/drawing/2014/main" id="{C0C5E9BF-17D1-F99F-EC97-A6F85068DFFF}"/>
                </a:ext>
              </a:extLst>
            </p:cNvPr>
            <p:cNvGrpSpPr/>
            <p:nvPr/>
          </p:nvGrpSpPr>
          <p:grpSpPr>
            <a:xfrm>
              <a:off x="5376000" y="2418023"/>
              <a:ext cx="1440000" cy="1440000"/>
              <a:chOff x="5376000" y="2446065"/>
              <a:chExt cx="1440000" cy="1440000"/>
            </a:xfrm>
          </p:grpSpPr>
          <p:sp>
            <p:nvSpPr>
              <p:cNvPr id="37" name="楕円 36">
                <a:extLst>
                  <a:ext uri="{FF2B5EF4-FFF2-40B4-BE49-F238E27FC236}">
                    <a16:creationId xmlns:a16="http://schemas.microsoft.com/office/drawing/2014/main" id="{AB0245C9-763D-9035-CF3C-144A2F776520}"/>
                  </a:ext>
                </a:extLst>
              </p:cNvPr>
              <p:cNvSpPr>
                <a:spLocks noChangeAspect="1"/>
              </p:cNvSpPr>
              <p:nvPr/>
            </p:nvSpPr>
            <p:spPr>
              <a:xfrm>
                <a:off x="5376000" y="2446065"/>
                <a:ext cx="1440000" cy="1440000"/>
              </a:xfrm>
              <a:prstGeom prst="ellipse">
                <a:avLst/>
              </a:pr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矢印: 上 37">
                <a:extLst>
                  <a:ext uri="{FF2B5EF4-FFF2-40B4-BE49-F238E27FC236}">
                    <a16:creationId xmlns:a16="http://schemas.microsoft.com/office/drawing/2014/main" id="{24CB8A44-DC19-5C4B-A5AF-A95EC13DC989}"/>
                  </a:ext>
                </a:extLst>
              </p:cNvPr>
              <p:cNvSpPr/>
              <p:nvPr/>
            </p:nvSpPr>
            <p:spPr>
              <a:xfrm>
                <a:off x="5666538" y="2623406"/>
                <a:ext cx="869121" cy="1073612"/>
              </a:xfrm>
              <a:prstGeom prst="upArrow">
                <a:avLst>
                  <a:gd name="adj1" fmla="val 45616"/>
                  <a:gd name="adj2" fmla="val 57481"/>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6" name="テキスト ボックス 35">
              <a:extLst>
                <a:ext uri="{FF2B5EF4-FFF2-40B4-BE49-F238E27FC236}">
                  <a16:creationId xmlns:a16="http://schemas.microsoft.com/office/drawing/2014/main" id="{018A9EB6-C9A8-AEEA-315E-9D2709658920}"/>
                </a:ext>
              </a:extLst>
            </p:cNvPr>
            <p:cNvSpPr txBox="1"/>
            <p:nvPr/>
          </p:nvSpPr>
          <p:spPr>
            <a:xfrm>
              <a:off x="4823056" y="3886200"/>
              <a:ext cx="2535087" cy="707886"/>
            </a:xfrm>
            <a:prstGeom prst="rect">
              <a:avLst/>
            </a:prstGeom>
            <a:noFill/>
          </p:spPr>
          <p:txBody>
            <a:bodyPr wrap="square" rtlCol="0" anchor="ctr">
              <a:spAutoFit/>
            </a:bodyPr>
            <a:lstStyle/>
            <a:p>
              <a:pPr algn="ctr"/>
              <a:r>
                <a:rPr kumimoji="1" lang="ja-JP" altLang="en-US" sz="4000" b="1">
                  <a:ln w="6350">
                    <a:solidFill>
                      <a:srgbClr val="003451"/>
                    </a:solidFill>
                  </a:ln>
                  <a:solidFill>
                    <a:srgbClr val="003451"/>
                  </a:solidFill>
                  <a:latin typeface="Noto Sans JP" panose="020B0200000000000000" pitchFamily="50" charset="-128"/>
                  <a:ea typeface="Noto Sans JP" panose="020B0200000000000000" pitchFamily="50" charset="-128"/>
                </a:rPr>
                <a:t>高める</a:t>
              </a:r>
              <a:endParaRPr kumimoji="1" lang="en-US" altLang="ja-JP" sz="4000" b="1">
                <a:ln w="6350">
                  <a:solidFill>
                    <a:srgbClr val="003451"/>
                  </a:solidFill>
                </a:ln>
                <a:solidFill>
                  <a:srgbClr val="003451"/>
                </a:solidFill>
                <a:latin typeface="Noto Sans JP" panose="020B0200000000000000" pitchFamily="50" charset="-128"/>
                <a:ea typeface="Noto Sans JP" panose="020B0200000000000000" pitchFamily="50" charset="-128"/>
              </a:endParaRPr>
            </a:p>
          </p:txBody>
        </p:sp>
      </p:grpSp>
      <p:grpSp>
        <p:nvGrpSpPr>
          <p:cNvPr id="69" name="グループ化 68">
            <a:extLst>
              <a:ext uri="{FF2B5EF4-FFF2-40B4-BE49-F238E27FC236}">
                <a16:creationId xmlns:a16="http://schemas.microsoft.com/office/drawing/2014/main" id="{095B9BF4-4D1E-97D9-798C-68D6E7B8734C}"/>
              </a:ext>
            </a:extLst>
          </p:cNvPr>
          <p:cNvGrpSpPr/>
          <p:nvPr/>
        </p:nvGrpSpPr>
        <p:grpSpPr>
          <a:xfrm>
            <a:off x="2780404" y="4650889"/>
            <a:ext cx="2535087" cy="2176063"/>
            <a:chOff x="4823056" y="3839848"/>
            <a:chExt cx="2535087" cy="2176063"/>
          </a:xfrm>
        </p:grpSpPr>
        <p:sp>
          <p:nvSpPr>
            <p:cNvPr id="70" name="楕円 69">
              <a:extLst>
                <a:ext uri="{FF2B5EF4-FFF2-40B4-BE49-F238E27FC236}">
                  <a16:creationId xmlns:a16="http://schemas.microsoft.com/office/drawing/2014/main" id="{C2B796E9-BFA9-33E8-33E3-81837C18F9EE}"/>
                </a:ext>
              </a:extLst>
            </p:cNvPr>
            <p:cNvSpPr>
              <a:spLocks noChangeAspect="1"/>
            </p:cNvSpPr>
            <p:nvPr/>
          </p:nvSpPr>
          <p:spPr>
            <a:xfrm>
              <a:off x="5376000" y="3839848"/>
              <a:ext cx="1440000" cy="1440000"/>
            </a:xfrm>
            <a:prstGeom prst="ellipse">
              <a:avLst/>
            </a:pr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a:extLst>
                <a:ext uri="{FF2B5EF4-FFF2-40B4-BE49-F238E27FC236}">
                  <a16:creationId xmlns:a16="http://schemas.microsoft.com/office/drawing/2014/main" id="{495873B9-CDC8-DAD0-F420-6D7EC9727B14}"/>
                </a:ext>
              </a:extLst>
            </p:cNvPr>
            <p:cNvSpPr txBox="1"/>
            <p:nvPr/>
          </p:nvSpPr>
          <p:spPr>
            <a:xfrm>
              <a:off x="4823056" y="5308025"/>
              <a:ext cx="2535087" cy="707886"/>
            </a:xfrm>
            <a:prstGeom prst="rect">
              <a:avLst/>
            </a:prstGeom>
            <a:noFill/>
          </p:spPr>
          <p:txBody>
            <a:bodyPr wrap="square" rtlCol="0" anchor="ctr">
              <a:spAutoFit/>
            </a:bodyPr>
            <a:lstStyle/>
            <a:p>
              <a:pPr algn="ctr"/>
              <a:r>
                <a:rPr kumimoji="1" lang="ja-JP" altLang="en-US" sz="4000" b="1">
                  <a:ln w="6350">
                    <a:noFill/>
                  </a:ln>
                  <a:solidFill>
                    <a:schemeClr val="bg1"/>
                  </a:solidFill>
                  <a:latin typeface="Noto Sans JP" panose="020B0200000000000000" pitchFamily="50" charset="-128"/>
                  <a:ea typeface="Noto Sans JP" panose="020B0200000000000000" pitchFamily="50" charset="-128"/>
                </a:rPr>
                <a:t>対応する</a:t>
              </a:r>
              <a:endParaRPr kumimoji="1" lang="en-US" altLang="ja-JP" sz="4000" b="1">
                <a:ln w="6350">
                  <a:noFill/>
                </a:ln>
                <a:solidFill>
                  <a:schemeClr val="bg1"/>
                </a:solidFill>
                <a:latin typeface="Noto Sans JP" panose="020B0200000000000000" pitchFamily="50" charset="-128"/>
                <a:ea typeface="Noto Sans JP" panose="020B0200000000000000" pitchFamily="50" charset="-128"/>
              </a:endParaRPr>
            </a:p>
          </p:txBody>
        </p:sp>
        <p:pic>
          <p:nvPicPr>
            <p:cNvPr id="72" name="図 71">
              <a:extLst>
                <a:ext uri="{FF2B5EF4-FFF2-40B4-BE49-F238E27FC236}">
                  <a16:creationId xmlns:a16="http://schemas.microsoft.com/office/drawing/2014/main" id="{F6CB89AC-4F0B-1636-0701-BB2D72A28932}"/>
                </a:ext>
              </a:extLst>
            </p:cNvPr>
            <p:cNvPicPr>
              <a:picLocks noChangeAspect="1"/>
            </p:cNvPicPr>
            <p:nvPr/>
          </p:nvPicPr>
          <p:blipFill>
            <a:blip r:embed="rId7"/>
            <a:stretch>
              <a:fillRect/>
            </a:stretch>
          </p:blipFill>
          <p:spPr>
            <a:xfrm>
              <a:off x="5513190" y="4073282"/>
              <a:ext cx="1271792" cy="842074"/>
            </a:xfrm>
            <a:prstGeom prst="rect">
              <a:avLst/>
            </a:prstGeom>
          </p:spPr>
        </p:pic>
      </p:grpSp>
      <p:pic>
        <p:nvPicPr>
          <p:cNvPr id="119" name="グラフィックス 118" descr="男性 単色塗りつぶし">
            <a:extLst>
              <a:ext uri="{FF2B5EF4-FFF2-40B4-BE49-F238E27FC236}">
                <a16:creationId xmlns:a16="http://schemas.microsoft.com/office/drawing/2014/main" id="{54206347-2335-A7F6-5372-AC539F89CE78}"/>
              </a:ext>
            </a:extLst>
          </p:cNvPr>
          <p:cNvPicPr>
            <a:picLocks noChangeAspect="1"/>
          </p:cNvPicPr>
          <p:nvPr/>
        </p:nvPicPr>
        <p:blipFill>
          <a:blip r:embed="rId8">
            <a:extLst>
              <a:ext uri="{96DAC541-7B7A-43D3-8B79-37D633B846F1}">
                <asvg:svgBlip xmlns:asvg="http://schemas.microsoft.com/office/drawing/2016/SVG/main" r:embed="rId9"/>
              </a:ext>
            </a:extLst>
          </a:blip>
          <a:srcRect b="28190"/>
          <a:stretch>
            <a:fillRect/>
          </a:stretch>
        </p:blipFill>
        <p:spPr>
          <a:xfrm rot="21144179">
            <a:off x="4994348" y="3802451"/>
            <a:ext cx="1386290" cy="995494"/>
          </a:xfrm>
          <a:prstGeom prst="rect">
            <a:avLst/>
          </a:prstGeom>
        </p:spPr>
      </p:pic>
      <p:grpSp>
        <p:nvGrpSpPr>
          <p:cNvPr id="120" name="グループ化 119">
            <a:extLst>
              <a:ext uri="{FF2B5EF4-FFF2-40B4-BE49-F238E27FC236}">
                <a16:creationId xmlns:a16="http://schemas.microsoft.com/office/drawing/2014/main" id="{6E6810B5-7287-87FA-D81C-1FC18D2A1861}"/>
              </a:ext>
            </a:extLst>
          </p:cNvPr>
          <p:cNvGrpSpPr/>
          <p:nvPr/>
        </p:nvGrpSpPr>
        <p:grpSpPr>
          <a:xfrm>
            <a:off x="4063690" y="2589810"/>
            <a:ext cx="3395146" cy="3075174"/>
            <a:chOff x="10786838" y="6824663"/>
            <a:chExt cx="3395146" cy="3075174"/>
          </a:xfrm>
        </p:grpSpPr>
        <p:pic>
          <p:nvPicPr>
            <p:cNvPr id="121" name="グラフィックス 120" descr="ヨット 単色塗りつぶし">
              <a:extLst>
                <a:ext uri="{FF2B5EF4-FFF2-40B4-BE49-F238E27FC236}">
                  <a16:creationId xmlns:a16="http://schemas.microsoft.com/office/drawing/2014/main" id="{AA2AA914-6318-0CDA-F403-22D4E76FFD3C}"/>
                </a:ext>
              </a:extLst>
            </p:cNvPr>
            <p:cNvPicPr>
              <a:picLocks noChangeAspect="1"/>
            </p:cNvPicPr>
            <p:nvPr/>
          </p:nvPicPr>
          <p:blipFill>
            <a:blip r:embed="rId10">
              <a:extLst>
                <a:ext uri="{96DAC541-7B7A-43D3-8B79-37D633B846F1}">
                  <asvg:svgBlip xmlns:asvg="http://schemas.microsoft.com/office/drawing/2016/SVG/main" r:embed="rId11"/>
                </a:ext>
              </a:extLst>
            </a:blip>
            <a:srcRect t="69591" b="1"/>
            <a:stretch>
              <a:fillRect/>
            </a:stretch>
          </p:blipFill>
          <p:spPr>
            <a:xfrm rot="21138398">
              <a:off x="11322384" y="8588588"/>
              <a:ext cx="2810382" cy="1311249"/>
            </a:xfrm>
            <a:prstGeom prst="flowChartProcess">
              <a:avLst/>
            </a:prstGeom>
          </p:spPr>
        </p:pic>
        <p:sp>
          <p:nvSpPr>
            <p:cNvPr id="122" name="フローチャート: 記憶データ 121">
              <a:extLst>
                <a:ext uri="{FF2B5EF4-FFF2-40B4-BE49-F238E27FC236}">
                  <a16:creationId xmlns:a16="http://schemas.microsoft.com/office/drawing/2014/main" id="{218EB979-2930-65C4-C2FF-3948855F478B}"/>
                </a:ext>
              </a:extLst>
            </p:cNvPr>
            <p:cNvSpPr/>
            <p:nvPr/>
          </p:nvSpPr>
          <p:spPr>
            <a:xfrm rot="9979437">
              <a:off x="10786838" y="6824663"/>
              <a:ext cx="3395146" cy="1911085"/>
            </a:xfrm>
            <a:prstGeom prst="flowChartOnlineStorage">
              <a:avLst/>
            </a:prstGeom>
            <a:solidFill>
              <a:srgbClr val="003451"/>
            </a:solid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四角形: 角を丸くする 1">
            <a:extLst>
              <a:ext uri="{FF2B5EF4-FFF2-40B4-BE49-F238E27FC236}">
                <a16:creationId xmlns:a16="http://schemas.microsoft.com/office/drawing/2014/main" id="{B5DAA43B-1F13-2306-D174-964F724C5015}"/>
              </a:ext>
            </a:extLst>
          </p:cNvPr>
          <p:cNvSpPr/>
          <p:nvPr/>
        </p:nvSpPr>
        <p:spPr>
          <a:xfrm>
            <a:off x="830969" y="1449040"/>
            <a:ext cx="2340000" cy="4048667"/>
          </a:xfrm>
          <a:prstGeom prst="roundRect">
            <a:avLst>
              <a:gd name="adj" fmla="val 11220"/>
            </a:avLst>
          </a:prstGeom>
          <a:solidFill>
            <a:srgbClr val="F2F2F2"/>
          </a:solidFill>
          <a:ln w="571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6AD19AB1-7D9D-1150-7F17-32CF352EC152}"/>
              </a:ext>
            </a:extLst>
          </p:cNvPr>
          <p:cNvGrpSpPr/>
          <p:nvPr/>
        </p:nvGrpSpPr>
        <p:grpSpPr>
          <a:xfrm>
            <a:off x="830969" y="1427159"/>
            <a:ext cx="2340000" cy="584775"/>
            <a:chOff x="4925349" y="3876036"/>
            <a:chExt cx="2340000" cy="584775"/>
          </a:xfrm>
        </p:grpSpPr>
        <p:sp>
          <p:nvSpPr>
            <p:cNvPr id="4" name="フリーフォーム: 図形 3">
              <a:extLst>
                <a:ext uri="{FF2B5EF4-FFF2-40B4-BE49-F238E27FC236}">
                  <a16:creationId xmlns:a16="http://schemas.microsoft.com/office/drawing/2014/main" id="{4A19C04D-6217-95A0-B458-49D0A002EB4E}"/>
                </a:ext>
              </a:extLst>
            </p:cNvPr>
            <p:cNvSpPr>
              <a:spLocks noChangeAspect="1"/>
            </p:cNvSpPr>
            <p:nvPr/>
          </p:nvSpPr>
          <p:spPr>
            <a:xfrm>
              <a:off x="4925349" y="3897918"/>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5" name="テキスト ボックス 4">
              <a:extLst>
                <a:ext uri="{FF2B5EF4-FFF2-40B4-BE49-F238E27FC236}">
                  <a16:creationId xmlns:a16="http://schemas.microsoft.com/office/drawing/2014/main" id="{EAC39FE0-8E91-B2FB-1EEF-969B94AF4CCB}"/>
                </a:ext>
              </a:extLst>
            </p:cNvPr>
            <p:cNvSpPr txBox="1"/>
            <p:nvPr/>
          </p:nvSpPr>
          <p:spPr>
            <a:xfrm>
              <a:off x="5164041" y="3876036"/>
              <a:ext cx="1863063" cy="584775"/>
            </a:xfrm>
            <a:prstGeom prst="rect">
              <a:avLst/>
            </a:prstGeom>
            <a:noFill/>
          </p:spPr>
          <p:txBody>
            <a:bodyPr wrap="square" rtlCol="0" anchor="ctr">
              <a:spAutoFit/>
            </a:bodyPr>
            <a:lstStyle/>
            <a:p>
              <a:pPr algn="ctr"/>
              <a:r>
                <a:rPr kumimoji="1" lang="ja-JP" altLang="en-US" sz="3200" b="1">
                  <a:solidFill>
                    <a:schemeClr val="bg1"/>
                  </a:solidFill>
                  <a:latin typeface="Noto Sans JP" panose="020B0200000000000000" pitchFamily="50" charset="-128"/>
                  <a:ea typeface="Noto Sans JP" panose="020B0200000000000000" pitchFamily="50" charset="-128"/>
                </a:rPr>
                <a:t>人口減少</a:t>
              </a:r>
              <a:endParaRPr kumimoji="1" lang="ja-JP" altLang="en-US" sz="2400" b="1">
                <a:solidFill>
                  <a:schemeClr val="bg1"/>
                </a:solidFill>
                <a:latin typeface="Noto Sans JP" panose="020B0200000000000000" pitchFamily="50" charset="-128"/>
                <a:ea typeface="Noto Sans JP" panose="020B0200000000000000" pitchFamily="50" charset="-128"/>
              </a:endParaRPr>
            </a:p>
          </p:txBody>
        </p:sp>
      </p:grpSp>
      <p:grpSp>
        <p:nvGrpSpPr>
          <p:cNvPr id="11" name="グループ化 10">
            <a:extLst>
              <a:ext uri="{FF2B5EF4-FFF2-40B4-BE49-F238E27FC236}">
                <a16:creationId xmlns:a16="http://schemas.microsoft.com/office/drawing/2014/main" id="{7CFF74F8-3F01-E27F-EE32-E1EE68710AB3}"/>
              </a:ext>
            </a:extLst>
          </p:cNvPr>
          <p:cNvGrpSpPr/>
          <p:nvPr/>
        </p:nvGrpSpPr>
        <p:grpSpPr>
          <a:xfrm>
            <a:off x="830968" y="2275744"/>
            <a:ext cx="2340000" cy="584775"/>
            <a:chOff x="4925349" y="3879732"/>
            <a:chExt cx="2340000" cy="584775"/>
          </a:xfrm>
        </p:grpSpPr>
        <p:sp>
          <p:nvSpPr>
            <p:cNvPr id="13" name="フリーフォーム: 図形 12">
              <a:extLst>
                <a:ext uri="{FF2B5EF4-FFF2-40B4-BE49-F238E27FC236}">
                  <a16:creationId xmlns:a16="http://schemas.microsoft.com/office/drawing/2014/main" id="{05330888-57BF-5588-EF25-AD8E0C38AF95}"/>
                </a:ext>
              </a:extLst>
            </p:cNvPr>
            <p:cNvSpPr>
              <a:spLocks noChangeAspect="1"/>
            </p:cNvSpPr>
            <p:nvPr/>
          </p:nvSpPr>
          <p:spPr>
            <a:xfrm>
              <a:off x="4925349" y="3897918"/>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14" name="テキスト ボックス 13">
              <a:extLst>
                <a:ext uri="{FF2B5EF4-FFF2-40B4-BE49-F238E27FC236}">
                  <a16:creationId xmlns:a16="http://schemas.microsoft.com/office/drawing/2014/main" id="{FCD370EC-B164-1215-4E60-205569A8246E}"/>
                </a:ext>
              </a:extLst>
            </p:cNvPr>
            <p:cNvSpPr txBox="1"/>
            <p:nvPr/>
          </p:nvSpPr>
          <p:spPr>
            <a:xfrm>
              <a:off x="4986768" y="3879732"/>
              <a:ext cx="2227833" cy="584775"/>
            </a:xfrm>
            <a:prstGeom prst="rect">
              <a:avLst/>
            </a:prstGeom>
            <a:noFill/>
          </p:spPr>
          <p:txBody>
            <a:bodyPr wrap="square" rtlCol="0" anchor="ctr">
              <a:spAutoFit/>
            </a:bodyPr>
            <a:lstStyle/>
            <a:p>
              <a:pPr algn="ctr"/>
              <a:r>
                <a:rPr kumimoji="1" lang="ja-JP" altLang="en-US" sz="3200" b="1">
                  <a:solidFill>
                    <a:schemeClr val="bg1"/>
                  </a:solidFill>
                  <a:latin typeface="Noto Sans JP" panose="020B0200000000000000" pitchFamily="50" charset="-128"/>
                  <a:ea typeface="Noto Sans JP" panose="020B0200000000000000" pitchFamily="50" charset="-128"/>
                </a:rPr>
                <a:t>少子高齢化</a:t>
              </a:r>
              <a:endParaRPr kumimoji="1" lang="ja-JP" altLang="en-US" sz="2400" b="1">
                <a:solidFill>
                  <a:schemeClr val="bg1"/>
                </a:solidFill>
                <a:latin typeface="Noto Sans JP" panose="020B0200000000000000" pitchFamily="50" charset="-128"/>
                <a:ea typeface="Noto Sans JP" panose="020B0200000000000000" pitchFamily="50" charset="-128"/>
              </a:endParaRPr>
            </a:p>
          </p:txBody>
        </p:sp>
      </p:grpSp>
      <p:grpSp>
        <p:nvGrpSpPr>
          <p:cNvPr id="15" name="グループ化 14">
            <a:extLst>
              <a:ext uri="{FF2B5EF4-FFF2-40B4-BE49-F238E27FC236}">
                <a16:creationId xmlns:a16="http://schemas.microsoft.com/office/drawing/2014/main" id="{BEAA67C7-7E64-3845-88E9-A09A4DC002AB}"/>
              </a:ext>
            </a:extLst>
          </p:cNvPr>
          <p:cNvGrpSpPr/>
          <p:nvPr/>
        </p:nvGrpSpPr>
        <p:grpSpPr>
          <a:xfrm>
            <a:off x="830969" y="3146415"/>
            <a:ext cx="2340000" cy="584775"/>
            <a:chOff x="4925349" y="3874965"/>
            <a:chExt cx="2340000" cy="584775"/>
          </a:xfrm>
        </p:grpSpPr>
        <p:sp>
          <p:nvSpPr>
            <p:cNvPr id="24" name="フリーフォーム: 図形 23">
              <a:extLst>
                <a:ext uri="{FF2B5EF4-FFF2-40B4-BE49-F238E27FC236}">
                  <a16:creationId xmlns:a16="http://schemas.microsoft.com/office/drawing/2014/main" id="{3952DC16-EF6D-9241-ACC4-317157D0DBCC}"/>
                </a:ext>
              </a:extLst>
            </p:cNvPr>
            <p:cNvSpPr>
              <a:spLocks noChangeAspect="1"/>
            </p:cNvSpPr>
            <p:nvPr/>
          </p:nvSpPr>
          <p:spPr>
            <a:xfrm>
              <a:off x="4925349" y="3897918"/>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25" name="テキスト ボックス 24">
              <a:extLst>
                <a:ext uri="{FF2B5EF4-FFF2-40B4-BE49-F238E27FC236}">
                  <a16:creationId xmlns:a16="http://schemas.microsoft.com/office/drawing/2014/main" id="{AFEAF961-57E2-EA67-9AD8-5DDC82FC3FAD}"/>
                </a:ext>
              </a:extLst>
            </p:cNvPr>
            <p:cNvSpPr txBox="1"/>
            <p:nvPr/>
          </p:nvSpPr>
          <p:spPr>
            <a:xfrm>
              <a:off x="4989328" y="3874965"/>
              <a:ext cx="2221054" cy="584775"/>
            </a:xfrm>
            <a:prstGeom prst="rect">
              <a:avLst/>
            </a:prstGeom>
            <a:noFill/>
          </p:spPr>
          <p:txBody>
            <a:bodyPr wrap="square" rtlCol="0" anchor="ctr">
              <a:spAutoFit/>
            </a:bodyPr>
            <a:lstStyle/>
            <a:p>
              <a:pPr algn="ctr"/>
              <a:r>
                <a:rPr kumimoji="1" lang="ja-JP" altLang="en-US" sz="3200" b="1">
                  <a:solidFill>
                    <a:schemeClr val="bg1"/>
                  </a:solidFill>
                  <a:latin typeface="Noto Sans JP" panose="020B0200000000000000" pitchFamily="50" charset="-128"/>
                  <a:ea typeface="Noto Sans JP" panose="020B0200000000000000" pitchFamily="50" charset="-128"/>
                </a:rPr>
                <a:t>コスト増大</a:t>
              </a:r>
              <a:endParaRPr kumimoji="1" lang="ja-JP" altLang="en-US" sz="2400" b="1">
                <a:solidFill>
                  <a:schemeClr val="bg1"/>
                </a:solidFill>
                <a:latin typeface="Noto Sans JP" panose="020B0200000000000000" pitchFamily="50" charset="-128"/>
                <a:ea typeface="Noto Sans JP" panose="020B0200000000000000" pitchFamily="50" charset="-128"/>
              </a:endParaRPr>
            </a:p>
          </p:txBody>
        </p:sp>
      </p:grpSp>
      <p:sp>
        <p:nvSpPr>
          <p:cNvPr id="31" name="テキスト ボックス 30">
            <a:extLst>
              <a:ext uri="{FF2B5EF4-FFF2-40B4-BE49-F238E27FC236}">
                <a16:creationId xmlns:a16="http://schemas.microsoft.com/office/drawing/2014/main" id="{FDAC1581-0A8F-935F-FBC9-DAE1047F9946}"/>
              </a:ext>
            </a:extLst>
          </p:cNvPr>
          <p:cNvSpPr txBox="1"/>
          <p:nvPr/>
        </p:nvSpPr>
        <p:spPr>
          <a:xfrm>
            <a:off x="1069775" y="4064200"/>
            <a:ext cx="1862385" cy="584775"/>
          </a:xfrm>
          <a:prstGeom prst="rect">
            <a:avLst/>
          </a:prstGeom>
          <a:noFill/>
        </p:spPr>
        <p:txBody>
          <a:bodyPr wrap="square" rtlCol="0" anchor="ctr">
            <a:spAutoFit/>
          </a:bodyPr>
          <a:lstStyle/>
          <a:p>
            <a:pPr algn="ctr"/>
            <a:r>
              <a:rPr kumimoji="1" lang="ja-JP" altLang="en-US" sz="3200" b="1">
                <a:solidFill>
                  <a:srgbClr val="003451"/>
                </a:solidFill>
                <a:latin typeface="Noto Sans JP" panose="020B0200000000000000" pitchFamily="50" charset="-128"/>
                <a:ea typeface="Noto Sans JP" panose="020B0200000000000000" pitchFamily="50" charset="-128"/>
              </a:rPr>
              <a:t>技術革新</a:t>
            </a:r>
            <a:endParaRPr kumimoji="1" lang="ja-JP" altLang="en-US" sz="2400" b="1">
              <a:solidFill>
                <a:srgbClr val="003451"/>
              </a:solidFill>
              <a:latin typeface="Noto Sans JP" panose="020B0200000000000000" pitchFamily="50" charset="-128"/>
              <a:ea typeface="Noto Sans JP" panose="020B0200000000000000" pitchFamily="50" charset="-128"/>
            </a:endParaRPr>
          </a:p>
        </p:txBody>
      </p:sp>
      <p:sp>
        <p:nvSpPr>
          <p:cNvPr id="42" name="テキスト ボックス 41">
            <a:extLst>
              <a:ext uri="{FF2B5EF4-FFF2-40B4-BE49-F238E27FC236}">
                <a16:creationId xmlns:a16="http://schemas.microsoft.com/office/drawing/2014/main" id="{1A764094-FCAF-FA69-C63A-FBC9B8436FF2}"/>
              </a:ext>
            </a:extLst>
          </p:cNvPr>
          <p:cNvSpPr txBox="1"/>
          <p:nvPr/>
        </p:nvSpPr>
        <p:spPr>
          <a:xfrm>
            <a:off x="1069775" y="4936833"/>
            <a:ext cx="1862385" cy="584775"/>
          </a:xfrm>
          <a:prstGeom prst="rect">
            <a:avLst/>
          </a:prstGeom>
          <a:noFill/>
        </p:spPr>
        <p:txBody>
          <a:bodyPr wrap="square" rtlCol="0" anchor="ctr">
            <a:spAutoFit/>
          </a:bodyPr>
          <a:lstStyle/>
          <a:p>
            <a:pPr algn="ctr"/>
            <a:r>
              <a:rPr kumimoji="1" lang="ja-JP" altLang="en-US" sz="3200" b="1">
                <a:solidFill>
                  <a:srgbClr val="003451"/>
                </a:solidFill>
                <a:latin typeface="Noto Sans JP" panose="020B0200000000000000" pitchFamily="50" charset="-128"/>
                <a:ea typeface="Noto Sans JP" panose="020B0200000000000000" pitchFamily="50" charset="-128"/>
              </a:rPr>
              <a:t>気候変動</a:t>
            </a:r>
            <a:endParaRPr kumimoji="1" lang="ja-JP" altLang="en-US" sz="2400" b="1">
              <a:solidFill>
                <a:srgbClr val="003451"/>
              </a:solidFill>
              <a:latin typeface="Noto Sans JP" panose="020B0200000000000000" pitchFamily="50" charset="-128"/>
              <a:ea typeface="Noto Sans JP" panose="020B0200000000000000" pitchFamily="50" charset="-128"/>
            </a:endParaRPr>
          </a:p>
        </p:txBody>
      </p:sp>
      <p:sp>
        <p:nvSpPr>
          <p:cNvPr id="74" name="四角形: 角を丸くする 73">
            <a:extLst>
              <a:ext uri="{FF2B5EF4-FFF2-40B4-BE49-F238E27FC236}">
                <a16:creationId xmlns:a16="http://schemas.microsoft.com/office/drawing/2014/main" id="{E9A77D3D-03C1-41F2-C3C3-470A0D5512AE}"/>
              </a:ext>
            </a:extLst>
          </p:cNvPr>
          <p:cNvSpPr/>
          <p:nvPr/>
        </p:nvSpPr>
        <p:spPr>
          <a:xfrm>
            <a:off x="9025735" y="1449041"/>
            <a:ext cx="2340000" cy="3176034"/>
          </a:xfrm>
          <a:prstGeom prst="roundRect">
            <a:avLst>
              <a:gd name="adj" fmla="val 10915"/>
            </a:avLst>
          </a:prstGeom>
          <a:solidFill>
            <a:schemeClr val="bg1">
              <a:lumMod val="95000"/>
            </a:schemeClr>
          </a:solidFill>
          <a:ln w="571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5" name="グループ化 74">
            <a:extLst>
              <a:ext uri="{FF2B5EF4-FFF2-40B4-BE49-F238E27FC236}">
                <a16:creationId xmlns:a16="http://schemas.microsoft.com/office/drawing/2014/main" id="{54CAB422-5368-D8F4-57E7-C477B4BCCED1}"/>
              </a:ext>
            </a:extLst>
          </p:cNvPr>
          <p:cNvGrpSpPr/>
          <p:nvPr/>
        </p:nvGrpSpPr>
        <p:grpSpPr>
          <a:xfrm>
            <a:off x="9025734" y="1427159"/>
            <a:ext cx="2340001" cy="3221816"/>
            <a:chOff x="2067937" y="1712670"/>
            <a:chExt cx="2340001" cy="3221816"/>
          </a:xfrm>
        </p:grpSpPr>
        <p:sp>
          <p:nvSpPr>
            <p:cNvPr id="87" name="テキスト ボックス 86">
              <a:extLst>
                <a:ext uri="{FF2B5EF4-FFF2-40B4-BE49-F238E27FC236}">
                  <a16:creationId xmlns:a16="http://schemas.microsoft.com/office/drawing/2014/main" id="{9A8FB9F0-1314-FAA1-5F29-0335F8258D95}"/>
                </a:ext>
              </a:extLst>
            </p:cNvPr>
            <p:cNvSpPr txBox="1"/>
            <p:nvPr/>
          </p:nvSpPr>
          <p:spPr>
            <a:xfrm>
              <a:off x="2404599" y="1712670"/>
              <a:ext cx="1671777" cy="584775"/>
            </a:xfrm>
            <a:prstGeom prst="rect">
              <a:avLst/>
            </a:prstGeom>
            <a:noFill/>
          </p:spPr>
          <p:txBody>
            <a:bodyPr wrap="square" rtlCol="0" anchor="ctr">
              <a:spAutoFit/>
            </a:bodyPr>
            <a:lstStyle/>
            <a:p>
              <a:pPr algn="ctr"/>
              <a:r>
                <a:rPr kumimoji="1" lang="ja-JP" altLang="en-US" sz="3200" b="1">
                  <a:solidFill>
                    <a:srgbClr val="003451"/>
                  </a:solidFill>
                  <a:latin typeface="Noto Sans JP" panose="020B0200000000000000" pitchFamily="50" charset="-128"/>
                  <a:ea typeface="Noto Sans JP" panose="020B0200000000000000" pitchFamily="50" charset="-128"/>
                </a:rPr>
                <a:t>豊かさ</a:t>
              </a:r>
              <a:endParaRPr kumimoji="1" lang="ja-JP" altLang="en-US" sz="2400" b="1">
                <a:solidFill>
                  <a:srgbClr val="003451"/>
                </a:solidFill>
                <a:latin typeface="Noto Sans JP" panose="020B0200000000000000" pitchFamily="50" charset="-128"/>
                <a:ea typeface="Noto Sans JP" panose="020B0200000000000000" pitchFamily="50" charset="-128"/>
              </a:endParaRPr>
            </a:p>
          </p:txBody>
        </p:sp>
        <p:grpSp>
          <p:nvGrpSpPr>
            <p:cNvPr id="77" name="グループ化 76">
              <a:extLst>
                <a:ext uri="{FF2B5EF4-FFF2-40B4-BE49-F238E27FC236}">
                  <a16:creationId xmlns:a16="http://schemas.microsoft.com/office/drawing/2014/main" id="{73CD9C34-DE57-FFA4-DF04-53DBB2388455}"/>
                </a:ext>
              </a:extLst>
            </p:cNvPr>
            <p:cNvGrpSpPr/>
            <p:nvPr/>
          </p:nvGrpSpPr>
          <p:grpSpPr>
            <a:xfrm>
              <a:off x="2067937" y="2561255"/>
              <a:ext cx="2340000" cy="584775"/>
              <a:chOff x="4925349" y="3879732"/>
              <a:chExt cx="2340000" cy="584775"/>
            </a:xfrm>
          </p:grpSpPr>
          <p:sp>
            <p:nvSpPr>
              <p:cNvPr id="84" name="フリーフォーム: 図形 83">
                <a:extLst>
                  <a:ext uri="{FF2B5EF4-FFF2-40B4-BE49-F238E27FC236}">
                    <a16:creationId xmlns:a16="http://schemas.microsoft.com/office/drawing/2014/main" id="{5AB43D29-8B29-0A26-E5F4-9ABBA146C2B8}"/>
                  </a:ext>
                </a:extLst>
              </p:cNvPr>
              <p:cNvSpPr>
                <a:spLocks noChangeAspect="1"/>
              </p:cNvSpPr>
              <p:nvPr/>
            </p:nvSpPr>
            <p:spPr>
              <a:xfrm>
                <a:off x="4925349" y="3897918"/>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85" name="テキスト ボックス 84">
                <a:extLst>
                  <a:ext uri="{FF2B5EF4-FFF2-40B4-BE49-F238E27FC236}">
                    <a16:creationId xmlns:a16="http://schemas.microsoft.com/office/drawing/2014/main" id="{0E95A7D0-579F-4013-2996-678AEE3A7A9E}"/>
                  </a:ext>
                </a:extLst>
              </p:cNvPr>
              <p:cNvSpPr txBox="1"/>
              <p:nvPr/>
            </p:nvSpPr>
            <p:spPr>
              <a:xfrm>
                <a:off x="5123930" y="3879732"/>
                <a:ext cx="1942838" cy="584775"/>
              </a:xfrm>
              <a:prstGeom prst="rect">
                <a:avLst/>
              </a:prstGeom>
              <a:noFill/>
            </p:spPr>
            <p:txBody>
              <a:bodyPr wrap="square" rtlCol="0" anchor="ctr">
                <a:spAutoFit/>
              </a:bodyPr>
              <a:lstStyle/>
              <a:p>
                <a:pPr algn="ctr"/>
                <a:r>
                  <a:rPr kumimoji="1" lang="ja-JP" altLang="en-US" sz="3200" b="1">
                    <a:solidFill>
                      <a:schemeClr val="bg1"/>
                    </a:solidFill>
                    <a:latin typeface="Noto Sans JP" panose="020B0200000000000000" pitchFamily="50" charset="-128"/>
                    <a:ea typeface="Noto Sans JP" panose="020B0200000000000000" pitchFamily="50" charset="-128"/>
                  </a:rPr>
                  <a:t>安心安全</a:t>
                </a:r>
                <a:endParaRPr kumimoji="1" lang="ja-JP" altLang="en-US" sz="2400" b="1">
                  <a:solidFill>
                    <a:schemeClr val="bg1"/>
                  </a:solidFill>
                  <a:latin typeface="Noto Sans JP" panose="020B0200000000000000" pitchFamily="50" charset="-128"/>
                  <a:ea typeface="Noto Sans JP" panose="020B0200000000000000" pitchFamily="50" charset="-128"/>
                </a:endParaRPr>
              </a:p>
            </p:txBody>
          </p:sp>
        </p:grpSp>
        <p:grpSp>
          <p:nvGrpSpPr>
            <p:cNvPr id="78" name="グループ化 77">
              <a:extLst>
                <a:ext uri="{FF2B5EF4-FFF2-40B4-BE49-F238E27FC236}">
                  <a16:creationId xmlns:a16="http://schemas.microsoft.com/office/drawing/2014/main" id="{0A8FAB78-7973-DB53-A197-9ADA32E60335}"/>
                </a:ext>
              </a:extLst>
            </p:cNvPr>
            <p:cNvGrpSpPr/>
            <p:nvPr/>
          </p:nvGrpSpPr>
          <p:grpSpPr>
            <a:xfrm>
              <a:off x="2067938" y="3431926"/>
              <a:ext cx="2340000" cy="584775"/>
              <a:chOff x="4925349" y="3874965"/>
              <a:chExt cx="2340000" cy="584775"/>
            </a:xfrm>
          </p:grpSpPr>
          <p:sp>
            <p:nvSpPr>
              <p:cNvPr id="82" name="フリーフォーム: 図形 81">
                <a:extLst>
                  <a:ext uri="{FF2B5EF4-FFF2-40B4-BE49-F238E27FC236}">
                    <a16:creationId xmlns:a16="http://schemas.microsoft.com/office/drawing/2014/main" id="{C1F64FDC-5C69-8AB1-F4D7-46B3D34B718F}"/>
                  </a:ext>
                </a:extLst>
              </p:cNvPr>
              <p:cNvSpPr>
                <a:spLocks noChangeAspect="1"/>
              </p:cNvSpPr>
              <p:nvPr/>
            </p:nvSpPr>
            <p:spPr>
              <a:xfrm>
                <a:off x="4925349" y="3897918"/>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83" name="テキスト ボックス 82">
                <a:extLst>
                  <a:ext uri="{FF2B5EF4-FFF2-40B4-BE49-F238E27FC236}">
                    <a16:creationId xmlns:a16="http://schemas.microsoft.com/office/drawing/2014/main" id="{6B01CF91-BF1C-0C0A-B8A0-0F79C03AFEE0}"/>
                  </a:ext>
                </a:extLst>
              </p:cNvPr>
              <p:cNvSpPr txBox="1"/>
              <p:nvPr/>
            </p:nvSpPr>
            <p:spPr>
              <a:xfrm>
                <a:off x="5126479" y="3874965"/>
                <a:ext cx="1937739" cy="584775"/>
              </a:xfrm>
              <a:prstGeom prst="rect">
                <a:avLst/>
              </a:prstGeom>
              <a:noFill/>
            </p:spPr>
            <p:txBody>
              <a:bodyPr wrap="square" rtlCol="0" anchor="ctr">
                <a:spAutoFit/>
              </a:bodyPr>
              <a:lstStyle/>
              <a:p>
                <a:pPr algn="ctr"/>
                <a:r>
                  <a:rPr kumimoji="1" lang="ja-JP" altLang="en-US" sz="3200" b="1">
                    <a:solidFill>
                      <a:schemeClr val="bg1"/>
                    </a:solidFill>
                    <a:latin typeface="Noto Sans JP" panose="020B0200000000000000" pitchFamily="50" charset="-128"/>
                    <a:ea typeface="Noto Sans JP" panose="020B0200000000000000" pitchFamily="50" charset="-128"/>
                  </a:rPr>
                  <a:t>人財育成</a:t>
                </a:r>
                <a:endParaRPr kumimoji="1" lang="ja-JP" altLang="en-US" sz="2400" b="1">
                  <a:solidFill>
                    <a:schemeClr val="bg1"/>
                  </a:solidFill>
                  <a:latin typeface="Noto Sans JP" panose="020B0200000000000000" pitchFamily="50" charset="-128"/>
                  <a:ea typeface="Noto Sans JP" panose="020B0200000000000000" pitchFamily="50" charset="-128"/>
                </a:endParaRPr>
              </a:p>
            </p:txBody>
          </p:sp>
        </p:grpSp>
        <p:sp>
          <p:nvSpPr>
            <p:cNvPr id="81" name="テキスト ボックス 80">
              <a:extLst>
                <a:ext uri="{FF2B5EF4-FFF2-40B4-BE49-F238E27FC236}">
                  <a16:creationId xmlns:a16="http://schemas.microsoft.com/office/drawing/2014/main" id="{A6234B16-8D97-7E04-4A85-0ADE870A108C}"/>
                </a:ext>
              </a:extLst>
            </p:cNvPr>
            <p:cNvSpPr txBox="1"/>
            <p:nvPr/>
          </p:nvSpPr>
          <p:spPr>
            <a:xfrm>
              <a:off x="2306744" y="4349711"/>
              <a:ext cx="1862385" cy="584775"/>
            </a:xfrm>
            <a:prstGeom prst="rect">
              <a:avLst/>
            </a:prstGeom>
            <a:noFill/>
          </p:spPr>
          <p:txBody>
            <a:bodyPr wrap="square" rtlCol="0" anchor="ctr">
              <a:spAutoFit/>
            </a:bodyPr>
            <a:lstStyle/>
            <a:p>
              <a:pPr algn="ctr"/>
              <a:r>
                <a:rPr kumimoji="1" lang="ja-JP" altLang="en-US" sz="3200" b="1">
                  <a:solidFill>
                    <a:srgbClr val="003451"/>
                  </a:solidFill>
                  <a:latin typeface="Noto Sans JP" panose="020B0200000000000000" pitchFamily="50" charset="-128"/>
                  <a:ea typeface="Noto Sans JP" panose="020B0200000000000000" pitchFamily="50" charset="-128"/>
                </a:rPr>
                <a:t>夢・希望</a:t>
              </a:r>
              <a:endParaRPr kumimoji="1" lang="ja-JP" altLang="en-US" sz="2400" b="1">
                <a:solidFill>
                  <a:srgbClr val="003451"/>
                </a:solidFill>
                <a:latin typeface="Noto Sans JP" panose="020B0200000000000000" pitchFamily="50" charset="-128"/>
                <a:ea typeface="Noto Sans JP" panose="020B0200000000000000" pitchFamily="50" charset="-128"/>
              </a:endParaRPr>
            </a:p>
          </p:txBody>
        </p:sp>
      </p:grpSp>
      <p:sp>
        <p:nvSpPr>
          <p:cNvPr id="88" name="テキスト ボックス 87">
            <a:extLst>
              <a:ext uri="{FF2B5EF4-FFF2-40B4-BE49-F238E27FC236}">
                <a16:creationId xmlns:a16="http://schemas.microsoft.com/office/drawing/2014/main" id="{5E7216F1-8D86-D0BF-9702-F609630E853C}"/>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22</a:t>
            </a:r>
          </a:p>
        </p:txBody>
      </p:sp>
      <p:pic>
        <p:nvPicPr>
          <p:cNvPr id="30" name="オーディオ 29">
            <a:hlinkClick r:id="" action="ppaction://media"/>
            <a:extLst>
              <a:ext uri="{FF2B5EF4-FFF2-40B4-BE49-F238E27FC236}">
                <a16:creationId xmlns:a16="http://schemas.microsoft.com/office/drawing/2014/main" id="{0F742B4C-F203-98B3-D2A9-0F9CB53E782D}"/>
              </a:ext>
            </a:extLst>
          </p:cNvPr>
          <p:cNvPicPr>
            <a:picLocks noChangeAspect="1"/>
          </p:cNvPicPr>
          <p:nvPr>
            <a:audioFile r:link="rId1"/>
            <p:extLst>
              <p:ext uri="{DAA4B4D4-6D71-4841-9C94-3DE7FCFB9230}">
                <p14:media xmlns:p14="http://schemas.microsoft.com/office/powerpoint/2010/main" r:embed="rId2">
                  <p14:trim st="2845" end="2986.8185"/>
                </p14:media>
              </p:ext>
            </p:extLst>
          </p:nvPr>
        </p:nvPicPr>
        <p:blipFill>
          <a:blip r:embed="rId12"/>
          <a:srcRect l="-203125" t="-203125" r="-203125" b="-203125"/>
          <a:stretch>
            <a:fillRect/>
          </a:stretch>
        </p:blipFill>
        <p:spPr>
          <a:xfrm>
            <a:off x="12596943" y="4648975"/>
            <a:ext cx="2057400" cy="2057400"/>
          </a:xfrm>
          <a:prstGeom prst="ellipse">
            <a:avLst/>
          </a:prstGeom>
        </p:spPr>
      </p:pic>
    </p:spTree>
    <p:extLst>
      <p:ext uri="{BB962C8B-B14F-4D97-AF65-F5344CB8AC3E}">
        <p14:creationId xmlns:p14="http://schemas.microsoft.com/office/powerpoint/2010/main" val="1898353150"/>
      </p:ext>
    </p:extLst>
  </p:cSld>
  <p:clrMapOvr>
    <a:masterClrMapping/>
  </p:clrMapOvr>
  <p:transition spd="slow" advClick="0" advTm="12800">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DD4C51F-9026-BB64-82D8-637290CBA575}"/>
            </a:ext>
          </a:extLst>
        </p:cNvPr>
        <p:cNvGrpSpPr/>
        <p:nvPr/>
      </p:nvGrpSpPr>
      <p:grpSpPr>
        <a:xfrm>
          <a:off x="0" y="0"/>
          <a:ext cx="0" cy="0"/>
          <a:chOff x="0" y="0"/>
          <a:chExt cx="0" cy="0"/>
        </a:xfrm>
      </p:grpSpPr>
      <p:sp>
        <p:nvSpPr>
          <p:cNvPr id="59" name="正方形/長方形 58">
            <a:extLst>
              <a:ext uri="{FF2B5EF4-FFF2-40B4-BE49-F238E27FC236}">
                <a16:creationId xmlns:a16="http://schemas.microsoft.com/office/drawing/2014/main" id="{FC40BDA7-FECA-FCBC-8716-E60C5B0B2AB3}"/>
              </a:ext>
            </a:extLst>
          </p:cNvPr>
          <p:cNvSpPr/>
          <p:nvPr/>
        </p:nvSpPr>
        <p:spPr>
          <a:xfrm>
            <a:off x="6553200" y="-294"/>
            <a:ext cx="56388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a:extLst>
              <a:ext uri="{FF2B5EF4-FFF2-40B4-BE49-F238E27FC236}">
                <a16:creationId xmlns:a16="http://schemas.microsoft.com/office/drawing/2014/main" id="{D3E12370-23D4-9B5E-C03F-C48C8483C657}"/>
              </a:ext>
            </a:extLst>
          </p:cNvPr>
          <p:cNvSpPr/>
          <p:nvPr/>
        </p:nvSpPr>
        <p:spPr>
          <a:xfrm>
            <a:off x="-4426" y="0"/>
            <a:ext cx="3857626" cy="6858000"/>
          </a:xfrm>
          <a:prstGeom prst="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016942F2-0DF1-1467-8950-3E7FD04908D5}"/>
              </a:ext>
            </a:extLst>
          </p:cNvPr>
          <p:cNvSpPr/>
          <p:nvPr/>
        </p:nvSpPr>
        <p:spPr>
          <a:xfrm>
            <a:off x="0" y="728706"/>
            <a:ext cx="12192000" cy="5400000"/>
          </a:xfrm>
          <a:prstGeom prst="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0D696F96-8366-0B5C-E1BF-C430245E1ACA}"/>
              </a:ext>
            </a:extLst>
          </p:cNvPr>
          <p:cNvGrpSpPr/>
          <p:nvPr/>
        </p:nvGrpSpPr>
        <p:grpSpPr>
          <a:xfrm>
            <a:off x="0" y="729000"/>
            <a:ext cx="6553200" cy="5400000"/>
            <a:chOff x="0" y="729000"/>
            <a:chExt cx="6553200" cy="5400000"/>
          </a:xfrm>
        </p:grpSpPr>
        <p:sp>
          <p:nvSpPr>
            <p:cNvPr id="2" name="正方形/長方形 1">
              <a:extLst>
                <a:ext uri="{FF2B5EF4-FFF2-40B4-BE49-F238E27FC236}">
                  <a16:creationId xmlns:a16="http://schemas.microsoft.com/office/drawing/2014/main" id="{60624D3F-20CC-0530-56B5-FB735C6C84F9}"/>
                </a:ext>
              </a:extLst>
            </p:cNvPr>
            <p:cNvSpPr/>
            <p:nvPr/>
          </p:nvSpPr>
          <p:spPr>
            <a:xfrm>
              <a:off x="0" y="729000"/>
              <a:ext cx="3857626" cy="540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F05B1EFF-DB3E-DA32-5FE1-9837DE2A0074}"/>
                </a:ext>
              </a:extLst>
            </p:cNvPr>
            <p:cNvSpPr>
              <a:spLocks noChangeAspect="1"/>
            </p:cNvSpPr>
            <p:nvPr/>
          </p:nvSpPr>
          <p:spPr>
            <a:xfrm>
              <a:off x="1153200" y="729000"/>
              <a:ext cx="5400000" cy="54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 name="グループ化 4">
            <a:extLst>
              <a:ext uri="{FF2B5EF4-FFF2-40B4-BE49-F238E27FC236}">
                <a16:creationId xmlns:a16="http://schemas.microsoft.com/office/drawing/2014/main" id="{8DBB886C-0B0E-24C1-6CD8-A53C09D8041F}"/>
              </a:ext>
            </a:extLst>
          </p:cNvPr>
          <p:cNvGrpSpPr/>
          <p:nvPr/>
        </p:nvGrpSpPr>
        <p:grpSpPr>
          <a:xfrm>
            <a:off x="548708" y="2342380"/>
            <a:ext cx="2535087" cy="2176063"/>
            <a:chOff x="4823056" y="3839848"/>
            <a:chExt cx="2535087" cy="2176063"/>
          </a:xfrm>
        </p:grpSpPr>
        <p:sp>
          <p:nvSpPr>
            <p:cNvPr id="14" name="楕円 13">
              <a:extLst>
                <a:ext uri="{FF2B5EF4-FFF2-40B4-BE49-F238E27FC236}">
                  <a16:creationId xmlns:a16="http://schemas.microsoft.com/office/drawing/2014/main" id="{6EA0EEC8-E71B-4389-E9A2-C22503064D8A}"/>
                </a:ext>
              </a:extLst>
            </p:cNvPr>
            <p:cNvSpPr>
              <a:spLocks noChangeAspect="1"/>
            </p:cNvSpPr>
            <p:nvPr/>
          </p:nvSpPr>
          <p:spPr>
            <a:xfrm>
              <a:off x="5376000" y="3839848"/>
              <a:ext cx="1440000" cy="1440000"/>
            </a:xfrm>
            <a:prstGeom prst="ellipse">
              <a:avLst/>
            </a:pr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D62E1E50-B33C-EC36-DF37-F3D20BE4AD69}"/>
                </a:ext>
              </a:extLst>
            </p:cNvPr>
            <p:cNvSpPr txBox="1"/>
            <p:nvPr/>
          </p:nvSpPr>
          <p:spPr>
            <a:xfrm>
              <a:off x="4823056" y="5308025"/>
              <a:ext cx="2535087" cy="707886"/>
            </a:xfrm>
            <a:prstGeom prst="rect">
              <a:avLst/>
            </a:prstGeom>
            <a:noFill/>
            <a:ln>
              <a:noFill/>
            </a:ln>
          </p:spPr>
          <p:txBody>
            <a:bodyPr wrap="square" rtlCol="0" anchor="ctr">
              <a:spAutoFit/>
            </a:bodyPr>
            <a:lstStyle/>
            <a:p>
              <a:pPr algn="ctr"/>
              <a:r>
                <a:rPr kumimoji="1" lang="ja-JP" altLang="en-US" sz="4000" b="1">
                  <a:ln w="6350">
                    <a:solidFill>
                      <a:srgbClr val="003451"/>
                    </a:solidFill>
                  </a:ln>
                  <a:solidFill>
                    <a:srgbClr val="003451"/>
                  </a:solidFill>
                  <a:latin typeface="Noto Sans JP" panose="020B0200000000000000" pitchFamily="50" charset="-128"/>
                  <a:ea typeface="Noto Sans JP" panose="020B0200000000000000" pitchFamily="50" charset="-128"/>
                </a:rPr>
                <a:t>対応する</a:t>
              </a:r>
              <a:endParaRPr kumimoji="1" lang="en-US" altLang="ja-JP" sz="4000" b="1">
                <a:ln w="6350">
                  <a:solidFill>
                    <a:srgbClr val="003451"/>
                  </a:solidFill>
                </a:ln>
                <a:solidFill>
                  <a:srgbClr val="003451"/>
                </a:solidFill>
                <a:latin typeface="Noto Sans JP" panose="020B0200000000000000" pitchFamily="50" charset="-128"/>
                <a:ea typeface="Noto Sans JP" panose="020B0200000000000000" pitchFamily="50" charset="-128"/>
              </a:endParaRPr>
            </a:p>
          </p:txBody>
        </p:sp>
        <p:pic>
          <p:nvPicPr>
            <p:cNvPr id="16" name="図 15">
              <a:extLst>
                <a:ext uri="{FF2B5EF4-FFF2-40B4-BE49-F238E27FC236}">
                  <a16:creationId xmlns:a16="http://schemas.microsoft.com/office/drawing/2014/main" id="{13C9BF89-02C6-E9E5-DC26-C07399CD9AE7}"/>
                </a:ext>
              </a:extLst>
            </p:cNvPr>
            <p:cNvPicPr>
              <a:picLocks noChangeAspect="1"/>
            </p:cNvPicPr>
            <p:nvPr/>
          </p:nvPicPr>
          <p:blipFill>
            <a:blip r:embed="rId5"/>
            <a:stretch>
              <a:fillRect/>
            </a:stretch>
          </p:blipFill>
          <p:spPr>
            <a:xfrm>
              <a:off x="5513190" y="4073282"/>
              <a:ext cx="1271792" cy="842074"/>
            </a:xfrm>
            <a:prstGeom prst="rect">
              <a:avLst/>
            </a:prstGeom>
          </p:spPr>
        </p:pic>
      </p:grpSp>
      <p:sp>
        <p:nvSpPr>
          <p:cNvPr id="17" name="加算記号 16">
            <a:extLst>
              <a:ext uri="{FF2B5EF4-FFF2-40B4-BE49-F238E27FC236}">
                <a16:creationId xmlns:a16="http://schemas.microsoft.com/office/drawing/2014/main" id="{01F0267F-5A67-1B96-BA46-BDB5C9B510E6}"/>
              </a:ext>
            </a:extLst>
          </p:cNvPr>
          <p:cNvSpPr>
            <a:spLocks noChangeAspect="1"/>
          </p:cNvSpPr>
          <p:nvPr/>
        </p:nvSpPr>
        <p:spPr>
          <a:xfrm>
            <a:off x="2819554" y="2632007"/>
            <a:ext cx="849040" cy="849040"/>
          </a:xfrm>
          <a:prstGeom prst="mathPlus">
            <a:avLst>
              <a:gd name="adj1" fmla="val 9409"/>
            </a:avLst>
          </a:pr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a:extLst>
              <a:ext uri="{FF2B5EF4-FFF2-40B4-BE49-F238E27FC236}">
                <a16:creationId xmlns:a16="http://schemas.microsoft.com/office/drawing/2014/main" id="{A4C603C6-445C-F78A-8351-681BABEA01F5}"/>
              </a:ext>
            </a:extLst>
          </p:cNvPr>
          <p:cNvGrpSpPr/>
          <p:nvPr/>
        </p:nvGrpSpPr>
        <p:grpSpPr>
          <a:xfrm>
            <a:off x="3400633" y="2342380"/>
            <a:ext cx="2535087" cy="2176063"/>
            <a:chOff x="4823056" y="2418023"/>
            <a:chExt cx="2535087" cy="2176063"/>
          </a:xfrm>
        </p:grpSpPr>
        <p:grpSp>
          <p:nvGrpSpPr>
            <p:cNvPr id="19" name="グループ化 18">
              <a:extLst>
                <a:ext uri="{FF2B5EF4-FFF2-40B4-BE49-F238E27FC236}">
                  <a16:creationId xmlns:a16="http://schemas.microsoft.com/office/drawing/2014/main" id="{915A2F04-1CC8-4A54-7B5F-8FE9FF8A3697}"/>
                </a:ext>
              </a:extLst>
            </p:cNvPr>
            <p:cNvGrpSpPr/>
            <p:nvPr/>
          </p:nvGrpSpPr>
          <p:grpSpPr>
            <a:xfrm>
              <a:off x="5376000" y="2418023"/>
              <a:ext cx="1440000" cy="1440000"/>
              <a:chOff x="5376000" y="2446065"/>
              <a:chExt cx="1440000" cy="1440000"/>
            </a:xfrm>
          </p:grpSpPr>
          <p:sp>
            <p:nvSpPr>
              <p:cNvPr id="21" name="楕円 20">
                <a:extLst>
                  <a:ext uri="{FF2B5EF4-FFF2-40B4-BE49-F238E27FC236}">
                    <a16:creationId xmlns:a16="http://schemas.microsoft.com/office/drawing/2014/main" id="{6537E253-C6DA-928A-3C89-E26E5C23C9A7}"/>
                  </a:ext>
                </a:extLst>
              </p:cNvPr>
              <p:cNvSpPr>
                <a:spLocks noChangeAspect="1"/>
              </p:cNvSpPr>
              <p:nvPr/>
            </p:nvSpPr>
            <p:spPr>
              <a:xfrm>
                <a:off x="5376000" y="2446065"/>
                <a:ext cx="1440000" cy="1440000"/>
              </a:xfrm>
              <a:prstGeom prst="ellipse">
                <a:avLst/>
              </a:pr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矢印: 上 21">
                <a:extLst>
                  <a:ext uri="{FF2B5EF4-FFF2-40B4-BE49-F238E27FC236}">
                    <a16:creationId xmlns:a16="http://schemas.microsoft.com/office/drawing/2014/main" id="{A573D141-8B78-6193-FE82-3961501AAA50}"/>
                  </a:ext>
                </a:extLst>
              </p:cNvPr>
              <p:cNvSpPr/>
              <p:nvPr/>
            </p:nvSpPr>
            <p:spPr>
              <a:xfrm>
                <a:off x="5666538" y="2623406"/>
                <a:ext cx="869121" cy="1073612"/>
              </a:xfrm>
              <a:prstGeom prst="upArrow">
                <a:avLst>
                  <a:gd name="adj1" fmla="val 45616"/>
                  <a:gd name="adj2" fmla="val 57481"/>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 name="テキスト ボックス 19">
              <a:extLst>
                <a:ext uri="{FF2B5EF4-FFF2-40B4-BE49-F238E27FC236}">
                  <a16:creationId xmlns:a16="http://schemas.microsoft.com/office/drawing/2014/main" id="{B01757ED-798B-7E0B-AFBB-D47986D9F169}"/>
                </a:ext>
              </a:extLst>
            </p:cNvPr>
            <p:cNvSpPr txBox="1"/>
            <p:nvPr/>
          </p:nvSpPr>
          <p:spPr>
            <a:xfrm>
              <a:off x="4823056" y="3886200"/>
              <a:ext cx="2535087" cy="707886"/>
            </a:xfrm>
            <a:prstGeom prst="rect">
              <a:avLst/>
            </a:prstGeom>
            <a:noFill/>
          </p:spPr>
          <p:txBody>
            <a:bodyPr wrap="square" rtlCol="0" anchor="ctr">
              <a:spAutoFit/>
            </a:bodyPr>
            <a:lstStyle/>
            <a:p>
              <a:pPr algn="ctr"/>
              <a:r>
                <a:rPr kumimoji="1" lang="ja-JP" altLang="en-US" sz="4000" b="1">
                  <a:ln w="6350">
                    <a:solidFill>
                      <a:srgbClr val="003451"/>
                    </a:solidFill>
                  </a:ln>
                  <a:solidFill>
                    <a:srgbClr val="003451"/>
                  </a:solidFill>
                  <a:latin typeface="Noto Sans JP" panose="020B0200000000000000" pitchFamily="50" charset="-128"/>
                  <a:ea typeface="Noto Sans JP" panose="020B0200000000000000" pitchFamily="50" charset="-128"/>
                </a:rPr>
                <a:t>高める</a:t>
              </a:r>
              <a:endParaRPr kumimoji="1" lang="en-US" altLang="ja-JP" sz="4000" b="1">
                <a:ln w="6350">
                  <a:solidFill>
                    <a:srgbClr val="003451"/>
                  </a:solidFill>
                </a:ln>
                <a:solidFill>
                  <a:srgbClr val="003451"/>
                </a:solidFill>
                <a:latin typeface="Noto Sans JP" panose="020B0200000000000000" pitchFamily="50" charset="-128"/>
                <a:ea typeface="Noto Sans JP" panose="020B0200000000000000" pitchFamily="50" charset="-128"/>
              </a:endParaRPr>
            </a:p>
          </p:txBody>
        </p:sp>
      </p:grpSp>
      <p:grpSp>
        <p:nvGrpSpPr>
          <p:cNvPr id="7" name="グループ化 6">
            <a:extLst>
              <a:ext uri="{FF2B5EF4-FFF2-40B4-BE49-F238E27FC236}">
                <a16:creationId xmlns:a16="http://schemas.microsoft.com/office/drawing/2014/main" id="{5E529DB7-6F3B-9B06-B0B1-2DABC0110992}"/>
              </a:ext>
            </a:extLst>
          </p:cNvPr>
          <p:cNvGrpSpPr/>
          <p:nvPr/>
        </p:nvGrpSpPr>
        <p:grpSpPr>
          <a:xfrm>
            <a:off x="-10002253" y="-8181474"/>
            <a:ext cx="32554358" cy="22370715"/>
            <a:chOff x="-10002253" y="-8181474"/>
            <a:chExt cx="32554358" cy="22370715"/>
          </a:xfrm>
        </p:grpSpPr>
        <p:sp>
          <p:nvSpPr>
            <p:cNvPr id="8" name="正方形/長方形 7">
              <a:extLst>
                <a:ext uri="{FF2B5EF4-FFF2-40B4-BE49-F238E27FC236}">
                  <a16:creationId xmlns:a16="http://schemas.microsoft.com/office/drawing/2014/main" id="{BE284B29-5D67-E04D-920B-6BF13B2FFCFD}"/>
                </a:ext>
              </a:extLst>
            </p:cNvPr>
            <p:cNvSpPr/>
            <p:nvPr/>
          </p:nvSpPr>
          <p:spPr>
            <a:xfrm>
              <a:off x="5638800" y="-8181474"/>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D46EA523-0E65-4F45-1696-43183E76E71A}"/>
                </a:ext>
              </a:extLst>
            </p:cNvPr>
            <p:cNvSpPr/>
            <p:nvPr/>
          </p:nvSpPr>
          <p:spPr>
            <a:xfrm>
              <a:off x="5638800" y="13274841"/>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83028837-56E1-F607-D290-BF34C31D5B22}"/>
                </a:ext>
              </a:extLst>
            </p:cNvPr>
            <p:cNvSpPr/>
            <p:nvPr/>
          </p:nvSpPr>
          <p:spPr>
            <a:xfrm>
              <a:off x="-10002253" y="29718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1776022B-5B8B-2336-0DF6-6D292559F997}"/>
                </a:ext>
              </a:extLst>
            </p:cNvPr>
            <p:cNvSpPr/>
            <p:nvPr/>
          </p:nvSpPr>
          <p:spPr>
            <a:xfrm>
              <a:off x="21637705" y="29718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4" name="テキスト ボックス 53">
            <a:extLst>
              <a:ext uri="{FF2B5EF4-FFF2-40B4-BE49-F238E27FC236}">
                <a16:creationId xmlns:a16="http://schemas.microsoft.com/office/drawing/2014/main" id="{C367A1A7-8AC7-22B6-E4F8-E78E7D56D264}"/>
              </a:ext>
            </a:extLst>
          </p:cNvPr>
          <p:cNvSpPr txBox="1"/>
          <p:nvPr/>
        </p:nvSpPr>
        <p:spPr>
          <a:xfrm>
            <a:off x="4888280" y="1582046"/>
            <a:ext cx="8968641" cy="3693319"/>
          </a:xfrm>
          <a:prstGeom prst="rect">
            <a:avLst/>
          </a:prstGeom>
          <a:noFill/>
        </p:spPr>
        <p:txBody>
          <a:bodyPr wrap="square" rtlCol="0" anchor="ctr">
            <a:spAutoFit/>
          </a:bodyPr>
          <a:lstStyle/>
          <a:p>
            <a:pPr algn="ctr"/>
            <a:r>
              <a:rPr kumimoji="1" lang="en-US" altLang="ja-JP" sz="7200" b="1">
                <a:solidFill>
                  <a:schemeClr val="bg1"/>
                </a:solidFill>
                <a:latin typeface="Noto Sans JP" panose="020B0200000000000000" pitchFamily="50" charset="-128"/>
                <a:ea typeface="Noto Sans JP" panose="020B0200000000000000" pitchFamily="50" charset="-128"/>
              </a:rPr>
              <a:t>DX</a:t>
            </a:r>
            <a:r>
              <a:rPr kumimoji="1" lang="ja-JP" altLang="en-US" sz="7200" b="1">
                <a:solidFill>
                  <a:schemeClr val="bg1"/>
                </a:solidFill>
                <a:latin typeface="Noto Sans JP" panose="020B0200000000000000" pitchFamily="50" charset="-128"/>
                <a:ea typeface="Noto Sans JP" panose="020B0200000000000000" pitchFamily="50" charset="-128"/>
              </a:rPr>
              <a:t>推進</a:t>
            </a:r>
            <a:endParaRPr kumimoji="1" lang="en-US" altLang="ja-JP" sz="7200" b="1">
              <a:solidFill>
                <a:schemeClr val="bg1"/>
              </a:solidFill>
              <a:latin typeface="Noto Sans JP" panose="020B0200000000000000" pitchFamily="50" charset="-128"/>
              <a:ea typeface="Noto Sans JP" panose="020B0200000000000000" pitchFamily="50" charset="-128"/>
            </a:endParaRPr>
          </a:p>
          <a:p>
            <a:pPr algn="ctr"/>
            <a:endParaRPr kumimoji="1" lang="en-US" altLang="ja-JP" sz="3600" b="1">
              <a:solidFill>
                <a:schemeClr val="bg1"/>
              </a:solidFill>
              <a:latin typeface="Noto Sans JP" panose="020B0200000000000000" pitchFamily="50" charset="-128"/>
              <a:ea typeface="Noto Sans JP" panose="020B0200000000000000" pitchFamily="50" charset="-128"/>
            </a:endParaRPr>
          </a:p>
          <a:p>
            <a:pPr algn="ctr"/>
            <a:r>
              <a:rPr kumimoji="1" lang="ja-JP" altLang="en-US" sz="6000" b="1">
                <a:solidFill>
                  <a:schemeClr val="bg1"/>
                </a:solidFill>
                <a:latin typeface="Noto Sans JP" panose="020B0200000000000000" pitchFamily="50" charset="-128"/>
                <a:ea typeface="Noto Sans JP" panose="020B0200000000000000" pitchFamily="50" charset="-128"/>
              </a:rPr>
              <a:t>イノベーション</a:t>
            </a:r>
            <a:endParaRPr kumimoji="1" lang="en-US" altLang="ja-JP" sz="6000" b="1">
              <a:solidFill>
                <a:schemeClr val="bg1"/>
              </a:solidFill>
              <a:latin typeface="Noto Sans JP" panose="020B0200000000000000" pitchFamily="50" charset="-128"/>
              <a:ea typeface="Noto Sans JP" panose="020B0200000000000000" pitchFamily="50" charset="-128"/>
            </a:endParaRPr>
          </a:p>
          <a:p>
            <a:pPr algn="ctr"/>
            <a:r>
              <a:rPr kumimoji="1" lang="ja-JP" altLang="en-US" sz="6600" b="1">
                <a:solidFill>
                  <a:schemeClr val="bg1"/>
                </a:solidFill>
                <a:latin typeface="Noto Sans JP" panose="020B0200000000000000" pitchFamily="50" charset="-128"/>
                <a:ea typeface="Noto Sans JP" panose="020B0200000000000000" pitchFamily="50" charset="-128"/>
              </a:rPr>
              <a:t>拠点整備</a:t>
            </a:r>
          </a:p>
        </p:txBody>
      </p:sp>
      <p:sp>
        <p:nvSpPr>
          <p:cNvPr id="56" name="楕円 55">
            <a:extLst>
              <a:ext uri="{FF2B5EF4-FFF2-40B4-BE49-F238E27FC236}">
                <a16:creationId xmlns:a16="http://schemas.microsoft.com/office/drawing/2014/main" id="{4040BEA5-CEE0-59E8-FE5E-1D1AB8519605}"/>
              </a:ext>
            </a:extLst>
          </p:cNvPr>
          <p:cNvSpPr>
            <a:spLocks noChangeAspect="1"/>
          </p:cNvSpPr>
          <p:nvPr/>
        </p:nvSpPr>
        <p:spPr>
          <a:xfrm>
            <a:off x="1153200" y="-4671588"/>
            <a:ext cx="5400000" cy="54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楕円 57">
            <a:extLst>
              <a:ext uri="{FF2B5EF4-FFF2-40B4-BE49-F238E27FC236}">
                <a16:creationId xmlns:a16="http://schemas.microsoft.com/office/drawing/2014/main" id="{C9164E74-7972-94D4-D9CC-43BEC7D33546}"/>
              </a:ext>
            </a:extLst>
          </p:cNvPr>
          <p:cNvSpPr>
            <a:spLocks noChangeAspect="1"/>
          </p:cNvSpPr>
          <p:nvPr/>
        </p:nvSpPr>
        <p:spPr>
          <a:xfrm>
            <a:off x="1153200" y="6128413"/>
            <a:ext cx="5400000" cy="54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13856459-9C77-2F1A-1AA2-44DB99DA04FC}"/>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23</a:t>
            </a:r>
          </a:p>
        </p:txBody>
      </p:sp>
      <p:pic>
        <p:nvPicPr>
          <p:cNvPr id="31" name="オーディオ 30">
            <a:hlinkClick r:id="" action="ppaction://media"/>
            <a:extLst>
              <a:ext uri="{FF2B5EF4-FFF2-40B4-BE49-F238E27FC236}">
                <a16:creationId xmlns:a16="http://schemas.microsoft.com/office/drawing/2014/main" id="{317B89E1-E1C4-58F7-5A73-9B47303D86F3}"/>
              </a:ext>
            </a:extLst>
          </p:cNvPr>
          <p:cNvPicPr>
            <a:picLocks noChangeAspect="1"/>
          </p:cNvPicPr>
          <p:nvPr>
            <a:audioFile r:link="rId1"/>
            <p:extLst>
              <p:ext uri="{DAA4B4D4-6D71-4841-9C94-3DE7FCFB9230}">
                <p14:media xmlns:p14="http://schemas.microsoft.com/office/powerpoint/2010/main" r:embed="rId2">
                  <p14:trim st="4759" end="2806.195"/>
                </p14:media>
              </p:ext>
            </p:extLst>
          </p:nvPr>
        </p:nvPicPr>
        <p:blipFill>
          <a:blip r:embed="rId6"/>
          <a:srcRect l="-203125" t="-203125" r="-203125" b="-203125"/>
          <a:stretch>
            <a:fillRect/>
          </a:stretch>
        </p:blipFill>
        <p:spPr>
          <a:xfrm>
            <a:off x="12734224" y="4779486"/>
            <a:ext cx="2057400" cy="2057400"/>
          </a:xfrm>
          <a:prstGeom prst="ellipse">
            <a:avLst/>
          </a:prstGeom>
        </p:spPr>
      </p:pic>
    </p:spTree>
    <p:extLst>
      <p:ext uri="{BB962C8B-B14F-4D97-AF65-F5344CB8AC3E}">
        <p14:creationId xmlns:p14="http://schemas.microsoft.com/office/powerpoint/2010/main" val="2508448480"/>
      </p:ext>
    </p:extLst>
  </p:cSld>
  <p:clrMapOvr>
    <a:masterClrMapping/>
  </p:clrMapOvr>
  <p:transition advClick="0" advTm="105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8C243-0CCE-FB50-4504-08E9919EFEE1}"/>
            </a:ext>
          </a:extLst>
        </p:cNvPr>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CC703DC7-9AB8-C33C-EF7F-53113C285812}"/>
              </a:ext>
            </a:extLst>
          </p:cNvPr>
          <p:cNvGrpSpPr/>
          <p:nvPr/>
        </p:nvGrpSpPr>
        <p:grpSpPr>
          <a:xfrm>
            <a:off x="-1" y="729001"/>
            <a:ext cx="12192001" cy="5400000"/>
            <a:chOff x="-1" y="729001"/>
            <a:chExt cx="12192001" cy="5400000"/>
          </a:xfrm>
          <a:solidFill>
            <a:srgbClr val="003451"/>
          </a:solidFill>
        </p:grpSpPr>
        <p:sp>
          <p:nvSpPr>
            <p:cNvPr id="2" name="正方形/長方形 1">
              <a:extLst>
                <a:ext uri="{FF2B5EF4-FFF2-40B4-BE49-F238E27FC236}">
                  <a16:creationId xmlns:a16="http://schemas.microsoft.com/office/drawing/2014/main" id="{8CC7CCC4-5E80-736A-43FA-0A40960564B2}"/>
                </a:ext>
              </a:extLst>
            </p:cNvPr>
            <p:cNvSpPr/>
            <p:nvPr/>
          </p:nvSpPr>
          <p:spPr>
            <a:xfrm>
              <a:off x="-1" y="729001"/>
              <a:ext cx="12192001" cy="540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26705E46-4DDD-6CB2-5C32-1F1C13A26148}"/>
                </a:ext>
              </a:extLst>
            </p:cNvPr>
            <p:cNvSpPr txBox="1"/>
            <p:nvPr/>
          </p:nvSpPr>
          <p:spPr>
            <a:xfrm>
              <a:off x="1092394" y="2644170"/>
              <a:ext cx="10007210" cy="1569660"/>
            </a:xfrm>
            <a:prstGeom prst="rect">
              <a:avLst/>
            </a:prstGeom>
            <a:grpFill/>
          </p:spPr>
          <p:txBody>
            <a:bodyPr wrap="square" rtlCol="0" anchor="ctr">
              <a:spAutoFit/>
            </a:bodyPr>
            <a:lstStyle/>
            <a:p>
              <a:pPr algn="ctr"/>
              <a:r>
                <a:rPr kumimoji="1" lang="en-US" altLang="ja-JP" sz="9600" b="1">
                  <a:solidFill>
                    <a:schemeClr val="bg1"/>
                  </a:solidFill>
                  <a:latin typeface="Noto Sans JP" panose="020B0200000000000000" pitchFamily="50" charset="-128"/>
                  <a:ea typeface="Noto Sans JP" panose="020B0200000000000000" pitchFamily="50" charset="-128"/>
                </a:rPr>
                <a:t>DX</a:t>
              </a:r>
              <a:r>
                <a:rPr kumimoji="1" lang="ja-JP" altLang="en-US" sz="9600" b="1">
                  <a:solidFill>
                    <a:schemeClr val="bg1"/>
                  </a:solidFill>
                  <a:latin typeface="Noto Sans JP" panose="020B0200000000000000" pitchFamily="50" charset="-128"/>
                  <a:ea typeface="Noto Sans JP" panose="020B0200000000000000" pitchFamily="50" charset="-128"/>
                </a:rPr>
                <a:t>推進</a:t>
              </a:r>
            </a:p>
          </p:txBody>
        </p:sp>
      </p:grpSp>
      <p:sp>
        <p:nvSpPr>
          <p:cNvPr id="4" name="テキスト ボックス 3">
            <a:extLst>
              <a:ext uri="{FF2B5EF4-FFF2-40B4-BE49-F238E27FC236}">
                <a16:creationId xmlns:a16="http://schemas.microsoft.com/office/drawing/2014/main" id="{0D8C550A-118A-4C45-2C10-57D5CFAC1486}"/>
              </a:ext>
            </a:extLst>
          </p:cNvPr>
          <p:cNvSpPr txBox="1"/>
          <p:nvPr/>
        </p:nvSpPr>
        <p:spPr>
          <a:xfrm>
            <a:off x="13004800" y="1943100"/>
            <a:ext cx="2705100" cy="646331"/>
          </a:xfrm>
          <a:prstGeom prst="rect">
            <a:avLst/>
          </a:prstGeom>
          <a:noFill/>
        </p:spPr>
        <p:txBody>
          <a:bodyPr wrap="square" rtlCol="0">
            <a:spAutoFit/>
          </a:bodyPr>
          <a:lstStyle/>
          <a:p>
            <a:r>
              <a:rPr kumimoji="1" lang="ja-JP" altLang="en-US"/>
              <a:t>ここから</a:t>
            </a:r>
            <a:r>
              <a:rPr kumimoji="1" lang="en-US" altLang="ja-JP"/>
              <a:t>DX</a:t>
            </a:r>
            <a:r>
              <a:rPr kumimoji="1" lang="ja-JP" altLang="en-US"/>
              <a:t>さいごまで</a:t>
            </a:r>
            <a:endParaRPr kumimoji="1" lang="en-US" altLang="ja-JP"/>
          </a:p>
          <a:p>
            <a:r>
              <a:rPr kumimoji="1" lang="en-US" altLang="ja-JP"/>
              <a:t>1/23 4:52 1</a:t>
            </a:r>
            <a:r>
              <a:rPr kumimoji="1" lang="ja-JP" altLang="en-US"/>
              <a:t>分</a:t>
            </a:r>
            <a:r>
              <a:rPr kumimoji="1" lang="en-US" altLang="ja-JP"/>
              <a:t>58</a:t>
            </a:r>
            <a:r>
              <a:rPr kumimoji="1" lang="ja-JP" altLang="en-US"/>
              <a:t>秒</a:t>
            </a:r>
          </a:p>
        </p:txBody>
      </p:sp>
      <p:sp>
        <p:nvSpPr>
          <p:cNvPr id="6" name="テキスト ボックス 5">
            <a:extLst>
              <a:ext uri="{FF2B5EF4-FFF2-40B4-BE49-F238E27FC236}">
                <a16:creationId xmlns:a16="http://schemas.microsoft.com/office/drawing/2014/main" id="{C18D6850-CC39-FAFD-80E4-DCF480777AE2}"/>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24</a:t>
            </a:r>
          </a:p>
        </p:txBody>
      </p:sp>
      <p:pic>
        <p:nvPicPr>
          <p:cNvPr id="8" name="オーディオ 7">
            <a:hlinkClick r:id="" action="ppaction://media"/>
            <a:extLst>
              <a:ext uri="{FF2B5EF4-FFF2-40B4-BE49-F238E27FC236}">
                <a16:creationId xmlns:a16="http://schemas.microsoft.com/office/drawing/2014/main" id="{D1A2047C-C811-0887-3E22-C037F784AE28}"/>
              </a:ext>
            </a:extLst>
          </p:cNvPr>
          <p:cNvPicPr>
            <a:picLocks noChangeAspect="1"/>
          </p:cNvPicPr>
          <p:nvPr>
            <a:audioFile r:link="rId1"/>
            <p:extLst>
              <p:ext uri="{DAA4B4D4-6D71-4841-9C94-3DE7FCFB9230}">
                <p14:media xmlns:p14="http://schemas.microsoft.com/office/powerpoint/2010/main" r:embed="rId2">
                  <p14:trim st="3321" end="1504.9229"/>
                </p14:media>
              </p:ext>
            </p:extLst>
          </p:nvPr>
        </p:nvPicPr>
        <p:blipFill>
          <a:blip r:embed="rId5"/>
          <a:srcRect l="-203125" t="-203125" r="-203125" b="-203125"/>
          <a:stretch>
            <a:fillRect/>
          </a:stretch>
        </p:blipFill>
        <p:spPr>
          <a:xfrm>
            <a:off x="12299950" y="4602298"/>
            <a:ext cx="2057400" cy="2057400"/>
          </a:xfrm>
          <a:prstGeom prst="ellipse">
            <a:avLst/>
          </a:prstGeom>
        </p:spPr>
      </p:pic>
    </p:spTree>
    <p:extLst>
      <p:ext uri="{BB962C8B-B14F-4D97-AF65-F5344CB8AC3E}">
        <p14:creationId xmlns:p14="http://schemas.microsoft.com/office/powerpoint/2010/main" val="3777522403"/>
      </p:ext>
    </p:extLst>
  </p:cSld>
  <p:clrMapOvr>
    <a:masterClrMapping/>
  </p:clrMapOvr>
  <p:transition spd="slow" advClick="0" advTm="28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F3CAE-1D2A-3DAA-EF74-1769BAB53021}"/>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60AA8E51-F678-B6DA-7BCB-AF4619F3851D}"/>
              </a:ext>
            </a:extLst>
          </p:cNvPr>
          <p:cNvSpPr txBox="1"/>
          <p:nvPr/>
        </p:nvSpPr>
        <p:spPr>
          <a:xfrm>
            <a:off x="13060072" y="-327693"/>
            <a:ext cx="6703005" cy="646331"/>
          </a:xfrm>
          <a:prstGeom prst="rect">
            <a:avLst/>
          </a:prstGeom>
          <a:noFill/>
        </p:spPr>
        <p:txBody>
          <a:bodyPr wrap="square" rtlCol="0">
            <a:spAutoFit/>
          </a:bodyPr>
          <a:lstStyle/>
          <a:p>
            <a:r>
              <a:rPr kumimoji="1" lang="ja-JP" altLang="en-US"/>
              <a:t>窓口業務のオンライン化をさらに促進</a:t>
            </a:r>
            <a:endParaRPr kumimoji="1" lang="en-US" altLang="ja-JP"/>
          </a:p>
          <a:p>
            <a:r>
              <a:rPr kumimoji="1" lang="ja-JP" altLang="en-US"/>
              <a:t>→市民の利便性向上・市の費用削減</a:t>
            </a:r>
            <a:endParaRPr kumimoji="1" lang="en-US" altLang="ja-JP"/>
          </a:p>
        </p:txBody>
      </p:sp>
      <p:sp>
        <p:nvSpPr>
          <p:cNvPr id="6" name="テキスト ボックス 5">
            <a:extLst>
              <a:ext uri="{FF2B5EF4-FFF2-40B4-BE49-F238E27FC236}">
                <a16:creationId xmlns:a16="http://schemas.microsoft.com/office/drawing/2014/main" id="{C2902B09-C685-E93B-AB18-127A19157332}"/>
              </a:ext>
            </a:extLst>
          </p:cNvPr>
          <p:cNvSpPr txBox="1"/>
          <p:nvPr/>
        </p:nvSpPr>
        <p:spPr>
          <a:xfrm>
            <a:off x="12905077" y="-824867"/>
            <a:ext cx="5162550" cy="369332"/>
          </a:xfrm>
          <a:prstGeom prst="rect">
            <a:avLst/>
          </a:prstGeom>
          <a:noFill/>
        </p:spPr>
        <p:txBody>
          <a:bodyPr wrap="square" rtlCol="0">
            <a:spAutoFit/>
          </a:bodyPr>
          <a:lstStyle/>
          <a:p>
            <a:r>
              <a:rPr kumimoji="1" lang="ja-JP" altLang="en-US"/>
              <a:t>オンラインサービスを１つのアプリに統一</a:t>
            </a:r>
          </a:p>
        </p:txBody>
      </p:sp>
      <p:sp>
        <p:nvSpPr>
          <p:cNvPr id="18" name="テキスト ボックス 17">
            <a:extLst>
              <a:ext uri="{FF2B5EF4-FFF2-40B4-BE49-F238E27FC236}">
                <a16:creationId xmlns:a16="http://schemas.microsoft.com/office/drawing/2014/main" id="{893CF07E-B11F-C0AC-7423-81FA7C26E201}"/>
              </a:ext>
            </a:extLst>
          </p:cNvPr>
          <p:cNvSpPr txBox="1"/>
          <p:nvPr/>
        </p:nvSpPr>
        <p:spPr>
          <a:xfrm>
            <a:off x="12905077" y="1118600"/>
            <a:ext cx="6858000" cy="3046988"/>
          </a:xfrm>
          <a:prstGeom prst="rect">
            <a:avLst/>
          </a:prstGeom>
          <a:noFill/>
        </p:spPr>
        <p:txBody>
          <a:bodyPr wrap="square" rtlCol="0">
            <a:spAutoFit/>
          </a:bodyPr>
          <a:lstStyle/>
          <a:p>
            <a:r>
              <a:rPr lang="ja-JP" altLang="en-US" sz="2400"/>
              <a:t>市役所：各種窓口業務</a:t>
            </a:r>
            <a:endParaRPr lang="en-US" altLang="ja-JP" sz="2400"/>
          </a:p>
          <a:p>
            <a:r>
              <a:rPr lang="ja-JP" altLang="en-US" sz="2400"/>
              <a:t>病院：予約、オンライン診療</a:t>
            </a:r>
            <a:endParaRPr lang="en-US" altLang="ja-JP" sz="2400"/>
          </a:p>
          <a:p>
            <a:r>
              <a:rPr lang="ja-JP" altLang="en-US" sz="2400"/>
              <a:t>保育施設：一時預かり予約、入園申し込み</a:t>
            </a:r>
            <a:endParaRPr lang="en-US" altLang="ja-JP" sz="2400"/>
          </a:p>
          <a:p>
            <a:r>
              <a:rPr lang="ja-JP" altLang="en-US" sz="2400"/>
              <a:t>学校：欠席連絡、給食費支払い</a:t>
            </a:r>
            <a:endParaRPr lang="en-US" altLang="ja-JP" sz="2400"/>
          </a:p>
          <a:p>
            <a:r>
              <a:rPr lang="ja-JP" altLang="en-US" sz="2400"/>
              <a:t>ゴミ：粗大ごみ予約</a:t>
            </a:r>
            <a:endParaRPr lang="en-US" altLang="ja-JP" sz="2400"/>
          </a:p>
          <a:p>
            <a:r>
              <a:rPr lang="ja-JP" altLang="en-US" sz="2400"/>
              <a:t>防災：ハザードマップ、被害状況通報</a:t>
            </a:r>
            <a:endParaRPr lang="en-US" altLang="ja-JP" sz="2400"/>
          </a:p>
          <a:p>
            <a:r>
              <a:rPr lang="ja-JP" altLang="en-US" sz="2400"/>
              <a:t>イベント：告知、イベント申請</a:t>
            </a:r>
            <a:endParaRPr lang="en-US" altLang="ja-JP" sz="2400"/>
          </a:p>
          <a:p>
            <a:r>
              <a:rPr lang="en-US" altLang="ja-JP" sz="2400"/>
              <a:t>AI</a:t>
            </a:r>
            <a:r>
              <a:rPr lang="ja-JP" altLang="en-US" sz="2400"/>
              <a:t>チャット：相談、オンライン窓口</a:t>
            </a:r>
            <a:endParaRPr lang="en-US" altLang="ja-JP" sz="2400"/>
          </a:p>
        </p:txBody>
      </p:sp>
      <p:grpSp>
        <p:nvGrpSpPr>
          <p:cNvPr id="22" name="グループ化 21">
            <a:extLst>
              <a:ext uri="{FF2B5EF4-FFF2-40B4-BE49-F238E27FC236}">
                <a16:creationId xmlns:a16="http://schemas.microsoft.com/office/drawing/2014/main" id="{439F82C0-505C-404A-53E3-30C2C95C4233}"/>
              </a:ext>
            </a:extLst>
          </p:cNvPr>
          <p:cNvGrpSpPr/>
          <p:nvPr/>
        </p:nvGrpSpPr>
        <p:grpSpPr>
          <a:xfrm>
            <a:off x="6124451" y="7851967"/>
            <a:ext cx="3440723" cy="4702337"/>
            <a:chOff x="6642099" y="974336"/>
            <a:chExt cx="3886227" cy="3702981"/>
          </a:xfrm>
        </p:grpSpPr>
        <p:sp>
          <p:nvSpPr>
            <p:cNvPr id="19" name="テキスト ボックス 18">
              <a:extLst>
                <a:ext uri="{FF2B5EF4-FFF2-40B4-BE49-F238E27FC236}">
                  <a16:creationId xmlns:a16="http://schemas.microsoft.com/office/drawing/2014/main" id="{34CCF7F1-A536-AC8E-D130-B0BF3E92A141}"/>
                </a:ext>
              </a:extLst>
            </p:cNvPr>
            <p:cNvSpPr txBox="1"/>
            <p:nvPr/>
          </p:nvSpPr>
          <p:spPr>
            <a:xfrm>
              <a:off x="6877576" y="1047170"/>
              <a:ext cx="3650750" cy="3562793"/>
            </a:xfrm>
            <a:prstGeom prst="rect">
              <a:avLst/>
            </a:prstGeom>
            <a:noFill/>
          </p:spPr>
          <p:txBody>
            <a:bodyPr wrap="square" rtlCol="0">
              <a:spAutoFit/>
            </a:bodyPr>
            <a:lstStyle/>
            <a:p>
              <a:r>
                <a:rPr kumimoji="1" lang="ja-JP" altLang="en-US" sz="2400"/>
                <a:t>各種オンライン申請</a:t>
              </a:r>
              <a:endParaRPr kumimoji="1" lang="en-US" altLang="ja-JP" sz="2400"/>
            </a:p>
            <a:p>
              <a:r>
                <a:rPr kumimoji="1" lang="ja-JP" altLang="en-US" sz="2400"/>
                <a:t>公共施設の予約</a:t>
              </a:r>
              <a:endParaRPr kumimoji="1" lang="en-US" altLang="ja-JP" sz="2400"/>
            </a:p>
            <a:p>
              <a:r>
                <a:rPr kumimoji="1" lang="ja-JP" altLang="en-US" sz="2400"/>
                <a:t>オンライン診療</a:t>
              </a:r>
              <a:endParaRPr kumimoji="1" lang="en-US" altLang="ja-JP" sz="2400"/>
            </a:p>
            <a:p>
              <a:r>
                <a:rPr kumimoji="1" lang="ja-JP" altLang="en-US" sz="2400"/>
                <a:t>マイナ保険証</a:t>
              </a:r>
              <a:endParaRPr kumimoji="1" lang="en-US" altLang="ja-JP" sz="2400"/>
            </a:p>
            <a:p>
              <a:r>
                <a:rPr kumimoji="1" lang="ja-JP" altLang="en-US" sz="2400"/>
                <a:t>一時預かり予約</a:t>
              </a:r>
              <a:endParaRPr kumimoji="1" lang="en-US" altLang="ja-JP" sz="2400"/>
            </a:p>
            <a:p>
              <a:r>
                <a:rPr kumimoji="1" lang="ja-JP" altLang="en-US" sz="2400"/>
                <a:t>粗大ごみ予約</a:t>
              </a:r>
              <a:endParaRPr kumimoji="1" lang="en-US" altLang="ja-JP" sz="2400"/>
            </a:p>
            <a:p>
              <a:r>
                <a:rPr kumimoji="1" lang="ja-JP" altLang="en-US" sz="2400"/>
                <a:t>ゴミ出しカレンダー</a:t>
              </a:r>
              <a:endParaRPr kumimoji="1" lang="en-US" altLang="ja-JP" sz="2400"/>
            </a:p>
            <a:p>
              <a:r>
                <a:rPr kumimoji="1" lang="ja-JP" altLang="en-US" sz="2400"/>
                <a:t>学校への連絡や支払い</a:t>
              </a:r>
              <a:endParaRPr kumimoji="1" lang="en-US" altLang="ja-JP" sz="2400"/>
            </a:p>
            <a:p>
              <a:r>
                <a:rPr kumimoji="1" lang="ja-JP" altLang="en-US" sz="2400"/>
                <a:t>避難所受付</a:t>
              </a:r>
              <a:endParaRPr kumimoji="1" lang="en-US" altLang="ja-JP" sz="2400"/>
            </a:p>
            <a:p>
              <a:r>
                <a:rPr kumimoji="1" lang="ja-JP" altLang="en-US" sz="2400"/>
                <a:t>ハザードマップ</a:t>
              </a:r>
              <a:endParaRPr kumimoji="1" lang="en-US" altLang="ja-JP" sz="2400"/>
            </a:p>
            <a:p>
              <a:r>
                <a:rPr kumimoji="1" lang="ja-JP" altLang="en-US" sz="2400"/>
                <a:t>情報発信</a:t>
              </a:r>
              <a:endParaRPr kumimoji="1" lang="en-US" altLang="ja-JP" sz="2400"/>
            </a:p>
            <a:p>
              <a:r>
                <a:rPr kumimoji="1" lang="ja-JP" altLang="en-US" sz="2400"/>
                <a:t>地域ポイント</a:t>
              </a:r>
              <a:endParaRPr kumimoji="1" lang="en-US" altLang="ja-JP" sz="2400"/>
            </a:p>
          </p:txBody>
        </p:sp>
        <p:sp>
          <p:nvSpPr>
            <p:cNvPr id="20" name="吹き出し: 角を丸めた四角形 19">
              <a:extLst>
                <a:ext uri="{FF2B5EF4-FFF2-40B4-BE49-F238E27FC236}">
                  <a16:creationId xmlns:a16="http://schemas.microsoft.com/office/drawing/2014/main" id="{E8072E55-078F-7368-EFBC-FA35DF12C5FD}"/>
                </a:ext>
              </a:extLst>
            </p:cNvPr>
            <p:cNvSpPr/>
            <p:nvPr/>
          </p:nvSpPr>
          <p:spPr>
            <a:xfrm>
              <a:off x="6642099" y="974336"/>
              <a:ext cx="3886227" cy="3702981"/>
            </a:xfrm>
            <a:prstGeom prst="wedgeRoundRectCallout">
              <a:avLst>
                <a:gd name="adj1" fmla="val -62575"/>
                <a:gd name="adj2" fmla="val -22363"/>
                <a:gd name="adj3" fmla="val 16667"/>
              </a:avLst>
            </a:prstGeom>
            <a:noFill/>
            <a:ln>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3" name="コンテンツ プレースホルダー 4" descr="テキスト, 手紙, メール&#10;&#10;AI 生成コンテンツは誤りを含む可能性があります。">
            <a:extLst>
              <a:ext uri="{FF2B5EF4-FFF2-40B4-BE49-F238E27FC236}">
                <a16:creationId xmlns:a16="http://schemas.microsoft.com/office/drawing/2014/main" id="{C8D4DAAF-844E-CBFA-C4F8-BBEBC48829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05077" y="4765913"/>
            <a:ext cx="10515600" cy="4184173"/>
          </a:xfrm>
          <a:prstGeom prst="rect">
            <a:avLst/>
          </a:prstGeom>
        </p:spPr>
      </p:pic>
      <p:sp>
        <p:nvSpPr>
          <p:cNvPr id="29" name="テキスト ボックス 28">
            <a:extLst>
              <a:ext uri="{FF2B5EF4-FFF2-40B4-BE49-F238E27FC236}">
                <a16:creationId xmlns:a16="http://schemas.microsoft.com/office/drawing/2014/main" id="{416F6D02-1969-C9DC-C25F-823A4B2AF89F}"/>
              </a:ext>
            </a:extLst>
          </p:cNvPr>
          <p:cNvSpPr txBox="1"/>
          <p:nvPr/>
        </p:nvSpPr>
        <p:spPr>
          <a:xfrm>
            <a:off x="19293177" y="2906019"/>
            <a:ext cx="4127500" cy="1323439"/>
          </a:xfrm>
          <a:prstGeom prst="rect">
            <a:avLst/>
          </a:prstGeom>
          <a:noFill/>
        </p:spPr>
        <p:txBody>
          <a:bodyPr wrap="square" rtlCol="0">
            <a:spAutoFit/>
          </a:bodyPr>
          <a:lstStyle/>
          <a:p>
            <a:r>
              <a:rPr kumimoji="1" lang="ja-JP" altLang="en-US" sz="2000"/>
              <a:t>セキュリティ：行政サービスなどプライバシー保護が求められる項目のみマイナンバーカードの承認を挟むなどの機能を付ける。</a:t>
            </a:r>
          </a:p>
        </p:txBody>
      </p:sp>
      <p:sp>
        <p:nvSpPr>
          <p:cNvPr id="7" name="テキスト ボックス 6">
            <a:extLst>
              <a:ext uri="{FF2B5EF4-FFF2-40B4-BE49-F238E27FC236}">
                <a16:creationId xmlns:a16="http://schemas.microsoft.com/office/drawing/2014/main" id="{8CAFF95C-45B1-CF33-8767-C1CE8758E9F4}"/>
              </a:ext>
            </a:extLst>
          </p:cNvPr>
          <p:cNvSpPr txBox="1"/>
          <p:nvPr/>
        </p:nvSpPr>
        <p:spPr>
          <a:xfrm>
            <a:off x="6455899" y="7397822"/>
            <a:ext cx="3292050" cy="461665"/>
          </a:xfrm>
          <a:prstGeom prst="rect">
            <a:avLst/>
          </a:prstGeom>
          <a:noFill/>
        </p:spPr>
        <p:txBody>
          <a:bodyPr wrap="square" rtlCol="0">
            <a:spAutoFit/>
          </a:bodyPr>
          <a:lstStyle/>
          <a:p>
            <a:r>
              <a:rPr kumimoji="1" lang="ja-JP" altLang="en-US" sz="2400" b="1"/>
              <a:t>都市の機能を集約</a:t>
            </a:r>
          </a:p>
        </p:txBody>
      </p:sp>
      <p:sp>
        <p:nvSpPr>
          <p:cNvPr id="9" name="四角形: 角を丸くする 8">
            <a:extLst>
              <a:ext uri="{FF2B5EF4-FFF2-40B4-BE49-F238E27FC236}">
                <a16:creationId xmlns:a16="http://schemas.microsoft.com/office/drawing/2014/main" id="{3A57276D-F874-E494-266D-429CBF4F6454}"/>
              </a:ext>
            </a:extLst>
          </p:cNvPr>
          <p:cNvSpPr/>
          <p:nvPr/>
        </p:nvSpPr>
        <p:spPr>
          <a:xfrm>
            <a:off x="6205625" y="252568"/>
            <a:ext cx="5859109" cy="6453227"/>
          </a:xfrm>
          <a:prstGeom prst="roundRect">
            <a:avLst>
              <a:gd name="adj" fmla="val 6463"/>
            </a:avLst>
          </a:prstGeom>
          <a:solidFill>
            <a:srgbClr val="F2F2F2"/>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四角形: 角を丸くする 20">
            <a:extLst>
              <a:ext uri="{FF2B5EF4-FFF2-40B4-BE49-F238E27FC236}">
                <a16:creationId xmlns:a16="http://schemas.microsoft.com/office/drawing/2014/main" id="{C3D57F03-8E52-0292-71D4-3FB98DFD4F97}"/>
              </a:ext>
            </a:extLst>
          </p:cNvPr>
          <p:cNvSpPr/>
          <p:nvPr/>
        </p:nvSpPr>
        <p:spPr>
          <a:xfrm>
            <a:off x="2795824" y="232778"/>
            <a:ext cx="3311542" cy="6471614"/>
          </a:xfrm>
          <a:prstGeom prst="roundRect">
            <a:avLst>
              <a:gd name="adj" fmla="val 6475"/>
            </a:avLst>
          </a:prstGeom>
          <a:solidFill>
            <a:srgbClr val="F2F2F2"/>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4854D4C1-7281-15EC-EB3D-0F0E62834B11}"/>
              </a:ext>
            </a:extLst>
          </p:cNvPr>
          <p:cNvSpPr txBox="1"/>
          <p:nvPr/>
        </p:nvSpPr>
        <p:spPr>
          <a:xfrm>
            <a:off x="2816001" y="3864551"/>
            <a:ext cx="4100020" cy="2708434"/>
          </a:xfrm>
          <a:prstGeom prst="rect">
            <a:avLst/>
          </a:prstGeom>
          <a:noFill/>
        </p:spPr>
        <p:txBody>
          <a:bodyPr wrap="square" rtlCol="0">
            <a:spAutoFit/>
          </a:bodyPr>
          <a:lstStyle/>
          <a:p>
            <a:pPr>
              <a:lnSpc>
                <a:spcPct val="200000"/>
              </a:lnSpc>
            </a:pPr>
            <a:r>
              <a:rPr kumimoji="1" lang="ja-JP" altLang="en-US" sz="2400">
                <a:solidFill>
                  <a:srgbClr val="003451"/>
                </a:solidFill>
              </a:rPr>
              <a:t>市民の</a:t>
            </a:r>
            <a:r>
              <a:rPr kumimoji="1" lang="en-US" altLang="ja-JP" sz="2800" b="1">
                <a:solidFill>
                  <a:srgbClr val="003451"/>
                </a:solidFill>
              </a:rPr>
              <a:t>3</a:t>
            </a:r>
            <a:r>
              <a:rPr kumimoji="1" lang="ja-JP" altLang="en-US" sz="2800" b="1">
                <a:solidFill>
                  <a:srgbClr val="003451"/>
                </a:solidFill>
              </a:rPr>
              <a:t>分の</a:t>
            </a:r>
            <a:r>
              <a:rPr kumimoji="1" lang="en-US" altLang="ja-JP" sz="2800" b="1">
                <a:solidFill>
                  <a:srgbClr val="003451"/>
                </a:solidFill>
              </a:rPr>
              <a:t>1</a:t>
            </a:r>
            <a:r>
              <a:rPr kumimoji="1" lang="ja-JP" altLang="en-US" sz="2400">
                <a:solidFill>
                  <a:srgbClr val="003451"/>
                </a:solidFill>
              </a:rPr>
              <a:t>が利用</a:t>
            </a:r>
            <a:endParaRPr kumimoji="1" lang="en-US" altLang="ja-JP" sz="2400">
              <a:solidFill>
                <a:srgbClr val="003451"/>
              </a:solidFill>
            </a:endParaRPr>
          </a:p>
          <a:p>
            <a:pPr>
              <a:lnSpc>
                <a:spcPct val="150000"/>
              </a:lnSpc>
            </a:pPr>
            <a:r>
              <a:rPr kumimoji="1" lang="ja-JP" altLang="en-US" sz="2800" b="1">
                <a:solidFill>
                  <a:srgbClr val="003451"/>
                </a:solidFill>
              </a:rPr>
              <a:t>防災</a:t>
            </a:r>
            <a:r>
              <a:rPr kumimoji="1" lang="ja-JP" altLang="en-US" sz="2400">
                <a:solidFill>
                  <a:srgbClr val="003451"/>
                </a:solidFill>
              </a:rPr>
              <a:t>や</a:t>
            </a:r>
            <a:r>
              <a:rPr kumimoji="1" lang="ja-JP" altLang="en-US" sz="2800" b="1">
                <a:solidFill>
                  <a:srgbClr val="003451"/>
                </a:solidFill>
              </a:rPr>
              <a:t>業務効率化</a:t>
            </a:r>
            <a:endParaRPr kumimoji="1" lang="ja-JP" altLang="en-US" sz="2400">
              <a:solidFill>
                <a:srgbClr val="003451"/>
              </a:solidFill>
            </a:endParaRPr>
          </a:p>
          <a:p>
            <a:r>
              <a:rPr kumimoji="1" lang="ja-JP" altLang="en-US" sz="2400">
                <a:solidFill>
                  <a:srgbClr val="003451"/>
                </a:solidFill>
              </a:rPr>
              <a:t>・サイトの閲覧数</a:t>
            </a:r>
            <a:r>
              <a:rPr kumimoji="1" lang="en-US" altLang="ja-JP" sz="2400" b="1">
                <a:solidFill>
                  <a:srgbClr val="003451"/>
                </a:solidFill>
              </a:rPr>
              <a:t>42</a:t>
            </a:r>
            <a:r>
              <a:rPr kumimoji="1" lang="ja-JP" altLang="en-US" sz="2400" b="1">
                <a:solidFill>
                  <a:srgbClr val="003451"/>
                </a:solidFill>
              </a:rPr>
              <a:t>倍</a:t>
            </a:r>
            <a:endParaRPr kumimoji="1" lang="en-US" altLang="ja-JP" sz="2400" b="1">
              <a:solidFill>
                <a:srgbClr val="003451"/>
              </a:solidFill>
            </a:endParaRPr>
          </a:p>
          <a:p>
            <a:r>
              <a:rPr kumimoji="1" lang="ja-JP" altLang="en-US" sz="2400">
                <a:solidFill>
                  <a:srgbClr val="003451"/>
                </a:solidFill>
              </a:rPr>
              <a:t>・電話対応</a:t>
            </a:r>
            <a:endParaRPr kumimoji="1" lang="en-US" altLang="ja-JP" sz="2400">
              <a:solidFill>
                <a:srgbClr val="003451"/>
              </a:solidFill>
            </a:endParaRPr>
          </a:p>
          <a:p>
            <a:r>
              <a:rPr kumimoji="1" lang="ja-JP" altLang="en-US" sz="2400" b="1">
                <a:solidFill>
                  <a:srgbClr val="003451"/>
                </a:solidFill>
              </a:rPr>
              <a:t>　</a:t>
            </a:r>
            <a:r>
              <a:rPr kumimoji="1" lang="en-US" altLang="ja-JP" sz="2400" b="1">
                <a:solidFill>
                  <a:srgbClr val="003451"/>
                </a:solidFill>
              </a:rPr>
              <a:t>3,748</a:t>
            </a:r>
            <a:r>
              <a:rPr kumimoji="1" lang="ja-JP" altLang="en-US" sz="2400" b="1">
                <a:solidFill>
                  <a:srgbClr val="003451"/>
                </a:solidFill>
              </a:rPr>
              <a:t>時間削減</a:t>
            </a:r>
            <a:endParaRPr kumimoji="1" lang="en-US" altLang="ja-JP" sz="2400" b="1">
              <a:solidFill>
                <a:srgbClr val="003451"/>
              </a:solidFill>
            </a:endParaRPr>
          </a:p>
        </p:txBody>
      </p:sp>
      <p:pic>
        <p:nvPicPr>
          <p:cNvPr id="28" name="図 27" descr="グラフィカル ユーザー インターフェイス, アプリケーション&#10;&#10;AI 生成コンテンツは誤りを含む可能性があります。">
            <a:extLst>
              <a:ext uri="{FF2B5EF4-FFF2-40B4-BE49-F238E27FC236}">
                <a16:creationId xmlns:a16="http://schemas.microsoft.com/office/drawing/2014/main" id="{C9991E03-8529-9F0A-E537-C629E10682C4}"/>
              </a:ext>
            </a:extLst>
          </p:cNvPr>
          <p:cNvPicPr>
            <a:picLocks noChangeAspect="1"/>
          </p:cNvPicPr>
          <p:nvPr/>
        </p:nvPicPr>
        <p:blipFill>
          <a:blip r:embed="rId6">
            <a:extLst>
              <a:ext uri="{28A0092B-C50C-407E-A947-70E740481C1C}">
                <a14:useLocalDpi xmlns:a14="http://schemas.microsoft.com/office/drawing/2010/main" val="0"/>
              </a:ext>
            </a:extLst>
          </a:blip>
          <a:srcRect l="38653" t="39849" r="37080" b="7855"/>
          <a:stretch>
            <a:fillRect/>
          </a:stretch>
        </p:blipFill>
        <p:spPr>
          <a:xfrm>
            <a:off x="3082938" y="1026365"/>
            <a:ext cx="2701503" cy="3056442"/>
          </a:xfrm>
          <a:prstGeom prst="rect">
            <a:avLst/>
          </a:prstGeom>
        </p:spPr>
      </p:pic>
      <p:sp>
        <p:nvSpPr>
          <p:cNvPr id="30" name="テキスト ボックス 29">
            <a:extLst>
              <a:ext uri="{FF2B5EF4-FFF2-40B4-BE49-F238E27FC236}">
                <a16:creationId xmlns:a16="http://schemas.microsoft.com/office/drawing/2014/main" id="{6838E2C5-D19B-0304-2EAA-FB38BE1632BF}"/>
              </a:ext>
            </a:extLst>
          </p:cNvPr>
          <p:cNvSpPr txBox="1"/>
          <p:nvPr/>
        </p:nvSpPr>
        <p:spPr>
          <a:xfrm>
            <a:off x="8013345" y="3277805"/>
            <a:ext cx="2702133" cy="523220"/>
          </a:xfrm>
          <a:prstGeom prst="rect">
            <a:avLst/>
          </a:prstGeom>
          <a:noFill/>
        </p:spPr>
        <p:txBody>
          <a:bodyPr wrap="square" lIns="91440" tIns="45720" rIns="91440" bIns="45720" rtlCol="0" anchor="t">
            <a:spAutoFit/>
          </a:bodyPr>
          <a:lstStyle/>
          <a:p>
            <a:r>
              <a:rPr lang="ja-JP" altLang="en-US" sz="2800" b="1">
                <a:solidFill>
                  <a:srgbClr val="003451"/>
                </a:solidFill>
              </a:rPr>
              <a:t>サービスの点在</a:t>
            </a:r>
          </a:p>
        </p:txBody>
      </p:sp>
      <p:grpSp>
        <p:nvGrpSpPr>
          <p:cNvPr id="31" name="グループ化 30">
            <a:extLst>
              <a:ext uri="{FF2B5EF4-FFF2-40B4-BE49-F238E27FC236}">
                <a16:creationId xmlns:a16="http://schemas.microsoft.com/office/drawing/2014/main" id="{3EAA009B-88BE-A601-A1D8-F83412F1B76F}"/>
              </a:ext>
            </a:extLst>
          </p:cNvPr>
          <p:cNvGrpSpPr/>
          <p:nvPr/>
        </p:nvGrpSpPr>
        <p:grpSpPr>
          <a:xfrm>
            <a:off x="6291524" y="3946537"/>
            <a:ext cx="2621158" cy="956056"/>
            <a:chOff x="-1773382" y="6823316"/>
            <a:chExt cx="2621158" cy="956056"/>
          </a:xfrm>
        </p:grpSpPr>
        <p:sp>
          <p:nvSpPr>
            <p:cNvPr id="32" name="四角形: 角を丸くする 31">
              <a:extLst>
                <a:ext uri="{FF2B5EF4-FFF2-40B4-BE49-F238E27FC236}">
                  <a16:creationId xmlns:a16="http://schemas.microsoft.com/office/drawing/2014/main" id="{1D675DD5-E5B6-8719-F9DB-C4D9B2F93B9E}"/>
                </a:ext>
              </a:extLst>
            </p:cNvPr>
            <p:cNvSpPr/>
            <p:nvPr/>
          </p:nvSpPr>
          <p:spPr>
            <a:xfrm>
              <a:off x="-1773382" y="6823316"/>
              <a:ext cx="2507673" cy="956056"/>
            </a:xfrm>
            <a:prstGeom prst="roundRect">
              <a:avLst>
                <a:gd name="adj" fmla="val 50000"/>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a:p>
          </p:txBody>
        </p:sp>
        <p:sp>
          <p:nvSpPr>
            <p:cNvPr id="37" name="テキスト ボックス 36">
              <a:extLst>
                <a:ext uri="{FF2B5EF4-FFF2-40B4-BE49-F238E27FC236}">
                  <a16:creationId xmlns:a16="http://schemas.microsoft.com/office/drawing/2014/main" id="{2D9E3FF8-94F2-0942-2E39-3B3A772DDFBE}"/>
                </a:ext>
              </a:extLst>
            </p:cNvPr>
            <p:cNvSpPr txBox="1"/>
            <p:nvPr/>
          </p:nvSpPr>
          <p:spPr>
            <a:xfrm>
              <a:off x="-1773382" y="6947401"/>
              <a:ext cx="2621158" cy="707886"/>
            </a:xfrm>
            <a:prstGeom prst="rect">
              <a:avLst/>
            </a:prstGeom>
            <a:noFill/>
            <a:ln>
              <a:noFill/>
            </a:ln>
          </p:spPr>
          <p:txBody>
            <a:bodyPr wrap="square" rtlCol="0">
              <a:spAutoFit/>
            </a:bodyPr>
            <a:lstStyle/>
            <a:p>
              <a:pPr algn="ctr"/>
              <a:r>
                <a:rPr kumimoji="1" lang="ja-JP" altLang="en-US" sz="2000" b="1"/>
                <a:t>いばらき電子申請・</a:t>
              </a:r>
              <a:endParaRPr kumimoji="1" lang="en-US" altLang="ja-JP" sz="2000" b="1"/>
            </a:p>
            <a:p>
              <a:pPr algn="ctr"/>
              <a:r>
                <a:rPr kumimoji="1" lang="ja-JP" altLang="en-US" sz="2000" b="1"/>
                <a:t>届出サービス</a:t>
              </a:r>
            </a:p>
          </p:txBody>
        </p:sp>
      </p:grpSp>
      <p:grpSp>
        <p:nvGrpSpPr>
          <p:cNvPr id="38" name="グループ化 37">
            <a:extLst>
              <a:ext uri="{FF2B5EF4-FFF2-40B4-BE49-F238E27FC236}">
                <a16:creationId xmlns:a16="http://schemas.microsoft.com/office/drawing/2014/main" id="{159EB7A6-3962-D69B-6D4B-BA95A20773B7}"/>
              </a:ext>
            </a:extLst>
          </p:cNvPr>
          <p:cNvGrpSpPr/>
          <p:nvPr/>
        </p:nvGrpSpPr>
        <p:grpSpPr>
          <a:xfrm>
            <a:off x="6195801" y="2393079"/>
            <a:ext cx="2588242" cy="956056"/>
            <a:chOff x="2433754" y="715290"/>
            <a:chExt cx="2588242" cy="956056"/>
          </a:xfrm>
        </p:grpSpPr>
        <p:sp>
          <p:nvSpPr>
            <p:cNvPr id="39" name="四角形: 角を丸くする 38">
              <a:extLst>
                <a:ext uri="{FF2B5EF4-FFF2-40B4-BE49-F238E27FC236}">
                  <a16:creationId xmlns:a16="http://schemas.microsoft.com/office/drawing/2014/main" id="{B2961B66-27C9-E7C9-ABF3-862D110AAA03}"/>
                </a:ext>
              </a:extLst>
            </p:cNvPr>
            <p:cNvSpPr/>
            <p:nvPr/>
          </p:nvSpPr>
          <p:spPr>
            <a:xfrm>
              <a:off x="2593946" y="715290"/>
              <a:ext cx="2214190" cy="956056"/>
            </a:xfrm>
            <a:prstGeom prst="roundRect">
              <a:avLst>
                <a:gd name="adj" fmla="val 50000"/>
              </a:avLst>
            </a:prstGeom>
            <a:solidFill>
              <a:srgbClr val="DFF1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a:p>
          </p:txBody>
        </p:sp>
        <p:sp>
          <p:nvSpPr>
            <p:cNvPr id="41" name="テキスト ボックス 40">
              <a:extLst>
                <a:ext uri="{FF2B5EF4-FFF2-40B4-BE49-F238E27FC236}">
                  <a16:creationId xmlns:a16="http://schemas.microsoft.com/office/drawing/2014/main" id="{3892F220-D182-5A9A-9F0B-FDC1129910F3}"/>
                </a:ext>
              </a:extLst>
            </p:cNvPr>
            <p:cNvSpPr txBox="1"/>
            <p:nvPr/>
          </p:nvSpPr>
          <p:spPr>
            <a:xfrm>
              <a:off x="2433754" y="843991"/>
              <a:ext cx="2588242" cy="707886"/>
            </a:xfrm>
            <a:prstGeom prst="rect">
              <a:avLst/>
            </a:prstGeom>
            <a:noFill/>
            <a:ln>
              <a:noFill/>
            </a:ln>
          </p:spPr>
          <p:txBody>
            <a:bodyPr wrap="square" rtlCol="0">
              <a:spAutoFit/>
            </a:bodyPr>
            <a:lstStyle/>
            <a:p>
              <a:pPr algn="ctr"/>
              <a:r>
                <a:rPr kumimoji="1" lang="ja-JP" altLang="en-US" sz="2000" b="1"/>
                <a:t>公式</a:t>
              </a:r>
              <a:r>
                <a:rPr kumimoji="1" lang="en-US" altLang="ja-JP" sz="2000" b="1"/>
                <a:t>LINE</a:t>
              </a:r>
            </a:p>
            <a:p>
              <a:pPr algn="ctr"/>
              <a:r>
                <a:rPr kumimoji="1" lang="ja-JP" altLang="en-US" sz="2000" b="1"/>
                <a:t>（チャットボット）</a:t>
              </a:r>
            </a:p>
          </p:txBody>
        </p:sp>
      </p:grpSp>
      <p:grpSp>
        <p:nvGrpSpPr>
          <p:cNvPr id="42" name="グループ化 41">
            <a:extLst>
              <a:ext uri="{FF2B5EF4-FFF2-40B4-BE49-F238E27FC236}">
                <a16:creationId xmlns:a16="http://schemas.microsoft.com/office/drawing/2014/main" id="{1031ADDC-E3E7-210B-1678-A12403DC54CE}"/>
              </a:ext>
            </a:extLst>
          </p:cNvPr>
          <p:cNvGrpSpPr/>
          <p:nvPr/>
        </p:nvGrpSpPr>
        <p:grpSpPr>
          <a:xfrm>
            <a:off x="8004788" y="4905811"/>
            <a:ext cx="2808661" cy="956055"/>
            <a:chOff x="-1577454" y="7843723"/>
            <a:chExt cx="2808661" cy="956055"/>
          </a:xfrm>
        </p:grpSpPr>
        <p:sp>
          <p:nvSpPr>
            <p:cNvPr id="43" name="四角形: 角を丸くする 42">
              <a:extLst>
                <a:ext uri="{FF2B5EF4-FFF2-40B4-BE49-F238E27FC236}">
                  <a16:creationId xmlns:a16="http://schemas.microsoft.com/office/drawing/2014/main" id="{3BADCAFB-AAAB-E8E8-FFC5-6240E9B91732}"/>
                </a:ext>
              </a:extLst>
            </p:cNvPr>
            <p:cNvSpPr/>
            <p:nvPr/>
          </p:nvSpPr>
          <p:spPr>
            <a:xfrm>
              <a:off x="-1371600" y="7843723"/>
              <a:ext cx="2396954" cy="956055"/>
            </a:xfrm>
            <a:prstGeom prst="roundRect">
              <a:avLst>
                <a:gd name="adj" fmla="val 50000"/>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a:p>
          </p:txBody>
        </p:sp>
        <p:sp>
          <p:nvSpPr>
            <p:cNvPr id="44" name="テキスト ボックス 43">
              <a:extLst>
                <a:ext uri="{FF2B5EF4-FFF2-40B4-BE49-F238E27FC236}">
                  <a16:creationId xmlns:a16="http://schemas.microsoft.com/office/drawing/2014/main" id="{404BE826-45FE-58F9-3730-1564BF233F7A}"/>
                </a:ext>
              </a:extLst>
            </p:cNvPr>
            <p:cNvSpPr txBox="1"/>
            <p:nvPr/>
          </p:nvSpPr>
          <p:spPr>
            <a:xfrm>
              <a:off x="-1577454" y="7943472"/>
              <a:ext cx="2808661" cy="707886"/>
            </a:xfrm>
            <a:prstGeom prst="rect">
              <a:avLst/>
            </a:prstGeom>
            <a:noFill/>
            <a:ln>
              <a:noFill/>
            </a:ln>
          </p:spPr>
          <p:txBody>
            <a:bodyPr wrap="square" rtlCol="0">
              <a:spAutoFit/>
            </a:bodyPr>
            <a:lstStyle/>
            <a:p>
              <a:pPr algn="ctr"/>
              <a:r>
                <a:rPr kumimoji="1" lang="ja-JP" altLang="en-US" sz="2000" b="1"/>
                <a:t>ホームページ</a:t>
              </a:r>
              <a:endParaRPr kumimoji="1" lang="en-US" altLang="ja-JP" sz="2000" b="1"/>
            </a:p>
            <a:p>
              <a:pPr algn="ctr"/>
              <a:r>
                <a:rPr kumimoji="1" lang="ja-JP" altLang="en-US" sz="2000" b="1"/>
                <a:t>（粗大ごみ予約など）</a:t>
              </a:r>
            </a:p>
          </p:txBody>
        </p:sp>
      </p:grpSp>
      <p:grpSp>
        <p:nvGrpSpPr>
          <p:cNvPr id="46" name="グループ化 45">
            <a:extLst>
              <a:ext uri="{FF2B5EF4-FFF2-40B4-BE49-F238E27FC236}">
                <a16:creationId xmlns:a16="http://schemas.microsoft.com/office/drawing/2014/main" id="{53549C83-B182-6748-BF02-1E07FB03B638}"/>
              </a:ext>
            </a:extLst>
          </p:cNvPr>
          <p:cNvGrpSpPr/>
          <p:nvPr/>
        </p:nvGrpSpPr>
        <p:grpSpPr>
          <a:xfrm>
            <a:off x="10026986" y="3864785"/>
            <a:ext cx="2032074" cy="956056"/>
            <a:chOff x="11164295" y="7780337"/>
            <a:chExt cx="2032074" cy="956056"/>
          </a:xfrm>
        </p:grpSpPr>
        <p:sp>
          <p:nvSpPr>
            <p:cNvPr id="47" name="四角形: 角を丸くする 46">
              <a:extLst>
                <a:ext uri="{FF2B5EF4-FFF2-40B4-BE49-F238E27FC236}">
                  <a16:creationId xmlns:a16="http://schemas.microsoft.com/office/drawing/2014/main" id="{41785140-7593-5A35-00CD-D4BC955BF759}"/>
                </a:ext>
              </a:extLst>
            </p:cNvPr>
            <p:cNvSpPr/>
            <p:nvPr/>
          </p:nvSpPr>
          <p:spPr>
            <a:xfrm>
              <a:off x="11164295" y="7780337"/>
              <a:ext cx="1965938" cy="956056"/>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a:p>
          </p:txBody>
        </p:sp>
        <p:sp>
          <p:nvSpPr>
            <p:cNvPr id="48" name="テキスト ボックス 47">
              <a:extLst>
                <a:ext uri="{FF2B5EF4-FFF2-40B4-BE49-F238E27FC236}">
                  <a16:creationId xmlns:a16="http://schemas.microsoft.com/office/drawing/2014/main" id="{F2356DB2-9A91-1A34-E682-D2BAE5F4FDB7}"/>
                </a:ext>
              </a:extLst>
            </p:cNvPr>
            <p:cNvSpPr txBox="1"/>
            <p:nvPr/>
          </p:nvSpPr>
          <p:spPr>
            <a:xfrm>
              <a:off x="11230431" y="7943472"/>
              <a:ext cx="1965938" cy="707886"/>
            </a:xfrm>
            <a:prstGeom prst="rect">
              <a:avLst/>
            </a:prstGeom>
            <a:noFill/>
            <a:ln>
              <a:noFill/>
            </a:ln>
          </p:spPr>
          <p:txBody>
            <a:bodyPr wrap="square" rtlCol="0">
              <a:spAutoFit/>
            </a:bodyPr>
            <a:lstStyle/>
            <a:p>
              <a:pPr algn="ctr"/>
              <a:r>
                <a:rPr kumimoji="1" lang="ja-JP" altLang="en-US" sz="2000" b="1"/>
                <a:t>公共施設予約・</a:t>
              </a:r>
              <a:endParaRPr kumimoji="1" lang="en-US" altLang="ja-JP" sz="2000" b="1"/>
            </a:p>
            <a:p>
              <a:pPr algn="ctr"/>
              <a:r>
                <a:rPr kumimoji="1" lang="ja-JP" altLang="en-US" sz="2000" b="1"/>
                <a:t>案内システム</a:t>
              </a:r>
            </a:p>
          </p:txBody>
        </p:sp>
      </p:grpSp>
      <p:grpSp>
        <p:nvGrpSpPr>
          <p:cNvPr id="49" name="グループ化 48">
            <a:extLst>
              <a:ext uri="{FF2B5EF4-FFF2-40B4-BE49-F238E27FC236}">
                <a16:creationId xmlns:a16="http://schemas.microsoft.com/office/drawing/2014/main" id="{2D0E4F16-6FA8-A83F-7286-52CE1206E849}"/>
              </a:ext>
            </a:extLst>
          </p:cNvPr>
          <p:cNvGrpSpPr/>
          <p:nvPr/>
        </p:nvGrpSpPr>
        <p:grpSpPr>
          <a:xfrm>
            <a:off x="7921255" y="1375370"/>
            <a:ext cx="2794223" cy="956056"/>
            <a:chOff x="4884250" y="7843724"/>
            <a:chExt cx="2794223" cy="956056"/>
          </a:xfrm>
        </p:grpSpPr>
        <p:sp>
          <p:nvSpPr>
            <p:cNvPr id="50" name="四角形: 角を丸くする 49">
              <a:extLst>
                <a:ext uri="{FF2B5EF4-FFF2-40B4-BE49-F238E27FC236}">
                  <a16:creationId xmlns:a16="http://schemas.microsoft.com/office/drawing/2014/main" id="{8481C573-826B-783E-DAAE-9CF02B5D26BE}"/>
                </a:ext>
              </a:extLst>
            </p:cNvPr>
            <p:cNvSpPr/>
            <p:nvPr/>
          </p:nvSpPr>
          <p:spPr>
            <a:xfrm>
              <a:off x="5021996" y="7843724"/>
              <a:ext cx="2456121" cy="956056"/>
            </a:xfrm>
            <a:prstGeom prst="roundRect">
              <a:avLst>
                <a:gd name="adj" fmla="val 47099"/>
              </a:avLst>
            </a:prstGeom>
            <a:solidFill>
              <a:srgbClr val="ECCE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a:p>
          </p:txBody>
        </p:sp>
        <p:sp>
          <p:nvSpPr>
            <p:cNvPr id="51" name="テキスト ボックス 50">
              <a:extLst>
                <a:ext uri="{FF2B5EF4-FFF2-40B4-BE49-F238E27FC236}">
                  <a16:creationId xmlns:a16="http://schemas.microsoft.com/office/drawing/2014/main" id="{A88A2150-9739-2896-26B9-E893E06329E5}"/>
                </a:ext>
              </a:extLst>
            </p:cNvPr>
            <p:cNvSpPr txBox="1"/>
            <p:nvPr/>
          </p:nvSpPr>
          <p:spPr>
            <a:xfrm>
              <a:off x="4884250" y="7972425"/>
              <a:ext cx="2794223" cy="707886"/>
            </a:xfrm>
            <a:prstGeom prst="rect">
              <a:avLst/>
            </a:prstGeom>
            <a:noFill/>
            <a:ln>
              <a:noFill/>
            </a:ln>
          </p:spPr>
          <p:txBody>
            <a:bodyPr wrap="square" rtlCol="0">
              <a:spAutoFit/>
            </a:bodyPr>
            <a:lstStyle/>
            <a:p>
              <a:pPr algn="ctr"/>
              <a:r>
                <a:rPr kumimoji="1" lang="ja-JP" altLang="en-US" sz="2000" b="1"/>
                <a:t>つちまるキッズ</a:t>
              </a:r>
              <a:endParaRPr kumimoji="1" lang="en-US" altLang="ja-JP" sz="2000" b="1"/>
            </a:p>
            <a:p>
              <a:pPr algn="ctr"/>
              <a:r>
                <a:rPr kumimoji="1" lang="ja-JP" altLang="en-US" sz="2000" b="1"/>
                <a:t>（子育て支援アプリ）</a:t>
              </a:r>
            </a:p>
          </p:txBody>
        </p:sp>
      </p:grpSp>
      <p:grpSp>
        <p:nvGrpSpPr>
          <p:cNvPr id="52" name="グループ化 51">
            <a:extLst>
              <a:ext uri="{FF2B5EF4-FFF2-40B4-BE49-F238E27FC236}">
                <a16:creationId xmlns:a16="http://schemas.microsoft.com/office/drawing/2014/main" id="{864A1921-E7D4-F5C5-172E-98E2FEC3F1AB}"/>
              </a:ext>
            </a:extLst>
          </p:cNvPr>
          <p:cNvGrpSpPr/>
          <p:nvPr/>
        </p:nvGrpSpPr>
        <p:grpSpPr>
          <a:xfrm>
            <a:off x="10012568" y="2373245"/>
            <a:ext cx="2000860" cy="956056"/>
            <a:chOff x="8320776" y="7843724"/>
            <a:chExt cx="2000860" cy="956056"/>
          </a:xfrm>
        </p:grpSpPr>
        <p:sp>
          <p:nvSpPr>
            <p:cNvPr id="53" name="四角形: 角を丸くする 52">
              <a:extLst>
                <a:ext uri="{FF2B5EF4-FFF2-40B4-BE49-F238E27FC236}">
                  <a16:creationId xmlns:a16="http://schemas.microsoft.com/office/drawing/2014/main" id="{18A60522-3226-6C5A-4F8B-EF57BEE85DB7}"/>
                </a:ext>
              </a:extLst>
            </p:cNvPr>
            <p:cNvSpPr/>
            <p:nvPr/>
          </p:nvSpPr>
          <p:spPr>
            <a:xfrm>
              <a:off x="8320776" y="7843724"/>
              <a:ext cx="2000860" cy="956056"/>
            </a:xfrm>
            <a:prstGeom prst="roundRect">
              <a:avLst>
                <a:gd name="adj" fmla="val 50000"/>
              </a:avLst>
            </a:prstGeom>
            <a:solidFill>
              <a:srgbClr val="FBFE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a:p>
          </p:txBody>
        </p:sp>
        <p:sp>
          <p:nvSpPr>
            <p:cNvPr id="54" name="テキスト ボックス 53">
              <a:extLst>
                <a:ext uri="{FF2B5EF4-FFF2-40B4-BE49-F238E27FC236}">
                  <a16:creationId xmlns:a16="http://schemas.microsoft.com/office/drawing/2014/main" id="{CC27F3B6-7E1B-A106-8B0D-1DB804F63054}"/>
                </a:ext>
              </a:extLst>
            </p:cNvPr>
            <p:cNvSpPr txBox="1"/>
            <p:nvPr/>
          </p:nvSpPr>
          <p:spPr>
            <a:xfrm>
              <a:off x="8338237" y="8064496"/>
              <a:ext cx="1965937" cy="707886"/>
            </a:xfrm>
            <a:prstGeom prst="rect">
              <a:avLst/>
            </a:prstGeom>
            <a:noFill/>
            <a:ln>
              <a:noFill/>
            </a:ln>
          </p:spPr>
          <p:txBody>
            <a:bodyPr wrap="square" rtlCol="0">
              <a:spAutoFit/>
            </a:bodyPr>
            <a:lstStyle/>
            <a:p>
              <a:r>
                <a:rPr kumimoji="1" lang="ja-JP" altLang="en-US" sz="2000" b="1"/>
                <a:t>マイナポータル</a:t>
              </a:r>
              <a:endParaRPr kumimoji="1" lang="en-US" altLang="ja-JP" sz="2000" b="1"/>
            </a:p>
            <a:p>
              <a:r>
                <a:rPr kumimoji="1" lang="ja-JP" altLang="en-US" sz="2000" b="1"/>
                <a:t>（行政手続き）</a:t>
              </a:r>
            </a:p>
          </p:txBody>
        </p:sp>
      </p:grpSp>
      <p:sp>
        <p:nvSpPr>
          <p:cNvPr id="55" name="テキスト ボックス 54">
            <a:extLst>
              <a:ext uri="{FF2B5EF4-FFF2-40B4-BE49-F238E27FC236}">
                <a16:creationId xmlns:a16="http://schemas.microsoft.com/office/drawing/2014/main" id="{E6916C54-88AE-560D-CD46-3C864318EC74}"/>
              </a:ext>
            </a:extLst>
          </p:cNvPr>
          <p:cNvSpPr txBox="1"/>
          <p:nvPr/>
        </p:nvSpPr>
        <p:spPr>
          <a:xfrm>
            <a:off x="7779793" y="285015"/>
            <a:ext cx="2647744" cy="584775"/>
          </a:xfrm>
          <a:prstGeom prst="rect">
            <a:avLst/>
          </a:prstGeom>
          <a:noFill/>
        </p:spPr>
        <p:txBody>
          <a:bodyPr wrap="square" rtlCol="0">
            <a:spAutoFit/>
          </a:bodyPr>
          <a:lstStyle/>
          <a:p>
            <a:r>
              <a:rPr kumimoji="1" lang="ja-JP" altLang="en-US" sz="3200" b="1">
                <a:solidFill>
                  <a:srgbClr val="003451"/>
                </a:solidFill>
              </a:rPr>
              <a:t>土浦市の現状</a:t>
            </a:r>
          </a:p>
        </p:txBody>
      </p:sp>
      <p:sp>
        <p:nvSpPr>
          <p:cNvPr id="4" name="楕円 3">
            <a:extLst>
              <a:ext uri="{FF2B5EF4-FFF2-40B4-BE49-F238E27FC236}">
                <a16:creationId xmlns:a16="http://schemas.microsoft.com/office/drawing/2014/main" id="{829E6FC6-7A97-75A8-4EFE-419D1632ECBA}"/>
              </a:ext>
            </a:extLst>
          </p:cNvPr>
          <p:cNvSpPr>
            <a:spLocks noChangeAspect="1"/>
          </p:cNvSpPr>
          <p:nvPr/>
        </p:nvSpPr>
        <p:spPr>
          <a:xfrm>
            <a:off x="-2700000" y="729000"/>
            <a:ext cx="5400000" cy="5400000"/>
          </a:xfrm>
          <a:prstGeom prst="ellipse">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11">
            <a:extLst>
              <a:ext uri="{FF2B5EF4-FFF2-40B4-BE49-F238E27FC236}">
                <a16:creationId xmlns:a16="http://schemas.microsoft.com/office/drawing/2014/main" id="{5A8859C5-D021-89A1-54A9-5C1C2129CCEC}"/>
              </a:ext>
            </a:extLst>
          </p:cNvPr>
          <p:cNvSpPr txBox="1"/>
          <p:nvPr/>
        </p:nvSpPr>
        <p:spPr>
          <a:xfrm>
            <a:off x="161191" y="959091"/>
            <a:ext cx="1938992" cy="4939814"/>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自治体</a:t>
            </a:r>
            <a:endParaRPr lang="en-US" altLang="ja-JP" sz="6000" b="1">
              <a:solidFill>
                <a:schemeClr val="bg1"/>
              </a:solidFill>
            </a:endParaRPr>
          </a:p>
          <a:p>
            <a:pPr algn="ctr"/>
            <a:r>
              <a:rPr lang="ja-JP" altLang="en-US" sz="5400" b="1">
                <a:solidFill>
                  <a:schemeClr val="bg1"/>
                </a:solidFill>
              </a:rPr>
              <a:t>スーパーアプリ</a:t>
            </a:r>
            <a:endParaRPr lang="en-US" altLang="ja-JP" sz="5400" b="1">
              <a:solidFill>
                <a:schemeClr val="bg1"/>
              </a:solidFill>
            </a:endParaRPr>
          </a:p>
        </p:txBody>
      </p:sp>
      <p:sp>
        <p:nvSpPr>
          <p:cNvPr id="2" name="テキスト ボックス 1">
            <a:extLst>
              <a:ext uri="{FF2B5EF4-FFF2-40B4-BE49-F238E27FC236}">
                <a16:creationId xmlns:a16="http://schemas.microsoft.com/office/drawing/2014/main" id="{BF73718E-DB80-11B1-F4D6-613FD8E4333A}"/>
              </a:ext>
            </a:extLst>
          </p:cNvPr>
          <p:cNvSpPr txBox="1"/>
          <p:nvPr/>
        </p:nvSpPr>
        <p:spPr>
          <a:xfrm>
            <a:off x="2965281" y="285015"/>
            <a:ext cx="3516084" cy="584775"/>
          </a:xfrm>
          <a:prstGeom prst="rect">
            <a:avLst/>
          </a:prstGeom>
          <a:noFill/>
        </p:spPr>
        <p:txBody>
          <a:bodyPr wrap="square" rtlCol="0">
            <a:spAutoFit/>
          </a:bodyPr>
          <a:lstStyle/>
          <a:p>
            <a:r>
              <a:rPr kumimoji="1" lang="ja-JP" altLang="en-US" sz="3200" b="1">
                <a:solidFill>
                  <a:srgbClr val="003451"/>
                </a:solidFill>
              </a:rPr>
              <a:t>スーパーアプリ</a:t>
            </a:r>
          </a:p>
        </p:txBody>
      </p:sp>
      <p:sp>
        <p:nvSpPr>
          <p:cNvPr id="57" name="テキスト ボックス 56">
            <a:extLst>
              <a:ext uri="{FF2B5EF4-FFF2-40B4-BE49-F238E27FC236}">
                <a16:creationId xmlns:a16="http://schemas.microsoft.com/office/drawing/2014/main" id="{990D347F-0161-93D6-B56E-A30A1C760F5A}"/>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25</a:t>
            </a:r>
          </a:p>
        </p:txBody>
      </p:sp>
      <p:pic>
        <p:nvPicPr>
          <p:cNvPr id="35" name="オーディオ 34">
            <a:hlinkClick r:id="" action="ppaction://media"/>
            <a:extLst>
              <a:ext uri="{FF2B5EF4-FFF2-40B4-BE49-F238E27FC236}">
                <a16:creationId xmlns:a16="http://schemas.microsoft.com/office/drawing/2014/main" id="{26B3F4EF-626B-9BFC-3E3A-81B249371922}"/>
              </a:ext>
            </a:extLst>
          </p:cNvPr>
          <p:cNvPicPr>
            <a:picLocks noChangeAspect="1"/>
          </p:cNvPicPr>
          <p:nvPr>
            <a:audioFile r:link="rId1"/>
            <p:extLst>
              <p:ext uri="{DAA4B4D4-6D71-4841-9C94-3DE7FCFB9230}">
                <p14:media xmlns:p14="http://schemas.microsoft.com/office/powerpoint/2010/main" r:embed="rId2">
                  <p14:trim st="3352" end="3434.9455"/>
                </p14:media>
              </p:ext>
            </p:extLst>
          </p:nvPr>
        </p:nvPicPr>
        <p:blipFill>
          <a:blip r:embed="rId7"/>
          <a:srcRect l="-203125" t="-203125" r="-203125" b="-203125"/>
          <a:stretch>
            <a:fillRect/>
          </a:stretch>
        </p:blipFill>
        <p:spPr>
          <a:xfrm>
            <a:off x="12320759" y="4530082"/>
            <a:ext cx="2057400" cy="2057400"/>
          </a:xfrm>
          <a:prstGeom prst="ellipse">
            <a:avLst/>
          </a:prstGeom>
        </p:spPr>
      </p:pic>
    </p:spTree>
    <p:extLst>
      <p:ext uri="{BB962C8B-B14F-4D97-AF65-F5344CB8AC3E}">
        <p14:creationId xmlns:p14="http://schemas.microsoft.com/office/powerpoint/2010/main" val="315458156"/>
      </p:ext>
    </p:extLst>
  </p:cSld>
  <p:clrMapOvr>
    <a:masterClrMapping/>
  </p:clrMapOvr>
  <p:transition spd="slow" advClick="0" advTm="445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F3CAE-1D2A-3DAA-EF74-1769BAB53021}"/>
            </a:ext>
          </a:extLst>
        </p:cNvPr>
        <p:cNvGrpSpPr/>
        <p:nvPr/>
      </p:nvGrpSpPr>
      <p:grpSpPr>
        <a:xfrm>
          <a:off x="0" y="0"/>
          <a:ext cx="0" cy="0"/>
          <a:chOff x="0" y="0"/>
          <a:chExt cx="0" cy="0"/>
        </a:xfrm>
      </p:grpSpPr>
      <p:sp>
        <p:nvSpPr>
          <p:cNvPr id="4" name="楕円 3">
            <a:extLst>
              <a:ext uri="{FF2B5EF4-FFF2-40B4-BE49-F238E27FC236}">
                <a16:creationId xmlns:a16="http://schemas.microsoft.com/office/drawing/2014/main" id="{829E6FC6-7A97-75A8-4EFE-419D1632ECBA}"/>
              </a:ext>
            </a:extLst>
          </p:cNvPr>
          <p:cNvSpPr>
            <a:spLocks noChangeAspect="1"/>
          </p:cNvSpPr>
          <p:nvPr/>
        </p:nvSpPr>
        <p:spPr>
          <a:xfrm>
            <a:off x="-2700000" y="729000"/>
            <a:ext cx="5400000" cy="5400000"/>
          </a:xfrm>
          <a:prstGeom prst="ellipse">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60AA8E51-F678-B6DA-7BCB-AF4619F3851D}"/>
              </a:ext>
            </a:extLst>
          </p:cNvPr>
          <p:cNvSpPr txBox="1"/>
          <p:nvPr/>
        </p:nvSpPr>
        <p:spPr>
          <a:xfrm>
            <a:off x="13060072" y="-327693"/>
            <a:ext cx="6703005" cy="646331"/>
          </a:xfrm>
          <a:prstGeom prst="rect">
            <a:avLst/>
          </a:prstGeom>
          <a:noFill/>
        </p:spPr>
        <p:txBody>
          <a:bodyPr wrap="square" rtlCol="0">
            <a:spAutoFit/>
          </a:bodyPr>
          <a:lstStyle/>
          <a:p>
            <a:r>
              <a:rPr kumimoji="1" lang="ja-JP" altLang="en-US"/>
              <a:t>窓口業務のオンライン化をさらに促進</a:t>
            </a:r>
            <a:endParaRPr kumimoji="1" lang="en-US" altLang="ja-JP"/>
          </a:p>
          <a:p>
            <a:r>
              <a:rPr kumimoji="1" lang="ja-JP" altLang="en-US"/>
              <a:t>→市民の利便性向上・市の費用削減</a:t>
            </a:r>
            <a:endParaRPr kumimoji="1" lang="en-US" altLang="ja-JP"/>
          </a:p>
        </p:txBody>
      </p:sp>
      <p:sp>
        <p:nvSpPr>
          <p:cNvPr id="6" name="テキスト ボックス 5">
            <a:extLst>
              <a:ext uri="{FF2B5EF4-FFF2-40B4-BE49-F238E27FC236}">
                <a16:creationId xmlns:a16="http://schemas.microsoft.com/office/drawing/2014/main" id="{C2902B09-C685-E93B-AB18-127A19157332}"/>
              </a:ext>
            </a:extLst>
          </p:cNvPr>
          <p:cNvSpPr txBox="1"/>
          <p:nvPr/>
        </p:nvSpPr>
        <p:spPr>
          <a:xfrm>
            <a:off x="12905077" y="-824867"/>
            <a:ext cx="5162550" cy="369332"/>
          </a:xfrm>
          <a:prstGeom prst="rect">
            <a:avLst/>
          </a:prstGeom>
          <a:noFill/>
        </p:spPr>
        <p:txBody>
          <a:bodyPr wrap="square" rtlCol="0">
            <a:spAutoFit/>
          </a:bodyPr>
          <a:lstStyle/>
          <a:p>
            <a:r>
              <a:rPr kumimoji="1" lang="ja-JP" altLang="en-US"/>
              <a:t>オンラインサービスを１つのアプリに統一</a:t>
            </a:r>
          </a:p>
        </p:txBody>
      </p:sp>
      <p:sp>
        <p:nvSpPr>
          <p:cNvPr id="18" name="テキスト ボックス 17">
            <a:extLst>
              <a:ext uri="{FF2B5EF4-FFF2-40B4-BE49-F238E27FC236}">
                <a16:creationId xmlns:a16="http://schemas.microsoft.com/office/drawing/2014/main" id="{893CF07E-B11F-C0AC-7423-81FA7C26E201}"/>
              </a:ext>
            </a:extLst>
          </p:cNvPr>
          <p:cNvSpPr txBox="1"/>
          <p:nvPr/>
        </p:nvSpPr>
        <p:spPr>
          <a:xfrm>
            <a:off x="12905077" y="1118600"/>
            <a:ext cx="6858000" cy="3046988"/>
          </a:xfrm>
          <a:prstGeom prst="rect">
            <a:avLst/>
          </a:prstGeom>
          <a:noFill/>
        </p:spPr>
        <p:txBody>
          <a:bodyPr wrap="square" rtlCol="0">
            <a:spAutoFit/>
          </a:bodyPr>
          <a:lstStyle/>
          <a:p>
            <a:r>
              <a:rPr lang="ja-JP" altLang="en-US" sz="2400"/>
              <a:t>市役所：各種窓口業務</a:t>
            </a:r>
            <a:endParaRPr lang="en-US" altLang="ja-JP" sz="2400"/>
          </a:p>
          <a:p>
            <a:r>
              <a:rPr lang="ja-JP" altLang="en-US" sz="2400"/>
              <a:t>病院：予約、オンライン診療</a:t>
            </a:r>
            <a:endParaRPr lang="en-US" altLang="ja-JP" sz="2400"/>
          </a:p>
          <a:p>
            <a:r>
              <a:rPr lang="ja-JP" altLang="en-US" sz="2400"/>
              <a:t>保育施設：一時預かり予約、入園申し込み</a:t>
            </a:r>
            <a:endParaRPr lang="en-US" altLang="ja-JP" sz="2400"/>
          </a:p>
          <a:p>
            <a:r>
              <a:rPr lang="ja-JP" altLang="en-US" sz="2400"/>
              <a:t>学校：欠席連絡、給食費支払い</a:t>
            </a:r>
            <a:endParaRPr lang="en-US" altLang="ja-JP" sz="2400"/>
          </a:p>
          <a:p>
            <a:r>
              <a:rPr lang="ja-JP" altLang="en-US" sz="2400"/>
              <a:t>ゴミ：粗大ごみ予約</a:t>
            </a:r>
            <a:endParaRPr lang="en-US" altLang="ja-JP" sz="2400"/>
          </a:p>
          <a:p>
            <a:r>
              <a:rPr lang="ja-JP" altLang="en-US" sz="2400"/>
              <a:t>防災：ハザードマップ、被害状況通報</a:t>
            </a:r>
            <a:endParaRPr lang="en-US" altLang="ja-JP" sz="2400"/>
          </a:p>
          <a:p>
            <a:r>
              <a:rPr lang="ja-JP" altLang="en-US" sz="2400"/>
              <a:t>イベント：告知、イベント申請</a:t>
            </a:r>
            <a:endParaRPr lang="en-US" altLang="ja-JP" sz="2400"/>
          </a:p>
          <a:p>
            <a:r>
              <a:rPr lang="en-US" altLang="ja-JP" sz="2400"/>
              <a:t>AI</a:t>
            </a:r>
            <a:r>
              <a:rPr lang="ja-JP" altLang="en-US" sz="2400"/>
              <a:t>チャット：相談、オンライン窓口</a:t>
            </a:r>
            <a:endParaRPr lang="en-US" altLang="ja-JP" sz="2400"/>
          </a:p>
        </p:txBody>
      </p:sp>
      <p:grpSp>
        <p:nvGrpSpPr>
          <p:cNvPr id="22" name="グループ化 21">
            <a:extLst>
              <a:ext uri="{FF2B5EF4-FFF2-40B4-BE49-F238E27FC236}">
                <a16:creationId xmlns:a16="http://schemas.microsoft.com/office/drawing/2014/main" id="{439F82C0-505C-404A-53E3-30C2C95C4233}"/>
              </a:ext>
            </a:extLst>
          </p:cNvPr>
          <p:cNvGrpSpPr/>
          <p:nvPr/>
        </p:nvGrpSpPr>
        <p:grpSpPr>
          <a:xfrm>
            <a:off x="6124451" y="7851967"/>
            <a:ext cx="3440723" cy="4702337"/>
            <a:chOff x="6642099" y="974336"/>
            <a:chExt cx="3886227" cy="3702981"/>
          </a:xfrm>
        </p:grpSpPr>
        <p:sp>
          <p:nvSpPr>
            <p:cNvPr id="19" name="テキスト ボックス 18">
              <a:extLst>
                <a:ext uri="{FF2B5EF4-FFF2-40B4-BE49-F238E27FC236}">
                  <a16:creationId xmlns:a16="http://schemas.microsoft.com/office/drawing/2014/main" id="{34CCF7F1-A536-AC8E-D130-B0BF3E92A141}"/>
                </a:ext>
              </a:extLst>
            </p:cNvPr>
            <p:cNvSpPr txBox="1"/>
            <p:nvPr/>
          </p:nvSpPr>
          <p:spPr>
            <a:xfrm>
              <a:off x="6877576" y="1047170"/>
              <a:ext cx="3650750" cy="3562793"/>
            </a:xfrm>
            <a:prstGeom prst="rect">
              <a:avLst/>
            </a:prstGeom>
            <a:noFill/>
          </p:spPr>
          <p:txBody>
            <a:bodyPr wrap="square" rtlCol="0">
              <a:spAutoFit/>
            </a:bodyPr>
            <a:lstStyle/>
            <a:p>
              <a:r>
                <a:rPr kumimoji="1" lang="ja-JP" altLang="en-US" sz="2400"/>
                <a:t>各種オンライン申請</a:t>
              </a:r>
              <a:endParaRPr kumimoji="1" lang="en-US" altLang="ja-JP" sz="2400"/>
            </a:p>
            <a:p>
              <a:r>
                <a:rPr kumimoji="1" lang="ja-JP" altLang="en-US" sz="2400"/>
                <a:t>公共施設の予約</a:t>
              </a:r>
              <a:endParaRPr kumimoji="1" lang="en-US" altLang="ja-JP" sz="2400"/>
            </a:p>
            <a:p>
              <a:r>
                <a:rPr kumimoji="1" lang="ja-JP" altLang="en-US" sz="2400"/>
                <a:t>オンライン診療</a:t>
              </a:r>
              <a:endParaRPr kumimoji="1" lang="en-US" altLang="ja-JP" sz="2400"/>
            </a:p>
            <a:p>
              <a:r>
                <a:rPr kumimoji="1" lang="ja-JP" altLang="en-US" sz="2400"/>
                <a:t>マイナ保険証</a:t>
              </a:r>
              <a:endParaRPr kumimoji="1" lang="en-US" altLang="ja-JP" sz="2400"/>
            </a:p>
            <a:p>
              <a:r>
                <a:rPr kumimoji="1" lang="ja-JP" altLang="en-US" sz="2400"/>
                <a:t>一時預かり予約</a:t>
              </a:r>
              <a:endParaRPr kumimoji="1" lang="en-US" altLang="ja-JP" sz="2400"/>
            </a:p>
            <a:p>
              <a:r>
                <a:rPr kumimoji="1" lang="ja-JP" altLang="en-US" sz="2400"/>
                <a:t>粗大ごみ予約</a:t>
              </a:r>
              <a:endParaRPr kumimoji="1" lang="en-US" altLang="ja-JP" sz="2400"/>
            </a:p>
            <a:p>
              <a:r>
                <a:rPr kumimoji="1" lang="ja-JP" altLang="en-US" sz="2400"/>
                <a:t>ゴミ出しカレンダー</a:t>
              </a:r>
              <a:endParaRPr kumimoji="1" lang="en-US" altLang="ja-JP" sz="2400"/>
            </a:p>
            <a:p>
              <a:r>
                <a:rPr kumimoji="1" lang="ja-JP" altLang="en-US" sz="2400"/>
                <a:t>学校への連絡や支払い</a:t>
              </a:r>
              <a:endParaRPr kumimoji="1" lang="en-US" altLang="ja-JP" sz="2400"/>
            </a:p>
            <a:p>
              <a:r>
                <a:rPr kumimoji="1" lang="ja-JP" altLang="en-US" sz="2400"/>
                <a:t>避難所受付</a:t>
              </a:r>
              <a:endParaRPr kumimoji="1" lang="en-US" altLang="ja-JP" sz="2400"/>
            </a:p>
            <a:p>
              <a:r>
                <a:rPr kumimoji="1" lang="ja-JP" altLang="en-US" sz="2400"/>
                <a:t>ハザードマップ</a:t>
              </a:r>
              <a:endParaRPr kumimoji="1" lang="en-US" altLang="ja-JP" sz="2400"/>
            </a:p>
            <a:p>
              <a:r>
                <a:rPr kumimoji="1" lang="ja-JP" altLang="en-US" sz="2400"/>
                <a:t>情報発信</a:t>
              </a:r>
              <a:endParaRPr kumimoji="1" lang="en-US" altLang="ja-JP" sz="2400"/>
            </a:p>
            <a:p>
              <a:r>
                <a:rPr kumimoji="1" lang="ja-JP" altLang="en-US" sz="2400"/>
                <a:t>地域ポイント</a:t>
              </a:r>
              <a:endParaRPr kumimoji="1" lang="en-US" altLang="ja-JP" sz="2400"/>
            </a:p>
          </p:txBody>
        </p:sp>
        <p:sp>
          <p:nvSpPr>
            <p:cNvPr id="20" name="吹き出し: 角を丸めた四角形 19">
              <a:extLst>
                <a:ext uri="{FF2B5EF4-FFF2-40B4-BE49-F238E27FC236}">
                  <a16:creationId xmlns:a16="http://schemas.microsoft.com/office/drawing/2014/main" id="{E8072E55-078F-7368-EFBC-FA35DF12C5FD}"/>
                </a:ext>
              </a:extLst>
            </p:cNvPr>
            <p:cNvSpPr/>
            <p:nvPr/>
          </p:nvSpPr>
          <p:spPr>
            <a:xfrm>
              <a:off x="6642099" y="974336"/>
              <a:ext cx="3886227" cy="3702981"/>
            </a:xfrm>
            <a:prstGeom prst="wedgeRoundRectCallout">
              <a:avLst>
                <a:gd name="adj1" fmla="val -62575"/>
                <a:gd name="adj2" fmla="val -22363"/>
                <a:gd name="adj3" fmla="val 16667"/>
              </a:avLst>
            </a:prstGeom>
            <a:noFill/>
            <a:ln>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3" name="コンテンツ プレースホルダー 4" descr="テキスト, 手紙, メール&#10;&#10;AI 生成コンテンツは誤りを含む可能性があります。">
            <a:extLst>
              <a:ext uri="{FF2B5EF4-FFF2-40B4-BE49-F238E27FC236}">
                <a16:creationId xmlns:a16="http://schemas.microsoft.com/office/drawing/2014/main" id="{C8D4DAAF-844E-CBFA-C4F8-BBEBC48829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05077" y="4765913"/>
            <a:ext cx="10515600" cy="4184173"/>
          </a:xfrm>
          <a:prstGeom prst="rect">
            <a:avLst/>
          </a:prstGeom>
        </p:spPr>
      </p:pic>
      <p:sp>
        <p:nvSpPr>
          <p:cNvPr id="29" name="テキスト ボックス 28">
            <a:extLst>
              <a:ext uri="{FF2B5EF4-FFF2-40B4-BE49-F238E27FC236}">
                <a16:creationId xmlns:a16="http://schemas.microsoft.com/office/drawing/2014/main" id="{416F6D02-1969-C9DC-C25F-823A4B2AF89F}"/>
              </a:ext>
            </a:extLst>
          </p:cNvPr>
          <p:cNvSpPr txBox="1"/>
          <p:nvPr/>
        </p:nvSpPr>
        <p:spPr>
          <a:xfrm>
            <a:off x="19293177" y="2906019"/>
            <a:ext cx="4127500" cy="1323439"/>
          </a:xfrm>
          <a:prstGeom prst="rect">
            <a:avLst/>
          </a:prstGeom>
          <a:noFill/>
        </p:spPr>
        <p:txBody>
          <a:bodyPr wrap="square" rtlCol="0">
            <a:spAutoFit/>
          </a:bodyPr>
          <a:lstStyle/>
          <a:p>
            <a:r>
              <a:rPr kumimoji="1" lang="ja-JP" altLang="en-US" sz="2000"/>
              <a:t>セキュリティ：行政サービスなどプライバシー保護が求められる項目のみマイナンバーカードの承認を挟むなどの機能を付ける。</a:t>
            </a:r>
          </a:p>
        </p:txBody>
      </p:sp>
      <p:grpSp>
        <p:nvGrpSpPr>
          <p:cNvPr id="2" name="グループ化 1">
            <a:extLst>
              <a:ext uri="{FF2B5EF4-FFF2-40B4-BE49-F238E27FC236}">
                <a16:creationId xmlns:a16="http://schemas.microsoft.com/office/drawing/2014/main" id="{E97E890F-11EC-D15C-F0C5-FD10E599619B}"/>
              </a:ext>
            </a:extLst>
          </p:cNvPr>
          <p:cNvGrpSpPr/>
          <p:nvPr/>
        </p:nvGrpSpPr>
        <p:grpSpPr>
          <a:xfrm>
            <a:off x="2834421" y="81240"/>
            <a:ext cx="3680000" cy="6735337"/>
            <a:chOff x="3225852" y="122662"/>
            <a:chExt cx="3680000" cy="6735337"/>
          </a:xfrm>
        </p:grpSpPr>
        <p:pic>
          <p:nvPicPr>
            <p:cNvPr id="10" name="図 9" descr="文字と数字と文字の加工写真&#10;&#10;AI 生成コンテンツは誤りを含む可能性があります。">
              <a:extLst>
                <a:ext uri="{FF2B5EF4-FFF2-40B4-BE49-F238E27FC236}">
                  <a16:creationId xmlns:a16="http://schemas.microsoft.com/office/drawing/2014/main" id="{F64BE3DA-FD4D-AF02-66F3-D636DF496E38}"/>
                </a:ext>
              </a:extLst>
            </p:cNvPr>
            <p:cNvPicPr>
              <a:picLocks noChangeAspect="1"/>
            </p:cNvPicPr>
            <p:nvPr/>
          </p:nvPicPr>
          <p:blipFill>
            <a:blip r:embed="rId6">
              <a:extLst>
                <a:ext uri="{28A0092B-C50C-407E-A947-70E740481C1C}">
                  <a14:useLocalDpi xmlns:a14="http://schemas.microsoft.com/office/drawing/2010/main" val="0"/>
                </a:ext>
              </a:extLst>
            </a:blip>
            <a:srcRect l="15672" t="6926" r="16648" b="10493"/>
            <a:stretch>
              <a:fillRect/>
            </a:stretch>
          </p:blipFill>
          <p:spPr>
            <a:xfrm>
              <a:off x="3225852" y="122662"/>
              <a:ext cx="3680000" cy="6735337"/>
            </a:xfrm>
            <a:prstGeom prst="rect">
              <a:avLst/>
            </a:prstGeom>
          </p:spPr>
        </p:pic>
        <p:pic>
          <p:nvPicPr>
            <p:cNvPr id="14" name="図 13" descr="グラフィカル ユーザー インターフェイス&#10;&#10;AI 生成コンテンツは誤りを含む可能性があります。">
              <a:extLst>
                <a:ext uri="{FF2B5EF4-FFF2-40B4-BE49-F238E27FC236}">
                  <a16:creationId xmlns:a16="http://schemas.microsoft.com/office/drawing/2014/main" id="{45D0CF56-6787-9F44-FCC7-175E66C15B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59480" y="846497"/>
              <a:ext cx="3041776" cy="5086697"/>
            </a:xfrm>
            <a:prstGeom prst="rect">
              <a:avLst/>
            </a:prstGeom>
          </p:spPr>
        </p:pic>
      </p:grpSp>
      <p:sp>
        <p:nvSpPr>
          <p:cNvPr id="7" name="テキスト ボックス 6">
            <a:extLst>
              <a:ext uri="{FF2B5EF4-FFF2-40B4-BE49-F238E27FC236}">
                <a16:creationId xmlns:a16="http://schemas.microsoft.com/office/drawing/2014/main" id="{8CAFF95C-45B1-CF33-8767-C1CE8758E9F4}"/>
              </a:ext>
            </a:extLst>
          </p:cNvPr>
          <p:cNvSpPr txBox="1"/>
          <p:nvPr/>
        </p:nvSpPr>
        <p:spPr>
          <a:xfrm>
            <a:off x="6455899" y="7397822"/>
            <a:ext cx="3292050" cy="461665"/>
          </a:xfrm>
          <a:prstGeom prst="rect">
            <a:avLst/>
          </a:prstGeom>
          <a:noFill/>
        </p:spPr>
        <p:txBody>
          <a:bodyPr wrap="square" rtlCol="0">
            <a:spAutoFit/>
          </a:bodyPr>
          <a:lstStyle/>
          <a:p>
            <a:r>
              <a:rPr kumimoji="1" lang="ja-JP" altLang="en-US" sz="2400" b="1"/>
              <a:t>都市の機能を集約</a:t>
            </a:r>
          </a:p>
        </p:txBody>
      </p:sp>
      <p:pic>
        <p:nvPicPr>
          <p:cNvPr id="11" name="図 10" descr="文字と数字と文字の加工写真&#10;&#10;AI 生成コンテンツは誤りを含む可能性があります。">
            <a:extLst>
              <a:ext uri="{FF2B5EF4-FFF2-40B4-BE49-F238E27FC236}">
                <a16:creationId xmlns:a16="http://schemas.microsoft.com/office/drawing/2014/main" id="{0008BB93-055A-968D-0DE7-8773C50C5EDD}"/>
              </a:ext>
            </a:extLst>
          </p:cNvPr>
          <p:cNvPicPr>
            <a:picLocks noChangeAspect="1"/>
          </p:cNvPicPr>
          <p:nvPr/>
        </p:nvPicPr>
        <p:blipFill>
          <a:blip r:embed="rId6">
            <a:extLst>
              <a:ext uri="{28A0092B-C50C-407E-A947-70E740481C1C}">
                <a14:useLocalDpi xmlns:a14="http://schemas.microsoft.com/office/drawing/2010/main" val="0"/>
              </a:ext>
            </a:extLst>
          </a:blip>
          <a:srcRect l="20538" t="8789" r="19966" b="60350"/>
          <a:stretch>
            <a:fillRect/>
          </a:stretch>
        </p:blipFill>
        <p:spPr>
          <a:xfrm>
            <a:off x="7103038" y="128462"/>
            <a:ext cx="4173886" cy="2924020"/>
          </a:xfrm>
          <a:prstGeom prst="rect">
            <a:avLst/>
          </a:prstGeom>
        </p:spPr>
      </p:pic>
      <p:sp>
        <p:nvSpPr>
          <p:cNvPr id="13" name="正方形/長方形 12">
            <a:extLst>
              <a:ext uri="{FF2B5EF4-FFF2-40B4-BE49-F238E27FC236}">
                <a16:creationId xmlns:a16="http://schemas.microsoft.com/office/drawing/2014/main" id="{F407CBFD-86AD-13B3-A566-2EFCB6E5D012}"/>
              </a:ext>
            </a:extLst>
          </p:cNvPr>
          <p:cNvSpPr/>
          <p:nvPr/>
        </p:nvSpPr>
        <p:spPr>
          <a:xfrm>
            <a:off x="3489242" y="5185196"/>
            <a:ext cx="1014625" cy="557561"/>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 name="直線コネクタ 23">
            <a:extLst>
              <a:ext uri="{FF2B5EF4-FFF2-40B4-BE49-F238E27FC236}">
                <a16:creationId xmlns:a16="http://schemas.microsoft.com/office/drawing/2014/main" id="{3B81E859-8D71-50DD-0E44-1CDABDE27F7B}"/>
              </a:ext>
            </a:extLst>
          </p:cNvPr>
          <p:cNvCxnSpPr>
            <a:cxnSpLocks/>
          </p:cNvCxnSpPr>
          <p:nvPr/>
        </p:nvCxnSpPr>
        <p:spPr>
          <a:xfrm flipV="1">
            <a:off x="4503867" y="3575448"/>
            <a:ext cx="2599171" cy="1586064"/>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6" name="直線コネクタ 25">
            <a:extLst>
              <a:ext uri="{FF2B5EF4-FFF2-40B4-BE49-F238E27FC236}">
                <a16:creationId xmlns:a16="http://schemas.microsoft.com/office/drawing/2014/main" id="{1F5BE442-CD17-2E36-6624-F6CBBE1B1E14}"/>
              </a:ext>
            </a:extLst>
          </p:cNvPr>
          <p:cNvCxnSpPr>
            <a:cxnSpLocks/>
          </p:cNvCxnSpPr>
          <p:nvPr/>
        </p:nvCxnSpPr>
        <p:spPr>
          <a:xfrm>
            <a:off x="4503867" y="5742757"/>
            <a:ext cx="2599171" cy="440208"/>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正方形/長方形 14">
            <a:extLst>
              <a:ext uri="{FF2B5EF4-FFF2-40B4-BE49-F238E27FC236}">
                <a16:creationId xmlns:a16="http://schemas.microsoft.com/office/drawing/2014/main" id="{47577294-C8D5-3232-6B3E-794B5F355630}"/>
              </a:ext>
            </a:extLst>
          </p:cNvPr>
          <p:cNvSpPr/>
          <p:nvPr/>
        </p:nvSpPr>
        <p:spPr>
          <a:xfrm>
            <a:off x="3467072" y="1562526"/>
            <a:ext cx="1014625" cy="557561"/>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descr="文字と数字と文字の加工写真&#10;&#10;AI 生成コンテンツは誤りを含む可能性があります。">
            <a:extLst>
              <a:ext uri="{FF2B5EF4-FFF2-40B4-BE49-F238E27FC236}">
                <a16:creationId xmlns:a16="http://schemas.microsoft.com/office/drawing/2014/main" id="{5277BECC-CB87-0748-7476-0DA6B8499876}"/>
              </a:ext>
            </a:extLst>
          </p:cNvPr>
          <p:cNvPicPr>
            <a:picLocks noChangeAspect="1"/>
          </p:cNvPicPr>
          <p:nvPr/>
        </p:nvPicPr>
        <p:blipFill>
          <a:blip r:embed="rId6">
            <a:extLst>
              <a:ext uri="{28A0092B-C50C-407E-A947-70E740481C1C}">
                <a14:useLocalDpi xmlns:a14="http://schemas.microsoft.com/office/drawing/2010/main" val="0"/>
              </a:ext>
            </a:extLst>
          </a:blip>
          <a:srcRect l="20538" t="8789" r="19966" b="60350"/>
          <a:stretch>
            <a:fillRect/>
          </a:stretch>
        </p:blipFill>
        <p:spPr>
          <a:xfrm>
            <a:off x="7122299" y="3190124"/>
            <a:ext cx="4173886" cy="2924020"/>
          </a:xfrm>
          <a:prstGeom prst="rect">
            <a:avLst/>
          </a:prstGeom>
        </p:spPr>
      </p:pic>
      <p:pic>
        <p:nvPicPr>
          <p:cNvPr id="25" name="図 24" descr="グラフィカル ユーザー インターフェイス, アプリケーション&#10;&#10;AI 生成コンテンツは誤りを含む可能性があります。">
            <a:extLst>
              <a:ext uri="{FF2B5EF4-FFF2-40B4-BE49-F238E27FC236}">
                <a16:creationId xmlns:a16="http://schemas.microsoft.com/office/drawing/2014/main" id="{81887F72-1A1D-6C59-E003-EB678F895D6A}"/>
              </a:ext>
            </a:extLst>
          </p:cNvPr>
          <p:cNvPicPr>
            <a:picLocks noChangeAspect="1"/>
          </p:cNvPicPr>
          <p:nvPr/>
        </p:nvPicPr>
        <p:blipFill>
          <a:blip r:embed="rId8">
            <a:extLst>
              <a:ext uri="{28A0092B-C50C-407E-A947-70E740481C1C}">
                <a14:useLocalDpi xmlns:a14="http://schemas.microsoft.com/office/drawing/2010/main" val="0"/>
              </a:ext>
            </a:extLst>
          </a:blip>
          <a:srcRect t="5377" b="68254"/>
          <a:stretch>
            <a:fillRect/>
          </a:stretch>
        </p:blipFill>
        <p:spPr>
          <a:xfrm>
            <a:off x="7218199" y="3863673"/>
            <a:ext cx="3943564" cy="2250471"/>
          </a:xfrm>
          <a:prstGeom prst="rect">
            <a:avLst/>
          </a:prstGeom>
        </p:spPr>
      </p:pic>
      <p:sp>
        <p:nvSpPr>
          <p:cNvPr id="17" name="正方形/長方形 16">
            <a:extLst>
              <a:ext uri="{FF2B5EF4-FFF2-40B4-BE49-F238E27FC236}">
                <a16:creationId xmlns:a16="http://schemas.microsoft.com/office/drawing/2014/main" id="{B01B504C-3DD3-C549-660B-8C516F38A0D5}"/>
              </a:ext>
            </a:extLst>
          </p:cNvPr>
          <p:cNvSpPr/>
          <p:nvPr/>
        </p:nvSpPr>
        <p:spPr>
          <a:xfrm>
            <a:off x="7122298" y="3588389"/>
            <a:ext cx="4173885" cy="257986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3" name="図 32" descr="スクリーンショットの画面&#10;&#10;AI 生成コンテンツは誤りを含む可能性があります。">
            <a:extLst>
              <a:ext uri="{FF2B5EF4-FFF2-40B4-BE49-F238E27FC236}">
                <a16:creationId xmlns:a16="http://schemas.microsoft.com/office/drawing/2014/main" id="{20BBC31E-E848-80F9-C206-C96C3CCCEFD5}"/>
              </a:ext>
            </a:extLst>
          </p:cNvPr>
          <p:cNvPicPr>
            <a:picLocks noChangeAspect="1"/>
          </p:cNvPicPr>
          <p:nvPr/>
        </p:nvPicPr>
        <p:blipFill>
          <a:blip r:embed="rId9">
            <a:extLst>
              <a:ext uri="{28A0092B-C50C-407E-A947-70E740481C1C}">
                <a14:useLocalDpi xmlns:a14="http://schemas.microsoft.com/office/drawing/2010/main" val="0"/>
              </a:ext>
            </a:extLst>
          </a:blip>
          <a:srcRect t="6340" b="67247"/>
          <a:stretch>
            <a:fillRect/>
          </a:stretch>
        </p:blipFill>
        <p:spPr>
          <a:xfrm>
            <a:off x="7190378" y="798398"/>
            <a:ext cx="3943564" cy="2254084"/>
          </a:xfrm>
          <a:prstGeom prst="rect">
            <a:avLst/>
          </a:prstGeom>
        </p:spPr>
      </p:pic>
      <p:sp>
        <p:nvSpPr>
          <p:cNvPr id="34" name="正方形/長方形 33">
            <a:extLst>
              <a:ext uri="{FF2B5EF4-FFF2-40B4-BE49-F238E27FC236}">
                <a16:creationId xmlns:a16="http://schemas.microsoft.com/office/drawing/2014/main" id="{428189EB-68D4-8990-56D9-CB541FE08C2B}"/>
              </a:ext>
            </a:extLst>
          </p:cNvPr>
          <p:cNvSpPr/>
          <p:nvPr/>
        </p:nvSpPr>
        <p:spPr>
          <a:xfrm>
            <a:off x="7075217" y="541443"/>
            <a:ext cx="4173885" cy="257986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6" name="直線コネクタ 35">
            <a:extLst>
              <a:ext uri="{FF2B5EF4-FFF2-40B4-BE49-F238E27FC236}">
                <a16:creationId xmlns:a16="http://schemas.microsoft.com/office/drawing/2014/main" id="{EDA0AF78-6586-C0F6-CECF-E8381358B0C6}"/>
              </a:ext>
            </a:extLst>
          </p:cNvPr>
          <p:cNvCxnSpPr>
            <a:cxnSpLocks/>
          </p:cNvCxnSpPr>
          <p:nvPr/>
        </p:nvCxnSpPr>
        <p:spPr>
          <a:xfrm flipV="1">
            <a:off x="4498643" y="567407"/>
            <a:ext cx="2548752" cy="987489"/>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0" name="直線コネクタ 39">
            <a:extLst>
              <a:ext uri="{FF2B5EF4-FFF2-40B4-BE49-F238E27FC236}">
                <a16:creationId xmlns:a16="http://schemas.microsoft.com/office/drawing/2014/main" id="{02A7C2AD-DC41-234A-31C0-C5AD4BE3F698}"/>
              </a:ext>
            </a:extLst>
          </p:cNvPr>
          <p:cNvCxnSpPr>
            <a:cxnSpLocks/>
          </p:cNvCxnSpPr>
          <p:nvPr/>
        </p:nvCxnSpPr>
        <p:spPr>
          <a:xfrm>
            <a:off x="4470821" y="2112457"/>
            <a:ext cx="2576574" cy="1008846"/>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pic>
        <p:nvPicPr>
          <p:cNvPr id="45" name="図 44" descr="テーブル&#10;&#10;AI 生成コンテンツは誤りを含む可能性があります。">
            <a:extLst>
              <a:ext uri="{FF2B5EF4-FFF2-40B4-BE49-F238E27FC236}">
                <a16:creationId xmlns:a16="http://schemas.microsoft.com/office/drawing/2014/main" id="{25F9C743-F77B-6DE0-D11F-5E50AABB6D33}"/>
              </a:ext>
            </a:extLst>
          </p:cNvPr>
          <p:cNvPicPr>
            <a:picLocks noChangeAspect="1"/>
          </p:cNvPicPr>
          <p:nvPr/>
        </p:nvPicPr>
        <p:blipFill>
          <a:blip r:embed="rId10"/>
          <a:srcRect l="1627" b="26693"/>
          <a:stretch>
            <a:fillRect/>
          </a:stretch>
        </p:blipFill>
        <p:spPr>
          <a:xfrm>
            <a:off x="7395197" y="4037787"/>
            <a:ext cx="3589567" cy="2076358"/>
          </a:xfrm>
          <a:prstGeom prst="roundRect">
            <a:avLst>
              <a:gd name="adj" fmla="val 558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テキスト ボックス 11">
            <a:extLst>
              <a:ext uri="{FF2B5EF4-FFF2-40B4-BE49-F238E27FC236}">
                <a16:creationId xmlns:a16="http://schemas.microsoft.com/office/drawing/2014/main" id="{B6F3C27D-0D74-FC1D-212C-98C3EF99FBE5}"/>
              </a:ext>
            </a:extLst>
          </p:cNvPr>
          <p:cNvSpPr txBox="1"/>
          <p:nvPr/>
        </p:nvSpPr>
        <p:spPr>
          <a:xfrm>
            <a:off x="161191" y="959091"/>
            <a:ext cx="1938992" cy="4939814"/>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自治体</a:t>
            </a:r>
            <a:endParaRPr lang="en-US" altLang="ja-JP" sz="6000" b="1">
              <a:solidFill>
                <a:schemeClr val="bg1"/>
              </a:solidFill>
            </a:endParaRPr>
          </a:p>
          <a:p>
            <a:pPr algn="ctr"/>
            <a:r>
              <a:rPr lang="ja-JP" altLang="en-US" sz="5400" b="1">
                <a:solidFill>
                  <a:schemeClr val="bg1"/>
                </a:solidFill>
              </a:rPr>
              <a:t>スーパーアプリ</a:t>
            </a:r>
            <a:endParaRPr lang="en-US" altLang="ja-JP" sz="5400" b="1">
              <a:solidFill>
                <a:schemeClr val="bg1"/>
              </a:solidFill>
            </a:endParaRPr>
          </a:p>
        </p:txBody>
      </p:sp>
      <p:sp>
        <p:nvSpPr>
          <p:cNvPr id="21" name="テキスト ボックス 20">
            <a:extLst>
              <a:ext uri="{FF2B5EF4-FFF2-40B4-BE49-F238E27FC236}">
                <a16:creationId xmlns:a16="http://schemas.microsoft.com/office/drawing/2014/main" id="{103D6542-C5E8-6B96-9525-824C26A587C2}"/>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26</a:t>
            </a:r>
          </a:p>
        </p:txBody>
      </p:sp>
      <p:pic>
        <p:nvPicPr>
          <p:cNvPr id="32" name="オーディオ 31">
            <a:hlinkClick r:id="" action="ppaction://media"/>
            <a:extLst>
              <a:ext uri="{FF2B5EF4-FFF2-40B4-BE49-F238E27FC236}">
                <a16:creationId xmlns:a16="http://schemas.microsoft.com/office/drawing/2014/main" id="{B42BE760-F623-1654-FC98-BD31DA98056A}"/>
              </a:ext>
            </a:extLst>
          </p:cNvPr>
          <p:cNvPicPr>
            <a:picLocks noChangeAspect="1"/>
          </p:cNvPicPr>
          <p:nvPr>
            <a:audioFile r:link="rId1"/>
            <p:extLst>
              <p:ext uri="{DAA4B4D4-6D71-4841-9C94-3DE7FCFB9230}">
                <p14:media xmlns:p14="http://schemas.microsoft.com/office/powerpoint/2010/main" r:embed="rId2">
                  <p14:trim st="3561" end="3213.9319"/>
                </p14:media>
              </p:ext>
            </p:extLst>
          </p:nvPr>
        </p:nvPicPr>
        <p:blipFill>
          <a:blip r:embed="rId11"/>
          <a:srcRect l="-203125" t="-203125" r="-203125" b="-203125"/>
          <a:stretch>
            <a:fillRect/>
          </a:stretch>
        </p:blipFill>
        <p:spPr>
          <a:xfrm>
            <a:off x="12515725" y="4652134"/>
            <a:ext cx="2057400" cy="2057400"/>
          </a:xfrm>
          <a:prstGeom prst="ellipse">
            <a:avLst/>
          </a:prstGeom>
        </p:spPr>
      </p:pic>
    </p:spTree>
    <p:extLst>
      <p:ext uri="{BB962C8B-B14F-4D97-AF65-F5344CB8AC3E}">
        <p14:creationId xmlns:p14="http://schemas.microsoft.com/office/powerpoint/2010/main" val="3082931080"/>
      </p:ext>
    </p:extLst>
  </p:cSld>
  <p:clrMapOvr>
    <a:masterClrMapping/>
  </p:clrMapOvr>
  <p:transition advClick="0" advTm="144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F3CAE-1D2A-3DAA-EF74-1769BAB53021}"/>
            </a:ext>
          </a:extLst>
        </p:cNvPr>
        <p:cNvGrpSpPr/>
        <p:nvPr/>
      </p:nvGrpSpPr>
      <p:grpSpPr>
        <a:xfrm>
          <a:off x="0" y="0"/>
          <a:ext cx="0" cy="0"/>
          <a:chOff x="0" y="0"/>
          <a:chExt cx="0" cy="0"/>
        </a:xfrm>
      </p:grpSpPr>
      <p:sp>
        <p:nvSpPr>
          <p:cNvPr id="4" name="楕円 3">
            <a:extLst>
              <a:ext uri="{FF2B5EF4-FFF2-40B4-BE49-F238E27FC236}">
                <a16:creationId xmlns:a16="http://schemas.microsoft.com/office/drawing/2014/main" id="{829E6FC6-7A97-75A8-4EFE-419D1632ECBA}"/>
              </a:ext>
            </a:extLst>
          </p:cNvPr>
          <p:cNvSpPr>
            <a:spLocks noChangeAspect="1"/>
          </p:cNvSpPr>
          <p:nvPr/>
        </p:nvSpPr>
        <p:spPr>
          <a:xfrm>
            <a:off x="-2700000" y="729000"/>
            <a:ext cx="5400000" cy="5400000"/>
          </a:xfrm>
          <a:prstGeom prst="ellipse">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60AA8E51-F678-B6DA-7BCB-AF4619F3851D}"/>
              </a:ext>
            </a:extLst>
          </p:cNvPr>
          <p:cNvSpPr txBox="1"/>
          <p:nvPr/>
        </p:nvSpPr>
        <p:spPr>
          <a:xfrm>
            <a:off x="13060072" y="-327693"/>
            <a:ext cx="6703005" cy="646331"/>
          </a:xfrm>
          <a:prstGeom prst="rect">
            <a:avLst/>
          </a:prstGeom>
          <a:noFill/>
        </p:spPr>
        <p:txBody>
          <a:bodyPr wrap="square" rtlCol="0">
            <a:spAutoFit/>
          </a:bodyPr>
          <a:lstStyle/>
          <a:p>
            <a:r>
              <a:rPr kumimoji="1" lang="ja-JP" altLang="en-US"/>
              <a:t>窓口業務のオンライン化をさらに促進</a:t>
            </a:r>
            <a:endParaRPr kumimoji="1" lang="en-US" altLang="ja-JP"/>
          </a:p>
          <a:p>
            <a:r>
              <a:rPr kumimoji="1" lang="ja-JP" altLang="en-US"/>
              <a:t>→市民の利便性向上・市の費用削減</a:t>
            </a:r>
            <a:endParaRPr kumimoji="1" lang="en-US" altLang="ja-JP"/>
          </a:p>
        </p:txBody>
      </p:sp>
      <p:sp>
        <p:nvSpPr>
          <p:cNvPr id="6" name="テキスト ボックス 5">
            <a:extLst>
              <a:ext uri="{FF2B5EF4-FFF2-40B4-BE49-F238E27FC236}">
                <a16:creationId xmlns:a16="http://schemas.microsoft.com/office/drawing/2014/main" id="{C2902B09-C685-E93B-AB18-127A19157332}"/>
              </a:ext>
            </a:extLst>
          </p:cNvPr>
          <p:cNvSpPr txBox="1"/>
          <p:nvPr/>
        </p:nvSpPr>
        <p:spPr>
          <a:xfrm>
            <a:off x="12905077" y="-824867"/>
            <a:ext cx="5162550" cy="369332"/>
          </a:xfrm>
          <a:prstGeom prst="rect">
            <a:avLst/>
          </a:prstGeom>
          <a:noFill/>
        </p:spPr>
        <p:txBody>
          <a:bodyPr wrap="square" rtlCol="0">
            <a:spAutoFit/>
          </a:bodyPr>
          <a:lstStyle/>
          <a:p>
            <a:r>
              <a:rPr kumimoji="1" lang="ja-JP" altLang="en-US"/>
              <a:t>オンラインサービスを１つのアプリに統一</a:t>
            </a:r>
          </a:p>
        </p:txBody>
      </p:sp>
      <p:sp>
        <p:nvSpPr>
          <p:cNvPr id="18" name="テキスト ボックス 17">
            <a:extLst>
              <a:ext uri="{FF2B5EF4-FFF2-40B4-BE49-F238E27FC236}">
                <a16:creationId xmlns:a16="http://schemas.microsoft.com/office/drawing/2014/main" id="{893CF07E-B11F-C0AC-7423-81FA7C26E201}"/>
              </a:ext>
            </a:extLst>
          </p:cNvPr>
          <p:cNvSpPr txBox="1"/>
          <p:nvPr/>
        </p:nvSpPr>
        <p:spPr>
          <a:xfrm>
            <a:off x="12905077" y="1118600"/>
            <a:ext cx="6858000" cy="3046988"/>
          </a:xfrm>
          <a:prstGeom prst="rect">
            <a:avLst/>
          </a:prstGeom>
          <a:noFill/>
        </p:spPr>
        <p:txBody>
          <a:bodyPr wrap="square" rtlCol="0">
            <a:spAutoFit/>
          </a:bodyPr>
          <a:lstStyle/>
          <a:p>
            <a:r>
              <a:rPr lang="ja-JP" altLang="en-US" sz="2400"/>
              <a:t>市役所：各種窓口業務</a:t>
            </a:r>
            <a:endParaRPr lang="en-US" altLang="ja-JP" sz="2400"/>
          </a:p>
          <a:p>
            <a:r>
              <a:rPr lang="ja-JP" altLang="en-US" sz="2400"/>
              <a:t>病院：予約、オンライン診療</a:t>
            </a:r>
            <a:endParaRPr lang="en-US" altLang="ja-JP" sz="2400"/>
          </a:p>
          <a:p>
            <a:r>
              <a:rPr lang="ja-JP" altLang="en-US" sz="2400"/>
              <a:t>保育施設：一時預かり予約、入園申し込み</a:t>
            </a:r>
            <a:endParaRPr lang="en-US" altLang="ja-JP" sz="2400"/>
          </a:p>
          <a:p>
            <a:r>
              <a:rPr lang="ja-JP" altLang="en-US" sz="2400"/>
              <a:t>学校：欠席連絡、給食費支払い</a:t>
            </a:r>
            <a:endParaRPr lang="en-US" altLang="ja-JP" sz="2400"/>
          </a:p>
          <a:p>
            <a:r>
              <a:rPr lang="ja-JP" altLang="en-US" sz="2400"/>
              <a:t>ゴミ：粗大ごみ予約</a:t>
            </a:r>
            <a:endParaRPr lang="en-US" altLang="ja-JP" sz="2400"/>
          </a:p>
          <a:p>
            <a:r>
              <a:rPr lang="ja-JP" altLang="en-US" sz="2400"/>
              <a:t>防災：ハザードマップ、被害状況通報</a:t>
            </a:r>
            <a:endParaRPr lang="en-US" altLang="ja-JP" sz="2400"/>
          </a:p>
          <a:p>
            <a:r>
              <a:rPr lang="ja-JP" altLang="en-US" sz="2400"/>
              <a:t>イベント：告知、イベント申請</a:t>
            </a:r>
            <a:endParaRPr lang="en-US" altLang="ja-JP" sz="2400"/>
          </a:p>
          <a:p>
            <a:r>
              <a:rPr lang="en-US" altLang="ja-JP" sz="2400"/>
              <a:t>AI</a:t>
            </a:r>
            <a:r>
              <a:rPr lang="ja-JP" altLang="en-US" sz="2400"/>
              <a:t>チャット：相談、オンライン窓口</a:t>
            </a:r>
            <a:endParaRPr lang="en-US" altLang="ja-JP" sz="2400"/>
          </a:p>
        </p:txBody>
      </p:sp>
      <p:grpSp>
        <p:nvGrpSpPr>
          <p:cNvPr id="22" name="グループ化 21">
            <a:extLst>
              <a:ext uri="{FF2B5EF4-FFF2-40B4-BE49-F238E27FC236}">
                <a16:creationId xmlns:a16="http://schemas.microsoft.com/office/drawing/2014/main" id="{439F82C0-505C-404A-53E3-30C2C95C4233}"/>
              </a:ext>
            </a:extLst>
          </p:cNvPr>
          <p:cNvGrpSpPr/>
          <p:nvPr/>
        </p:nvGrpSpPr>
        <p:grpSpPr>
          <a:xfrm>
            <a:off x="6124451" y="7851967"/>
            <a:ext cx="3440723" cy="4702337"/>
            <a:chOff x="6642099" y="974336"/>
            <a:chExt cx="3886227" cy="3702981"/>
          </a:xfrm>
        </p:grpSpPr>
        <p:sp>
          <p:nvSpPr>
            <p:cNvPr id="19" name="テキスト ボックス 18">
              <a:extLst>
                <a:ext uri="{FF2B5EF4-FFF2-40B4-BE49-F238E27FC236}">
                  <a16:creationId xmlns:a16="http://schemas.microsoft.com/office/drawing/2014/main" id="{34CCF7F1-A536-AC8E-D130-B0BF3E92A141}"/>
                </a:ext>
              </a:extLst>
            </p:cNvPr>
            <p:cNvSpPr txBox="1"/>
            <p:nvPr/>
          </p:nvSpPr>
          <p:spPr>
            <a:xfrm>
              <a:off x="6877576" y="1047170"/>
              <a:ext cx="3650750" cy="3562793"/>
            </a:xfrm>
            <a:prstGeom prst="rect">
              <a:avLst/>
            </a:prstGeom>
            <a:noFill/>
          </p:spPr>
          <p:txBody>
            <a:bodyPr wrap="square" rtlCol="0">
              <a:spAutoFit/>
            </a:bodyPr>
            <a:lstStyle/>
            <a:p>
              <a:r>
                <a:rPr kumimoji="1" lang="ja-JP" altLang="en-US" sz="2400"/>
                <a:t>各種オンライン申請</a:t>
              </a:r>
              <a:endParaRPr kumimoji="1" lang="en-US" altLang="ja-JP" sz="2400"/>
            </a:p>
            <a:p>
              <a:r>
                <a:rPr kumimoji="1" lang="ja-JP" altLang="en-US" sz="2400"/>
                <a:t>公共施設の予約</a:t>
              </a:r>
              <a:endParaRPr kumimoji="1" lang="en-US" altLang="ja-JP" sz="2400"/>
            </a:p>
            <a:p>
              <a:r>
                <a:rPr kumimoji="1" lang="ja-JP" altLang="en-US" sz="2400"/>
                <a:t>オンライン診療</a:t>
              </a:r>
              <a:endParaRPr kumimoji="1" lang="en-US" altLang="ja-JP" sz="2400"/>
            </a:p>
            <a:p>
              <a:r>
                <a:rPr kumimoji="1" lang="ja-JP" altLang="en-US" sz="2400"/>
                <a:t>マイナ保険証</a:t>
              </a:r>
              <a:endParaRPr kumimoji="1" lang="en-US" altLang="ja-JP" sz="2400"/>
            </a:p>
            <a:p>
              <a:r>
                <a:rPr kumimoji="1" lang="ja-JP" altLang="en-US" sz="2400"/>
                <a:t>一時預かり予約</a:t>
              </a:r>
              <a:endParaRPr kumimoji="1" lang="en-US" altLang="ja-JP" sz="2400"/>
            </a:p>
            <a:p>
              <a:r>
                <a:rPr kumimoji="1" lang="ja-JP" altLang="en-US" sz="2400"/>
                <a:t>粗大ごみ予約</a:t>
              </a:r>
              <a:endParaRPr kumimoji="1" lang="en-US" altLang="ja-JP" sz="2400"/>
            </a:p>
            <a:p>
              <a:r>
                <a:rPr kumimoji="1" lang="ja-JP" altLang="en-US" sz="2400"/>
                <a:t>ゴミ出しカレンダー</a:t>
              </a:r>
              <a:endParaRPr kumimoji="1" lang="en-US" altLang="ja-JP" sz="2400"/>
            </a:p>
            <a:p>
              <a:r>
                <a:rPr kumimoji="1" lang="ja-JP" altLang="en-US" sz="2400"/>
                <a:t>学校への連絡や支払い</a:t>
              </a:r>
              <a:endParaRPr kumimoji="1" lang="en-US" altLang="ja-JP" sz="2400"/>
            </a:p>
            <a:p>
              <a:r>
                <a:rPr kumimoji="1" lang="ja-JP" altLang="en-US" sz="2400"/>
                <a:t>避難所受付</a:t>
              </a:r>
              <a:endParaRPr kumimoji="1" lang="en-US" altLang="ja-JP" sz="2400"/>
            </a:p>
            <a:p>
              <a:r>
                <a:rPr kumimoji="1" lang="ja-JP" altLang="en-US" sz="2400"/>
                <a:t>ハザードマップ</a:t>
              </a:r>
              <a:endParaRPr kumimoji="1" lang="en-US" altLang="ja-JP" sz="2400"/>
            </a:p>
            <a:p>
              <a:r>
                <a:rPr kumimoji="1" lang="ja-JP" altLang="en-US" sz="2400"/>
                <a:t>情報発信</a:t>
              </a:r>
              <a:endParaRPr kumimoji="1" lang="en-US" altLang="ja-JP" sz="2400"/>
            </a:p>
            <a:p>
              <a:r>
                <a:rPr kumimoji="1" lang="ja-JP" altLang="en-US" sz="2400"/>
                <a:t>地域ポイント</a:t>
              </a:r>
              <a:endParaRPr kumimoji="1" lang="en-US" altLang="ja-JP" sz="2400"/>
            </a:p>
          </p:txBody>
        </p:sp>
        <p:sp>
          <p:nvSpPr>
            <p:cNvPr id="20" name="吹き出し: 角を丸めた四角形 19">
              <a:extLst>
                <a:ext uri="{FF2B5EF4-FFF2-40B4-BE49-F238E27FC236}">
                  <a16:creationId xmlns:a16="http://schemas.microsoft.com/office/drawing/2014/main" id="{E8072E55-078F-7368-EFBC-FA35DF12C5FD}"/>
                </a:ext>
              </a:extLst>
            </p:cNvPr>
            <p:cNvSpPr/>
            <p:nvPr/>
          </p:nvSpPr>
          <p:spPr>
            <a:xfrm>
              <a:off x="6642099" y="974336"/>
              <a:ext cx="3886227" cy="3702981"/>
            </a:xfrm>
            <a:prstGeom prst="wedgeRoundRectCallout">
              <a:avLst>
                <a:gd name="adj1" fmla="val -62575"/>
                <a:gd name="adj2" fmla="val -22363"/>
                <a:gd name="adj3" fmla="val 16667"/>
              </a:avLst>
            </a:prstGeom>
            <a:noFill/>
            <a:ln>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3" name="コンテンツ プレースホルダー 4" descr="テキスト, 手紙, メール&#10;&#10;AI 生成コンテンツは誤りを含む可能性があります。">
            <a:extLst>
              <a:ext uri="{FF2B5EF4-FFF2-40B4-BE49-F238E27FC236}">
                <a16:creationId xmlns:a16="http://schemas.microsoft.com/office/drawing/2014/main" id="{C8D4DAAF-844E-CBFA-C4F8-BBEBC48829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05077" y="4765913"/>
            <a:ext cx="10515600" cy="4184173"/>
          </a:xfrm>
          <a:prstGeom prst="rect">
            <a:avLst/>
          </a:prstGeom>
        </p:spPr>
      </p:pic>
      <p:sp>
        <p:nvSpPr>
          <p:cNvPr id="29" name="テキスト ボックス 28">
            <a:extLst>
              <a:ext uri="{FF2B5EF4-FFF2-40B4-BE49-F238E27FC236}">
                <a16:creationId xmlns:a16="http://schemas.microsoft.com/office/drawing/2014/main" id="{416F6D02-1969-C9DC-C25F-823A4B2AF89F}"/>
              </a:ext>
            </a:extLst>
          </p:cNvPr>
          <p:cNvSpPr txBox="1"/>
          <p:nvPr/>
        </p:nvSpPr>
        <p:spPr>
          <a:xfrm>
            <a:off x="19293177" y="2906019"/>
            <a:ext cx="4127500" cy="1323439"/>
          </a:xfrm>
          <a:prstGeom prst="rect">
            <a:avLst/>
          </a:prstGeom>
          <a:noFill/>
        </p:spPr>
        <p:txBody>
          <a:bodyPr wrap="square" rtlCol="0">
            <a:spAutoFit/>
          </a:bodyPr>
          <a:lstStyle/>
          <a:p>
            <a:r>
              <a:rPr kumimoji="1" lang="ja-JP" altLang="en-US" sz="2000"/>
              <a:t>セキュリティ：行政サービスなどプライバシー保護が求められる項目のみマイナンバーカードの承認を挟むなどの機能を付ける。</a:t>
            </a:r>
          </a:p>
        </p:txBody>
      </p:sp>
      <p:grpSp>
        <p:nvGrpSpPr>
          <p:cNvPr id="2" name="グループ化 1">
            <a:extLst>
              <a:ext uri="{FF2B5EF4-FFF2-40B4-BE49-F238E27FC236}">
                <a16:creationId xmlns:a16="http://schemas.microsoft.com/office/drawing/2014/main" id="{E97E890F-11EC-D15C-F0C5-FD10E599619B}"/>
              </a:ext>
            </a:extLst>
          </p:cNvPr>
          <p:cNvGrpSpPr/>
          <p:nvPr/>
        </p:nvGrpSpPr>
        <p:grpSpPr>
          <a:xfrm>
            <a:off x="2834421" y="81240"/>
            <a:ext cx="3680000" cy="6735337"/>
            <a:chOff x="3225852" y="122662"/>
            <a:chExt cx="3680000" cy="6735337"/>
          </a:xfrm>
        </p:grpSpPr>
        <p:pic>
          <p:nvPicPr>
            <p:cNvPr id="10" name="図 9" descr="文字と数字と文字の加工写真&#10;&#10;AI 生成コンテンツは誤りを含む可能性があります。">
              <a:extLst>
                <a:ext uri="{FF2B5EF4-FFF2-40B4-BE49-F238E27FC236}">
                  <a16:creationId xmlns:a16="http://schemas.microsoft.com/office/drawing/2014/main" id="{F64BE3DA-FD4D-AF02-66F3-D636DF496E38}"/>
                </a:ext>
              </a:extLst>
            </p:cNvPr>
            <p:cNvPicPr>
              <a:picLocks noChangeAspect="1"/>
            </p:cNvPicPr>
            <p:nvPr/>
          </p:nvPicPr>
          <p:blipFill>
            <a:blip r:embed="rId6">
              <a:extLst>
                <a:ext uri="{28A0092B-C50C-407E-A947-70E740481C1C}">
                  <a14:useLocalDpi xmlns:a14="http://schemas.microsoft.com/office/drawing/2010/main" val="0"/>
                </a:ext>
              </a:extLst>
            </a:blip>
            <a:srcRect l="15672" t="6926" r="16648" b="10493"/>
            <a:stretch>
              <a:fillRect/>
            </a:stretch>
          </p:blipFill>
          <p:spPr>
            <a:xfrm>
              <a:off x="3225852" y="122662"/>
              <a:ext cx="3680000" cy="6735337"/>
            </a:xfrm>
            <a:prstGeom prst="rect">
              <a:avLst/>
            </a:prstGeom>
          </p:spPr>
        </p:pic>
        <p:pic>
          <p:nvPicPr>
            <p:cNvPr id="14" name="図 13" descr="グラフィカル ユーザー インターフェイス&#10;&#10;AI 生成コンテンツは誤りを含む可能性があります。">
              <a:extLst>
                <a:ext uri="{FF2B5EF4-FFF2-40B4-BE49-F238E27FC236}">
                  <a16:creationId xmlns:a16="http://schemas.microsoft.com/office/drawing/2014/main" id="{45D0CF56-6787-9F44-FCC7-175E66C15B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59480" y="846497"/>
              <a:ext cx="3041776" cy="5086697"/>
            </a:xfrm>
            <a:prstGeom prst="rect">
              <a:avLst/>
            </a:prstGeom>
          </p:spPr>
        </p:pic>
      </p:grpSp>
      <p:sp>
        <p:nvSpPr>
          <p:cNvPr id="7" name="テキスト ボックス 6">
            <a:extLst>
              <a:ext uri="{FF2B5EF4-FFF2-40B4-BE49-F238E27FC236}">
                <a16:creationId xmlns:a16="http://schemas.microsoft.com/office/drawing/2014/main" id="{8CAFF95C-45B1-CF33-8767-C1CE8758E9F4}"/>
              </a:ext>
            </a:extLst>
          </p:cNvPr>
          <p:cNvSpPr txBox="1"/>
          <p:nvPr/>
        </p:nvSpPr>
        <p:spPr>
          <a:xfrm>
            <a:off x="6455899" y="7397822"/>
            <a:ext cx="3292050" cy="461665"/>
          </a:xfrm>
          <a:prstGeom prst="rect">
            <a:avLst/>
          </a:prstGeom>
          <a:noFill/>
        </p:spPr>
        <p:txBody>
          <a:bodyPr wrap="square" rtlCol="0">
            <a:spAutoFit/>
          </a:bodyPr>
          <a:lstStyle/>
          <a:p>
            <a:r>
              <a:rPr kumimoji="1" lang="ja-JP" altLang="en-US" sz="2400" b="1"/>
              <a:t>都市の機能を集約</a:t>
            </a:r>
          </a:p>
        </p:txBody>
      </p:sp>
      <p:grpSp>
        <p:nvGrpSpPr>
          <p:cNvPr id="9" name="グループ化 8">
            <a:extLst>
              <a:ext uri="{FF2B5EF4-FFF2-40B4-BE49-F238E27FC236}">
                <a16:creationId xmlns:a16="http://schemas.microsoft.com/office/drawing/2014/main" id="{C8791901-9EFB-8E55-A6DF-3B8A6FDEFB76}"/>
              </a:ext>
            </a:extLst>
          </p:cNvPr>
          <p:cNvGrpSpPr/>
          <p:nvPr/>
        </p:nvGrpSpPr>
        <p:grpSpPr>
          <a:xfrm>
            <a:off x="7018401" y="-178420"/>
            <a:ext cx="4173886" cy="6449238"/>
            <a:chOff x="5429243" y="410749"/>
            <a:chExt cx="3337041" cy="5726712"/>
          </a:xfrm>
        </p:grpSpPr>
        <p:pic>
          <p:nvPicPr>
            <p:cNvPr id="11" name="図 10" descr="文字と数字と文字の加工写真&#10;&#10;AI 生成コンテンツは誤りを含む可能性があります。">
              <a:extLst>
                <a:ext uri="{FF2B5EF4-FFF2-40B4-BE49-F238E27FC236}">
                  <a16:creationId xmlns:a16="http://schemas.microsoft.com/office/drawing/2014/main" id="{0008BB93-055A-968D-0DE7-8773C50C5EDD}"/>
                </a:ext>
              </a:extLst>
            </p:cNvPr>
            <p:cNvPicPr>
              <a:picLocks noChangeAspect="1"/>
            </p:cNvPicPr>
            <p:nvPr/>
          </p:nvPicPr>
          <p:blipFill>
            <a:blip r:embed="rId6">
              <a:extLst>
                <a:ext uri="{28A0092B-C50C-407E-A947-70E740481C1C}">
                  <a14:useLocalDpi xmlns:a14="http://schemas.microsoft.com/office/drawing/2010/main" val="0"/>
                </a:ext>
              </a:extLst>
            </a:blip>
            <a:srcRect l="20538" t="11808" r="19966" b="20124"/>
            <a:stretch>
              <a:fillRect/>
            </a:stretch>
          </p:blipFill>
          <p:spPr>
            <a:xfrm>
              <a:off x="5429243" y="410749"/>
              <a:ext cx="3337041" cy="5726712"/>
            </a:xfrm>
            <a:prstGeom prst="rect">
              <a:avLst/>
            </a:prstGeom>
          </p:spPr>
        </p:pic>
        <p:pic>
          <p:nvPicPr>
            <p:cNvPr id="12" name="図 11" descr="グラフィカル ユーザー インターフェイス&#10;&#10;AI 生成コンテンツは誤りを含む可能性があります。">
              <a:extLst>
                <a:ext uri="{FF2B5EF4-FFF2-40B4-BE49-F238E27FC236}">
                  <a16:creationId xmlns:a16="http://schemas.microsoft.com/office/drawing/2014/main" id="{F9B2E472-5E75-6E94-D9E3-A06BEC32F3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14207" y="728999"/>
              <a:ext cx="3118695" cy="5240579"/>
            </a:xfrm>
            <a:prstGeom prst="rect">
              <a:avLst/>
            </a:prstGeom>
          </p:spPr>
        </p:pic>
      </p:grpSp>
      <p:sp>
        <p:nvSpPr>
          <p:cNvPr id="13" name="正方形/長方形 12">
            <a:extLst>
              <a:ext uri="{FF2B5EF4-FFF2-40B4-BE49-F238E27FC236}">
                <a16:creationId xmlns:a16="http://schemas.microsoft.com/office/drawing/2014/main" id="{F407CBFD-86AD-13B3-A566-2EFCB6E5D012}"/>
              </a:ext>
            </a:extLst>
          </p:cNvPr>
          <p:cNvSpPr/>
          <p:nvPr/>
        </p:nvSpPr>
        <p:spPr>
          <a:xfrm>
            <a:off x="4920385" y="2988527"/>
            <a:ext cx="1014625" cy="557561"/>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 name="直線コネクタ 23">
            <a:extLst>
              <a:ext uri="{FF2B5EF4-FFF2-40B4-BE49-F238E27FC236}">
                <a16:creationId xmlns:a16="http://schemas.microsoft.com/office/drawing/2014/main" id="{3B81E859-8D71-50DD-0E44-1CDABDE27F7B}"/>
              </a:ext>
            </a:extLst>
          </p:cNvPr>
          <p:cNvCxnSpPr>
            <a:cxnSpLocks/>
          </p:cNvCxnSpPr>
          <p:nvPr/>
        </p:nvCxnSpPr>
        <p:spPr>
          <a:xfrm flipV="1">
            <a:off x="5935010" y="136525"/>
            <a:ext cx="1217812" cy="2852002"/>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pic>
        <p:nvPicPr>
          <p:cNvPr id="37" name="図 36" descr="マップ&#10;&#10;AI 生成コンテンツは誤りを含む可能性があります。">
            <a:extLst>
              <a:ext uri="{FF2B5EF4-FFF2-40B4-BE49-F238E27FC236}">
                <a16:creationId xmlns:a16="http://schemas.microsoft.com/office/drawing/2014/main" id="{94352F2B-37C7-1F83-C3BC-6162BEDB552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0039" y="587182"/>
            <a:ext cx="3865417" cy="5494572"/>
          </a:xfrm>
          <a:prstGeom prst="rect">
            <a:avLst/>
          </a:prstGeom>
        </p:spPr>
      </p:pic>
      <p:cxnSp>
        <p:nvCxnSpPr>
          <p:cNvPr id="26" name="直線コネクタ 25">
            <a:extLst>
              <a:ext uri="{FF2B5EF4-FFF2-40B4-BE49-F238E27FC236}">
                <a16:creationId xmlns:a16="http://schemas.microsoft.com/office/drawing/2014/main" id="{1F5BE442-CD17-2E36-6624-F6CBBE1B1E14}"/>
              </a:ext>
            </a:extLst>
          </p:cNvPr>
          <p:cNvCxnSpPr>
            <a:cxnSpLocks/>
          </p:cNvCxnSpPr>
          <p:nvPr/>
        </p:nvCxnSpPr>
        <p:spPr>
          <a:xfrm>
            <a:off x="5935010" y="3546088"/>
            <a:ext cx="1217812" cy="2582912"/>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sp>
        <p:nvSpPr>
          <p:cNvPr id="17" name="正方形/長方形 16">
            <a:extLst>
              <a:ext uri="{FF2B5EF4-FFF2-40B4-BE49-F238E27FC236}">
                <a16:creationId xmlns:a16="http://schemas.microsoft.com/office/drawing/2014/main" id="{B01B504C-3DD3-C549-660B-8C516F38A0D5}"/>
              </a:ext>
            </a:extLst>
          </p:cNvPr>
          <p:cNvSpPr/>
          <p:nvPr/>
        </p:nvSpPr>
        <p:spPr>
          <a:xfrm>
            <a:off x="7152822" y="136525"/>
            <a:ext cx="3900784" cy="5992475"/>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55A88108-44FE-42F9-CC3F-A593685EC291}"/>
              </a:ext>
            </a:extLst>
          </p:cNvPr>
          <p:cNvSpPr txBox="1"/>
          <p:nvPr/>
        </p:nvSpPr>
        <p:spPr>
          <a:xfrm>
            <a:off x="7230412" y="217850"/>
            <a:ext cx="2050970" cy="369332"/>
          </a:xfrm>
          <a:prstGeom prst="rect">
            <a:avLst/>
          </a:prstGeom>
          <a:solidFill>
            <a:srgbClr val="3B426F"/>
          </a:solidFill>
        </p:spPr>
        <p:txBody>
          <a:bodyPr wrap="square" rtlCol="0">
            <a:spAutoFit/>
          </a:bodyPr>
          <a:lstStyle/>
          <a:p>
            <a:r>
              <a:rPr kumimoji="1" lang="ja-JP" altLang="en-US">
                <a:solidFill>
                  <a:schemeClr val="bg1"/>
                </a:solidFill>
              </a:rPr>
              <a:t>ハザードマップ</a:t>
            </a:r>
          </a:p>
        </p:txBody>
      </p:sp>
      <p:sp>
        <p:nvSpPr>
          <p:cNvPr id="15" name="テキスト ボックス 11">
            <a:extLst>
              <a:ext uri="{FF2B5EF4-FFF2-40B4-BE49-F238E27FC236}">
                <a16:creationId xmlns:a16="http://schemas.microsoft.com/office/drawing/2014/main" id="{A09DC66E-9F48-0A5B-E255-F1C727F06D61}"/>
              </a:ext>
            </a:extLst>
          </p:cNvPr>
          <p:cNvSpPr txBox="1"/>
          <p:nvPr/>
        </p:nvSpPr>
        <p:spPr>
          <a:xfrm>
            <a:off x="161191" y="959091"/>
            <a:ext cx="1938992" cy="4939814"/>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自治体</a:t>
            </a:r>
            <a:endParaRPr lang="en-US" altLang="ja-JP" sz="6000" b="1">
              <a:solidFill>
                <a:schemeClr val="bg1"/>
              </a:solidFill>
            </a:endParaRPr>
          </a:p>
          <a:p>
            <a:pPr algn="ctr"/>
            <a:r>
              <a:rPr lang="ja-JP" altLang="en-US" sz="5400" b="1">
                <a:solidFill>
                  <a:schemeClr val="bg1"/>
                </a:solidFill>
              </a:rPr>
              <a:t>スーパーアプリ</a:t>
            </a:r>
            <a:endParaRPr lang="en-US" altLang="ja-JP" sz="5400" b="1">
              <a:solidFill>
                <a:schemeClr val="bg1"/>
              </a:solidFill>
            </a:endParaRPr>
          </a:p>
        </p:txBody>
      </p:sp>
      <p:sp>
        <p:nvSpPr>
          <p:cNvPr id="16" name="テキスト ボックス 15">
            <a:extLst>
              <a:ext uri="{FF2B5EF4-FFF2-40B4-BE49-F238E27FC236}">
                <a16:creationId xmlns:a16="http://schemas.microsoft.com/office/drawing/2014/main" id="{F3177D86-B1F2-7D2B-F9E6-817958DDDB2B}"/>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27</a:t>
            </a:r>
          </a:p>
        </p:txBody>
      </p:sp>
      <p:pic>
        <p:nvPicPr>
          <p:cNvPr id="21" name="オーディオ 20">
            <a:hlinkClick r:id="" action="ppaction://media"/>
            <a:extLst>
              <a:ext uri="{FF2B5EF4-FFF2-40B4-BE49-F238E27FC236}">
                <a16:creationId xmlns:a16="http://schemas.microsoft.com/office/drawing/2014/main" id="{0582110A-9811-9583-B6CE-C3E7063B4DBA}"/>
              </a:ext>
            </a:extLst>
          </p:cNvPr>
          <p:cNvPicPr>
            <a:picLocks noChangeAspect="1"/>
          </p:cNvPicPr>
          <p:nvPr>
            <a:audioFile r:link="rId1"/>
            <p:extLst>
              <p:ext uri="{DAA4B4D4-6D71-4841-9C94-3DE7FCFB9230}">
                <p14:media xmlns:p14="http://schemas.microsoft.com/office/powerpoint/2010/main" r:embed="rId2">
                  <p14:trim st="2310" end="2329.4807"/>
                </p14:media>
              </p:ext>
            </p:extLst>
          </p:nvPr>
        </p:nvPicPr>
        <p:blipFill>
          <a:blip r:embed="rId10"/>
          <a:srcRect l="-203125" t="-203125" r="-203125" b="-203125"/>
          <a:stretch>
            <a:fillRect/>
          </a:stretch>
        </p:blipFill>
        <p:spPr>
          <a:xfrm>
            <a:off x="12336109" y="4581826"/>
            <a:ext cx="2057400" cy="2057400"/>
          </a:xfrm>
          <a:prstGeom prst="ellipse">
            <a:avLst/>
          </a:prstGeom>
        </p:spPr>
      </p:pic>
    </p:spTree>
    <p:extLst>
      <p:ext uri="{BB962C8B-B14F-4D97-AF65-F5344CB8AC3E}">
        <p14:creationId xmlns:p14="http://schemas.microsoft.com/office/powerpoint/2010/main" val="770525767"/>
      </p:ext>
    </p:extLst>
  </p:cSld>
  <p:clrMapOvr>
    <a:masterClrMapping/>
  </p:clrMapOvr>
  <p:transition advClick="0" advTm="139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D1C243C-8BC7-25AC-0671-7BA2BE00B898}"/>
            </a:ext>
          </a:extLst>
        </p:cNvPr>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E152955D-2D05-3496-4F31-D3072155AAF7}"/>
              </a:ext>
            </a:extLst>
          </p:cNvPr>
          <p:cNvGrpSpPr/>
          <p:nvPr/>
        </p:nvGrpSpPr>
        <p:grpSpPr>
          <a:xfrm>
            <a:off x="-1" y="729001"/>
            <a:ext cx="12192001" cy="5400000"/>
            <a:chOff x="-1" y="729001"/>
            <a:chExt cx="12192001" cy="5400000"/>
          </a:xfrm>
          <a:solidFill>
            <a:srgbClr val="003451"/>
          </a:solidFill>
        </p:grpSpPr>
        <p:sp>
          <p:nvSpPr>
            <p:cNvPr id="2" name="正方形/長方形 1">
              <a:extLst>
                <a:ext uri="{FF2B5EF4-FFF2-40B4-BE49-F238E27FC236}">
                  <a16:creationId xmlns:a16="http://schemas.microsoft.com/office/drawing/2014/main" id="{F40AB58A-0D07-9914-BDE5-E827FAB817CB}"/>
                </a:ext>
              </a:extLst>
            </p:cNvPr>
            <p:cNvSpPr/>
            <p:nvPr/>
          </p:nvSpPr>
          <p:spPr>
            <a:xfrm>
              <a:off x="-1" y="729001"/>
              <a:ext cx="12192001" cy="5400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E7C443CB-E0AA-D959-5F62-417F55696024}"/>
                </a:ext>
              </a:extLst>
            </p:cNvPr>
            <p:cNvSpPr txBox="1"/>
            <p:nvPr/>
          </p:nvSpPr>
          <p:spPr>
            <a:xfrm>
              <a:off x="1611679" y="1905506"/>
              <a:ext cx="8968641" cy="3046988"/>
            </a:xfrm>
            <a:prstGeom prst="rect">
              <a:avLst/>
            </a:prstGeom>
            <a:grpFill/>
          </p:spPr>
          <p:txBody>
            <a:bodyPr wrap="square" rtlCol="0" anchor="ctr">
              <a:spAutoFit/>
            </a:bodyPr>
            <a:lstStyle/>
            <a:p>
              <a:pPr algn="ctr"/>
              <a:r>
                <a:rPr kumimoji="1" lang="ja-JP" altLang="en-US" sz="9600" b="1">
                  <a:solidFill>
                    <a:schemeClr val="bg1"/>
                  </a:solidFill>
                  <a:latin typeface="Noto Sans JP" panose="020B0200000000000000" pitchFamily="50" charset="-128"/>
                  <a:ea typeface="Noto Sans JP" panose="020B0200000000000000" pitchFamily="50" charset="-128"/>
                </a:rPr>
                <a:t>イノベーション拠点整備</a:t>
              </a:r>
            </a:p>
          </p:txBody>
        </p:sp>
      </p:grpSp>
      <p:sp>
        <p:nvSpPr>
          <p:cNvPr id="3" name="テキスト ボックス 2">
            <a:extLst>
              <a:ext uri="{FF2B5EF4-FFF2-40B4-BE49-F238E27FC236}">
                <a16:creationId xmlns:a16="http://schemas.microsoft.com/office/drawing/2014/main" id="{5A811F6F-923B-E5F6-719B-7C813F508709}"/>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28</a:t>
            </a:r>
          </a:p>
        </p:txBody>
      </p:sp>
      <p:pic>
        <p:nvPicPr>
          <p:cNvPr id="21" name="オーディオ 20">
            <a:hlinkClick r:id="" action="ppaction://media"/>
            <a:extLst>
              <a:ext uri="{FF2B5EF4-FFF2-40B4-BE49-F238E27FC236}">
                <a16:creationId xmlns:a16="http://schemas.microsoft.com/office/drawing/2014/main" id="{7CB5A860-B4F9-A47D-4D88-1522DA7EE335}"/>
              </a:ext>
            </a:extLst>
          </p:cNvPr>
          <p:cNvPicPr>
            <a:picLocks noChangeAspect="1"/>
          </p:cNvPicPr>
          <p:nvPr>
            <a:audioFile r:link="rId1"/>
            <p:extLst>
              <p:ext uri="{DAA4B4D4-6D71-4841-9C94-3DE7FCFB9230}">
                <p14:media xmlns:p14="http://schemas.microsoft.com/office/powerpoint/2010/main" r:embed="rId2">
                  <p14:trim st="3163" end="3186.8752"/>
                </p14:media>
              </p:ext>
            </p:extLst>
          </p:nvPr>
        </p:nvPicPr>
        <p:blipFill>
          <a:blip r:embed="rId5"/>
          <a:srcRect l="-203125" t="-203125" r="-203125" b="-203125"/>
          <a:stretch>
            <a:fillRect/>
          </a:stretch>
        </p:blipFill>
        <p:spPr>
          <a:xfrm>
            <a:off x="12435492" y="4533019"/>
            <a:ext cx="2057400" cy="2057400"/>
          </a:xfrm>
          <a:prstGeom prst="ellipse">
            <a:avLst/>
          </a:prstGeom>
        </p:spPr>
      </p:pic>
    </p:spTree>
    <p:extLst>
      <p:ext uri="{BB962C8B-B14F-4D97-AF65-F5344CB8AC3E}">
        <p14:creationId xmlns:p14="http://schemas.microsoft.com/office/powerpoint/2010/main" val="3637833363"/>
      </p:ext>
    </p:extLst>
  </p:cSld>
  <p:clrMapOvr>
    <a:masterClrMapping/>
  </p:clrMapOvr>
  <p:transition spd="slow" advClick="0" advTm="3100">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3451"/>
        </a:solidFill>
        <a:effectLst/>
      </p:bgPr>
    </p:bg>
    <p:spTree>
      <p:nvGrpSpPr>
        <p:cNvPr id="1" name="">
          <a:extLst>
            <a:ext uri="{FF2B5EF4-FFF2-40B4-BE49-F238E27FC236}">
              <a16:creationId xmlns:a16="http://schemas.microsoft.com/office/drawing/2014/main" id="{523422E8-B628-1109-E329-9E9AC35C9E39}"/>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9E3E8217-30E6-E164-BCCB-4FED07CC5718}"/>
              </a:ext>
            </a:extLst>
          </p:cNvPr>
          <p:cNvSpPr/>
          <p:nvPr/>
        </p:nvSpPr>
        <p:spPr>
          <a:xfrm>
            <a:off x="-1" y="729000"/>
            <a:ext cx="12192001" cy="540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リーフォーム: 図形 2">
            <a:extLst>
              <a:ext uri="{FF2B5EF4-FFF2-40B4-BE49-F238E27FC236}">
                <a16:creationId xmlns:a16="http://schemas.microsoft.com/office/drawing/2014/main" id="{A15DD704-D8D4-6149-B8BD-CF3A8BAC9A86}"/>
              </a:ext>
            </a:extLst>
          </p:cNvPr>
          <p:cNvSpPr/>
          <p:nvPr/>
        </p:nvSpPr>
        <p:spPr>
          <a:xfrm>
            <a:off x="3570601" y="1388160"/>
            <a:ext cx="5039999" cy="720000"/>
          </a:xfrm>
          <a:custGeom>
            <a:avLst/>
            <a:gdLst>
              <a:gd name="csX0" fmla="*/ 359999 w 5039999"/>
              <a:gd name="csY0" fmla="*/ 0 h 720000"/>
              <a:gd name="csX1" fmla="*/ 360000 w 5039999"/>
              <a:gd name="csY1" fmla="*/ 0 h 720000"/>
              <a:gd name="csX2" fmla="*/ 4679999 w 5039999"/>
              <a:gd name="csY2" fmla="*/ 0 h 720000"/>
              <a:gd name="csX3" fmla="*/ 5039999 w 5039999"/>
              <a:gd name="csY3" fmla="*/ 360000 h 720000"/>
              <a:gd name="csX4" fmla="*/ 4679999 w 5039999"/>
              <a:gd name="csY4" fmla="*/ 720000 h 720000"/>
              <a:gd name="csX5" fmla="*/ 360000 w 5039999"/>
              <a:gd name="csY5" fmla="*/ 720000 h 720000"/>
              <a:gd name="csX6" fmla="*/ 359999 w 5039999"/>
              <a:gd name="csY6" fmla="*/ 720000 h 720000"/>
              <a:gd name="csX7" fmla="*/ 359999 w 5039999"/>
              <a:gd name="csY7" fmla="*/ 720000 h 720000"/>
              <a:gd name="csX8" fmla="*/ 287448 w 5039999"/>
              <a:gd name="csY8" fmla="*/ 712686 h 720000"/>
              <a:gd name="csX9" fmla="*/ 0 w 5039999"/>
              <a:gd name="csY9" fmla="*/ 360000 h 720000"/>
              <a:gd name="csX10" fmla="*/ 287448 w 5039999"/>
              <a:gd name="csY10" fmla="*/ 7314 h 720000"/>
              <a:gd name="csX11" fmla="*/ 359999 w 5039999"/>
              <a:gd name="csY11" fmla="*/ 0 h 720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5039999" h="720000">
                <a:moveTo>
                  <a:pt x="359999" y="0"/>
                </a:moveTo>
                <a:lnTo>
                  <a:pt x="360000" y="0"/>
                </a:lnTo>
                <a:lnTo>
                  <a:pt x="4679999" y="0"/>
                </a:lnTo>
                <a:cubicBezTo>
                  <a:pt x="4878822" y="0"/>
                  <a:pt x="5039999" y="161177"/>
                  <a:pt x="5039999" y="360000"/>
                </a:cubicBezTo>
                <a:cubicBezTo>
                  <a:pt x="5039999" y="558823"/>
                  <a:pt x="4878822" y="720000"/>
                  <a:pt x="4679999" y="720000"/>
                </a:cubicBezTo>
                <a:lnTo>
                  <a:pt x="360000" y="720000"/>
                </a:lnTo>
                <a:lnTo>
                  <a:pt x="359999" y="720000"/>
                </a:lnTo>
                <a:lnTo>
                  <a:pt x="359999" y="720000"/>
                </a:lnTo>
                <a:lnTo>
                  <a:pt x="287448" y="712686"/>
                </a:lnTo>
                <a:cubicBezTo>
                  <a:pt x="123401" y="679118"/>
                  <a:pt x="0" y="533970"/>
                  <a:pt x="0" y="360000"/>
                </a:cubicBezTo>
                <a:cubicBezTo>
                  <a:pt x="0" y="186030"/>
                  <a:pt x="123401" y="40883"/>
                  <a:pt x="287448" y="7314"/>
                </a:cubicBezTo>
                <a:lnTo>
                  <a:pt x="359999" y="0"/>
                </a:lnTo>
                <a:close/>
              </a:path>
            </a:pathLst>
          </a:custGeom>
          <a:solidFill>
            <a:schemeClr val="bg1">
              <a:lumMod val="95000"/>
            </a:schemeClr>
          </a:solidFill>
          <a:ln w="571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grpSp>
        <p:nvGrpSpPr>
          <p:cNvPr id="7" name="グループ化 6">
            <a:extLst>
              <a:ext uri="{FF2B5EF4-FFF2-40B4-BE49-F238E27FC236}">
                <a16:creationId xmlns:a16="http://schemas.microsoft.com/office/drawing/2014/main" id="{DC1F93D4-7ACA-6177-E28F-C809DE7EA38C}"/>
              </a:ext>
            </a:extLst>
          </p:cNvPr>
          <p:cNvGrpSpPr/>
          <p:nvPr/>
        </p:nvGrpSpPr>
        <p:grpSpPr>
          <a:xfrm>
            <a:off x="-10002253" y="-8181474"/>
            <a:ext cx="32554358" cy="22370715"/>
            <a:chOff x="-10002253" y="-8181474"/>
            <a:chExt cx="32554358" cy="22370715"/>
          </a:xfrm>
        </p:grpSpPr>
        <p:sp>
          <p:nvSpPr>
            <p:cNvPr id="8" name="正方形/長方形 7">
              <a:extLst>
                <a:ext uri="{FF2B5EF4-FFF2-40B4-BE49-F238E27FC236}">
                  <a16:creationId xmlns:a16="http://schemas.microsoft.com/office/drawing/2014/main" id="{DA251F70-3134-7581-240C-6589B6229D05}"/>
                </a:ext>
              </a:extLst>
            </p:cNvPr>
            <p:cNvSpPr/>
            <p:nvPr/>
          </p:nvSpPr>
          <p:spPr>
            <a:xfrm>
              <a:off x="5638800" y="-8181474"/>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17E83E06-CFC5-D1BC-3DF6-7C78659690EF}"/>
                </a:ext>
              </a:extLst>
            </p:cNvPr>
            <p:cNvSpPr/>
            <p:nvPr/>
          </p:nvSpPr>
          <p:spPr>
            <a:xfrm>
              <a:off x="5638800" y="13274841"/>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591378FC-6EE8-0BED-97BD-EED63C3E86C9}"/>
                </a:ext>
              </a:extLst>
            </p:cNvPr>
            <p:cNvSpPr/>
            <p:nvPr/>
          </p:nvSpPr>
          <p:spPr>
            <a:xfrm>
              <a:off x="-10002253" y="29718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49E48B6F-5EA8-0010-B868-F6B3CAA7A26A}"/>
                </a:ext>
              </a:extLst>
            </p:cNvPr>
            <p:cNvSpPr/>
            <p:nvPr/>
          </p:nvSpPr>
          <p:spPr>
            <a:xfrm>
              <a:off x="21637705" y="29718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テキスト ボックス 3">
            <a:extLst>
              <a:ext uri="{FF2B5EF4-FFF2-40B4-BE49-F238E27FC236}">
                <a16:creationId xmlns:a16="http://schemas.microsoft.com/office/drawing/2014/main" id="{A04E32DC-BBBD-6F8C-4EC0-7D15261CD65F}"/>
              </a:ext>
            </a:extLst>
          </p:cNvPr>
          <p:cNvSpPr txBox="1"/>
          <p:nvPr/>
        </p:nvSpPr>
        <p:spPr>
          <a:xfrm>
            <a:off x="3258051" y="1394197"/>
            <a:ext cx="5675893" cy="707886"/>
          </a:xfrm>
          <a:prstGeom prst="rect">
            <a:avLst/>
          </a:prstGeom>
          <a:noFill/>
        </p:spPr>
        <p:txBody>
          <a:bodyPr wrap="square" rtlCol="0" anchor="ctr">
            <a:spAutoFit/>
          </a:bodyPr>
          <a:lstStyle/>
          <a:p>
            <a:pPr algn="ctr"/>
            <a:r>
              <a:rPr kumimoji="1" lang="ja-JP" altLang="en-US" sz="4000" b="1">
                <a:solidFill>
                  <a:srgbClr val="003451"/>
                </a:solidFill>
                <a:latin typeface="Noto Sans JP" panose="020B0200000000000000" pitchFamily="50" charset="-128"/>
                <a:ea typeface="Noto Sans JP" panose="020B0200000000000000" pitchFamily="50" charset="-128"/>
              </a:rPr>
              <a:t>全体構想</a:t>
            </a:r>
            <a:endParaRPr kumimoji="1" lang="en-US" altLang="ja-JP" sz="4000" b="1">
              <a:solidFill>
                <a:srgbClr val="003451"/>
              </a:solidFill>
              <a:latin typeface="Noto Sans JP" panose="020B0200000000000000" pitchFamily="50" charset="-128"/>
              <a:ea typeface="Noto Sans JP" panose="020B0200000000000000" pitchFamily="50" charset="-128"/>
            </a:endParaRPr>
          </a:p>
        </p:txBody>
      </p:sp>
      <p:sp>
        <p:nvSpPr>
          <p:cNvPr id="11" name="テキスト ボックス 10">
            <a:extLst>
              <a:ext uri="{FF2B5EF4-FFF2-40B4-BE49-F238E27FC236}">
                <a16:creationId xmlns:a16="http://schemas.microsoft.com/office/drawing/2014/main" id="{EBB9E726-39F9-513E-9503-6397F3FAF5ED}"/>
              </a:ext>
            </a:extLst>
          </p:cNvPr>
          <p:cNvSpPr txBox="1"/>
          <p:nvPr/>
        </p:nvSpPr>
        <p:spPr>
          <a:xfrm>
            <a:off x="1777026" y="2551837"/>
            <a:ext cx="8627148" cy="1754326"/>
          </a:xfrm>
          <a:prstGeom prst="rect">
            <a:avLst/>
          </a:prstGeom>
          <a:noFill/>
        </p:spPr>
        <p:txBody>
          <a:bodyPr wrap="square" rtlCol="0" anchor="t">
            <a:spAutoFit/>
          </a:bodyPr>
          <a:lstStyle/>
          <a:p>
            <a:pPr algn="ctr"/>
            <a:r>
              <a:rPr kumimoji="1" lang="ja-JP" altLang="en-US" sz="5400" b="1">
                <a:solidFill>
                  <a:srgbClr val="003451"/>
                </a:solidFill>
                <a:latin typeface="Noto Sans JP" panose="020B0200000000000000" pitchFamily="50" charset="-128"/>
                <a:ea typeface="Noto Sans JP" panose="020B0200000000000000" pitchFamily="50" charset="-128"/>
              </a:rPr>
              <a:t>社会変化を乗りこなし</a:t>
            </a:r>
            <a:endParaRPr kumimoji="1" lang="en-US" altLang="ja-JP" sz="5400" b="1">
              <a:solidFill>
                <a:srgbClr val="003451"/>
              </a:solidFill>
              <a:latin typeface="Noto Sans JP" panose="020B0200000000000000" pitchFamily="50" charset="-128"/>
              <a:ea typeface="Noto Sans JP" panose="020B0200000000000000" pitchFamily="50" charset="-128"/>
            </a:endParaRPr>
          </a:p>
          <a:p>
            <a:pPr algn="ctr"/>
            <a:r>
              <a:rPr kumimoji="1" lang="ja-JP" altLang="en-US" sz="5400" b="1">
                <a:solidFill>
                  <a:srgbClr val="003451"/>
                </a:solidFill>
                <a:latin typeface="Noto Sans JP" panose="020B0200000000000000" pitchFamily="50" charset="-128"/>
                <a:ea typeface="Noto Sans JP" panose="020B0200000000000000" pitchFamily="50" charset="-128"/>
              </a:rPr>
              <a:t>人々が幸福になるまち土浦</a:t>
            </a:r>
            <a:endParaRPr kumimoji="1" lang="en-US" altLang="ja-JP" sz="5400" b="1">
              <a:solidFill>
                <a:srgbClr val="003451"/>
              </a:solidFill>
              <a:latin typeface="Noto Sans JP" panose="020B0200000000000000" pitchFamily="50" charset="-128"/>
              <a:ea typeface="Noto Sans JP" panose="020B0200000000000000" pitchFamily="50" charset="-128"/>
            </a:endParaRPr>
          </a:p>
        </p:txBody>
      </p:sp>
      <p:sp>
        <p:nvSpPr>
          <p:cNvPr id="5" name="テキスト ボックス 4">
            <a:extLst>
              <a:ext uri="{FF2B5EF4-FFF2-40B4-BE49-F238E27FC236}">
                <a16:creationId xmlns:a16="http://schemas.microsoft.com/office/drawing/2014/main" id="{6B0BD955-4268-FA4D-7113-1DB40FA0C407}"/>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chemeClr val="bg1"/>
                </a:solidFill>
                <a:latin typeface="Noto Sans JP" panose="020B0200000000000000" pitchFamily="50" charset="-128"/>
                <a:ea typeface="Noto Sans JP" panose="020B0200000000000000" pitchFamily="50" charset="-128"/>
              </a:rPr>
              <a:t>2</a:t>
            </a:r>
          </a:p>
        </p:txBody>
      </p:sp>
      <p:pic>
        <p:nvPicPr>
          <p:cNvPr id="19" name="オーディオ 18">
            <a:hlinkClick r:id="" action="ppaction://media"/>
            <a:extLst>
              <a:ext uri="{FF2B5EF4-FFF2-40B4-BE49-F238E27FC236}">
                <a16:creationId xmlns:a16="http://schemas.microsoft.com/office/drawing/2014/main" id="{F46B6D66-077B-4E22-6613-983367D38BE7}"/>
              </a:ext>
            </a:extLst>
          </p:cNvPr>
          <p:cNvPicPr>
            <a:picLocks noChangeAspect="1"/>
          </p:cNvPicPr>
          <p:nvPr>
            <a:audioFile r:link="rId1"/>
            <p:extLst>
              <p:ext uri="{DAA4B4D4-6D71-4841-9C94-3DE7FCFB9230}">
                <p14:media xmlns:p14="http://schemas.microsoft.com/office/powerpoint/2010/main" r:embed="rId2">
                  <p14:trim st="2930" end="2070.0045"/>
                </p14:media>
              </p:ext>
            </p:extLst>
          </p:nvPr>
        </p:nvPicPr>
        <p:blipFill>
          <a:blip r:embed="rId5"/>
          <a:srcRect l="-203125" t="-203125" r="-203125" b="-203125"/>
          <a:stretch>
            <a:fillRect/>
          </a:stretch>
        </p:blipFill>
        <p:spPr>
          <a:xfrm>
            <a:off x="13077878" y="4425543"/>
            <a:ext cx="2057400" cy="2057400"/>
          </a:xfrm>
          <a:prstGeom prst="ellipse">
            <a:avLst/>
          </a:prstGeom>
        </p:spPr>
      </p:pic>
    </p:spTree>
    <p:extLst>
      <p:ext uri="{BB962C8B-B14F-4D97-AF65-F5344CB8AC3E}">
        <p14:creationId xmlns:p14="http://schemas.microsoft.com/office/powerpoint/2010/main" val="2636514004"/>
      </p:ext>
    </p:extLst>
  </p:cSld>
  <p:clrMapOvr>
    <a:masterClrMapping/>
  </p:clrMapOvr>
  <p:transition spd="slow" advTm="75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AE9B5-5E01-0B9E-9E43-627E779C04A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A186ADA-6498-A71E-E6A5-542EAF2752B1}"/>
              </a:ext>
            </a:extLst>
          </p:cNvPr>
          <p:cNvPicPr>
            <a:picLocks noChangeAspect="1"/>
          </p:cNvPicPr>
          <p:nvPr/>
        </p:nvPicPr>
        <p:blipFill>
          <a:blip r:embed="rId5"/>
          <a:srcRect t="22593" r="-180" b="-308"/>
          <a:stretch>
            <a:fillRect/>
          </a:stretch>
        </p:blipFill>
        <p:spPr>
          <a:xfrm>
            <a:off x="3600943" y="230131"/>
            <a:ext cx="7165321" cy="6686726"/>
          </a:xfrm>
          <a:prstGeom prst="rect">
            <a:avLst/>
          </a:prstGeom>
          <a:ln>
            <a:noFill/>
          </a:ln>
          <a:effectLst>
            <a:softEdge rad="112500"/>
          </a:effectLst>
        </p:spPr>
      </p:pic>
      <p:sp>
        <p:nvSpPr>
          <p:cNvPr id="4" name="楕円 3">
            <a:extLst>
              <a:ext uri="{FF2B5EF4-FFF2-40B4-BE49-F238E27FC236}">
                <a16:creationId xmlns:a16="http://schemas.microsoft.com/office/drawing/2014/main" id="{20BAA072-F89D-039B-026A-A175E0C96A93}"/>
              </a:ext>
            </a:extLst>
          </p:cNvPr>
          <p:cNvSpPr>
            <a:spLocks noChangeAspect="1"/>
          </p:cNvSpPr>
          <p:nvPr/>
        </p:nvSpPr>
        <p:spPr>
          <a:xfrm>
            <a:off x="-2700000" y="729000"/>
            <a:ext cx="5400000" cy="5400000"/>
          </a:xfrm>
          <a:prstGeom prst="ellipse">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F015C9A6-B1D1-15CD-CF64-4C7D4518ACD5}"/>
              </a:ext>
            </a:extLst>
          </p:cNvPr>
          <p:cNvSpPr txBox="1"/>
          <p:nvPr/>
        </p:nvSpPr>
        <p:spPr>
          <a:xfrm>
            <a:off x="114506" y="1233543"/>
            <a:ext cx="1754326" cy="4401205"/>
          </a:xfrm>
          <a:prstGeom prst="rect">
            <a:avLst/>
          </a:prstGeom>
          <a:noFill/>
        </p:spPr>
        <p:txBody>
          <a:bodyPr vert="eaVert" wrap="none" lIns="91440" tIns="45720" rIns="91440" bIns="45720" rtlCol="0" anchor="ctr">
            <a:spAutoFit/>
          </a:bodyPr>
          <a:lstStyle/>
          <a:p>
            <a:pPr algn="ctr"/>
            <a:r>
              <a:rPr lang="ja-JP" altLang="en-US" sz="4800" b="1">
                <a:solidFill>
                  <a:schemeClr val="bg1"/>
                </a:solidFill>
                <a:ea typeface="游ゴシック"/>
              </a:rPr>
              <a:t>イノベーション</a:t>
            </a:r>
            <a:endParaRPr lang="en-US" altLang="ja-JP" sz="4800" b="1">
              <a:solidFill>
                <a:schemeClr val="bg1"/>
              </a:solidFill>
              <a:ea typeface="游ゴシック"/>
            </a:endParaRPr>
          </a:p>
          <a:p>
            <a:pPr algn="ctr"/>
            <a:r>
              <a:rPr lang="ja-JP" altLang="en-US" sz="5400" b="1">
                <a:solidFill>
                  <a:schemeClr val="bg1"/>
                </a:solidFill>
                <a:ea typeface="游ゴシック"/>
              </a:rPr>
              <a:t>拠点</a:t>
            </a:r>
          </a:p>
        </p:txBody>
      </p:sp>
      <p:sp>
        <p:nvSpPr>
          <p:cNvPr id="12" name="TextBox 11">
            <a:extLst>
              <a:ext uri="{FF2B5EF4-FFF2-40B4-BE49-F238E27FC236}">
                <a16:creationId xmlns:a16="http://schemas.microsoft.com/office/drawing/2014/main" id="{8F59FB8C-F348-89EB-2CE6-17183F9CEC32}"/>
              </a:ext>
            </a:extLst>
          </p:cNvPr>
          <p:cNvSpPr txBox="1"/>
          <p:nvPr/>
        </p:nvSpPr>
        <p:spPr>
          <a:xfrm>
            <a:off x="4364627" y="3016576"/>
            <a:ext cx="453596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2800">
                <a:solidFill>
                  <a:schemeClr val="bg1"/>
                </a:solidFill>
              </a:rPr>
              <a:t>平均オフィス賃料千円/㎡</a:t>
            </a:r>
            <a:endParaRPr lang="en-US" sz="2800">
              <a:solidFill>
                <a:schemeClr val="bg1"/>
              </a:solidFill>
            </a:endParaRPr>
          </a:p>
        </p:txBody>
      </p:sp>
      <p:sp>
        <p:nvSpPr>
          <p:cNvPr id="14" name="TextBox 13">
            <a:extLst>
              <a:ext uri="{FF2B5EF4-FFF2-40B4-BE49-F238E27FC236}">
                <a16:creationId xmlns:a16="http://schemas.microsoft.com/office/drawing/2014/main" id="{4C520686-9949-B14B-D032-BCDA0BFB0299}"/>
              </a:ext>
            </a:extLst>
          </p:cNvPr>
          <p:cNvSpPr txBox="1"/>
          <p:nvPr/>
        </p:nvSpPr>
        <p:spPr>
          <a:xfrm>
            <a:off x="8292347" y="1193153"/>
            <a:ext cx="3278546" cy="830997"/>
          </a:xfrm>
          <a:prstGeom prst="rect">
            <a:avLst/>
          </a:prstGeom>
          <a:solidFill>
            <a:srgbClr val="00345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800" b="1">
                <a:solidFill>
                  <a:schemeClr val="bg1"/>
                </a:solidFill>
              </a:rPr>
              <a:t>2.4</a:t>
            </a:r>
            <a:r>
              <a:rPr lang="ja-JP" altLang="en-US" sz="4800" b="1">
                <a:solidFill>
                  <a:schemeClr val="bg1"/>
                </a:solidFill>
              </a:rPr>
              <a:t>千円</a:t>
            </a:r>
            <a:r>
              <a:rPr lang="en-US" sz="4800" b="1">
                <a:solidFill>
                  <a:schemeClr val="bg1"/>
                </a:solidFill>
              </a:rPr>
              <a:t>/㎡</a:t>
            </a:r>
          </a:p>
        </p:txBody>
      </p:sp>
      <p:sp>
        <p:nvSpPr>
          <p:cNvPr id="16" name="TextBox 15">
            <a:extLst>
              <a:ext uri="{FF2B5EF4-FFF2-40B4-BE49-F238E27FC236}">
                <a16:creationId xmlns:a16="http://schemas.microsoft.com/office/drawing/2014/main" id="{EF56CA74-A2F4-4637-ACD1-FE818192AECF}"/>
              </a:ext>
            </a:extLst>
          </p:cNvPr>
          <p:cNvSpPr txBox="1"/>
          <p:nvPr/>
        </p:nvSpPr>
        <p:spPr>
          <a:xfrm>
            <a:off x="4982733" y="1037476"/>
            <a:ext cx="2147727" cy="523220"/>
          </a:xfrm>
          <a:prstGeom prst="rect">
            <a:avLst/>
          </a:prstGeom>
          <a:solidFill>
            <a:srgbClr val="00345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2800" b="1">
                <a:solidFill>
                  <a:schemeClr val="bg1"/>
                </a:solidFill>
              </a:rPr>
              <a:t>4.5千円</a:t>
            </a:r>
            <a:r>
              <a:rPr lang="en-US" sz="2800" b="1">
                <a:solidFill>
                  <a:schemeClr val="bg1"/>
                </a:solidFill>
              </a:rPr>
              <a:t>/㎡</a:t>
            </a:r>
          </a:p>
        </p:txBody>
      </p:sp>
      <p:sp>
        <p:nvSpPr>
          <p:cNvPr id="20" name="TextBox 19">
            <a:extLst>
              <a:ext uri="{FF2B5EF4-FFF2-40B4-BE49-F238E27FC236}">
                <a16:creationId xmlns:a16="http://schemas.microsoft.com/office/drawing/2014/main" id="{FDA977CA-8A70-51E0-BF65-731299943B2E}"/>
              </a:ext>
            </a:extLst>
          </p:cNvPr>
          <p:cNvSpPr txBox="1"/>
          <p:nvPr/>
        </p:nvSpPr>
        <p:spPr>
          <a:xfrm>
            <a:off x="6642817" y="3724175"/>
            <a:ext cx="2097865" cy="531594"/>
          </a:xfrm>
          <a:prstGeom prst="rect">
            <a:avLst/>
          </a:prstGeom>
          <a:solidFill>
            <a:srgbClr val="00345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2800" b="1">
                <a:solidFill>
                  <a:schemeClr val="bg1"/>
                </a:solidFill>
              </a:rPr>
              <a:t>8.5千円</a:t>
            </a:r>
            <a:r>
              <a:rPr lang="en-US" sz="2800" b="1">
                <a:solidFill>
                  <a:schemeClr val="bg1"/>
                </a:solidFill>
              </a:rPr>
              <a:t>/㎡</a:t>
            </a:r>
          </a:p>
        </p:txBody>
      </p:sp>
      <p:cxnSp>
        <p:nvCxnSpPr>
          <p:cNvPr id="5" name="Straight Arrow Connector 4">
            <a:extLst>
              <a:ext uri="{FF2B5EF4-FFF2-40B4-BE49-F238E27FC236}">
                <a16:creationId xmlns:a16="http://schemas.microsoft.com/office/drawing/2014/main" id="{21588420-8092-E89D-EF90-6772CDCC070C}"/>
              </a:ext>
            </a:extLst>
          </p:cNvPr>
          <p:cNvCxnSpPr/>
          <p:nvPr/>
        </p:nvCxnSpPr>
        <p:spPr>
          <a:xfrm>
            <a:off x="7167367" y="1411875"/>
            <a:ext cx="349321" cy="614907"/>
          </a:xfrm>
          <a:prstGeom prst="straightConnector1">
            <a:avLst/>
          </a:prstGeom>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360B71C7-D274-BE40-6D5E-3DE8A41D816D}"/>
              </a:ext>
            </a:extLst>
          </p:cNvPr>
          <p:cNvSpPr txBox="1"/>
          <p:nvPr/>
        </p:nvSpPr>
        <p:spPr>
          <a:xfrm>
            <a:off x="7339379" y="1660592"/>
            <a:ext cx="94982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t>.</a:t>
            </a:r>
          </a:p>
        </p:txBody>
      </p:sp>
      <p:sp>
        <p:nvSpPr>
          <p:cNvPr id="9" name="TextBox 8">
            <a:extLst>
              <a:ext uri="{FF2B5EF4-FFF2-40B4-BE49-F238E27FC236}">
                <a16:creationId xmlns:a16="http://schemas.microsoft.com/office/drawing/2014/main" id="{A7B0A3FF-018B-A8DA-3AAA-09A8425C67EE}"/>
              </a:ext>
            </a:extLst>
          </p:cNvPr>
          <p:cNvSpPr txBox="1"/>
          <p:nvPr/>
        </p:nvSpPr>
        <p:spPr>
          <a:xfrm>
            <a:off x="4683340" y="569428"/>
            <a:ext cx="312579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2800">
                <a:solidFill>
                  <a:schemeClr val="bg1"/>
                </a:solidFill>
              </a:rPr>
              <a:t>つくば駅</a:t>
            </a:r>
          </a:p>
        </p:txBody>
      </p:sp>
      <p:sp>
        <p:nvSpPr>
          <p:cNvPr id="10" name="TextBox 9">
            <a:extLst>
              <a:ext uri="{FF2B5EF4-FFF2-40B4-BE49-F238E27FC236}">
                <a16:creationId xmlns:a16="http://schemas.microsoft.com/office/drawing/2014/main" id="{3EC359BF-CDF9-090D-1A2F-1CF429F6F957}"/>
              </a:ext>
            </a:extLst>
          </p:cNvPr>
          <p:cNvSpPr txBox="1"/>
          <p:nvPr/>
        </p:nvSpPr>
        <p:spPr>
          <a:xfrm>
            <a:off x="5869912" y="6471545"/>
            <a:ext cx="60960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https://www.city.tsuchiura.lg.jp/kigyoyuchi/</a:t>
            </a:r>
          </a:p>
          <a:p>
            <a:pPr algn="ctr"/>
            <a:endParaRPr lang="en-US"/>
          </a:p>
        </p:txBody>
      </p:sp>
      <p:sp>
        <p:nvSpPr>
          <p:cNvPr id="18" name="TextBox 17">
            <a:extLst>
              <a:ext uri="{FF2B5EF4-FFF2-40B4-BE49-F238E27FC236}">
                <a16:creationId xmlns:a16="http://schemas.microsoft.com/office/drawing/2014/main" id="{E62BE881-6775-2642-6C7B-39C6A99BB1C7}"/>
              </a:ext>
            </a:extLst>
          </p:cNvPr>
          <p:cNvSpPr txBox="1"/>
          <p:nvPr/>
        </p:nvSpPr>
        <p:spPr>
          <a:xfrm>
            <a:off x="8108526" y="753807"/>
            <a:ext cx="279457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2800">
                <a:solidFill>
                  <a:schemeClr val="bg1"/>
                </a:solidFill>
              </a:rPr>
              <a:t>土浦駅</a:t>
            </a:r>
          </a:p>
        </p:txBody>
      </p:sp>
      <p:sp>
        <p:nvSpPr>
          <p:cNvPr id="19" name="TextBox 18">
            <a:extLst>
              <a:ext uri="{FF2B5EF4-FFF2-40B4-BE49-F238E27FC236}">
                <a16:creationId xmlns:a16="http://schemas.microsoft.com/office/drawing/2014/main" id="{F7A33B7C-B171-7A00-E83C-EDACBBD85A86}"/>
              </a:ext>
            </a:extLst>
          </p:cNvPr>
          <p:cNvSpPr txBox="1"/>
          <p:nvPr/>
        </p:nvSpPr>
        <p:spPr>
          <a:xfrm>
            <a:off x="4269233" y="3724175"/>
            <a:ext cx="279457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2800">
                <a:solidFill>
                  <a:schemeClr val="bg1"/>
                </a:solidFill>
              </a:rPr>
              <a:t>都内主要７区</a:t>
            </a:r>
          </a:p>
        </p:txBody>
      </p:sp>
      <p:sp>
        <p:nvSpPr>
          <p:cNvPr id="22" name="テキスト ボックス 21">
            <a:extLst>
              <a:ext uri="{FF2B5EF4-FFF2-40B4-BE49-F238E27FC236}">
                <a16:creationId xmlns:a16="http://schemas.microsoft.com/office/drawing/2014/main" id="{07619C48-C2AC-7B44-C11F-A1A6D071E526}"/>
              </a:ext>
            </a:extLst>
          </p:cNvPr>
          <p:cNvSpPr txBox="1"/>
          <p:nvPr/>
        </p:nvSpPr>
        <p:spPr>
          <a:xfrm>
            <a:off x="7919529" y="6050084"/>
            <a:ext cx="2743200" cy="523220"/>
          </a:xfrm>
          <a:prstGeom prst="rect">
            <a:avLst/>
          </a:prstGeom>
          <a:noFill/>
        </p:spPr>
        <p:txBody>
          <a:bodyPr wrap="square" rtlCol="0">
            <a:spAutoFit/>
          </a:bodyPr>
          <a:lstStyle/>
          <a:p>
            <a:r>
              <a:rPr kumimoji="1" lang="en-US" altLang="ja-JP" sz="1400"/>
              <a:t>※</a:t>
            </a:r>
            <a:r>
              <a:rPr kumimoji="1" lang="ja-JP" altLang="en-US" sz="1400"/>
              <a:t>つくば駅・土浦駅は徒歩</a:t>
            </a:r>
            <a:r>
              <a:rPr kumimoji="1" lang="en-US" altLang="ja-JP" sz="1400"/>
              <a:t>10</a:t>
            </a:r>
            <a:r>
              <a:rPr kumimoji="1" lang="ja-JP" altLang="en-US" sz="1400"/>
              <a:t>分以内のオフィス賃料から算出</a:t>
            </a:r>
          </a:p>
        </p:txBody>
      </p:sp>
      <p:sp>
        <p:nvSpPr>
          <p:cNvPr id="13" name="テキスト ボックス 12">
            <a:extLst>
              <a:ext uri="{FF2B5EF4-FFF2-40B4-BE49-F238E27FC236}">
                <a16:creationId xmlns:a16="http://schemas.microsoft.com/office/drawing/2014/main" id="{0D449A7A-F0A8-3DA3-5686-5FE1ABAEA758}"/>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29</a:t>
            </a:r>
          </a:p>
        </p:txBody>
      </p:sp>
      <p:pic>
        <p:nvPicPr>
          <p:cNvPr id="23" name="オーディオ 22">
            <a:hlinkClick r:id="" action="ppaction://media"/>
            <a:extLst>
              <a:ext uri="{FF2B5EF4-FFF2-40B4-BE49-F238E27FC236}">
                <a16:creationId xmlns:a16="http://schemas.microsoft.com/office/drawing/2014/main" id="{06B404A6-ABA7-C22D-B1D7-B42D5161D76D}"/>
              </a:ext>
            </a:extLst>
          </p:cNvPr>
          <p:cNvPicPr>
            <a:picLocks noChangeAspect="1"/>
          </p:cNvPicPr>
          <p:nvPr>
            <a:audioFile r:link="rId1"/>
            <p:extLst>
              <p:ext uri="{DAA4B4D4-6D71-4841-9C94-3DE7FCFB9230}">
                <p14:media xmlns:p14="http://schemas.microsoft.com/office/powerpoint/2010/main" r:embed="rId2">
                  <p14:trim st="3335" end="2699.8752"/>
                </p14:media>
              </p:ext>
            </p:extLst>
          </p:nvPr>
        </p:nvPicPr>
        <p:blipFill>
          <a:blip r:embed="rId6"/>
          <a:srcRect l="-203125" t="-203125" r="-203125" b="-203125"/>
          <a:stretch>
            <a:fillRect/>
          </a:stretch>
        </p:blipFill>
        <p:spPr>
          <a:xfrm>
            <a:off x="12258742" y="4737310"/>
            <a:ext cx="2057400" cy="2057400"/>
          </a:xfrm>
          <a:prstGeom prst="ellipse">
            <a:avLst/>
          </a:prstGeom>
        </p:spPr>
      </p:pic>
    </p:spTree>
    <p:extLst>
      <p:ext uri="{BB962C8B-B14F-4D97-AF65-F5344CB8AC3E}">
        <p14:creationId xmlns:p14="http://schemas.microsoft.com/office/powerpoint/2010/main" val="176297106"/>
      </p:ext>
    </p:extLst>
  </p:cSld>
  <p:clrMapOvr>
    <a:masterClrMapping/>
  </p:clrMapOvr>
  <p:transition spd="slow" advClick="0" advTm="60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CCE8C-3004-F6BA-D3E3-9C074C8900B1}"/>
            </a:ext>
          </a:extLst>
        </p:cNvPr>
        <p:cNvGrpSpPr/>
        <p:nvPr/>
      </p:nvGrpSpPr>
      <p:grpSpPr>
        <a:xfrm>
          <a:off x="0" y="0"/>
          <a:ext cx="0" cy="0"/>
          <a:chOff x="0" y="0"/>
          <a:chExt cx="0" cy="0"/>
        </a:xfrm>
      </p:grpSpPr>
      <p:pic>
        <p:nvPicPr>
          <p:cNvPr id="33" name="図 32">
            <a:extLst>
              <a:ext uri="{FF2B5EF4-FFF2-40B4-BE49-F238E27FC236}">
                <a16:creationId xmlns:a16="http://schemas.microsoft.com/office/drawing/2014/main" id="{A5E0633A-1707-3D00-FEFC-726AFD6EEA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楕円 3">
            <a:extLst>
              <a:ext uri="{FF2B5EF4-FFF2-40B4-BE49-F238E27FC236}">
                <a16:creationId xmlns:a16="http://schemas.microsoft.com/office/drawing/2014/main" id="{DCDC3C23-185F-E5E5-849D-8B42CADDB570}"/>
              </a:ext>
            </a:extLst>
          </p:cNvPr>
          <p:cNvSpPr>
            <a:spLocks noChangeAspect="1"/>
          </p:cNvSpPr>
          <p:nvPr/>
        </p:nvSpPr>
        <p:spPr>
          <a:xfrm>
            <a:off x="-2700000" y="729000"/>
            <a:ext cx="5400000" cy="5400000"/>
          </a:xfrm>
          <a:prstGeom prst="ellipse">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楕円 33">
            <a:extLst>
              <a:ext uri="{FF2B5EF4-FFF2-40B4-BE49-F238E27FC236}">
                <a16:creationId xmlns:a16="http://schemas.microsoft.com/office/drawing/2014/main" id="{7D2CBC3A-6A3E-30BE-6940-716814DB2E10}"/>
              </a:ext>
            </a:extLst>
          </p:cNvPr>
          <p:cNvSpPr/>
          <p:nvPr/>
        </p:nvSpPr>
        <p:spPr>
          <a:xfrm rot="13492531">
            <a:off x="5790530" y="1437913"/>
            <a:ext cx="5785673" cy="2417379"/>
          </a:xfrm>
          <a:prstGeom prst="ellipse">
            <a:avLst/>
          </a:prstGeom>
          <a:solidFill>
            <a:srgbClr val="003451">
              <a:alpha val="40000"/>
            </a:srgbClr>
          </a:solidFill>
          <a:ln>
            <a:solidFill>
              <a:srgbClr val="00345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2994C583-3F35-2C49-7330-6D6F39828ACA}"/>
              </a:ext>
            </a:extLst>
          </p:cNvPr>
          <p:cNvSpPr txBox="1"/>
          <p:nvPr/>
        </p:nvSpPr>
        <p:spPr>
          <a:xfrm>
            <a:off x="3551277" y="5282615"/>
            <a:ext cx="1255392" cy="523220"/>
          </a:xfrm>
          <a:prstGeom prst="rect">
            <a:avLst/>
          </a:prstGeom>
          <a:solidFill>
            <a:srgbClr val="00345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kumimoji="1" lang="ja-JP" altLang="en-US" sz="2800" b="1">
                <a:solidFill>
                  <a:srgbClr val="F2F2F2"/>
                </a:solidFill>
              </a:rPr>
              <a:t>土浦駅</a:t>
            </a:r>
          </a:p>
        </p:txBody>
      </p:sp>
      <p:sp>
        <p:nvSpPr>
          <p:cNvPr id="41" name="テキスト ボックス 40">
            <a:extLst>
              <a:ext uri="{FF2B5EF4-FFF2-40B4-BE49-F238E27FC236}">
                <a16:creationId xmlns:a16="http://schemas.microsoft.com/office/drawing/2014/main" id="{9A2231BE-B6D5-856F-DBA3-36D264F2DF7B}"/>
              </a:ext>
            </a:extLst>
          </p:cNvPr>
          <p:cNvSpPr txBox="1"/>
          <p:nvPr/>
        </p:nvSpPr>
        <p:spPr>
          <a:xfrm>
            <a:off x="7211328" y="1830861"/>
            <a:ext cx="3306784" cy="1384995"/>
          </a:xfrm>
          <a:prstGeom prst="rect">
            <a:avLst/>
          </a:prstGeom>
          <a:noFill/>
        </p:spPr>
        <p:txBody>
          <a:bodyPr wrap="square" rtlCol="0">
            <a:spAutoFit/>
          </a:bodyPr>
          <a:lstStyle/>
          <a:p>
            <a:r>
              <a:rPr kumimoji="1" lang="ja-JP" altLang="en-US" sz="2800" b="1">
                <a:solidFill>
                  <a:srgbClr val="F2F2F2"/>
                </a:solidFill>
              </a:rPr>
              <a:t>モール</a:t>
            </a:r>
            <a:r>
              <a:rPr kumimoji="1" lang="en-US" altLang="ja-JP" sz="2800" b="1">
                <a:solidFill>
                  <a:srgbClr val="F2F2F2"/>
                </a:solidFill>
              </a:rPr>
              <a:t>505</a:t>
            </a:r>
          </a:p>
          <a:p>
            <a:r>
              <a:rPr kumimoji="1" lang="ja-JP" altLang="en-US" sz="2800" b="1">
                <a:solidFill>
                  <a:srgbClr val="F2F2F2"/>
                </a:solidFill>
              </a:rPr>
              <a:t>空き店舗：</a:t>
            </a:r>
            <a:r>
              <a:rPr kumimoji="1" lang="en-US" altLang="ja-JP" sz="2800" b="1">
                <a:solidFill>
                  <a:srgbClr val="F2F2F2"/>
                </a:solidFill>
              </a:rPr>
              <a:t>18(R4)</a:t>
            </a:r>
          </a:p>
          <a:p>
            <a:endParaRPr kumimoji="1" lang="ja-JP" altLang="en-US" sz="2800" b="1">
              <a:solidFill>
                <a:srgbClr val="F2F2F2"/>
              </a:solidFill>
            </a:endParaRPr>
          </a:p>
        </p:txBody>
      </p:sp>
      <p:sp>
        <p:nvSpPr>
          <p:cNvPr id="2" name="テキスト ボックス 1">
            <a:extLst>
              <a:ext uri="{FF2B5EF4-FFF2-40B4-BE49-F238E27FC236}">
                <a16:creationId xmlns:a16="http://schemas.microsoft.com/office/drawing/2014/main" id="{8C28ECFB-0CD5-0B00-9973-AE1D95F2CF22}"/>
              </a:ext>
            </a:extLst>
          </p:cNvPr>
          <p:cNvSpPr txBox="1"/>
          <p:nvPr/>
        </p:nvSpPr>
        <p:spPr>
          <a:xfrm>
            <a:off x="114506" y="1233543"/>
            <a:ext cx="1754326" cy="4401205"/>
          </a:xfrm>
          <a:prstGeom prst="rect">
            <a:avLst/>
          </a:prstGeom>
          <a:noFill/>
        </p:spPr>
        <p:txBody>
          <a:bodyPr vert="eaVert" wrap="none" lIns="91440" tIns="45720" rIns="91440" bIns="45720" rtlCol="0" anchor="ctr">
            <a:spAutoFit/>
          </a:bodyPr>
          <a:lstStyle/>
          <a:p>
            <a:pPr algn="ctr"/>
            <a:r>
              <a:rPr lang="ja-JP" altLang="en-US" sz="4800" b="1">
                <a:solidFill>
                  <a:schemeClr val="bg1"/>
                </a:solidFill>
                <a:ea typeface="游ゴシック"/>
              </a:rPr>
              <a:t>イノベーション</a:t>
            </a:r>
            <a:endParaRPr lang="en-US" altLang="ja-JP" sz="4800" b="1">
              <a:solidFill>
                <a:schemeClr val="bg1"/>
              </a:solidFill>
              <a:ea typeface="游ゴシック"/>
            </a:endParaRPr>
          </a:p>
          <a:p>
            <a:pPr algn="ctr"/>
            <a:r>
              <a:rPr lang="ja-JP" altLang="en-US" sz="5400" b="1">
                <a:solidFill>
                  <a:schemeClr val="bg1"/>
                </a:solidFill>
                <a:ea typeface="游ゴシック"/>
              </a:rPr>
              <a:t>拠点</a:t>
            </a:r>
          </a:p>
        </p:txBody>
      </p:sp>
      <p:sp>
        <p:nvSpPr>
          <p:cNvPr id="5" name="テキスト ボックス 4">
            <a:extLst>
              <a:ext uri="{FF2B5EF4-FFF2-40B4-BE49-F238E27FC236}">
                <a16:creationId xmlns:a16="http://schemas.microsoft.com/office/drawing/2014/main" id="{DC62D09F-DE6B-EE98-5899-8997D68850F1}"/>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30</a:t>
            </a:r>
          </a:p>
        </p:txBody>
      </p:sp>
      <p:pic>
        <p:nvPicPr>
          <p:cNvPr id="17" name="オーディオ 16">
            <a:hlinkClick r:id="" action="ppaction://media"/>
            <a:extLst>
              <a:ext uri="{FF2B5EF4-FFF2-40B4-BE49-F238E27FC236}">
                <a16:creationId xmlns:a16="http://schemas.microsoft.com/office/drawing/2014/main" id="{A1A9EC8F-EDB3-BBDD-94C2-B1D67625BC5F}"/>
              </a:ext>
            </a:extLst>
          </p:cNvPr>
          <p:cNvPicPr>
            <a:picLocks noChangeAspect="1"/>
          </p:cNvPicPr>
          <p:nvPr>
            <a:audioFile r:link="rId1"/>
            <p:extLst>
              <p:ext uri="{DAA4B4D4-6D71-4841-9C94-3DE7FCFB9230}">
                <p14:media xmlns:p14="http://schemas.microsoft.com/office/powerpoint/2010/main" r:embed="rId2">
                  <p14:trim st="3905" end="2281.3265"/>
                </p14:media>
              </p:ext>
            </p:extLst>
          </p:nvPr>
        </p:nvPicPr>
        <p:blipFill>
          <a:blip r:embed="rId6"/>
          <a:srcRect l="-203125" t="-203125" r="-203125" b="-203125"/>
          <a:stretch>
            <a:fillRect/>
          </a:stretch>
        </p:blipFill>
        <p:spPr>
          <a:xfrm>
            <a:off x="12609333" y="4697832"/>
            <a:ext cx="2057400" cy="2057400"/>
          </a:xfrm>
          <a:prstGeom prst="ellipse">
            <a:avLst/>
          </a:prstGeom>
        </p:spPr>
      </p:pic>
    </p:spTree>
    <p:extLst>
      <p:ext uri="{BB962C8B-B14F-4D97-AF65-F5344CB8AC3E}">
        <p14:creationId xmlns:p14="http://schemas.microsoft.com/office/powerpoint/2010/main" val="1031284628"/>
      </p:ext>
    </p:extLst>
  </p:cSld>
  <p:clrMapOvr>
    <a:masterClrMapping/>
  </p:clrMapOvr>
  <p:transition advClick="0" advTm="1345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2E287-2CEC-2944-CE78-C8E80F11FBAF}"/>
            </a:ext>
          </a:extLst>
        </p:cNvPr>
        <p:cNvGrpSpPr/>
        <p:nvPr/>
      </p:nvGrpSpPr>
      <p:grpSpPr>
        <a:xfrm>
          <a:off x="0" y="0"/>
          <a:ext cx="0" cy="0"/>
          <a:chOff x="0" y="0"/>
          <a:chExt cx="0" cy="0"/>
        </a:xfrm>
      </p:grpSpPr>
      <p:pic>
        <p:nvPicPr>
          <p:cNvPr id="92" name="図 91">
            <a:extLst>
              <a:ext uri="{FF2B5EF4-FFF2-40B4-BE49-F238E27FC236}">
                <a16:creationId xmlns:a16="http://schemas.microsoft.com/office/drawing/2014/main" id="{F0A9AD75-9C08-A2A6-9A60-505847BB9A32}"/>
              </a:ext>
            </a:extLst>
          </p:cNvPr>
          <p:cNvPicPr>
            <a:picLocks noChangeAspect="1"/>
          </p:cNvPicPr>
          <p:nvPr/>
        </p:nvPicPr>
        <p:blipFill>
          <a:blip r:embed="rId5">
            <a:alphaModFix amt="35000"/>
          </a:blip>
          <a:stretch>
            <a:fillRect/>
          </a:stretch>
        </p:blipFill>
        <p:spPr>
          <a:xfrm>
            <a:off x="0" y="0"/>
            <a:ext cx="12210607" cy="6858000"/>
          </a:xfrm>
          <a:prstGeom prst="rect">
            <a:avLst/>
          </a:prstGeom>
          <a:ln>
            <a:solidFill>
              <a:srgbClr val="003451"/>
            </a:solidFill>
          </a:ln>
        </p:spPr>
      </p:pic>
      <p:sp>
        <p:nvSpPr>
          <p:cNvPr id="85" name="四角形: 角を丸くする 84">
            <a:extLst>
              <a:ext uri="{FF2B5EF4-FFF2-40B4-BE49-F238E27FC236}">
                <a16:creationId xmlns:a16="http://schemas.microsoft.com/office/drawing/2014/main" id="{FB0BFE47-77DB-D27E-A7D8-4C86AB05389C}"/>
              </a:ext>
            </a:extLst>
          </p:cNvPr>
          <p:cNvSpPr/>
          <p:nvPr/>
        </p:nvSpPr>
        <p:spPr>
          <a:xfrm>
            <a:off x="7881957" y="3753157"/>
            <a:ext cx="3954342" cy="2559445"/>
          </a:xfrm>
          <a:prstGeom prst="roundRect">
            <a:avLst/>
          </a:prstGeom>
          <a:solidFill>
            <a:schemeClr val="bg1">
              <a:lumMod val="95000"/>
            </a:schemeClr>
          </a:solidFill>
          <a:ln w="38100">
            <a:solidFill>
              <a:srgbClr val="00345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800" b="1"/>
          </a:p>
        </p:txBody>
      </p:sp>
      <p:sp>
        <p:nvSpPr>
          <p:cNvPr id="42" name="平行四辺形 41">
            <a:extLst>
              <a:ext uri="{FF2B5EF4-FFF2-40B4-BE49-F238E27FC236}">
                <a16:creationId xmlns:a16="http://schemas.microsoft.com/office/drawing/2014/main" id="{E3AD696B-47AD-4A43-653A-C5420D54EA69}"/>
              </a:ext>
            </a:extLst>
          </p:cNvPr>
          <p:cNvSpPr/>
          <p:nvPr/>
        </p:nvSpPr>
        <p:spPr>
          <a:xfrm rot="1719751">
            <a:off x="2412833" y="4331337"/>
            <a:ext cx="5040838" cy="2036625"/>
          </a:xfrm>
          <a:prstGeom prst="parallelogram">
            <a:avLst>
              <a:gd name="adj" fmla="val 59196"/>
            </a:avLst>
          </a:prstGeom>
          <a:solidFill>
            <a:srgbClr val="003451">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b="1"/>
          </a:p>
        </p:txBody>
      </p:sp>
      <p:sp>
        <p:nvSpPr>
          <p:cNvPr id="71" name="平行四辺形 70">
            <a:extLst>
              <a:ext uri="{FF2B5EF4-FFF2-40B4-BE49-F238E27FC236}">
                <a16:creationId xmlns:a16="http://schemas.microsoft.com/office/drawing/2014/main" id="{4B43658A-44C3-18E1-FFC2-2CBE71645CB5}"/>
              </a:ext>
            </a:extLst>
          </p:cNvPr>
          <p:cNvSpPr/>
          <p:nvPr/>
        </p:nvSpPr>
        <p:spPr>
          <a:xfrm rot="1719751">
            <a:off x="3218069" y="4454375"/>
            <a:ext cx="3800615" cy="1536429"/>
          </a:xfrm>
          <a:prstGeom prst="parallelogram">
            <a:avLst>
              <a:gd name="adj" fmla="val 59196"/>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4" name="楕円 3">
            <a:extLst>
              <a:ext uri="{FF2B5EF4-FFF2-40B4-BE49-F238E27FC236}">
                <a16:creationId xmlns:a16="http://schemas.microsoft.com/office/drawing/2014/main" id="{3819F475-0276-BA36-10CD-E08F5D653712}"/>
              </a:ext>
            </a:extLst>
          </p:cNvPr>
          <p:cNvSpPr>
            <a:spLocks noChangeAspect="1"/>
          </p:cNvSpPr>
          <p:nvPr/>
        </p:nvSpPr>
        <p:spPr>
          <a:xfrm>
            <a:off x="-2700000" y="729000"/>
            <a:ext cx="5400000" cy="5400000"/>
          </a:xfrm>
          <a:prstGeom prst="ellipse">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33" name="平行四辺形 32">
            <a:extLst>
              <a:ext uri="{FF2B5EF4-FFF2-40B4-BE49-F238E27FC236}">
                <a16:creationId xmlns:a16="http://schemas.microsoft.com/office/drawing/2014/main" id="{0F47466C-AB44-7A37-D4C0-BF80C7C4348C}"/>
              </a:ext>
            </a:extLst>
          </p:cNvPr>
          <p:cNvSpPr/>
          <p:nvPr/>
        </p:nvSpPr>
        <p:spPr>
          <a:xfrm rot="1719751">
            <a:off x="4284971" y="4725766"/>
            <a:ext cx="2686772" cy="1536429"/>
          </a:xfrm>
          <a:prstGeom prst="parallelogram">
            <a:avLst>
              <a:gd name="adj" fmla="val 59196"/>
            </a:avLst>
          </a:prstGeom>
          <a:solidFill>
            <a:srgbClr val="0034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2800" b="1"/>
          </a:p>
        </p:txBody>
      </p:sp>
      <p:sp>
        <p:nvSpPr>
          <p:cNvPr id="38" name="平行四辺形 37">
            <a:extLst>
              <a:ext uri="{FF2B5EF4-FFF2-40B4-BE49-F238E27FC236}">
                <a16:creationId xmlns:a16="http://schemas.microsoft.com/office/drawing/2014/main" id="{7344476B-8214-401B-093E-1DEDEC728E5F}"/>
              </a:ext>
            </a:extLst>
          </p:cNvPr>
          <p:cNvSpPr/>
          <p:nvPr/>
        </p:nvSpPr>
        <p:spPr>
          <a:xfrm rot="1719751">
            <a:off x="3208278" y="2149415"/>
            <a:ext cx="3800615" cy="1536429"/>
          </a:xfrm>
          <a:prstGeom prst="parallelogram">
            <a:avLst>
              <a:gd name="adj" fmla="val 59196"/>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cxnSp>
        <p:nvCxnSpPr>
          <p:cNvPr id="47" name="直線コネクタ 46">
            <a:extLst>
              <a:ext uri="{FF2B5EF4-FFF2-40B4-BE49-F238E27FC236}">
                <a16:creationId xmlns:a16="http://schemas.microsoft.com/office/drawing/2014/main" id="{B99B9C97-F60E-C8E0-15AB-14C497FF7253}"/>
              </a:ext>
            </a:extLst>
          </p:cNvPr>
          <p:cNvCxnSpPr>
            <a:cxnSpLocks/>
          </p:cNvCxnSpPr>
          <p:nvPr/>
        </p:nvCxnSpPr>
        <p:spPr>
          <a:xfrm>
            <a:off x="3072668" y="1551006"/>
            <a:ext cx="16549" cy="3424649"/>
          </a:xfrm>
          <a:prstGeom prst="line">
            <a:avLst/>
          </a:prstGeom>
          <a:ln>
            <a:solidFill>
              <a:srgbClr val="003451"/>
            </a:solidFill>
            <a:prstDash val="sysDash"/>
          </a:ln>
        </p:spPr>
        <p:style>
          <a:lnRef idx="2">
            <a:schemeClr val="accent1"/>
          </a:lnRef>
          <a:fillRef idx="0">
            <a:schemeClr val="accent1"/>
          </a:fillRef>
          <a:effectRef idx="1">
            <a:schemeClr val="accent1"/>
          </a:effectRef>
          <a:fontRef idx="minor">
            <a:schemeClr val="tx1"/>
          </a:fontRef>
        </p:style>
      </p:cxnSp>
      <p:cxnSp>
        <p:nvCxnSpPr>
          <p:cNvPr id="49" name="直線コネクタ 48">
            <a:extLst>
              <a:ext uri="{FF2B5EF4-FFF2-40B4-BE49-F238E27FC236}">
                <a16:creationId xmlns:a16="http://schemas.microsoft.com/office/drawing/2014/main" id="{6BB815D8-3933-11CE-CE2D-154FE1015EB7}"/>
              </a:ext>
            </a:extLst>
          </p:cNvPr>
          <p:cNvCxnSpPr>
            <a:cxnSpLocks/>
          </p:cNvCxnSpPr>
          <p:nvPr/>
        </p:nvCxnSpPr>
        <p:spPr>
          <a:xfrm>
            <a:off x="5611808" y="2942861"/>
            <a:ext cx="16549" cy="3424649"/>
          </a:xfrm>
          <a:prstGeom prst="line">
            <a:avLst/>
          </a:prstGeom>
          <a:ln>
            <a:solidFill>
              <a:srgbClr val="003451"/>
            </a:solidFill>
            <a:prstDash val="sysDash"/>
          </a:ln>
        </p:spPr>
        <p:style>
          <a:lnRef idx="2">
            <a:schemeClr val="accent1"/>
          </a:lnRef>
          <a:fillRef idx="0">
            <a:schemeClr val="accent1"/>
          </a:fillRef>
          <a:effectRef idx="1">
            <a:schemeClr val="accent1"/>
          </a:effectRef>
          <a:fontRef idx="minor">
            <a:schemeClr val="tx1"/>
          </a:fontRef>
        </p:style>
      </p:cxnSp>
      <p:cxnSp>
        <p:nvCxnSpPr>
          <p:cNvPr id="50" name="直線コネクタ 49">
            <a:extLst>
              <a:ext uri="{FF2B5EF4-FFF2-40B4-BE49-F238E27FC236}">
                <a16:creationId xmlns:a16="http://schemas.microsoft.com/office/drawing/2014/main" id="{FFED6900-CA8B-73B5-D1F6-B274D736FB8C}"/>
              </a:ext>
            </a:extLst>
          </p:cNvPr>
          <p:cNvCxnSpPr>
            <a:cxnSpLocks/>
          </p:cNvCxnSpPr>
          <p:nvPr/>
        </p:nvCxnSpPr>
        <p:spPr>
          <a:xfrm>
            <a:off x="7136230" y="2023316"/>
            <a:ext cx="16549" cy="3424649"/>
          </a:xfrm>
          <a:prstGeom prst="line">
            <a:avLst/>
          </a:prstGeom>
          <a:ln>
            <a:solidFill>
              <a:srgbClr val="003451"/>
            </a:solidFill>
            <a:prstDash val="sysDash"/>
          </a:ln>
        </p:spPr>
        <p:style>
          <a:lnRef idx="2">
            <a:schemeClr val="accent1"/>
          </a:lnRef>
          <a:fillRef idx="0">
            <a:schemeClr val="accent1"/>
          </a:fillRef>
          <a:effectRef idx="1">
            <a:schemeClr val="accent1"/>
          </a:effectRef>
          <a:fontRef idx="minor">
            <a:schemeClr val="tx1"/>
          </a:fontRef>
        </p:style>
      </p:cxnSp>
      <p:cxnSp>
        <p:nvCxnSpPr>
          <p:cNvPr id="51" name="直線コネクタ 50">
            <a:extLst>
              <a:ext uri="{FF2B5EF4-FFF2-40B4-BE49-F238E27FC236}">
                <a16:creationId xmlns:a16="http://schemas.microsoft.com/office/drawing/2014/main" id="{FE67B6D2-146A-169F-8230-720F3814E3CC}"/>
              </a:ext>
            </a:extLst>
          </p:cNvPr>
          <p:cNvCxnSpPr>
            <a:cxnSpLocks/>
          </p:cNvCxnSpPr>
          <p:nvPr/>
        </p:nvCxnSpPr>
        <p:spPr>
          <a:xfrm>
            <a:off x="4616938" y="3523959"/>
            <a:ext cx="0" cy="543544"/>
          </a:xfrm>
          <a:prstGeom prst="line">
            <a:avLst/>
          </a:prstGeom>
          <a:ln>
            <a:solidFill>
              <a:srgbClr val="003451"/>
            </a:solidFill>
            <a:prstDash val="sysDash"/>
          </a:ln>
        </p:spPr>
        <p:style>
          <a:lnRef idx="2">
            <a:schemeClr val="accent1"/>
          </a:lnRef>
          <a:fillRef idx="0">
            <a:schemeClr val="accent1"/>
          </a:fillRef>
          <a:effectRef idx="1">
            <a:schemeClr val="accent1"/>
          </a:effectRef>
          <a:fontRef idx="minor">
            <a:schemeClr val="tx1"/>
          </a:fontRef>
        </p:style>
      </p:cxnSp>
      <p:sp>
        <p:nvSpPr>
          <p:cNvPr id="54" name="平行四辺形 53">
            <a:extLst>
              <a:ext uri="{FF2B5EF4-FFF2-40B4-BE49-F238E27FC236}">
                <a16:creationId xmlns:a16="http://schemas.microsoft.com/office/drawing/2014/main" id="{221C39EB-9859-D085-7D2A-ED9DAC406744}"/>
              </a:ext>
            </a:extLst>
          </p:cNvPr>
          <p:cNvSpPr/>
          <p:nvPr/>
        </p:nvSpPr>
        <p:spPr>
          <a:xfrm rot="1719751">
            <a:off x="3218070" y="1052752"/>
            <a:ext cx="3800615" cy="1536429"/>
          </a:xfrm>
          <a:prstGeom prst="parallelogram">
            <a:avLst>
              <a:gd name="adj" fmla="val 59196"/>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63" name="四角形: 角を丸くする 62">
            <a:extLst>
              <a:ext uri="{FF2B5EF4-FFF2-40B4-BE49-F238E27FC236}">
                <a16:creationId xmlns:a16="http://schemas.microsoft.com/office/drawing/2014/main" id="{FFE774B4-8EB9-BA27-F219-F8852B00D2D0}"/>
              </a:ext>
            </a:extLst>
          </p:cNvPr>
          <p:cNvSpPr/>
          <p:nvPr/>
        </p:nvSpPr>
        <p:spPr>
          <a:xfrm>
            <a:off x="3923990" y="1074995"/>
            <a:ext cx="558827" cy="4076952"/>
          </a:xfrm>
          <a:prstGeom prst="roundRect">
            <a:avLst/>
          </a:prstGeom>
          <a:solidFill>
            <a:schemeClr val="bg1">
              <a:lumMod val="95000"/>
            </a:schemeClr>
          </a:solidFill>
          <a:ln w="38100">
            <a:solidFill>
              <a:srgbClr val="003451"/>
            </a:solidFill>
          </a:ln>
        </p:spPr>
        <p:style>
          <a:lnRef idx="1">
            <a:schemeClr val="accent5"/>
          </a:lnRef>
          <a:fillRef idx="2">
            <a:schemeClr val="accent5"/>
          </a:fillRef>
          <a:effectRef idx="1">
            <a:schemeClr val="accent5"/>
          </a:effectRef>
          <a:fontRef idx="minor">
            <a:schemeClr val="dk1"/>
          </a:fontRef>
        </p:style>
        <p:txBody>
          <a:bodyPr rtlCol="0" anchor="ctr"/>
          <a:lstStyle/>
          <a:p>
            <a:r>
              <a:rPr kumimoji="1" lang="ja-JP" altLang="en-US" sz="2400" b="1">
                <a:solidFill>
                  <a:srgbClr val="003451"/>
                </a:solidFill>
              </a:rPr>
              <a:t>既存テナント　　＋</a:t>
            </a:r>
            <a:endParaRPr kumimoji="1" lang="en-US" altLang="ja-JP" sz="2400" b="1">
              <a:solidFill>
                <a:srgbClr val="003451"/>
              </a:solidFill>
            </a:endParaRPr>
          </a:p>
          <a:p>
            <a:r>
              <a:rPr kumimoji="1" lang="ja-JP" altLang="en-US" sz="2400" b="1">
                <a:solidFill>
                  <a:srgbClr val="003451"/>
                </a:solidFill>
              </a:rPr>
              <a:t>新規企業</a:t>
            </a:r>
          </a:p>
        </p:txBody>
      </p:sp>
      <p:sp>
        <p:nvSpPr>
          <p:cNvPr id="64" name="テキスト ボックス 63">
            <a:extLst>
              <a:ext uri="{FF2B5EF4-FFF2-40B4-BE49-F238E27FC236}">
                <a16:creationId xmlns:a16="http://schemas.microsoft.com/office/drawing/2014/main" id="{6FD76941-B56B-FBB3-B3C8-AE1EE4C41D86}"/>
              </a:ext>
            </a:extLst>
          </p:cNvPr>
          <p:cNvSpPr txBox="1"/>
          <p:nvPr/>
        </p:nvSpPr>
        <p:spPr>
          <a:xfrm>
            <a:off x="2949639" y="4534546"/>
            <a:ext cx="762260" cy="523220"/>
          </a:xfrm>
          <a:prstGeom prst="rect">
            <a:avLst/>
          </a:prstGeom>
          <a:noFill/>
        </p:spPr>
        <p:txBody>
          <a:bodyPr wrap="square" rtlCol="0">
            <a:spAutoFit/>
          </a:bodyPr>
          <a:lstStyle/>
          <a:p>
            <a:r>
              <a:rPr kumimoji="1" lang="ja-JP" altLang="en-US" sz="2800" b="1"/>
              <a:t>１</a:t>
            </a:r>
            <a:r>
              <a:rPr kumimoji="1" lang="en-US" altLang="ja-JP" sz="2800" b="1"/>
              <a:t>F</a:t>
            </a:r>
            <a:endParaRPr kumimoji="1" lang="ja-JP" altLang="en-US" sz="2800" b="1"/>
          </a:p>
        </p:txBody>
      </p:sp>
      <p:sp>
        <p:nvSpPr>
          <p:cNvPr id="65" name="テキスト ボックス 64">
            <a:extLst>
              <a:ext uri="{FF2B5EF4-FFF2-40B4-BE49-F238E27FC236}">
                <a16:creationId xmlns:a16="http://schemas.microsoft.com/office/drawing/2014/main" id="{64ABAC82-50CD-5F55-367C-825332C0922A}"/>
              </a:ext>
            </a:extLst>
          </p:cNvPr>
          <p:cNvSpPr txBox="1"/>
          <p:nvPr/>
        </p:nvSpPr>
        <p:spPr>
          <a:xfrm>
            <a:off x="2989274" y="2235006"/>
            <a:ext cx="762260" cy="523220"/>
          </a:xfrm>
          <a:prstGeom prst="rect">
            <a:avLst/>
          </a:prstGeom>
          <a:noFill/>
        </p:spPr>
        <p:txBody>
          <a:bodyPr wrap="square" rtlCol="0">
            <a:spAutoFit/>
          </a:bodyPr>
          <a:lstStyle/>
          <a:p>
            <a:r>
              <a:rPr kumimoji="1" lang="en-US" altLang="ja-JP" sz="2800" b="1"/>
              <a:t>2F</a:t>
            </a:r>
            <a:endParaRPr kumimoji="1" lang="ja-JP" altLang="en-US" sz="2800" b="1"/>
          </a:p>
        </p:txBody>
      </p:sp>
      <p:sp>
        <p:nvSpPr>
          <p:cNvPr id="66" name="テキスト ボックス 65">
            <a:extLst>
              <a:ext uri="{FF2B5EF4-FFF2-40B4-BE49-F238E27FC236}">
                <a16:creationId xmlns:a16="http://schemas.microsoft.com/office/drawing/2014/main" id="{55CAFD63-961D-92FE-2EDF-24799B81DE88}"/>
              </a:ext>
            </a:extLst>
          </p:cNvPr>
          <p:cNvSpPr txBox="1"/>
          <p:nvPr/>
        </p:nvSpPr>
        <p:spPr>
          <a:xfrm>
            <a:off x="2989274" y="1074995"/>
            <a:ext cx="762260" cy="523220"/>
          </a:xfrm>
          <a:prstGeom prst="rect">
            <a:avLst/>
          </a:prstGeom>
          <a:noFill/>
        </p:spPr>
        <p:txBody>
          <a:bodyPr wrap="square" rtlCol="0">
            <a:spAutoFit/>
          </a:bodyPr>
          <a:lstStyle/>
          <a:p>
            <a:r>
              <a:rPr kumimoji="1" lang="en-US" altLang="ja-JP" sz="2800" b="1"/>
              <a:t>3F</a:t>
            </a:r>
            <a:endParaRPr kumimoji="1" lang="ja-JP" altLang="en-US" sz="2800" b="1"/>
          </a:p>
        </p:txBody>
      </p:sp>
      <p:sp>
        <p:nvSpPr>
          <p:cNvPr id="73" name="四角形: 角を丸くする 72">
            <a:extLst>
              <a:ext uri="{FF2B5EF4-FFF2-40B4-BE49-F238E27FC236}">
                <a16:creationId xmlns:a16="http://schemas.microsoft.com/office/drawing/2014/main" id="{2DA7114E-5969-8966-3D07-5F94B9D1FE89}"/>
              </a:ext>
            </a:extLst>
          </p:cNvPr>
          <p:cNvSpPr/>
          <p:nvPr/>
        </p:nvSpPr>
        <p:spPr>
          <a:xfrm>
            <a:off x="4731524" y="3805551"/>
            <a:ext cx="513580" cy="1931246"/>
          </a:xfrm>
          <a:prstGeom prst="roundRect">
            <a:avLst/>
          </a:prstGeom>
          <a:solidFill>
            <a:srgbClr val="003451"/>
          </a:solidFill>
          <a:ln w="38100">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kumimoji="1" lang="ja-JP" altLang="en-US" sz="2400" b="1">
                <a:solidFill>
                  <a:schemeClr val="bg1"/>
                </a:solidFill>
              </a:rPr>
              <a:t>大学院大学</a:t>
            </a:r>
          </a:p>
        </p:txBody>
      </p:sp>
      <p:sp>
        <p:nvSpPr>
          <p:cNvPr id="78" name="テキスト ボックス 77">
            <a:extLst>
              <a:ext uri="{FF2B5EF4-FFF2-40B4-BE49-F238E27FC236}">
                <a16:creationId xmlns:a16="http://schemas.microsoft.com/office/drawing/2014/main" id="{47E87C1F-9FD5-7551-84C9-AB591E5BDD78}"/>
              </a:ext>
            </a:extLst>
          </p:cNvPr>
          <p:cNvSpPr txBox="1"/>
          <p:nvPr/>
        </p:nvSpPr>
        <p:spPr>
          <a:xfrm>
            <a:off x="4808777" y="5804736"/>
            <a:ext cx="1639160" cy="523220"/>
          </a:xfrm>
          <a:prstGeom prst="rect">
            <a:avLst/>
          </a:prstGeom>
          <a:solidFill>
            <a:srgbClr val="003451"/>
          </a:solidFill>
          <a:ln w="38100">
            <a:solidFill>
              <a:schemeClr val="bg1">
                <a:lumMod val="95000"/>
              </a:schemeClr>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kumimoji="1" lang="ja-JP" altLang="en-US" sz="2800" b="1">
                <a:solidFill>
                  <a:schemeClr val="bg1"/>
                </a:solidFill>
              </a:rPr>
              <a:t>共創拠点</a:t>
            </a:r>
          </a:p>
        </p:txBody>
      </p:sp>
      <p:sp>
        <p:nvSpPr>
          <p:cNvPr id="77" name="四角形: 角を丸くする 76">
            <a:extLst>
              <a:ext uri="{FF2B5EF4-FFF2-40B4-BE49-F238E27FC236}">
                <a16:creationId xmlns:a16="http://schemas.microsoft.com/office/drawing/2014/main" id="{8B815221-7439-159B-AA64-E2C84727315C}"/>
              </a:ext>
            </a:extLst>
          </p:cNvPr>
          <p:cNvSpPr/>
          <p:nvPr/>
        </p:nvSpPr>
        <p:spPr>
          <a:xfrm>
            <a:off x="5796490" y="4256690"/>
            <a:ext cx="937391" cy="1489815"/>
          </a:xfrm>
          <a:prstGeom prst="roundRect">
            <a:avLst/>
          </a:prstGeom>
          <a:solidFill>
            <a:srgbClr val="003451"/>
          </a:solidFill>
          <a:ln w="38100">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vert="eaVert" rtlCol="0" anchor="ctr"/>
          <a:lstStyle/>
          <a:p>
            <a:r>
              <a:rPr kumimoji="1" lang="en-US" altLang="ja-JP" sz="2400" b="1">
                <a:solidFill>
                  <a:schemeClr val="bg1"/>
                </a:solidFill>
              </a:rPr>
              <a:t>NPO</a:t>
            </a:r>
            <a:r>
              <a:rPr kumimoji="1" lang="ja-JP" altLang="en-US" sz="2400" b="1">
                <a:solidFill>
                  <a:schemeClr val="bg1"/>
                </a:solidFill>
              </a:rPr>
              <a:t>法人わかまち</a:t>
            </a:r>
          </a:p>
        </p:txBody>
      </p:sp>
      <p:sp>
        <p:nvSpPr>
          <p:cNvPr id="81" name="テキスト ボックス 80">
            <a:extLst>
              <a:ext uri="{FF2B5EF4-FFF2-40B4-BE49-F238E27FC236}">
                <a16:creationId xmlns:a16="http://schemas.microsoft.com/office/drawing/2014/main" id="{DA3C5AAC-5FB1-DC00-18E7-B706E629AC04}"/>
              </a:ext>
            </a:extLst>
          </p:cNvPr>
          <p:cNvSpPr txBox="1"/>
          <p:nvPr/>
        </p:nvSpPr>
        <p:spPr>
          <a:xfrm>
            <a:off x="9027356" y="3553415"/>
            <a:ext cx="1639160" cy="523220"/>
          </a:xfrm>
          <a:prstGeom prst="rect">
            <a:avLst/>
          </a:prstGeom>
          <a:solidFill>
            <a:srgbClr val="003451"/>
          </a:solidFill>
          <a:ln w="38100">
            <a:solidFill>
              <a:schemeClr val="bg1">
                <a:lumMod val="95000"/>
              </a:schemeClr>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kumimoji="1" lang="ja-JP" altLang="en-US" sz="2800" b="1">
                <a:solidFill>
                  <a:srgbClr val="F2F2F2"/>
                </a:solidFill>
              </a:rPr>
              <a:t>共創拠点</a:t>
            </a:r>
          </a:p>
        </p:txBody>
      </p:sp>
      <p:sp>
        <p:nvSpPr>
          <p:cNvPr id="94" name="四角形: 角を丸くする 1">
            <a:extLst>
              <a:ext uri="{FF2B5EF4-FFF2-40B4-BE49-F238E27FC236}">
                <a16:creationId xmlns:a16="http://schemas.microsoft.com/office/drawing/2014/main" id="{036BEFF5-4D94-DEA8-D97B-EE027771BDD0}"/>
              </a:ext>
            </a:extLst>
          </p:cNvPr>
          <p:cNvSpPr/>
          <p:nvPr/>
        </p:nvSpPr>
        <p:spPr>
          <a:xfrm>
            <a:off x="8385337" y="864585"/>
            <a:ext cx="1002837" cy="2058489"/>
          </a:xfrm>
          <a:prstGeom prst="roundRect">
            <a:avLst/>
          </a:prstGeom>
          <a:solidFill>
            <a:schemeClr val="bg1">
              <a:lumMod val="95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kumimoji="1" lang="ja-JP" altLang="en-US" sz="3200" b="1">
                <a:solidFill>
                  <a:srgbClr val="003451"/>
                </a:solidFill>
              </a:rPr>
              <a:t>企業誘致</a:t>
            </a:r>
            <a:endParaRPr lang="ja-JP" sz="3200" b="1">
              <a:solidFill>
                <a:srgbClr val="003451"/>
              </a:solidFill>
            </a:endParaRPr>
          </a:p>
        </p:txBody>
      </p:sp>
      <p:sp>
        <p:nvSpPr>
          <p:cNvPr id="95" name="四角形: 角を丸くする 1">
            <a:extLst>
              <a:ext uri="{FF2B5EF4-FFF2-40B4-BE49-F238E27FC236}">
                <a16:creationId xmlns:a16="http://schemas.microsoft.com/office/drawing/2014/main" id="{2CC60287-DCD8-D7E5-11AD-CDA68CE64403}"/>
              </a:ext>
            </a:extLst>
          </p:cNvPr>
          <p:cNvSpPr/>
          <p:nvPr/>
        </p:nvSpPr>
        <p:spPr>
          <a:xfrm>
            <a:off x="10236755" y="830083"/>
            <a:ext cx="1002837" cy="2058489"/>
          </a:xfrm>
          <a:prstGeom prst="roundRect">
            <a:avLst/>
          </a:prstGeom>
          <a:solidFill>
            <a:srgbClr val="003451"/>
          </a:solidFill>
          <a:ln w="38100">
            <a:solidFill>
              <a:srgbClr val="F4EDEE"/>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t"/>
          <a:lstStyle/>
          <a:p>
            <a:pPr algn="ctr"/>
            <a:r>
              <a:rPr kumimoji="1" lang="ja-JP" altLang="en-US" sz="3200" b="1">
                <a:solidFill>
                  <a:schemeClr val="bg1"/>
                </a:solidFill>
              </a:rPr>
              <a:t>人材育成</a:t>
            </a:r>
            <a:endParaRPr lang="ja-JP" sz="3200" b="1">
              <a:solidFill>
                <a:schemeClr val="bg1"/>
              </a:solidFill>
            </a:endParaRPr>
          </a:p>
        </p:txBody>
      </p:sp>
      <p:sp>
        <p:nvSpPr>
          <p:cNvPr id="96" name="乗算記号 95">
            <a:extLst>
              <a:ext uri="{FF2B5EF4-FFF2-40B4-BE49-F238E27FC236}">
                <a16:creationId xmlns:a16="http://schemas.microsoft.com/office/drawing/2014/main" id="{D999ED3D-AE1C-B1CD-C390-9BD34722A98F}"/>
              </a:ext>
            </a:extLst>
          </p:cNvPr>
          <p:cNvSpPr/>
          <p:nvPr/>
        </p:nvSpPr>
        <p:spPr>
          <a:xfrm>
            <a:off x="9481066" y="1399436"/>
            <a:ext cx="662797" cy="1084983"/>
          </a:xfrm>
          <a:prstGeom prst="mathMultiply">
            <a:avLst/>
          </a:prstGeom>
          <a:solidFill>
            <a:srgbClr val="0034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2" name="テキスト ボックス 1">
            <a:extLst>
              <a:ext uri="{FF2B5EF4-FFF2-40B4-BE49-F238E27FC236}">
                <a16:creationId xmlns:a16="http://schemas.microsoft.com/office/drawing/2014/main" id="{E8C29004-3AA4-72DC-A5F0-A4CB4F109D0E}"/>
              </a:ext>
            </a:extLst>
          </p:cNvPr>
          <p:cNvSpPr txBox="1"/>
          <p:nvPr/>
        </p:nvSpPr>
        <p:spPr>
          <a:xfrm>
            <a:off x="114506" y="1233543"/>
            <a:ext cx="1754326" cy="4401205"/>
          </a:xfrm>
          <a:prstGeom prst="rect">
            <a:avLst/>
          </a:prstGeom>
          <a:noFill/>
        </p:spPr>
        <p:txBody>
          <a:bodyPr vert="eaVert" wrap="none" lIns="91440" tIns="45720" rIns="91440" bIns="45720" rtlCol="0" anchor="ctr">
            <a:spAutoFit/>
          </a:bodyPr>
          <a:lstStyle/>
          <a:p>
            <a:pPr algn="ctr"/>
            <a:r>
              <a:rPr lang="ja-JP" altLang="en-US" sz="4800" b="1">
                <a:solidFill>
                  <a:schemeClr val="bg1"/>
                </a:solidFill>
                <a:ea typeface="游ゴシック"/>
              </a:rPr>
              <a:t>イノベーション</a:t>
            </a:r>
            <a:endParaRPr lang="en-US" altLang="ja-JP" sz="4800" b="1">
              <a:solidFill>
                <a:schemeClr val="bg1"/>
              </a:solidFill>
              <a:ea typeface="游ゴシック"/>
            </a:endParaRPr>
          </a:p>
          <a:p>
            <a:pPr algn="ctr"/>
            <a:r>
              <a:rPr lang="ja-JP" altLang="en-US" sz="5400" b="1">
                <a:solidFill>
                  <a:schemeClr val="bg1"/>
                </a:solidFill>
                <a:ea typeface="游ゴシック"/>
              </a:rPr>
              <a:t>拠点</a:t>
            </a:r>
          </a:p>
        </p:txBody>
      </p:sp>
      <p:sp>
        <p:nvSpPr>
          <p:cNvPr id="5" name="テキスト ボックス 4">
            <a:extLst>
              <a:ext uri="{FF2B5EF4-FFF2-40B4-BE49-F238E27FC236}">
                <a16:creationId xmlns:a16="http://schemas.microsoft.com/office/drawing/2014/main" id="{18603144-63FD-28DB-45CD-F6E54C395465}"/>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31</a:t>
            </a:r>
          </a:p>
        </p:txBody>
      </p:sp>
      <p:pic>
        <p:nvPicPr>
          <p:cNvPr id="25" name="オーディオ 24">
            <a:hlinkClick r:id="" action="ppaction://media"/>
            <a:extLst>
              <a:ext uri="{FF2B5EF4-FFF2-40B4-BE49-F238E27FC236}">
                <a16:creationId xmlns:a16="http://schemas.microsoft.com/office/drawing/2014/main" id="{CA527426-A48D-5E78-74F3-D54969E7483B}"/>
              </a:ext>
            </a:extLst>
          </p:cNvPr>
          <p:cNvPicPr>
            <a:picLocks noChangeAspect="1"/>
          </p:cNvPicPr>
          <p:nvPr>
            <a:audioFile r:link="rId1"/>
            <p:extLst>
              <p:ext uri="{DAA4B4D4-6D71-4841-9C94-3DE7FCFB9230}">
                <p14:media xmlns:p14="http://schemas.microsoft.com/office/powerpoint/2010/main" r:embed="rId2">
                  <p14:trim st="3868" end="2510.1972"/>
                </p14:media>
              </p:ext>
            </p:extLst>
          </p:nvPr>
        </p:nvPicPr>
        <p:blipFill>
          <a:blip r:embed="rId6"/>
          <a:srcRect l="-203125" t="-203125" r="-203125" b="-203125"/>
          <a:stretch>
            <a:fillRect/>
          </a:stretch>
        </p:blipFill>
        <p:spPr>
          <a:xfrm>
            <a:off x="12712600" y="4503189"/>
            <a:ext cx="2057400" cy="2057400"/>
          </a:xfrm>
          <a:prstGeom prst="ellipse">
            <a:avLst/>
          </a:prstGeom>
        </p:spPr>
      </p:pic>
      <p:sp>
        <p:nvSpPr>
          <p:cNvPr id="83" name="テキスト ボックス 82">
            <a:extLst>
              <a:ext uri="{FF2B5EF4-FFF2-40B4-BE49-F238E27FC236}">
                <a16:creationId xmlns:a16="http://schemas.microsoft.com/office/drawing/2014/main" id="{80541E05-ABFC-BCAF-FD6F-58DE8AB0698A}"/>
              </a:ext>
            </a:extLst>
          </p:cNvPr>
          <p:cNvSpPr txBox="1"/>
          <p:nvPr/>
        </p:nvSpPr>
        <p:spPr>
          <a:xfrm>
            <a:off x="8170468" y="4250464"/>
            <a:ext cx="3435307" cy="1815882"/>
          </a:xfrm>
          <a:prstGeom prst="rect">
            <a:avLst/>
          </a:prstGeom>
          <a:noFill/>
        </p:spPr>
        <p:txBody>
          <a:bodyPr wrap="square" rtlCol="0">
            <a:spAutoFit/>
          </a:bodyPr>
          <a:lstStyle/>
          <a:p>
            <a:r>
              <a:rPr kumimoji="1" lang="ja-JP" altLang="en-US" sz="2800" b="1">
                <a:solidFill>
                  <a:srgbClr val="003451"/>
                </a:solidFill>
              </a:rPr>
              <a:t>・社会人教育</a:t>
            </a:r>
            <a:endParaRPr kumimoji="1" lang="en-US" altLang="ja-JP" sz="2800" b="1">
              <a:solidFill>
                <a:srgbClr val="003451"/>
              </a:solidFill>
            </a:endParaRPr>
          </a:p>
          <a:p>
            <a:endParaRPr kumimoji="1" lang="en-US" altLang="ja-JP" sz="2800" b="1">
              <a:solidFill>
                <a:srgbClr val="003451"/>
              </a:solidFill>
            </a:endParaRPr>
          </a:p>
          <a:p>
            <a:r>
              <a:rPr kumimoji="1" lang="ja-JP" altLang="en-US" sz="2800" b="1">
                <a:solidFill>
                  <a:srgbClr val="003451"/>
                </a:solidFill>
              </a:rPr>
              <a:t>・学生・企業合同</a:t>
            </a:r>
            <a:endParaRPr kumimoji="1" lang="en-US" altLang="ja-JP" sz="2800" b="1">
              <a:solidFill>
                <a:srgbClr val="003451"/>
              </a:solidFill>
            </a:endParaRPr>
          </a:p>
          <a:p>
            <a:r>
              <a:rPr kumimoji="1" lang="ja-JP" altLang="en-US" sz="2800" b="1">
                <a:solidFill>
                  <a:srgbClr val="003451"/>
                </a:solidFill>
              </a:rPr>
              <a:t>　ワークショップ</a:t>
            </a:r>
            <a:endParaRPr kumimoji="1" lang="en-US" altLang="ja-JP" sz="2800" b="1">
              <a:solidFill>
                <a:srgbClr val="003451"/>
              </a:solidFill>
            </a:endParaRPr>
          </a:p>
        </p:txBody>
      </p:sp>
    </p:spTree>
    <p:extLst>
      <p:ext uri="{BB962C8B-B14F-4D97-AF65-F5344CB8AC3E}">
        <p14:creationId xmlns:p14="http://schemas.microsoft.com/office/powerpoint/2010/main" val="1759774715"/>
      </p:ext>
    </p:extLst>
  </p:cSld>
  <p:clrMapOvr>
    <a:masterClrMapping/>
  </p:clrMapOvr>
  <p:transition advTm="315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47DD5-4767-4A2F-B09F-A7D0E78C588C}"/>
            </a:ext>
          </a:extLst>
        </p:cNvPr>
        <p:cNvGrpSpPr/>
        <p:nvPr/>
      </p:nvGrpSpPr>
      <p:grpSpPr>
        <a:xfrm>
          <a:off x="0" y="0"/>
          <a:ext cx="0" cy="0"/>
          <a:chOff x="0" y="0"/>
          <a:chExt cx="0" cy="0"/>
        </a:xfrm>
      </p:grpSpPr>
      <p:sp>
        <p:nvSpPr>
          <p:cNvPr id="23" name="円: 塗りつぶしなし 22">
            <a:extLst>
              <a:ext uri="{FF2B5EF4-FFF2-40B4-BE49-F238E27FC236}">
                <a16:creationId xmlns:a16="http://schemas.microsoft.com/office/drawing/2014/main" id="{A708661F-A454-BD7D-A05D-F7C7792A977C}"/>
              </a:ext>
            </a:extLst>
          </p:cNvPr>
          <p:cNvSpPr/>
          <p:nvPr/>
        </p:nvSpPr>
        <p:spPr>
          <a:xfrm>
            <a:off x="3804247" y="1488935"/>
            <a:ext cx="4859300" cy="4340197"/>
          </a:xfrm>
          <a:prstGeom prst="donut">
            <a:avLst>
              <a:gd name="adj" fmla="val 9577"/>
            </a:avLst>
          </a:prstGeom>
          <a:solidFill>
            <a:srgbClr val="003451"/>
          </a:solid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solidFill>
            </a:endParaRPr>
          </a:p>
        </p:txBody>
      </p:sp>
      <p:sp>
        <p:nvSpPr>
          <p:cNvPr id="5" name="四角形: 角を丸くする 1">
            <a:extLst>
              <a:ext uri="{FF2B5EF4-FFF2-40B4-BE49-F238E27FC236}">
                <a16:creationId xmlns:a16="http://schemas.microsoft.com/office/drawing/2014/main" id="{A32BD3F7-6359-8956-81B8-7EAFACC9B538}"/>
              </a:ext>
            </a:extLst>
          </p:cNvPr>
          <p:cNvSpPr/>
          <p:nvPr/>
        </p:nvSpPr>
        <p:spPr>
          <a:xfrm>
            <a:off x="4566848" y="871918"/>
            <a:ext cx="3266112" cy="2107139"/>
          </a:xfrm>
          <a:prstGeom prst="roundRect">
            <a:avLst/>
          </a:prstGeom>
          <a:solidFill>
            <a:srgbClr val="F2F2F2"/>
          </a:solidFill>
          <a:ln w="38100"/>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kumimoji="1" lang="ja-JP" altLang="en-US" sz="3200" b="1" u="sng">
                <a:solidFill>
                  <a:srgbClr val="003451"/>
                </a:solidFill>
              </a:rPr>
              <a:t>ローカルゼブラ</a:t>
            </a:r>
            <a:endParaRPr kumimoji="1" lang="en-US" altLang="ja-JP" sz="3200" b="1" u="sng">
              <a:solidFill>
                <a:srgbClr val="003451"/>
              </a:solidFill>
            </a:endParaRPr>
          </a:p>
          <a:p>
            <a:pPr algn="ctr"/>
            <a:endParaRPr kumimoji="1" lang="ja-JP" altLang="en-US" sz="1200" b="1">
              <a:solidFill>
                <a:srgbClr val="003451"/>
              </a:solidFill>
            </a:endParaRPr>
          </a:p>
          <a:p>
            <a:pPr algn="ctr"/>
            <a:r>
              <a:rPr lang="ja-JP" sz="2400" b="1">
                <a:solidFill>
                  <a:srgbClr val="003451"/>
                </a:solidFill>
              </a:rPr>
              <a:t>社会課題解決と</a:t>
            </a:r>
            <a:endParaRPr lang="en-US" altLang="ja-JP" sz="2400" b="1">
              <a:solidFill>
                <a:srgbClr val="003451"/>
              </a:solidFill>
            </a:endParaRPr>
          </a:p>
          <a:p>
            <a:pPr algn="ctr"/>
            <a:r>
              <a:rPr lang="ja-JP" sz="2400" b="1">
                <a:solidFill>
                  <a:srgbClr val="003451"/>
                </a:solidFill>
              </a:rPr>
              <a:t>経済成長の両立を目指す</a:t>
            </a:r>
          </a:p>
        </p:txBody>
      </p:sp>
      <p:sp>
        <p:nvSpPr>
          <p:cNvPr id="4" name="楕円 3">
            <a:extLst>
              <a:ext uri="{FF2B5EF4-FFF2-40B4-BE49-F238E27FC236}">
                <a16:creationId xmlns:a16="http://schemas.microsoft.com/office/drawing/2014/main" id="{17B8B7A6-D758-A8FC-82A4-20B7E740AD46}"/>
              </a:ext>
            </a:extLst>
          </p:cNvPr>
          <p:cNvSpPr>
            <a:spLocks noChangeAspect="1"/>
          </p:cNvSpPr>
          <p:nvPr/>
        </p:nvSpPr>
        <p:spPr>
          <a:xfrm>
            <a:off x="-2700000" y="729000"/>
            <a:ext cx="5400000" cy="5400000"/>
          </a:xfrm>
          <a:prstGeom prst="ellipse">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53" name="テキスト ボックス 52">
            <a:extLst>
              <a:ext uri="{FF2B5EF4-FFF2-40B4-BE49-F238E27FC236}">
                <a16:creationId xmlns:a16="http://schemas.microsoft.com/office/drawing/2014/main" id="{200159EF-BF1F-3C09-32F2-A63FDF200759}"/>
              </a:ext>
            </a:extLst>
          </p:cNvPr>
          <p:cNvSpPr txBox="1"/>
          <p:nvPr/>
        </p:nvSpPr>
        <p:spPr>
          <a:xfrm>
            <a:off x="5165812" y="5894685"/>
            <a:ext cx="2136170" cy="1354217"/>
          </a:xfrm>
          <a:prstGeom prst="rect">
            <a:avLst/>
          </a:prstGeom>
          <a:noFill/>
        </p:spPr>
        <p:txBody>
          <a:bodyPr wrap="square" rtlCol="0">
            <a:spAutoFit/>
          </a:bodyPr>
          <a:lstStyle/>
          <a:p>
            <a:pPr algn="ctr"/>
            <a:r>
              <a:rPr kumimoji="1" lang="ja-JP" altLang="en-US" sz="3200" b="1">
                <a:solidFill>
                  <a:srgbClr val="003451"/>
                </a:solidFill>
              </a:rPr>
              <a:t>連携</a:t>
            </a:r>
            <a:endParaRPr kumimoji="1" lang="en-US" altLang="ja-JP" sz="3200" b="1">
              <a:solidFill>
                <a:srgbClr val="003451"/>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a:ln>
                  <a:noFill/>
                </a:ln>
                <a:solidFill>
                  <a:srgbClr val="003451"/>
                </a:solidFill>
                <a:effectLst/>
                <a:uLnTx/>
                <a:uFillTx/>
                <a:latin typeface="Noto Sans JP"/>
                <a:ea typeface="Noto Sans JP"/>
                <a:cs typeface="+mn-cs"/>
              </a:rPr>
              <a:t>情報・能力を共有</a:t>
            </a:r>
          </a:p>
          <a:p>
            <a:endParaRPr kumimoji="1" lang="ja-JP" altLang="en-US" sz="3200" b="1">
              <a:solidFill>
                <a:srgbClr val="003451"/>
              </a:solidFill>
            </a:endParaRPr>
          </a:p>
        </p:txBody>
      </p:sp>
      <p:sp>
        <p:nvSpPr>
          <p:cNvPr id="62" name="テキスト ボックス 61">
            <a:extLst>
              <a:ext uri="{FF2B5EF4-FFF2-40B4-BE49-F238E27FC236}">
                <a16:creationId xmlns:a16="http://schemas.microsoft.com/office/drawing/2014/main" id="{10FA961D-E81D-AF2A-842F-D6AC12FB1F44}"/>
              </a:ext>
            </a:extLst>
          </p:cNvPr>
          <p:cNvSpPr txBox="1"/>
          <p:nvPr/>
        </p:nvSpPr>
        <p:spPr>
          <a:xfrm>
            <a:off x="8310286" y="1441666"/>
            <a:ext cx="1793615" cy="1138773"/>
          </a:xfrm>
          <a:prstGeom prst="rect">
            <a:avLst/>
          </a:prstGeom>
          <a:noFill/>
        </p:spPr>
        <p:txBody>
          <a:bodyPr wrap="square" rtlCol="0">
            <a:spAutoFit/>
          </a:bodyPr>
          <a:lstStyle/>
          <a:p>
            <a:pPr algn="ctr"/>
            <a:r>
              <a:rPr kumimoji="1" lang="ja-JP" altLang="en-US" sz="3200" b="1">
                <a:solidFill>
                  <a:srgbClr val="003451"/>
                </a:solidFill>
              </a:rPr>
              <a:t>連携</a:t>
            </a:r>
            <a:endParaRPr kumimoji="1" lang="en-US" altLang="ja-JP" sz="3200" b="1">
              <a:solidFill>
                <a:srgbClr val="003451"/>
              </a:solidFill>
            </a:endParaRPr>
          </a:p>
          <a:p>
            <a:pPr algn="ctr"/>
            <a:r>
              <a:rPr kumimoji="1" lang="ja-JP" altLang="en-US" b="1">
                <a:solidFill>
                  <a:srgbClr val="003451"/>
                </a:solidFill>
              </a:rPr>
              <a:t>地域についての情報を共有</a:t>
            </a:r>
          </a:p>
        </p:txBody>
      </p:sp>
      <p:sp>
        <p:nvSpPr>
          <p:cNvPr id="63" name="テキスト ボックス 62">
            <a:extLst>
              <a:ext uri="{FF2B5EF4-FFF2-40B4-BE49-F238E27FC236}">
                <a16:creationId xmlns:a16="http://schemas.microsoft.com/office/drawing/2014/main" id="{6D3B0F54-03ED-9905-54E3-C8151FBDC0BD}"/>
              </a:ext>
            </a:extLst>
          </p:cNvPr>
          <p:cNvSpPr txBox="1"/>
          <p:nvPr/>
        </p:nvSpPr>
        <p:spPr>
          <a:xfrm>
            <a:off x="2476610" y="1452143"/>
            <a:ext cx="1793615" cy="1138773"/>
          </a:xfrm>
          <a:prstGeom prst="rect">
            <a:avLst/>
          </a:prstGeom>
          <a:noFill/>
        </p:spPr>
        <p:txBody>
          <a:bodyPr wrap="square" rtlCol="0">
            <a:spAutoFit/>
          </a:bodyPr>
          <a:lstStyle/>
          <a:p>
            <a:pPr algn="ctr"/>
            <a:r>
              <a:rPr kumimoji="1" lang="ja-JP" altLang="en-US" sz="3200" b="1">
                <a:solidFill>
                  <a:srgbClr val="003451"/>
                </a:solidFill>
              </a:rPr>
              <a:t>連携</a:t>
            </a:r>
            <a:endParaRPr kumimoji="1" lang="en-US" altLang="ja-JP" sz="3200" b="1">
              <a:solidFill>
                <a:srgbClr val="003451"/>
              </a:solidFill>
            </a:endParaRPr>
          </a:p>
          <a:p>
            <a:pPr algn="ctr"/>
            <a:r>
              <a:rPr kumimoji="1" lang="ja-JP" altLang="en-US" b="1">
                <a:solidFill>
                  <a:srgbClr val="003451"/>
                </a:solidFill>
              </a:rPr>
              <a:t>課題を解決する</a:t>
            </a:r>
            <a:endParaRPr kumimoji="1" lang="en-US" altLang="ja-JP" b="1">
              <a:solidFill>
                <a:srgbClr val="003451"/>
              </a:solidFill>
            </a:endParaRPr>
          </a:p>
          <a:p>
            <a:pPr algn="ctr"/>
            <a:r>
              <a:rPr kumimoji="1" lang="ja-JP" altLang="en-US" b="1">
                <a:solidFill>
                  <a:srgbClr val="003451"/>
                </a:solidFill>
              </a:rPr>
              <a:t>能力を共有</a:t>
            </a:r>
          </a:p>
        </p:txBody>
      </p:sp>
      <p:sp>
        <p:nvSpPr>
          <p:cNvPr id="10" name="四角形: 角を丸くする 1">
            <a:extLst>
              <a:ext uri="{FF2B5EF4-FFF2-40B4-BE49-F238E27FC236}">
                <a16:creationId xmlns:a16="http://schemas.microsoft.com/office/drawing/2014/main" id="{1C92B861-E022-495B-FD67-2611E4F7871B}"/>
              </a:ext>
            </a:extLst>
          </p:cNvPr>
          <p:cNvSpPr/>
          <p:nvPr/>
        </p:nvSpPr>
        <p:spPr>
          <a:xfrm>
            <a:off x="6928646" y="4021861"/>
            <a:ext cx="2519913" cy="2107139"/>
          </a:xfrm>
          <a:prstGeom prst="roundRect">
            <a:avLst/>
          </a:prstGeom>
          <a:solidFill>
            <a:srgbClr val="F2F2F2"/>
          </a:solidFill>
          <a:ln w="38100"/>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kumimoji="1" lang="ja-JP" altLang="en-US" sz="3200" b="1" u="sng">
                <a:solidFill>
                  <a:srgbClr val="003451"/>
                </a:solidFill>
              </a:rPr>
              <a:t>地域内企業</a:t>
            </a:r>
            <a:endParaRPr kumimoji="1" lang="en-US" altLang="ja-JP" sz="3200" b="1" u="sng">
              <a:solidFill>
                <a:srgbClr val="003451"/>
              </a:solidFill>
            </a:endParaRPr>
          </a:p>
          <a:p>
            <a:pPr algn="ctr"/>
            <a:endParaRPr kumimoji="1" lang="ja-JP" altLang="en-US" sz="1200" b="1">
              <a:solidFill>
                <a:srgbClr val="003451"/>
              </a:solidFill>
            </a:endParaRPr>
          </a:p>
          <a:p>
            <a:pPr algn="ctr"/>
            <a:r>
              <a:rPr lang="ja-JP" altLang="en-US" sz="2400" b="1">
                <a:solidFill>
                  <a:srgbClr val="003451"/>
                </a:solidFill>
              </a:rPr>
              <a:t>工業団地に立地する企業のオフィス機能</a:t>
            </a:r>
            <a:endParaRPr lang="ja-JP" sz="2400" b="1">
              <a:solidFill>
                <a:srgbClr val="003451"/>
              </a:solidFill>
            </a:endParaRPr>
          </a:p>
        </p:txBody>
      </p:sp>
      <p:sp>
        <p:nvSpPr>
          <p:cNvPr id="12" name="四角形: 角を丸くする 1">
            <a:extLst>
              <a:ext uri="{FF2B5EF4-FFF2-40B4-BE49-F238E27FC236}">
                <a16:creationId xmlns:a16="http://schemas.microsoft.com/office/drawing/2014/main" id="{09288239-5127-4357-D47D-9379419B9FAA}"/>
              </a:ext>
            </a:extLst>
          </p:cNvPr>
          <p:cNvSpPr/>
          <p:nvPr/>
        </p:nvSpPr>
        <p:spPr>
          <a:xfrm>
            <a:off x="3030477" y="4060410"/>
            <a:ext cx="2519914" cy="2107139"/>
          </a:xfrm>
          <a:prstGeom prst="roundRect">
            <a:avLst/>
          </a:prstGeom>
          <a:solidFill>
            <a:srgbClr val="F2F2F2"/>
          </a:solidFill>
          <a:ln w="38100"/>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kumimoji="1" lang="ja-JP" altLang="en-US" sz="3200" b="1" u="sng">
                <a:solidFill>
                  <a:srgbClr val="003451"/>
                </a:solidFill>
              </a:rPr>
              <a:t>地域外企業</a:t>
            </a:r>
            <a:endParaRPr kumimoji="1" lang="en-US" altLang="ja-JP" sz="3200" b="1" u="sng">
              <a:solidFill>
                <a:srgbClr val="003451"/>
              </a:solidFill>
            </a:endParaRPr>
          </a:p>
          <a:p>
            <a:pPr algn="ctr"/>
            <a:endParaRPr kumimoji="1" lang="ja-JP" altLang="en-US" sz="1200" b="1">
              <a:solidFill>
                <a:srgbClr val="003451"/>
              </a:solidFill>
            </a:endParaRPr>
          </a:p>
          <a:p>
            <a:pPr algn="ctr"/>
            <a:r>
              <a:rPr lang="ja-JP" altLang="en-US" sz="2400" b="1">
                <a:solidFill>
                  <a:srgbClr val="003451"/>
                </a:solidFill>
              </a:rPr>
              <a:t>工業団地への誘致と一体して誘致する</a:t>
            </a:r>
            <a:endParaRPr lang="ja-JP" sz="2400" b="1">
              <a:solidFill>
                <a:srgbClr val="003451"/>
              </a:solidFill>
            </a:endParaRPr>
          </a:p>
        </p:txBody>
      </p:sp>
      <p:sp>
        <p:nvSpPr>
          <p:cNvPr id="24" name="矢印: 山形 23">
            <a:extLst>
              <a:ext uri="{FF2B5EF4-FFF2-40B4-BE49-F238E27FC236}">
                <a16:creationId xmlns:a16="http://schemas.microsoft.com/office/drawing/2014/main" id="{EF5343D9-8AAE-E3FB-1738-5C6811CB35CD}"/>
              </a:ext>
            </a:extLst>
          </p:cNvPr>
          <p:cNvSpPr/>
          <p:nvPr/>
        </p:nvSpPr>
        <p:spPr>
          <a:xfrm rot="20930478">
            <a:off x="6586909" y="5144579"/>
            <a:ext cx="597654" cy="767290"/>
          </a:xfrm>
          <a:prstGeom prst="chevron">
            <a:avLst>
              <a:gd name="adj" fmla="val 57671"/>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solidFill>
            </a:endParaRPr>
          </a:p>
        </p:txBody>
      </p:sp>
      <p:sp>
        <p:nvSpPr>
          <p:cNvPr id="25" name="矢印: 山形 24">
            <a:extLst>
              <a:ext uri="{FF2B5EF4-FFF2-40B4-BE49-F238E27FC236}">
                <a16:creationId xmlns:a16="http://schemas.microsoft.com/office/drawing/2014/main" id="{AE77C2FA-F77F-35DB-320B-CC5F3B495FEF}"/>
              </a:ext>
            </a:extLst>
          </p:cNvPr>
          <p:cNvSpPr/>
          <p:nvPr/>
        </p:nvSpPr>
        <p:spPr>
          <a:xfrm rot="2539249" flipH="1">
            <a:off x="7588847" y="2021935"/>
            <a:ext cx="597654" cy="767290"/>
          </a:xfrm>
          <a:prstGeom prst="chevron">
            <a:avLst>
              <a:gd name="adj" fmla="val 57671"/>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solidFill>
            </a:endParaRPr>
          </a:p>
        </p:txBody>
      </p:sp>
      <p:sp>
        <p:nvSpPr>
          <p:cNvPr id="28" name="矢印: 上 27">
            <a:extLst>
              <a:ext uri="{FF2B5EF4-FFF2-40B4-BE49-F238E27FC236}">
                <a16:creationId xmlns:a16="http://schemas.microsoft.com/office/drawing/2014/main" id="{623C8259-464F-A478-1EF1-FCD2E57D3599}"/>
              </a:ext>
            </a:extLst>
          </p:cNvPr>
          <p:cNvSpPr/>
          <p:nvPr/>
        </p:nvSpPr>
        <p:spPr>
          <a:xfrm rot="5400000">
            <a:off x="9829248" y="3101300"/>
            <a:ext cx="651642" cy="1115466"/>
          </a:xfrm>
          <a:prstGeom prst="upArrow">
            <a:avLst/>
          </a:prstGeom>
          <a:solidFill>
            <a:srgbClr val="003451"/>
          </a:solid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30" name="テキスト ボックス 29">
            <a:extLst>
              <a:ext uri="{FF2B5EF4-FFF2-40B4-BE49-F238E27FC236}">
                <a16:creationId xmlns:a16="http://schemas.microsoft.com/office/drawing/2014/main" id="{A0309ADF-1770-4F37-32C3-860D4FACB5BD}"/>
              </a:ext>
            </a:extLst>
          </p:cNvPr>
          <p:cNvSpPr txBox="1"/>
          <p:nvPr/>
        </p:nvSpPr>
        <p:spPr>
          <a:xfrm>
            <a:off x="9541933" y="2966535"/>
            <a:ext cx="976493" cy="1384995"/>
          </a:xfrm>
          <a:prstGeom prst="rect">
            <a:avLst/>
          </a:prstGeom>
          <a:noFill/>
        </p:spPr>
        <p:txBody>
          <a:bodyPr wrap="square" rtlCol="0">
            <a:spAutoFit/>
          </a:bodyPr>
          <a:lstStyle/>
          <a:p>
            <a:pPr algn="ctr"/>
            <a:r>
              <a:rPr kumimoji="1" lang="en-US" altLang="ja-JP" sz="2800" b="1">
                <a:solidFill>
                  <a:srgbClr val="003451"/>
                </a:solidFill>
              </a:rPr>
              <a:t>3</a:t>
            </a:r>
            <a:r>
              <a:rPr kumimoji="1" lang="ja-JP" altLang="en-US" sz="2800" b="1">
                <a:solidFill>
                  <a:srgbClr val="003451"/>
                </a:solidFill>
              </a:rPr>
              <a:t>者</a:t>
            </a:r>
            <a:endParaRPr kumimoji="1" lang="en-US" altLang="ja-JP" sz="2800" b="1">
              <a:solidFill>
                <a:srgbClr val="003451"/>
              </a:solidFill>
            </a:endParaRPr>
          </a:p>
          <a:p>
            <a:pPr algn="ctr"/>
            <a:endParaRPr kumimoji="1" lang="en-US" altLang="ja-JP" sz="2800" b="1">
              <a:solidFill>
                <a:srgbClr val="003451"/>
              </a:solidFill>
            </a:endParaRPr>
          </a:p>
          <a:p>
            <a:pPr algn="ctr"/>
            <a:r>
              <a:rPr kumimoji="1" lang="ja-JP" altLang="en-US" sz="2800" b="1">
                <a:solidFill>
                  <a:srgbClr val="003451"/>
                </a:solidFill>
              </a:rPr>
              <a:t>協力</a:t>
            </a:r>
          </a:p>
        </p:txBody>
      </p:sp>
      <p:sp>
        <p:nvSpPr>
          <p:cNvPr id="2" name="テキスト ボックス 1">
            <a:extLst>
              <a:ext uri="{FF2B5EF4-FFF2-40B4-BE49-F238E27FC236}">
                <a16:creationId xmlns:a16="http://schemas.microsoft.com/office/drawing/2014/main" id="{20F3BED0-F5B4-03B7-EBD8-7FCD7C199BA5}"/>
              </a:ext>
            </a:extLst>
          </p:cNvPr>
          <p:cNvSpPr txBox="1"/>
          <p:nvPr/>
        </p:nvSpPr>
        <p:spPr>
          <a:xfrm>
            <a:off x="114506" y="1233543"/>
            <a:ext cx="1754326" cy="4401205"/>
          </a:xfrm>
          <a:prstGeom prst="rect">
            <a:avLst/>
          </a:prstGeom>
          <a:noFill/>
        </p:spPr>
        <p:txBody>
          <a:bodyPr vert="eaVert" wrap="none" lIns="91440" tIns="45720" rIns="91440" bIns="45720" rtlCol="0" anchor="ctr">
            <a:spAutoFit/>
          </a:bodyPr>
          <a:lstStyle/>
          <a:p>
            <a:pPr algn="ctr"/>
            <a:r>
              <a:rPr lang="ja-JP" altLang="en-US" sz="4800" b="1">
                <a:solidFill>
                  <a:schemeClr val="bg1"/>
                </a:solidFill>
                <a:ea typeface="游ゴシック"/>
              </a:rPr>
              <a:t>イノベーション</a:t>
            </a:r>
            <a:endParaRPr lang="en-US" altLang="ja-JP" sz="4800" b="1">
              <a:solidFill>
                <a:schemeClr val="bg1"/>
              </a:solidFill>
              <a:ea typeface="游ゴシック"/>
            </a:endParaRPr>
          </a:p>
          <a:p>
            <a:pPr algn="ctr"/>
            <a:r>
              <a:rPr lang="ja-JP" altLang="en-US" sz="5400" b="1">
                <a:solidFill>
                  <a:schemeClr val="bg1"/>
                </a:solidFill>
                <a:ea typeface="游ゴシック"/>
              </a:rPr>
              <a:t>拠点</a:t>
            </a:r>
          </a:p>
        </p:txBody>
      </p:sp>
      <p:sp>
        <p:nvSpPr>
          <p:cNvPr id="6" name="テキスト ボックス 5">
            <a:extLst>
              <a:ext uri="{FF2B5EF4-FFF2-40B4-BE49-F238E27FC236}">
                <a16:creationId xmlns:a16="http://schemas.microsoft.com/office/drawing/2014/main" id="{E87A2C86-D3AA-81AC-5BE6-FCC98C56BEF4}"/>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32</a:t>
            </a:r>
          </a:p>
        </p:txBody>
      </p:sp>
      <p:pic>
        <p:nvPicPr>
          <p:cNvPr id="9" name="オーディオ 8">
            <a:hlinkClick r:id="" action="ppaction://media"/>
            <a:extLst>
              <a:ext uri="{FF2B5EF4-FFF2-40B4-BE49-F238E27FC236}">
                <a16:creationId xmlns:a16="http://schemas.microsoft.com/office/drawing/2014/main" id="{A69F52F6-EE48-4196-FB12-5081C58853F8}"/>
              </a:ext>
            </a:extLst>
          </p:cNvPr>
          <p:cNvPicPr>
            <a:picLocks noChangeAspect="1"/>
          </p:cNvPicPr>
          <p:nvPr>
            <a:audioFile r:link="rId1"/>
            <p:extLst>
              <p:ext uri="{DAA4B4D4-6D71-4841-9C94-3DE7FCFB9230}">
                <p14:media xmlns:p14="http://schemas.microsoft.com/office/powerpoint/2010/main" r:embed="rId2">
                  <p14:trim st="4643" end="3326.4489"/>
                </p14:media>
              </p:ext>
            </p:extLst>
          </p:nvPr>
        </p:nvPicPr>
        <p:blipFill>
          <a:blip r:embed="rId5"/>
          <a:srcRect l="-203125" t="-203125" r="-203125" b="-203125"/>
          <a:stretch>
            <a:fillRect/>
          </a:stretch>
        </p:blipFill>
        <p:spPr>
          <a:xfrm>
            <a:off x="12364344" y="4719609"/>
            <a:ext cx="2057400" cy="2057400"/>
          </a:xfrm>
          <a:prstGeom prst="ellipse">
            <a:avLst/>
          </a:prstGeom>
        </p:spPr>
      </p:pic>
      <p:sp>
        <p:nvSpPr>
          <p:cNvPr id="26" name="矢印: 山形 25">
            <a:extLst>
              <a:ext uri="{FF2B5EF4-FFF2-40B4-BE49-F238E27FC236}">
                <a16:creationId xmlns:a16="http://schemas.microsoft.com/office/drawing/2014/main" id="{C529A6DA-702F-138E-9F9F-1EB124D671C6}"/>
              </a:ext>
            </a:extLst>
          </p:cNvPr>
          <p:cNvSpPr/>
          <p:nvPr/>
        </p:nvSpPr>
        <p:spPr>
          <a:xfrm rot="19060751">
            <a:off x="4197422" y="2077547"/>
            <a:ext cx="597654" cy="767290"/>
          </a:xfrm>
          <a:prstGeom prst="chevron">
            <a:avLst>
              <a:gd name="adj" fmla="val 57671"/>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solidFill>
            </a:endParaRPr>
          </a:p>
        </p:txBody>
      </p:sp>
      <p:sp>
        <p:nvSpPr>
          <p:cNvPr id="7" name="矢印: 山形 6">
            <a:extLst>
              <a:ext uri="{FF2B5EF4-FFF2-40B4-BE49-F238E27FC236}">
                <a16:creationId xmlns:a16="http://schemas.microsoft.com/office/drawing/2014/main" id="{9F732E9A-C68B-07A5-874F-F261D362348F}"/>
              </a:ext>
            </a:extLst>
          </p:cNvPr>
          <p:cNvSpPr/>
          <p:nvPr/>
        </p:nvSpPr>
        <p:spPr>
          <a:xfrm rot="11635530">
            <a:off x="5310858" y="5136070"/>
            <a:ext cx="597654" cy="767290"/>
          </a:xfrm>
          <a:prstGeom prst="chevron">
            <a:avLst>
              <a:gd name="adj" fmla="val 57671"/>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solidFill>
            </a:endParaRPr>
          </a:p>
        </p:txBody>
      </p:sp>
      <p:sp>
        <p:nvSpPr>
          <p:cNvPr id="8" name="二等辺三角形 7">
            <a:extLst>
              <a:ext uri="{FF2B5EF4-FFF2-40B4-BE49-F238E27FC236}">
                <a16:creationId xmlns:a16="http://schemas.microsoft.com/office/drawing/2014/main" id="{FE9834E4-3165-1206-1B79-25EA521052FA}"/>
              </a:ext>
            </a:extLst>
          </p:cNvPr>
          <p:cNvSpPr/>
          <p:nvPr/>
        </p:nvSpPr>
        <p:spPr>
          <a:xfrm rot="363008">
            <a:off x="4312042" y="1932908"/>
            <a:ext cx="246567" cy="290512"/>
          </a:xfrm>
          <a:prstGeom prst="triangle">
            <a:avLst>
              <a:gd name="adj" fmla="val 86306"/>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 角を丸くする 1">
            <a:extLst>
              <a:ext uri="{FF2B5EF4-FFF2-40B4-BE49-F238E27FC236}">
                <a16:creationId xmlns:a16="http://schemas.microsoft.com/office/drawing/2014/main" id="{C3BFDD6C-04E2-BACA-53DC-466E111B5C80}"/>
              </a:ext>
            </a:extLst>
          </p:cNvPr>
          <p:cNvSpPr/>
          <p:nvPr/>
        </p:nvSpPr>
        <p:spPr>
          <a:xfrm>
            <a:off x="10880300" y="2139696"/>
            <a:ext cx="1002837" cy="3195745"/>
          </a:xfrm>
          <a:prstGeom prst="roundRect">
            <a:avLst/>
          </a:prstGeom>
          <a:solidFill>
            <a:schemeClr val="bg1">
              <a:lumMod val="95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kumimoji="1" lang="ja-JP" altLang="en-US" sz="3200" b="1">
                <a:solidFill>
                  <a:srgbClr val="003451"/>
                </a:solidFill>
              </a:rPr>
              <a:t>社会課題解決</a:t>
            </a:r>
            <a:endParaRPr lang="ja-JP" sz="3200" b="1">
              <a:solidFill>
                <a:srgbClr val="003451"/>
              </a:solidFill>
            </a:endParaRPr>
          </a:p>
        </p:txBody>
      </p:sp>
      <p:sp>
        <p:nvSpPr>
          <p:cNvPr id="14" name="二等辺三角形 13">
            <a:extLst>
              <a:ext uri="{FF2B5EF4-FFF2-40B4-BE49-F238E27FC236}">
                <a16:creationId xmlns:a16="http://schemas.microsoft.com/office/drawing/2014/main" id="{FDBDE8F4-16A3-5ED1-1B58-AE29600FF796}"/>
              </a:ext>
            </a:extLst>
          </p:cNvPr>
          <p:cNvSpPr/>
          <p:nvPr/>
        </p:nvSpPr>
        <p:spPr>
          <a:xfrm rot="21228523" flipH="1">
            <a:off x="7843086" y="1887877"/>
            <a:ext cx="226370" cy="276738"/>
          </a:xfrm>
          <a:prstGeom prst="triangle">
            <a:avLst>
              <a:gd name="adj" fmla="val 84918"/>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40682458"/>
      </p:ext>
    </p:extLst>
  </p:cSld>
  <p:clrMapOvr>
    <a:masterClrMapping/>
  </p:clrMapOvr>
  <p:transition advTm="105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8C617-3E63-2BE1-D177-1EC55F69F991}"/>
            </a:ext>
          </a:extLst>
        </p:cNvPr>
        <p:cNvGrpSpPr/>
        <p:nvPr/>
      </p:nvGrpSpPr>
      <p:grpSpPr>
        <a:xfrm>
          <a:off x="0" y="0"/>
          <a:ext cx="0" cy="0"/>
          <a:chOff x="0" y="0"/>
          <a:chExt cx="0" cy="0"/>
        </a:xfrm>
      </p:grpSpPr>
      <p:sp>
        <p:nvSpPr>
          <p:cNvPr id="14" name="円: 塗りつぶしなし 13">
            <a:extLst>
              <a:ext uri="{FF2B5EF4-FFF2-40B4-BE49-F238E27FC236}">
                <a16:creationId xmlns:a16="http://schemas.microsoft.com/office/drawing/2014/main" id="{F9A1CA1B-BE6D-A1F5-AE78-530025039380}"/>
              </a:ext>
            </a:extLst>
          </p:cNvPr>
          <p:cNvSpPr/>
          <p:nvPr/>
        </p:nvSpPr>
        <p:spPr>
          <a:xfrm>
            <a:off x="3600397" y="1117449"/>
            <a:ext cx="5585028" cy="5552358"/>
          </a:xfrm>
          <a:prstGeom prst="donut">
            <a:avLst>
              <a:gd name="adj" fmla="val 9622"/>
            </a:avLst>
          </a:prstGeom>
          <a:solidFill>
            <a:schemeClr val="bg1">
              <a:lumMod val="85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rgbClr val="003451"/>
              </a:solidFill>
            </a:endParaRPr>
          </a:p>
        </p:txBody>
      </p:sp>
      <p:sp>
        <p:nvSpPr>
          <p:cNvPr id="4" name="楕円 3">
            <a:extLst>
              <a:ext uri="{FF2B5EF4-FFF2-40B4-BE49-F238E27FC236}">
                <a16:creationId xmlns:a16="http://schemas.microsoft.com/office/drawing/2014/main" id="{9AC883FC-76E7-A11D-4B0F-5661C81085A2}"/>
              </a:ext>
            </a:extLst>
          </p:cNvPr>
          <p:cNvSpPr>
            <a:spLocks noChangeAspect="1"/>
          </p:cNvSpPr>
          <p:nvPr/>
        </p:nvSpPr>
        <p:spPr>
          <a:xfrm>
            <a:off x="-2700000" y="729000"/>
            <a:ext cx="5400000" cy="5400000"/>
          </a:xfrm>
          <a:prstGeom prst="ellipse">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rgbClr val="003451"/>
              </a:solidFill>
            </a:endParaRPr>
          </a:p>
        </p:txBody>
      </p:sp>
      <p:sp>
        <p:nvSpPr>
          <p:cNvPr id="2" name="フローチャート: 結合子 1">
            <a:extLst>
              <a:ext uri="{FF2B5EF4-FFF2-40B4-BE49-F238E27FC236}">
                <a16:creationId xmlns:a16="http://schemas.microsoft.com/office/drawing/2014/main" id="{7EC46550-943C-CADC-AB34-0C648BAD6EF7}"/>
              </a:ext>
            </a:extLst>
          </p:cNvPr>
          <p:cNvSpPr/>
          <p:nvPr/>
        </p:nvSpPr>
        <p:spPr>
          <a:xfrm>
            <a:off x="5489827" y="325766"/>
            <a:ext cx="1863372" cy="1901875"/>
          </a:xfrm>
          <a:prstGeom prst="flowChartConnector">
            <a:avLst/>
          </a:prstGeom>
          <a:solidFill>
            <a:schemeClr val="accent6">
              <a:lumMod val="75000"/>
            </a:schemeClr>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a:solidFill>
                  <a:schemeClr val="bg1"/>
                </a:solidFill>
              </a:rPr>
              <a:t>市民</a:t>
            </a:r>
          </a:p>
        </p:txBody>
      </p:sp>
      <p:sp>
        <p:nvSpPr>
          <p:cNvPr id="6" name="フローチャート: 結合子 5">
            <a:extLst>
              <a:ext uri="{FF2B5EF4-FFF2-40B4-BE49-F238E27FC236}">
                <a16:creationId xmlns:a16="http://schemas.microsoft.com/office/drawing/2014/main" id="{450BB8FD-575A-EFDA-4E7C-BBA468F52DF1}"/>
              </a:ext>
            </a:extLst>
          </p:cNvPr>
          <p:cNvSpPr/>
          <p:nvPr/>
        </p:nvSpPr>
        <p:spPr>
          <a:xfrm>
            <a:off x="5428935" y="3126399"/>
            <a:ext cx="1863372" cy="1901875"/>
          </a:xfrm>
          <a:prstGeom prst="flowChartConnector">
            <a:avLst/>
          </a:prstGeom>
          <a:solidFill>
            <a:schemeClr val="tx2">
              <a:lumMod val="60000"/>
              <a:lumOff val="40000"/>
            </a:schemeClr>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a:solidFill>
                  <a:schemeClr val="bg1"/>
                </a:solidFill>
              </a:rPr>
              <a:t>モール</a:t>
            </a:r>
            <a:endParaRPr kumimoji="1" lang="en-US" altLang="ja-JP" sz="2800" b="1">
              <a:solidFill>
                <a:schemeClr val="bg1"/>
              </a:solidFill>
            </a:endParaRPr>
          </a:p>
          <a:p>
            <a:pPr algn="ctr"/>
            <a:r>
              <a:rPr kumimoji="1" lang="en-US" altLang="ja-JP" sz="2800" b="1">
                <a:solidFill>
                  <a:schemeClr val="bg1"/>
                </a:solidFill>
              </a:rPr>
              <a:t>505</a:t>
            </a:r>
            <a:endParaRPr kumimoji="1" lang="ja-JP" altLang="en-US" sz="2800" b="1">
              <a:solidFill>
                <a:schemeClr val="bg1"/>
              </a:solidFill>
            </a:endParaRPr>
          </a:p>
        </p:txBody>
      </p:sp>
      <p:sp>
        <p:nvSpPr>
          <p:cNvPr id="8" name="フローチャート: 結合子 7">
            <a:extLst>
              <a:ext uri="{FF2B5EF4-FFF2-40B4-BE49-F238E27FC236}">
                <a16:creationId xmlns:a16="http://schemas.microsoft.com/office/drawing/2014/main" id="{E8B777B3-A325-0715-37F7-0FB7D041EA41}"/>
              </a:ext>
            </a:extLst>
          </p:cNvPr>
          <p:cNvSpPr/>
          <p:nvPr/>
        </p:nvSpPr>
        <p:spPr>
          <a:xfrm>
            <a:off x="8052759" y="1893507"/>
            <a:ext cx="1863372" cy="1901875"/>
          </a:xfrm>
          <a:prstGeom prst="flowChartConnector">
            <a:avLst/>
          </a:prstGeom>
          <a:solidFill>
            <a:schemeClr val="tx2"/>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a:solidFill>
                  <a:schemeClr val="bg1"/>
                </a:solidFill>
              </a:rPr>
              <a:t>土浦市</a:t>
            </a:r>
          </a:p>
        </p:txBody>
      </p:sp>
      <p:sp>
        <p:nvSpPr>
          <p:cNvPr id="9" name="フローチャート: 結合子 8">
            <a:extLst>
              <a:ext uri="{FF2B5EF4-FFF2-40B4-BE49-F238E27FC236}">
                <a16:creationId xmlns:a16="http://schemas.microsoft.com/office/drawing/2014/main" id="{DB593966-23F4-0CF1-729A-06C60D3E991D}"/>
              </a:ext>
            </a:extLst>
          </p:cNvPr>
          <p:cNvSpPr/>
          <p:nvPr/>
        </p:nvSpPr>
        <p:spPr>
          <a:xfrm>
            <a:off x="7553955" y="4887673"/>
            <a:ext cx="1863372" cy="1901875"/>
          </a:xfrm>
          <a:prstGeom prst="flowChartConnector">
            <a:avLst/>
          </a:prstGeom>
          <a:solidFill>
            <a:schemeClr val="accent5"/>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800" b="1">
                <a:solidFill>
                  <a:schemeClr val="bg1"/>
                </a:solidFill>
              </a:rPr>
              <a:t>NPO</a:t>
            </a:r>
          </a:p>
          <a:p>
            <a:pPr algn="ctr"/>
            <a:r>
              <a:rPr kumimoji="1" lang="ja-JP" altLang="en-US" sz="2800" b="1">
                <a:solidFill>
                  <a:schemeClr val="bg1"/>
                </a:solidFill>
              </a:rPr>
              <a:t>法人</a:t>
            </a:r>
            <a:endParaRPr kumimoji="1" lang="en-US" altLang="ja-JP" sz="2800" b="1">
              <a:solidFill>
                <a:schemeClr val="bg1"/>
              </a:solidFill>
            </a:endParaRPr>
          </a:p>
          <a:p>
            <a:pPr algn="ctr"/>
            <a:r>
              <a:rPr kumimoji="1" lang="ja-JP" altLang="en-US" sz="2000" b="1">
                <a:solidFill>
                  <a:schemeClr val="bg1"/>
                </a:solidFill>
              </a:rPr>
              <a:t>わかまち</a:t>
            </a:r>
          </a:p>
        </p:txBody>
      </p:sp>
      <p:sp>
        <p:nvSpPr>
          <p:cNvPr id="10" name="フローチャート: 結合子 9">
            <a:extLst>
              <a:ext uri="{FF2B5EF4-FFF2-40B4-BE49-F238E27FC236}">
                <a16:creationId xmlns:a16="http://schemas.microsoft.com/office/drawing/2014/main" id="{7CC2F3D3-CB62-F0B5-0399-24A5AA927CC2}"/>
              </a:ext>
            </a:extLst>
          </p:cNvPr>
          <p:cNvSpPr/>
          <p:nvPr/>
        </p:nvSpPr>
        <p:spPr>
          <a:xfrm>
            <a:off x="3405172" y="4887673"/>
            <a:ext cx="1863372" cy="1901875"/>
          </a:xfrm>
          <a:prstGeom prst="flowChartConnector">
            <a:avLst/>
          </a:prstGeom>
          <a:solidFill>
            <a:schemeClr val="accent3">
              <a:lumMod val="60000"/>
              <a:lumOff val="40000"/>
            </a:schemeClr>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a:solidFill>
                  <a:schemeClr val="bg1"/>
                </a:solidFill>
              </a:rPr>
              <a:t>大学院</a:t>
            </a:r>
            <a:endParaRPr kumimoji="1" lang="en-US" altLang="ja-JP" sz="2800" b="1">
              <a:solidFill>
                <a:schemeClr val="bg1"/>
              </a:solidFill>
            </a:endParaRPr>
          </a:p>
          <a:p>
            <a:pPr algn="ctr"/>
            <a:r>
              <a:rPr kumimoji="1" lang="ja-JP" altLang="en-US" sz="2800" b="1">
                <a:solidFill>
                  <a:schemeClr val="bg1"/>
                </a:solidFill>
              </a:rPr>
              <a:t>大学</a:t>
            </a:r>
          </a:p>
        </p:txBody>
      </p:sp>
      <p:sp>
        <p:nvSpPr>
          <p:cNvPr id="12" name="フローチャート: 結合子 11">
            <a:extLst>
              <a:ext uri="{FF2B5EF4-FFF2-40B4-BE49-F238E27FC236}">
                <a16:creationId xmlns:a16="http://schemas.microsoft.com/office/drawing/2014/main" id="{43D5146E-5DD8-DCF7-E671-EECA5B77DA60}"/>
              </a:ext>
            </a:extLst>
          </p:cNvPr>
          <p:cNvSpPr/>
          <p:nvPr/>
        </p:nvSpPr>
        <p:spPr>
          <a:xfrm>
            <a:off x="2962534" y="1912939"/>
            <a:ext cx="1863372" cy="1901875"/>
          </a:xfrm>
          <a:prstGeom prst="flowChartConnector">
            <a:avLst/>
          </a:prstGeom>
          <a:solidFill>
            <a:schemeClr val="accent6">
              <a:lumMod val="40000"/>
              <a:lumOff val="60000"/>
            </a:schemeClr>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a:solidFill>
                  <a:schemeClr val="bg1"/>
                </a:solidFill>
              </a:rPr>
              <a:t>企業</a:t>
            </a:r>
          </a:p>
        </p:txBody>
      </p:sp>
      <p:sp>
        <p:nvSpPr>
          <p:cNvPr id="13" name="四角形: 角を丸くする 12">
            <a:extLst>
              <a:ext uri="{FF2B5EF4-FFF2-40B4-BE49-F238E27FC236}">
                <a16:creationId xmlns:a16="http://schemas.microsoft.com/office/drawing/2014/main" id="{6CEB59B7-8969-F9CA-A02C-29061BE4E666}"/>
              </a:ext>
            </a:extLst>
          </p:cNvPr>
          <p:cNvSpPr/>
          <p:nvPr/>
        </p:nvSpPr>
        <p:spPr>
          <a:xfrm>
            <a:off x="10338043" y="5488381"/>
            <a:ext cx="1048578" cy="815699"/>
          </a:xfrm>
          <a:prstGeom prst="roundRect">
            <a:avLst/>
          </a:prstGeom>
          <a:solidFill>
            <a:schemeClr val="accent4">
              <a:lumMod val="40000"/>
              <a:lumOff val="60000"/>
            </a:schemeClr>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a:solidFill>
                  <a:schemeClr val="bg1"/>
                </a:solidFill>
              </a:rPr>
              <a:t>学生</a:t>
            </a:r>
          </a:p>
        </p:txBody>
      </p:sp>
      <p:sp>
        <p:nvSpPr>
          <p:cNvPr id="20" name="テキスト ボックス 19">
            <a:extLst>
              <a:ext uri="{FF2B5EF4-FFF2-40B4-BE49-F238E27FC236}">
                <a16:creationId xmlns:a16="http://schemas.microsoft.com/office/drawing/2014/main" id="{260E61D0-E2B0-1269-FE6B-D45409EFEDB9}"/>
              </a:ext>
            </a:extLst>
          </p:cNvPr>
          <p:cNvSpPr txBox="1"/>
          <p:nvPr/>
        </p:nvSpPr>
        <p:spPr>
          <a:xfrm rot="19239650">
            <a:off x="4688542" y="4277227"/>
            <a:ext cx="1431863" cy="400110"/>
          </a:xfrm>
          <a:prstGeom prst="rect">
            <a:avLst/>
          </a:prstGeom>
          <a:noFill/>
        </p:spPr>
        <p:txBody>
          <a:bodyPr wrap="square" rtlCol="0">
            <a:spAutoFit/>
          </a:bodyPr>
          <a:lstStyle/>
          <a:p>
            <a:r>
              <a:rPr kumimoji="1" lang="ja-JP" altLang="en-US" sz="2000" b="1">
                <a:solidFill>
                  <a:srgbClr val="003451"/>
                </a:solidFill>
              </a:rPr>
              <a:t>教育</a:t>
            </a:r>
          </a:p>
        </p:txBody>
      </p:sp>
      <p:sp>
        <p:nvSpPr>
          <p:cNvPr id="21" name="テキスト ボックス 20">
            <a:extLst>
              <a:ext uri="{FF2B5EF4-FFF2-40B4-BE49-F238E27FC236}">
                <a16:creationId xmlns:a16="http://schemas.microsoft.com/office/drawing/2014/main" id="{E0C0785A-08D3-62B8-7016-38E538CE6475}"/>
              </a:ext>
            </a:extLst>
          </p:cNvPr>
          <p:cNvSpPr txBox="1"/>
          <p:nvPr/>
        </p:nvSpPr>
        <p:spPr>
          <a:xfrm rot="1743401">
            <a:off x="4589461" y="3652309"/>
            <a:ext cx="1431863" cy="400110"/>
          </a:xfrm>
          <a:prstGeom prst="rect">
            <a:avLst/>
          </a:prstGeom>
          <a:noFill/>
        </p:spPr>
        <p:txBody>
          <a:bodyPr wrap="square" rtlCol="0">
            <a:spAutoFit/>
          </a:bodyPr>
          <a:lstStyle/>
          <a:p>
            <a:r>
              <a:rPr kumimoji="1" lang="ja-JP" altLang="en-US" sz="2000" b="1">
                <a:solidFill>
                  <a:srgbClr val="003451"/>
                </a:solidFill>
              </a:rPr>
              <a:t>賃貸</a:t>
            </a:r>
          </a:p>
        </p:txBody>
      </p:sp>
      <p:sp>
        <p:nvSpPr>
          <p:cNvPr id="23" name="テキスト ボックス 22">
            <a:extLst>
              <a:ext uri="{FF2B5EF4-FFF2-40B4-BE49-F238E27FC236}">
                <a16:creationId xmlns:a16="http://schemas.microsoft.com/office/drawing/2014/main" id="{76A1D201-AC32-A2CC-6F4F-61E897A36125}"/>
              </a:ext>
            </a:extLst>
          </p:cNvPr>
          <p:cNvSpPr txBox="1"/>
          <p:nvPr/>
        </p:nvSpPr>
        <p:spPr>
          <a:xfrm>
            <a:off x="6488982" y="2325240"/>
            <a:ext cx="559365" cy="707886"/>
          </a:xfrm>
          <a:prstGeom prst="rect">
            <a:avLst/>
          </a:prstGeom>
          <a:noFill/>
        </p:spPr>
        <p:txBody>
          <a:bodyPr wrap="square" rtlCol="0">
            <a:spAutoFit/>
          </a:bodyPr>
          <a:lstStyle/>
          <a:p>
            <a:r>
              <a:rPr kumimoji="1" lang="ja-JP" altLang="en-US" sz="2000" b="1">
                <a:solidFill>
                  <a:srgbClr val="003451"/>
                </a:solidFill>
              </a:rPr>
              <a:t>対価</a:t>
            </a:r>
          </a:p>
        </p:txBody>
      </p:sp>
      <p:sp>
        <p:nvSpPr>
          <p:cNvPr id="25" name="テキスト ボックス 24">
            <a:extLst>
              <a:ext uri="{FF2B5EF4-FFF2-40B4-BE49-F238E27FC236}">
                <a16:creationId xmlns:a16="http://schemas.microsoft.com/office/drawing/2014/main" id="{D81573C3-630F-090F-C369-DF53AA005D12}"/>
              </a:ext>
            </a:extLst>
          </p:cNvPr>
          <p:cNvSpPr txBox="1"/>
          <p:nvPr/>
        </p:nvSpPr>
        <p:spPr>
          <a:xfrm>
            <a:off x="7589904" y="1275482"/>
            <a:ext cx="1431863" cy="400110"/>
          </a:xfrm>
          <a:prstGeom prst="rect">
            <a:avLst/>
          </a:prstGeom>
          <a:noFill/>
        </p:spPr>
        <p:txBody>
          <a:bodyPr wrap="square" rtlCol="0">
            <a:spAutoFit/>
          </a:bodyPr>
          <a:lstStyle/>
          <a:p>
            <a:r>
              <a:rPr kumimoji="1" lang="ja-JP" altLang="en-US" sz="2000" b="1">
                <a:solidFill>
                  <a:srgbClr val="003451"/>
                </a:solidFill>
              </a:rPr>
              <a:t>市民参画</a:t>
            </a:r>
          </a:p>
        </p:txBody>
      </p:sp>
      <p:sp>
        <p:nvSpPr>
          <p:cNvPr id="26" name="テキスト ボックス 25">
            <a:extLst>
              <a:ext uri="{FF2B5EF4-FFF2-40B4-BE49-F238E27FC236}">
                <a16:creationId xmlns:a16="http://schemas.microsoft.com/office/drawing/2014/main" id="{DA40E7D0-7942-474D-8480-F39309C3B359}"/>
              </a:ext>
            </a:extLst>
          </p:cNvPr>
          <p:cNvSpPr txBox="1"/>
          <p:nvPr/>
        </p:nvSpPr>
        <p:spPr>
          <a:xfrm>
            <a:off x="7497078" y="577828"/>
            <a:ext cx="2282781" cy="400110"/>
          </a:xfrm>
          <a:prstGeom prst="rect">
            <a:avLst/>
          </a:prstGeom>
          <a:noFill/>
        </p:spPr>
        <p:txBody>
          <a:bodyPr wrap="square" rtlCol="0">
            <a:spAutoFit/>
          </a:bodyPr>
          <a:lstStyle/>
          <a:p>
            <a:r>
              <a:rPr kumimoji="1" lang="ja-JP" altLang="en-US" sz="2000" b="1">
                <a:solidFill>
                  <a:srgbClr val="003451"/>
                </a:solidFill>
              </a:rPr>
              <a:t>行政サービス</a:t>
            </a:r>
          </a:p>
        </p:txBody>
      </p:sp>
      <p:sp>
        <p:nvSpPr>
          <p:cNvPr id="28" name="テキスト ボックス 27">
            <a:extLst>
              <a:ext uri="{FF2B5EF4-FFF2-40B4-BE49-F238E27FC236}">
                <a16:creationId xmlns:a16="http://schemas.microsoft.com/office/drawing/2014/main" id="{FAB6091A-4FFE-A3BE-29E0-356E7748AFB3}"/>
              </a:ext>
            </a:extLst>
          </p:cNvPr>
          <p:cNvSpPr txBox="1"/>
          <p:nvPr/>
        </p:nvSpPr>
        <p:spPr>
          <a:xfrm rot="19173977">
            <a:off x="4965646" y="4947776"/>
            <a:ext cx="1431863" cy="400110"/>
          </a:xfrm>
          <a:prstGeom prst="rect">
            <a:avLst/>
          </a:prstGeom>
          <a:noFill/>
        </p:spPr>
        <p:txBody>
          <a:bodyPr wrap="square" rtlCol="0">
            <a:spAutoFit/>
          </a:bodyPr>
          <a:lstStyle/>
          <a:p>
            <a:r>
              <a:rPr kumimoji="1" lang="ja-JP" altLang="en-US" sz="2000" b="1">
                <a:solidFill>
                  <a:srgbClr val="003451"/>
                </a:solidFill>
              </a:rPr>
              <a:t>場の提供</a:t>
            </a:r>
          </a:p>
        </p:txBody>
      </p:sp>
      <p:sp>
        <p:nvSpPr>
          <p:cNvPr id="29" name="テキスト ボックス 28">
            <a:extLst>
              <a:ext uri="{FF2B5EF4-FFF2-40B4-BE49-F238E27FC236}">
                <a16:creationId xmlns:a16="http://schemas.microsoft.com/office/drawing/2014/main" id="{7C7C32DD-D5E8-01DD-2869-78C0334F6A00}"/>
              </a:ext>
            </a:extLst>
          </p:cNvPr>
          <p:cNvSpPr txBox="1"/>
          <p:nvPr/>
        </p:nvSpPr>
        <p:spPr>
          <a:xfrm>
            <a:off x="5751655" y="6239660"/>
            <a:ext cx="1431863" cy="400110"/>
          </a:xfrm>
          <a:prstGeom prst="rect">
            <a:avLst/>
          </a:prstGeom>
          <a:noFill/>
        </p:spPr>
        <p:txBody>
          <a:bodyPr wrap="square" rtlCol="0">
            <a:spAutoFit/>
          </a:bodyPr>
          <a:lstStyle/>
          <a:p>
            <a:r>
              <a:rPr kumimoji="1" lang="ja-JP" altLang="en-US" sz="2000" b="1">
                <a:solidFill>
                  <a:srgbClr val="003451"/>
                </a:solidFill>
              </a:rPr>
              <a:t>実現手段</a:t>
            </a:r>
          </a:p>
        </p:txBody>
      </p:sp>
      <p:sp>
        <p:nvSpPr>
          <p:cNvPr id="31" name="テキスト ボックス 30">
            <a:extLst>
              <a:ext uri="{FF2B5EF4-FFF2-40B4-BE49-F238E27FC236}">
                <a16:creationId xmlns:a16="http://schemas.microsoft.com/office/drawing/2014/main" id="{642CDCBB-28AA-760F-4622-AA2E1725C943}"/>
              </a:ext>
            </a:extLst>
          </p:cNvPr>
          <p:cNvSpPr txBox="1"/>
          <p:nvPr/>
        </p:nvSpPr>
        <p:spPr>
          <a:xfrm>
            <a:off x="5687987" y="5540224"/>
            <a:ext cx="1431863" cy="400110"/>
          </a:xfrm>
          <a:prstGeom prst="rect">
            <a:avLst/>
          </a:prstGeom>
          <a:noFill/>
        </p:spPr>
        <p:txBody>
          <a:bodyPr wrap="square" rtlCol="0">
            <a:spAutoFit/>
          </a:bodyPr>
          <a:lstStyle/>
          <a:p>
            <a:r>
              <a:rPr kumimoji="1" lang="ja-JP" altLang="en-US" sz="2000" b="1">
                <a:solidFill>
                  <a:srgbClr val="003451"/>
                </a:solidFill>
              </a:rPr>
              <a:t>アイデア</a:t>
            </a:r>
          </a:p>
        </p:txBody>
      </p:sp>
      <p:sp>
        <p:nvSpPr>
          <p:cNvPr id="32" name="テキスト ボックス 31">
            <a:extLst>
              <a:ext uri="{FF2B5EF4-FFF2-40B4-BE49-F238E27FC236}">
                <a16:creationId xmlns:a16="http://schemas.microsoft.com/office/drawing/2014/main" id="{D8F297F5-0246-A4F4-07B5-C7BF8A58042D}"/>
              </a:ext>
            </a:extLst>
          </p:cNvPr>
          <p:cNvSpPr txBox="1"/>
          <p:nvPr/>
        </p:nvSpPr>
        <p:spPr>
          <a:xfrm rot="1813305">
            <a:off x="4884615" y="2988344"/>
            <a:ext cx="1431863" cy="400110"/>
          </a:xfrm>
          <a:prstGeom prst="rect">
            <a:avLst/>
          </a:prstGeom>
          <a:noFill/>
        </p:spPr>
        <p:txBody>
          <a:bodyPr wrap="square" rtlCol="0">
            <a:spAutoFit/>
          </a:bodyPr>
          <a:lstStyle/>
          <a:p>
            <a:r>
              <a:rPr kumimoji="1" lang="ja-JP" altLang="en-US" sz="2000" b="1">
                <a:solidFill>
                  <a:srgbClr val="003451"/>
                </a:solidFill>
              </a:rPr>
              <a:t>賃料</a:t>
            </a:r>
          </a:p>
        </p:txBody>
      </p:sp>
      <p:sp>
        <p:nvSpPr>
          <p:cNvPr id="33" name="テキスト ボックス 32">
            <a:extLst>
              <a:ext uri="{FF2B5EF4-FFF2-40B4-BE49-F238E27FC236}">
                <a16:creationId xmlns:a16="http://schemas.microsoft.com/office/drawing/2014/main" id="{264C6AFA-C853-C4DC-F554-C4B169CAF0B5}"/>
              </a:ext>
            </a:extLst>
          </p:cNvPr>
          <p:cNvSpPr txBox="1"/>
          <p:nvPr/>
        </p:nvSpPr>
        <p:spPr>
          <a:xfrm>
            <a:off x="5773763" y="2260968"/>
            <a:ext cx="576169" cy="707886"/>
          </a:xfrm>
          <a:prstGeom prst="rect">
            <a:avLst/>
          </a:prstGeom>
          <a:noFill/>
        </p:spPr>
        <p:txBody>
          <a:bodyPr wrap="square" rtlCol="0">
            <a:spAutoFit/>
          </a:bodyPr>
          <a:lstStyle/>
          <a:p>
            <a:r>
              <a:rPr kumimoji="1" lang="ja-JP" altLang="en-US" sz="2000" b="1">
                <a:solidFill>
                  <a:srgbClr val="003451"/>
                </a:solidFill>
              </a:rPr>
              <a:t>体験</a:t>
            </a:r>
          </a:p>
        </p:txBody>
      </p:sp>
      <p:sp>
        <p:nvSpPr>
          <p:cNvPr id="34" name="矢印: 上向き折線 33">
            <a:extLst>
              <a:ext uri="{FF2B5EF4-FFF2-40B4-BE49-F238E27FC236}">
                <a16:creationId xmlns:a16="http://schemas.microsoft.com/office/drawing/2014/main" id="{C940FA8F-42BE-0ACB-F1F1-E3F2E917E757}"/>
              </a:ext>
            </a:extLst>
          </p:cNvPr>
          <p:cNvSpPr/>
          <p:nvPr/>
        </p:nvSpPr>
        <p:spPr>
          <a:xfrm rot="16200000">
            <a:off x="7741215" y="428510"/>
            <a:ext cx="988611" cy="1820087"/>
          </a:xfrm>
          <a:prstGeom prst="bentUpArrow">
            <a:avLst>
              <a:gd name="adj1" fmla="val 9210"/>
              <a:gd name="adj2" fmla="val 11711"/>
              <a:gd name="adj3" fmla="val 23937"/>
            </a:avLst>
          </a:prstGeom>
          <a:solidFill>
            <a:srgbClr val="00345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rgbClr val="003451"/>
              </a:solidFill>
            </a:endParaRPr>
          </a:p>
        </p:txBody>
      </p:sp>
      <p:sp>
        <p:nvSpPr>
          <p:cNvPr id="35" name="矢印: 上向き折線 34">
            <a:extLst>
              <a:ext uri="{FF2B5EF4-FFF2-40B4-BE49-F238E27FC236}">
                <a16:creationId xmlns:a16="http://schemas.microsoft.com/office/drawing/2014/main" id="{3CF7849F-FAF7-6DC4-AD5D-D7AA4B4A0338}"/>
              </a:ext>
            </a:extLst>
          </p:cNvPr>
          <p:cNvSpPr/>
          <p:nvPr/>
        </p:nvSpPr>
        <p:spPr>
          <a:xfrm rot="10800000" flipH="1">
            <a:off x="7395723" y="1208496"/>
            <a:ext cx="1502247" cy="668985"/>
          </a:xfrm>
          <a:prstGeom prst="bentUpArrow">
            <a:avLst>
              <a:gd name="adj1" fmla="val 12043"/>
              <a:gd name="adj2" fmla="val 13656"/>
              <a:gd name="adj3" fmla="val 25000"/>
            </a:avLst>
          </a:prstGeom>
          <a:solidFill>
            <a:srgbClr val="00345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rgbClr val="003451"/>
              </a:solidFill>
            </a:endParaRPr>
          </a:p>
        </p:txBody>
      </p:sp>
      <p:sp>
        <p:nvSpPr>
          <p:cNvPr id="36" name="テキスト ボックス 35">
            <a:extLst>
              <a:ext uri="{FF2B5EF4-FFF2-40B4-BE49-F238E27FC236}">
                <a16:creationId xmlns:a16="http://schemas.microsoft.com/office/drawing/2014/main" id="{83698B66-4FDE-3254-468B-17FFC3D9E513}"/>
              </a:ext>
            </a:extLst>
          </p:cNvPr>
          <p:cNvSpPr txBox="1"/>
          <p:nvPr/>
        </p:nvSpPr>
        <p:spPr>
          <a:xfrm flipH="1">
            <a:off x="4256124" y="1274535"/>
            <a:ext cx="1431863" cy="400110"/>
          </a:xfrm>
          <a:prstGeom prst="rect">
            <a:avLst/>
          </a:prstGeom>
          <a:noFill/>
        </p:spPr>
        <p:txBody>
          <a:bodyPr wrap="square" rtlCol="0">
            <a:spAutoFit/>
          </a:bodyPr>
          <a:lstStyle/>
          <a:p>
            <a:r>
              <a:rPr kumimoji="1" lang="ja-JP" altLang="en-US" sz="2000" b="1">
                <a:solidFill>
                  <a:srgbClr val="003451"/>
                </a:solidFill>
              </a:rPr>
              <a:t>就労</a:t>
            </a:r>
          </a:p>
        </p:txBody>
      </p:sp>
      <p:sp>
        <p:nvSpPr>
          <p:cNvPr id="37" name="テキスト ボックス 36">
            <a:extLst>
              <a:ext uri="{FF2B5EF4-FFF2-40B4-BE49-F238E27FC236}">
                <a16:creationId xmlns:a16="http://schemas.microsoft.com/office/drawing/2014/main" id="{6953D752-A724-04DE-90F9-0AC5827F3B2E}"/>
              </a:ext>
            </a:extLst>
          </p:cNvPr>
          <p:cNvSpPr txBox="1"/>
          <p:nvPr/>
        </p:nvSpPr>
        <p:spPr>
          <a:xfrm flipH="1">
            <a:off x="3716001" y="594229"/>
            <a:ext cx="1654671" cy="400110"/>
          </a:xfrm>
          <a:prstGeom prst="rect">
            <a:avLst/>
          </a:prstGeom>
          <a:noFill/>
        </p:spPr>
        <p:txBody>
          <a:bodyPr wrap="square" rtlCol="0">
            <a:spAutoFit/>
          </a:bodyPr>
          <a:lstStyle/>
          <a:p>
            <a:r>
              <a:rPr kumimoji="1" lang="ja-JP" altLang="en-US" sz="2000" b="1">
                <a:solidFill>
                  <a:srgbClr val="003451"/>
                </a:solidFill>
              </a:rPr>
              <a:t>働く場所</a:t>
            </a:r>
          </a:p>
        </p:txBody>
      </p:sp>
      <p:sp>
        <p:nvSpPr>
          <p:cNvPr id="38" name="矢印: 上向き折線 37">
            <a:extLst>
              <a:ext uri="{FF2B5EF4-FFF2-40B4-BE49-F238E27FC236}">
                <a16:creationId xmlns:a16="http://schemas.microsoft.com/office/drawing/2014/main" id="{8893F992-BCEA-6701-2A05-42C557D5EB9A}"/>
              </a:ext>
            </a:extLst>
          </p:cNvPr>
          <p:cNvSpPr/>
          <p:nvPr/>
        </p:nvSpPr>
        <p:spPr>
          <a:xfrm rot="5400000" flipH="1">
            <a:off x="4034323" y="455087"/>
            <a:ext cx="988611" cy="1820087"/>
          </a:xfrm>
          <a:prstGeom prst="bentUpArrow">
            <a:avLst>
              <a:gd name="adj1" fmla="val 9210"/>
              <a:gd name="adj2" fmla="val 11711"/>
              <a:gd name="adj3" fmla="val 23937"/>
            </a:avLst>
          </a:prstGeom>
          <a:solidFill>
            <a:srgbClr val="00345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rgbClr val="003451"/>
              </a:solidFill>
            </a:endParaRPr>
          </a:p>
        </p:txBody>
      </p:sp>
      <p:sp>
        <p:nvSpPr>
          <p:cNvPr id="39" name="矢印: 上向き折線 38">
            <a:extLst>
              <a:ext uri="{FF2B5EF4-FFF2-40B4-BE49-F238E27FC236}">
                <a16:creationId xmlns:a16="http://schemas.microsoft.com/office/drawing/2014/main" id="{796CBED5-A5D8-3C0F-993B-DA13C06B1381}"/>
              </a:ext>
            </a:extLst>
          </p:cNvPr>
          <p:cNvSpPr/>
          <p:nvPr/>
        </p:nvSpPr>
        <p:spPr>
          <a:xfrm rot="10800000">
            <a:off x="3915361" y="1194900"/>
            <a:ext cx="1502247" cy="668985"/>
          </a:xfrm>
          <a:prstGeom prst="bentUpArrow">
            <a:avLst>
              <a:gd name="adj1" fmla="val 12043"/>
              <a:gd name="adj2" fmla="val 13656"/>
              <a:gd name="adj3" fmla="val 25000"/>
            </a:avLst>
          </a:prstGeom>
          <a:solidFill>
            <a:srgbClr val="00345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rgbClr val="003451"/>
              </a:solidFill>
            </a:endParaRPr>
          </a:p>
        </p:txBody>
      </p:sp>
      <p:sp>
        <p:nvSpPr>
          <p:cNvPr id="42" name="矢印: 上 41">
            <a:extLst>
              <a:ext uri="{FF2B5EF4-FFF2-40B4-BE49-F238E27FC236}">
                <a16:creationId xmlns:a16="http://schemas.microsoft.com/office/drawing/2014/main" id="{D4A48EEF-18EA-DCF1-ACAE-202CCAD8A4AF}"/>
              </a:ext>
            </a:extLst>
          </p:cNvPr>
          <p:cNvSpPr/>
          <p:nvPr/>
        </p:nvSpPr>
        <p:spPr>
          <a:xfrm rot="717874">
            <a:off x="9323583" y="3696781"/>
            <a:ext cx="161974" cy="1427550"/>
          </a:xfrm>
          <a:prstGeom prst="upArrow">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rgbClr val="003451"/>
              </a:solidFill>
            </a:endParaRPr>
          </a:p>
        </p:txBody>
      </p:sp>
      <p:sp>
        <p:nvSpPr>
          <p:cNvPr id="50" name="テキスト ボックス 49">
            <a:extLst>
              <a:ext uri="{FF2B5EF4-FFF2-40B4-BE49-F238E27FC236}">
                <a16:creationId xmlns:a16="http://schemas.microsoft.com/office/drawing/2014/main" id="{E1D2EEA5-0814-8504-9A29-3DCFA63C04A4}"/>
              </a:ext>
            </a:extLst>
          </p:cNvPr>
          <p:cNvSpPr txBox="1"/>
          <p:nvPr/>
        </p:nvSpPr>
        <p:spPr>
          <a:xfrm rot="598775">
            <a:off x="9422464" y="3970287"/>
            <a:ext cx="800219" cy="1449504"/>
          </a:xfrm>
          <a:prstGeom prst="rect">
            <a:avLst/>
          </a:prstGeom>
          <a:noFill/>
        </p:spPr>
        <p:txBody>
          <a:bodyPr vert="eaVert" wrap="square" rtlCol="0">
            <a:spAutoFit/>
          </a:bodyPr>
          <a:lstStyle/>
          <a:p>
            <a:r>
              <a:rPr kumimoji="1" lang="ja-JP" altLang="en-US" sz="2000" b="1">
                <a:solidFill>
                  <a:srgbClr val="003451"/>
                </a:solidFill>
              </a:rPr>
              <a:t>若者目線の課題</a:t>
            </a:r>
          </a:p>
        </p:txBody>
      </p:sp>
      <p:sp>
        <p:nvSpPr>
          <p:cNvPr id="51" name="矢印: 上 50">
            <a:extLst>
              <a:ext uri="{FF2B5EF4-FFF2-40B4-BE49-F238E27FC236}">
                <a16:creationId xmlns:a16="http://schemas.microsoft.com/office/drawing/2014/main" id="{DA52ADA3-A9F3-5AB8-D1DC-DC514CC68EBA}"/>
              </a:ext>
            </a:extLst>
          </p:cNvPr>
          <p:cNvSpPr/>
          <p:nvPr/>
        </p:nvSpPr>
        <p:spPr>
          <a:xfrm rot="717874" flipH="1" flipV="1">
            <a:off x="9062359" y="3787822"/>
            <a:ext cx="157388" cy="1225382"/>
          </a:xfrm>
          <a:prstGeom prst="upArrow">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rgbClr val="003451"/>
              </a:solidFill>
            </a:endParaRPr>
          </a:p>
        </p:txBody>
      </p:sp>
      <p:sp>
        <p:nvSpPr>
          <p:cNvPr id="52" name="テキスト ボックス 51">
            <a:extLst>
              <a:ext uri="{FF2B5EF4-FFF2-40B4-BE49-F238E27FC236}">
                <a16:creationId xmlns:a16="http://schemas.microsoft.com/office/drawing/2014/main" id="{DE85427C-B675-6933-6A03-25265893898A}"/>
              </a:ext>
            </a:extLst>
          </p:cNvPr>
          <p:cNvSpPr txBox="1"/>
          <p:nvPr/>
        </p:nvSpPr>
        <p:spPr>
          <a:xfrm rot="785119">
            <a:off x="8591099" y="3777657"/>
            <a:ext cx="492443" cy="1449504"/>
          </a:xfrm>
          <a:prstGeom prst="rect">
            <a:avLst/>
          </a:prstGeom>
          <a:noFill/>
        </p:spPr>
        <p:txBody>
          <a:bodyPr vert="eaVert" wrap="square" rtlCol="0">
            <a:spAutoFit/>
          </a:bodyPr>
          <a:lstStyle/>
          <a:p>
            <a:r>
              <a:rPr kumimoji="1" lang="ja-JP" altLang="en-US" sz="2000" b="1">
                <a:solidFill>
                  <a:srgbClr val="003451"/>
                </a:solidFill>
              </a:rPr>
              <a:t>行政支援</a:t>
            </a:r>
          </a:p>
        </p:txBody>
      </p:sp>
      <p:sp>
        <p:nvSpPr>
          <p:cNvPr id="53" name="矢印: 上 52">
            <a:extLst>
              <a:ext uri="{FF2B5EF4-FFF2-40B4-BE49-F238E27FC236}">
                <a16:creationId xmlns:a16="http://schemas.microsoft.com/office/drawing/2014/main" id="{3CE84954-5E10-E989-0FD5-1E6B0D253D3B}"/>
              </a:ext>
            </a:extLst>
          </p:cNvPr>
          <p:cNvSpPr/>
          <p:nvPr/>
        </p:nvSpPr>
        <p:spPr>
          <a:xfrm rot="20882126" flipH="1">
            <a:off x="3477115" y="3716204"/>
            <a:ext cx="157048" cy="1394109"/>
          </a:xfrm>
          <a:prstGeom prst="upArrow">
            <a:avLst/>
          </a:prstGeom>
          <a:solidFill>
            <a:srgbClr val="00345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rgbClr val="003451"/>
              </a:solidFill>
            </a:endParaRPr>
          </a:p>
        </p:txBody>
      </p:sp>
      <p:sp>
        <p:nvSpPr>
          <p:cNvPr id="54" name="テキスト ボックス 53">
            <a:extLst>
              <a:ext uri="{FF2B5EF4-FFF2-40B4-BE49-F238E27FC236}">
                <a16:creationId xmlns:a16="http://schemas.microsoft.com/office/drawing/2014/main" id="{70CC9E57-6AE2-C2A6-7DBE-6E9E9A983956}"/>
              </a:ext>
            </a:extLst>
          </p:cNvPr>
          <p:cNvSpPr txBox="1"/>
          <p:nvPr/>
        </p:nvSpPr>
        <p:spPr>
          <a:xfrm rot="20846689" flipH="1">
            <a:off x="3055338" y="3648665"/>
            <a:ext cx="492443" cy="1733719"/>
          </a:xfrm>
          <a:prstGeom prst="rect">
            <a:avLst/>
          </a:prstGeom>
          <a:noFill/>
        </p:spPr>
        <p:txBody>
          <a:bodyPr vert="eaVert" wrap="square" rtlCol="0">
            <a:spAutoFit/>
          </a:bodyPr>
          <a:lstStyle/>
          <a:p>
            <a:r>
              <a:rPr kumimoji="1" lang="ja-JP" altLang="en-US" sz="2000" b="1">
                <a:solidFill>
                  <a:srgbClr val="003451"/>
                </a:solidFill>
              </a:rPr>
              <a:t>社会人教育</a:t>
            </a:r>
          </a:p>
        </p:txBody>
      </p:sp>
      <p:sp>
        <p:nvSpPr>
          <p:cNvPr id="55" name="矢印: 上 54">
            <a:extLst>
              <a:ext uri="{FF2B5EF4-FFF2-40B4-BE49-F238E27FC236}">
                <a16:creationId xmlns:a16="http://schemas.microsoft.com/office/drawing/2014/main" id="{54B3FFD7-FA48-D486-D3FA-62BA094E6243}"/>
              </a:ext>
            </a:extLst>
          </p:cNvPr>
          <p:cNvSpPr/>
          <p:nvPr/>
        </p:nvSpPr>
        <p:spPr>
          <a:xfrm rot="20882126" flipV="1">
            <a:off x="3774282" y="3827503"/>
            <a:ext cx="151460" cy="1141961"/>
          </a:xfrm>
          <a:prstGeom prst="upArrow">
            <a:avLst/>
          </a:prstGeom>
          <a:solidFill>
            <a:srgbClr val="00345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rgbClr val="003451"/>
              </a:solidFill>
            </a:endParaRPr>
          </a:p>
        </p:txBody>
      </p:sp>
      <p:sp>
        <p:nvSpPr>
          <p:cNvPr id="58" name="テキスト ボックス 57">
            <a:extLst>
              <a:ext uri="{FF2B5EF4-FFF2-40B4-BE49-F238E27FC236}">
                <a16:creationId xmlns:a16="http://schemas.microsoft.com/office/drawing/2014/main" id="{A87AAA00-9F12-37A7-3C6E-F161446CC77B}"/>
              </a:ext>
            </a:extLst>
          </p:cNvPr>
          <p:cNvSpPr txBox="1"/>
          <p:nvPr/>
        </p:nvSpPr>
        <p:spPr>
          <a:xfrm rot="20846689" flipH="1">
            <a:off x="3886936" y="3869142"/>
            <a:ext cx="492443" cy="1113314"/>
          </a:xfrm>
          <a:prstGeom prst="rect">
            <a:avLst/>
          </a:prstGeom>
          <a:noFill/>
        </p:spPr>
        <p:txBody>
          <a:bodyPr vert="eaVert" wrap="square" rtlCol="0">
            <a:spAutoFit/>
          </a:bodyPr>
          <a:lstStyle/>
          <a:p>
            <a:r>
              <a:rPr kumimoji="1" lang="ja-JP" altLang="en-US" sz="2000" b="1">
                <a:solidFill>
                  <a:srgbClr val="003451"/>
                </a:solidFill>
              </a:rPr>
              <a:t>資金力</a:t>
            </a:r>
          </a:p>
        </p:txBody>
      </p:sp>
      <p:sp>
        <p:nvSpPr>
          <p:cNvPr id="59" name="矢印: 上 58">
            <a:extLst>
              <a:ext uri="{FF2B5EF4-FFF2-40B4-BE49-F238E27FC236}">
                <a16:creationId xmlns:a16="http://schemas.microsoft.com/office/drawing/2014/main" id="{0F00D572-8ADF-FAD6-A991-D73A55E79708}"/>
              </a:ext>
            </a:extLst>
          </p:cNvPr>
          <p:cNvSpPr/>
          <p:nvPr/>
        </p:nvSpPr>
        <p:spPr>
          <a:xfrm rot="16200000" flipH="1">
            <a:off x="6306725" y="4828752"/>
            <a:ext cx="190989" cy="2246002"/>
          </a:xfrm>
          <a:prstGeom prst="upArrow">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rgbClr val="003451"/>
              </a:solidFill>
            </a:endParaRPr>
          </a:p>
        </p:txBody>
      </p:sp>
      <p:sp>
        <p:nvSpPr>
          <p:cNvPr id="61" name="矢印: 上 60">
            <a:extLst>
              <a:ext uri="{FF2B5EF4-FFF2-40B4-BE49-F238E27FC236}">
                <a16:creationId xmlns:a16="http://schemas.microsoft.com/office/drawing/2014/main" id="{A7C16A2C-CD6E-C664-9E98-D5725505A0BE}"/>
              </a:ext>
            </a:extLst>
          </p:cNvPr>
          <p:cNvSpPr/>
          <p:nvPr/>
        </p:nvSpPr>
        <p:spPr>
          <a:xfrm rot="5400000" flipH="1">
            <a:off x="6324784" y="5105240"/>
            <a:ext cx="190989" cy="2246002"/>
          </a:xfrm>
          <a:prstGeom prst="upArrow">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rgbClr val="003451"/>
              </a:solidFill>
            </a:endParaRPr>
          </a:p>
        </p:txBody>
      </p:sp>
      <p:sp>
        <p:nvSpPr>
          <p:cNvPr id="62" name="テキスト ボックス 61">
            <a:extLst>
              <a:ext uri="{FF2B5EF4-FFF2-40B4-BE49-F238E27FC236}">
                <a16:creationId xmlns:a16="http://schemas.microsoft.com/office/drawing/2014/main" id="{12FDA43B-15E2-A230-68D7-5F598FCFAB8E}"/>
              </a:ext>
            </a:extLst>
          </p:cNvPr>
          <p:cNvSpPr txBox="1"/>
          <p:nvPr/>
        </p:nvSpPr>
        <p:spPr>
          <a:xfrm rot="19924229">
            <a:off x="7080852" y="2774724"/>
            <a:ext cx="1431863" cy="400110"/>
          </a:xfrm>
          <a:prstGeom prst="rect">
            <a:avLst/>
          </a:prstGeom>
          <a:noFill/>
        </p:spPr>
        <p:txBody>
          <a:bodyPr wrap="square" rtlCol="0">
            <a:spAutoFit/>
          </a:bodyPr>
          <a:lstStyle/>
          <a:p>
            <a:r>
              <a:rPr kumimoji="1" lang="ja-JP" altLang="en-US" sz="2000" b="1">
                <a:solidFill>
                  <a:srgbClr val="003451"/>
                </a:solidFill>
              </a:rPr>
              <a:t>税</a:t>
            </a:r>
          </a:p>
        </p:txBody>
      </p:sp>
      <p:sp>
        <p:nvSpPr>
          <p:cNvPr id="63" name="テキスト ボックス 62">
            <a:extLst>
              <a:ext uri="{FF2B5EF4-FFF2-40B4-BE49-F238E27FC236}">
                <a16:creationId xmlns:a16="http://schemas.microsoft.com/office/drawing/2014/main" id="{321115D6-9AF4-6B86-7B48-6E8BCF7AA7EF}"/>
              </a:ext>
            </a:extLst>
          </p:cNvPr>
          <p:cNvSpPr txBox="1"/>
          <p:nvPr/>
        </p:nvSpPr>
        <p:spPr>
          <a:xfrm rot="19819347">
            <a:off x="7398532" y="3336505"/>
            <a:ext cx="1431863" cy="400110"/>
          </a:xfrm>
          <a:prstGeom prst="rect">
            <a:avLst/>
          </a:prstGeom>
          <a:noFill/>
        </p:spPr>
        <p:txBody>
          <a:bodyPr wrap="square" rtlCol="0">
            <a:spAutoFit/>
          </a:bodyPr>
          <a:lstStyle/>
          <a:p>
            <a:r>
              <a:rPr kumimoji="1" lang="ja-JP" altLang="en-US" sz="2000" b="1">
                <a:solidFill>
                  <a:srgbClr val="003451"/>
                </a:solidFill>
              </a:rPr>
              <a:t>補助</a:t>
            </a:r>
          </a:p>
        </p:txBody>
      </p:sp>
      <p:sp>
        <p:nvSpPr>
          <p:cNvPr id="64" name="矢印: 上 63">
            <a:extLst>
              <a:ext uri="{FF2B5EF4-FFF2-40B4-BE49-F238E27FC236}">
                <a16:creationId xmlns:a16="http://schemas.microsoft.com/office/drawing/2014/main" id="{5254B20D-32E2-B226-F042-479472833851}"/>
              </a:ext>
            </a:extLst>
          </p:cNvPr>
          <p:cNvSpPr/>
          <p:nvPr/>
        </p:nvSpPr>
        <p:spPr>
          <a:xfrm flipV="1">
            <a:off x="6448935" y="2273868"/>
            <a:ext cx="167078" cy="836866"/>
          </a:xfrm>
          <a:prstGeom prst="upArrow">
            <a:avLst/>
          </a:prstGeom>
          <a:solidFill>
            <a:srgbClr val="00345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rgbClr val="003451"/>
              </a:solidFill>
            </a:endParaRPr>
          </a:p>
        </p:txBody>
      </p:sp>
      <p:sp>
        <p:nvSpPr>
          <p:cNvPr id="65" name="矢印: 上 64">
            <a:extLst>
              <a:ext uri="{FF2B5EF4-FFF2-40B4-BE49-F238E27FC236}">
                <a16:creationId xmlns:a16="http://schemas.microsoft.com/office/drawing/2014/main" id="{D90AB17F-249A-F40A-CE18-644FC9FFCF96}"/>
              </a:ext>
            </a:extLst>
          </p:cNvPr>
          <p:cNvSpPr/>
          <p:nvPr/>
        </p:nvSpPr>
        <p:spPr>
          <a:xfrm rot="10800000" flipV="1">
            <a:off x="6174763" y="2260968"/>
            <a:ext cx="145106" cy="836866"/>
          </a:xfrm>
          <a:prstGeom prst="upArrow">
            <a:avLst/>
          </a:prstGeom>
          <a:solidFill>
            <a:srgbClr val="00345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rgbClr val="003451"/>
              </a:solidFill>
            </a:endParaRPr>
          </a:p>
        </p:txBody>
      </p:sp>
      <p:sp>
        <p:nvSpPr>
          <p:cNvPr id="66" name="矢印: 上 65">
            <a:extLst>
              <a:ext uri="{FF2B5EF4-FFF2-40B4-BE49-F238E27FC236}">
                <a16:creationId xmlns:a16="http://schemas.microsoft.com/office/drawing/2014/main" id="{CFAE4520-17AD-DC3C-4F49-8B4B6D4BBA9F}"/>
              </a:ext>
            </a:extLst>
          </p:cNvPr>
          <p:cNvSpPr/>
          <p:nvPr/>
        </p:nvSpPr>
        <p:spPr>
          <a:xfrm rot="17971463" flipV="1">
            <a:off x="5176002" y="2781013"/>
            <a:ext cx="146431" cy="884881"/>
          </a:xfrm>
          <a:prstGeom prst="upArrow">
            <a:avLst/>
          </a:prstGeom>
          <a:solidFill>
            <a:srgbClr val="00345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rgbClr val="003451"/>
              </a:solidFill>
            </a:endParaRPr>
          </a:p>
        </p:txBody>
      </p:sp>
      <p:sp>
        <p:nvSpPr>
          <p:cNvPr id="67" name="矢印: 上 66">
            <a:extLst>
              <a:ext uri="{FF2B5EF4-FFF2-40B4-BE49-F238E27FC236}">
                <a16:creationId xmlns:a16="http://schemas.microsoft.com/office/drawing/2014/main" id="{03D9E011-641E-F6E1-C2A6-79B8C879C075}"/>
              </a:ext>
            </a:extLst>
          </p:cNvPr>
          <p:cNvSpPr/>
          <p:nvPr/>
        </p:nvSpPr>
        <p:spPr>
          <a:xfrm rot="7210950" flipV="1">
            <a:off x="5046285" y="3048246"/>
            <a:ext cx="146431" cy="884881"/>
          </a:xfrm>
          <a:prstGeom prst="upArrow">
            <a:avLst/>
          </a:prstGeom>
          <a:solidFill>
            <a:srgbClr val="00345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rgbClr val="003451"/>
              </a:solidFill>
            </a:endParaRPr>
          </a:p>
        </p:txBody>
      </p:sp>
      <p:sp>
        <p:nvSpPr>
          <p:cNvPr id="68" name="矢印: 上 67">
            <a:extLst>
              <a:ext uri="{FF2B5EF4-FFF2-40B4-BE49-F238E27FC236}">
                <a16:creationId xmlns:a16="http://schemas.microsoft.com/office/drawing/2014/main" id="{239B8A6A-0B4D-6908-DBA0-28B038A04E6A}"/>
              </a:ext>
            </a:extLst>
          </p:cNvPr>
          <p:cNvSpPr/>
          <p:nvPr/>
        </p:nvSpPr>
        <p:spPr>
          <a:xfrm rot="3628537">
            <a:off x="7525037" y="2862377"/>
            <a:ext cx="146431" cy="884881"/>
          </a:xfrm>
          <a:prstGeom prst="upArrow">
            <a:avLst/>
          </a:prstGeom>
          <a:solidFill>
            <a:srgbClr val="00345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rgbClr val="003451"/>
              </a:solidFill>
            </a:endParaRPr>
          </a:p>
        </p:txBody>
      </p:sp>
      <p:sp>
        <p:nvSpPr>
          <p:cNvPr id="69" name="矢印: 上 68">
            <a:extLst>
              <a:ext uri="{FF2B5EF4-FFF2-40B4-BE49-F238E27FC236}">
                <a16:creationId xmlns:a16="http://schemas.microsoft.com/office/drawing/2014/main" id="{1EB1305F-481C-83D9-63AE-8CA019987923}"/>
              </a:ext>
            </a:extLst>
          </p:cNvPr>
          <p:cNvSpPr/>
          <p:nvPr/>
        </p:nvSpPr>
        <p:spPr>
          <a:xfrm rot="14389050">
            <a:off x="7582599" y="3077562"/>
            <a:ext cx="146431" cy="884881"/>
          </a:xfrm>
          <a:prstGeom prst="upArrow">
            <a:avLst/>
          </a:prstGeom>
          <a:solidFill>
            <a:srgbClr val="00345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rgbClr val="003451"/>
              </a:solidFill>
            </a:endParaRPr>
          </a:p>
        </p:txBody>
      </p:sp>
      <p:sp>
        <p:nvSpPr>
          <p:cNvPr id="70" name="矢印: 上 69">
            <a:extLst>
              <a:ext uri="{FF2B5EF4-FFF2-40B4-BE49-F238E27FC236}">
                <a16:creationId xmlns:a16="http://schemas.microsoft.com/office/drawing/2014/main" id="{5EEACFC2-63C8-AFC8-85B9-B58A26D3C4DB}"/>
              </a:ext>
            </a:extLst>
          </p:cNvPr>
          <p:cNvSpPr/>
          <p:nvPr/>
        </p:nvSpPr>
        <p:spPr>
          <a:xfrm rot="2957022">
            <a:off x="5209464" y="4502231"/>
            <a:ext cx="147115" cy="722535"/>
          </a:xfrm>
          <a:prstGeom prst="upArrow">
            <a:avLst/>
          </a:prstGeom>
          <a:solidFill>
            <a:srgbClr val="00345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rgbClr val="003451"/>
              </a:solidFill>
            </a:endParaRPr>
          </a:p>
        </p:txBody>
      </p:sp>
      <p:sp>
        <p:nvSpPr>
          <p:cNvPr id="71" name="矢印: 上 70">
            <a:extLst>
              <a:ext uri="{FF2B5EF4-FFF2-40B4-BE49-F238E27FC236}">
                <a16:creationId xmlns:a16="http://schemas.microsoft.com/office/drawing/2014/main" id="{A504759D-BE0F-6960-1549-C13FE14AC751}"/>
              </a:ext>
            </a:extLst>
          </p:cNvPr>
          <p:cNvSpPr/>
          <p:nvPr/>
        </p:nvSpPr>
        <p:spPr>
          <a:xfrm rot="13717535">
            <a:off x="5338846" y="4679645"/>
            <a:ext cx="157523" cy="766073"/>
          </a:xfrm>
          <a:prstGeom prst="upArrow">
            <a:avLst/>
          </a:prstGeom>
          <a:solidFill>
            <a:srgbClr val="00345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rgbClr val="003451"/>
              </a:solidFill>
            </a:endParaRPr>
          </a:p>
        </p:txBody>
      </p:sp>
      <p:sp>
        <p:nvSpPr>
          <p:cNvPr id="72" name="矢印: 上 71">
            <a:extLst>
              <a:ext uri="{FF2B5EF4-FFF2-40B4-BE49-F238E27FC236}">
                <a16:creationId xmlns:a16="http://schemas.microsoft.com/office/drawing/2014/main" id="{29F6A140-AE70-EFA0-C470-DCA525086A8E}"/>
              </a:ext>
            </a:extLst>
          </p:cNvPr>
          <p:cNvSpPr/>
          <p:nvPr/>
        </p:nvSpPr>
        <p:spPr>
          <a:xfrm rot="18782769" flipV="1">
            <a:off x="7455716" y="4441178"/>
            <a:ext cx="145035" cy="844229"/>
          </a:xfrm>
          <a:prstGeom prst="upArrow">
            <a:avLst/>
          </a:prstGeom>
          <a:solidFill>
            <a:srgbClr val="00345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rgbClr val="003451"/>
              </a:solidFill>
            </a:endParaRPr>
          </a:p>
        </p:txBody>
      </p:sp>
      <p:sp>
        <p:nvSpPr>
          <p:cNvPr id="73" name="矢印: 上 72">
            <a:extLst>
              <a:ext uri="{FF2B5EF4-FFF2-40B4-BE49-F238E27FC236}">
                <a16:creationId xmlns:a16="http://schemas.microsoft.com/office/drawing/2014/main" id="{9DC74DCE-A85F-5CD0-4FDA-FE155E4040D3}"/>
              </a:ext>
            </a:extLst>
          </p:cNvPr>
          <p:cNvSpPr/>
          <p:nvPr/>
        </p:nvSpPr>
        <p:spPr>
          <a:xfrm rot="8022256" flipV="1">
            <a:off x="7308432" y="4598226"/>
            <a:ext cx="136056" cy="839968"/>
          </a:xfrm>
          <a:prstGeom prst="upArrow">
            <a:avLst/>
          </a:prstGeom>
          <a:solidFill>
            <a:srgbClr val="00345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rgbClr val="003451"/>
              </a:solidFill>
            </a:endParaRPr>
          </a:p>
        </p:txBody>
      </p:sp>
      <p:sp>
        <p:nvSpPr>
          <p:cNvPr id="74" name="テキスト ボックス 73">
            <a:extLst>
              <a:ext uri="{FF2B5EF4-FFF2-40B4-BE49-F238E27FC236}">
                <a16:creationId xmlns:a16="http://schemas.microsoft.com/office/drawing/2014/main" id="{DB98185C-01C8-FCDE-DB83-5B891640F109}"/>
              </a:ext>
            </a:extLst>
          </p:cNvPr>
          <p:cNvSpPr txBox="1"/>
          <p:nvPr/>
        </p:nvSpPr>
        <p:spPr>
          <a:xfrm rot="2473917">
            <a:off x="7049157" y="4569214"/>
            <a:ext cx="1431863" cy="400110"/>
          </a:xfrm>
          <a:prstGeom prst="rect">
            <a:avLst/>
          </a:prstGeom>
          <a:noFill/>
        </p:spPr>
        <p:txBody>
          <a:bodyPr wrap="square" rtlCol="0">
            <a:spAutoFit/>
          </a:bodyPr>
          <a:lstStyle/>
          <a:p>
            <a:r>
              <a:rPr kumimoji="1" lang="ja-JP" altLang="en-US" sz="2000" b="1">
                <a:solidFill>
                  <a:srgbClr val="003451"/>
                </a:solidFill>
              </a:rPr>
              <a:t>場の提供</a:t>
            </a:r>
          </a:p>
        </p:txBody>
      </p:sp>
      <p:sp>
        <p:nvSpPr>
          <p:cNvPr id="75" name="テキスト ボックス 74">
            <a:extLst>
              <a:ext uri="{FF2B5EF4-FFF2-40B4-BE49-F238E27FC236}">
                <a16:creationId xmlns:a16="http://schemas.microsoft.com/office/drawing/2014/main" id="{6EFCCB59-7DA4-F7AB-CDB7-53CFF6C59CAA}"/>
              </a:ext>
            </a:extLst>
          </p:cNvPr>
          <p:cNvSpPr txBox="1"/>
          <p:nvPr/>
        </p:nvSpPr>
        <p:spPr>
          <a:xfrm rot="2730407">
            <a:off x="6609701" y="5084653"/>
            <a:ext cx="1431863" cy="400110"/>
          </a:xfrm>
          <a:prstGeom prst="rect">
            <a:avLst/>
          </a:prstGeom>
          <a:noFill/>
        </p:spPr>
        <p:txBody>
          <a:bodyPr wrap="square" rtlCol="0">
            <a:spAutoFit/>
          </a:bodyPr>
          <a:lstStyle/>
          <a:p>
            <a:r>
              <a:rPr kumimoji="1" lang="ja-JP" altLang="en-US" sz="2000" b="1">
                <a:solidFill>
                  <a:srgbClr val="003451"/>
                </a:solidFill>
              </a:rPr>
              <a:t>若者視点</a:t>
            </a:r>
          </a:p>
        </p:txBody>
      </p:sp>
      <p:sp>
        <p:nvSpPr>
          <p:cNvPr id="76" name="矢印: 上 75">
            <a:extLst>
              <a:ext uri="{FF2B5EF4-FFF2-40B4-BE49-F238E27FC236}">
                <a16:creationId xmlns:a16="http://schemas.microsoft.com/office/drawing/2014/main" id="{4A831FBE-E70F-01C0-875F-48B7C1C6C19F}"/>
              </a:ext>
            </a:extLst>
          </p:cNvPr>
          <p:cNvSpPr/>
          <p:nvPr/>
        </p:nvSpPr>
        <p:spPr>
          <a:xfrm rot="16200000">
            <a:off x="9642221" y="5466901"/>
            <a:ext cx="499662" cy="891981"/>
          </a:xfrm>
          <a:prstGeom prst="upArrow">
            <a:avLst>
              <a:gd name="adj1" fmla="val 28965"/>
              <a:gd name="adj2" fmla="val 45793"/>
            </a:avLst>
          </a:prstGeom>
          <a:solidFill>
            <a:srgbClr val="0034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rgbClr val="003451"/>
              </a:solidFill>
            </a:endParaRPr>
          </a:p>
        </p:txBody>
      </p:sp>
      <p:sp>
        <p:nvSpPr>
          <p:cNvPr id="77" name="テキスト ボックス 76">
            <a:extLst>
              <a:ext uri="{FF2B5EF4-FFF2-40B4-BE49-F238E27FC236}">
                <a16:creationId xmlns:a16="http://schemas.microsoft.com/office/drawing/2014/main" id="{24B65C92-FC66-38C7-5AAC-0FCAF4EF0BDA}"/>
              </a:ext>
            </a:extLst>
          </p:cNvPr>
          <p:cNvSpPr txBox="1"/>
          <p:nvPr/>
        </p:nvSpPr>
        <p:spPr>
          <a:xfrm>
            <a:off x="9642352" y="5478233"/>
            <a:ext cx="1431863" cy="400110"/>
          </a:xfrm>
          <a:prstGeom prst="rect">
            <a:avLst/>
          </a:prstGeom>
          <a:noFill/>
        </p:spPr>
        <p:txBody>
          <a:bodyPr wrap="square" rtlCol="0">
            <a:spAutoFit/>
          </a:bodyPr>
          <a:lstStyle/>
          <a:p>
            <a:r>
              <a:rPr kumimoji="1" lang="ja-JP" altLang="en-US" sz="2000" b="1">
                <a:solidFill>
                  <a:srgbClr val="003451"/>
                </a:solidFill>
              </a:rPr>
              <a:t>参加</a:t>
            </a:r>
          </a:p>
        </p:txBody>
      </p:sp>
      <p:sp>
        <p:nvSpPr>
          <p:cNvPr id="5" name="テキスト ボックス 4">
            <a:extLst>
              <a:ext uri="{FF2B5EF4-FFF2-40B4-BE49-F238E27FC236}">
                <a16:creationId xmlns:a16="http://schemas.microsoft.com/office/drawing/2014/main" id="{D43CD366-1381-9008-4DE6-9A71EC3AD969}"/>
              </a:ext>
            </a:extLst>
          </p:cNvPr>
          <p:cNvSpPr txBox="1"/>
          <p:nvPr/>
        </p:nvSpPr>
        <p:spPr>
          <a:xfrm>
            <a:off x="114506" y="1233543"/>
            <a:ext cx="1754326" cy="4401205"/>
          </a:xfrm>
          <a:prstGeom prst="rect">
            <a:avLst/>
          </a:prstGeom>
          <a:noFill/>
        </p:spPr>
        <p:txBody>
          <a:bodyPr vert="eaVert" wrap="none" lIns="91440" tIns="45720" rIns="91440" bIns="45720" rtlCol="0" anchor="ctr">
            <a:spAutoFit/>
          </a:bodyPr>
          <a:lstStyle/>
          <a:p>
            <a:pPr algn="ctr"/>
            <a:r>
              <a:rPr lang="ja-JP" altLang="en-US" sz="4800" b="1">
                <a:solidFill>
                  <a:schemeClr val="bg1"/>
                </a:solidFill>
                <a:ea typeface="游ゴシック"/>
              </a:rPr>
              <a:t>イノベーション</a:t>
            </a:r>
            <a:endParaRPr lang="en-US" altLang="ja-JP" sz="4800" b="1">
              <a:solidFill>
                <a:schemeClr val="bg1"/>
              </a:solidFill>
              <a:ea typeface="游ゴシック"/>
            </a:endParaRPr>
          </a:p>
          <a:p>
            <a:pPr algn="ctr"/>
            <a:r>
              <a:rPr lang="ja-JP" altLang="en-US" sz="5400" b="1">
                <a:solidFill>
                  <a:schemeClr val="bg1"/>
                </a:solidFill>
                <a:ea typeface="游ゴシック"/>
              </a:rPr>
              <a:t>拠点</a:t>
            </a:r>
          </a:p>
        </p:txBody>
      </p:sp>
      <p:sp>
        <p:nvSpPr>
          <p:cNvPr id="15" name="テキスト ボックス 14">
            <a:extLst>
              <a:ext uri="{FF2B5EF4-FFF2-40B4-BE49-F238E27FC236}">
                <a16:creationId xmlns:a16="http://schemas.microsoft.com/office/drawing/2014/main" id="{61C64847-956A-A540-78EE-A79D4E4F225E}"/>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33</a:t>
            </a:r>
          </a:p>
        </p:txBody>
      </p:sp>
      <p:pic>
        <p:nvPicPr>
          <p:cNvPr id="11" name="オーディオ 10">
            <a:hlinkClick r:id="" action="ppaction://media"/>
            <a:extLst>
              <a:ext uri="{FF2B5EF4-FFF2-40B4-BE49-F238E27FC236}">
                <a16:creationId xmlns:a16="http://schemas.microsoft.com/office/drawing/2014/main" id="{FFE6E5B9-9DE8-1237-5941-CC8B9C795E1E}"/>
              </a:ext>
            </a:extLst>
          </p:cNvPr>
          <p:cNvPicPr>
            <a:picLocks noChangeAspect="1"/>
          </p:cNvPicPr>
          <p:nvPr>
            <a:audioFile r:link="rId1"/>
            <p:extLst>
              <p:ext uri="{DAA4B4D4-6D71-4841-9C94-3DE7FCFB9230}">
                <p14:media xmlns:p14="http://schemas.microsoft.com/office/powerpoint/2010/main" r:embed="rId2">
                  <p14:trim st="3782" end="3121.8888"/>
                </p14:media>
              </p:ext>
            </p:extLst>
          </p:nvPr>
        </p:nvPicPr>
        <p:blipFill>
          <a:blip r:embed="rId5"/>
          <a:srcRect l="-203125" t="-203125" r="-203125" b="-203125"/>
          <a:stretch>
            <a:fillRect/>
          </a:stretch>
        </p:blipFill>
        <p:spPr>
          <a:xfrm>
            <a:off x="12388299" y="4561365"/>
            <a:ext cx="2057400" cy="2057400"/>
          </a:xfrm>
          <a:prstGeom prst="ellipse">
            <a:avLst/>
          </a:prstGeom>
        </p:spPr>
      </p:pic>
    </p:spTree>
    <p:extLst>
      <p:ext uri="{BB962C8B-B14F-4D97-AF65-F5344CB8AC3E}">
        <p14:creationId xmlns:p14="http://schemas.microsoft.com/office/powerpoint/2010/main" val="2382444811"/>
      </p:ext>
    </p:extLst>
  </p:cSld>
  <p:clrMapOvr>
    <a:masterClrMapping/>
  </p:clrMapOvr>
  <p:transition advClick="0" advTm="74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CC65F-DE33-0104-4C3D-836D2E4D6DF1}"/>
            </a:ext>
          </a:extLst>
        </p:cNvPr>
        <p:cNvGrpSpPr/>
        <p:nvPr/>
      </p:nvGrpSpPr>
      <p:grpSpPr>
        <a:xfrm>
          <a:off x="0" y="0"/>
          <a:ext cx="0" cy="0"/>
          <a:chOff x="0" y="0"/>
          <a:chExt cx="0" cy="0"/>
        </a:xfrm>
      </p:grpSpPr>
      <p:sp>
        <p:nvSpPr>
          <p:cNvPr id="4" name="楕円 3">
            <a:extLst>
              <a:ext uri="{FF2B5EF4-FFF2-40B4-BE49-F238E27FC236}">
                <a16:creationId xmlns:a16="http://schemas.microsoft.com/office/drawing/2014/main" id="{EB09A527-D39C-A334-DB57-2EC7D217E562}"/>
              </a:ext>
            </a:extLst>
          </p:cNvPr>
          <p:cNvSpPr>
            <a:spLocks noChangeAspect="1"/>
          </p:cNvSpPr>
          <p:nvPr/>
        </p:nvSpPr>
        <p:spPr>
          <a:xfrm>
            <a:off x="-2700000" y="729000"/>
            <a:ext cx="5400000" cy="5400000"/>
          </a:xfrm>
          <a:prstGeom prst="ellipse">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21" name="フローチャート: 代替処理 20">
            <a:extLst>
              <a:ext uri="{FF2B5EF4-FFF2-40B4-BE49-F238E27FC236}">
                <a16:creationId xmlns:a16="http://schemas.microsoft.com/office/drawing/2014/main" id="{5CC60E67-BC49-3408-DC27-A67FCA4B7430}"/>
              </a:ext>
            </a:extLst>
          </p:cNvPr>
          <p:cNvSpPr/>
          <p:nvPr/>
        </p:nvSpPr>
        <p:spPr>
          <a:xfrm>
            <a:off x="2944887" y="1007827"/>
            <a:ext cx="4025463" cy="4150411"/>
          </a:xfrm>
          <a:prstGeom prst="flowChartAlternateProcess">
            <a:avLst/>
          </a:prstGeom>
          <a:solidFill>
            <a:schemeClr val="bg1">
              <a:lumMod val="95000"/>
            </a:schemeClr>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20" name="テキスト ボックス 19">
            <a:extLst>
              <a:ext uri="{FF2B5EF4-FFF2-40B4-BE49-F238E27FC236}">
                <a16:creationId xmlns:a16="http://schemas.microsoft.com/office/drawing/2014/main" id="{DBFA43C5-C036-FE85-87E7-74E8A31F09B1}"/>
              </a:ext>
            </a:extLst>
          </p:cNvPr>
          <p:cNvSpPr txBox="1"/>
          <p:nvPr/>
        </p:nvSpPr>
        <p:spPr>
          <a:xfrm>
            <a:off x="2944887" y="2128926"/>
            <a:ext cx="4247640" cy="954107"/>
          </a:xfrm>
          <a:prstGeom prst="rect">
            <a:avLst/>
          </a:prstGeom>
          <a:noFill/>
        </p:spPr>
        <p:txBody>
          <a:bodyPr wrap="square" rtlCol="0">
            <a:spAutoFit/>
          </a:bodyPr>
          <a:lstStyle/>
          <a:p>
            <a:r>
              <a:rPr kumimoji="1" lang="ja-JP" altLang="en-US" sz="2800" b="1">
                <a:solidFill>
                  <a:srgbClr val="003451"/>
                </a:solidFill>
              </a:rPr>
              <a:t>・リノベーション費用</a:t>
            </a:r>
            <a:endParaRPr kumimoji="1" lang="en-US" altLang="ja-JP" sz="2800" b="1">
              <a:solidFill>
                <a:srgbClr val="003451"/>
              </a:solidFill>
            </a:endParaRPr>
          </a:p>
          <a:p>
            <a:r>
              <a:rPr kumimoji="1" lang="ja-JP" altLang="en-US" sz="2800" b="1">
                <a:solidFill>
                  <a:srgbClr val="003451"/>
                </a:solidFill>
              </a:rPr>
              <a:t>　　　　　　約</a:t>
            </a:r>
            <a:r>
              <a:rPr kumimoji="1" lang="en-US" altLang="ja-JP" sz="2800" b="1">
                <a:solidFill>
                  <a:srgbClr val="003451"/>
                </a:solidFill>
              </a:rPr>
              <a:t>5.7</a:t>
            </a:r>
            <a:r>
              <a:rPr kumimoji="1" lang="ja-JP" altLang="en-US" sz="2800" b="1">
                <a:solidFill>
                  <a:srgbClr val="003451"/>
                </a:solidFill>
              </a:rPr>
              <a:t>億円</a:t>
            </a:r>
          </a:p>
        </p:txBody>
      </p:sp>
      <p:sp>
        <p:nvSpPr>
          <p:cNvPr id="22" name="フローチャート: 代替処理 21">
            <a:extLst>
              <a:ext uri="{FF2B5EF4-FFF2-40B4-BE49-F238E27FC236}">
                <a16:creationId xmlns:a16="http://schemas.microsoft.com/office/drawing/2014/main" id="{469FDEED-5559-6A37-A328-C06EEE836F46}"/>
              </a:ext>
            </a:extLst>
          </p:cNvPr>
          <p:cNvSpPr/>
          <p:nvPr/>
        </p:nvSpPr>
        <p:spPr>
          <a:xfrm>
            <a:off x="7192527" y="1041699"/>
            <a:ext cx="4346305" cy="4150411"/>
          </a:xfrm>
          <a:prstGeom prst="flowChartAlternateProcess">
            <a:avLst/>
          </a:prstGeom>
          <a:solidFill>
            <a:srgbClr val="F2F2F2"/>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23" name="テキスト ボックス 22">
            <a:extLst>
              <a:ext uri="{FF2B5EF4-FFF2-40B4-BE49-F238E27FC236}">
                <a16:creationId xmlns:a16="http://schemas.microsoft.com/office/drawing/2014/main" id="{012AD97C-A808-A240-AAB7-A57BF41CEE84}"/>
              </a:ext>
            </a:extLst>
          </p:cNvPr>
          <p:cNvSpPr txBox="1"/>
          <p:nvPr/>
        </p:nvSpPr>
        <p:spPr>
          <a:xfrm>
            <a:off x="3075258" y="1247884"/>
            <a:ext cx="1597572" cy="584775"/>
          </a:xfrm>
          <a:prstGeom prst="rect">
            <a:avLst/>
          </a:prstGeom>
          <a:noFill/>
        </p:spPr>
        <p:txBody>
          <a:bodyPr wrap="square" rtlCol="0">
            <a:spAutoFit/>
          </a:bodyPr>
          <a:lstStyle/>
          <a:p>
            <a:r>
              <a:rPr kumimoji="1" lang="ja-JP" altLang="en-US" sz="3200" b="1">
                <a:solidFill>
                  <a:srgbClr val="003451"/>
                </a:solidFill>
              </a:rPr>
              <a:t>費用</a:t>
            </a:r>
          </a:p>
        </p:txBody>
      </p:sp>
      <p:cxnSp>
        <p:nvCxnSpPr>
          <p:cNvPr id="25" name="直線コネクタ 24">
            <a:extLst>
              <a:ext uri="{FF2B5EF4-FFF2-40B4-BE49-F238E27FC236}">
                <a16:creationId xmlns:a16="http://schemas.microsoft.com/office/drawing/2014/main" id="{BD55D95E-4002-DC78-6D18-567BC7F050E4}"/>
              </a:ext>
            </a:extLst>
          </p:cNvPr>
          <p:cNvCxnSpPr>
            <a:cxnSpLocks/>
          </p:cNvCxnSpPr>
          <p:nvPr/>
        </p:nvCxnSpPr>
        <p:spPr>
          <a:xfrm>
            <a:off x="3075258" y="1942586"/>
            <a:ext cx="3766977" cy="0"/>
          </a:xfrm>
          <a:prstGeom prst="line">
            <a:avLst/>
          </a:prstGeom>
          <a:ln w="38100">
            <a:solidFill>
              <a:srgbClr val="003451"/>
            </a:solidFill>
          </a:ln>
        </p:spPr>
        <p:style>
          <a:lnRef idx="2">
            <a:schemeClr val="dk1"/>
          </a:lnRef>
          <a:fillRef idx="0">
            <a:schemeClr val="dk1"/>
          </a:fillRef>
          <a:effectRef idx="1">
            <a:schemeClr val="dk1"/>
          </a:effectRef>
          <a:fontRef idx="minor">
            <a:schemeClr val="tx1"/>
          </a:fontRef>
        </p:style>
      </p:cxnSp>
      <p:cxnSp>
        <p:nvCxnSpPr>
          <p:cNvPr id="27" name="直線コネクタ 26">
            <a:extLst>
              <a:ext uri="{FF2B5EF4-FFF2-40B4-BE49-F238E27FC236}">
                <a16:creationId xmlns:a16="http://schemas.microsoft.com/office/drawing/2014/main" id="{BC5929C0-6C9B-8E94-66AA-0F9E69A41CB9}"/>
              </a:ext>
            </a:extLst>
          </p:cNvPr>
          <p:cNvCxnSpPr>
            <a:cxnSpLocks/>
          </p:cNvCxnSpPr>
          <p:nvPr/>
        </p:nvCxnSpPr>
        <p:spPr>
          <a:xfrm>
            <a:off x="3046901" y="4417772"/>
            <a:ext cx="3766977" cy="0"/>
          </a:xfrm>
          <a:prstGeom prst="line">
            <a:avLst/>
          </a:prstGeom>
          <a:ln w="38100">
            <a:solidFill>
              <a:srgbClr val="003451"/>
            </a:solidFill>
          </a:ln>
        </p:spPr>
        <p:style>
          <a:lnRef idx="2">
            <a:schemeClr val="dk1"/>
          </a:lnRef>
          <a:fillRef idx="0">
            <a:schemeClr val="dk1"/>
          </a:fillRef>
          <a:effectRef idx="1">
            <a:schemeClr val="dk1"/>
          </a:effectRef>
          <a:fontRef idx="minor">
            <a:schemeClr val="tx1"/>
          </a:fontRef>
        </p:style>
      </p:cxnSp>
      <p:cxnSp>
        <p:nvCxnSpPr>
          <p:cNvPr id="28" name="直線コネクタ 27">
            <a:extLst>
              <a:ext uri="{FF2B5EF4-FFF2-40B4-BE49-F238E27FC236}">
                <a16:creationId xmlns:a16="http://schemas.microsoft.com/office/drawing/2014/main" id="{AFAE2EF3-A48A-532C-3AC2-2AB0133229D8}"/>
              </a:ext>
            </a:extLst>
          </p:cNvPr>
          <p:cNvCxnSpPr>
            <a:cxnSpLocks/>
          </p:cNvCxnSpPr>
          <p:nvPr/>
        </p:nvCxnSpPr>
        <p:spPr>
          <a:xfrm>
            <a:off x="7368734" y="1942586"/>
            <a:ext cx="3766977" cy="0"/>
          </a:xfrm>
          <a:prstGeom prst="line">
            <a:avLst/>
          </a:prstGeom>
          <a:ln w="38100">
            <a:solidFill>
              <a:srgbClr val="003451"/>
            </a:solidFill>
          </a:ln>
        </p:spPr>
        <p:style>
          <a:lnRef idx="2">
            <a:schemeClr val="dk1"/>
          </a:lnRef>
          <a:fillRef idx="0">
            <a:schemeClr val="dk1"/>
          </a:fillRef>
          <a:effectRef idx="1">
            <a:schemeClr val="dk1"/>
          </a:effectRef>
          <a:fontRef idx="minor">
            <a:schemeClr val="tx1"/>
          </a:fontRef>
        </p:style>
      </p:cxnSp>
      <p:cxnSp>
        <p:nvCxnSpPr>
          <p:cNvPr id="29" name="直線コネクタ 28">
            <a:extLst>
              <a:ext uri="{FF2B5EF4-FFF2-40B4-BE49-F238E27FC236}">
                <a16:creationId xmlns:a16="http://schemas.microsoft.com/office/drawing/2014/main" id="{DAD86F15-BAC8-B71F-4CBC-2973EEF32478}"/>
              </a:ext>
            </a:extLst>
          </p:cNvPr>
          <p:cNvCxnSpPr>
            <a:cxnSpLocks/>
          </p:cNvCxnSpPr>
          <p:nvPr/>
        </p:nvCxnSpPr>
        <p:spPr>
          <a:xfrm>
            <a:off x="7482190" y="4431710"/>
            <a:ext cx="3766977" cy="0"/>
          </a:xfrm>
          <a:prstGeom prst="line">
            <a:avLst/>
          </a:prstGeom>
          <a:ln w="38100">
            <a:solidFill>
              <a:srgbClr val="003451"/>
            </a:solidFill>
          </a:ln>
        </p:spPr>
        <p:style>
          <a:lnRef idx="2">
            <a:schemeClr val="dk1"/>
          </a:lnRef>
          <a:fillRef idx="0">
            <a:schemeClr val="dk1"/>
          </a:fillRef>
          <a:effectRef idx="1">
            <a:schemeClr val="dk1"/>
          </a:effectRef>
          <a:fontRef idx="minor">
            <a:schemeClr val="tx1"/>
          </a:fontRef>
        </p:style>
      </p:cxnSp>
      <p:sp>
        <p:nvSpPr>
          <p:cNvPr id="30" name="テキスト ボックス 29">
            <a:extLst>
              <a:ext uri="{FF2B5EF4-FFF2-40B4-BE49-F238E27FC236}">
                <a16:creationId xmlns:a16="http://schemas.microsoft.com/office/drawing/2014/main" id="{B0BBCB6E-1553-5216-070A-C565B5580C88}"/>
              </a:ext>
            </a:extLst>
          </p:cNvPr>
          <p:cNvSpPr txBox="1"/>
          <p:nvPr/>
        </p:nvSpPr>
        <p:spPr>
          <a:xfrm>
            <a:off x="7431796" y="1253570"/>
            <a:ext cx="1597572" cy="584775"/>
          </a:xfrm>
          <a:prstGeom prst="rect">
            <a:avLst/>
          </a:prstGeom>
          <a:noFill/>
        </p:spPr>
        <p:txBody>
          <a:bodyPr wrap="square" rtlCol="0">
            <a:spAutoFit/>
          </a:bodyPr>
          <a:lstStyle/>
          <a:p>
            <a:r>
              <a:rPr kumimoji="1" lang="ja-JP" altLang="en-US" sz="3200" b="1">
                <a:solidFill>
                  <a:srgbClr val="003451"/>
                </a:solidFill>
              </a:rPr>
              <a:t>便益</a:t>
            </a:r>
          </a:p>
        </p:txBody>
      </p:sp>
      <p:sp>
        <p:nvSpPr>
          <p:cNvPr id="31" name="テキスト ボックス 30">
            <a:extLst>
              <a:ext uri="{FF2B5EF4-FFF2-40B4-BE49-F238E27FC236}">
                <a16:creationId xmlns:a16="http://schemas.microsoft.com/office/drawing/2014/main" id="{8381B508-2CB6-CBB5-2A2F-03234C3323F7}"/>
              </a:ext>
            </a:extLst>
          </p:cNvPr>
          <p:cNvSpPr txBox="1"/>
          <p:nvPr/>
        </p:nvSpPr>
        <p:spPr>
          <a:xfrm>
            <a:off x="7241859" y="2128925"/>
            <a:ext cx="4247640" cy="1815882"/>
          </a:xfrm>
          <a:prstGeom prst="rect">
            <a:avLst/>
          </a:prstGeom>
          <a:noFill/>
        </p:spPr>
        <p:txBody>
          <a:bodyPr wrap="square" rtlCol="0">
            <a:spAutoFit/>
          </a:bodyPr>
          <a:lstStyle/>
          <a:p>
            <a:r>
              <a:rPr kumimoji="1" lang="ja-JP" altLang="en-US" sz="2800" b="1">
                <a:solidFill>
                  <a:srgbClr val="003451"/>
                </a:solidFill>
              </a:rPr>
              <a:t>・新規賃貸収益</a:t>
            </a:r>
            <a:r>
              <a:rPr kumimoji="1" lang="en-US" altLang="ja-JP" sz="2800" b="1">
                <a:solidFill>
                  <a:srgbClr val="003451"/>
                </a:solidFill>
              </a:rPr>
              <a:t>(15</a:t>
            </a:r>
            <a:r>
              <a:rPr kumimoji="1" lang="ja-JP" altLang="en-US" sz="2800" b="1">
                <a:solidFill>
                  <a:srgbClr val="003451"/>
                </a:solidFill>
              </a:rPr>
              <a:t>年間</a:t>
            </a:r>
            <a:r>
              <a:rPr kumimoji="1" lang="en-US" altLang="ja-JP" sz="2800" b="1">
                <a:solidFill>
                  <a:srgbClr val="003451"/>
                </a:solidFill>
              </a:rPr>
              <a:t>)</a:t>
            </a:r>
          </a:p>
          <a:p>
            <a:r>
              <a:rPr kumimoji="1" lang="ja-JP" altLang="en-US" sz="2800" b="1">
                <a:solidFill>
                  <a:srgbClr val="003451"/>
                </a:solidFill>
              </a:rPr>
              <a:t>　　　　　　　約</a:t>
            </a:r>
            <a:r>
              <a:rPr kumimoji="1" lang="en-US" altLang="ja-JP" sz="2800" b="1">
                <a:solidFill>
                  <a:srgbClr val="003451"/>
                </a:solidFill>
              </a:rPr>
              <a:t>5</a:t>
            </a:r>
            <a:r>
              <a:rPr kumimoji="1" lang="ja-JP" altLang="en-US" sz="2800" b="1">
                <a:solidFill>
                  <a:srgbClr val="003451"/>
                </a:solidFill>
              </a:rPr>
              <a:t>億円</a:t>
            </a:r>
            <a:endParaRPr kumimoji="1" lang="en-US" altLang="ja-JP" sz="2800" b="1">
              <a:solidFill>
                <a:srgbClr val="003451"/>
              </a:solidFill>
            </a:endParaRPr>
          </a:p>
          <a:p>
            <a:r>
              <a:rPr kumimoji="1" lang="ja-JP" altLang="en-US" sz="2800" b="1">
                <a:solidFill>
                  <a:srgbClr val="003451"/>
                </a:solidFill>
              </a:rPr>
              <a:t>・経済波及効果</a:t>
            </a:r>
            <a:r>
              <a:rPr kumimoji="1" lang="en-US" altLang="ja-JP" sz="2800" b="1">
                <a:solidFill>
                  <a:srgbClr val="003451"/>
                </a:solidFill>
              </a:rPr>
              <a:t>(15</a:t>
            </a:r>
            <a:r>
              <a:rPr kumimoji="1" lang="ja-JP" altLang="en-US" sz="2800" b="1">
                <a:solidFill>
                  <a:srgbClr val="003451"/>
                </a:solidFill>
              </a:rPr>
              <a:t>年間</a:t>
            </a:r>
            <a:r>
              <a:rPr kumimoji="1" lang="en-US" altLang="ja-JP" sz="2800" b="1">
                <a:solidFill>
                  <a:srgbClr val="003451"/>
                </a:solidFill>
              </a:rPr>
              <a:t>)</a:t>
            </a:r>
          </a:p>
          <a:p>
            <a:r>
              <a:rPr kumimoji="1" lang="ja-JP" altLang="en-US" sz="2800" b="1">
                <a:solidFill>
                  <a:srgbClr val="003451"/>
                </a:solidFill>
              </a:rPr>
              <a:t>　　　　　　約</a:t>
            </a:r>
            <a:r>
              <a:rPr kumimoji="1" lang="en-US" altLang="ja-JP" sz="2800" b="1">
                <a:solidFill>
                  <a:srgbClr val="003451"/>
                </a:solidFill>
              </a:rPr>
              <a:t>1.3</a:t>
            </a:r>
            <a:r>
              <a:rPr kumimoji="1" lang="ja-JP" altLang="en-US" sz="2800" b="1">
                <a:solidFill>
                  <a:srgbClr val="003451"/>
                </a:solidFill>
              </a:rPr>
              <a:t>億円</a:t>
            </a:r>
            <a:endParaRPr kumimoji="1" lang="en-US" altLang="ja-JP" sz="2800" b="1">
              <a:solidFill>
                <a:srgbClr val="003451"/>
              </a:solidFill>
            </a:endParaRPr>
          </a:p>
        </p:txBody>
      </p:sp>
      <p:sp>
        <p:nvSpPr>
          <p:cNvPr id="32" name="テキスト ボックス 31">
            <a:extLst>
              <a:ext uri="{FF2B5EF4-FFF2-40B4-BE49-F238E27FC236}">
                <a16:creationId xmlns:a16="http://schemas.microsoft.com/office/drawing/2014/main" id="{C798E025-05F2-06CF-A625-25413EA16DFE}"/>
              </a:ext>
            </a:extLst>
          </p:cNvPr>
          <p:cNvSpPr txBox="1"/>
          <p:nvPr/>
        </p:nvSpPr>
        <p:spPr>
          <a:xfrm>
            <a:off x="3138832" y="4554494"/>
            <a:ext cx="3583114" cy="523220"/>
          </a:xfrm>
          <a:prstGeom prst="rect">
            <a:avLst/>
          </a:prstGeom>
          <a:noFill/>
        </p:spPr>
        <p:txBody>
          <a:bodyPr wrap="square" rtlCol="0">
            <a:spAutoFit/>
          </a:bodyPr>
          <a:lstStyle/>
          <a:p>
            <a:r>
              <a:rPr kumimoji="1" lang="ja-JP" altLang="en-US" sz="2800" b="1">
                <a:solidFill>
                  <a:srgbClr val="003451"/>
                </a:solidFill>
              </a:rPr>
              <a:t>　　　計　約</a:t>
            </a:r>
            <a:r>
              <a:rPr kumimoji="1" lang="en-US" altLang="ja-JP" sz="2800" b="1">
                <a:solidFill>
                  <a:srgbClr val="003451"/>
                </a:solidFill>
              </a:rPr>
              <a:t>5.7</a:t>
            </a:r>
            <a:r>
              <a:rPr kumimoji="1" lang="ja-JP" altLang="en-US" sz="2800" b="1">
                <a:solidFill>
                  <a:srgbClr val="003451"/>
                </a:solidFill>
              </a:rPr>
              <a:t>億円</a:t>
            </a:r>
          </a:p>
        </p:txBody>
      </p:sp>
      <p:sp>
        <p:nvSpPr>
          <p:cNvPr id="33" name="テキスト ボックス 32">
            <a:extLst>
              <a:ext uri="{FF2B5EF4-FFF2-40B4-BE49-F238E27FC236}">
                <a16:creationId xmlns:a16="http://schemas.microsoft.com/office/drawing/2014/main" id="{9938D7BE-348D-0A47-2254-52DEE4D7975E}"/>
              </a:ext>
            </a:extLst>
          </p:cNvPr>
          <p:cNvSpPr txBox="1"/>
          <p:nvPr/>
        </p:nvSpPr>
        <p:spPr>
          <a:xfrm>
            <a:off x="7653095" y="4568432"/>
            <a:ext cx="3654333" cy="523220"/>
          </a:xfrm>
          <a:prstGeom prst="rect">
            <a:avLst/>
          </a:prstGeom>
          <a:noFill/>
        </p:spPr>
        <p:txBody>
          <a:bodyPr wrap="square" rtlCol="0">
            <a:spAutoFit/>
          </a:bodyPr>
          <a:lstStyle/>
          <a:p>
            <a:r>
              <a:rPr kumimoji="1" lang="ja-JP" altLang="en-US" sz="2800" b="1">
                <a:solidFill>
                  <a:srgbClr val="003451"/>
                </a:solidFill>
              </a:rPr>
              <a:t>　　　計　約</a:t>
            </a:r>
            <a:r>
              <a:rPr kumimoji="1" lang="en-US" altLang="ja-JP" sz="2800" b="1">
                <a:solidFill>
                  <a:srgbClr val="003451"/>
                </a:solidFill>
              </a:rPr>
              <a:t>6.3</a:t>
            </a:r>
            <a:r>
              <a:rPr kumimoji="1" lang="ja-JP" altLang="en-US" sz="2800" b="1">
                <a:solidFill>
                  <a:srgbClr val="003451"/>
                </a:solidFill>
              </a:rPr>
              <a:t>億円</a:t>
            </a:r>
          </a:p>
        </p:txBody>
      </p:sp>
      <p:sp>
        <p:nvSpPr>
          <p:cNvPr id="39" name="テキスト ボックス 38">
            <a:extLst>
              <a:ext uri="{FF2B5EF4-FFF2-40B4-BE49-F238E27FC236}">
                <a16:creationId xmlns:a16="http://schemas.microsoft.com/office/drawing/2014/main" id="{D956EB7C-85C8-9F82-4232-E5C56FB56944}"/>
              </a:ext>
            </a:extLst>
          </p:cNvPr>
          <p:cNvSpPr txBox="1"/>
          <p:nvPr/>
        </p:nvSpPr>
        <p:spPr>
          <a:xfrm>
            <a:off x="3698369" y="5377299"/>
            <a:ext cx="6402526" cy="646331"/>
          </a:xfrm>
          <a:prstGeom prst="rect">
            <a:avLst/>
          </a:prstGeom>
          <a:solidFill>
            <a:srgbClr val="003451"/>
          </a:solidFill>
          <a:ln>
            <a:no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kumimoji="1" lang="en-US" altLang="ja-JP" sz="3600" b="1">
                <a:solidFill>
                  <a:schemeClr val="bg1"/>
                </a:solidFill>
              </a:rPr>
              <a:t>6.3</a:t>
            </a:r>
            <a:r>
              <a:rPr kumimoji="1" lang="ja-JP" altLang="en-US" sz="3600" b="1">
                <a:solidFill>
                  <a:schemeClr val="bg1"/>
                </a:solidFill>
              </a:rPr>
              <a:t>億円－</a:t>
            </a:r>
            <a:r>
              <a:rPr kumimoji="1" lang="en-US" altLang="ja-JP" sz="3600" b="1">
                <a:solidFill>
                  <a:schemeClr val="bg1"/>
                </a:solidFill>
              </a:rPr>
              <a:t>5.7</a:t>
            </a:r>
            <a:r>
              <a:rPr kumimoji="1" lang="ja-JP" altLang="en-US" sz="3600" b="1">
                <a:solidFill>
                  <a:schemeClr val="bg1"/>
                </a:solidFill>
              </a:rPr>
              <a:t>億円＝約</a:t>
            </a:r>
            <a:r>
              <a:rPr kumimoji="1" lang="en-US" altLang="ja-JP" sz="3600" b="1">
                <a:solidFill>
                  <a:schemeClr val="bg1"/>
                </a:solidFill>
              </a:rPr>
              <a:t>0.6</a:t>
            </a:r>
            <a:r>
              <a:rPr kumimoji="1" lang="ja-JP" altLang="en-US" sz="3600" b="1">
                <a:solidFill>
                  <a:schemeClr val="bg1"/>
                </a:solidFill>
              </a:rPr>
              <a:t>億円</a:t>
            </a:r>
          </a:p>
        </p:txBody>
      </p:sp>
      <p:sp>
        <p:nvSpPr>
          <p:cNvPr id="40" name="テキスト ボックス 39">
            <a:extLst>
              <a:ext uri="{FF2B5EF4-FFF2-40B4-BE49-F238E27FC236}">
                <a16:creationId xmlns:a16="http://schemas.microsoft.com/office/drawing/2014/main" id="{E4AE8F29-C54C-7E70-2E18-D4345CF10D23}"/>
              </a:ext>
            </a:extLst>
          </p:cNvPr>
          <p:cNvSpPr txBox="1"/>
          <p:nvPr/>
        </p:nvSpPr>
        <p:spPr>
          <a:xfrm>
            <a:off x="1784678" y="6421961"/>
            <a:ext cx="8789183" cy="369332"/>
          </a:xfrm>
          <a:prstGeom prst="rect">
            <a:avLst/>
          </a:prstGeom>
          <a:noFill/>
        </p:spPr>
        <p:txBody>
          <a:bodyPr wrap="square" rtlCol="0">
            <a:spAutoFit/>
          </a:bodyPr>
          <a:lstStyle/>
          <a:p>
            <a:r>
              <a:rPr kumimoji="1" lang="en-US" altLang="ja-JP" b="1">
                <a:solidFill>
                  <a:srgbClr val="003451"/>
                </a:solidFill>
              </a:rPr>
              <a:t>※</a:t>
            </a:r>
            <a:r>
              <a:rPr kumimoji="1" lang="ja-JP" altLang="en-US" b="1">
                <a:solidFill>
                  <a:srgbClr val="003451"/>
                </a:solidFill>
              </a:rPr>
              <a:t>モール</a:t>
            </a:r>
            <a:r>
              <a:rPr kumimoji="1" lang="en-US" altLang="ja-JP" b="1">
                <a:solidFill>
                  <a:srgbClr val="003451"/>
                </a:solidFill>
              </a:rPr>
              <a:t>505</a:t>
            </a:r>
            <a:r>
              <a:rPr kumimoji="1" lang="ja-JP" altLang="en-US" b="1">
                <a:solidFill>
                  <a:srgbClr val="003451"/>
                </a:solidFill>
              </a:rPr>
              <a:t>空き</a:t>
            </a:r>
            <a:r>
              <a:rPr kumimoji="1" lang="en-US" altLang="ja-JP" b="1">
                <a:solidFill>
                  <a:srgbClr val="003451"/>
                </a:solidFill>
              </a:rPr>
              <a:t>18</a:t>
            </a:r>
            <a:r>
              <a:rPr kumimoji="1" lang="ja-JP" altLang="en-US" b="1">
                <a:solidFill>
                  <a:srgbClr val="003451"/>
                </a:solidFill>
              </a:rPr>
              <a:t>店舗で計算　</a:t>
            </a:r>
            <a:r>
              <a:rPr kumimoji="1" lang="en-US" altLang="ja-JP" b="1">
                <a:solidFill>
                  <a:srgbClr val="003451"/>
                </a:solidFill>
              </a:rPr>
              <a:t>※</a:t>
            </a:r>
            <a:r>
              <a:rPr kumimoji="1" lang="ja-JP" altLang="en-US" b="1">
                <a:solidFill>
                  <a:srgbClr val="003451"/>
                </a:solidFill>
              </a:rPr>
              <a:t>総務省経済波及効果簡易計算ツールで計算</a:t>
            </a:r>
          </a:p>
        </p:txBody>
      </p:sp>
      <p:sp>
        <p:nvSpPr>
          <p:cNvPr id="18" name="テキスト ボックス 17">
            <a:extLst>
              <a:ext uri="{FF2B5EF4-FFF2-40B4-BE49-F238E27FC236}">
                <a16:creationId xmlns:a16="http://schemas.microsoft.com/office/drawing/2014/main" id="{15326CFD-6C6E-B032-B785-87E68F953AC9}"/>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34</a:t>
            </a:r>
          </a:p>
        </p:txBody>
      </p:sp>
      <p:pic>
        <p:nvPicPr>
          <p:cNvPr id="5" name="オーディオ 4">
            <a:hlinkClick r:id="" action="ppaction://media"/>
            <a:extLst>
              <a:ext uri="{FF2B5EF4-FFF2-40B4-BE49-F238E27FC236}">
                <a16:creationId xmlns:a16="http://schemas.microsoft.com/office/drawing/2014/main" id="{5EBE46F0-8D1D-6A7B-6169-0261968D9D83}"/>
              </a:ext>
            </a:extLst>
          </p:cNvPr>
          <p:cNvPicPr>
            <a:picLocks noChangeAspect="1"/>
          </p:cNvPicPr>
          <p:nvPr>
            <a:audioFile r:link="rId1"/>
            <p:extLst>
              <p:ext uri="{DAA4B4D4-6D71-4841-9C94-3DE7FCFB9230}">
                <p14:media xmlns:p14="http://schemas.microsoft.com/office/powerpoint/2010/main" r:embed="rId2">
                  <p14:trim st="3468" end="4194.2426"/>
                </p14:media>
              </p:ext>
            </p:extLst>
          </p:nvPr>
        </p:nvPicPr>
        <p:blipFill>
          <a:blip r:embed="rId5"/>
          <a:srcRect l="-203125" t="-203125" r="-203125" b="-203125"/>
          <a:stretch>
            <a:fillRect/>
          </a:stretch>
        </p:blipFill>
        <p:spPr>
          <a:xfrm>
            <a:off x="12066540" y="4549227"/>
            <a:ext cx="2057400" cy="2057400"/>
          </a:xfrm>
          <a:prstGeom prst="ellipse">
            <a:avLst/>
          </a:prstGeom>
        </p:spPr>
      </p:pic>
      <p:sp>
        <p:nvSpPr>
          <p:cNvPr id="2" name="テキスト ボックス 1">
            <a:extLst>
              <a:ext uri="{FF2B5EF4-FFF2-40B4-BE49-F238E27FC236}">
                <a16:creationId xmlns:a16="http://schemas.microsoft.com/office/drawing/2014/main" id="{F4EEA064-11C1-D2A6-323E-5C09678BE711}"/>
              </a:ext>
            </a:extLst>
          </p:cNvPr>
          <p:cNvSpPr txBox="1"/>
          <p:nvPr/>
        </p:nvSpPr>
        <p:spPr>
          <a:xfrm>
            <a:off x="114506" y="1233543"/>
            <a:ext cx="1754326" cy="4401205"/>
          </a:xfrm>
          <a:prstGeom prst="rect">
            <a:avLst/>
          </a:prstGeom>
          <a:noFill/>
        </p:spPr>
        <p:txBody>
          <a:bodyPr vert="eaVert" wrap="none" lIns="91440" tIns="45720" rIns="91440" bIns="45720" rtlCol="0" anchor="ctr">
            <a:spAutoFit/>
          </a:bodyPr>
          <a:lstStyle/>
          <a:p>
            <a:pPr algn="ctr"/>
            <a:r>
              <a:rPr lang="ja-JP" altLang="en-US" sz="4800" b="1">
                <a:solidFill>
                  <a:schemeClr val="bg1"/>
                </a:solidFill>
                <a:ea typeface="游ゴシック"/>
              </a:rPr>
              <a:t>イノベーション</a:t>
            </a:r>
            <a:endParaRPr lang="en-US" altLang="ja-JP" sz="4800" b="1">
              <a:solidFill>
                <a:schemeClr val="bg1"/>
              </a:solidFill>
              <a:ea typeface="游ゴシック"/>
            </a:endParaRPr>
          </a:p>
          <a:p>
            <a:pPr algn="ctr"/>
            <a:r>
              <a:rPr lang="ja-JP" altLang="en-US" sz="5400" b="1">
                <a:solidFill>
                  <a:schemeClr val="bg1"/>
                </a:solidFill>
                <a:ea typeface="游ゴシック"/>
              </a:rPr>
              <a:t>拠点</a:t>
            </a:r>
          </a:p>
        </p:txBody>
      </p:sp>
    </p:spTree>
    <p:extLst>
      <p:ext uri="{BB962C8B-B14F-4D97-AF65-F5344CB8AC3E}">
        <p14:creationId xmlns:p14="http://schemas.microsoft.com/office/powerpoint/2010/main" val="3421946026"/>
      </p:ext>
    </p:extLst>
  </p:cSld>
  <p:clrMapOvr>
    <a:masterClrMapping/>
  </p:clrMapOvr>
  <p:transition advClick="0" advTm="56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3451"/>
        </a:solidFill>
        <a:effectLst/>
      </p:bgPr>
    </p:bg>
    <p:spTree>
      <p:nvGrpSpPr>
        <p:cNvPr id="1" name="">
          <a:extLst>
            <a:ext uri="{FF2B5EF4-FFF2-40B4-BE49-F238E27FC236}">
              <a16:creationId xmlns:a16="http://schemas.microsoft.com/office/drawing/2014/main" id="{DADE9471-A324-9391-BD49-0E0DD869499B}"/>
            </a:ext>
          </a:extLst>
        </p:cNvPr>
        <p:cNvGrpSpPr/>
        <p:nvPr/>
      </p:nvGrpSpPr>
      <p:grpSpPr>
        <a:xfrm>
          <a:off x="0" y="0"/>
          <a:ext cx="0" cy="0"/>
          <a:chOff x="0" y="0"/>
          <a:chExt cx="0" cy="0"/>
        </a:xfrm>
      </p:grpSpPr>
      <p:pic>
        <p:nvPicPr>
          <p:cNvPr id="20" name="図 19">
            <a:extLst>
              <a:ext uri="{FF2B5EF4-FFF2-40B4-BE49-F238E27FC236}">
                <a16:creationId xmlns:a16="http://schemas.microsoft.com/office/drawing/2014/main" id="{B5A36522-4FAE-A338-036C-93259BCCA5A0}"/>
              </a:ext>
            </a:extLst>
          </p:cNvPr>
          <p:cNvPicPr>
            <a:picLocks noChangeAspect="1"/>
          </p:cNvPicPr>
          <p:nvPr/>
        </p:nvPicPr>
        <p:blipFill>
          <a:blip r:embed="rId5"/>
          <a:stretch>
            <a:fillRect/>
          </a:stretch>
        </p:blipFill>
        <p:spPr>
          <a:xfrm>
            <a:off x="-1955357" y="637309"/>
            <a:ext cx="14928272" cy="5491691"/>
          </a:xfrm>
          <a:prstGeom prst="rect">
            <a:avLst/>
          </a:prstGeom>
        </p:spPr>
      </p:pic>
      <p:sp>
        <p:nvSpPr>
          <p:cNvPr id="21" name="正方形/長方形 20">
            <a:extLst>
              <a:ext uri="{FF2B5EF4-FFF2-40B4-BE49-F238E27FC236}">
                <a16:creationId xmlns:a16="http://schemas.microsoft.com/office/drawing/2014/main" id="{77F8E47E-BA0E-EAF5-A2B9-950D4ACFE8C9}"/>
              </a:ext>
            </a:extLst>
          </p:cNvPr>
          <p:cNvSpPr/>
          <p:nvPr/>
        </p:nvSpPr>
        <p:spPr>
          <a:xfrm>
            <a:off x="-1287033" y="3429000"/>
            <a:ext cx="5992669" cy="270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1DF2BE5B-6010-5677-1746-1134EA90E023}"/>
              </a:ext>
            </a:extLst>
          </p:cNvPr>
          <p:cNvSpPr/>
          <p:nvPr/>
        </p:nvSpPr>
        <p:spPr>
          <a:xfrm>
            <a:off x="-2" y="728999"/>
            <a:ext cx="12192001" cy="32429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658017D4-42B3-8EA4-BC92-066B3D61FBA2}"/>
              </a:ext>
            </a:extLst>
          </p:cNvPr>
          <p:cNvSpPr/>
          <p:nvPr/>
        </p:nvSpPr>
        <p:spPr>
          <a:xfrm>
            <a:off x="-667907" y="1963450"/>
            <a:ext cx="1628774" cy="41655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B0187545-3182-F6B3-B65E-D380D4B5C5D4}"/>
              </a:ext>
            </a:extLst>
          </p:cNvPr>
          <p:cNvSpPr/>
          <p:nvPr/>
        </p:nvSpPr>
        <p:spPr>
          <a:xfrm>
            <a:off x="9492000" y="-294"/>
            <a:ext cx="2700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A7D26A33-BFA7-BFBB-58EA-0BD3441CF612}"/>
              </a:ext>
            </a:extLst>
          </p:cNvPr>
          <p:cNvSpPr/>
          <p:nvPr/>
        </p:nvSpPr>
        <p:spPr>
          <a:xfrm>
            <a:off x="9492000" y="728706"/>
            <a:ext cx="2700000" cy="5400000"/>
          </a:xfrm>
          <a:prstGeom prst="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グループ化 6">
            <a:extLst>
              <a:ext uri="{FF2B5EF4-FFF2-40B4-BE49-F238E27FC236}">
                <a16:creationId xmlns:a16="http://schemas.microsoft.com/office/drawing/2014/main" id="{595AE02F-617D-AB67-0175-3AC24668B296}"/>
              </a:ext>
            </a:extLst>
          </p:cNvPr>
          <p:cNvGrpSpPr/>
          <p:nvPr/>
        </p:nvGrpSpPr>
        <p:grpSpPr>
          <a:xfrm>
            <a:off x="-10002253" y="-8181474"/>
            <a:ext cx="32554358" cy="22370715"/>
            <a:chOff x="-10002253" y="-8181474"/>
            <a:chExt cx="32554358" cy="22370715"/>
          </a:xfrm>
        </p:grpSpPr>
        <p:sp>
          <p:nvSpPr>
            <p:cNvPr id="8" name="正方形/長方形 7">
              <a:extLst>
                <a:ext uri="{FF2B5EF4-FFF2-40B4-BE49-F238E27FC236}">
                  <a16:creationId xmlns:a16="http://schemas.microsoft.com/office/drawing/2014/main" id="{2063E676-BEF9-7F81-96BA-C986BE5763AD}"/>
                </a:ext>
              </a:extLst>
            </p:cNvPr>
            <p:cNvSpPr/>
            <p:nvPr/>
          </p:nvSpPr>
          <p:spPr>
            <a:xfrm>
              <a:off x="5638800" y="-8181474"/>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D64F65BB-DEFB-E2A7-631D-35A82097B340}"/>
                </a:ext>
              </a:extLst>
            </p:cNvPr>
            <p:cNvSpPr/>
            <p:nvPr/>
          </p:nvSpPr>
          <p:spPr>
            <a:xfrm>
              <a:off x="5638800" y="13274841"/>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EA547DF2-D4D7-71ED-0C83-C61C174575BA}"/>
                </a:ext>
              </a:extLst>
            </p:cNvPr>
            <p:cNvSpPr/>
            <p:nvPr/>
          </p:nvSpPr>
          <p:spPr>
            <a:xfrm>
              <a:off x="-10002253" y="29718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323E5F86-84FB-1328-4F55-5A5CCC02A8A8}"/>
                </a:ext>
              </a:extLst>
            </p:cNvPr>
            <p:cNvSpPr/>
            <p:nvPr/>
          </p:nvSpPr>
          <p:spPr>
            <a:xfrm>
              <a:off x="21637705" y="29718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楕円 15">
            <a:extLst>
              <a:ext uri="{FF2B5EF4-FFF2-40B4-BE49-F238E27FC236}">
                <a16:creationId xmlns:a16="http://schemas.microsoft.com/office/drawing/2014/main" id="{770AFEB5-8ECC-A55F-8ED2-FA03B7BC3E1A}"/>
              </a:ext>
            </a:extLst>
          </p:cNvPr>
          <p:cNvSpPr>
            <a:spLocks noChangeAspect="1"/>
          </p:cNvSpPr>
          <p:nvPr/>
        </p:nvSpPr>
        <p:spPr>
          <a:xfrm>
            <a:off x="6792000" y="-4671441"/>
            <a:ext cx="5400000" cy="54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extLst>
              <a:ext uri="{FF2B5EF4-FFF2-40B4-BE49-F238E27FC236}">
                <a16:creationId xmlns:a16="http://schemas.microsoft.com/office/drawing/2014/main" id="{ACC7F972-D45E-29A0-D287-649F70C9FD31}"/>
              </a:ext>
            </a:extLst>
          </p:cNvPr>
          <p:cNvSpPr>
            <a:spLocks noChangeAspect="1"/>
          </p:cNvSpPr>
          <p:nvPr/>
        </p:nvSpPr>
        <p:spPr>
          <a:xfrm>
            <a:off x="6788532" y="6128853"/>
            <a:ext cx="5400000" cy="54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443EA7EF-8305-1DCD-A37D-C5BE8A803A67}"/>
              </a:ext>
            </a:extLst>
          </p:cNvPr>
          <p:cNvSpPr/>
          <p:nvPr/>
        </p:nvSpPr>
        <p:spPr>
          <a:xfrm>
            <a:off x="0" y="0"/>
            <a:ext cx="7484739" cy="729000"/>
          </a:xfrm>
          <a:prstGeom prst="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 name="図 27">
            <a:extLst>
              <a:ext uri="{FF2B5EF4-FFF2-40B4-BE49-F238E27FC236}">
                <a16:creationId xmlns:a16="http://schemas.microsoft.com/office/drawing/2014/main" id="{615448C3-50B1-EFF4-D22B-0B55CD8BB304}"/>
              </a:ext>
            </a:extLst>
          </p:cNvPr>
          <p:cNvPicPr>
            <a:picLocks noChangeAspect="1"/>
          </p:cNvPicPr>
          <p:nvPr/>
        </p:nvPicPr>
        <p:blipFill>
          <a:blip r:embed="rId6"/>
          <a:srcRect l="49925"/>
          <a:stretch>
            <a:fillRect/>
          </a:stretch>
        </p:blipFill>
        <p:spPr>
          <a:xfrm>
            <a:off x="9491999" y="728412"/>
            <a:ext cx="2701733" cy="5395428"/>
          </a:xfrm>
          <a:prstGeom prst="rect">
            <a:avLst/>
          </a:prstGeom>
        </p:spPr>
      </p:pic>
      <p:sp>
        <p:nvSpPr>
          <p:cNvPr id="29" name="正方形/長方形 28">
            <a:extLst>
              <a:ext uri="{FF2B5EF4-FFF2-40B4-BE49-F238E27FC236}">
                <a16:creationId xmlns:a16="http://schemas.microsoft.com/office/drawing/2014/main" id="{D0658959-9A73-75DC-712B-208EA9D8E588}"/>
              </a:ext>
            </a:extLst>
          </p:cNvPr>
          <p:cNvSpPr/>
          <p:nvPr/>
        </p:nvSpPr>
        <p:spPr>
          <a:xfrm>
            <a:off x="8448675" y="1957265"/>
            <a:ext cx="1043324" cy="41655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4" name="グループ化 33">
            <a:extLst>
              <a:ext uri="{FF2B5EF4-FFF2-40B4-BE49-F238E27FC236}">
                <a16:creationId xmlns:a16="http://schemas.microsoft.com/office/drawing/2014/main" id="{63CC8A67-C50B-9B20-4B65-F29120CB8D9D}"/>
              </a:ext>
            </a:extLst>
          </p:cNvPr>
          <p:cNvGrpSpPr/>
          <p:nvPr/>
        </p:nvGrpSpPr>
        <p:grpSpPr>
          <a:xfrm>
            <a:off x="6875330" y="3129297"/>
            <a:ext cx="2535087" cy="2176063"/>
            <a:chOff x="4823056" y="2418023"/>
            <a:chExt cx="2535087" cy="2176063"/>
          </a:xfrm>
        </p:grpSpPr>
        <p:grpSp>
          <p:nvGrpSpPr>
            <p:cNvPr id="35" name="グループ化 34">
              <a:extLst>
                <a:ext uri="{FF2B5EF4-FFF2-40B4-BE49-F238E27FC236}">
                  <a16:creationId xmlns:a16="http://schemas.microsoft.com/office/drawing/2014/main" id="{95B71151-319B-DA92-906F-7D78A3E0DE7B}"/>
                </a:ext>
              </a:extLst>
            </p:cNvPr>
            <p:cNvGrpSpPr/>
            <p:nvPr/>
          </p:nvGrpSpPr>
          <p:grpSpPr>
            <a:xfrm>
              <a:off x="5376000" y="2418023"/>
              <a:ext cx="1440000" cy="1440000"/>
              <a:chOff x="5376000" y="2446065"/>
              <a:chExt cx="1440000" cy="1440000"/>
            </a:xfrm>
          </p:grpSpPr>
          <p:sp>
            <p:nvSpPr>
              <p:cNvPr id="37" name="楕円 36">
                <a:extLst>
                  <a:ext uri="{FF2B5EF4-FFF2-40B4-BE49-F238E27FC236}">
                    <a16:creationId xmlns:a16="http://schemas.microsoft.com/office/drawing/2014/main" id="{5ACD582D-C942-3AE6-C97B-A2900AE90714}"/>
                  </a:ext>
                </a:extLst>
              </p:cNvPr>
              <p:cNvSpPr>
                <a:spLocks noChangeAspect="1"/>
              </p:cNvSpPr>
              <p:nvPr/>
            </p:nvSpPr>
            <p:spPr>
              <a:xfrm>
                <a:off x="5376000" y="2446065"/>
                <a:ext cx="1440000" cy="1440000"/>
              </a:xfrm>
              <a:prstGeom prst="ellipse">
                <a:avLst/>
              </a:pr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矢印: 上 37">
                <a:extLst>
                  <a:ext uri="{FF2B5EF4-FFF2-40B4-BE49-F238E27FC236}">
                    <a16:creationId xmlns:a16="http://schemas.microsoft.com/office/drawing/2014/main" id="{07E28E19-D11F-A8AE-D3AF-260A0B9F97AB}"/>
                  </a:ext>
                </a:extLst>
              </p:cNvPr>
              <p:cNvSpPr/>
              <p:nvPr/>
            </p:nvSpPr>
            <p:spPr>
              <a:xfrm>
                <a:off x="5666538" y="2623406"/>
                <a:ext cx="869121" cy="1073612"/>
              </a:xfrm>
              <a:prstGeom prst="upArrow">
                <a:avLst>
                  <a:gd name="adj1" fmla="val 45616"/>
                  <a:gd name="adj2" fmla="val 57481"/>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6" name="テキスト ボックス 35">
              <a:extLst>
                <a:ext uri="{FF2B5EF4-FFF2-40B4-BE49-F238E27FC236}">
                  <a16:creationId xmlns:a16="http://schemas.microsoft.com/office/drawing/2014/main" id="{3626BC6A-4E2D-46CA-7DF7-689B98B1A443}"/>
                </a:ext>
              </a:extLst>
            </p:cNvPr>
            <p:cNvSpPr txBox="1"/>
            <p:nvPr/>
          </p:nvSpPr>
          <p:spPr>
            <a:xfrm>
              <a:off x="4823056" y="3886200"/>
              <a:ext cx="2535087" cy="707886"/>
            </a:xfrm>
            <a:prstGeom prst="rect">
              <a:avLst/>
            </a:prstGeom>
            <a:noFill/>
          </p:spPr>
          <p:txBody>
            <a:bodyPr wrap="square" rtlCol="0" anchor="ctr">
              <a:spAutoFit/>
            </a:bodyPr>
            <a:lstStyle/>
            <a:p>
              <a:pPr algn="ctr"/>
              <a:r>
                <a:rPr kumimoji="1" lang="ja-JP" altLang="en-US" sz="4000" b="1">
                  <a:ln w="6350">
                    <a:solidFill>
                      <a:srgbClr val="003451"/>
                    </a:solidFill>
                  </a:ln>
                  <a:solidFill>
                    <a:srgbClr val="003451"/>
                  </a:solidFill>
                  <a:latin typeface="Noto Sans JP" panose="020B0200000000000000" pitchFamily="50" charset="-128"/>
                  <a:ea typeface="Noto Sans JP" panose="020B0200000000000000" pitchFamily="50" charset="-128"/>
                </a:rPr>
                <a:t>高める</a:t>
              </a:r>
              <a:endParaRPr kumimoji="1" lang="en-US" altLang="ja-JP" sz="4000" b="1">
                <a:ln w="6350">
                  <a:solidFill>
                    <a:srgbClr val="003451"/>
                  </a:solidFill>
                </a:ln>
                <a:solidFill>
                  <a:srgbClr val="003451"/>
                </a:solidFill>
                <a:latin typeface="Noto Sans JP" panose="020B0200000000000000" pitchFamily="50" charset="-128"/>
                <a:ea typeface="Noto Sans JP" panose="020B0200000000000000" pitchFamily="50" charset="-128"/>
              </a:endParaRPr>
            </a:p>
          </p:txBody>
        </p:sp>
      </p:grpSp>
      <p:grpSp>
        <p:nvGrpSpPr>
          <p:cNvPr id="69" name="グループ化 68">
            <a:extLst>
              <a:ext uri="{FF2B5EF4-FFF2-40B4-BE49-F238E27FC236}">
                <a16:creationId xmlns:a16="http://schemas.microsoft.com/office/drawing/2014/main" id="{351F6C31-3AD4-295A-5C4D-03CDEC910947}"/>
              </a:ext>
            </a:extLst>
          </p:cNvPr>
          <p:cNvGrpSpPr/>
          <p:nvPr/>
        </p:nvGrpSpPr>
        <p:grpSpPr>
          <a:xfrm>
            <a:off x="2780404" y="4650889"/>
            <a:ext cx="2535087" cy="2176063"/>
            <a:chOff x="4823056" y="3839848"/>
            <a:chExt cx="2535087" cy="2176063"/>
          </a:xfrm>
        </p:grpSpPr>
        <p:sp>
          <p:nvSpPr>
            <p:cNvPr id="70" name="楕円 69">
              <a:extLst>
                <a:ext uri="{FF2B5EF4-FFF2-40B4-BE49-F238E27FC236}">
                  <a16:creationId xmlns:a16="http://schemas.microsoft.com/office/drawing/2014/main" id="{62D07327-4A20-FC87-D795-FEF920EA3F5B}"/>
                </a:ext>
              </a:extLst>
            </p:cNvPr>
            <p:cNvSpPr>
              <a:spLocks noChangeAspect="1"/>
            </p:cNvSpPr>
            <p:nvPr/>
          </p:nvSpPr>
          <p:spPr>
            <a:xfrm>
              <a:off x="5376000" y="3839848"/>
              <a:ext cx="1440000" cy="1440000"/>
            </a:xfrm>
            <a:prstGeom prst="ellipse">
              <a:avLst/>
            </a:pr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a:extLst>
                <a:ext uri="{FF2B5EF4-FFF2-40B4-BE49-F238E27FC236}">
                  <a16:creationId xmlns:a16="http://schemas.microsoft.com/office/drawing/2014/main" id="{FBF7FEE5-38A4-414E-73A4-E249F4827263}"/>
                </a:ext>
              </a:extLst>
            </p:cNvPr>
            <p:cNvSpPr txBox="1"/>
            <p:nvPr/>
          </p:nvSpPr>
          <p:spPr>
            <a:xfrm>
              <a:off x="4823056" y="5308025"/>
              <a:ext cx="2535087" cy="707886"/>
            </a:xfrm>
            <a:prstGeom prst="rect">
              <a:avLst/>
            </a:prstGeom>
            <a:noFill/>
          </p:spPr>
          <p:txBody>
            <a:bodyPr wrap="square" rtlCol="0" anchor="ctr">
              <a:spAutoFit/>
            </a:bodyPr>
            <a:lstStyle/>
            <a:p>
              <a:pPr algn="ctr"/>
              <a:r>
                <a:rPr kumimoji="1" lang="ja-JP" altLang="en-US" sz="4000" b="1">
                  <a:ln w="6350">
                    <a:noFill/>
                  </a:ln>
                  <a:solidFill>
                    <a:schemeClr val="bg1"/>
                  </a:solidFill>
                  <a:latin typeface="Noto Sans JP" panose="020B0200000000000000" pitchFamily="50" charset="-128"/>
                  <a:ea typeface="Noto Sans JP" panose="020B0200000000000000" pitchFamily="50" charset="-128"/>
                </a:rPr>
                <a:t>対応する</a:t>
              </a:r>
              <a:endParaRPr kumimoji="1" lang="en-US" altLang="ja-JP" sz="4000" b="1">
                <a:ln w="6350">
                  <a:noFill/>
                </a:ln>
                <a:solidFill>
                  <a:schemeClr val="bg1"/>
                </a:solidFill>
                <a:latin typeface="Noto Sans JP" panose="020B0200000000000000" pitchFamily="50" charset="-128"/>
                <a:ea typeface="Noto Sans JP" panose="020B0200000000000000" pitchFamily="50" charset="-128"/>
              </a:endParaRPr>
            </a:p>
          </p:txBody>
        </p:sp>
        <p:pic>
          <p:nvPicPr>
            <p:cNvPr id="72" name="図 71">
              <a:extLst>
                <a:ext uri="{FF2B5EF4-FFF2-40B4-BE49-F238E27FC236}">
                  <a16:creationId xmlns:a16="http://schemas.microsoft.com/office/drawing/2014/main" id="{C97FA45E-808F-EA2B-08C1-8ACE33397FEA}"/>
                </a:ext>
              </a:extLst>
            </p:cNvPr>
            <p:cNvPicPr>
              <a:picLocks noChangeAspect="1"/>
            </p:cNvPicPr>
            <p:nvPr/>
          </p:nvPicPr>
          <p:blipFill>
            <a:blip r:embed="rId7"/>
            <a:stretch>
              <a:fillRect/>
            </a:stretch>
          </p:blipFill>
          <p:spPr>
            <a:xfrm>
              <a:off x="5513190" y="4073282"/>
              <a:ext cx="1271792" cy="842074"/>
            </a:xfrm>
            <a:prstGeom prst="rect">
              <a:avLst/>
            </a:prstGeom>
          </p:spPr>
        </p:pic>
      </p:grpSp>
      <p:pic>
        <p:nvPicPr>
          <p:cNvPr id="119" name="グラフィックス 118" descr="男性 単色塗りつぶし">
            <a:extLst>
              <a:ext uri="{FF2B5EF4-FFF2-40B4-BE49-F238E27FC236}">
                <a16:creationId xmlns:a16="http://schemas.microsoft.com/office/drawing/2014/main" id="{ADBB621C-3E68-9A79-E554-6A2DD39CFCEB}"/>
              </a:ext>
            </a:extLst>
          </p:cNvPr>
          <p:cNvPicPr>
            <a:picLocks noChangeAspect="1"/>
          </p:cNvPicPr>
          <p:nvPr/>
        </p:nvPicPr>
        <p:blipFill>
          <a:blip r:embed="rId8">
            <a:extLst>
              <a:ext uri="{96DAC541-7B7A-43D3-8B79-37D633B846F1}">
                <asvg:svgBlip xmlns:asvg="http://schemas.microsoft.com/office/drawing/2016/SVG/main" r:embed="rId9"/>
              </a:ext>
            </a:extLst>
          </a:blip>
          <a:srcRect b="28190"/>
          <a:stretch>
            <a:fillRect/>
          </a:stretch>
        </p:blipFill>
        <p:spPr>
          <a:xfrm rot="21144179">
            <a:off x="4994348" y="3802451"/>
            <a:ext cx="1386290" cy="995494"/>
          </a:xfrm>
          <a:prstGeom prst="rect">
            <a:avLst/>
          </a:prstGeom>
        </p:spPr>
      </p:pic>
      <p:grpSp>
        <p:nvGrpSpPr>
          <p:cNvPr id="120" name="グループ化 119">
            <a:extLst>
              <a:ext uri="{FF2B5EF4-FFF2-40B4-BE49-F238E27FC236}">
                <a16:creationId xmlns:a16="http://schemas.microsoft.com/office/drawing/2014/main" id="{E6E4AC70-73EB-C92B-0BCE-C104E7E8AFB7}"/>
              </a:ext>
            </a:extLst>
          </p:cNvPr>
          <p:cNvGrpSpPr/>
          <p:nvPr/>
        </p:nvGrpSpPr>
        <p:grpSpPr>
          <a:xfrm>
            <a:off x="4063690" y="2589810"/>
            <a:ext cx="3395146" cy="3075174"/>
            <a:chOff x="10786838" y="6824663"/>
            <a:chExt cx="3395146" cy="3075174"/>
          </a:xfrm>
        </p:grpSpPr>
        <p:pic>
          <p:nvPicPr>
            <p:cNvPr id="121" name="グラフィックス 120" descr="ヨット 単色塗りつぶし">
              <a:extLst>
                <a:ext uri="{FF2B5EF4-FFF2-40B4-BE49-F238E27FC236}">
                  <a16:creationId xmlns:a16="http://schemas.microsoft.com/office/drawing/2014/main" id="{650C2458-6C69-BDDF-1BA0-73C51659FEF6}"/>
                </a:ext>
              </a:extLst>
            </p:cNvPr>
            <p:cNvPicPr>
              <a:picLocks noChangeAspect="1"/>
            </p:cNvPicPr>
            <p:nvPr/>
          </p:nvPicPr>
          <p:blipFill>
            <a:blip r:embed="rId10">
              <a:extLst>
                <a:ext uri="{96DAC541-7B7A-43D3-8B79-37D633B846F1}">
                  <asvg:svgBlip xmlns:asvg="http://schemas.microsoft.com/office/drawing/2016/SVG/main" r:embed="rId11"/>
                </a:ext>
              </a:extLst>
            </a:blip>
            <a:srcRect t="69591" b="1"/>
            <a:stretch>
              <a:fillRect/>
            </a:stretch>
          </p:blipFill>
          <p:spPr>
            <a:xfrm rot="21138398">
              <a:off x="11322384" y="8588588"/>
              <a:ext cx="2810382" cy="1311249"/>
            </a:xfrm>
            <a:prstGeom prst="flowChartProcess">
              <a:avLst/>
            </a:prstGeom>
          </p:spPr>
        </p:pic>
        <p:sp>
          <p:nvSpPr>
            <p:cNvPr id="122" name="フローチャート: 記憶データ 121">
              <a:extLst>
                <a:ext uri="{FF2B5EF4-FFF2-40B4-BE49-F238E27FC236}">
                  <a16:creationId xmlns:a16="http://schemas.microsoft.com/office/drawing/2014/main" id="{5F86D71E-DF40-8D90-4E7D-E71B3E295DFC}"/>
                </a:ext>
              </a:extLst>
            </p:cNvPr>
            <p:cNvSpPr/>
            <p:nvPr/>
          </p:nvSpPr>
          <p:spPr>
            <a:xfrm rot="9979437">
              <a:off x="10786838" y="6824663"/>
              <a:ext cx="3395146" cy="1911085"/>
            </a:xfrm>
            <a:prstGeom prst="flowChartOnlineStorage">
              <a:avLst/>
            </a:prstGeom>
            <a:solidFill>
              <a:srgbClr val="003451"/>
            </a:solid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四角形: 角を丸くする 1">
            <a:extLst>
              <a:ext uri="{FF2B5EF4-FFF2-40B4-BE49-F238E27FC236}">
                <a16:creationId xmlns:a16="http://schemas.microsoft.com/office/drawing/2014/main" id="{51FB8C56-C06A-B814-F96F-EE4D8DF686D6}"/>
              </a:ext>
            </a:extLst>
          </p:cNvPr>
          <p:cNvSpPr/>
          <p:nvPr/>
        </p:nvSpPr>
        <p:spPr>
          <a:xfrm>
            <a:off x="830969" y="1449040"/>
            <a:ext cx="2340000" cy="4048667"/>
          </a:xfrm>
          <a:prstGeom prst="roundRect">
            <a:avLst>
              <a:gd name="adj" fmla="val 11220"/>
            </a:avLst>
          </a:prstGeom>
          <a:solidFill>
            <a:schemeClr val="bg1">
              <a:lumMod val="95000"/>
            </a:schemeClr>
          </a:solidFill>
          <a:ln w="571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1828CE9A-F65B-2B84-55E2-4DFE93476812}"/>
              </a:ext>
            </a:extLst>
          </p:cNvPr>
          <p:cNvSpPr txBox="1"/>
          <p:nvPr/>
        </p:nvSpPr>
        <p:spPr>
          <a:xfrm>
            <a:off x="1069661" y="1427159"/>
            <a:ext cx="1863063" cy="584775"/>
          </a:xfrm>
          <a:prstGeom prst="rect">
            <a:avLst/>
          </a:prstGeom>
          <a:noFill/>
        </p:spPr>
        <p:txBody>
          <a:bodyPr wrap="square" rtlCol="0" anchor="ctr">
            <a:spAutoFit/>
          </a:bodyPr>
          <a:lstStyle/>
          <a:p>
            <a:pPr algn="ctr"/>
            <a:r>
              <a:rPr kumimoji="1" lang="ja-JP" altLang="en-US" sz="3200" b="1">
                <a:solidFill>
                  <a:srgbClr val="003451"/>
                </a:solidFill>
                <a:latin typeface="Noto Sans JP" panose="020B0200000000000000" pitchFamily="50" charset="-128"/>
                <a:ea typeface="Noto Sans JP" panose="020B0200000000000000" pitchFamily="50" charset="-128"/>
              </a:rPr>
              <a:t>人口減少</a:t>
            </a:r>
            <a:endParaRPr kumimoji="1" lang="ja-JP" altLang="en-US" sz="2400" b="1">
              <a:solidFill>
                <a:srgbClr val="003451"/>
              </a:solidFill>
              <a:latin typeface="Noto Sans JP" panose="020B0200000000000000" pitchFamily="50" charset="-128"/>
              <a:ea typeface="Noto Sans JP" panose="020B0200000000000000" pitchFamily="50" charset="-128"/>
            </a:endParaRPr>
          </a:p>
        </p:txBody>
      </p:sp>
      <p:sp>
        <p:nvSpPr>
          <p:cNvPr id="14" name="テキスト ボックス 13">
            <a:extLst>
              <a:ext uri="{FF2B5EF4-FFF2-40B4-BE49-F238E27FC236}">
                <a16:creationId xmlns:a16="http://schemas.microsoft.com/office/drawing/2014/main" id="{EC546F06-DF66-C51E-4351-9A3E4FD9E7A4}"/>
              </a:ext>
            </a:extLst>
          </p:cNvPr>
          <p:cNvSpPr txBox="1"/>
          <p:nvPr/>
        </p:nvSpPr>
        <p:spPr>
          <a:xfrm>
            <a:off x="892387" y="2275744"/>
            <a:ext cx="2227833" cy="584775"/>
          </a:xfrm>
          <a:prstGeom prst="rect">
            <a:avLst/>
          </a:prstGeom>
          <a:noFill/>
        </p:spPr>
        <p:txBody>
          <a:bodyPr wrap="square" rtlCol="0" anchor="ctr">
            <a:spAutoFit/>
          </a:bodyPr>
          <a:lstStyle/>
          <a:p>
            <a:pPr algn="ctr"/>
            <a:r>
              <a:rPr kumimoji="1" lang="ja-JP" altLang="en-US" sz="3200" b="1">
                <a:solidFill>
                  <a:srgbClr val="003451"/>
                </a:solidFill>
                <a:latin typeface="Noto Sans JP" panose="020B0200000000000000" pitchFamily="50" charset="-128"/>
                <a:ea typeface="Noto Sans JP" panose="020B0200000000000000" pitchFamily="50" charset="-128"/>
              </a:rPr>
              <a:t>少子高齢化</a:t>
            </a:r>
            <a:endParaRPr kumimoji="1" lang="ja-JP" altLang="en-US" sz="2400" b="1">
              <a:solidFill>
                <a:srgbClr val="003451"/>
              </a:solidFill>
              <a:latin typeface="Noto Sans JP" panose="020B0200000000000000" pitchFamily="50" charset="-128"/>
              <a:ea typeface="Noto Sans JP" panose="020B0200000000000000" pitchFamily="50" charset="-128"/>
            </a:endParaRPr>
          </a:p>
        </p:txBody>
      </p:sp>
      <p:grpSp>
        <p:nvGrpSpPr>
          <p:cNvPr id="15" name="グループ化 14">
            <a:extLst>
              <a:ext uri="{FF2B5EF4-FFF2-40B4-BE49-F238E27FC236}">
                <a16:creationId xmlns:a16="http://schemas.microsoft.com/office/drawing/2014/main" id="{7500780A-B393-F221-50D0-38F236E1FB00}"/>
              </a:ext>
            </a:extLst>
          </p:cNvPr>
          <p:cNvGrpSpPr/>
          <p:nvPr/>
        </p:nvGrpSpPr>
        <p:grpSpPr>
          <a:xfrm>
            <a:off x="830969" y="3146415"/>
            <a:ext cx="2340000" cy="584775"/>
            <a:chOff x="4925349" y="3874965"/>
            <a:chExt cx="2340000" cy="584775"/>
          </a:xfrm>
        </p:grpSpPr>
        <p:sp>
          <p:nvSpPr>
            <p:cNvPr id="24" name="フリーフォーム: 図形 23">
              <a:extLst>
                <a:ext uri="{FF2B5EF4-FFF2-40B4-BE49-F238E27FC236}">
                  <a16:creationId xmlns:a16="http://schemas.microsoft.com/office/drawing/2014/main" id="{14768BD5-76EF-ACCB-45FF-B2FEFED37620}"/>
                </a:ext>
              </a:extLst>
            </p:cNvPr>
            <p:cNvSpPr>
              <a:spLocks noChangeAspect="1"/>
            </p:cNvSpPr>
            <p:nvPr/>
          </p:nvSpPr>
          <p:spPr>
            <a:xfrm>
              <a:off x="4925349" y="3897918"/>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25" name="テキスト ボックス 24">
              <a:extLst>
                <a:ext uri="{FF2B5EF4-FFF2-40B4-BE49-F238E27FC236}">
                  <a16:creationId xmlns:a16="http://schemas.microsoft.com/office/drawing/2014/main" id="{060FE7E2-320A-AF34-E021-C598DCAFD814}"/>
                </a:ext>
              </a:extLst>
            </p:cNvPr>
            <p:cNvSpPr txBox="1"/>
            <p:nvPr/>
          </p:nvSpPr>
          <p:spPr>
            <a:xfrm>
              <a:off x="4989328" y="3874965"/>
              <a:ext cx="2221054" cy="584775"/>
            </a:xfrm>
            <a:prstGeom prst="rect">
              <a:avLst/>
            </a:prstGeom>
            <a:noFill/>
          </p:spPr>
          <p:txBody>
            <a:bodyPr wrap="square" rtlCol="0" anchor="ctr">
              <a:spAutoFit/>
            </a:bodyPr>
            <a:lstStyle/>
            <a:p>
              <a:pPr algn="ctr"/>
              <a:r>
                <a:rPr kumimoji="1" lang="ja-JP" altLang="en-US" sz="3200" b="1">
                  <a:solidFill>
                    <a:schemeClr val="bg1"/>
                  </a:solidFill>
                  <a:latin typeface="Noto Sans JP" panose="020B0200000000000000" pitchFamily="50" charset="-128"/>
                  <a:ea typeface="Noto Sans JP" panose="020B0200000000000000" pitchFamily="50" charset="-128"/>
                </a:rPr>
                <a:t>コスト増大</a:t>
              </a:r>
              <a:endParaRPr kumimoji="1" lang="ja-JP" altLang="en-US" sz="2400" b="1">
                <a:solidFill>
                  <a:schemeClr val="bg1"/>
                </a:solidFill>
                <a:latin typeface="Noto Sans JP" panose="020B0200000000000000" pitchFamily="50" charset="-128"/>
                <a:ea typeface="Noto Sans JP" panose="020B0200000000000000" pitchFamily="50" charset="-128"/>
              </a:endParaRPr>
            </a:p>
          </p:txBody>
        </p:sp>
      </p:grpSp>
      <p:grpSp>
        <p:nvGrpSpPr>
          <p:cNvPr id="26" name="グループ化 25">
            <a:extLst>
              <a:ext uri="{FF2B5EF4-FFF2-40B4-BE49-F238E27FC236}">
                <a16:creationId xmlns:a16="http://schemas.microsoft.com/office/drawing/2014/main" id="{C2C3B741-9702-AE79-C719-C7799B4EEF15}"/>
              </a:ext>
            </a:extLst>
          </p:cNvPr>
          <p:cNvGrpSpPr/>
          <p:nvPr/>
        </p:nvGrpSpPr>
        <p:grpSpPr>
          <a:xfrm>
            <a:off x="830968" y="4064200"/>
            <a:ext cx="2340000" cy="584775"/>
            <a:chOff x="4925349" y="3877851"/>
            <a:chExt cx="2340000" cy="584775"/>
          </a:xfrm>
        </p:grpSpPr>
        <p:sp>
          <p:nvSpPr>
            <p:cNvPr id="30" name="フリーフォーム: 図形 29">
              <a:extLst>
                <a:ext uri="{FF2B5EF4-FFF2-40B4-BE49-F238E27FC236}">
                  <a16:creationId xmlns:a16="http://schemas.microsoft.com/office/drawing/2014/main" id="{EC7CC96A-A56A-8F25-3283-8AB4682608A8}"/>
                </a:ext>
              </a:extLst>
            </p:cNvPr>
            <p:cNvSpPr>
              <a:spLocks noChangeAspect="1"/>
            </p:cNvSpPr>
            <p:nvPr/>
          </p:nvSpPr>
          <p:spPr>
            <a:xfrm>
              <a:off x="4925349" y="3897918"/>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31" name="テキスト ボックス 30">
              <a:extLst>
                <a:ext uri="{FF2B5EF4-FFF2-40B4-BE49-F238E27FC236}">
                  <a16:creationId xmlns:a16="http://schemas.microsoft.com/office/drawing/2014/main" id="{BD7B9A8D-9263-AC2E-766D-D73FA1F4DB99}"/>
                </a:ext>
              </a:extLst>
            </p:cNvPr>
            <p:cNvSpPr txBox="1"/>
            <p:nvPr/>
          </p:nvSpPr>
          <p:spPr>
            <a:xfrm>
              <a:off x="5164156" y="3877851"/>
              <a:ext cx="1862385" cy="584775"/>
            </a:xfrm>
            <a:prstGeom prst="rect">
              <a:avLst/>
            </a:prstGeom>
            <a:noFill/>
          </p:spPr>
          <p:txBody>
            <a:bodyPr wrap="square" rtlCol="0" anchor="ctr">
              <a:spAutoFit/>
            </a:bodyPr>
            <a:lstStyle/>
            <a:p>
              <a:pPr algn="ctr"/>
              <a:r>
                <a:rPr kumimoji="1" lang="ja-JP" altLang="en-US" sz="3200" b="1">
                  <a:solidFill>
                    <a:schemeClr val="bg1"/>
                  </a:solidFill>
                  <a:latin typeface="Noto Sans JP" panose="020B0200000000000000" pitchFamily="50" charset="-128"/>
                  <a:ea typeface="Noto Sans JP" panose="020B0200000000000000" pitchFamily="50" charset="-128"/>
                </a:rPr>
                <a:t>技術革新</a:t>
              </a:r>
              <a:endParaRPr kumimoji="1" lang="ja-JP" altLang="en-US" sz="2400" b="1">
                <a:solidFill>
                  <a:schemeClr val="bg1"/>
                </a:solidFill>
                <a:latin typeface="Noto Sans JP" panose="020B0200000000000000" pitchFamily="50" charset="-128"/>
                <a:ea typeface="Noto Sans JP" panose="020B0200000000000000" pitchFamily="50" charset="-128"/>
              </a:endParaRPr>
            </a:p>
          </p:txBody>
        </p:sp>
      </p:grpSp>
      <p:grpSp>
        <p:nvGrpSpPr>
          <p:cNvPr id="32" name="グループ化 31">
            <a:extLst>
              <a:ext uri="{FF2B5EF4-FFF2-40B4-BE49-F238E27FC236}">
                <a16:creationId xmlns:a16="http://schemas.microsoft.com/office/drawing/2014/main" id="{48BA8318-1BD9-250D-5FC6-DC79C8263C83}"/>
              </a:ext>
            </a:extLst>
          </p:cNvPr>
          <p:cNvGrpSpPr/>
          <p:nvPr/>
        </p:nvGrpSpPr>
        <p:grpSpPr>
          <a:xfrm>
            <a:off x="830968" y="4936833"/>
            <a:ext cx="2340000" cy="584775"/>
            <a:chOff x="4925349" y="3877851"/>
            <a:chExt cx="2340000" cy="584775"/>
          </a:xfrm>
          <a:solidFill>
            <a:srgbClr val="003451"/>
          </a:solidFill>
        </p:grpSpPr>
        <p:sp>
          <p:nvSpPr>
            <p:cNvPr id="33" name="フリーフォーム: 図形 32">
              <a:extLst>
                <a:ext uri="{FF2B5EF4-FFF2-40B4-BE49-F238E27FC236}">
                  <a16:creationId xmlns:a16="http://schemas.microsoft.com/office/drawing/2014/main" id="{51586D36-85B0-121C-3090-6B9C90C9E018}"/>
                </a:ext>
              </a:extLst>
            </p:cNvPr>
            <p:cNvSpPr>
              <a:spLocks noChangeAspect="1"/>
            </p:cNvSpPr>
            <p:nvPr/>
          </p:nvSpPr>
          <p:spPr>
            <a:xfrm>
              <a:off x="4925349" y="3897918"/>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grp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42" name="テキスト ボックス 41">
              <a:extLst>
                <a:ext uri="{FF2B5EF4-FFF2-40B4-BE49-F238E27FC236}">
                  <a16:creationId xmlns:a16="http://schemas.microsoft.com/office/drawing/2014/main" id="{96DB08DC-7D41-8FCF-EAF4-9B4CA1607E9E}"/>
                </a:ext>
              </a:extLst>
            </p:cNvPr>
            <p:cNvSpPr txBox="1"/>
            <p:nvPr/>
          </p:nvSpPr>
          <p:spPr>
            <a:xfrm>
              <a:off x="5164156" y="3877851"/>
              <a:ext cx="1862385" cy="584775"/>
            </a:xfrm>
            <a:prstGeom prst="rect">
              <a:avLst/>
            </a:prstGeom>
            <a:grpFill/>
          </p:spPr>
          <p:txBody>
            <a:bodyPr wrap="square" rtlCol="0" anchor="ctr">
              <a:spAutoFit/>
            </a:bodyPr>
            <a:lstStyle/>
            <a:p>
              <a:pPr algn="ctr"/>
              <a:r>
                <a:rPr kumimoji="1" lang="ja-JP" altLang="en-US" sz="3200" b="1">
                  <a:solidFill>
                    <a:schemeClr val="bg1"/>
                  </a:solidFill>
                  <a:latin typeface="Noto Sans JP" panose="020B0200000000000000" pitchFamily="50" charset="-128"/>
                  <a:ea typeface="Noto Sans JP" panose="020B0200000000000000" pitchFamily="50" charset="-128"/>
                </a:rPr>
                <a:t>気候変動</a:t>
              </a:r>
              <a:endParaRPr kumimoji="1" lang="ja-JP" altLang="en-US" sz="2400" b="1">
                <a:solidFill>
                  <a:schemeClr val="bg1"/>
                </a:solidFill>
                <a:latin typeface="Noto Sans JP" panose="020B0200000000000000" pitchFamily="50" charset="-128"/>
                <a:ea typeface="Noto Sans JP" panose="020B0200000000000000" pitchFamily="50" charset="-128"/>
              </a:endParaRPr>
            </a:p>
          </p:txBody>
        </p:sp>
      </p:grpSp>
      <p:sp>
        <p:nvSpPr>
          <p:cNvPr id="43" name="四角形: 角を丸くする 42">
            <a:extLst>
              <a:ext uri="{FF2B5EF4-FFF2-40B4-BE49-F238E27FC236}">
                <a16:creationId xmlns:a16="http://schemas.microsoft.com/office/drawing/2014/main" id="{71075E0C-AD33-88AF-6B28-1B4E3B32403D}"/>
              </a:ext>
            </a:extLst>
          </p:cNvPr>
          <p:cNvSpPr/>
          <p:nvPr/>
        </p:nvSpPr>
        <p:spPr>
          <a:xfrm>
            <a:off x="9025735" y="1449041"/>
            <a:ext cx="2340000" cy="3176034"/>
          </a:xfrm>
          <a:prstGeom prst="roundRect">
            <a:avLst>
              <a:gd name="adj" fmla="val 10915"/>
            </a:avLst>
          </a:prstGeom>
          <a:solidFill>
            <a:schemeClr val="bg1">
              <a:lumMod val="95000"/>
            </a:schemeClr>
          </a:solidFill>
          <a:ln w="571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4" name="グループ化 43">
            <a:extLst>
              <a:ext uri="{FF2B5EF4-FFF2-40B4-BE49-F238E27FC236}">
                <a16:creationId xmlns:a16="http://schemas.microsoft.com/office/drawing/2014/main" id="{B32C07BB-28CA-AF09-6929-C95328482D38}"/>
              </a:ext>
            </a:extLst>
          </p:cNvPr>
          <p:cNvGrpSpPr/>
          <p:nvPr/>
        </p:nvGrpSpPr>
        <p:grpSpPr>
          <a:xfrm>
            <a:off x="9025734" y="1427159"/>
            <a:ext cx="2340001" cy="3221816"/>
            <a:chOff x="2067937" y="1712670"/>
            <a:chExt cx="2340001" cy="3221816"/>
          </a:xfrm>
        </p:grpSpPr>
        <p:grpSp>
          <p:nvGrpSpPr>
            <p:cNvPr id="45" name="グループ化 44">
              <a:extLst>
                <a:ext uri="{FF2B5EF4-FFF2-40B4-BE49-F238E27FC236}">
                  <a16:creationId xmlns:a16="http://schemas.microsoft.com/office/drawing/2014/main" id="{4C5A5C91-2D99-3161-7EC2-4F16AF0952DD}"/>
                </a:ext>
              </a:extLst>
            </p:cNvPr>
            <p:cNvGrpSpPr/>
            <p:nvPr/>
          </p:nvGrpSpPr>
          <p:grpSpPr>
            <a:xfrm>
              <a:off x="2067938" y="1712670"/>
              <a:ext cx="2340000" cy="584775"/>
              <a:chOff x="4925349" y="3876036"/>
              <a:chExt cx="2340000" cy="584775"/>
            </a:xfrm>
          </p:grpSpPr>
          <p:sp>
            <p:nvSpPr>
              <p:cNvPr id="67" name="フリーフォーム: 図形 66">
                <a:extLst>
                  <a:ext uri="{FF2B5EF4-FFF2-40B4-BE49-F238E27FC236}">
                    <a16:creationId xmlns:a16="http://schemas.microsoft.com/office/drawing/2014/main" id="{9E280254-395D-F3AE-6A4F-2D16398AFCED}"/>
                  </a:ext>
                </a:extLst>
              </p:cNvPr>
              <p:cNvSpPr>
                <a:spLocks noChangeAspect="1"/>
              </p:cNvSpPr>
              <p:nvPr/>
            </p:nvSpPr>
            <p:spPr>
              <a:xfrm>
                <a:off x="4925349" y="3897918"/>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73" name="テキスト ボックス 72">
                <a:extLst>
                  <a:ext uri="{FF2B5EF4-FFF2-40B4-BE49-F238E27FC236}">
                    <a16:creationId xmlns:a16="http://schemas.microsoft.com/office/drawing/2014/main" id="{DC483F6C-C42A-8B71-823E-09FF4B1A0497}"/>
                  </a:ext>
                </a:extLst>
              </p:cNvPr>
              <p:cNvSpPr txBox="1"/>
              <p:nvPr/>
            </p:nvSpPr>
            <p:spPr>
              <a:xfrm>
                <a:off x="5262010" y="3876036"/>
                <a:ext cx="1671777" cy="584775"/>
              </a:xfrm>
              <a:prstGeom prst="rect">
                <a:avLst/>
              </a:prstGeom>
              <a:noFill/>
            </p:spPr>
            <p:txBody>
              <a:bodyPr wrap="square" rtlCol="0" anchor="ctr">
                <a:spAutoFit/>
              </a:bodyPr>
              <a:lstStyle/>
              <a:p>
                <a:pPr algn="ctr"/>
                <a:r>
                  <a:rPr kumimoji="1" lang="ja-JP" altLang="en-US" sz="3200" b="1">
                    <a:solidFill>
                      <a:schemeClr val="bg1"/>
                    </a:solidFill>
                    <a:latin typeface="Noto Sans JP" panose="020B0200000000000000" pitchFamily="50" charset="-128"/>
                    <a:ea typeface="Noto Sans JP" panose="020B0200000000000000" pitchFamily="50" charset="-128"/>
                  </a:rPr>
                  <a:t>豊かさ</a:t>
                </a:r>
                <a:endParaRPr kumimoji="1" lang="ja-JP" altLang="en-US" sz="2400" b="1">
                  <a:solidFill>
                    <a:schemeClr val="bg1"/>
                  </a:solidFill>
                  <a:latin typeface="Noto Sans JP" panose="020B0200000000000000" pitchFamily="50" charset="-128"/>
                  <a:ea typeface="Noto Sans JP" panose="020B0200000000000000" pitchFamily="50" charset="-128"/>
                </a:endParaRPr>
              </a:p>
            </p:txBody>
          </p:sp>
        </p:grpSp>
        <p:grpSp>
          <p:nvGrpSpPr>
            <p:cNvPr id="47" name="グループ化 46">
              <a:extLst>
                <a:ext uri="{FF2B5EF4-FFF2-40B4-BE49-F238E27FC236}">
                  <a16:creationId xmlns:a16="http://schemas.microsoft.com/office/drawing/2014/main" id="{EA66A20E-AE26-53B7-33C2-0D8D365B7104}"/>
                </a:ext>
              </a:extLst>
            </p:cNvPr>
            <p:cNvGrpSpPr/>
            <p:nvPr/>
          </p:nvGrpSpPr>
          <p:grpSpPr>
            <a:xfrm>
              <a:off x="2067937" y="2561255"/>
              <a:ext cx="2340000" cy="584775"/>
              <a:chOff x="4925349" y="3879732"/>
              <a:chExt cx="2340000" cy="584775"/>
            </a:xfrm>
          </p:grpSpPr>
          <p:sp>
            <p:nvSpPr>
              <p:cNvPr id="64" name="フリーフォーム: 図形 63">
                <a:extLst>
                  <a:ext uri="{FF2B5EF4-FFF2-40B4-BE49-F238E27FC236}">
                    <a16:creationId xmlns:a16="http://schemas.microsoft.com/office/drawing/2014/main" id="{97176FD9-3DDD-955B-08F8-9A1C894494B4}"/>
                  </a:ext>
                </a:extLst>
              </p:cNvPr>
              <p:cNvSpPr>
                <a:spLocks noChangeAspect="1"/>
              </p:cNvSpPr>
              <p:nvPr/>
            </p:nvSpPr>
            <p:spPr>
              <a:xfrm>
                <a:off x="4925349" y="3897918"/>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66" name="テキスト ボックス 65">
                <a:extLst>
                  <a:ext uri="{FF2B5EF4-FFF2-40B4-BE49-F238E27FC236}">
                    <a16:creationId xmlns:a16="http://schemas.microsoft.com/office/drawing/2014/main" id="{DA500AE9-EC16-5E11-1676-8F7BA21CF773}"/>
                  </a:ext>
                </a:extLst>
              </p:cNvPr>
              <p:cNvSpPr txBox="1"/>
              <p:nvPr/>
            </p:nvSpPr>
            <p:spPr>
              <a:xfrm>
                <a:off x="5123930" y="3879732"/>
                <a:ext cx="1942838" cy="584775"/>
              </a:xfrm>
              <a:prstGeom prst="rect">
                <a:avLst/>
              </a:prstGeom>
              <a:noFill/>
            </p:spPr>
            <p:txBody>
              <a:bodyPr wrap="square" rtlCol="0" anchor="ctr">
                <a:spAutoFit/>
              </a:bodyPr>
              <a:lstStyle/>
              <a:p>
                <a:pPr algn="ctr"/>
                <a:r>
                  <a:rPr kumimoji="1" lang="ja-JP" altLang="en-US" sz="3200" b="1">
                    <a:solidFill>
                      <a:schemeClr val="bg1"/>
                    </a:solidFill>
                    <a:latin typeface="Noto Sans JP" panose="020B0200000000000000" pitchFamily="50" charset="-128"/>
                    <a:ea typeface="Noto Sans JP" panose="020B0200000000000000" pitchFamily="50" charset="-128"/>
                  </a:rPr>
                  <a:t>安心安全</a:t>
                </a:r>
                <a:endParaRPr kumimoji="1" lang="ja-JP" altLang="en-US" sz="2400" b="1">
                  <a:solidFill>
                    <a:schemeClr val="bg1"/>
                  </a:solidFill>
                  <a:latin typeface="Noto Sans JP" panose="020B0200000000000000" pitchFamily="50" charset="-128"/>
                  <a:ea typeface="Noto Sans JP" panose="020B0200000000000000" pitchFamily="50" charset="-128"/>
                </a:endParaRPr>
              </a:p>
            </p:txBody>
          </p:sp>
        </p:grpSp>
        <p:grpSp>
          <p:nvGrpSpPr>
            <p:cNvPr id="49" name="グループ化 48">
              <a:extLst>
                <a:ext uri="{FF2B5EF4-FFF2-40B4-BE49-F238E27FC236}">
                  <a16:creationId xmlns:a16="http://schemas.microsoft.com/office/drawing/2014/main" id="{7E1D848E-D769-DA21-772E-09590B2B294F}"/>
                </a:ext>
              </a:extLst>
            </p:cNvPr>
            <p:cNvGrpSpPr/>
            <p:nvPr/>
          </p:nvGrpSpPr>
          <p:grpSpPr>
            <a:xfrm>
              <a:off x="2067938" y="3431926"/>
              <a:ext cx="2340000" cy="584775"/>
              <a:chOff x="4925349" y="3874965"/>
              <a:chExt cx="2340000" cy="584775"/>
            </a:xfrm>
          </p:grpSpPr>
          <p:sp>
            <p:nvSpPr>
              <p:cNvPr id="58" name="フリーフォーム: 図形 57">
                <a:extLst>
                  <a:ext uri="{FF2B5EF4-FFF2-40B4-BE49-F238E27FC236}">
                    <a16:creationId xmlns:a16="http://schemas.microsoft.com/office/drawing/2014/main" id="{AF84879E-C91E-19F8-3464-73F6AB4F5BAC}"/>
                  </a:ext>
                </a:extLst>
              </p:cNvPr>
              <p:cNvSpPr>
                <a:spLocks noChangeAspect="1"/>
              </p:cNvSpPr>
              <p:nvPr/>
            </p:nvSpPr>
            <p:spPr>
              <a:xfrm>
                <a:off x="4925349" y="3897918"/>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63" name="テキスト ボックス 62">
                <a:extLst>
                  <a:ext uri="{FF2B5EF4-FFF2-40B4-BE49-F238E27FC236}">
                    <a16:creationId xmlns:a16="http://schemas.microsoft.com/office/drawing/2014/main" id="{E464422A-36F7-950E-352B-537384C5DACD}"/>
                  </a:ext>
                </a:extLst>
              </p:cNvPr>
              <p:cNvSpPr txBox="1"/>
              <p:nvPr/>
            </p:nvSpPr>
            <p:spPr>
              <a:xfrm>
                <a:off x="5126479" y="3874965"/>
                <a:ext cx="1937739" cy="584775"/>
              </a:xfrm>
              <a:prstGeom prst="rect">
                <a:avLst/>
              </a:prstGeom>
              <a:noFill/>
            </p:spPr>
            <p:txBody>
              <a:bodyPr wrap="square" rtlCol="0" anchor="ctr">
                <a:spAutoFit/>
              </a:bodyPr>
              <a:lstStyle/>
              <a:p>
                <a:pPr algn="ctr"/>
                <a:r>
                  <a:rPr kumimoji="1" lang="ja-JP" altLang="en-US" sz="3200" b="1">
                    <a:solidFill>
                      <a:schemeClr val="bg1"/>
                    </a:solidFill>
                    <a:latin typeface="Noto Sans JP" panose="020B0200000000000000" pitchFamily="50" charset="-128"/>
                    <a:ea typeface="Noto Sans JP" panose="020B0200000000000000" pitchFamily="50" charset="-128"/>
                  </a:rPr>
                  <a:t>人財育成</a:t>
                </a:r>
                <a:endParaRPr kumimoji="1" lang="ja-JP" altLang="en-US" sz="2400" b="1">
                  <a:solidFill>
                    <a:schemeClr val="bg1"/>
                  </a:solidFill>
                  <a:latin typeface="Noto Sans JP" panose="020B0200000000000000" pitchFamily="50" charset="-128"/>
                  <a:ea typeface="Noto Sans JP" panose="020B0200000000000000" pitchFamily="50" charset="-128"/>
                </a:endParaRPr>
              </a:p>
            </p:txBody>
          </p:sp>
        </p:grpSp>
        <p:grpSp>
          <p:nvGrpSpPr>
            <p:cNvPr id="54" name="グループ化 53">
              <a:extLst>
                <a:ext uri="{FF2B5EF4-FFF2-40B4-BE49-F238E27FC236}">
                  <a16:creationId xmlns:a16="http://schemas.microsoft.com/office/drawing/2014/main" id="{856CE56D-4D2D-25BD-0E17-564CFAC2E306}"/>
                </a:ext>
              </a:extLst>
            </p:cNvPr>
            <p:cNvGrpSpPr/>
            <p:nvPr/>
          </p:nvGrpSpPr>
          <p:grpSpPr>
            <a:xfrm>
              <a:off x="2067937" y="4349711"/>
              <a:ext cx="2340000" cy="584775"/>
              <a:chOff x="4925349" y="3877851"/>
              <a:chExt cx="2340000" cy="584775"/>
            </a:xfrm>
          </p:grpSpPr>
          <p:sp>
            <p:nvSpPr>
              <p:cNvPr id="55" name="フリーフォーム: 図形 54">
                <a:extLst>
                  <a:ext uri="{FF2B5EF4-FFF2-40B4-BE49-F238E27FC236}">
                    <a16:creationId xmlns:a16="http://schemas.microsoft.com/office/drawing/2014/main" id="{6C55F082-1B9D-5186-F106-FAD74F265EB0}"/>
                  </a:ext>
                </a:extLst>
              </p:cNvPr>
              <p:cNvSpPr>
                <a:spLocks noChangeAspect="1"/>
              </p:cNvSpPr>
              <p:nvPr/>
            </p:nvSpPr>
            <p:spPr>
              <a:xfrm>
                <a:off x="4925349" y="3897918"/>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57" name="テキスト ボックス 56">
                <a:extLst>
                  <a:ext uri="{FF2B5EF4-FFF2-40B4-BE49-F238E27FC236}">
                    <a16:creationId xmlns:a16="http://schemas.microsoft.com/office/drawing/2014/main" id="{A1F10E20-0054-36A1-A4ED-D71C87C41178}"/>
                  </a:ext>
                </a:extLst>
              </p:cNvPr>
              <p:cNvSpPr txBox="1"/>
              <p:nvPr/>
            </p:nvSpPr>
            <p:spPr>
              <a:xfrm>
                <a:off x="5164156" y="3877851"/>
                <a:ext cx="1862385" cy="584775"/>
              </a:xfrm>
              <a:prstGeom prst="rect">
                <a:avLst/>
              </a:prstGeom>
              <a:noFill/>
            </p:spPr>
            <p:txBody>
              <a:bodyPr wrap="square" rtlCol="0" anchor="ctr">
                <a:spAutoFit/>
              </a:bodyPr>
              <a:lstStyle/>
              <a:p>
                <a:pPr algn="ctr"/>
                <a:r>
                  <a:rPr kumimoji="1" lang="ja-JP" altLang="en-US" sz="3200" b="1">
                    <a:solidFill>
                      <a:schemeClr val="bg1"/>
                    </a:solidFill>
                    <a:latin typeface="Noto Sans JP" panose="020B0200000000000000" pitchFamily="50" charset="-128"/>
                    <a:ea typeface="Noto Sans JP" panose="020B0200000000000000" pitchFamily="50" charset="-128"/>
                  </a:rPr>
                  <a:t>夢・希望</a:t>
                </a:r>
                <a:endParaRPr kumimoji="1" lang="ja-JP" altLang="en-US" sz="2400" b="1">
                  <a:solidFill>
                    <a:schemeClr val="bg1"/>
                  </a:solidFill>
                  <a:latin typeface="Noto Sans JP" panose="020B0200000000000000" pitchFamily="50" charset="-128"/>
                  <a:ea typeface="Noto Sans JP" panose="020B0200000000000000" pitchFamily="50" charset="-128"/>
                </a:endParaRPr>
              </a:p>
            </p:txBody>
          </p:sp>
        </p:grpSp>
      </p:grpSp>
      <p:sp>
        <p:nvSpPr>
          <p:cNvPr id="6" name="テキスト ボックス 5">
            <a:extLst>
              <a:ext uri="{FF2B5EF4-FFF2-40B4-BE49-F238E27FC236}">
                <a16:creationId xmlns:a16="http://schemas.microsoft.com/office/drawing/2014/main" id="{4548154F-57E6-B8DC-08AE-2AF3B386DF16}"/>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35</a:t>
            </a:r>
          </a:p>
        </p:txBody>
      </p:sp>
      <p:pic>
        <p:nvPicPr>
          <p:cNvPr id="39" name="オーディオ 38">
            <a:hlinkClick r:id="" action="ppaction://media"/>
            <a:extLst>
              <a:ext uri="{FF2B5EF4-FFF2-40B4-BE49-F238E27FC236}">
                <a16:creationId xmlns:a16="http://schemas.microsoft.com/office/drawing/2014/main" id="{83D8E5CF-2E3B-848D-8D87-B6C3513AF28E}"/>
              </a:ext>
            </a:extLst>
          </p:cNvPr>
          <p:cNvPicPr>
            <a:picLocks noChangeAspect="1"/>
          </p:cNvPicPr>
          <p:nvPr>
            <a:audioFile r:link="rId1"/>
            <p:extLst>
              <p:ext uri="{DAA4B4D4-6D71-4841-9C94-3DE7FCFB9230}">
                <p14:media xmlns:p14="http://schemas.microsoft.com/office/powerpoint/2010/main" r:embed="rId2">
                  <p14:trim st="3664" end="2951.3537"/>
                </p14:media>
              </p:ext>
            </p:extLst>
          </p:nvPr>
        </p:nvPicPr>
        <p:blipFill>
          <a:blip r:embed="rId12"/>
          <a:srcRect l="-203125" t="-203125" r="-203125" b="-203125"/>
          <a:stretch>
            <a:fillRect/>
          </a:stretch>
        </p:blipFill>
        <p:spPr>
          <a:xfrm>
            <a:off x="12612539" y="5062189"/>
            <a:ext cx="2057400" cy="2057400"/>
          </a:xfrm>
          <a:prstGeom prst="ellipse">
            <a:avLst/>
          </a:prstGeom>
        </p:spPr>
      </p:pic>
    </p:spTree>
    <p:extLst>
      <p:ext uri="{BB962C8B-B14F-4D97-AF65-F5344CB8AC3E}">
        <p14:creationId xmlns:p14="http://schemas.microsoft.com/office/powerpoint/2010/main" val="3504675076"/>
      </p:ext>
    </p:extLst>
  </p:cSld>
  <p:clrMapOvr>
    <a:masterClrMapping/>
  </p:clrMapOvr>
  <p:transition spd="slow" advClick="0" advTm="10500">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3451"/>
        </a:solidFill>
        <a:effectLst/>
      </p:bgPr>
    </p:bg>
    <p:spTree>
      <p:nvGrpSpPr>
        <p:cNvPr id="1" name="">
          <a:extLst>
            <a:ext uri="{FF2B5EF4-FFF2-40B4-BE49-F238E27FC236}">
              <a16:creationId xmlns:a16="http://schemas.microsoft.com/office/drawing/2014/main" id="{591E4773-FF02-A482-F268-D9E20607D7D3}"/>
            </a:ext>
          </a:extLst>
        </p:cNvPr>
        <p:cNvGrpSpPr/>
        <p:nvPr/>
      </p:nvGrpSpPr>
      <p:grpSpPr>
        <a:xfrm>
          <a:off x="0" y="0"/>
          <a:ext cx="0" cy="0"/>
          <a:chOff x="0" y="0"/>
          <a:chExt cx="0" cy="0"/>
        </a:xfrm>
      </p:grpSpPr>
      <p:grpSp>
        <p:nvGrpSpPr>
          <p:cNvPr id="13" name="グループ化 12">
            <a:extLst>
              <a:ext uri="{FF2B5EF4-FFF2-40B4-BE49-F238E27FC236}">
                <a16:creationId xmlns:a16="http://schemas.microsoft.com/office/drawing/2014/main" id="{7F4C305A-1CFD-CA5F-1928-78297F40467E}"/>
              </a:ext>
            </a:extLst>
          </p:cNvPr>
          <p:cNvGrpSpPr/>
          <p:nvPr/>
        </p:nvGrpSpPr>
        <p:grpSpPr>
          <a:xfrm>
            <a:off x="-1" y="729000"/>
            <a:ext cx="14892001" cy="5400000"/>
            <a:chOff x="-1" y="729000"/>
            <a:chExt cx="14892001" cy="5400000"/>
          </a:xfrm>
        </p:grpSpPr>
        <p:sp>
          <p:nvSpPr>
            <p:cNvPr id="3" name="楕円 2">
              <a:extLst>
                <a:ext uri="{FF2B5EF4-FFF2-40B4-BE49-F238E27FC236}">
                  <a16:creationId xmlns:a16="http://schemas.microsoft.com/office/drawing/2014/main" id="{722C5E73-6C36-6E95-A8E2-7BD29E8AC9D5}"/>
                </a:ext>
              </a:extLst>
            </p:cNvPr>
            <p:cNvSpPr>
              <a:spLocks noChangeAspect="1"/>
            </p:cNvSpPr>
            <p:nvPr/>
          </p:nvSpPr>
          <p:spPr>
            <a:xfrm>
              <a:off x="9492000" y="729000"/>
              <a:ext cx="5400000" cy="54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8F0B7286-BCFC-04E7-BF61-AB83438EC9B4}"/>
                </a:ext>
              </a:extLst>
            </p:cNvPr>
            <p:cNvGrpSpPr/>
            <p:nvPr/>
          </p:nvGrpSpPr>
          <p:grpSpPr>
            <a:xfrm>
              <a:off x="-1" y="729000"/>
              <a:ext cx="9492001" cy="5400000"/>
              <a:chOff x="-1" y="729000"/>
              <a:chExt cx="9492001" cy="5400000"/>
            </a:xfrm>
          </p:grpSpPr>
          <p:sp>
            <p:nvSpPr>
              <p:cNvPr id="2" name="正方形/長方形 1">
                <a:extLst>
                  <a:ext uri="{FF2B5EF4-FFF2-40B4-BE49-F238E27FC236}">
                    <a16:creationId xmlns:a16="http://schemas.microsoft.com/office/drawing/2014/main" id="{55B40460-ACEC-1E44-B8A7-72F815D8E730}"/>
                  </a:ext>
                </a:extLst>
              </p:cNvPr>
              <p:cNvSpPr/>
              <p:nvPr/>
            </p:nvSpPr>
            <p:spPr>
              <a:xfrm>
                <a:off x="-1" y="729000"/>
                <a:ext cx="6790267" cy="540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988E5179-751B-A49A-CEA4-1A43EEBEBD14}"/>
                  </a:ext>
                </a:extLst>
              </p:cNvPr>
              <p:cNvSpPr>
                <a:spLocks noChangeAspect="1"/>
              </p:cNvSpPr>
              <p:nvPr/>
            </p:nvSpPr>
            <p:spPr>
              <a:xfrm>
                <a:off x="4092000" y="729000"/>
                <a:ext cx="5400000" cy="54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テキスト ボックス 4">
              <a:extLst>
                <a:ext uri="{FF2B5EF4-FFF2-40B4-BE49-F238E27FC236}">
                  <a16:creationId xmlns:a16="http://schemas.microsoft.com/office/drawing/2014/main" id="{A11DFFBB-EBD3-4129-5B99-305EAF7B6773}"/>
                </a:ext>
              </a:extLst>
            </p:cNvPr>
            <p:cNvSpPr txBox="1"/>
            <p:nvPr/>
          </p:nvSpPr>
          <p:spPr>
            <a:xfrm>
              <a:off x="0" y="2644170"/>
              <a:ext cx="8968641" cy="1569660"/>
            </a:xfrm>
            <a:prstGeom prst="rect">
              <a:avLst/>
            </a:prstGeom>
            <a:noFill/>
          </p:spPr>
          <p:txBody>
            <a:bodyPr wrap="square" rtlCol="0" anchor="ctr">
              <a:spAutoFit/>
            </a:bodyPr>
            <a:lstStyle/>
            <a:p>
              <a:pPr algn="ctr"/>
              <a:r>
                <a:rPr kumimoji="1" lang="ja-JP" altLang="en-US" sz="9600" b="1">
                  <a:solidFill>
                    <a:srgbClr val="003451"/>
                  </a:solidFill>
                  <a:latin typeface="Noto Sans JP" panose="020B0200000000000000" pitchFamily="50" charset="-128"/>
                  <a:ea typeface="Noto Sans JP" panose="020B0200000000000000" pitchFamily="50" charset="-128"/>
                </a:rPr>
                <a:t>まとめ</a:t>
              </a:r>
            </a:p>
          </p:txBody>
        </p:sp>
      </p:grpSp>
      <p:grpSp>
        <p:nvGrpSpPr>
          <p:cNvPr id="7" name="グループ化 6">
            <a:extLst>
              <a:ext uri="{FF2B5EF4-FFF2-40B4-BE49-F238E27FC236}">
                <a16:creationId xmlns:a16="http://schemas.microsoft.com/office/drawing/2014/main" id="{95E99476-365E-6C93-632D-80579C368911}"/>
              </a:ext>
            </a:extLst>
          </p:cNvPr>
          <p:cNvGrpSpPr/>
          <p:nvPr/>
        </p:nvGrpSpPr>
        <p:grpSpPr>
          <a:xfrm>
            <a:off x="-10002253" y="-8181474"/>
            <a:ext cx="32554358" cy="22370715"/>
            <a:chOff x="-10002253" y="-8181474"/>
            <a:chExt cx="32554358" cy="22370715"/>
          </a:xfrm>
        </p:grpSpPr>
        <p:sp>
          <p:nvSpPr>
            <p:cNvPr id="8" name="正方形/長方形 7">
              <a:extLst>
                <a:ext uri="{FF2B5EF4-FFF2-40B4-BE49-F238E27FC236}">
                  <a16:creationId xmlns:a16="http://schemas.microsoft.com/office/drawing/2014/main" id="{0F26F71C-FF0D-B2DA-F9A6-6E92215D7652}"/>
                </a:ext>
              </a:extLst>
            </p:cNvPr>
            <p:cNvSpPr/>
            <p:nvPr/>
          </p:nvSpPr>
          <p:spPr>
            <a:xfrm>
              <a:off x="5638800" y="-8181474"/>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DA32E1F8-DE41-708D-840C-C38A82F3A82B}"/>
                </a:ext>
              </a:extLst>
            </p:cNvPr>
            <p:cNvSpPr/>
            <p:nvPr/>
          </p:nvSpPr>
          <p:spPr>
            <a:xfrm>
              <a:off x="5638800" y="13274841"/>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F387476D-8F91-A91F-895F-B2E9C5C92589}"/>
                </a:ext>
              </a:extLst>
            </p:cNvPr>
            <p:cNvSpPr/>
            <p:nvPr/>
          </p:nvSpPr>
          <p:spPr>
            <a:xfrm>
              <a:off x="-10002253" y="29718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5DF571C3-4716-5051-68FC-36395E7493F7}"/>
                </a:ext>
              </a:extLst>
            </p:cNvPr>
            <p:cNvSpPr/>
            <p:nvPr/>
          </p:nvSpPr>
          <p:spPr>
            <a:xfrm>
              <a:off x="21637705" y="29718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テキスト ボックス 13">
            <a:extLst>
              <a:ext uri="{FF2B5EF4-FFF2-40B4-BE49-F238E27FC236}">
                <a16:creationId xmlns:a16="http://schemas.microsoft.com/office/drawing/2014/main" id="{9ED7F6C4-78FB-8C29-CE7C-C8B11808D3FA}"/>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chemeClr val="bg1"/>
                </a:solidFill>
                <a:latin typeface="Noto Sans JP" panose="020B0200000000000000" pitchFamily="50" charset="-128"/>
                <a:ea typeface="Noto Sans JP" panose="020B0200000000000000" pitchFamily="50" charset="-128"/>
              </a:rPr>
              <a:t>36</a:t>
            </a:r>
          </a:p>
        </p:txBody>
      </p:sp>
      <p:pic>
        <p:nvPicPr>
          <p:cNvPr id="22" name="オーディオ 21">
            <a:hlinkClick r:id="" action="ppaction://media"/>
            <a:extLst>
              <a:ext uri="{FF2B5EF4-FFF2-40B4-BE49-F238E27FC236}">
                <a16:creationId xmlns:a16="http://schemas.microsoft.com/office/drawing/2014/main" id="{0FDFDF93-ABFD-4EE3-82BF-3F7E1170FED5}"/>
              </a:ext>
            </a:extLst>
          </p:cNvPr>
          <p:cNvPicPr>
            <a:picLocks noChangeAspect="1"/>
          </p:cNvPicPr>
          <p:nvPr>
            <a:audioFile r:link="rId1"/>
            <p:extLst>
              <p:ext uri="{DAA4B4D4-6D71-4841-9C94-3DE7FCFB9230}">
                <p14:media xmlns:p14="http://schemas.microsoft.com/office/powerpoint/2010/main" r:embed="rId2">
                  <p14:trim st="3265" end="1879.6598"/>
                </p14:media>
              </p:ext>
            </p:extLst>
          </p:nvPr>
        </p:nvPicPr>
        <p:blipFill>
          <a:blip r:embed="rId5"/>
          <a:srcRect l="-203125" t="-203125" r="-203125" b="-203125"/>
          <a:stretch>
            <a:fillRect/>
          </a:stretch>
        </p:blipFill>
        <p:spPr>
          <a:xfrm>
            <a:off x="12710874" y="4949712"/>
            <a:ext cx="2057400" cy="2057400"/>
          </a:xfrm>
          <a:prstGeom prst="ellipse">
            <a:avLst/>
          </a:prstGeom>
        </p:spPr>
      </p:pic>
    </p:spTree>
    <p:extLst>
      <p:ext uri="{BB962C8B-B14F-4D97-AF65-F5344CB8AC3E}">
        <p14:creationId xmlns:p14="http://schemas.microsoft.com/office/powerpoint/2010/main" val="3194667588"/>
      </p:ext>
    </p:extLst>
  </p:cSld>
  <p:clrMapOvr>
    <a:masterClrMapping/>
  </p:clrMapOvr>
  <p:transition spd="slow" advClick="0" advTm="1700">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3451"/>
        </a:solidFill>
        <a:effectLst/>
      </p:bgPr>
    </p:bg>
    <p:spTree>
      <p:nvGrpSpPr>
        <p:cNvPr id="1" name="">
          <a:extLst>
            <a:ext uri="{FF2B5EF4-FFF2-40B4-BE49-F238E27FC236}">
              <a16:creationId xmlns:a16="http://schemas.microsoft.com/office/drawing/2014/main" id="{52A69107-E5B0-4351-0E93-F53C428CC9B7}"/>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916FB1F1-AF97-7546-0D23-A607D2B22A3E}"/>
              </a:ext>
            </a:extLst>
          </p:cNvPr>
          <p:cNvSpPr/>
          <p:nvPr/>
        </p:nvSpPr>
        <p:spPr>
          <a:xfrm>
            <a:off x="-2" y="728999"/>
            <a:ext cx="12192001" cy="32429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a:extLst>
              <a:ext uri="{FF2B5EF4-FFF2-40B4-BE49-F238E27FC236}">
                <a16:creationId xmlns:a16="http://schemas.microsoft.com/office/drawing/2014/main" id="{77BFEA1A-0B02-14F5-B483-DDAA5409AEB0}"/>
              </a:ext>
            </a:extLst>
          </p:cNvPr>
          <p:cNvGrpSpPr/>
          <p:nvPr/>
        </p:nvGrpSpPr>
        <p:grpSpPr>
          <a:xfrm>
            <a:off x="-10002253" y="-8181474"/>
            <a:ext cx="32554358" cy="22370715"/>
            <a:chOff x="-10002253" y="-8181474"/>
            <a:chExt cx="32554358" cy="22370715"/>
          </a:xfrm>
        </p:grpSpPr>
        <p:sp>
          <p:nvSpPr>
            <p:cNvPr id="8" name="正方形/長方形 7">
              <a:extLst>
                <a:ext uri="{FF2B5EF4-FFF2-40B4-BE49-F238E27FC236}">
                  <a16:creationId xmlns:a16="http://schemas.microsoft.com/office/drawing/2014/main" id="{59214B62-8D55-06B2-6CAD-3C927DC082A8}"/>
                </a:ext>
              </a:extLst>
            </p:cNvPr>
            <p:cNvSpPr/>
            <p:nvPr/>
          </p:nvSpPr>
          <p:spPr>
            <a:xfrm>
              <a:off x="5638800" y="-8181474"/>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2E4B2260-DBB2-749A-6CC6-D660031D4E60}"/>
                </a:ext>
              </a:extLst>
            </p:cNvPr>
            <p:cNvSpPr/>
            <p:nvPr/>
          </p:nvSpPr>
          <p:spPr>
            <a:xfrm>
              <a:off x="5638800" y="13274841"/>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A87E8FF2-FE9D-5F48-ED2A-76C27ADBA5F5}"/>
                </a:ext>
              </a:extLst>
            </p:cNvPr>
            <p:cNvSpPr/>
            <p:nvPr/>
          </p:nvSpPr>
          <p:spPr>
            <a:xfrm>
              <a:off x="-10002253" y="29718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EC3DF9C1-6FB2-E1F0-DCCB-37B5B4CD53DE}"/>
                </a:ext>
              </a:extLst>
            </p:cNvPr>
            <p:cNvSpPr/>
            <p:nvPr/>
          </p:nvSpPr>
          <p:spPr>
            <a:xfrm>
              <a:off x="21637705" y="29718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AutoShape 2" descr="画像が生成されました">
            <a:extLst>
              <a:ext uri="{FF2B5EF4-FFF2-40B4-BE49-F238E27FC236}">
                <a16:creationId xmlns:a16="http://schemas.microsoft.com/office/drawing/2014/main" id="{B84779ED-B5BC-21C5-130D-265D9219938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9" name="正方形/長方形 18">
            <a:extLst>
              <a:ext uri="{FF2B5EF4-FFF2-40B4-BE49-F238E27FC236}">
                <a16:creationId xmlns:a16="http://schemas.microsoft.com/office/drawing/2014/main" id="{B6775517-00F1-98BE-2972-B62D3D3794BF}"/>
              </a:ext>
            </a:extLst>
          </p:cNvPr>
          <p:cNvSpPr/>
          <p:nvPr/>
        </p:nvSpPr>
        <p:spPr>
          <a:xfrm>
            <a:off x="0" y="6129000"/>
            <a:ext cx="12192001" cy="729000"/>
          </a:xfrm>
          <a:prstGeom prst="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37BCB849-C416-7929-BA5B-8B54BE8F69C6}"/>
              </a:ext>
            </a:extLst>
          </p:cNvPr>
          <p:cNvPicPr>
            <a:picLocks noChangeAspect="1"/>
          </p:cNvPicPr>
          <p:nvPr/>
        </p:nvPicPr>
        <p:blipFill>
          <a:blip r:embed="rId5"/>
          <a:stretch>
            <a:fillRect/>
          </a:stretch>
        </p:blipFill>
        <p:spPr>
          <a:xfrm>
            <a:off x="-1955357" y="637309"/>
            <a:ext cx="14928272" cy="5491691"/>
          </a:xfrm>
          <a:prstGeom prst="rect">
            <a:avLst/>
          </a:prstGeom>
        </p:spPr>
      </p:pic>
      <p:sp>
        <p:nvSpPr>
          <p:cNvPr id="7" name="正方形/長方形 6">
            <a:extLst>
              <a:ext uri="{FF2B5EF4-FFF2-40B4-BE49-F238E27FC236}">
                <a16:creationId xmlns:a16="http://schemas.microsoft.com/office/drawing/2014/main" id="{EC8CEB6B-7115-C458-0335-4EDBFDE6491A}"/>
              </a:ext>
            </a:extLst>
          </p:cNvPr>
          <p:cNvSpPr/>
          <p:nvPr/>
        </p:nvSpPr>
        <p:spPr>
          <a:xfrm>
            <a:off x="-667907" y="1963450"/>
            <a:ext cx="1628774" cy="41655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569C2E36-9918-B113-FF41-B159B4B4826E}"/>
              </a:ext>
            </a:extLst>
          </p:cNvPr>
          <p:cNvSpPr/>
          <p:nvPr/>
        </p:nvSpPr>
        <p:spPr>
          <a:xfrm>
            <a:off x="0" y="0"/>
            <a:ext cx="12192001" cy="729000"/>
          </a:xfrm>
          <a:prstGeom prst="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40D95D1C-1D73-7457-F016-AE485EB52D71}"/>
              </a:ext>
            </a:extLst>
          </p:cNvPr>
          <p:cNvSpPr/>
          <p:nvPr/>
        </p:nvSpPr>
        <p:spPr>
          <a:xfrm rot="20777730">
            <a:off x="6960733" y="8077036"/>
            <a:ext cx="2202655" cy="1965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2AA04297-B5FB-5265-72AA-8328ECCA8C93}"/>
              </a:ext>
            </a:extLst>
          </p:cNvPr>
          <p:cNvSpPr/>
          <p:nvPr/>
        </p:nvSpPr>
        <p:spPr>
          <a:xfrm>
            <a:off x="-1287033" y="3429000"/>
            <a:ext cx="5992669" cy="270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7" name="グラフィックス 26" descr="男性 単色塗りつぶし">
            <a:extLst>
              <a:ext uri="{FF2B5EF4-FFF2-40B4-BE49-F238E27FC236}">
                <a16:creationId xmlns:a16="http://schemas.microsoft.com/office/drawing/2014/main" id="{33999936-5F2F-F4F4-A5A2-D7E1940CF9D5}"/>
              </a:ext>
            </a:extLst>
          </p:cNvPr>
          <p:cNvPicPr>
            <a:picLocks noChangeAspect="1"/>
          </p:cNvPicPr>
          <p:nvPr/>
        </p:nvPicPr>
        <p:blipFill>
          <a:blip r:embed="rId6">
            <a:extLst>
              <a:ext uri="{96DAC541-7B7A-43D3-8B79-37D633B846F1}">
                <asvg:svgBlip xmlns:asvg="http://schemas.microsoft.com/office/drawing/2016/SVG/main" r:embed="rId7"/>
              </a:ext>
            </a:extLst>
          </a:blip>
          <a:srcRect b="28190"/>
          <a:stretch>
            <a:fillRect/>
          </a:stretch>
        </p:blipFill>
        <p:spPr>
          <a:xfrm rot="21144179">
            <a:off x="4994348" y="3802451"/>
            <a:ext cx="1386290" cy="995494"/>
          </a:xfrm>
          <a:prstGeom prst="rect">
            <a:avLst/>
          </a:prstGeom>
        </p:spPr>
      </p:pic>
      <p:grpSp>
        <p:nvGrpSpPr>
          <p:cNvPr id="24" name="グループ化 23">
            <a:extLst>
              <a:ext uri="{FF2B5EF4-FFF2-40B4-BE49-F238E27FC236}">
                <a16:creationId xmlns:a16="http://schemas.microsoft.com/office/drawing/2014/main" id="{FB0F9CE2-7CD8-B1FA-1786-A4B874A61D80}"/>
              </a:ext>
            </a:extLst>
          </p:cNvPr>
          <p:cNvGrpSpPr/>
          <p:nvPr/>
        </p:nvGrpSpPr>
        <p:grpSpPr>
          <a:xfrm>
            <a:off x="6875330" y="3129297"/>
            <a:ext cx="2535087" cy="2176063"/>
            <a:chOff x="4823056" y="2418023"/>
            <a:chExt cx="2535087" cy="2176063"/>
          </a:xfrm>
        </p:grpSpPr>
        <p:grpSp>
          <p:nvGrpSpPr>
            <p:cNvPr id="25" name="グループ化 24">
              <a:extLst>
                <a:ext uri="{FF2B5EF4-FFF2-40B4-BE49-F238E27FC236}">
                  <a16:creationId xmlns:a16="http://schemas.microsoft.com/office/drawing/2014/main" id="{206001AA-722B-52BF-4BC7-0AA97D076AB6}"/>
                </a:ext>
              </a:extLst>
            </p:cNvPr>
            <p:cNvGrpSpPr/>
            <p:nvPr/>
          </p:nvGrpSpPr>
          <p:grpSpPr>
            <a:xfrm>
              <a:off x="5376000" y="2418023"/>
              <a:ext cx="1440000" cy="1440000"/>
              <a:chOff x="5376000" y="2446065"/>
              <a:chExt cx="1440000" cy="1440000"/>
            </a:xfrm>
          </p:grpSpPr>
          <p:sp>
            <p:nvSpPr>
              <p:cNvPr id="28" name="楕円 27">
                <a:extLst>
                  <a:ext uri="{FF2B5EF4-FFF2-40B4-BE49-F238E27FC236}">
                    <a16:creationId xmlns:a16="http://schemas.microsoft.com/office/drawing/2014/main" id="{74E59406-EBCC-67FF-BFBC-4137E0B96FDE}"/>
                  </a:ext>
                </a:extLst>
              </p:cNvPr>
              <p:cNvSpPr>
                <a:spLocks noChangeAspect="1"/>
              </p:cNvSpPr>
              <p:nvPr/>
            </p:nvSpPr>
            <p:spPr>
              <a:xfrm>
                <a:off x="5376000" y="2446065"/>
                <a:ext cx="1440000" cy="1440000"/>
              </a:xfrm>
              <a:prstGeom prst="ellipse">
                <a:avLst/>
              </a:pr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矢印: 上 28">
                <a:extLst>
                  <a:ext uri="{FF2B5EF4-FFF2-40B4-BE49-F238E27FC236}">
                    <a16:creationId xmlns:a16="http://schemas.microsoft.com/office/drawing/2014/main" id="{AFC86AE5-5BE3-C0B1-46CD-35F4AF1DAD34}"/>
                  </a:ext>
                </a:extLst>
              </p:cNvPr>
              <p:cNvSpPr/>
              <p:nvPr/>
            </p:nvSpPr>
            <p:spPr>
              <a:xfrm>
                <a:off x="5666538" y="2623406"/>
                <a:ext cx="869121" cy="1073612"/>
              </a:xfrm>
              <a:prstGeom prst="upArrow">
                <a:avLst>
                  <a:gd name="adj1" fmla="val 45616"/>
                  <a:gd name="adj2" fmla="val 57481"/>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6" name="テキスト ボックス 25">
              <a:extLst>
                <a:ext uri="{FF2B5EF4-FFF2-40B4-BE49-F238E27FC236}">
                  <a16:creationId xmlns:a16="http://schemas.microsoft.com/office/drawing/2014/main" id="{A3F6887F-A66F-4DA0-87BC-FBB858FEA120}"/>
                </a:ext>
              </a:extLst>
            </p:cNvPr>
            <p:cNvSpPr txBox="1"/>
            <p:nvPr/>
          </p:nvSpPr>
          <p:spPr>
            <a:xfrm>
              <a:off x="4823056" y="3886200"/>
              <a:ext cx="2535087" cy="707886"/>
            </a:xfrm>
            <a:prstGeom prst="rect">
              <a:avLst/>
            </a:prstGeom>
            <a:noFill/>
          </p:spPr>
          <p:txBody>
            <a:bodyPr wrap="square" rtlCol="0" anchor="ctr">
              <a:spAutoFit/>
            </a:bodyPr>
            <a:lstStyle/>
            <a:p>
              <a:pPr algn="ctr"/>
              <a:r>
                <a:rPr kumimoji="1" lang="ja-JP" altLang="en-US" sz="4000" b="1">
                  <a:ln w="6350">
                    <a:solidFill>
                      <a:srgbClr val="003451"/>
                    </a:solidFill>
                  </a:ln>
                  <a:solidFill>
                    <a:srgbClr val="003451"/>
                  </a:solidFill>
                  <a:latin typeface="Noto Sans JP" panose="020B0200000000000000" pitchFamily="50" charset="-128"/>
                  <a:ea typeface="Noto Sans JP" panose="020B0200000000000000" pitchFamily="50" charset="-128"/>
                </a:rPr>
                <a:t>高める</a:t>
              </a:r>
              <a:endParaRPr kumimoji="1" lang="en-US" altLang="ja-JP" sz="4000" b="1">
                <a:ln w="6350">
                  <a:solidFill>
                    <a:srgbClr val="003451"/>
                  </a:solidFill>
                </a:ln>
                <a:solidFill>
                  <a:srgbClr val="003451"/>
                </a:solidFill>
                <a:latin typeface="Noto Sans JP" panose="020B0200000000000000" pitchFamily="50" charset="-128"/>
                <a:ea typeface="Noto Sans JP" panose="020B0200000000000000" pitchFamily="50" charset="-128"/>
              </a:endParaRPr>
            </a:p>
          </p:txBody>
        </p:sp>
      </p:grpSp>
      <p:grpSp>
        <p:nvGrpSpPr>
          <p:cNvPr id="13" name="グループ化 12">
            <a:extLst>
              <a:ext uri="{FF2B5EF4-FFF2-40B4-BE49-F238E27FC236}">
                <a16:creationId xmlns:a16="http://schemas.microsoft.com/office/drawing/2014/main" id="{0B1F820C-A11C-4382-34D6-1379D97F0A35}"/>
              </a:ext>
            </a:extLst>
          </p:cNvPr>
          <p:cNvGrpSpPr/>
          <p:nvPr/>
        </p:nvGrpSpPr>
        <p:grpSpPr>
          <a:xfrm>
            <a:off x="2780404" y="4650889"/>
            <a:ext cx="2535087" cy="2176063"/>
            <a:chOff x="4823056" y="3839848"/>
            <a:chExt cx="2535087" cy="2176063"/>
          </a:xfrm>
        </p:grpSpPr>
        <p:sp>
          <p:nvSpPr>
            <p:cNvPr id="16" name="楕円 15">
              <a:extLst>
                <a:ext uri="{FF2B5EF4-FFF2-40B4-BE49-F238E27FC236}">
                  <a16:creationId xmlns:a16="http://schemas.microsoft.com/office/drawing/2014/main" id="{97432E0B-2E11-6A4C-B0DF-0B18B8A6F1B6}"/>
                </a:ext>
              </a:extLst>
            </p:cNvPr>
            <p:cNvSpPr>
              <a:spLocks noChangeAspect="1"/>
            </p:cNvSpPr>
            <p:nvPr/>
          </p:nvSpPr>
          <p:spPr>
            <a:xfrm>
              <a:off x="5376000" y="3839848"/>
              <a:ext cx="1440000" cy="1440000"/>
            </a:xfrm>
            <a:prstGeom prst="ellipse">
              <a:avLst/>
            </a:pr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76FEB63F-5240-83F6-BEF5-BD221F83AE17}"/>
                </a:ext>
              </a:extLst>
            </p:cNvPr>
            <p:cNvSpPr txBox="1"/>
            <p:nvPr/>
          </p:nvSpPr>
          <p:spPr>
            <a:xfrm>
              <a:off x="4823056" y="5308025"/>
              <a:ext cx="2535087" cy="707886"/>
            </a:xfrm>
            <a:prstGeom prst="rect">
              <a:avLst/>
            </a:prstGeom>
            <a:noFill/>
          </p:spPr>
          <p:txBody>
            <a:bodyPr wrap="square" rtlCol="0" anchor="ctr">
              <a:spAutoFit/>
            </a:bodyPr>
            <a:lstStyle/>
            <a:p>
              <a:pPr algn="ctr"/>
              <a:r>
                <a:rPr kumimoji="1" lang="ja-JP" altLang="en-US" sz="4000" b="1">
                  <a:ln w="6350">
                    <a:noFill/>
                  </a:ln>
                  <a:solidFill>
                    <a:schemeClr val="bg1"/>
                  </a:solidFill>
                  <a:latin typeface="Noto Sans JP" panose="020B0200000000000000" pitchFamily="50" charset="-128"/>
                  <a:ea typeface="Noto Sans JP" panose="020B0200000000000000" pitchFamily="50" charset="-128"/>
                </a:rPr>
                <a:t>対応する</a:t>
              </a:r>
              <a:endParaRPr kumimoji="1" lang="en-US" altLang="ja-JP" sz="4000" b="1">
                <a:ln w="6350">
                  <a:noFill/>
                </a:ln>
                <a:solidFill>
                  <a:schemeClr val="bg1"/>
                </a:solidFill>
                <a:latin typeface="Noto Sans JP" panose="020B0200000000000000" pitchFamily="50" charset="-128"/>
                <a:ea typeface="Noto Sans JP" panose="020B0200000000000000" pitchFamily="50" charset="-128"/>
              </a:endParaRPr>
            </a:p>
          </p:txBody>
        </p:sp>
        <p:pic>
          <p:nvPicPr>
            <p:cNvPr id="23" name="図 22">
              <a:extLst>
                <a:ext uri="{FF2B5EF4-FFF2-40B4-BE49-F238E27FC236}">
                  <a16:creationId xmlns:a16="http://schemas.microsoft.com/office/drawing/2014/main" id="{6165EEB9-035C-9405-A866-82176B97FF57}"/>
                </a:ext>
              </a:extLst>
            </p:cNvPr>
            <p:cNvPicPr>
              <a:picLocks noChangeAspect="1"/>
            </p:cNvPicPr>
            <p:nvPr/>
          </p:nvPicPr>
          <p:blipFill>
            <a:blip r:embed="rId8"/>
            <a:stretch>
              <a:fillRect/>
            </a:stretch>
          </p:blipFill>
          <p:spPr>
            <a:xfrm>
              <a:off x="5513190" y="4073282"/>
              <a:ext cx="1271792" cy="842074"/>
            </a:xfrm>
            <a:prstGeom prst="rect">
              <a:avLst/>
            </a:prstGeom>
          </p:spPr>
        </p:pic>
      </p:grpSp>
      <p:grpSp>
        <p:nvGrpSpPr>
          <p:cNvPr id="31" name="グループ化 30">
            <a:extLst>
              <a:ext uri="{FF2B5EF4-FFF2-40B4-BE49-F238E27FC236}">
                <a16:creationId xmlns:a16="http://schemas.microsoft.com/office/drawing/2014/main" id="{89BA725E-D696-29FD-3F98-1C286F9EB699}"/>
              </a:ext>
            </a:extLst>
          </p:cNvPr>
          <p:cNvGrpSpPr/>
          <p:nvPr/>
        </p:nvGrpSpPr>
        <p:grpSpPr>
          <a:xfrm>
            <a:off x="10543168" y="7254235"/>
            <a:ext cx="3395146" cy="3075174"/>
            <a:chOff x="10786838" y="6824663"/>
            <a:chExt cx="3395146" cy="3075174"/>
          </a:xfrm>
        </p:grpSpPr>
        <p:pic>
          <p:nvPicPr>
            <p:cNvPr id="17" name="グラフィックス 16" descr="ヨット 単色塗りつぶし">
              <a:extLst>
                <a:ext uri="{FF2B5EF4-FFF2-40B4-BE49-F238E27FC236}">
                  <a16:creationId xmlns:a16="http://schemas.microsoft.com/office/drawing/2014/main" id="{95AEE551-07DF-8E39-DA0F-7F9D778742E1}"/>
                </a:ext>
              </a:extLst>
            </p:cNvPr>
            <p:cNvPicPr>
              <a:picLocks noChangeAspect="1"/>
            </p:cNvPicPr>
            <p:nvPr/>
          </p:nvPicPr>
          <p:blipFill>
            <a:blip r:embed="rId9">
              <a:extLst>
                <a:ext uri="{96DAC541-7B7A-43D3-8B79-37D633B846F1}">
                  <asvg:svgBlip xmlns:asvg="http://schemas.microsoft.com/office/drawing/2016/SVG/main" r:embed="rId10"/>
                </a:ext>
              </a:extLst>
            </a:blip>
            <a:srcRect t="69591" b="1"/>
            <a:stretch>
              <a:fillRect/>
            </a:stretch>
          </p:blipFill>
          <p:spPr>
            <a:xfrm rot="21138398">
              <a:off x="11322384" y="8588588"/>
              <a:ext cx="2810382" cy="1311249"/>
            </a:xfrm>
            <a:prstGeom prst="flowChartProcess">
              <a:avLst/>
            </a:prstGeom>
          </p:spPr>
        </p:pic>
        <p:sp>
          <p:nvSpPr>
            <p:cNvPr id="30" name="フローチャート: 記憶データ 29">
              <a:extLst>
                <a:ext uri="{FF2B5EF4-FFF2-40B4-BE49-F238E27FC236}">
                  <a16:creationId xmlns:a16="http://schemas.microsoft.com/office/drawing/2014/main" id="{132FAB9B-1D09-AC02-CE11-CA2D3533B4DB}"/>
                </a:ext>
              </a:extLst>
            </p:cNvPr>
            <p:cNvSpPr/>
            <p:nvPr/>
          </p:nvSpPr>
          <p:spPr>
            <a:xfrm rot="9979437">
              <a:off x="10786838" y="6824663"/>
              <a:ext cx="3395146" cy="1911085"/>
            </a:xfrm>
            <a:prstGeom prst="flowChartOnlineStorage">
              <a:avLst/>
            </a:prstGeom>
            <a:solidFill>
              <a:srgbClr val="003451"/>
            </a:solid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 name="グループ化 19">
            <a:extLst>
              <a:ext uri="{FF2B5EF4-FFF2-40B4-BE49-F238E27FC236}">
                <a16:creationId xmlns:a16="http://schemas.microsoft.com/office/drawing/2014/main" id="{FB154999-7283-1E4B-176E-EA7AA1AE7A2B}"/>
              </a:ext>
            </a:extLst>
          </p:cNvPr>
          <p:cNvGrpSpPr/>
          <p:nvPr/>
        </p:nvGrpSpPr>
        <p:grpSpPr>
          <a:xfrm>
            <a:off x="4063690" y="2589810"/>
            <a:ext cx="3395146" cy="3075174"/>
            <a:chOff x="10786838" y="6824663"/>
            <a:chExt cx="3395146" cy="3075174"/>
          </a:xfrm>
        </p:grpSpPr>
        <p:pic>
          <p:nvPicPr>
            <p:cNvPr id="32" name="グラフィックス 31" descr="ヨット 単色塗りつぶし">
              <a:extLst>
                <a:ext uri="{FF2B5EF4-FFF2-40B4-BE49-F238E27FC236}">
                  <a16:creationId xmlns:a16="http://schemas.microsoft.com/office/drawing/2014/main" id="{231D4EB2-703A-C267-E1FB-3EA4D0AB9ECD}"/>
                </a:ext>
              </a:extLst>
            </p:cNvPr>
            <p:cNvPicPr>
              <a:picLocks noChangeAspect="1"/>
            </p:cNvPicPr>
            <p:nvPr/>
          </p:nvPicPr>
          <p:blipFill>
            <a:blip r:embed="rId9">
              <a:extLst>
                <a:ext uri="{96DAC541-7B7A-43D3-8B79-37D633B846F1}">
                  <asvg:svgBlip xmlns:asvg="http://schemas.microsoft.com/office/drawing/2016/SVG/main" r:embed="rId10"/>
                </a:ext>
              </a:extLst>
            </a:blip>
            <a:srcRect t="69591" b="1"/>
            <a:stretch>
              <a:fillRect/>
            </a:stretch>
          </p:blipFill>
          <p:spPr>
            <a:xfrm rot="21138398">
              <a:off x="11322384" y="8588588"/>
              <a:ext cx="2810382" cy="1311249"/>
            </a:xfrm>
            <a:prstGeom prst="flowChartProcess">
              <a:avLst/>
            </a:prstGeom>
          </p:spPr>
        </p:pic>
        <p:sp>
          <p:nvSpPr>
            <p:cNvPr id="33" name="フローチャート: 記憶データ 32">
              <a:extLst>
                <a:ext uri="{FF2B5EF4-FFF2-40B4-BE49-F238E27FC236}">
                  <a16:creationId xmlns:a16="http://schemas.microsoft.com/office/drawing/2014/main" id="{D7A96252-69F3-A1BD-1787-80648C8E18F0}"/>
                </a:ext>
              </a:extLst>
            </p:cNvPr>
            <p:cNvSpPr/>
            <p:nvPr/>
          </p:nvSpPr>
          <p:spPr>
            <a:xfrm rot="9979437">
              <a:off x="10786838" y="6824663"/>
              <a:ext cx="3395146" cy="1911085"/>
            </a:xfrm>
            <a:prstGeom prst="flowChartOnlineStorage">
              <a:avLst/>
            </a:prstGeom>
            <a:solidFill>
              <a:srgbClr val="003451"/>
            </a:solid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7" name="テキスト ボックス 36">
            <a:extLst>
              <a:ext uri="{FF2B5EF4-FFF2-40B4-BE49-F238E27FC236}">
                <a16:creationId xmlns:a16="http://schemas.microsoft.com/office/drawing/2014/main" id="{B38EDA37-6E59-D618-C8DC-8BE1F1293272}"/>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chemeClr val="bg1"/>
                </a:solidFill>
                <a:latin typeface="Noto Sans JP" panose="020B0200000000000000" pitchFamily="50" charset="-128"/>
                <a:ea typeface="Noto Sans JP" panose="020B0200000000000000" pitchFamily="50" charset="-128"/>
              </a:rPr>
              <a:t>37</a:t>
            </a:r>
          </a:p>
        </p:txBody>
      </p:sp>
      <p:sp>
        <p:nvSpPr>
          <p:cNvPr id="6" name="四角形: 角を丸くする 5">
            <a:extLst>
              <a:ext uri="{FF2B5EF4-FFF2-40B4-BE49-F238E27FC236}">
                <a16:creationId xmlns:a16="http://schemas.microsoft.com/office/drawing/2014/main" id="{AF640F89-1E57-DBF8-6E6F-C6600BC9C70F}"/>
              </a:ext>
            </a:extLst>
          </p:cNvPr>
          <p:cNvSpPr/>
          <p:nvPr/>
        </p:nvSpPr>
        <p:spPr>
          <a:xfrm>
            <a:off x="830969" y="1449040"/>
            <a:ext cx="2340000" cy="4048667"/>
          </a:xfrm>
          <a:prstGeom prst="roundRect">
            <a:avLst>
              <a:gd name="adj" fmla="val 11220"/>
            </a:avLst>
          </a:prstGeom>
          <a:solidFill>
            <a:schemeClr val="bg1">
              <a:lumMod val="95000"/>
            </a:schemeClr>
          </a:solidFill>
          <a:ln w="571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 name="グループ化 14">
            <a:extLst>
              <a:ext uri="{FF2B5EF4-FFF2-40B4-BE49-F238E27FC236}">
                <a16:creationId xmlns:a16="http://schemas.microsoft.com/office/drawing/2014/main" id="{0F6E7272-019C-9B92-3A1F-C4933B72F8DD}"/>
              </a:ext>
            </a:extLst>
          </p:cNvPr>
          <p:cNvGrpSpPr/>
          <p:nvPr/>
        </p:nvGrpSpPr>
        <p:grpSpPr>
          <a:xfrm>
            <a:off x="830969" y="1427159"/>
            <a:ext cx="2340000" cy="584775"/>
            <a:chOff x="4925349" y="3876036"/>
            <a:chExt cx="2340000" cy="584775"/>
          </a:xfrm>
        </p:grpSpPr>
        <p:sp>
          <p:nvSpPr>
            <p:cNvPr id="22" name="フリーフォーム: 図形 21">
              <a:extLst>
                <a:ext uri="{FF2B5EF4-FFF2-40B4-BE49-F238E27FC236}">
                  <a16:creationId xmlns:a16="http://schemas.microsoft.com/office/drawing/2014/main" id="{40C4D175-C706-1718-7575-6EFAF4619E43}"/>
                </a:ext>
              </a:extLst>
            </p:cNvPr>
            <p:cNvSpPr>
              <a:spLocks noChangeAspect="1"/>
            </p:cNvSpPr>
            <p:nvPr/>
          </p:nvSpPr>
          <p:spPr>
            <a:xfrm>
              <a:off x="4925349" y="3897918"/>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35" name="テキスト ボックス 34">
              <a:extLst>
                <a:ext uri="{FF2B5EF4-FFF2-40B4-BE49-F238E27FC236}">
                  <a16:creationId xmlns:a16="http://schemas.microsoft.com/office/drawing/2014/main" id="{790C23DC-54CF-76AC-6308-C35E1F6ED816}"/>
                </a:ext>
              </a:extLst>
            </p:cNvPr>
            <p:cNvSpPr txBox="1"/>
            <p:nvPr/>
          </p:nvSpPr>
          <p:spPr>
            <a:xfrm>
              <a:off x="5164041" y="3876036"/>
              <a:ext cx="1863063" cy="584775"/>
            </a:xfrm>
            <a:prstGeom prst="rect">
              <a:avLst/>
            </a:prstGeom>
            <a:noFill/>
          </p:spPr>
          <p:txBody>
            <a:bodyPr wrap="square" rtlCol="0" anchor="ctr">
              <a:spAutoFit/>
            </a:bodyPr>
            <a:lstStyle/>
            <a:p>
              <a:pPr algn="ctr"/>
              <a:r>
                <a:rPr kumimoji="1" lang="ja-JP" altLang="en-US" sz="3200" b="1">
                  <a:solidFill>
                    <a:schemeClr val="bg1"/>
                  </a:solidFill>
                  <a:latin typeface="Noto Sans JP" panose="020B0200000000000000" pitchFamily="50" charset="-128"/>
                  <a:ea typeface="Noto Sans JP" panose="020B0200000000000000" pitchFamily="50" charset="-128"/>
                </a:rPr>
                <a:t>人口減少</a:t>
              </a:r>
              <a:endParaRPr kumimoji="1" lang="ja-JP" altLang="en-US" sz="2400" b="1">
                <a:solidFill>
                  <a:schemeClr val="bg1"/>
                </a:solidFill>
                <a:latin typeface="Noto Sans JP" panose="020B0200000000000000" pitchFamily="50" charset="-128"/>
                <a:ea typeface="Noto Sans JP" panose="020B0200000000000000" pitchFamily="50" charset="-128"/>
              </a:endParaRPr>
            </a:p>
          </p:txBody>
        </p:sp>
      </p:grpSp>
      <p:grpSp>
        <p:nvGrpSpPr>
          <p:cNvPr id="36" name="グループ化 35">
            <a:extLst>
              <a:ext uri="{FF2B5EF4-FFF2-40B4-BE49-F238E27FC236}">
                <a16:creationId xmlns:a16="http://schemas.microsoft.com/office/drawing/2014/main" id="{BC4539FB-B6E7-1493-0E65-ADA43BF117A9}"/>
              </a:ext>
            </a:extLst>
          </p:cNvPr>
          <p:cNvGrpSpPr/>
          <p:nvPr/>
        </p:nvGrpSpPr>
        <p:grpSpPr>
          <a:xfrm>
            <a:off x="830968" y="2275744"/>
            <a:ext cx="2340000" cy="584775"/>
            <a:chOff x="4925349" y="3879732"/>
            <a:chExt cx="2340000" cy="584775"/>
          </a:xfrm>
        </p:grpSpPr>
        <p:sp>
          <p:nvSpPr>
            <p:cNvPr id="38" name="フリーフォーム: 図形 37">
              <a:extLst>
                <a:ext uri="{FF2B5EF4-FFF2-40B4-BE49-F238E27FC236}">
                  <a16:creationId xmlns:a16="http://schemas.microsoft.com/office/drawing/2014/main" id="{B4545E9E-4169-7106-088C-DA68F908CFFE}"/>
                </a:ext>
              </a:extLst>
            </p:cNvPr>
            <p:cNvSpPr>
              <a:spLocks noChangeAspect="1"/>
            </p:cNvSpPr>
            <p:nvPr/>
          </p:nvSpPr>
          <p:spPr>
            <a:xfrm>
              <a:off x="4925349" y="3897918"/>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39" name="テキスト ボックス 38">
              <a:extLst>
                <a:ext uri="{FF2B5EF4-FFF2-40B4-BE49-F238E27FC236}">
                  <a16:creationId xmlns:a16="http://schemas.microsoft.com/office/drawing/2014/main" id="{3B5DEA8F-7EB7-FDED-5F75-112D64764C3B}"/>
                </a:ext>
              </a:extLst>
            </p:cNvPr>
            <p:cNvSpPr txBox="1"/>
            <p:nvPr/>
          </p:nvSpPr>
          <p:spPr>
            <a:xfrm>
              <a:off x="4986768" y="3879732"/>
              <a:ext cx="2227833" cy="584775"/>
            </a:xfrm>
            <a:prstGeom prst="rect">
              <a:avLst/>
            </a:prstGeom>
            <a:noFill/>
          </p:spPr>
          <p:txBody>
            <a:bodyPr wrap="square" rtlCol="0" anchor="ctr">
              <a:spAutoFit/>
            </a:bodyPr>
            <a:lstStyle/>
            <a:p>
              <a:pPr algn="ctr"/>
              <a:r>
                <a:rPr kumimoji="1" lang="ja-JP" altLang="en-US" sz="3200" b="1">
                  <a:solidFill>
                    <a:schemeClr val="bg1"/>
                  </a:solidFill>
                  <a:latin typeface="Noto Sans JP" panose="020B0200000000000000" pitchFamily="50" charset="-128"/>
                  <a:ea typeface="Noto Sans JP" panose="020B0200000000000000" pitchFamily="50" charset="-128"/>
                </a:rPr>
                <a:t>少子高齢化</a:t>
              </a:r>
              <a:endParaRPr kumimoji="1" lang="ja-JP" altLang="en-US" sz="2400" b="1">
                <a:solidFill>
                  <a:schemeClr val="bg1"/>
                </a:solidFill>
                <a:latin typeface="Noto Sans JP" panose="020B0200000000000000" pitchFamily="50" charset="-128"/>
                <a:ea typeface="Noto Sans JP" panose="020B0200000000000000" pitchFamily="50" charset="-128"/>
              </a:endParaRPr>
            </a:p>
          </p:txBody>
        </p:sp>
      </p:grpSp>
      <p:grpSp>
        <p:nvGrpSpPr>
          <p:cNvPr id="40" name="グループ化 39">
            <a:extLst>
              <a:ext uri="{FF2B5EF4-FFF2-40B4-BE49-F238E27FC236}">
                <a16:creationId xmlns:a16="http://schemas.microsoft.com/office/drawing/2014/main" id="{827C2F78-0963-C6E4-8A2D-1D7B80E26A89}"/>
              </a:ext>
            </a:extLst>
          </p:cNvPr>
          <p:cNvGrpSpPr/>
          <p:nvPr/>
        </p:nvGrpSpPr>
        <p:grpSpPr>
          <a:xfrm>
            <a:off x="830969" y="3146415"/>
            <a:ext cx="2340000" cy="584775"/>
            <a:chOff x="4925349" y="3874965"/>
            <a:chExt cx="2340000" cy="584775"/>
          </a:xfrm>
        </p:grpSpPr>
        <p:sp>
          <p:nvSpPr>
            <p:cNvPr id="41" name="フリーフォーム: 図形 40">
              <a:extLst>
                <a:ext uri="{FF2B5EF4-FFF2-40B4-BE49-F238E27FC236}">
                  <a16:creationId xmlns:a16="http://schemas.microsoft.com/office/drawing/2014/main" id="{32C4812E-8EDD-578D-CD65-691F32591664}"/>
                </a:ext>
              </a:extLst>
            </p:cNvPr>
            <p:cNvSpPr>
              <a:spLocks noChangeAspect="1"/>
            </p:cNvSpPr>
            <p:nvPr/>
          </p:nvSpPr>
          <p:spPr>
            <a:xfrm>
              <a:off x="4925349" y="3897918"/>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42" name="テキスト ボックス 41">
              <a:extLst>
                <a:ext uri="{FF2B5EF4-FFF2-40B4-BE49-F238E27FC236}">
                  <a16:creationId xmlns:a16="http://schemas.microsoft.com/office/drawing/2014/main" id="{76B1842C-9FB2-A2D4-74B0-3CDF47E6BD20}"/>
                </a:ext>
              </a:extLst>
            </p:cNvPr>
            <p:cNvSpPr txBox="1"/>
            <p:nvPr/>
          </p:nvSpPr>
          <p:spPr>
            <a:xfrm>
              <a:off x="4989328" y="3874965"/>
              <a:ext cx="2221054" cy="584775"/>
            </a:xfrm>
            <a:prstGeom prst="rect">
              <a:avLst/>
            </a:prstGeom>
            <a:noFill/>
          </p:spPr>
          <p:txBody>
            <a:bodyPr wrap="square" rtlCol="0" anchor="ctr">
              <a:spAutoFit/>
            </a:bodyPr>
            <a:lstStyle/>
            <a:p>
              <a:pPr algn="ctr"/>
              <a:r>
                <a:rPr kumimoji="1" lang="ja-JP" altLang="en-US" sz="3200" b="1">
                  <a:solidFill>
                    <a:schemeClr val="bg1"/>
                  </a:solidFill>
                  <a:latin typeface="Noto Sans JP" panose="020B0200000000000000" pitchFamily="50" charset="-128"/>
                  <a:ea typeface="Noto Sans JP" panose="020B0200000000000000" pitchFamily="50" charset="-128"/>
                </a:rPr>
                <a:t>コスト増大</a:t>
              </a:r>
              <a:endParaRPr kumimoji="1" lang="ja-JP" altLang="en-US" sz="2400" b="1">
                <a:solidFill>
                  <a:schemeClr val="bg1"/>
                </a:solidFill>
                <a:latin typeface="Noto Sans JP" panose="020B0200000000000000" pitchFamily="50" charset="-128"/>
                <a:ea typeface="Noto Sans JP" panose="020B0200000000000000" pitchFamily="50" charset="-128"/>
              </a:endParaRPr>
            </a:p>
          </p:txBody>
        </p:sp>
      </p:grpSp>
      <p:grpSp>
        <p:nvGrpSpPr>
          <p:cNvPr id="43" name="グループ化 42">
            <a:extLst>
              <a:ext uri="{FF2B5EF4-FFF2-40B4-BE49-F238E27FC236}">
                <a16:creationId xmlns:a16="http://schemas.microsoft.com/office/drawing/2014/main" id="{12065E45-644B-E7A6-CD2B-7DBB6EA1B084}"/>
              </a:ext>
            </a:extLst>
          </p:cNvPr>
          <p:cNvGrpSpPr/>
          <p:nvPr/>
        </p:nvGrpSpPr>
        <p:grpSpPr>
          <a:xfrm>
            <a:off x="830968" y="4064200"/>
            <a:ext cx="2340000" cy="584775"/>
            <a:chOff x="4925349" y="3877851"/>
            <a:chExt cx="2340000" cy="584775"/>
          </a:xfrm>
        </p:grpSpPr>
        <p:sp>
          <p:nvSpPr>
            <p:cNvPr id="44" name="フリーフォーム: 図形 43">
              <a:extLst>
                <a:ext uri="{FF2B5EF4-FFF2-40B4-BE49-F238E27FC236}">
                  <a16:creationId xmlns:a16="http://schemas.microsoft.com/office/drawing/2014/main" id="{6A75C331-BFC2-8F5A-C571-A1388CE6AE7D}"/>
                </a:ext>
              </a:extLst>
            </p:cNvPr>
            <p:cNvSpPr>
              <a:spLocks noChangeAspect="1"/>
            </p:cNvSpPr>
            <p:nvPr/>
          </p:nvSpPr>
          <p:spPr>
            <a:xfrm>
              <a:off x="4925349" y="3897918"/>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45" name="テキスト ボックス 44">
              <a:extLst>
                <a:ext uri="{FF2B5EF4-FFF2-40B4-BE49-F238E27FC236}">
                  <a16:creationId xmlns:a16="http://schemas.microsoft.com/office/drawing/2014/main" id="{19DDD62C-8D83-01FC-62BB-86545B7B4106}"/>
                </a:ext>
              </a:extLst>
            </p:cNvPr>
            <p:cNvSpPr txBox="1"/>
            <p:nvPr/>
          </p:nvSpPr>
          <p:spPr>
            <a:xfrm>
              <a:off x="5164156" y="3877851"/>
              <a:ext cx="1862385" cy="584775"/>
            </a:xfrm>
            <a:prstGeom prst="rect">
              <a:avLst/>
            </a:prstGeom>
            <a:noFill/>
          </p:spPr>
          <p:txBody>
            <a:bodyPr wrap="square" rtlCol="0" anchor="ctr">
              <a:spAutoFit/>
            </a:bodyPr>
            <a:lstStyle/>
            <a:p>
              <a:pPr algn="ctr"/>
              <a:r>
                <a:rPr kumimoji="1" lang="ja-JP" altLang="en-US" sz="3200" b="1">
                  <a:solidFill>
                    <a:schemeClr val="bg1"/>
                  </a:solidFill>
                  <a:latin typeface="Noto Sans JP" panose="020B0200000000000000" pitchFamily="50" charset="-128"/>
                  <a:ea typeface="Noto Sans JP" panose="020B0200000000000000" pitchFamily="50" charset="-128"/>
                </a:rPr>
                <a:t>技術革新</a:t>
              </a:r>
              <a:endParaRPr kumimoji="1" lang="ja-JP" altLang="en-US" sz="2400" b="1">
                <a:solidFill>
                  <a:schemeClr val="bg1"/>
                </a:solidFill>
                <a:latin typeface="Noto Sans JP" panose="020B0200000000000000" pitchFamily="50" charset="-128"/>
                <a:ea typeface="Noto Sans JP" panose="020B0200000000000000" pitchFamily="50" charset="-128"/>
              </a:endParaRPr>
            </a:p>
          </p:txBody>
        </p:sp>
      </p:grpSp>
      <p:grpSp>
        <p:nvGrpSpPr>
          <p:cNvPr id="46" name="グループ化 45">
            <a:extLst>
              <a:ext uri="{FF2B5EF4-FFF2-40B4-BE49-F238E27FC236}">
                <a16:creationId xmlns:a16="http://schemas.microsoft.com/office/drawing/2014/main" id="{8C134D04-A6DF-043D-4DE3-2B339D024649}"/>
              </a:ext>
            </a:extLst>
          </p:cNvPr>
          <p:cNvGrpSpPr/>
          <p:nvPr/>
        </p:nvGrpSpPr>
        <p:grpSpPr>
          <a:xfrm>
            <a:off x="830968" y="4936833"/>
            <a:ext cx="2340000" cy="584775"/>
            <a:chOff x="4925349" y="3877851"/>
            <a:chExt cx="2340000" cy="584775"/>
          </a:xfrm>
        </p:grpSpPr>
        <p:sp>
          <p:nvSpPr>
            <p:cNvPr id="47" name="フリーフォーム: 図形 46">
              <a:extLst>
                <a:ext uri="{FF2B5EF4-FFF2-40B4-BE49-F238E27FC236}">
                  <a16:creationId xmlns:a16="http://schemas.microsoft.com/office/drawing/2014/main" id="{753001BB-30B1-AE7E-DBBB-321EE7B48965}"/>
                </a:ext>
              </a:extLst>
            </p:cNvPr>
            <p:cNvSpPr>
              <a:spLocks noChangeAspect="1"/>
            </p:cNvSpPr>
            <p:nvPr/>
          </p:nvSpPr>
          <p:spPr>
            <a:xfrm>
              <a:off x="4925349" y="3897918"/>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48" name="テキスト ボックス 47">
              <a:extLst>
                <a:ext uri="{FF2B5EF4-FFF2-40B4-BE49-F238E27FC236}">
                  <a16:creationId xmlns:a16="http://schemas.microsoft.com/office/drawing/2014/main" id="{B3D3B314-259B-5DDA-C6FD-2882791B98B0}"/>
                </a:ext>
              </a:extLst>
            </p:cNvPr>
            <p:cNvSpPr txBox="1"/>
            <p:nvPr/>
          </p:nvSpPr>
          <p:spPr>
            <a:xfrm>
              <a:off x="5164156" y="3877851"/>
              <a:ext cx="1862385" cy="584775"/>
            </a:xfrm>
            <a:prstGeom prst="rect">
              <a:avLst/>
            </a:prstGeom>
            <a:noFill/>
          </p:spPr>
          <p:txBody>
            <a:bodyPr wrap="square" rtlCol="0" anchor="ctr">
              <a:spAutoFit/>
            </a:bodyPr>
            <a:lstStyle/>
            <a:p>
              <a:pPr algn="ctr"/>
              <a:r>
                <a:rPr kumimoji="1" lang="ja-JP" altLang="en-US" sz="3200" b="1">
                  <a:solidFill>
                    <a:schemeClr val="bg1"/>
                  </a:solidFill>
                  <a:latin typeface="Noto Sans JP" panose="020B0200000000000000" pitchFamily="50" charset="-128"/>
                  <a:ea typeface="Noto Sans JP" panose="020B0200000000000000" pitchFamily="50" charset="-128"/>
                </a:rPr>
                <a:t>気候変動</a:t>
              </a:r>
              <a:endParaRPr kumimoji="1" lang="ja-JP" altLang="en-US" sz="2400" b="1">
                <a:solidFill>
                  <a:schemeClr val="bg1"/>
                </a:solidFill>
                <a:latin typeface="Noto Sans JP" panose="020B0200000000000000" pitchFamily="50" charset="-128"/>
                <a:ea typeface="Noto Sans JP" panose="020B0200000000000000" pitchFamily="50" charset="-128"/>
              </a:endParaRPr>
            </a:p>
          </p:txBody>
        </p:sp>
      </p:grpSp>
      <p:sp>
        <p:nvSpPr>
          <p:cNvPr id="49" name="四角形: 角を丸くする 48">
            <a:extLst>
              <a:ext uri="{FF2B5EF4-FFF2-40B4-BE49-F238E27FC236}">
                <a16:creationId xmlns:a16="http://schemas.microsoft.com/office/drawing/2014/main" id="{13F93947-5784-4379-F3EA-11619FEE66C8}"/>
              </a:ext>
            </a:extLst>
          </p:cNvPr>
          <p:cNvSpPr/>
          <p:nvPr/>
        </p:nvSpPr>
        <p:spPr>
          <a:xfrm>
            <a:off x="9025735" y="1449041"/>
            <a:ext cx="2340000" cy="3176034"/>
          </a:xfrm>
          <a:prstGeom prst="roundRect">
            <a:avLst>
              <a:gd name="adj" fmla="val 10915"/>
            </a:avLst>
          </a:prstGeom>
          <a:solidFill>
            <a:schemeClr val="bg1">
              <a:lumMod val="95000"/>
            </a:schemeClr>
          </a:solidFill>
          <a:ln w="571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0" name="グループ化 49">
            <a:extLst>
              <a:ext uri="{FF2B5EF4-FFF2-40B4-BE49-F238E27FC236}">
                <a16:creationId xmlns:a16="http://schemas.microsoft.com/office/drawing/2014/main" id="{A6768BAB-86AA-B897-10D6-FCC74FE489B5}"/>
              </a:ext>
            </a:extLst>
          </p:cNvPr>
          <p:cNvGrpSpPr/>
          <p:nvPr/>
        </p:nvGrpSpPr>
        <p:grpSpPr>
          <a:xfrm>
            <a:off x="9025734" y="1427159"/>
            <a:ext cx="2340001" cy="3221816"/>
            <a:chOff x="2067937" y="1712670"/>
            <a:chExt cx="2340001" cy="3221816"/>
          </a:xfrm>
        </p:grpSpPr>
        <p:grpSp>
          <p:nvGrpSpPr>
            <p:cNvPr id="51" name="グループ化 50">
              <a:extLst>
                <a:ext uri="{FF2B5EF4-FFF2-40B4-BE49-F238E27FC236}">
                  <a16:creationId xmlns:a16="http://schemas.microsoft.com/office/drawing/2014/main" id="{4B86FD0F-375A-6AD9-8180-55B7BBC4B182}"/>
                </a:ext>
              </a:extLst>
            </p:cNvPr>
            <p:cNvGrpSpPr/>
            <p:nvPr/>
          </p:nvGrpSpPr>
          <p:grpSpPr>
            <a:xfrm>
              <a:off x="2067938" y="1712670"/>
              <a:ext cx="2340000" cy="584775"/>
              <a:chOff x="4925349" y="3876036"/>
              <a:chExt cx="2340000" cy="584775"/>
            </a:xfrm>
          </p:grpSpPr>
          <p:sp>
            <p:nvSpPr>
              <p:cNvPr id="61" name="フリーフォーム: 図形 60">
                <a:extLst>
                  <a:ext uri="{FF2B5EF4-FFF2-40B4-BE49-F238E27FC236}">
                    <a16:creationId xmlns:a16="http://schemas.microsoft.com/office/drawing/2014/main" id="{1FC48C69-E180-8AAC-244A-8140B2AD4D6A}"/>
                  </a:ext>
                </a:extLst>
              </p:cNvPr>
              <p:cNvSpPr>
                <a:spLocks noChangeAspect="1"/>
              </p:cNvSpPr>
              <p:nvPr/>
            </p:nvSpPr>
            <p:spPr>
              <a:xfrm>
                <a:off x="4925349" y="3897918"/>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62" name="テキスト ボックス 61">
                <a:extLst>
                  <a:ext uri="{FF2B5EF4-FFF2-40B4-BE49-F238E27FC236}">
                    <a16:creationId xmlns:a16="http://schemas.microsoft.com/office/drawing/2014/main" id="{8F4F573C-4E12-6DCC-47BC-16A40A947469}"/>
                  </a:ext>
                </a:extLst>
              </p:cNvPr>
              <p:cNvSpPr txBox="1"/>
              <p:nvPr/>
            </p:nvSpPr>
            <p:spPr>
              <a:xfrm>
                <a:off x="5262010" y="3876036"/>
                <a:ext cx="1671777" cy="584775"/>
              </a:xfrm>
              <a:prstGeom prst="rect">
                <a:avLst/>
              </a:prstGeom>
              <a:noFill/>
            </p:spPr>
            <p:txBody>
              <a:bodyPr wrap="square" rtlCol="0" anchor="ctr">
                <a:spAutoFit/>
              </a:bodyPr>
              <a:lstStyle/>
              <a:p>
                <a:pPr algn="ctr"/>
                <a:r>
                  <a:rPr kumimoji="1" lang="ja-JP" altLang="en-US" sz="3200" b="1">
                    <a:solidFill>
                      <a:schemeClr val="bg1"/>
                    </a:solidFill>
                    <a:latin typeface="Noto Sans JP" panose="020B0200000000000000" pitchFamily="50" charset="-128"/>
                    <a:ea typeface="Noto Sans JP" panose="020B0200000000000000" pitchFamily="50" charset="-128"/>
                  </a:rPr>
                  <a:t>豊かさ</a:t>
                </a:r>
                <a:endParaRPr kumimoji="1" lang="ja-JP" altLang="en-US" sz="2400" b="1">
                  <a:solidFill>
                    <a:schemeClr val="bg1"/>
                  </a:solidFill>
                  <a:latin typeface="Noto Sans JP" panose="020B0200000000000000" pitchFamily="50" charset="-128"/>
                  <a:ea typeface="Noto Sans JP" panose="020B0200000000000000" pitchFamily="50" charset="-128"/>
                </a:endParaRPr>
              </a:p>
            </p:txBody>
          </p:sp>
        </p:grpSp>
        <p:grpSp>
          <p:nvGrpSpPr>
            <p:cNvPr id="52" name="グループ化 51">
              <a:extLst>
                <a:ext uri="{FF2B5EF4-FFF2-40B4-BE49-F238E27FC236}">
                  <a16:creationId xmlns:a16="http://schemas.microsoft.com/office/drawing/2014/main" id="{9CF80616-1712-84F4-283F-9CD7A42A3C4E}"/>
                </a:ext>
              </a:extLst>
            </p:cNvPr>
            <p:cNvGrpSpPr/>
            <p:nvPr/>
          </p:nvGrpSpPr>
          <p:grpSpPr>
            <a:xfrm>
              <a:off x="2067937" y="2561255"/>
              <a:ext cx="2340000" cy="584775"/>
              <a:chOff x="4925349" y="3879732"/>
              <a:chExt cx="2340000" cy="584775"/>
            </a:xfrm>
          </p:grpSpPr>
          <p:sp>
            <p:nvSpPr>
              <p:cNvPr id="59" name="フリーフォーム: 図形 58">
                <a:extLst>
                  <a:ext uri="{FF2B5EF4-FFF2-40B4-BE49-F238E27FC236}">
                    <a16:creationId xmlns:a16="http://schemas.microsoft.com/office/drawing/2014/main" id="{FF4FEE57-87C8-92B4-CD8A-657C079BC52E}"/>
                  </a:ext>
                </a:extLst>
              </p:cNvPr>
              <p:cNvSpPr>
                <a:spLocks noChangeAspect="1"/>
              </p:cNvSpPr>
              <p:nvPr/>
            </p:nvSpPr>
            <p:spPr>
              <a:xfrm>
                <a:off x="4925349" y="3897918"/>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60" name="テキスト ボックス 59">
                <a:extLst>
                  <a:ext uri="{FF2B5EF4-FFF2-40B4-BE49-F238E27FC236}">
                    <a16:creationId xmlns:a16="http://schemas.microsoft.com/office/drawing/2014/main" id="{E3FC4019-93F6-5FE7-157D-9247C100ABAE}"/>
                  </a:ext>
                </a:extLst>
              </p:cNvPr>
              <p:cNvSpPr txBox="1"/>
              <p:nvPr/>
            </p:nvSpPr>
            <p:spPr>
              <a:xfrm>
                <a:off x="5123930" y="3879732"/>
                <a:ext cx="1942838" cy="584775"/>
              </a:xfrm>
              <a:prstGeom prst="rect">
                <a:avLst/>
              </a:prstGeom>
              <a:noFill/>
            </p:spPr>
            <p:txBody>
              <a:bodyPr wrap="square" rtlCol="0" anchor="ctr">
                <a:spAutoFit/>
              </a:bodyPr>
              <a:lstStyle/>
              <a:p>
                <a:pPr algn="ctr"/>
                <a:r>
                  <a:rPr kumimoji="1" lang="ja-JP" altLang="en-US" sz="3200" b="1">
                    <a:solidFill>
                      <a:schemeClr val="bg1"/>
                    </a:solidFill>
                    <a:latin typeface="Noto Sans JP" panose="020B0200000000000000" pitchFamily="50" charset="-128"/>
                    <a:ea typeface="Noto Sans JP" panose="020B0200000000000000" pitchFamily="50" charset="-128"/>
                  </a:rPr>
                  <a:t>安心安全</a:t>
                </a:r>
                <a:endParaRPr kumimoji="1" lang="ja-JP" altLang="en-US" sz="2400" b="1">
                  <a:solidFill>
                    <a:schemeClr val="bg1"/>
                  </a:solidFill>
                  <a:latin typeface="Noto Sans JP" panose="020B0200000000000000" pitchFamily="50" charset="-128"/>
                  <a:ea typeface="Noto Sans JP" panose="020B0200000000000000" pitchFamily="50" charset="-128"/>
                </a:endParaRPr>
              </a:p>
            </p:txBody>
          </p:sp>
        </p:grpSp>
        <p:grpSp>
          <p:nvGrpSpPr>
            <p:cNvPr id="53" name="グループ化 52">
              <a:extLst>
                <a:ext uri="{FF2B5EF4-FFF2-40B4-BE49-F238E27FC236}">
                  <a16:creationId xmlns:a16="http://schemas.microsoft.com/office/drawing/2014/main" id="{4F44795C-7DE1-0677-02D3-8A3D19C8E604}"/>
                </a:ext>
              </a:extLst>
            </p:cNvPr>
            <p:cNvGrpSpPr/>
            <p:nvPr/>
          </p:nvGrpSpPr>
          <p:grpSpPr>
            <a:xfrm>
              <a:off x="2067938" y="3431926"/>
              <a:ext cx="2340000" cy="584775"/>
              <a:chOff x="4925349" y="3874965"/>
              <a:chExt cx="2340000" cy="584775"/>
            </a:xfrm>
          </p:grpSpPr>
          <p:sp>
            <p:nvSpPr>
              <p:cNvPr id="57" name="フリーフォーム: 図形 56">
                <a:extLst>
                  <a:ext uri="{FF2B5EF4-FFF2-40B4-BE49-F238E27FC236}">
                    <a16:creationId xmlns:a16="http://schemas.microsoft.com/office/drawing/2014/main" id="{9A6B3C2F-980A-4CA4-5B58-92701A2E4C38}"/>
                  </a:ext>
                </a:extLst>
              </p:cNvPr>
              <p:cNvSpPr>
                <a:spLocks noChangeAspect="1"/>
              </p:cNvSpPr>
              <p:nvPr/>
            </p:nvSpPr>
            <p:spPr>
              <a:xfrm>
                <a:off x="4925349" y="3897918"/>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58" name="テキスト ボックス 57">
                <a:extLst>
                  <a:ext uri="{FF2B5EF4-FFF2-40B4-BE49-F238E27FC236}">
                    <a16:creationId xmlns:a16="http://schemas.microsoft.com/office/drawing/2014/main" id="{FF7F0EA2-A39E-7F56-D946-89915BBEAC25}"/>
                  </a:ext>
                </a:extLst>
              </p:cNvPr>
              <p:cNvSpPr txBox="1"/>
              <p:nvPr/>
            </p:nvSpPr>
            <p:spPr>
              <a:xfrm>
                <a:off x="5126479" y="3874965"/>
                <a:ext cx="1937739" cy="584775"/>
              </a:xfrm>
              <a:prstGeom prst="rect">
                <a:avLst/>
              </a:prstGeom>
              <a:noFill/>
            </p:spPr>
            <p:txBody>
              <a:bodyPr wrap="square" rtlCol="0" anchor="ctr">
                <a:spAutoFit/>
              </a:bodyPr>
              <a:lstStyle/>
              <a:p>
                <a:pPr algn="ctr"/>
                <a:r>
                  <a:rPr kumimoji="1" lang="ja-JP" altLang="en-US" sz="3200" b="1">
                    <a:solidFill>
                      <a:schemeClr val="bg1"/>
                    </a:solidFill>
                    <a:latin typeface="Noto Sans JP" panose="020B0200000000000000" pitchFamily="50" charset="-128"/>
                    <a:ea typeface="Noto Sans JP" panose="020B0200000000000000" pitchFamily="50" charset="-128"/>
                  </a:rPr>
                  <a:t>人財育成</a:t>
                </a:r>
                <a:endParaRPr kumimoji="1" lang="ja-JP" altLang="en-US" sz="2400" b="1">
                  <a:solidFill>
                    <a:schemeClr val="bg1"/>
                  </a:solidFill>
                  <a:latin typeface="Noto Sans JP" panose="020B0200000000000000" pitchFamily="50" charset="-128"/>
                  <a:ea typeface="Noto Sans JP" panose="020B0200000000000000" pitchFamily="50" charset="-128"/>
                </a:endParaRPr>
              </a:p>
            </p:txBody>
          </p:sp>
        </p:grpSp>
        <p:grpSp>
          <p:nvGrpSpPr>
            <p:cNvPr id="54" name="グループ化 53">
              <a:extLst>
                <a:ext uri="{FF2B5EF4-FFF2-40B4-BE49-F238E27FC236}">
                  <a16:creationId xmlns:a16="http://schemas.microsoft.com/office/drawing/2014/main" id="{D1BFC533-BC4C-5F82-27DA-A163EDEBED65}"/>
                </a:ext>
              </a:extLst>
            </p:cNvPr>
            <p:cNvGrpSpPr/>
            <p:nvPr/>
          </p:nvGrpSpPr>
          <p:grpSpPr>
            <a:xfrm>
              <a:off x="2067937" y="4349711"/>
              <a:ext cx="2340000" cy="584775"/>
              <a:chOff x="4925349" y="3877851"/>
              <a:chExt cx="2340000" cy="584775"/>
            </a:xfrm>
          </p:grpSpPr>
          <p:sp>
            <p:nvSpPr>
              <p:cNvPr id="55" name="フリーフォーム: 図形 54">
                <a:extLst>
                  <a:ext uri="{FF2B5EF4-FFF2-40B4-BE49-F238E27FC236}">
                    <a16:creationId xmlns:a16="http://schemas.microsoft.com/office/drawing/2014/main" id="{4D165829-F242-76DF-8DFA-11A2E2A850A0}"/>
                  </a:ext>
                </a:extLst>
              </p:cNvPr>
              <p:cNvSpPr>
                <a:spLocks noChangeAspect="1"/>
              </p:cNvSpPr>
              <p:nvPr/>
            </p:nvSpPr>
            <p:spPr>
              <a:xfrm>
                <a:off x="4925349" y="3897918"/>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56" name="テキスト ボックス 55">
                <a:extLst>
                  <a:ext uri="{FF2B5EF4-FFF2-40B4-BE49-F238E27FC236}">
                    <a16:creationId xmlns:a16="http://schemas.microsoft.com/office/drawing/2014/main" id="{75844903-D0FA-BDFB-CCF4-AD94561AEF43}"/>
                  </a:ext>
                </a:extLst>
              </p:cNvPr>
              <p:cNvSpPr txBox="1"/>
              <p:nvPr/>
            </p:nvSpPr>
            <p:spPr>
              <a:xfrm>
                <a:off x="5164156" y="3877851"/>
                <a:ext cx="1862385" cy="584775"/>
              </a:xfrm>
              <a:prstGeom prst="rect">
                <a:avLst/>
              </a:prstGeom>
              <a:noFill/>
            </p:spPr>
            <p:txBody>
              <a:bodyPr wrap="square" rtlCol="0" anchor="ctr">
                <a:spAutoFit/>
              </a:bodyPr>
              <a:lstStyle/>
              <a:p>
                <a:pPr algn="ctr"/>
                <a:r>
                  <a:rPr kumimoji="1" lang="ja-JP" altLang="en-US" sz="3200" b="1">
                    <a:solidFill>
                      <a:schemeClr val="bg1"/>
                    </a:solidFill>
                    <a:latin typeface="Noto Sans JP" panose="020B0200000000000000" pitchFamily="50" charset="-128"/>
                    <a:ea typeface="Noto Sans JP" panose="020B0200000000000000" pitchFamily="50" charset="-128"/>
                  </a:rPr>
                  <a:t>夢・希望</a:t>
                </a:r>
                <a:endParaRPr kumimoji="1" lang="ja-JP" altLang="en-US" sz="2400" b="1">
                  <a:solidFill>
                    <a:schemeClr val="bg1"/>
                  </a:solidFill>
                  <a:latin typeface="Noto Sans JP" panose="020B0200000000000000" pitchFamily="50" charset="-128"/>
                  <a:ea typeface="Noto Sans JP" panose="020B0200000000000000" pitchFamily="50" charset="-128"/>
                </a:endParaRPr>
              </a:p>
            </p:txBody>
          </p:sp>
        </p:grpSp>
      </p:grpSp>
      <p:sp>
        <p:nvSpPr>
          <p:cNvPr id="63" name="フリーフォーム: 図形 62">
            <a:extLst>
              <a:ext uri="{FF2B5EF4-FFF2-40B4-BE49-F238E27FC236}">
                <a16:creationId xmlns:a16="http://schemas.microsoft.com/office/drawing/2014/main" id="{6C752BA0-1868-A4DE-7BCF-EC359AF75644}"/>
              </a:ext>
            </a:extLst>
          </p:cNvPr>
          <p:cNvSpPr/>
          <p:nvPr/>
        </p:nvSpPr>
        <p:spPr>
          <a:xfrm>
            <a:off x="3576000" y="1094159"/>
            <a:ext cx="5039999" cy="720000"/>
          </a:xfrm>
          <a:custGeom>
            <a:avLst/>
            <a:gdLst>
              <a:gd name="csX0" fmla="*/ 359999 w 5039999"/>
              <a:gd name="csY0" fmla="*/ 0 h 720000"/>
              <a:gd name="csX1" fmla="*/ 360000 w 5039999"/>
              <a:gd name="csY1" fmla="*/ 0 h 720000"/>
              <a:gd name="csX2" fmla="*/ 4679999 w 5039999"/>
              <a:gd name="csY2" fmla="*/ 0 h 720000"/>
              <a:gd name="csX3" fmla="*/ 5039999 w 5039999"/>
              <a:gd name="csY3" fmla="*/ 360000 h 720000"/>
              <a:gd name="csX4" fmla="*/ 4679999 w 5039999"/>
              <a:gd name="csY4" fmla="*/ 720000 h 720000"/>
              <a:gd name="csX5" fmla="*/ 360000 w 5039999"/>
              <a:gd name="csY5" fmla="*/ 720000 h 720000"/>
              <a:gd name="csX6" fmla="*/ 359999 w 5039999"/>
              <a:gd name="csY6" fmla="*/ 720000 h 720000"/>
              <a:gd name="csX7" fmla="*/ 359999 w 5039999"/>
              <a:gd name="csY7" fmla="*/ 720000 h 720000"/>
              <a:gd name="csX8" fmla="*/ 287448 w 5039999"/>
              <a:gd name="csY8" fmla="*/ 712686 h 720000"/>
              <a:gd name="csX9" fmla="*/ 0 w 5039999"/>
              <a:gd name="csY9" fmla="*/ 360000 h 720000"/>
              <a:gd name="csX10" fmla="*/ 287448 w 5039999"/>
              <a:gd name="csY10" fmla="*/ 7314 h 720000"/>
              <a:gd name="csX11" fmla="*/ 359999 w 5039999"/>
              <a:gd name="csY11" fmla="*/ 0 h 720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5039999" h="720000">
                <a:moveTo>
                  <a:pt x="359999" y="0"/>
                </a:moveTo>
                <a:lnTo>
                  <a:pt x="360000" y="0"/>
                </a:lnTo>
                <a:lnTo>
                  <a:pt x="4679999" y="0"/>
                </a:lnTo>
                <a:cubicBezTo>
                  <a:pt x="4878822" y="0"/>
                  <a:pt x="5039999" y="161177"/>
                  <a:pt x="5039999" y="360000"/>
                </a:cubicBezTo>
                <a:cubicBezTo>
                  <a:pt x="5039999" y="558823"/>
                  <a:pt x="4878822" y="720000"/>
                  <a:pt x="4679999" y="720000"/>
                </a:cubicBezTo>
                <a:lnTo>
                  <a:pt x="360000" y="720000"/>
                </a:lnTo>
                <a:lnTo>
                  <a:pt x="359999" y="720000"/>
                </a:lnTo>
                <a:lnTo>
                  <a:pt x="359999" y="720000"/>
                </a:lnTo>
                <a:lnTo>
                  <a:pt x="287448" y="712686"/>
                </a:lnTo>
                <a:cubicBezTo>
                  <a:pt x="123401" y="679118"/>
                  <a:pt x="0" y="533970"/>
                  <a:pt x="0" y="360000"/>
                </a:cubicBezTo>
                <a:cubicBezTo>
                  <a:pt x="0" y="186030"/>
                  <a:pt x="123401" y="40883"/>
                  <a:pt x="287448" y="7314"/>
                </a:cubicBezTo>
                <a:lnTo>
                  <a:pt x="359999" y="0"/>
                </a:lnTo>
                <a:close/>
              </a:path>
            </a:pathLst>
          </a:custGeom>
          <a:solidFill>
            <a:schemeClr val="bg1">
              <a:lumMod val="95000"/>
            </a:schemeClr>
          </a:solidFill>
          <a:ln w="571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64" name="テキスト ボックス 63">
            <a:extLst>
              <a:ext uri="{FF2B5EF4-FFF2-40B4-BE49-F238E27FC236}">
                <a16:creationId xmlns:a16="http://schemas.microsoft.com/office/drawing/2014/main" id="{6BA205DC-4EC9-3A78-19A3-ACC843968AE2}"/>
              </a:ext>
            </a:extLst>
          </p:cNvPr>
          <p:cNvSpPr txBox="1"/>
          <p:nvPr/>
        </p:nvSpPr>
        <p:spPr>
          <a:xfrm>
            <a:off x="3936819" y="1130992"/>
            <a:ext cx="4325748" cy="646331"/>
          </a:xfrm>
          <a:prstGeom prst="rect">
            <a:avLst/>
          </a:prstGeom>
          <a:noFill/>
        </p:spPr>
        <p:txBody>
          <a:bodyPr wrap="square" rtlCol="0" anchor="ctr">
            <a:spAutoFit/>
          </a:bodyPr>
          <a:lstStyle/>
          <a:p>
            <a:pPr algn="ctr"/>
            <a:r>
              <a:rPr kumimoji="1" lang="ja-JP" altLang="en-US" sz="3600" b="1">
                <a:solidFill>
                  <a:srgbClr val="003451"/>
                </a:solidFill>
                <a:latin typeface="Noto Sans JP" panose="020B0200000000000000" pitchFamily="50" charset="-128"/>
                <a:ea typeface="Noto Sans JP" panose="020B0200000000000000" pitchFamily="50" charset="-128"/>
              </a:rPr>
              <a:t>各種施策</a:t>
            </a:r>
            <a:endParaRPr kumimoji="1" lang="en-US" altLang="ja-JP" sz="3600" b="1">
              <a:solidFill>
                <a:srgbClr val="003451"/>
              </a:solidFill>
              <a:latin typeface="Noto Sans JP" panose="020B0200000000000000" pitchFamily="50" charset="-128"/>
              <a:ea typeface="Noto Sans JP" panose="020B0200000000000000" pitchFamily="50" charset="-128"/>
            </a:endParaRPr>
          </a:p>
        </p:txBody>
      </p:sp>
      <p:pic>
        <p:nvPicPr>
          <p:cNvPr id="67" name="オーディオ 66">
            <a:hlinkClick r:id="" action="ppaction://media"/>
            <a:extLst>
              <a:ext uri="{FF2B5EF4-FFF2-40B4-BE49-F238E27FC236}">
                <a16:creationId xmlns:a16="http://schemas.microsoft.com/office/drawing/2014/main" id="{D7255190-9F3D-0819-6054-B90A0A99F5AC}"/>
              </a:ext>
            </a:extLst>
          </p:cNvPr>
          <p:cNvPicPr>
            <a:picLocks noChangeAspect="1"/>
          </p:cNvPicPr>
          <p:nvPr>
            <a:audioFile r:link="rId1"/>
            <p:extLst>
              <p:ext uri="{DAA4B4D4-6D71-4841-9C94-3DE7FCFB9230}">
                <p14:media xmlns:p14="http://schemas.microsoft.com/office/powerpoint/2010/main" r:embed="rId2">
                  <p14:trim st="3734" end="1047.8594"/>
                </p14:media>
              </p:ext>
            </p:extLst>
          </p:nvPr>
        </p:nvPicPr>
        <p:blipFill>
          <a:blip r:embed="rId11"/>
          <a:srcRect l="-203125" t="-203125" r="-203125" b="-203125"/>
          <a:stretch>
            <a:fillRect/>
          </a:stretch>
        </p:blipFill>
        <p:spPr>
          <a:xfrm>
            <a:off x="12966049" y="4884323"/>
            <a:ext cx="2057400" cy="2057400"/>
          </a:xfrm>
          <a:prstGeom prst="ellipse">
            <a:avLst/>
          </a:prstGeom>
        </p:spPr>
      </p:pic>
    </p:spTree>
    <p:extLst>
      <p:ext uri="{BB962C8B-B14F-4D97-AF65-F5344CB8AC3E}">
        <p14:creationId xmlns:p14="http://schemas.microsoft.com/office/powerpoint/2010/main" val="3511911821"/>
      </p:ext>
    </p:extLst>
  </p:cSld>
  <p:clrMapOvr>
    <a:masterClrMapping/>
  </p:clrMapOvr>
  <p:transition spd="slow" advClick="0" advTm="54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3451"/>
        </a:solidFill>
        <a:effectLst/>
      </p:bgPr>
    </p:bg>
    <p:spTree>
      <p:nvGrpSpPr>
        <p:cNvPr id="1" name="">
          <a:extLst>
            <a:ext uri="{FF2B5EF4-FFF2-40B4-BE49-F238E27FC236}">
              <a16:creationId xmlns:a16="http://schemas.microsoft.com/office/drawing/2014/main" id="{47D82DE8-730B-0281-9738-87E09CB01EF9}"/>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1B602322-52CC-F111-B027-69E59E05DE1E}"/>
              </a:ext>
            </a:extLst>
          </p:cNvPr>
          <p:cNvSpPr/>
          <p:nvPr/>
        </p:nvSpPr>
        <p:spPr>
          <a:xfrm>
            <a:off x="-2" y="728999"/>
            <a:ext cx="12192001" cy="32429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a:extLst>
              <a:ext uri="{FF2B5EF4-FFF2-40B4-BE49-F238E27FC236}">
                <a16:creationId xmlns:a16="http://schemas.microsoft.com/office/drawing/2014/main" id="{C0A717C8-BE29-3785-63CD-27C84BE571BA}"/>
              </a:ext>
            </a:extLst>
          </p:cNvPr>
          <p:cNvGrpSpPr/>
          <p:nvPr/>
        </p:nvGrpSpPr>
        <p:grpSpPr>
          <a:xfrm>
            <a:off x="-10002253" y="-8181474"/>
            <a:ext cx="32554358" cy="22370715"/>
            <a:chOff x="-10002253" y="-8181474"/>
            <a:chExt cx="32554358" cy="22370715"/>
          </a:xfrm>
        </p:grpSpPr>
        <p:sp>
          <p:nvSpPr>
            <p:cNvPr id="8" name="正方形/長方形 7">
              <a:extLst>
                <a:ext uri="{FF2B5EF4-FFF2-40B4-BE49-F238E27FC236}">
                  <a16:creationId xmlns:a16="http://schemas.microsoft.com/office/drawing/2014/main" id="{50384C15-2F88-B02F-8CE6-6DF42D2EB2E7}"/>
                </a:ext>
              </a:extLst>
            </p:cNvPr>
            <p:cNvSpPr/>
            <p:nvPr/>
          </p:nvSpPr>
          <p:spPr>
            <a:xfrm>
              <a:off x="5638800" y="-8181474"/>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C9F77F36-45E6-7907-F8DF-B2F92FEDAC03}"/>
                </a:ext>
              </a:extLst>
            </p:cNvPr>
            <p:cNvSpPr/>
            <p:nvPr/>
          </p:nvSpPr>
          <p:spPr>
            <a:xfrm>
              <a:off x="5638800" y="13274841"/>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68399929-610D-9369-E85D-05EDD4C14071}"/>
                </a:ext>
              </a:extLst>
            </p:cNvPr>
            <p:cNvSpPr/>
            <p:nvPr/>
          </p:nvSpPr>
          <p:spPr>
            <a:xfrm>
              <a:off x="-10002253" y="29718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3EE9BA56-C2D7-3C8F-DE75-04B944C98837}"/>
                </a:ext>
              </a:extLst>
            </p:cNvPr>
            <p:cNvSpPr/>
            <p:nvPr/>
          </p:nvSpPr>
          <p:spPr>
            <a:xfrm>
              <a:off x="21637705" y="29718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AutoShape 2" descr="画像が生成されました">
            <a:extLst>
              <a:ext uri="{FF2B5EF4-FFF2-40B4-BE49-F238E27FC236}">
                <a16:creationId xmlns:a16="http://schemas.microsoft.com/office/drawing/2014/main" id="{CA9FE0BF-BAEC-04B7-81E6-618F2FF0B2A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9" name="正方形/長方形 18">
            <a:extLst>
              <a:ext uri="{FF2B5EF4-FFF2-40B4-BE49-F238E27FC236}">
                <a16:creationId xmlns:a16="http://schemas.microsoft.com/office/drawing/2014/main" id="{D211E0D6-E045-FCF8-2497-D383FBF95222}"/>
              </a:ext>
            </a:extLst>
          </p:cNvPr>
          <p:cNvSpPr/>
          <p:nvPr/>
        </p:nvSpPr>
        <p:spPr>
          <a:xfrm>
            <a:off x="0" y="6129000"/>
            <a:ext cx="12192001" cy="729000"/>
          </a:xfrm>
          <a:prstGeom prst="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07715B0A-861B-B21E-6AC2-62FBEB93CC6F}"/>
              </a:ext>
            </a:extLst>
          </p:cNvPr>
          <p:cNvPicPr>
            <a:picLocks noChangeAspect="1"/>
          </p:cNvPicPr>
          <p:nvPr/>
        </p:nvPicPr>
        <p:blipFill>
          <a:blip r:embed="rId5"/>
          <a:stretch>
            <a:fillRect/>
          </a:stretch>
        </p:blipFill>
        <p:spPr>
          <a:xfrm>
            <a:off x="-1955357" y="637309"/>
            <a:ext cx="14928272" cy="5491691"/>
          </a:xfrm>
          <a:prstGeom prst="rect">
            <a:avLst/>
          </a:prstGeom>
        </p:spPr>
      </p:pic>
      <p:sp>
        <p:nvSpPr>
          <p:cNvPr id="7" name="正方形/長方形 6">
            <a:extLst>
              <a:ext uri="{FF2B5EF4-FFF2-40B4-BE49-F238E27FC236}">
                <a16:creationId xmlns:a16="http://schemas.microsoft.com/office/drawing/2014/main" id="{AC8E1B86-8E31-66CE-68BF-145298BD1859}"/>
              </a:ext>
            </a:extLst>
          </p:cNvPr>
          <p:cNvSpPr/>
          <p:nvPr/>
        </p:nvSpPr>
        <p:spPr>
          <a:xfrm>
            <a:off x="-667907" y="1963450"/>
            <a:ext cx="1628774" cy="41655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A034AC9F-2CA1-5AAD-8A55-56300E8A2E4F}"/>
              </a:ext>
            </a:extLst>
          </p:cNvPr>
          <p:cNvSpPr/>
          <p:nvPr/>
        </p:nvSpPr>
        <p:spPr>
          <a:xfrm>
            <a:off x="0" y="0"/>
            <a:ext cx="12192001" cy="729000"/>
          </a:xfrm>
          <a:prstGeom prst="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D7C563AD-C39E-CD3E-9E6E-5F7DF6567044}"/>
              </a:ext>
            </a:extLst>
          </p:cNvPr>
          <p:cNvSpPr/>
          <p:nvPr/>
        </p:nvSpPr>
        <p:spPr>
          <a:xfrm rot="20777730">
            <a:off x="6960733" y="8077036"/>
            <a:ext cx="2202655" cy="1965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884BAF47-B448-70E4-7408-0B30BE372E47}"/>
              </a:ext>
            </a:extLst>
          </p:cNvPr>
          <p:cNvSpPr/>
          <p:nvPr/>
        </p:nvSpPr>
        <p:spPr>
          <a:xfrm>
            <a:off x="-1287033" y="3429000"/>
            <a:ext cx="5992669" cy="270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7" name="グラフィックス 26" descr="男性 単色塗りつぶし">
            <a:extLst>
              <a:ext uri="{FF2B5EF4-FFF2-40B4-BE49-F238E27FC236}">
                <a16:creationId xmlns:a16="http://schemas.microsoft.com/office/drawing/2014/main" id="{FF058BA6-B69A-4DA6-95A7-57AF26158433}"/>
              </a:ext>
            </a:extLst>
          </p:cNvPr>
          <p:cNvPicPr>
            <a:picLocks noChangeAspect="1"/>
          </p:cNvPicPr>
          <p:nvPr/>
        </p:nvPicPr>
        <p:blipFill>
          <a:blip r:embed="rId6">
            <a:extLst>
              <a:ext uri="{96DAC541-7B7A-43D3-8B79-37D633B846F1}">
                <asvg:svgBlip xmlns:asvg="http://schemas.microsoft.com/office/drawing/2016/SVG/main" r:embed="rId7"/>
              </a:ext>
            </a:extLst>
          </a:blip>
          <a:srcRect b="28190"/>
          <a:stretch>
            <a:fillRect/>
          </a:stretch>
        </p:blipFill>
        <p:spPr>
          <a:xfrm rot="21144179">
            <a:off x="4994348" y="3802451"/>
            <a:ext cx="1386290" cy="995494"/>
          </a:xfrm>
          <a:prstGeom prst="rect">
            <a:avLst/>
          </a:prstGeom>
        </p:spPr>
      </p:pic>
      <p:grpSp>
        <p:nvGrpSpPr>
          <p:cNvPr id="24" name="グループ化 23">
            <a:extLst>
              <a:ext uri="{FF2B5EF4-FFF2-40B4-BE49-F238E27FC236}">
                <a16:creationId xmlns:a16="http://schemas.microsoft.com/office/drawing/2014/main" id="{4BA1701D-EA9A-70FF-D7B0-39226A5B71AD}"/>
              </a:ext>
            </a:extLst>
          </p:cNvPr>
          <p:cNvGrpSpPr/>
          <p:nvPr/>
        </p:nvGrpSpPr>
        <p:grpSpPr>
          <a:xfrm>
            <a:off x="6875330" y="3129297"/>
            <a:ext cx="2535087" cy="2176063"/>
            <a:chOff x="4823056" y="2418023"/>
            <a:chExt cx="2535087" cy="2176063"/>
          </a:xfrm>
        </p:grpSpPr>
        <p:grpSp>
          <p:nvGrpSpPr>
            <p:cNvPr id="25" name="グループ化 24">
              <a:extLst>
                <a:ext uri="{FF2B5EF4-FFF2-40B4-BE49-F238E27FC236}">
                  <a16:creationId xmlns:a16="http://schemas.microsoft.com/office/drawing/2014/main" id="{8083D6A7-8B91-4BB8-33CF-4EF1C76B0A13}"/>
                </a:ext>
              </a:extLst>
            </p:cNvPr>
            <p:cNvGrpSpPr/>
            <p:nvPr/>
          </p:nvGrpSpPr>
          <p:grpSpPr>
            <a:xfrm>
              <a:off x="5376000" y="2418023"/>
              <a:ext cx="1440000" cy="1440000"/>
              <a:chOff x="5376000" y="2446065"/>
              <a:chExt cx="1440000" cy="1440000"/>
            </a:xfrm>
          </p:grpSpPr>
          <p:sp>
            <p:nvSpPr>
              <p:cNvPr id="28" name="楕円 27">
                <a:extLst>
                  <a:ext uri="{FF2B5EF4-FFF2-40B4-BE49-F238E27FC236}">
                    <a16:creationId xmlns:a16="http://schemas.microsoft.com/office/drawing/2014/main" id="{6045F149-FC44-8AA1-E638-8380FBC3E2C2}"/>
                  </a:ext>
                </a:extLst>
              </p:cNvPr>
              <p:cNvSpPr>
                <a:spLocks noChangeAspect="1"/>
              </p:cNvSpPr>
              <p:nvPr/>
            </p:nvSpPr>
            <p:spPr>
              <a:xfrm>
                <a:off x="5376000" y="2446065"/>
                <a:ext cx="1440000" cy="1440000"/>
              </a:xfrm>
              <a:prstGeom prst="ellipse">
                <a:avLst/>
              </a:pr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矢印: 上 28">
                <a:extLst>
                  <a:ext uri="{FF2B5EF4-FFF2-40B4-BE49-F238E27FC236}">
                    <a16:creationId xmlns:a16="http://schemas.microsoft.com/office/drawing/2014/main" id="{80D873E1-32E4-6B5C-1498-B708D7E25F2A}"/>
                  </a:ext>
                </a:extLst>
              </p:cNvPr>
              <p:cNvSpPr/>
              <p:nvPr/>
            </p:nvSpPr>
            <p:spPr>
              <a:xfrm>
                <a:off x="5666538" y="2623406"/>
                <a:ext cx="869121" cy="1073612"/>
              </a:xfrm>
              <a:prstGeom prst="upArrow">
                <a:avLst>
                  <a:gd name="adj1" fmla="val 45616"/>
                  <a:gd name="adj2" fmla="val 57481"/>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6" name="テキスト ボックス 25">
              <a:extLst>
                <a:ext uri="{FF2B5EF4-FFF2-40B4-BE49-F238E27FC236}">
                  <a16:creationId xmlns:a16="http://schemas.microsoft.com/office/drawing/2014/main" id="{2676943F-E510-E4CF-67EB-CABF31D41D9D}"/>
                </a:ext>
              </a:extLst>
            </p:cNvPr>
            <p:cNvSpPr txBox="1"/>
            <p:nvPr/>
          </p:nvSpPr>
          <p:spPr>
            <a:xfrm>
              <a:off x="4823056" y="3886200"/>
              <a:ext cx="2535087" cy="707886"/>
            </a:xfrm>
            <a:prstGeom prst="rect">
              <a:avLst/>
            </a:prstGeom>
            <a:noFill/>
          </p:spPr>
          <p:txBody>
            <a:bodyPr wrap="square" rtlCol="0" anchor="ctr">
              <a:spAutoFit/>
            </a:bodyPr>
            <a:lstStyle/>
            <a:p>
              <a:pPr algn="ctr"/>
              <a:r>
                <a:rPr kumimoji="1" lang="ja-JP" altLang="en-US" sz="4000" b="1">
                  <a:ln w="6350">
                    <a:solidFill>
                      <a:srgbClr val="003451"/>
                    </a:solidFill>
                  </a:ln>
                  <a:solidFill>
                    <a:srgbClr val="003451"/>
                  </a:solidFill>
                  <a:latin typeface="Noto Sans JP" panose="020B0200000000000000" pitchFamily="50" charset="-128"/>
                  <a:ea typeface="Noto Sans JP" panose="020B0200000000000000" pitchFamily="50" charset="-128"/>
                </a:rPr>
                <a:t>高める</a:t>
              </a:r>
              <a:endParaRPr kumimoji="1" lang="en-US" altLang="ja-JP" sz="4000" b="1">
                <a:ln w="6350">
                  <a:solidFill>
                    <a:srgbClr val="003451"/>
                  </a:solidFill>
                </a:ln>
                <a:solidFill>
                  <a:srgbClr val="003451"/>
                </a:solidFill>
                <a:latin typeface="Noto Sans JP" panose="020B0200000000000000" pitchFamily="50" charset="-128"/>
                <a:ea typeface="Noto Sans JP" panose="020B0200000000000000" pitchFamily="50" charset="-128"/>
              </a:endParaRPr>
            </a:p>
          </p:txBody>
        </p:sp>
      </p:grpSp>
      <p:grpSp>
        <p:nvGrpSpPr>
          <p:cNvPr id="13" name="グループ化 12">
            <a:extLst>
              <a:ext uri="{FF2B5EF4-FFF2-40B4-BE49-F238E27FC236}">
                <a16:creationId xmlns:a16="http://schemas.microsoft.com/office/drawing/2014/main" id="{33841674-1F27-9983-A29C-AB913F91500C}"/>
              </a:ext>
            </a:extLst>
          </p:cNvPr>
          <p:cNvGrpSpPr/>
          <p:nvPr/>
        </p:nvGrpSpPr>
        <p:grpSpPr>
          <a:xfrm>
            <a:off x="2780404" y="4650889"/>
            <a:ext cx="2535087" cy="2176063"/>
            <a:chOff x="4823056" y="3839848"/>
            <a:chExt cx="2535087" cy="2176063"/>
          </a:xfrm>
        </p:grpSpPr>
        <p:sp>
          <p:nvSpPr>
            <p:cNvPr id="16" name="楕円 15">
              <a:extLst>
                <a:ext uri="{FF2B5EF4-FFF2-40B4-BE49-F238E27FC236}">
                  <a16:creationId xmlns:a16="http://schemas.microsoft.com/office/drawing/2014/main" id="{A5B91CFA-71AE-355D-49BA-32DB38AC25AD}"/>
                </a:ext>
              </a:extLst>
            </p:cNvPr>
            <p:cNvSpPr>
              <a:spLocks noChangeAspect="1"/>
            </p:cNvSpPr>
            <p:nvPr/>
          </p:nvSpPr>
          <p:spPr>
            <a:xfrm>
              <a:off x="5376000" y="3839848"/>
              <a:ext cx="1440000" cy="1440000"/>
            </a:xfrm>
            <a:prstGeom prst="ellipse">
              <a:avLst/>
            </a:pr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A46464BB-D3D9-2E41-119D-A2A737FFEBB8}"/>
                </a:ext>
              </a:extLst>
            </p:cNvPr>
            <p:cNvSpPr txBox="1"/>
            <p:nvPr/>
          </p:nvSpPr>
          <p:spPr>
            <a:xfrm>
              <a:off x="4823056" y="5308025"/>
              <a:ext cx="2535087" cy="707886"/>
            </a:xfrm>
            <a:prstGeom prst="rect">
              <a:avLst/>
            </a:prstGeom>
            <a:noFill/>
          </p:spPr>
          <p:txBody>
            <a:bodyPr wrap="square" rtlCol="0" anchor="ctr">
              <a:spAutoFit/>
            </a:bodyPr>
            <a:lstStyle/>
            <a:p>
              <a:pPr algn="ctr"/>
              <a:r>
                <a:rPr kumimoji="1" lang="ja-JP" altLang="en-US" sz="4000" b="1">
                  <a:ln w="6350">
                    <a:noFill/>
                  </a:ln>
                  <a:solidFill>
                    <a:schemeClr val="bg1"/>
                  </a:solidFill>
                  <a:latin typeface="Noto Sans JP" panose="020B0200000000000000" pitchFamily="50" charset="-128"/>
                  <a:ea typeface="Noto Sans JP" panose="020B0200000000000000" pitchFamily="50" charset="-128"/>
                </a:rPr>
                <a:t>対応する</a:t>
              </a:r>
              <a:endParaRPr kumimoji="1" lang="en-US" altLang="ja-JP" sz="4000" b="1">
                <a:ln w="6350">
                  <a:noFill/>
                </a:ln>
                <a:solidFill>
                  <a:schemeClr val="bg1"/>
                </a:solidFill>
                <a:latin typeface="Noto Sans JP" panose="020B0200000000000000" pitchFamily="50" charset="-128"/>
                <a:ea typeface="Noto Sans JP" panose="020B0200000000000000" pitchFamily="50" charset="-128"/>
              </a:endParaRPr>
            </a:p>
          </p:txBody>
        </p:sp>
        <p:pic>
          <p:nvPicPr>
            <p:cNvPr id="23" name="図 22">
              <a:extLst>
                <a:ext uri="{FF2B5EF4-FFF2-40B4-BE49-F238E27FC236}">
                  <a16:creationId xmlns:a16="http://schemas.microsoft.com/office/drawing/2014/main" id="{9645B8BC-7492-B9A2-7D75-EF91F1B6EC5D}"/>
                </a:ext>
              </a:extLst>
            </p:cNvPr>
            <p:cNvPicPr>
              <a:picLocks noChangeAspect="1"/>
            </p:cNvPicPr>
            <p:nvPr/>
          </p:nvPicPr>
          <p:blipFill>
            <a:blip r:embed="rId8"/>
            <a:stretch>
              <a:fillRect/>
            </a:stretch>
          </p:blipFill>
          <p:spPr>
            <a:xfrm>
              <a:off x="5513190" y="4073282"/>
              <a:ext cx="1271792" cy="842074"/>
            </a:xfrm>
            <a:prstGeom prst="rect">
              <a:avLst/>
            </a:prstGeom>
          </p:spPr>
        </p:pic>
      </p:grpSp>
      <p:grpSp>
        <p:nvGrpSpPr>
          <p:cNvPr id="31" name="グループ化 30">
            <a:extLst>
              <a:ext uri="{FF2B5EF4-FFF2-40B4-BE49-F238E27FC236}">
                <a16:creationId xmlns:a16="http://schemas.microsoft.com/office/drawing/2014/main" id="{8583CE95-9F0C-8D61-C533-4AA8A576CAE1}"/>
              </a:ext>
            </a:extLst>
          </p:cNvPr>
          <p:cNvGrpSpPr/>
          <p:nvPr/>
        </p:nvGrpSpPr>
        <p:grpSpPr>
          <a:xfrm>
            <a:off x="10543168" y="7254235"/>
            <a:ext cx="3395146" cy="3075174"/>
            <a:chOff x="10786838" y="6824663"/>
            <a:chExt cx="3395146" cy="3075174"/>
          </a:xfrm>
        </p:grpSpPr>
        <p:pic>
          <p:nvPicPr>
            <p:cNvPr id="17" name="グラフィックス 16" descr="ヨット 単色塗りつぶし">
              <a:extLst>
                <a:ext uri="{FF2B5EF4-FFF2-40B4-BE49-F238E27FC236}">
                  <a16:creationId xmlns:a16="http://schemas.microsoft.com/office/drawing/2014/main" id="{7A074E0A-BB64-A4D7-1C9D-77E5AE231196}"/>
                </a:ext>
              </a:extLst>
            </p:cNvPr>
            <p:cNvPicPr>
              <a:picLocks noChangeAspect="1"/>
            </p:cNvPicPr>
            <p:nvPr/>
          </p:nvPicPr>
          <p:blipFill>
            <a:blip r:embed="rId9">
              <a:extLst>
                <a:ext uri="{96DAC541-7B7A-43D3-8B79-37D633B846F1}">
                  <asvg:svgBlip xmlns:asvg="http://schemas.microsoft.com/office/drawing/2016/SVG/main" r:embed="rId10"/>
                </a:ext>
              </a:extLst>
            </a:blip>
            <a:srcRect t="69591" b="1"/>
            <a:stretch>
              <a:fillRect/>
            </a:stretch>
          </p:blipFill>
          <p:spPr>
            <a:xfrm rot="21138398">
              <a:off x="11322384" y="8588588"/>
              <a:ext cx="2810382" cy="1311249"/>
            </a:xfrm>
            <a:prstGeom prst="flowChartProcess">
              <a:avLst/>
            </a:prstGeom>
          </p:spPr>
        </p:pic>
        <p:sp>
          <p:nvSpPr>
            <p:cNvPr id="30" name="フローチャート: 記憶データ 29">
              <a:extLst>
                <a:ext uri="{FF2B5EF4-FFF2-40B4-BE49-F238E27FC236}">
                  <a16:creationId xmlns:a16="http://schemas.microsoft.com/office/drawing/2014/main" id="{5DF98055-F2A2-880B-678E-22D7F207C117}"/>
                </a:ext>
              </a:extLst>
            </p:cNvPr>
            <p:cNvSpPr/>
            <p:nvPr/>
          </p:nvSpPr>
          <p:spPr>
            <a:xfrm rot="9979437">
              <a:off x="10786838" y="6824663"/>
              <a:ext cx="3395146" cy="1911085"/>
            </a:xfrm>
            <a:prstGeom prst="flowChartOnlineStorage">
              <a:avLst/>
            </a:prstGeom>
            <a:solidFill>
              <a:srgbClr val="003451"/>
            </a:solid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 name="グループ化 19">
            <a:extLst>
              <a:ext uri="{FF2B5EF4-FFF2-40B4-BE49-F238E27FC236}">
                <a16:creationId xmlns:a16="http://schemas.microsoft.com/office/drawing/2014/main" id="{EEDC2232-1EED-B626-DB04-A90AEFB2B5CC}"/>
              </a:ext>
            </a:extLst>
          </p:cNvPr>
          <p:cNvGrpSpPr/>
          <p:nvPr/>
        </p:nvGrpSpPr>
        <p:grpSpPr>
          <a:xfrm>
            <a:off x="4063690" y="2589810"/>
            <a:ext cx="3395146" cy="3075174"/>
            <a:chOff x="10786838" y="6824663"/>
            <a:chExt cx="3395146" cy="3075174"/>
          </a:xfrm>
        </p:grpSpPr>
        <p:pic>
          <p:nvPicPr>
            <p:cNvPr id="32" name="グラフィックス 31" descr="ヨット 単色塗りつぶし">
              <a:extLst>
                <a:ext uri="{FF2B5EF4-FFF2-40B4-BE49-F238E27FC236}">
                  <a16:creationId xmlns:a16="http://schemas.microsoft.com/office/drawing/2014/main" id="{48087484-E607-EC15-A432-9B221A9267C9}"/>
                </a:ext>
              </a:extLst>
            </p:cNvPr>
            <p:cNvPicPr>
              <a:picLocks noChangeAspect="1"/>
            </p:cNvPicPr>
            <p:nvPr/>
          </p:nvPicPr>
          <p:blipFill>
            <a:blip r:embed="rId9">
              <a:extLst>
                <a:ext uri="{96DAC541-7B7A-43D3-8B79-37D633B846F1}">
                  <asvg:svgBlip xmlns:asvg="http://schemas.microsoft.com/office/drawing/2016/SVG/main" r:embed="rId10"/>
                </a:ext>
              </a:extLst>
            </a:blip>
            <a:srcRect t="69591" b="1"/>
            <a:stretch>
              <a:fillRect/>
            </a:stretch>
          </p:blipFill>
          <p:spPr>
            <a:xfrm rot="21138398">
              <a:off x="11322384" y="8588588"/>
              <a:ext cx="2810382" cy="1311249"/>
            </a:xfrm>
            <a:prstGeom prst="flowChartProcess">
              <a:avLst/>
            </a:prstGeom>
          </p:spPr>
        </p:pic>
        <p:sp>
          <p:nvSpPr>
            <p:cNvPr id="33" name="フローチャート: 記憶データ 32">
              <a:extLst>
                <a:ext uri="{FF2B5EF4-FFF2-40B4-BE49-F238E27FC236}">
                  <a16:creationId xmlns:a16="http://schemas.microsoft.com/office/drawing/2014/main" id="{50418A86-C115-8A63-4566-AD5E8326911D}"/>
                </a:ext>
              </a:extLst>
            </p:cNvPr>
            <p:cNvSpPr/>
            <p:nvPr/>
          </p:nvSpPr>
          <p:spPr>
            <a:xfrm rot="9979437">
              <a:off x="10786838" y="6824663"/>
              <a:ext cx="3395146" cy="1911085"/>
            </a:xfrm>
            <a:prstGeom prst="flowChartOnlineStorage">
              <a:avLst/>
            </a:prstGeom>
            <a:solidFill>
              <a:srgbClr val="003451"/>
            </a:solid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4" name="テキスト ボックス 33">
            <a:extLst>
              <a:ext uri="{FF2B5EF4-FFF2-40B4-BE49-F238E27FC236}">
                <a16:creationId xmlns:a16="http://schemas.microsoft.com/office/drawing/2014/main" id="{6604997A-313A-E8F4-9DFF-1982FA8B9C10}"/>
              </a:ext>
            </a:extLst>
          </p:cNvPr>
          <p:cNvSpPr txBox="1"/>
          <p:nvPr/>
        </p:nvSpPr>
        <p:spPr>
          <a:xfrm>
            <a:off x="2364702" y="814655"/>
            <a:ext cx="7462589" cy="1446550"/>
          </a:xfrm>
          <a:prstGeom prst="rect">
            <a:avLst/>
          </a:prstGeom>
          <a:noFill/>
        </p:spPr>
        <p:txBody>
          <a:bodyPr wrap="square" rtlCol="0" anchor="t">
            <a:spAutoFit/>
          </a:bodyPr>
          <a:lstStyle/>
          <a:p>
            <a:pPr algn="ctr"/>
            <a:r>
              <a:rPr kumimoji="1" lang="ja-JP" altLang="en-US" sz="4400" b="1">
                <a:solidFill>
                  <a:srgbClr val="003451"/>
                </a:solidFill>
                <a:latin typeface="Noto Sans JP" panose="020B0200000000000000" pitchFamily="50" charset="-128"/>
                <a:ea typeface="Noto Sans JP" panose="020B0200000000000000" pitchFamily="50" charset="-128"/>
              </a:rPr>
              <a:t>社会変化を乗りこなし</a:t>
            </a:r>
            <a:endParaRPr kumimoji="1" lang="en-US" altLang="ja-JP" sz="4400" b="1">
              <a:solidFill>
                <a:srgbClr val="003451"/>
              </a:solidFill>
              <a:latin typeface="Noto Sans JP" panose="020B0200000000000000" pitchFamily="50" charset="-128"/>
              <a:ea typeface="Noto Sans JP" panose="020B0200000000000000" pitchFamily="50" charset="-128"/>
            </a:endParaRPr>
          </a:p>
          <a:p>
            <a:pPr algn="ctr"/>
            <a:r>
              <a:rPr kumimoji="1" lang="ja-JP" altLang="en-US" sz="4400" b="1">
                <a:solidFill>
                  <a:srgbClr val="003451"/>
                </a:solidFill>
                <a:latin typeface="Noto Sans JP" panose="020B0200000000000000" pitchFamily="50" charset="-128"/>
                <a:ea typeface="Noto Sans JP" panose="020B0200000000000000" pitchFamily="50" charset="-128"/>
              </a:rPr>
              <a:t>人々が幸福になるまち土浦</a:t>
            </a:r>
            <a:endParaRPr kumimoji="1" lang="en-US" altLang="ja-JP" sz="4400" b="1">
              <a:solidFill>
                <a:srgbClr val="003451"/>
              </a:solidFill>
              <a:latin typeface="Noto Sans JP" panose="020B0200000000000000" pitchFamily="50" charset="-128"/>
              <a:ea typeface="Noto Sans JP" panose="020B0200000000000000" pitchFamily="50" charset="-128"/>
            </a:endParaRPr>
          </a:p>
        </p:txBody>
      </p:sp>
      <p:sp>
        <p:nvSpPr>
          <p:cNvPr id="37" name="テキスト ボックス 36">
            <a:extLst>
              <a:ext uri="{FF2B5EF4-FFF2-40B4-BE49-F238E27FC236}">
                <a16:creationId xmlns:a16="http://schemas.microsoft.com/office/drawing/2014/main" id="{8FBC509B-2B18-2E7D-2D77-141A464D3641}"/>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chemeClr val="bg1"/>
                </a:solidFill>
                <a:latin typeface="Noto Sans JP" panose="020B0200000000000000" pitchFamily="50" charset="-128"/>
                <a:ea typeface="Noto Sans JP" panose="020B0200000000000000" pitchFamily="50" charset="-128"/>
              </a:rPr>
              <a:t>38</a:t>
            </a:r>
          </a:p>
        </p:txBody>
      </p:sp>
      <p:pic>
        <p:nvPicPr>
          <p:cNvPr id="42" name="オーディオ 41">
            <a:hlinkClick r:id="" action="ppaction://media"/>
            <a:extLst>
              <a:ext uri="{FF2B5EF4-FFF2-40B4-BE49-F238E27FC236}">
                <a16:creationId xmlns:a16="http://schemas.microsoft.com/office/drawing/2014/main" id="{61A3C7FF-13A0-6C7E-7613-DBB03F8BC784}"/>
              </a:ext>
            </a:extLst>
          </p:cNvPr>
          <p:cNvPicPr>
            <a:picLocks noChangeAspect="1"/>
          </p:cNvPicPr>
          <p:nvPr>
            <a:audioFile r:link="rId1"/>
            <p:extLst>
              <p:ext uri="{DAA4B4D4-6D71-4841-9C94-3DE7FCFB9230}">
                <p14:media xmlns:p14="http://schemas.microsoft.com/office/powerpoint/2010/main" r:embed="rId2">
                  <p14:trim st="2510" end="2306.873"/>
                </p14:media>
              </p:ext>
            </p:extLst>
          </p:nvPr>
        </p:nvPicPr>
        <p:blipFill>
          <a:blip r:embed="rId11"/>
          <a:srcRect l="-203125" t="-203125" r="-203125" b="-203125"/>
          <a:stretch>
            <a:fillRect/>
          </a:stretch>
        </p:blipFill>
        <p:spPr>
          <a:xfrm>
            <a:off x="13118658" y="4811583"/>
            <a:ext cx="2057400" cy="2057400"/>
          </a:xfrm>
          <a:prstGeom prst="ellipse">
            <a:avLst/>
          </a:prstGeom>
        </p:spPr>
      </p:pic>
    </p:spTree>
    <p:extLst>
      <p:ext uri="{BB962C8B-B14F-4D97-AF65-F5344CB8AC3E}">
        <p14:creationId xmlns:p14="http://schemas.microsoft.com/office/powerpoint/2010/main" val="2800022819"/>
      </p:ext>
    </p:extLst>
  </p:cSld>
  <p:clrMapOvr>
    <a:masterClrMapping/>
  </p:clrMapOvr>
  <p:transition advClick="0" advTm="7400">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3451"/>
        </a:solidFill>
        <a:effectLst/>
      </p:bgPr>
    </p:bg>
    <p:spTree>
      <p:nvGrpSpPr>
        <p:cNvPr id="1" name="">
          <a:extLst>
            <a:ext uri="{FF2B5EF4-FFF2-40B4-BE49-F238E27FC236}">
              <a16:creationId xmlns:a16="http://schemas.microsoft.com/office/drawing/2014/main" id="{E271D00C-D7FC-24E3-C432-DC1BEA505993}"/>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48647F-B471-6A99-C295-FB3FD851924A}"/>
              </a:ext>
            </a:extLst>
          </p:cNvPr>
          <p:cNvSpPr/>
          <p:nvPr/>
        </p:nvSpPr>
        <p:spPr>
          <a:xfrm>
            <a:off x="-1" y="729000"/>
            <a:ext cx="12192001" cy="540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フリーフォーム: 図形 98">
            <a:extLst>
              <a:ext uri="{FF2B5EF4-FFF2-40B4-BE49-F238E27FC236}">
                <a16:creationId xmlns:a16="http://schemas.microsoft.com/office/drawing/2014/main" id="{91394948-8427-64F0-9D90-FFF29F596667}"/>
              </a:ext>
            </a:extLst>
          </p:cNvPr>
          <p:cNvSpPr>
            <a:spLocks noChangeAspect="1"/>
          </p:cNvSpPr>
          <p:nvPr/>
        </p:nvSpPr>
        <p:spPr>
          <a:xfrm>
            <a:off x="1420455" y="1735776"/>
            <a:ext cx="9361288" cy="542069"/>
          </a:xfrm>
          <a:custGeom>
            <a:avLst/>
            <a:gdLst>
              <a:gd name="csX0" fmla="*/ 9091288 w 9361288"/>
              <a:gd name="csY0" fmla="*/ 0 h 542069"/>
              <a:gd name="csX1" fmla="*/ 9361288 w 9361288"/>
              <a:gd name="csY1" fmla="*/ 270000 h 542069"/>
              <a:gd name="csX2" fmla="*/ 9145702 w 9361288"/>
              <a:gd name="csY2" fmla="*/ 534515 h 542069"/>
              <a:gd name="csX3" fmla="*/ 9093317 w 9361288"/>
              <a:gd name="csY3" fmla="*/ 539796 h 542069"/>
              <a:gd name="csX4" fmla="*/ 9093317 w 9361288"/>
              <a:gd name="csY4" fmla="*/ 542069 h 542069"/>
              <a:gd name="csX5" fmla="*/ 270000 w 9361288"/>
              <a:gd name="csY5" fmla="*/ 542069 h 542069"/>
              <a:gd name="csX6" fmla="*/ 270000 w 9361288"/>
              <a:gd name="csY6" fmla="*/ 542068 h 542069"/>
              <a:gd name="csX7" fmla="*/ 0 w 9361288"/>
              <a:gd name="csY7" fmla="*/ 272068 h 542069"/>
              <a:gd name="csX8" fmla="*/ 270000 w 9361288"/>
              <a:gd name="csY8" fmla="*/ 2068 h 542069"/>
              <a:gd name="csX9" fmla="*/ 9070774 w 9361288"/>
              <a:gd name="csY9" fmla="*/ 2068 h 54206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9361288" h="542069">
                <a:moveTo>
                  <a:pt x="9091288" y="0"/>
                </a:moveTo>
                <a:cubicBezTo>
                  <a:pt x="9240405" y="0"/>
                  <a:pt x="9361288" y="120883"/>
                  <a:pt x="9361288" y="270000"/>
                </a:cubicBezTo>
                <a:cubicBezTo>
                  <a:pt x="9361288" y="400478"/>
                  <a:pt x="9268737" y="509338"/>
                  <a:pt x="9145702" y="534515"/>
                </a:cubicBezTo>
                <a:lnTo>
                  <a:pt x="9093317" y="539796"/>
                </a:lnTo>
                <a:lnTo>
                  <a:pt x="9093317" y="542069"/>
                </a:lnTo>
                <a:lnTo>
                  <a:pt x="270000" y="542069"/>
                </a:lnTo>
                <a:lnTo>
                  <a:pt x="270000" y="542068"/>
                </a:lnTo>
                <a:cubicBezTo>
                  <a:pt x="120883" y="542068"/>
                  <a:pt x="0" y="421185"/>
                  <a:pt x="0" y="272068"/>
                </a:cubicBezTo>
                <a:cubicBezTo>
                  <a:pt x="0" y="122951"/>
                  <a:pt x="120883" y="2068"/>
                  <a:pt x="270000" y="2068"/>
                </a:cubicBezTo>
                <a:lnTo>
                  <a:pt x="9070774" y="2068"/>
                </a:lnTo>
                <a:close/>
              </a:path>
            </a:pathLst>
          </a:cu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47" name="フリーフォーム: 図形 46">
            <a:extLst>
              <a:ext uri="{FF2B5EF4-FFF2-40B4-BE49-F238E27FC236}">
                <a16:creationId xmlns:a16="http://schemas.microsoft.com/office/drawing/2014/main" id="{BD0B7CBD-F883-2F1F-0A3A-C85530564716}"/>
              </a:ext>
            </a:extLst>
          </p:cNvPr>
          <p:cNvSpPr/>
          <p:nvPr/>
        </p:nvSpPr>
        <p:spPr>
          <a:xfrm>
            <a:off x="3570601" y="874920"/>
            <a:ext cx="5039999" cy="720000"/>
          </a:xfrm>
          <a:custGeom>
            <a:avLst/>
            <a:gdLst>
              <a:gd name="csX0" fmla="*/ 359999 w 5039999"/>
              <a:gd name="csY0" fmla="*/ 0 h 720000"/>
              <a:gd name="csX1" fmla="*/ 360000 w 5039999"/>
              <a:gd name="csY1" fmla="*/ 0 h 720000"/>
              <a:gd name="csX2" fmla="*/ 4679999 w 5039999"/>
              <a:gd name="csY2" fmla="*/ 0 h 720000"/>
              <a:gd name="csX3" fmla="*/ 5039999 w 5039999"/>
              <a:gd name="csY3" fmla="*/ 360000 h 720000"/>
              <a:gd name="csX4" fmla="*/ 4679999 w 5039999"/>
              <a:gd name="csY4" fmla="*/ 720000 h 720000"/>
              <a:gd name="csX5" fmla="*/ 360000 w 5039999"/>
              <a:gd name="csY5" fmla="*/ 720000 h 720000"/>
              <a:gd name="csX6" fmla="*/ 359999 w 5039999"/>
              <a:gd name="csY6" fmla="*/ 720000 h 720000"/>
              <a:gd name="csX7" fmla="*/ 359999 w 5039999"/>
              <a:gd name="csY7" fmla="*/ 720000 h 720000"/>
              <a:gd name="csX8" fmla="*/ 287448 w 5039999"/>
              <a:gd name="csY8" fmla="*/ 712686 h 720000"/>
              <a:gd name="csX9" fmla="*/ 0 w 5039999"/>
              <a:gd name="csY9" fmla="*/ 360000 h 720000"/>
              <a:gd name="csX10" fmla="*/ 287448 w 5039999"/>
              <a:gd name="csY10" fmla="*/ 7314 h 720000"/>
              <a:gd name="csX11" fmla="*/ 359999 w 5039999"/>
              <a:gd name="csY11" fmla="*/ 0 h 720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5039999" h="720000">
                <a:moveTo>
                  <a:pt x="359999" y="0"/>
                </a:moveTo>
                <a:lnTo>
                  <a:pt x="360000" y="0"/>
                </a:lnTo>
                <a:lnTo>
                  <a:pt x="4679999" y="0"/>
                </a:lnTo>
                <a:cubicBezTo>
                  <a:pt x="4878822" y="0"/>
                  <a:pt x="5039999" y="161177"/>
                  <a:pt x="5039999" y="360000"/>
                </a:cubicBezTo>
                <a:cubicBezTo>
                  <a:pt x="5039999" y="558823"/>
                  <a:pt x="4878822" y="720000"/>
                  <a:pt x="4679999" y="720000"/>
                </a:cubicBezTo>
                <a:lnTo>
                  <a:pt x="360000" y="720000"/>
                </a:lnTo>
                <a:lnTo>
                  <a:pt x="359999" y="720000"/>
                </a:lnTo>
                <a:lnTo>
                  <a:pt x="359999" y="720000"/>
                </a:lnTo>
                <a:lnTo>
                  <a:pt x="287448" y="712686"/>
                </a:lnTo>
                <a:cubicBezTo>
                  <a:pt x="123401" y="679118"/>
                  <a:pt x="0" y="533970"/>
                  <a:pt x="0" y="360000"/>
                </a:cubicBezTo>
                <a:cubicBezTo>
                  <a:pt x="0" y="186030"/>
                  <a:pt x="123401" y="40883"/>
                  <a:pt x="287448" y="7314"/>
                </a:cubicBezTo>
                <a:lnTo>
                  <a:pt x="359999" y="0"/>
                </a:lnTo>
                <a:close/>
              </a:path>
            </a:pathLst>
          </a:custGeom>
          <a:solidFill>
            <a:schemeClr val="bg1">
              <a:lumMod val="95000"/>
            </a:schemeClr>
          </a:solidFill>
          <a:ln w="571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grpSp>
        <p:nvGrpSpPr>
          <p:cNvPr id="7" name="グループ化 6">
            <a:extLst>
              <a:ext uri="{FF2B5EF4-FFF2-40B4-BE49-F238E27FC236}">
                <a16:creationId xmlns:a16="http://schemas.microsoft.com/office/drawing/2014/main" id="{F5E86AD3-877A-4EC8-D5F8-F635080BE65E}"/>
              </a:ext>
            </a:extLst>
          </p:cNvPr>
          <p:cNvGrpSpPr/>
          <p:nvPr/>
        </p:nvGrpSpPr>
        <p:grpSpPr>
          <a:xfrm>
            <a:off x="-10002253" y="-8181474"/>
            <a:ext cx="32554358" cy="22370715"/>
            <a:chOff x="-10002253" y="-8181474"/>
            <a:chExt cx="32554358" cy="22370715"/>
          </a:xfrm>
        </p:grpSpPr>
        <p:sp>
          <p:nvSpPr>
            <p:cNvPr id="8" name="正方形/長方形 7">
              <a:extLst>
                <a:ext uri="{FF2B5EF4-FFF2-40B4-BE49-F238E27FC236}">
                  <a16:creationId xmlns:a16="http://schemas.microsoft.com/office/drawing/2014/main" id="{332294A1-5333-FCC4-9522-65FB67D650FA}"/>
                </a:ext>
              </a:extLst>
            </p:cNvPr>
            <p:cNvSpPr/>
            <p:nvPr/>
          </p:nvSpPr>
          <p:spPr>
            <a:xfrm>
              <a:off x="5638800" y="-8181474"/>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6D7301A9-85F3-E826-9E89-D77C56D2A64C}"/>
                </a:ext>
              </a:extLst>
            </p:cNvPr>
            <p:cNvSpPr/>
            <p:nvPr/>
          </p:nvSpPr>
          <p:spPr>
            <a:xfrm>
              <a:off x="5638800" y="13274841"/>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8474E682-D07C-671C-730B-06BA5AAEBEF6}"/>
                </a:ext>
              </a:extLst>
            </p:cNvPr>
            <p:cNvSpPr/>
            <p:nvPr/>
          </p:nvSpPr>
          <p:spPr>
            <a:xfrm>
              <a:off x="-10002253" y="29718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1C8A28C4-3972-742D-FD22-4C8F957E81E4}"/>
                </a:ext>
              </a:extLst>
            </p:cNvPr>
            <p:cNvSpPr/>
            <p:nvPr/>
          </p:nvSpPr>
          <p:spPr>
            <a:xfrm>
              <a:off x="21637705" y="29718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9" name="テキスト ボックス 38">
            <a:extLst>
              <a:ext uri="{FF2B5EF4-FFF2-40B4-BE49-F238E27FC236}">
                <a16:creationId xmlns:a16="http://schemas.microsoft.com/office/drawing/2014/main" id="{6259C26C-39A7-74CD-0375-EDD283979730}"/>
              </a:ext>
            </a:extLst>
          </p:cNvPr>
          <p:cNvSpPr txBox="1"/>
          <p:nvPr/>
        </p:nvSpPr>
        <p:spPr>
          <a:xfrm>
            <a:off x="3931420" y="911753"/>
            <a:ext cx="4325748" cy="646331"/>
          </a:xfrm>
          <a:prstGeom prst="rect">
            <a:avLst/>
          </a:prstGeom>
          <a:noFill/>
        </p:spPr>
        <p:txBody>
          <a:bodyPr wrap="square" rtlCol="0" anchor="ctr">
            <a:spAutoFit/>
          </a:bodyPr>
          <a:lstStyle/>
          <a:p>
            <a:pPr algn="ctr"/>
            <a:r>
              <a:rPr kumimoji="1" lang="ja-JP" altLang="en-US" sz="3600" b="1">
                <a:solidFill>
                  <a:srgbClr val="003451"/>
                </a:solidFill>
                <a:latin typeface="Noto Sans JP" panose="020B0200000000000000" pitchFamily="50" charset="-128"/>
                <a:ea typeface="Noto Sans JP" panose="020B0200000000000000" pitchFamily="50" charset="-128"/>
              </a:rPr>
              <a:t>いばらき幸福度指標</a:t>
            </a:r>
            <a:endParaRPr kumimoji="1" lang="en-US" altLang="ja-JP" sz="3600" b="1">
              <a:solidFill>
                <a:srgbClr val="003451"/>
              </a:solidFill>
              <a:latin typeface="Noto Sans JP" panose="020B0200000000000000" pitchFamily="50" charset="-128"/>
              <a:ea typeface="Noto Sans JP" panose="020B0200000000000000" pitchFamily="50" charset="-128"/>
            </a:endParaRPr>
          </a:p>
        </p:txBody>
      </p:sp>
      <p:sp>
        <p:nvSpPr>
          <p:cNvPr id="50" name="テキスト ボックス 49">
            <a:extLst>
              <a:ext uri="{FF2B5EF4-FFF2-40B4-BE49-F238E27FC236}">
                <a16:creationId xmlns:a16="http://schemas.microsoft.com/office/drawing/2014/main" id="{1FB0D989-C432-E86D-1844-5B84CA900621}"/>
              </a:ext>
            </a:extLst>
          </p:cNvPr>
          <p:cNvSpPr txBox="1"/>
          <p:nvPr/>
        </p:nvSpPr>
        <p:spPr>
          <a:xfrm>
            <a:off x="1746918" y="1713507"/>
            <a:ext cx="1671777" cy="584775"/>
          </a:xfrm>
          <a:prstGeom prst="rect">
            <a:avLst/>
          </a:prstGeom>
          <a:noFill/>
        </p:spPr>
        <p:txBody>
          <a:bodyPr wrap="square" rtlCol="0" anchor="ctr">
            <a:spAutoFit/>
          </a:bodyPr>
          <a:lstStyle/>
          <a:p>
            <a:pPr algn="ctr"/>
            <a:r>
              <a:rPr kumimoji="1" lang="ja-JP" altLang="en-US" sz="3200" b="1">
                <a:solidFill>
                  <a:schemeClr val="bg1"/>
                </a:solidFill>
                <a:latin typeface="Noto Sans JP" panose="020B0200000000000000" pitchFamily="50" charset="-128"/>
                <a:ea typeface="Noto Sans JP" panose="020B0200000000000000" pitchFamily="50" charset="-128"/>
              </a:rPr>
              <a:t>豊かさ</a:t>
            </a:r>
            <a:endParaRPr kumimoji="1" lang="ja-JP" altLang="en-US" sz="2400" b="1">
              <a:solidFill>
                <a:schemeClr val="bg1"/>
              </a:solidFill>
              <a:latin typeface="Noto Sans JP" panose="020B0200000000000000" pitchFamily="50" charset="-128"/>
              <a:ea typeface="Noto Sans JP" panose="020B0200000000000000" pitchFamily="50" charset="-128"/>
            </a:endParaRPr>
          </a:p>
        </p:txBody>
      </p:sp>
      <p:sp>
        <p:nvSpPr>
          <p:cNvPr id="67" name="テキスト ボックス 66">
            <a:extLst>
              <a:ext uri="{FF2B5EF4-FFF2-40B4-BE49-F238E27FC236}">
                <a16:creationId xmlns:a16="http://schemas.microsoft.com/office/drawing/2014/main" id="{45EDAB7C-426A-1D84-4776-0B4777733847}"/>
              </a:ext>
            </a:extLst>
          </p:cNvPr>
          <p:cNvSpPr txBox="1"/>
          <p:nvPr/>
        </p:nvSpPr>
        <p:spPr>
          <a:xfrm>
            <a:off x="3951388" y="1720434"/>
            <a:ext cx="1942838" cy="584775"/>
          </a:xfrm>
          <a:prstGeom prst="rect">
            <a:avLst/>
          </a:prstGeom>
          <a:noFill/>
        </p:spPr>
        <p:txBody>
          <a:bodyPr wrap="square" rtlCol="0" anchor="ctr">
            <a:spAutoFit/>
          </a:bodyPr>
          <a:lstStyle/>
          <a:p>
            <a:pPr algn="ctr"/>
            <a:r>
              <a:rPr kumimoji="1" lang="ja-JP" altLang="en-US" sz="3200" b="1">
                <a:solidFill>
                  <a:schemeClr val="bg1"/>
                </a:solidFill>
                <a:latin typeface="Noto Sans JP" panose="020B0200000000000000" pitchFamily="50" charset="-128"/>
                <a:ea typeface="Noto Sans JP" panose="020B0200000000000000" pitchFamily="50" charset="-128"/>
              </a:rPr>
              <a:t>安心安全</a:t>
            </a:r>
            <a:endParaRPr kumimoji="1" lang="ja-JP" altLang="en-US" sz="2400" b="1">
              <a:solidFill>
                <a:schemeClr val="bg1"/>
              </a:solidFill>
              <a:latin typeface="Noto Sans JP" panose="020B0200000000000000" pitchFamily="50" charset="-128"/>
              <a:ea typeface="Noto Sans JP" panose="020B0200000000000000" pitchFamily="50" charset="-128"/>
            </a:endParaRPr>
          </a:p>
        </p:txBody>
      </p:sp>
      <p:sp>
        <p:nvSpPr>
          <p:cNvPr id="70" name="テキスト ボックス 69">
            <a:extLst>
              <a:ext uri="{FF2B5EF4-FFF2-40B4-BE49-F238E27FC236}">
                <a16:creationId xmlns:a16="http://schemas.microsoft.com/office/drawing/2014/main" id="{C6C47EBC-743D-DC4D-2DA5-208C182B9BCB}"/>
              </a:ext>
            </a:extLst>
          </p:cNvPr>
          <p:cNvSpPr txBox="1"/>
          <p:nvPr/>
        </p:nvSpPr>
        <p:spPr>
          <a:xfrm>
            <a:off x="6303107" y="1714084"/>
            <a:ext cx="1937739" cy="584775"/>
          </a:xfrm>
          <a:prstGeom prst="rect">
            <a:avLst/>
          </a:prstGeom>
          <a:noFill/>
        </p:spPr>
        <p:txBody>
          <a:bodyPr wrap="square" rtlCol="0" anchor="ctr">
            <a:spAutoFit/>
          </a:bodyPr>
          <a:lstStyle/>
          <a:p>
            <a:pPr algn="ctr"/>
            <a:r>
              <a:rPr kumimoji="1" lang="ja-JP" altLang="en-US" sz="3200" b="1">
                <a:solidFill>
                  <a:schemeClr val="bg1"/>
                </a:solidFill>
                <a:latin typeface="Noto Sans JP" panose="020B0200000000000000" pitchFamily="50" charset="-128"/>
                <a:ea typeface="Noto Sans JP" panose="020B0200000000000000" pitchFamily="50" charset="-128"/>
              </a:rPr>
              <a:t>人財育成</a:t>
            </a:r>
            <a:endParaRPr kumimoji="1" lang="ja-JP" altLang="en-US" sz="2400" b="1">
              <a:solidFill>
                <a:schemeClr val="bg1"/>
              </a:solidFill>
              <a:latin typeface="Noto Sans JP" panose="020B0200000000000000" pitchFamily="50" charset="-128"/>
              <a:ea typeface="Noto Sans JP" panose="020B0200000000000000" pitchFamily="50" charset="-128"/>
            </a:endParaRPr>
          </a:p>
        </p:txBody>
      </p:sp>
      <p:sp>
        <p:nvSpPr>
          <p:cNvPr id="73" name="テキスト ボックス 72">
            <a:extLst>
              <a:ext uri="{FF2B5EF4-FFF2-40B4-BE49-F238E27FC236}">
                <a16:creationId xmlns:a16="http://schemas.microsoft.com/office/drawing/2014/main" id="{09845762-B350-5324-73F5-96F6ECF901FC}"/>
              </a:ext>
            </a:extLst>
          </p:cNvPr>
          <p:cNvSpPr txBox="1"/>
          <p:nvPr/>
        </p:nvSpPr>
        <p:spPr>
          <a:xfrm>
            <a:off x="8680783" y="1720434"/>
            <a:ext cx="1862385" cy="584775"/>
          </a:xfrm>
          <a:prstGeom prst="rect">
            <a:avLst/>
          </a:prstGeom>
          <a:noFill/>
        </p:spPr>
        <p:txBody>
          <a:bodyPr wrap="square" rtlCol="0" anchor="ctr">
            <a:spAutoFit/>
          </a:bodyPr>
          <a:lstStyle/>
          <a:p>
            <a:pPr algn="ctr"/>
            <a:r>
              <a:rPr kumimoji="1" lang="ja-JP" altLang="en-US" sz="3200" b="1">
                <a:solidFill>
                  <a:schemeClr val="bg1"/>
                </a:solidFill>
                <a:latin typeface="Noto Sans JP" panose="020B0200000000000000" pitchFamily="50" charset="-128"/>
                <a:ea typeface="Noto Sans JP" panose="020B0200000000000000" pitchFamily="50" charset="-128"/>
              </a:rPr>
              <a:t>夢・希望</a:t>
            </a:r>
            <a:endParaRPr kumimoji="1" lang="ja-JP" altLang="en-US" sz="2400" b="1">
              <a:solidFill>
                <a:schemeClr val="bg1"/>
              </a:solidFill>
              <a:latin typeface="Noto Sans JP" panose="020B0200000000000000" pitchFamily="50" charset="-128"/>
              <a:ea typeface="Noto Sans JP" panose="020B0200000000000000" pitchFamily="50" charset="-128"/>
            </a:endParaRPr>
          </a:p>
        </p:txBody>
      </p:sp>
      <p:grpSp>
        <p:nvGrpSpPr>
          <p:cNvPr id="26" name="グループ化 25">
            <a:extLst>
              <a:ext uri="{FF2B5EF4-FFF2-40B4-BE49-F238E27FC236}">
                <a16:creationId xmlns:a16="http://schemas.microsoft.com/office/drawing/2014/main" id="{317C8252-825C-1037-0E91-5298CFA1F26F}"/>
              </a:ext>
            </a:extLst>
          </p:cNvPr>
          <p:cNvGrpSpPr/>
          <p:nvPr/>
        </p:nvGrpSpPr>
        <p:grpSpPr>
          <a:xfrm>
            <a:off x="5376000" y="2418023"/>
            <a:ext cx="1440000" cy="1440000"/>
            <a:chOff x="5376000" y="2446065"/>
            <a:chExt cx="1440000" cy="1440000"/>
          </a:xfrm>
        </p:grpSpPr>
        <p:sp>
          <p:nvSpPr>
            <p:cNvPr id="24" name="楕円 23">
              <a:extLst>
                <a:ext uri="{FF2B5EF4-FFF2-40B4-BE49-F238E27FC236}">
                  <a16:creationId xmlns:a16="http://schemas.microsoft.com/office/drawing/2014/main" id="{C0A7656C-9B35-14A8-F2A2-792D867361A9}"/>
                </a:ext>
              </a:extLst>
            </p:cNvPr>
            <p:cNvSpPr>
              <a:spLocks noChangeAspect="1"/>
            </p:cNvSpPr>
            <p:nvPr/>
          </p:nvSpPr>
          <p:spPr>
            <a:xfrm>
              <a:off x="5376000" y="2446065"/>
              <a:ext cx="1440000" cy="1440000"/>
            </a:xfrm>
            <a:prstGeom prst="ellipse">
              <a:avLst/>
            </a:pr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矢印: 上 22">
              <a:extLst>
                <a:ext uri="{FF2B5EF4-FFF2-40B4-BE49-F238E27FC236}">
                  <a16:creationId xmlns:a16="http://schemas.microsoft.com/office/drawing/2014/main" id="{2E55E840-0D9E-C318-3EA8-A2E47D8881E3}"/>
                </a:ext>
              </a:extLst>
            </p:cNvPr>
            <p:cNvSpPr/>
            <p:nvPr/>
          </p:nvSpPr>
          <p:spPr>
            <a:xfrm>
              <a:off x="5666538" y="2623406"/>
              <a:ext cx="869121" cy="1073612"/>
            </a:xfrm>
            <a:prstGeom prst="upArrow">
              <a:avLst>
                <a:gd name="adj1" fmla="val 45616"/>
                <a:gd name="adj2" fmla="val 57481"/>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7" name="テキスト ボックス 26">
            <a:extLst>
              <a:ext uri="{FF2B5EF4-FFF2-40B4-BE49-F238E27FC236}">
                <a16:creationId xmlns:a16="http://schemas.microsoft.com/office/drawing/2014/main" id="{F124E9F8-7339-EDDA-43E6-AEA913B6170E}"/>
              </a:ext>
            </a:extLst>
          </p:cNvPr>
          <p:cNvSpPr txBox="1"/>
          <p:nvPr/>
        </p:nvSpPr>
        <p:spPr>
          <a:xfrm>
            <a:off x="4823056" y="3886200"/>
            <a:ext cx="2535087" cy="707886"/>
          </a:xfrm>
          <a:prstGeom prst="rect">
            <a:avLst/>
          </a:prstGeom>
          <a:noFill/>
        </p:spPr>
        <p:txBody>
          <a:bodyPr wrap="square" rtlCol="0" anchor="ctr">
            <a:spAutoFit/>
          </a:bodyPr>
          <a:lstStyle/>
          <a:p>
            <a:pPr algn="ctr"/>
            <a:r>
              <a:rPr kumimoji="1" lang="ja-JP" altLang="en-US" sz="4000" b="1">
                <a:ln w="6350">
                  <a:solidFill>
                    <a:srgbClr val="003451"/>
                  </a:solidFill>
                </a:ln>
                <a:solidFill>
                  <a:srgbClr val="003451"/>
                </a:solidFill>
                <a:latin typeface="Noto Sans JP" panose="020B0200000000000000" pitchFamily="50" charset="-128"/>
                <a:ea typeface="Noto Sans JP" panose="020B0200000000000000" pitchFamily="50" charset="-128"/>
              </a:rPr>
              <a:t>高める</a:t>
            </a:r>
            <a:endParaRPr kumimoji="1" lang="en-US" altLang="ja-JP" sz="4000" b="1">
              <a:ln w="6350">
                <a:solidFill>
                  <a:srgbClr val="003451"/>
                </a:solidFill>
              </a:ln>
              <a:solidFill>
                <a:srgbClr val="003451"/>
              </a:solidFill>
              <a:latin typeface="Noto Sans JP" panose="020B0200000000000000" pitchFamily="50" charset="-128"/>
              <a:ea typeface="Noto Sans JP" panose="020B0200000000000000" pitchFamily="50" charset="-128"/>
            </a:endParaRPr>
          </a:p>
        </p:txBody>
      </p:sp>
      <p:sp>
        <p:nvSpPr>
          <p:cNvPr id="3" name="テキスト ボックス 2">
            <a:extLst>
              <a:ext uri="{FF2B5EF4-FFF2-40B4-BE49-F238E27FC236}">
                <a16:creationId xmlns:a16="http://schemas.microsoft.com/office/drawing/2014/main" id="{79CF2E34-C2B7-7CBE-3FBB-13252363C0F3}"/>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chemeClr val="bg1"/>
                </a:solidFill>
                <a:latin typeface="Noto Sans JP" panose="020B0200000000000000" pitchFamily="50" charset="-128"/>
                <a:ea typeface="Noto Sans JP" panose="020B0200000000000000" pitchFamily="50" charset="-128"/>
              </a:rPr>
              <a:t>3</a:t>
            </a:r>
          </a:p>
        </p:txBody>
      </p:sp>
      <p:pic>
        <p:nvPicPr>
          <p:cNvPr id="21" name="オーディオ 20">
            <a:hlinkClick r:id="" action="ppaction://media"/>
            <a:extLst>
              <a:ext uri="{FF2B5EF4-FFF2-40B4-BE49-F238E27FC236}">
                <a16:creationId xmlns:a16="http://schemas.microsoft.com/office/drawing/2014/main" id="{FD5BEA04-F0D3-C8A6-FC98-E7CF75A2A885}"/>
              </a:ext>
            </a:extLst>
          </p:cNvPr>
          <p:cNvPicPr>
            <a:picLocks noChangeAspect="1"/>
          </p:cNvPicPr>
          <p:nvPr>
            <a:audioFile r:link="rId1"/>
            <p:extLst>
              <p:ext uri="{DAA4B4D4-6D71-4841-9C94-3DE7FCFB9230}">
                <p14:media xmlns:p14="http://schemas.microsoft.com/office/powerpoint/2010/main" r:embed="rId2">
                  <p14:trim st="3423" end="2259.2585"/>
                </p14:media>
              </p:ext>
            </p:extLst>
          </p:nvPr>
        </p:nvPicPr>
        <p:blipFill>
          <a:blip r:embed="rId5"/>
          <a:srcRect l="-203125" t="-203125" r="-203125" b="-203125"/>
          <a:stretch>
            <a:fillRect/>
          </a:stretch>
        </p:blipFill>
        <p:spPr>
          <a:xfrm>
            <a:off x="12867000" y="4240143"/>
            <a:ext cx="2057400" cy="2057400"/>
          </a:xfrm>
          <a:prstGeom prst="ellipse">
            <a:avLst/>
          </a:prstGeom>
        </p:spPr>
      </p:pic>
    </p:spTree>
    <p:extLst>
      <p:ext uri="{BB962C8B-B14F-4D97-AF65-F5344CB8AC3E}">
        <p14:creationId xmlns:p14="http://schemas.microsoft.com/office/powerpoint/2010/main" val="2403868135"/>
      </p:ext>
    </p:extLst>
  </p:cSld>
  <p:clrMapOvr>
    <a:masterClrMapping/>
  </p:clrMapOvr>
  <p:transition advClick="0" advTm="85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3451"/>
        </a:solidFill>
        <a:effectLst/>
      </p:bgPr>
    </p:bg>
    <p:spTree>
      <p:nvGrpSpPr>
        <p:cNvPr id="1" name="">
          <a:extLst>
            <a:ext uri="{FF2B5EF4-FFF2-40B4-BE49-F238E27FC236}">
              <a16:creationId xmlns:a16="http://schemas.microsoft.com/office/drawing/2014/main" id="{523422E8-B628-1109-E329-9E9AC35C9E39}"/>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9E3E8217-30E6-E164-BCCB-4FED07CC5718}"/>
              </a:ext>
            </a:extLst>
          </p:cNvPr>
          <p:cNvSpPr/>
          <p:nvPr/>
        </p:nvSpPr>
        <p:spPr>
          <a:xfrm>
            <a:off x="-1" y="729000"/>
            <a:ext cx="12192001" cy="540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フリーフォーム: 図形 36">
            <a:extLst>
              <a:ext uri="{FF2B5EF4-FFF2-40B4-BE49-F238E27FC236}">
                <a16:creationId xmlns:a16="http://schemas.microsoft.com/office/drawing/2014/main" id="{77C2F436-6369-97C9-130F-E8540A886C07}"/>
              </a:ext>
            </a:extLst>
          </p:cNvPr>
          <p:cNvSpPr>
            <a:spLocks noChangeAspect="1"/>
          </p:cNvSpPr>
          <p:nvPr/>
        </p:nvSpPr>
        <p:spPr>
          <a:xfrm>
            <a:off x="238188" y="3156674"/>
            <a:ext cx="11704822" cy="541618"/>
          </a:xfrm>
          <a:custGeom>
            <a:avLst/>
            <a:gdLst>
              <a:gd name="csX0" fmla="*/ 270000 w 11704822"/>
              <a:gd name="csY0" fmla="*/ 0 h 541618"/>
              <a:gd name="csX1" fmla="*/ 286041 w 11704822"/>
              <a:gd name="csY1" fmla="*/ 1617 h 541618"/>
              <a:gd name="csX2" fmla="*/ 11418782 w 11704822"/>
              <a:gd name="csY2" fmla="*/ 1617 h 541618"/>
              <a:gd name="csX3" fmla="*/ 11434822 w 11704822"/>
              <a:gd name="csY3" fmla="*/ 0 h 541618"/>
              <a:gd name="csX4" fmla="*/ 11704822 w 11704822"/>
              <a:gd name="csY4" fmla="*/ 270000 h 541618"/>
              <a:gd name="csX5" fmla="*/ 11434822 w 11704822"/>
              <a:gd name="csY5" fmla="*/ 540000 h 541618"/>
              <a:gd name="csX6" fmla="*/ 11432887 w 11704822"/>
              <a:gd name="csY6" fmla="*/ 539805 h 541618"/>
              <a:gd name="csX7" fmla="*/ 11432887 w 11704822"/>
              <a:gd name="csY7" fmla="*/ 541618 h 541618"/>
              <a:gd name="csX8" fmla="*/ 272887 w 11704822"/>
              <a:gd name="csY8" fmla="*/ 541618 h 541618"/>
              <a:gd name="csX9" fmla="*/ 272887 w 11704822"/>
              <a:gd name="csY9" fmla="*/ 539709 h 541618"/>
              <a:gd name="csX10" fmla="*/ 270000 w 11704822"/>
              <a:gd name="csY10" fmla="*/ 540000 h 541618"/>
              <a:gd name="csX11" fmla="*/ 0 w 11704822"/>
              <a:gd name="csY11" fmla="*/ 270000 h 541618"/>
              <a:gd name="csX12" fmla="*/ 270000 w 11704822"/>
              <a:gd name="csY12" fmla="*/ 0 h 5416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1704822" h="541618">
                <a:moveTo>
                  <a:pt x="270000" y="0"/>
                </a:moveTo>
                <a:lnTo>
                  <a:pt x="286041" y="1617"/>
                </a:lnTo>
                <a:lnTo>
                  <a:pt x="11418782" y="1617"/>
                </a:lnTo>
                <a:lnTo>
                  <a:pt x="11434822" y="0"/>
                </a:lnTo>
                <a:cubicBezTo>
                  <a:pt x="11583939" y="0"/>
                  <a:pt x="11704822" y="120883"/>
                  <a:pt x="11704822" y="270000"/>
                </a:cubicBezTo>
                <a:cubicBezTo>
                  <a:pt x="11704822" y="419117"/>
                  <a:pt x="11583939" y="540000"/>
                  <a:pt x="11434822" y="540000"/>
                </a:cubicBezTo>
                <a:lnTo>
                  <a:pt x="11432887" y="539805"/>
                </a:lnTo>
                <a:lnTo>
                  <a:pt x="11432887" y="541618"/>
                </a:lnTo>
                <a:lnTo>
                  <a:pt x="272887" y="541618"/>
                </a:lnTo>
                <a:lnTo>
                  <a:pt x="272887" y="539709"/>
                </a:lnTo>
                <a:lnTo>
                  <a:pt x="270000" y="540000"/>
                </a:lnTo>
                <a:cubicBezTo>
                  <a:pt x="120883" y="540000"/>
                  <a:pt x="0" y="419117"/>
                  <a:pt x="0" y="270000"/>
                </a:cubicBezTo>
                <a:cubicBezTo>
                  <a:pt x="0" y="120883"/>
                  <a:pt x="120883" y="0"/>
                  <a:pt x="270000" y="0"/>
                </a:cubicBezTo>
                <a:close/>
              </a:path>
            </a:pathLst>
          </a:custGeom>
          <a:solidFill>
            <a:schemeClr val="bg1">
              <a:lumMod val="95000"/>
            </a:schemeClr>
          </a:solidFill>
          <a:ln w="571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grpSp>
        <p:nvGrpSpPr>
          <p:cNvPr id="7" name="グループ化 6">
            <a:extLst>
              <a:ext uri="{FF2B5EF4-FFF2-40B4-BE49-F238E27FC236}">
                <a16:creationId xmlns:a16="http://schemas.microsoft.com/office/drawing/2014/main" id="{DC1F93D4-7ACA-6177-E28F-C809DE7EA38C}"/>
              </a:ext>
            </a:extLst>
          </p:cNvPr>
          <p:cNvGrpSpPr/>
          <p:nvPr/>
        </p:nvGrpSpPr>
        <p:grpSpPr>
          <a:xfrm>
            <a:off x="-10002253" y="-8181474"/>
            <a:ext cx="32554358" cy="22370715"/>
            <a:chOff x="-10002253" y="-8181474"/>
            <a:chExt cx="32554358" cy="22370715"/>
          </a:xfrm>
        </p:grpSpPr>
        <p:sp>
          <p:nvSpPr>
            <p:cNvPr id="8" name="正方形/長方形 7">
              <a:extLst>
                <a:ext uri="{FF2B5EF4-FFF2-40B4-BE49-F238E27FC236}">
                  <a16:creationId xmlns:a16="http://schemas.microsoft.com/office/drawing/2014/main" id="{DA251F70-3134-7581-240C-6589B6229D05}"/>
                </a:ext>
              </a:extLst>
            </p:cNvPr>
            <p:cNvSpPr/>
            <p:nvPr/>
          </p:nvSpPr>
          <p:spPr>
            <a:xfrm>
              <a:off x="5638800" y="-8181474"/>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17E83E06-CFC5-D1BC-3DF6-7C78659690EF}"/>
                </a:ext>
              </a:extLst>
            </p:cNvPr>
            <p:cNvSpPr/>
            <p:nvPr/>
          </p:nvSpPr>
          <p:spPr>
            <a:xfrm>
              <a:off x="5638800" y="13274841"/>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591378FC-6EE8-0BED-97BD-EED63C3E86C9}"/>
                </a:ext>
              </a:extLst>
            </p:cNvPr>
            <p:cNvSpPr/>
            <p:nvPr/>
          </p:nvSpPr>
          <p:spPr>
            <a:xfrm>
              <a:off x="-10002253" y="29718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49E48B6F-5EA8-0010-B868-F6B3CAA7A26A}"/>
                </a:ext>
              </a:extLst>
            </p:cNvPr>
            <p:cNvSpPr/>
            <p:nvPr/>
          </p:nvSpPr>
          <p:spPr>
            <a:xfrm>
              <a:off x="21637705" y="29718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9" name="フリーフォーム: 図形 98">
            <a:extLst>
              <a:ext uri="{FF2B5EF4-FFF2-40B4-BE49-F238E27FC236}">
                <a16:creationId xmlns:a16="http://schemas.microsoft.com/office/drawing/2014/main" id="{E92CD563-89A1-428B-A871-054832F9153C}"/>
              </a:ext>
            </a:extLst>
          </p:cNvPr>
          <p:cNvSpPr>
            <a:spLocks noChangeAspect="1"/>
          </p:cNvSpPr>
          <p:nvPr/>
        </p:nvSpPr>
        <p:spPr>
          <a:xfrm>
            <a:off x="1420455" y="873753"/>
            <a:ext cx="9361288" cy="542069"/>
          </a:xfrm>
          <a:custGeom>
            <a:avLst/>
            <a:gdLst>
              <a:gd name="csX0" fmla="*/ 9091288 w 9361288"/>
              <a:gd name="csY0" fmla="*/ 0 h 542069"/>
              <a:gd name="csX1" fmla="*/ 9361288 w 9361288"/>
              <a:gd name="csY1" fmla="*/ 270000 h 542069"/>
              <a:gd name="csX2" fmla="*/ 9145702 w 9361288"/>
              <a:gd name="csY2" fmla="*/ 534515 h 542069"/>
              <a:gd name="csX3" fmla="*/ 9093317 w 9361288"/>
              <a:gd name="csY3" fmla="*/ 539796 h 542069"/>
              <a:gd name="csX4" fmla="*/ 9093317 w 9361288"/>
              <a:gd name="csY4" fmla="*/ 542069 h 542069"/>
              <a:gd name="csX5" fmla="*/ 270000 w 9361288"/>
              <a:gd name="csY5" fmla="*/ 542069 h 542069"/>
              <a:gd name="csX6" fmla="*/ 270000 w 9361288"/>
              <a:gd name="csY6" fmla="*/ 542068 h 542069"/>
              <a:gd name="csX7" fmla="*/ 0 w 9361288"/>
              <a:gd name="csY7" fmla="*/ 272068 h 542069"/>
              <a:gd name="csX8" fmla="*/ 270000 w 9361288"/>
              <a:gd name="csY8" fmla="*/ 2068 h 542069"/>
              <a:gd name="csX9" fmla="*/ 9070774 w 9361288"/>
              <a:gd name="csY9" fmla="*/ 2068 h 54206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9361288" h="542069">
                <a:moveTo>
                  <a:pt x="9091288" y="0"/>
                </a:moveTo>
                <a:cubicBezTo>
                  <a:pt x="9240405" y="0"/>
                  <a:pt x="9361288" y="120883"/>
                  <a:pt x="9361288" y="270000"/>
                </a:cubicBezTo>
                <a:cubicBezTo>
                  <a:pt x="9361288" y="400478"/>
                  <a:pt x="9268737" y="509338"/>
                  <a:pt x="9145702" y="534515"/>
                </a:cubicBezTo>
                <a:lnTo>
                  <a:pt x="9093317" y="539796"/>
                </a:lnTo>
                <a:lnTo>
                  <a:pt x="9093317" y="542069"/>
                </a:lnTo>
                <a:lnTo>
                  <a:pt x="270000" y="542069"/>
                </a:lnTo>
                <a:lnTo>
                  <a:pt x="270000" y="542068"/>
                </a:lnTo>
                <a:cubicBezTo>
                  <a:pt x="120883" y="542068"/>
                  <a:pt x="0" y="421185"/>
                  <a:pt x="0" y="272068"/>
                </a:cubicBezTo>
                <a:cubicBezTo>
                  <a:pt x="0" y="122951"/>
                  <a:pt x="120883" y="2068"/>
                  <a:pt x="270000" y="2068"/>
                </a:cubicBezTo>
                <a:lnTo>
                  <a:pt x="9070774" y="2068"/>
                </a:lnTo>
                <a:close/>
              </a:path>
            </a:pathLst>
          </a:custGeom>
          <a:solidFill>
            <a:schemeClr val="bg1">
              <a:lumMod val="95000"/>
            </a:schemeClr>
          </a:solidFill>
          <a:ln w="571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50" name="テキスト ボックス 49">
            <a:extLst>
              <a:ext uri="{FF2B5EF4-FFF2-40B4-BE49-F238E27FC236}">
                <a16:creationId xmlns:a16="http://schemas.microsoft.com/office/drawing/2014/main" id="{57B142FC-C805-DD1B-646A-B419A6D87636}"/>
              </a:ext>
            </a:extLst>
          </p:cNvPr>
          <p:cNvSpPr txBox="1"/>
          <p:nvPr/>
        </p:nvSpPr>
        <p:spPr>
          <a:xfrm>
            <a:off x="1746918" y="851484"/>
            <a:ext cx="1671777" cy="584775"/>
          </a:xfrm>
          <a:prstGeom prst="rect">
            <a:avLst/>
          </a:prstGeom>
          <a:noFill/>
        </p:spPr>
        <p:txBody>
          <a:bodyPr wrap="square" rtlCol="0" anchor="ctr">
            <a:spAutoFit/>
          </a:bodyPr>
          <a:lstStyle/>
          <a:p>
            <a:pPr algn="ctr"/>
            <a:r>
              <a:rPr kumimoji="1" lang="ja-JP" altLang="en-US" sz="3200" b="1">
                <a:solidFill>
                  <a:srgbClr val="003451"/>
                </a:solidFill>
                <a:latin typeface="Noto Sans JP" panose="020B0200000000000000" pitchFamily="50" charset="-128"/>
                <a:ea typeface="Noto Sans JP" panose="020B0200000000000000" pitchFamily="50" charset="-128"/>
              </a:rPr>
              <a:t>豊かさ</a:t>
            </a:r>
            <a:endParaRPr kumimoji="1" lang="ja-JP" altLang="en-US" sz="2400" b="1">
              <a:solidFill>
                <a:srgbClr val="003451"/>
              </a:solidFill>
              <a:latin typeface="Noto Sans JP" panose="020B0200000000000000" pitchFamily="50" charset="-128"/>
              <a:ea typeface="Noto Sans JP" panose="020B0200000000000000" pitchFamily="50" charset="-128"/>
            </a:endParaRPr>
          </a:p>
        </p:txBody>
      </p:sp>
      <p:sp>
        <p:nvSpPr>
          <p:cNvPr id="67" name="テキスト ボックス 66">
            <a:extLst>
              <a:ext uri="{FF2B5EF4-FFF2-40B4-BE49-F238E27FC236}">
                <a16:creationId xmlns:a16="http://schemas.microsoft.com/office/drawing/2014/main" id="{73246A2F-E0B5-A49A-A241-2B733C34F1A4}"/>
              </a:ext>
            </a:extLst>
          </p:cNvPr>
          <p:cNvSpPr txBox="1"/>
          <p:nvPr/>
        </p:nvSpPr>
        <p:spPr>
          <a:xfrm>
            <a:off x="3951388" y="858411"/>
            <a:ext cx="1942838" cy="584775"/>
          </a:xfrm>
          <a:prstGeom prst="rect">
            <a:avLst/>
          </a:prstGeom>
          <a:noFill/>
        </p:spPr>
        <p:txBody>
          <a:bodyPr wrap="square" rtlCol="0" anchor="ctr">
            <a:spAutoFit/>
          </a:bodyPr>
          <a:lstStyle/>
          <a:p>
            <a:pPr algn="ctr"/>
            <a:r>
              <a:rPr kumimoji="1" lang="ja-JP" altLang="en-US" sz="3200" b="1">
                <a:solidFill>
                  <a:srgbClr val="003451"/>
                </a:solidFill>
                <a:latin typeface="Noto Sans JP" panose="020B0200000000000000" pitchFamily="50" charset="-128"/>
                <a:ea typeface="Noto Sans JP" panose="020B0200000000000000" pitchFamily="50" charset="-128"/>
              </a:rPr>
              <a:t>安心安全</a:t>
            </a:r>
            <a:endParaRPr kumimoji="1" lang="ja-JP" altLang="en-US" sz="2400" b="1">
              <a:solidFill>
                <a:srgbClr val="003451"/>
              </a:solidFill>
              <a:latin typeface="Noto Sans JP" panose="020B0200000000000000" pitchFamily="50" charset="-128"/>
              <a:ea typeface="Noto Sans JP" panose="020B0200000000000000" pitchFamily="50" charset="-128"/>
            </a:endParaRPr>
          </a:p>
        </p:txBody>
      </p:sp>
      <p:sp>
        <p:nvSpPr>
          <p:cNvPr id="70" name="テキスト ボックス 69">
            <a:extLst>
              <a:ext uri="{FF2B5EF4-FFF2-40B4-BE49-F238E27FC236}">
                <a16:creationId xmlns:a16="http://schemas.microsoft.com/office/drawing/2014/main" id="{0AEA7EE5-32A2-1788-1CED-A8615E097B56}"/>
              </a:ext>
            </a:extLst>
          </p:cNvPr>
          <p:cNvSpPr txBox="1"/>
          <p:nvPr/>
        </p:nvSpPr>
        <p:spPr>
          <a:xfrm>
            <a:off x="6303107" y="852061"/>
            <a:ext cx="1937739" cy="584775"/>
          </a:xfrm>
          <a:prstGeom prst="rect">
            <a:avLst/>
          </a:prstGeom>
          <a:noFill/>
        </p:spPr>
        <p:txBody>
          <a:bodyPr wrap="square" rtlCol="0" anchor="ctr">
            <a:spAutoFit/>
          </a:bodyPr>
          <a:lstStyle/>
          <a:p>
            <a:pPr algn="ctr"/>
            <a:r>
              <a:rPr kumimoji="1" lang="ja-JP" altLang="en-US" sz="3200" b="1">
                <a:solidFill>
                  <a:srgbClr val="003451"/>
                </a:solidFill>
                <a:latin typeface="Noto Sans JP" panose="020B0200000000000000" pitchFamily="50" charset="-128"/>
                <a:ea typeface="Noto Sans JP" panose="020B0200000000000000" pitchFamily="50" charset="-128"/>
              </a:rPr>
              <a:t>人財育成</a:t>
            </a:r>
            <a:endParaRPr kumimoji="1" lang="ja-JP" altLang="en-US" sz="2400" b="1">
              <a:solidFill>
                <a:srgbClr val="003451"/>
              </a:solidFill>
              <a:latin typeface="Noto Sans JP" panose="020B0200000000000000" pitchFamily="50" charset="-128"/>
              <a:ea typeface="Noto Sans JP" panose="020B0200000000000000" pitchFamily="50" charset="-128"/>
            </a:endParaRPr>
          </a:p>
        </p:txBody>
      </p:sp>
      <p:sp>
        <p:nvSpPr>
          <p:cNvPr id="73" name="テキスト ボックス 72">
            <a:extLst>
              <a:ext uri="{FF2B5EF4-FFF2-40B4-BE49-F238E27FC236}">
                <a16:creationId xmlns:a16="http://schemas.microsoft.com/office/drawing/2014/main" id="{80B8CFF9-3364-1AC1-2992-3625E15BBA6C}"/>
              </a:ext>
            </a:extLst>
          </p:cNvPr>
          <p:cNvSpPr txBox="1"/>
          <p:nvPr/>
        </p:nvSpPr>
        <p:spPr>
          <a:xfrm>
            <a:off x="8680783" y="858411"/>
            <a:ext cx="1862385" cy="584775"/>
          </a:xfrm>
          <a:prstGeom prst="rect">
            <a:avLst/>
          </a:prstGeom>
          <a:noFill/>
        </p:spPr>
        <p:txBody>
          <a:bodyPr wrap="square" rtlCol="0" anchor="ctr">
            <a:spAutoFit/>
          </a:bodyPr>
          <a:lstStyle/>
          <a:p>
            <a:pPr algn="ctr"/>
            <a:r>
              <a:rPr kumimoji="1" lang="ja-JP" altLang="en-US" sz="3200" b="1">
                <a:solidFill>
                  <a:srgbClr val="003451"/>
                </a:solidFill>
                <a:latin typeface="Noto Sans JP" panose="020B0200000000000000" pitchFamily="50" charset="-128"/>
                <a:ea typeface="Noto Sans JP" panose="020B0200000000000000" pitchFamily="50" charset="-128"/>
              </a:rPr>
              <a:t>夢・希望</a:t>
            </a:r>
            <a:endParaRPr kumimoji="1" lang="ja-JP" altLang="en-US" sz="2400" b="1">
              <a:solidFill>
                <a:srgbClr val="003451"/>
              </a:solidFill>
              <a:latin typeface="Noto Sans JP" panose="020B0200000000000000" pitchFamily="50" charset="-128"/>
              <a:ea typeface="Noto Sans JP" panose="020B0200000000000000" pitchFamily="50" charset="-128"/>
            </a:endParaRPr>
          </a:p>
        </p:txBody>
      </p:sp>
      <p:sp>
        <p:nvSpPr>
          <p:cNvPr id="3" name="加算記号 2">
            <a:extLst>
              <a:ext uri="{FF2B5EF4-FFF2-40B4-BE49-F238E27FC236}">
                <a16:creationId xmlns:a16="http://schemas.microsoft.com/office/drawing/2014/main" id="{8BFB08A2-0EC7-B7D2-8362-466BEFBCE367}"/>
              </a:ext>
            </a:extLst>
          </p:cNvPr>
          <p:cNvSpPr>
            <a:spLocks noChangeAspect="1"/>
          </p:cNvSpPr>
          <p:nvPr/>
        </p:nvSpPr>
        <p:spPr>
          <a:xfrm>
            <a:off x="5671479" y="1443305"/>
            <a:ext cx="849040" cy="849040"/>
          </a:xfrm>
          <a:prstGeom prst="mathPlus">
            <a:avLst>
              <a:gd name="adj1" fmla="val 9409"/>
            </a:avLst>
          </a:pr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フリーフォーム: 図形 3">
            <a:extLst>
              <a:ext uri="{FF2B5EF4-FFF2-40B4-BE49-F238E27FC236}">
                <a16:creationId xmlns:a16="http://schemas.microsoft.com/office/drawing/2014/main" id="{302FE569-EAEF-645E-F318-2B493B29104D}"/>
              </a:ext>
            </a:extLst>
          </p:cNvPr>
          <p:cNvSpPr/>
          <p:nvPr/>
        </p:nvSpPr>
        <p:spPr>
          <a:xfrm>
            <a:off x="3576000" y="2313359"/>
            <a:ext cx="5039999" cy="720000"/>
          </a:xfrm>
          <a:custGeom>
            <a:avLst/>
            <a:gdLst>
              <a:gd name="csX0" fmla="*/ 359999 w 5039999"/>
              <a:gd name="csY0" fmla="*/ 0 h 720000"/>
              <a:gd name="csX1" fmla="*/ 360000 w 5039999"/>
              <a:gd name="csY1" fmla="*/ 0 h 720000"/>
              <a:gd name="csX2" fmla="*/ 4679999 w 5039999"/>
              <a:gd name="csY2" fmla="*/ 0 h 720000"/>
              <a:gd name="csX3" fmla="*/ 5039999 w 5039999"/>
              <a:gd name="csY3" fmla="*/ 360000 h 720000"/>
              <a:gd name="csX4" fmla="*/ 4679999 w 5039999"/>
              <a:gd name="csY4" fmla="*/ 720000 h 720000"/>
              <a:gd name="csX5" fmla="*/ 360000 w 5039999"/>
              <a:gd name="csY5" fmla="*/ 720000 h 720000"/>
              <a:gd name="csX6" fmla="*/ 359999 w 5039999"/>
              <a:gd name="csY6" fmla="*/ 720000 h 720000"/>
              <a:gd name="csX7" fmla="*/ 359999 w 5039999"/>
              <a:gd name="csY7" fmla="*/ 720000 h 720000"/>
              <a:gd name="csX8" fmla="*/ 287448 w 5039999"/>
              <a:gd name="csY8" fmla="*/ 712686 h 720000"/>
              <a:gd name="csX9" fmla="*/ 0 w 5039999"/>
              <a:gd name="csY9" fmla="*/ 360000 h 720000"/>
              <a:gd name="csX10" fmla="*/ 287448 w 5039999"/>
              <a:gd name="csY10" fmla="*/ 7314 h 720000"/>
              <a:gd name="csX11" fmla="*/ 359999 w 5039999"/>
              <a:gd name="csY11" fmla="*/ 0 h 720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5039999" h="720000">
                <a:moveTo>
                  <a:pt x="359999" y="0"/>
                </a:moveTo>
                <a:lnTo>
                  <a:pt x="360000" y="0"/>
                </a:lnTo>
                <a:lnTo>
                  <a:pt x="4679999" y="0"/>
                </a:lnTo>
                <a:cubicBezTo>
                  <a:pt x="4878822" y="0"/>
                  <a:pt x="5039999" y="161177"/>
                  <a:pt x="5039999" y="360000"/>
                </a:cubicBezTo>
                <a:cubicBezTo>
                  <a:pt x="5039999" y="558823"/>
                  <a:pt x="4878822" y="720000"/>
                  <a:pt x="4679999" y="720000"/>
                </a:cubicBezTo>
                <a:lnTo>
                  <a:pt x="360000" y="720000"/>
                </a:lnTo>
                <a:lnTo>
                  <a:pt x="359999" y="720000"/>
                </a:lnTo>
                <a:lnTo>
                  <a:pt x="359999" y="720000"/>
                </a:lnTo>
                <a:lnTo>
                  <a:pt x="287448" y="712686"/>
                </a:lnTo>
                <a:cubicBezTo>
                  <a:pt x="123401" y="679118"/>
                  <a:pt x="0" y="533970"/>
                  <a:pt x="0" y="360000"/>
                </a:cubicBezTo>
                <a:cubicBezTo>
                  <a:pt x="0" y="186030"/>
                  <a:pt x="123401" y="40883"/>
                  <a:pt x="287448" y="7314"/>
                </a:cubicBezTo>
                <a:lnTo>
                  <a:pt x="359999" y="0"/>
                </a:lnTo>
                <a:close/>
              </a:path>
            </a:pathLst>
          </a:cu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5" name="テキスト ボックス 4">
            <a:extLst>
              <a:ext uri="{FF2B5EF4-FFF2-40B4-BE49-F238E27FC236}">
                <a16:creationId xmlns:a16="http://schemas.microsoft.com/office/drawing/2014/main" id="{97525EA2-C05B-1EE5-8C31-B1F3140A272C}"/>
              </a:ext>
            </a:extLst>
          </p:cNvPr>
          <p:cNvSpPr txBox="1"/>
          <p:nvPr/>
        </p:nvSpPr>
        <p:spPr>
          <a:xfrm>
            <a:off x="3936819" y="2350192"/>
            <a:ext cx="4325748" cy="646331"/>
          </a:xfrm>
          <a:prstGeom prst="rect">
            <a:avLst/>
          </a:prstGeom>
          <a:noFill/>
        </p:spPr>
        <p:txBody>
          <a:bodyPr wrap="square" rtlCol="0" anchor="ctr">
            <a:spAutoFit/>
          </a:bodyPr>
          <a:lstStyle/>
          <a:p>
            <a:pPr algn="ctr"/>
            <a:r>
              <a:rPr kumimoji="1" lang="ja-JP" altLang="en-US" sz="3600" b="1">
                <a:solidFill>
                  <a:schemeClr val="bg1"/>
                </a:solidFill>
                <a:latin typeface="Noto Sans JP" panose="020B0200000000000000" pitchFamily="50" charset="-128"/>
                <a:ea typeface="Noto Sans JP" panose="020B0200000000000000" pitchFamily="50" charset="-128"/>
              </a:rPr>
              <a:t>社会情勢の変化</a:t>
            </a:r>
            <a:endParaRPr kumimoji="1" lang="en-US" altLang="ja-JP" sz="3600" b="1">
              <a:solidFill>
                <a:schemeClr val="bg1"/>
              </a:solidFill>
              <a:latin typeface="Noto Sans JP" panose="020B0200000000000000" pitchFamily="50" charset="-128"/>
              <a:ea typeface="Noto Sans JP" panose="020B0200000000000000" pitchFamily="50" charset="-128"/>
            </a:endParaRPr>
          </a:p>
        </p:txBody>
      </p:sp>
      <p:sp>
        <p:nvSpPr>
          <p:cNvPr id="13" name="テキスト ボックス 12">
            <a:extLst>
              <a:ext uri="{FF2B5EF4-FFF2-40B4-BE49-F238E27FC236}">
                <a16:creationId xmlns:a16="http://schemas.microsoft.com/office/drawing/2014/main" id="{1E7F403A-03EE-10DF-32D4-A06359691AA2}"/>
              </a:ext>
            </a:extLst>
          </p:cNvPr>
          <p:cNvSpPr txBox="1"/>
          <p:nvPr/>
        </p:nvSpPr>
        <p:spPr>
          <a:xfrm>
            <a:off x="430586" y="3135095"/>
            <a:ext cx="11338213" cy="584775"/>
          </a:xfrm>
          <a:prstGeom prst="rect">
            <a:avLst/>
          </a:prstGeom>
          <a:noFill/>
        </p:spPr>
        <p:txBody>
          <a:bodyPr wrap="square" rtlCol="0" anchor="t">
            <a:spAutoFit/>
          </a:bodyPr>
          <a:lstStyle/>
          <a:p>
            <a:pPr algn="ctr"/>
            <a:r>
              <a:rPr kumimoji="1" lang="ja-JP" altLang="en-US" sz="3200" b="1">
                <a:solidFill>
                  <a:srgbClr val="003451"/>
                </a:solidFill>
                <a:latin typeface="+mn-ea"/>
              </a:rPr>
              <a:t>人口減少　少子高齢化　コスト増大　技術革新　気候変動</a:t>
            </a:r>
          </a:p>
        </p:txBody>
      </p:sp>
      <p:sp>
        <p:nvSpPr>
          <p:cNvPr id="25" name="楕円 24">
            <a:extLst>
              <a:ext uri="{FF2B5EF4-FFF2-40B4-BE49-F238E27FC236}">
                <a16:creationId xmlns:a16="http://schemas.microsoft.com/office/drawing/2014/main" id="{593A2EBA-EAAC-7F1C-3E4D-21F9FB044CDF}"/>
              </a:ext>
            </a:extLst>
          </p:cNvPr>
          <p:cNvSpPr>
            <a:spLocks noChangeAspect="1"/>
          </p:cNvSpPr>
          <p:nvPr/>
        </p:nvSpPr>
        <p:spPr>
          <a:xfrm>
            <a:off x="-746887" y="-1669131"/>
            <a:ext cx="540000" cy="540000"/>
          </a:xfrm>
          <a:prstGeom prst="ellipse">
            <a:avLst/>
          </a:prstGeom>
          <a:solidFill>
            <a:srgbClr val="003451"/>
          </a:solid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28" name="楕円 27">
            <a:extLst>
              <a:ext uri="{FF2B5EF4-FFF2-40B4-BE49-F238E27FC236}">
                <a16:creationId xmlns:a16="http://schemas.microsoft.com/office/drawing/2014/main" id="{210ACB01-101C-96AF-4750-24CEE6DADE35}"/>
              </a:ext>
            </a:extLst>
          </p:cNvPr>
          <p:cNvSpPr>
            <a:spLocks noChangeAspect="1"/>
          </p:cNvSpPr>
          <p:nvPr/>
        </p:nvSpPr>
        <p:spPr>
          <a:xfrm>
            <a:off x="10417935" y="-1669131"/>
            <a:ext cx="540000" cy="540000"/>
          </a:xfrm>
          <a:prstGeom prst="ellipse">
            <a:avLst/>
          </a:prstGeom>
          <a:solidFill>
            <a:srgbClr val="003451"/>
          </a:solid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29" name="正方形/長方形 28">
            <a:extLst>
              <a:ext uri="{FF2B5EF4-FFF2-40B4-BE49-F238E27FC236}">
                <a16:creationId xmlns:a16="http://schemas.microsoft.com/office/drawing/2014/main" id="{32CCB9FF-58E9-613C-3EA9-3D204817A802}"/>
              </a:ext>
            </a:extLst>
          </p:cNvPr>
          <p:cNvSpPr/>
          <p:nvPr/>
        </p:nvSpPr>
        <p:spPr>
          <a:xfrm>
            <a:off x="-474000" y="-1667514"/>
            <a:ext cx="11160000" cy="540001"/>
          </a:xfrm>
          <a:prstGeom prst="rect">
            <a:avLst/>
          </a:prstGeom>
          <a:solidFill>
            <a:srgbClr val="003451"/>
          </a:solid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solidFill>
            </a:endParaRPr>
          </a:p>
        </p:txBody>
      </p:sp>
      <p:sp>
        <p:nvSpPr>
          <p:cNvPr id="55" name="アーチ 54">
            <a:extLst>
              <a:ext uri="{FF2B5EF4-FFF2-40B4-BE49-F238E27FC236}">
                <a16:creationId xmlns:a16="http://schemas.microsoft.com/office/drawing/2014/main" id="{875E8543-052D-26C3-CBCA-D00C92BE8B73}"/>
              </a:ext>
            </a:extLst>
          </p:cNvPr>
          <p:cNvSpPr/>
          <p:nvPr/>
        </p:nvSpPr>
        <p:spPr>
          <a:xfrm>
            <a:off x="2286000" y="8099474"/>
            <a:ext cx="914400" cy="914400"/>
          </a:xfrm>
          <a:prstGeom prst="blockArc">
            <a:avLst>
              <a:gd name="adj1" fmla="val 10800000"/>
              <a:gd name="adj2" fmla="val 0"/>
              <a:gd name="adj3" fmla="val 33333"/>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6" name="アーチ 55">
            <a:extLst>
              <a:ext uri="{FF2B5EF4-FFF2-40B4-BE49-F238E27FC236}">
                <a16:creationId xmlns:a16="http://schemas.microsoft.com/office/drawing/2014/main" id="{0B48EEC8-1DFE-00E1-B115-9DF67BD59508}"/>
              </a:ext>
            </a:extLst>
          </p:cNvPr>
          <p:cNvSpPr/>
          <p:nvPr/>
        </p:nvSpPr>
        <p:spPr>
          <a:xfrm rot="10800000">
            <a:off x="2896362" y="8098017"/>
            <a:ext cx="914400" cy="914400"/>
          </a:xfrm>
          <a:prstGeom prst="blockArc">
            <a:avLst>
              <a:gd name="adj1" fmla="val 10800000"/>
              <a:gd name="adj2" fmla="val 85926"/>
              <a:gd name="adj3" fmla="val 33328"/>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7" name="正方形/長方形 56">
            <a:extLst>
              <a:ext uri="{FF2B5EF4-FFF2-40B4-BE49-F238E27FC236}">
                <a16:creationId xmlns:a16="http://schemas.microsoft.com/office/drawing/2014/main" id="{2DCD0210-CC42-575B-339D-E9D5D73160F8}"/>
              </a:ext>
            </a:extLst>
          </p:cNvPr>
          <p:cNvSpPr/>
          <p:nvPr/>
        </p:nvSpPr>
        <p:spPr>
          <a:xfrm>
            <a:off x="2285999" y="8575646"/>
            <a:ext cx="304336" cy="4367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二等辺三角形 57">
            <a:extLst>
              <a:ext uri="{FF2B5EF4-FFF2-40B4-BE49-F238E27FC236}">
                <a16:creationId xmlns:a16="http://schemas.microsoft.com/office/drawing/2014/main" id="{80E04795-F7B8-0306-9ACA-14EC71215992}"/>
              </a:ext>
            </a:extLst>
          </p:cNvPr>
          <p:cNvSpPr/>
          <p:nvPr/>
        </p:nvSpPr>
        <p:spPr>
          <a:xfrm>
            <a:off x="3276607" y="7851753"/>
            <a:ext cx="763972" cy="498404"/>
          </a:xfrm>
          <a:prstGeom prs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正方形/長方形 58">
            <a:extLst>
              <a:ext uri="{FF2B5EF4-FFF2-40B4-BE49-F238E27FC236}">
                <a16:creationId xmlns:a16="http://schemas.microsoft.com/office/drawing/2014/main" id="{376D49ED-ECC7-F4A6-09BD-5C31038760F2}"/>
              </a:ext>
            </a:extLst>
          </p:cNvPr>
          <p:cNvSpPr/>
          <p:nvPr/>
        </p:nvSpPr>
        <p:spPr>
          <a:xfrm>
            <a:off x="3506425" y="8367816"/>
            <a:ext cx="304336" cy="1702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1" name="グループ化 60">
            <a:extLst>
              <a:ext uri="{FF2B5EF4-FFF2-40B4-BE49-F238E27FC236}">
                <a16:creationId xmlns:a16="http://schemas.microsoft.com/office/drawing/2014/main" id="{A3B7BD8D-0FC4-D18D-BE62-02ACC213DE8F}"/>
              </a:ext>
            </a:extLst>
          </p:cNvPr>
          <p:cNvGrpSpPr/>
          <p:nvPr/>
        </p:nvGrpSpPr>
        <p:grpSpPr>
          <a:xfrm>
            <a:off x="4823056" y="3839848"/>
            <a:ext cx="2535087" cy="2176063"/>
            <a:chOff x="4823056" y="3839848"/>
            <a:chExt cx="2535087" cy="2176063"/>
          </a:xfrm>
        </p:grpSpPr>
        <p:sp>
          <p:nvSpPr>
            <p:cNvPr id="21" name="楕円 20">
              <a:extLst>
                <a:ext uri="{FF2B5EF4-FFF2-40B4-BE49-F238E27FC236}">
                  <a16:creationId xmlns:a16="http://schemas.microsoft.com/office/drawing/2014/main" id="{3E9877E3-3B0A-ECAD-4876-9A0708345849}"/>
                </a:ext>
              </a:extLst>
            </p:cNvPr>
            <p:cNvSpPr>
              <a:spLocks noChangeAspect="1"/>
            </p:cNvSpPr>
            <p:nvPr/>
          </p:nvSpPr>
          <p:spPr>
            <a:xfrm>
              <a:off x="5376000" y="3839848"/>
              <a:ext cx="1440000" cy="1440000"/>
            </a:xfrm>
            <a:prstGeom prst="ellipse">
              <a:avLst/>
            </a:pr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371916F9-AC13-4F80-A759-17E6BFB7FC6E}"/>
                </a:ext>
              </a:extLst>
            </p:cNvPr>
            <p:cNvSpPr txBox="1"/>
            <p:nvPr/>
          </p:nvSpPr>
          <p:spPr>
            <a:xfrm>
              <a:off x="4823056" y="5308025"/>
              <a:ext cx="2535087" cy="707886"/>
            </a:xfrm>
            <a:prstGeom prst="rect">
              <a:avLst/>
            </a:prstGeom>
            <a:noFill/>
            <a:ln>
              <a:noFill/>
            </a:ln>
          </p:spPr>
          <p:txBody>
            <a:bodyPr wrap="square" rtlCol="0" anchor="ctr">
              <a:spAutoFit/>
            </a:bodyPr>
            <a:lstStyle/>
            <a:p>
              <a:pPr algn="ctr"/>
              <a:r>
                <a:rPr kumimoji="1" lang="ja-JP" altLang="en-US" sz="4000" b="1">
                  <a:ln w="6350">
                    <a:solidFill>
                      <a:srgbClr val="003451"/>
                    </a:solidFill>
                  </a:ln>
                  <a:solidFill>
                    <a:srgbClr val="003451"/>
                  </a:solidFill>
                  <a:latin typeface="Noto Sans JP" panose="020B0200000000000000" pitchFamily="50" charset="-128"/>
                  <a:ea typeface="Noto Sans JP" panose="020B0200000000000000" pitchFamily="50" charset="-128"/>
                </a:rPr>
                <a:t>対応する</a:t>
              </a:r>
              <a:endParaRPr kumimoji="1" lang="en-US" altLang="ja-JP" sz="4000" b="1">
                <a:ln w="6350">
                  <a:solidFill>
                    <a:srgbClr val="003451"/>
                  </a:solidFill>
                </a:ln>
                <a:solidFill>
                  <a:srgbClr val="003451"/>
                </a:solidFill>
                <a:latin typeface="Noto Sans JP" panose="020B0200000000000000" pitchFamily="50" charset="-128"/>
                <a:ea typeface="Noto Sans JP" panose="020B0200000000000000" pitchFamily="50" charset="-128"/>
              </a:endParaRPr>
            </a:p>
          </p:txBody>
        </p:sp>
        <p:pic>
          <p:nvPicPr>
            <p:cNvPr id="60" name="図 59">
              <a:extLst>
                <a:ext uri="{FF2B5EF4-FFF2-40B4-BE49-F238E27FC236}">
                  <a16:creationId xmlns:a16="http://schemas.microsoft.com/office/drawing/2014/main" id="{E7B087BB-B724-1008-3FB3-FF4EB5DAEB46}"/>
                </a:ext>
              </a:extLst>
            </p:cNvPr>
            <p:cNvPicPr>
              <a:picLocks noChangeAspect="1"/>
            </p:cNvPicPr>
            <p:nvPr/>
          </p:nvPicPr>
          <p:blipFill>
            <a:blip r:embed="rId5"/>
            <a:stretch>
              <a:fillRect/>
            </a:stretch>
          </p:blipFill>
          <p:spPr>
            <a:xfrm>
              <a:off x="5513190" y="4073282"/>
              <a:ext cx="1271792" cy="842074"/>
            </a:xfrm>
            <a:prstGeom prst="rect">
              <a:avLst/>
            </a:prstGeom>
          </p:spPr>
        </p:pic>
      </p:grpSp>
      <p:sp>
        <p:nvSpPr>
          <p:cNvPr id="62" name="アーチ 61">
            <a:extLst>
              <a:ext uri="{FF2B5EF4-FFF2-40B4-BE49-F238E27FC236}">
                <a16:creationId xmlns:a16="http://schemas.microsoft.com/office/drawing/2014/main" id="{7CA6E65E-211C-B9A3-FD61-2A4BC579686D}"/>
              </a:ext>
            </a:extLst>
          </p:cNvPr>
          <p:cNvSpPr/>
          <p:nvPr/>
        </p:nvSpPr>
        <p:spPr>
          <a:xfrm>
            <a:off x="4790321" y="8133284"/>
            <a:ext cx="914400" cy="914400"/>
          </a:xfrm>
          <a:prstGeom prst="blockArc">
            <a:avLst>
              <a:gd name="adj1" fmla="val 10800000"/>
              <a:gd name="adj2" fmla="val 0"/>
              <a:gd name="adj3" fmla="val 33333"/>
            </a:avLst>
          </a:prstGeom>
          <a:solidFill>
            <a:srgbClr val="003451"/>
          </a:solid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3" name="アーチ 62">
            <a:extLst>
              <a:ext uri="{FF2B5EF4-FFF2-40B4-BE49-F238E27FC236}">
                <a16:creationId xmlns:a16="http://schemas.microsoft.com/office/drawing/2014/main" id="{A7B915CF-3C49-DBDD-5AC8-829CCB4578CC}"/>
              </a:ext>
            </a:extLst>
          </p:cNvPr>
          <p:cNvSpPr/>
          <p:nvPr/>
        </p:nvSpPr>
        <p:spPr>
          <a:xfrm rot="10800000">
            <a:off x="5400683" y="8131827"/>
            <a:ext cx="914400" cy="914400"/>
          </a:xfrm>
          <a:prstGeom prst="blockArc">
            <a:avLst>
              <a:gd name="adj1" fmla="val 10800000"/>
              <a:gd name="adj2" fmla="val 85926"/>
              <a:gd name="adj3" fmla="val 33328"/>
            </a:avLst>
          </a:prstGeom>
          <a:solidFill>
            <a:srgbClr val="003451"/>
          </a:solid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4" name="正方形/長方形 63">
            <a:extLst>
              <a:ext uri="{FF2B5EF4-FFF2-40B4-BE49-F238E27FC236}">
                <a16:creationId xmlns:a16="http://schemas.microsoft.com/office/drawing/2014/main" id="{7D77835B-1ECC-E42C-089C-8343C4F96C9B}"/>
              </a:ext>
            </a:extLst>
          </p:cNvPr>
          <p:cNvSpPr/>
          <p:nvPr/>
        </p:nvSpPr>
        <p:spPr>
          <a:xfrm>
            <a:off x="4790320" y="8609456"/>
            <a:ext cx="304336" cy="436772"/>
          </a:xfrm>
          <a:prstGeom prst="rect">
            <a:avLst/>
          </a:prstGeom>
          <a:solidFill>
            <a:srgbClr val="003451"/>
          </a:solid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二等辺三角形 64">
            <a:extLst>
              <a:ext uri="{FF2B5EF4-FFF2-40B4-BE49-F238E27FC236}">
                <a16:creationId xmlns:a16="http://schemas.microsoft.com/office/drawing/2014/main" id="{50BABD16-4760-853B-0591-B77773595751}"/>
              </a:ext>
            </a:extLst>
          </p:cNvPr>
          <p:cNvSpPr/>
          <p:nvPr/>
        </p:nvSpPr>
        <p:spPr>
          <a:xfrm>
            <a:off x="5780928" y="7885563"/>
            <a:ext cx="763972" cy="498404"/>
          </a:xfrm>
          <a:prstGeom prst="triangle">
            <a:avLst/>
          </a:prstGeom>
          <a:solidFill>
            <a:srgbClr val="003451"/>
          </a:solid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65">
            <a:extLst>
              <a:ext uri="{FF2B5EF4-FFF2-40B4-BE49-F238E27FC236}">
                <a16:creationId xmlns:a16="http://schemas.microsoft.com/office/drawing/2014/main" id="{AB4BDA54-08EA-BD15-A52D-83550D3A4B60}"/>
              </a:ext>
            </a:extLst>
          </p:cNvPr>
          <p:cNvSpPr/>
          <p:nvPr/>
        </p:nvSpPr>
        <p:spPr>
          <a:xfrm>
            <a:off x="6010746" y="8401626"/>
            <a:ext cx="304336" cy="170281"/>
          </a:xfrm>
          <a:prstGeom prst="rect">
            <a:avLst/>
          </a:prstGeom>
          <a:solidFill>
            <a:srgbClr val="003451"/>
          </a:solid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9" name="グループ化 78">
            <a:extLst>
              <a:ext uri="{FF2B5EF4-FFF2-40B4-BE49-F238E27FC236}">
                <a16:creationId xmlns:a16="http://schemas.microsoft.com/office/drawing/2014/main" id="{80E3ADE9-2C29-C123-2F68-C3BD7C03E500}"/>
              </a:ext>
            </a:extLst>
          </p:cNvPr>
          <p:cNvGrpSpPr/>
          <p:nvPr/>
        </p:nvGrpSpPr>
        <p:grpSpPr>
          <a:xfrm>
            <a:off x="12442360" y="3103785"/>
            <a:ext cx="2535087" cy="2176063"/>
            <a:chOff x="12442360" y="3103785"/>
            <a:chExt cx="2535087" cy="2176063"/>
          </a:xfrm>
        </p:grpSpPr>
        <p:sp>
          <p:nvSpPr>
            <p:cNvPr id="76" name="楕円 75">
              <a:extLst>
                <a:ext uri="{FF2B5EF4-FFF2-40B4-BE49-F238E27FC236}">
                  <a16:creationId xmlns:a16="http://schemas.microsoft.com/office/drawing/2014/main" id="{BE360527-0FD7-B082-94C3-B9F04DA20447}"/>
                </a:ext>
              </a:extLst>
            </p:cNvPr>
            <p:cNvSpPr>
              <a:spLocks noChangeAspect="1"/>
            </p:cNvSpPr>
            <p:nvPr/>
          </p:nvSpPr>
          <p:spPr>
            <a:xfrm>
              <a:off x="12995304" y="3103785"/>
              <a:ext cx="1440000" cy="1440000"/>
            </a:xfrm>
            <a:prstGeom prst="ellipse">
              <a:avLst/>
            </a:prstGeom>
            <a:solidFill>
              <a:schemeClr val="bg1">
                <a:lumMod val="95000"/>
              </a:schemeClr>
            </a:solidFill>
            <a:ln w="571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テキスト ボックス 76">
              <a:extLst>
                <a:ext uri="{FF2B5EF4-FFF2-40B4-BE49-F238E27FC236}">
                  <a16:creationId xmlns:a16="http://schemas.microsoft.com/office/drawing/2014/main" id="{7DD73E8E-0022-7434-140C-183C36174742}"/>
                </a:ext>
              </a:extLst>
            </p:cNvPr>
            <p:cNvSpPr txBox="1"/>
            <p:nvPr/>
          </p:nvSpPr>
          <p:spPr>
            <a:xfrm>
              <a:off x="12442360" y="4571962"/>
              <a:ext cx="2535087" cy="707886"/>
            </a:xfrm>
            <a:prstGeom prst="rect">
              <a:avLst/>
            </a:prstGeom>
            <a:noFill/>
            <a:ln>
              <a:noFill/>
            </a:ln>
          </p:spPr>
          <p:txBody>
            <a:bodyPr wrap="square" rtlCol="0" anchor="ctr">
              <a:spAutoFit/>
            </a:bodyPr>
            <a:lstStyle/>
            <a:p>
              <a:pPr algn="ctr"/>
              <a:r>
                <a:rPr kumimoji="1" lang="ja-JP" altLang="en-US" sz="4000" b="1">
                  <a:ln w="6350">
                    <a:solidFill>
                      <a:srgbClr val="003451"/>
                    </a:solidFill>
                  </a:ln>
                  <a:solidFill>
                    <a:srgbClr val="003451"/>
                  </a:solidFill>
                  <a:latin typeface="Noto Sans JP" panose="020B0200000000000000" pitchFamily="50" charset="-128"/>
                  <a:ea typeface="Noto Sans JP" panose="020B0200000000000000" pitchFamily="50" charset="-128"/>
                </a:rPr>
                <a:t>対応する</a:t>
              </a:r>
              <a:endParaRPr kumimoji="1" lang="en-US" altLang="ja-JP" sz="4000" b="1">
                <a:ln w="6350">
                  <a:solidFill>
                    <a:srgbClr val="003451"/>
                  </a:solidFill>
                </a:ln>
                <a:solidFill>
                  <a:srgbClr val="003451"/>
                </a:solidFill>
                <a:latin typeface="Noto Sans JP" panose="020B0200000000000000" pitchFamily="50" charset="-128"/>
                <a:ea typeface="Noto Sans JP" panose="020B0200000000000000" pitchFamily="50" charset="-128"/>
              </a:endParaRPr>
            </a:p>
          </p:txBody>
        </p:sp>
        <p:pic>
          <p:nvPicPr>
            <p:cNvPr id="68" name="図 67">
              <a:extLst>
                <a:ext uri="{FF2B5EF4-FFF2-40B4-BE49-F238E27FC236}">
                  <a16:creationId xmlns:a16="http://schemas.microsoft.com/office/drawing/2014/main" id="{E717A51E-E32B-2A06-6EFB-CCD041EBE728}"/>
                </a:ext>
              </a:extLst>
            </p:cNvPr>
            <p:cNvPicPr>
              <a:picLocks noChangeAspect="1"/>
            </p:cNvPicPr>
            <p:nvPr/>
          </p:nvPicPr>
          <p:blipFill>
            <a:blip r:embed="rId6"/>
            <a:stretch>
              <a:fillRect/>
            </a:stretch>
          </p:blipFill>
          <p:spPr>
            <a:xfrm>
              <a:off x="13132002" y="3337219"/>
              <a:ext cx="1272284" cy="842400"/>
            </a:xfrm>
            <a:prstGeom prst="rect">
              <a:avLst/>
            </a:prstGeom>
          </p:spPr>
        </p:pic>
      </p:grpSp>
      <p:sp>
        <p:nvSpPr>
          <p:cNvPr id="11" name="テキスト ボックス 10">
            <a:extLst>
              <a:ext uri="{FF2B5EF4-FFF2-40B4-BE49-F238E27FC236}">
                <a16:creationId xmlns:a16="http://schemas.microsoft.com/office/drawing/2014/main" id="{7E10BDB4-5B6F-355A-1D89-02FA781A1245}"/>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chemeClr val="bg1"/>
                </a:solidFill>
                <a:latin typeface="Noto Sans JP" panose="020B0200000000000000" pitchFamily="50" charset="-128"/>
                <a:ea typeface="Noto Sans JP" panose="020B0200000000000000" pitchFamily="50" charset="-128"/>
              </a:rPr>
              <a:t>4</a:t>
            </a:r>
          </a:p>
        </p:txBody>
      </p:sp>
      <p:pic>
        <p:nvPicPr>
          <p:cNvPr id="17" name="オーディオ 16">
            <a:hlinkClick r:id="" action="ppaction://media"/>
            <a:extLst>
              <a:ext uri="{FF2B5EF4-FFF2-40B4-BE49-F238E27FC236}">
                <a16:creationId xmlns:a16="http://schemas.microsoft.com/office/drawing/2014/main" id="{A9731BEE-26E2-D6AF-132F-8221A2E9893D}"/>
              </a:ext>
            </a:extLst>
          </p:cNvPr>
          <p:cNvPicPr>
            <a:picLocks noChangeAspect="1"/>
          </p:cNvPicPr>
          <p:nvPr>
            <a:audioFile r:link="rId1"/>
            <p:extLst>
              <p:ext uri="{DAA4B4D4-6D71-4841-9C94-3DE7FCFB9230}">
                <p14:media xmlns:p14="http://schemas.microsoft.com/office/powerpoint/2010/main" r:embed="rId2">
                  <p14:trim st="3195" end="2169.3197"/>
                </p14:media>
              </p:ext>
            </p:extLst>
          </p:nvPr>
        </p:nvPicPr>
        <p:blipFill>
          <a:blip r:embed="rId7"/>
          <a:srcRect l="-203125" t="-203125" r="-203125" b="-203125"/>
          <a:stretch>
            <a:fillRect/>
          </a:stretch>
        </p:blipFill>
        <p:spPr>
          <a:xfrm>
            <a:off x="12995304" y="5454243"/>
            <a:ext cx="2057400" cy="2057400"/>
          </a:xfrm>
          <a:prstGeom prst="ellipse">
            <a:avLst/>
          </a:prstGeom>
        </p:spPr>
      </p:pic>
    </p:spTree>
    <p:extLst>
      <p:ext uri="{BB962C8B-B14F-4D97-AF65-F5344CB8AC3E}">
        <p14:creationId xmlns:p14="http://schemas.microsoft.com/office/powerpoint/2010/main" val="2214773279"/>
      </p:ext>
    </p:extLst>
  </p:cSld>
  <p:clrMapOvr>
    <a:masterClrMapping/>
  </p:clrMapOvr>
  <p:transition advTm="42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3451"/>
        </a:solidFill>
        <a:effectLst/>
      </p:bgPr>
    </p:bg>
    <p:spTree>
      <p:nvGrpSpPr>
        <p:cNvPr id="1" name="">
          <a:extLst>
            <a:ext uri="{FF2B5EF4-FFF2-40B4-BE49-F238E27FC236}">
              <a16:creationId xmlns:a16="http://schemas.microsoft.com/office/drawing/2014/main" id="{ED1E00C5-F556-27D1-0158-7C6112154A54}"/>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89C58F41-3562-1223-1ED6-F78ECBC38A09}"/>
              </a:ext>
            </a:extLst>
          </p:cNvPr>
          <p:cNvSpPr/>
          <p:nvPr/>
        </p:nvSpPr>
        <p:spPr>
          <a:xfrm>
            <a:off x="-2" y="728999"/>
            <a:ext cx="12192001" cy="32429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a:extLst>
              <a:ext uri="{FF2B5EF4-FFF2-40B4-BE49-F238E27FC236}">
                <a16:creationId xmlns:a16="http://schemas.microsoft.com/office/drawing/2014/main" id="{597B5783-0DF2-E87F-ABEB-75B2A5C71556}"/>
              </a:ext>
            </a:extLst>
          </p:cNvPr>
          <p:cNvGrpSpPr/>
          <p:nvPr/>
        </p:nvGrpSpPr>
        <p:grpSpPr>
          <a:xfrm>
            <a:off x="-10002253" y="-8181474"/>
            <a:ext cx="32554358" cy="22370715"/>
            <a:chOff x="-10002253" y="-8181474"/>
            <a:chExt cx="32554358" cy="22370715"/>
          </a:xfrm>
        </p:grpSpPr>
        <p:sp>
          <p:nvSpPr>
            <p:cNvPr id="8" name="正方形/長方形 7">
              <a:extLst>
                <a:ext uri="{FF2B5EF4-FFF2-40B4-BE49-F238E27FC236}">
                  <a16:creationId xmlns:a16="http://schemas.microsoft.com/office/drawing/2014/main" id="{0CC6B490-5CCD-ACD4-FA94-BB35C93597D8}"/>
                </a:ext>
              </a:extLst>
            </p:cNvPr>
            <p:cNvSpPr/>
            <p:nvPr/>
          </p:nvSpPr>
          <p:spPr>
            <a:xfrm>
              <a:off x="5638800" y="-8181474"/>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D82910B1-3C19-AE25-DA79-B6309C3452B2}"/>
                </a:ext>
              </a:extLst>
            </p:cNvPr>
            <p:cNvSpPr/>
            <p:nvPr/>
          </p:nvSpPr>
          <p:spPr>
            <a:xfrm>
              <a:off x="5638800" y="13274841"/>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A5754F6A-7883-1326-70B3-7DC8A9A435BA}"/>
                </a:ext>
              </a:extLst>
            </p:cNvPr>
            <p:cNvSpPr/>
            <p:nvPr/>
          </p:nvSpPr>
          <p:spPr>
            <a:xfrm>
              <a:off x="-10002253" y="29718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E0231475-4E10-F80B-EFDC-541604A8A670}"/>
                </a:ext>
              </a:extLst>
            </p:cNvPr>
            <p:cNvSpPr/>
            <p:nvPr/>
          </p:nvSpPr>
          <p:spPr>
            <a:xfrm>
              <a:off x="21637705" y="29718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AutoShape 2" descr="画像が生成されました">
            <a:extLst>
              <a:ext uri="{FF2B5EF4-FFF2-40B4-BE49-F238E27FC236}">
                <a16:creationId xmlns:a16="http://schemas.microsoft.com/office/drawing/2014/main" id="{06B62370-7E5B-ABA6-8B28-F627C31570E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9" name="正方形/長方形 18">
            <a:extLst>
              <a:ext uri="{FF2B5EF4-FFF2-40B4-BE49-F238E27FC236}">
                <a16:creationId xmlns:a16="http://schemas.microsoft.com/office/drawing/2014/main" id="{DF63D677-BB82-6E1F-A27C-0270EDC80855}"/>
              </a:ext>
            </a:extLst>
          </p:cNvPr>
          <p:cNvSpPr/>
          <p:nvPr/>
        </p:nvSpPr>
        <p:spPr>
          <a:xfrm>
            <a:off x="0" y="6129000"/>
            <a:ext cx="12192001" cy="729000"/>
          </a:xfrm>
          <a:prstGeom prst="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B8F56B1F-F979-AE23-2611-00993955C23A}"/>
              </a:ext>
            </a:extLst>
          </p:cNvPr>
          <p:cNvPicPr>
            <a:picLocks noChangeAspect="1"/>
          </p:cNvPicPr>
          <p:nvPr/>
        </p:nvPicPr>
        <p:blipFill>
          <a:blip r:embed="rId5"/>
          <a:stretch>
            <a:fillRect/>
          </a:stretch>
        </p:blipFill>
        <p:spPr>
          <a:xfrm>
            <a:off x="-1955357" y="637309"/>
            <a:ext cx="14928272" cy="5491691"/>
          </a:xfrm>
          <a:prstGeom prst="rect">
            <a:avLst/>
          </a:prstGeom>
        </p:spPr>
      </p:pic>
      <p:sp>
        <p:nvSpPr>
          <p:cNvPr id="7" name="正方形/長方形 6">
            <a:extLst>
              <a:ext uri="{FF2B5EF4-FFF2-40B4-BE49-F238E27FC236}">
                <a16:creationId xmlns:a16="http://schemas.microsoft.com/office/drawing/2014/main" id="{ABF856C9-A0B9-C2A3-4743-0B79F6CD60F2}"/>
              </a:ext>
            </a:extLst>
          </p:cNvPr>
          <p:cNvSpPr/>
          <p:nvPr/>
        </p:nvSpPr>
        <p:spPr>
          <a:xfrm>
            <a:off x="-667907" y="1963450"/>
            <a:ext cx="1628774" cy="41655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01035C26-21D1-A765-A7EA-748779027997}"/>
              </a:ext>
            </a:extLst>
          </p:cNvPr>
          <p:cNvSpPr/>
          <p:nvPr/>
        </p:nvSpPr>
        <p:spPr>
          <a:xfrm>
            <a:off x="0" y="0"/>
            <a:ext cx="12192001" cy="729000"/>
          </a:xfrm>
          <a:prstGeom prst="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FBEC246C-618B-8CB7-5FA6-2A617E8856AD}"/>
              </a:ext>
            </a:extLst>
          </p:cNvPr>
          <p:cNvSpPr/>
          <p:nvPr/>
        </p:nvSpPr>
        <p:spPr>
          <a:xfrm rot="20777730">
            <a:off x="6960733" y="8077036"/>
            <a:ext cx="2202655" cy="1965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0E02432D-94B9-0F5C-20BD-EAC953B6B8E3}"/>
              </a:ext>
            </a:extLst>
          </p:cNvPr>
          <p:cNvSpPr/>
          <p:nvPr/>
        </p:nvSpPr>
        <p:spPr>
          <a:xfrm>
            <a:off x="-1287033" y="3429000"/>
            <a:ext cx="5992669" cy="270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7" name="グラフィックス 26" descr="男性 単色塗りつぶし">
            <a:extLst>
              <a:ext uri="{FF2B5EF4-FFF2-40B4-BE49-F238E27FC236}">
                <a16:creationId xmlns:a16="http://schemas.microsoft.com/office/drawing/2014/main" id="{A7D40A6B-89A4-1046-957E-144A68548F88}"/>
              </a:ext>
            </a:extLst>
          </p:cNvPr>
          <p:cNvPicPr>
            <a:picLocks noChangeAspect="1"/>
          </p:cNvPicPr>
          <p:nvPr/>
        </p:nvPicPr>
        <p:blipFill>
          <a:blip r:embed="rId6">
            <a:extLst>
              <a:ext uri="{96DAC541-7B7A-43D3-8B79-37D633B846F1}">
                <asvg:svgBlip xmlns:asvg="http://schemas.microsoft.com/office/drawing/2016/SVG/main" r:embed="rId7"/>
              </a:ext>
            </a:extLst>
          </a:blip>
          <a:srcRect b="28190"/>
          <a:stretch>
            <a:fillRect/>
          </a:stretch>
        </p:blipFill>
        <p:spPr>
          <a:xfrm rot="21144179">
            <a:off x="4994348" y="3802451"/>
            <a:ext cx="1386290" cy="995494"/>
          </a:xfrm>
          <a:prstGeom prst="rect">
            <a:avLst/>
          </a:prstGeom>
        </p:spPr>
      </p:pic>
      <p:grpSp>
        <p:nvGrpSpPr>
          <p:cNvPr id="24" name="グループ化 23">
            <a:extLst>
              <a:ext uri="{FF2B5EF4-FFF2-40B4-BE49-F238E27FC236}">
                <a16:creationId xmlns:a16="http://schemas.microsoft.com/office/drawing/2014/main" id="{1DD0BCB5-DC8C-4C78-CBDE-C6A8A19EF7D6}"/>
              </a:ext>
            </a:extLst>
          </p:cNvPr>
          <p:cNvGrpSpPr/>
          <p:nvPr/>
        </p:nvGrpSpPr>
        <p:grpSpPr>
          <a:xfrm>
            <a:off x="6875330" y="3129297"/>
            <a:ext cx="2535087" cy="2176063"/>
            <a:chOff x="4823056" y="2418023"/>
            <a:chExt cx="2535087" cy="2176063"/>
          </a:xfrm>
        </p:grpSpPr>
        <p:grpSp>
          <p:nvGrpSpPr>
            <p:cNvPr id="25" name="グループ化 24">
              <a:extLst>
                <a:ext uri="{FF2B5EF4-FFF2-40B4-BE49-F238E27FC236}">
                  <a16:creationId xmlns:a16="http://schemas.microsoft.com/office/drawing/2014/main" id="{30D50B75-BE78-D1FC-A44A-25EB20F11822}"/>
                </a:ext>
              </a:extLst>
            </p:cNvPr>
            <p:cNvGrpSpPr/>
            <p:nvPr/>
          </p:nvGrpSpPr>
          <p:grpSpPr>
            <a:xfrm>
              <a:off x="5376000" y="2418023"/>
              <a:ext cx="1440000" cy="1440000"/>
              <a:chOff x="5376000" y="2446065"/>
              <a:chExt cx="1440000" cy="1440000"/>
            </a:xfrm>
          </p:grpSpPr>
          <p:sp>
            <p:nvSpPr>
              <p:cNvPr id="28" name="楕円 27">
                <a:extLst>
                  <a:ext uri="{FF2B5EF4-FFF2-40B4-BE49-F238E27FC236}">
                    <a16:creationId xmlns:a16="http://schemas.microsoft.com/office/drawing/2014/main" id="{639B19DC-71D7-C193-DA7E-40762DCA8F22}"/>
                  </a:ext>
                </a:extLst>
              </p:cNvPr>
              <p:cNvSpPr>
                <a:spLocks noChangeAspect="1"/>
              </p:cNvSpPr>
              <p:nvPr/>
            </p:nvSpPr>
            <p:spPr>
              <a:xfrm>
                <a:off x="5376000" y="2446065"/>
                <a:ext cx="1440000" cy="1440000"/>
              </a:xfrm>
              <a:prstGeom prst="ellipse">
                <a:avLst/>
              </a:pr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矢印: 上 28">
                <a:extLst>
                  <a:ext uri="{FF2B5EF4-FFF2-40B4-BE49-F238E27FC236}">
                    <a16:creationId xmlns:a16="http://schemas.microsoft.com/office/drawing/2014/main" id="{86A0C7A7-FE40-E566-48C0-43AEA6A11AD5}"/>
                  </a:ext>
                </a:extLst>
              </p:cNvPr>
              <p:cNvSpPr/>
              <p:nvPr/>
            </p:nvSpPr>
            <p:spPr>
              <a:xfrm>
                <a:off x="5666538" y="2623406"/>
                <a:ext cx="869121" cy="1073612"/>
              </a:xfrm>
              <a:prstGeom prst="upArrow">
                <a:avLst>
                  <a:gd name="adj1" fmla="val 45616"/>
                  <a:gd name="adj2" fmla="val 57481"/>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6" name="テキスト ボックス 25">
              <a:extLst>
                <a:ext uri="{FF2B5EF4-FFF2-40B4-BE49-F238E27FC236}">
                  <a16:creationId xmlns:a16="http://schemas.microsoft.com/office/drawing/2014/main" id="{39938634-124B-6E71-6C4C-FD2F6CD49745}"/>
                </a:ext>
              </a:extLst>
            </p:cNvPr>
            <p:cNvSpPr txBox="1"/>
            <p:nvPr/>
          </p:nvSpPr>
          <p:spPr>
            <a:xfrm>
              <a:off x="4823056" y="3886200"/>
              <a:ext cx="2535087" cy="707886"/>
            </a:xfrm>
            <a:prstGeom prst="rect">
              <a:avLst/>
            </a:prstGeom>
            <a:noFill/>
          </p:spPr>
          <p:txBody>
            <a:bodyPr wrap="square" rtlCol="0" anchor="ctr">
              <a:spAutoFit/>
            </a:bodyPr>
            <a:lstStyle/>
            <a:p>
              <a:pPr algn="ctr"/>
              <a:r>
                <a:rPr kumimoji="1" lang="ja-JP" altLang="en-US" sz="4000" b="1">
                  <a:ln w="6350">
                    <a:solidFill>
                      <a:srgbClr val="003451"/>
                    </a:solidFill>
                  </a:ln>
                  <a:solidFill>
                    <a:srgbClr val="003451"/>
                  </a:solidFill>
                  <a:latin typeface="Noto Sans JP" panose="020B0200000000000000" pitchFamily="50" charset="-128"/>
                  <a:ea typeface="Noto Sans JP" panose="020B0200000000000000" pitchFamily="50" charset="-128"/>
                </a:rPr>
                <a:t>高める</a:t>
              </a:r>
              <a:endParaRPr kumimoji="1" lang="en-US" altLang="ja-JP" sz="4000" b="1">
                <a:ln w="6350">
                  <a:solidFill>
                    <a:srgbClr val="003451"/>
                  </a:solidFill>
                </a:ln>
                <a:solidFill>
                  <a:srgbClr val="003451"/>
                </a:solidFill>
                <a:latin typeface="Noto Sans JP" panose="020B0200000000000000" pitchFamily="50" charset="-128"/>
                <a:ea typeface="Noto Sans JP" panose="020B0200000000000000" pitchFamily="50" charset="-128"/>
              </a:endParaRPr>
            </a:p>
          </p:txBody>
        </p:sp>
      </p:grpSp>
      <p:grpSp>
        <p:nvGrpSpPr>
          <p:cNvPr id="13" name="グループ化 12">
            <a:extLst>
              <a:ext uri="{FF2B5EF4-FFF2-40B4-BE49-F238E27FC236}">
                <a16:creationId xmlns:a16="http://schemas.microsoft.com/office/drawing/2014/main" id="{C9816260-0F20-C796-B7E1-23A640A50F81}"/>
              </a:ext>
            </a:extLst>
          </p:cNvPr>
          <p:cNvGrpSpPr/>
          <p:nvPr/>
        </p:nvGrpSpPr>
        <p:grpSpPr>
          <a:xfrm>
            <a:off x="2780404" y="4650889"/>
            <a:ext cx="2535087" cy="2176063"/>
            <a:chOff x="4823056" y="3839848"/>
            <a:chExt cx="2535087" cy="2176063"/>
          </a:xfrm>
        </p:grpSpPr>
        <p:sp>
          <p:nvSpPr>
            <p:cNvPr id="16" name="楕円 15">
              <a:extLst>
                <a:ext uri="{FF2B5EF4-FFF2-40B4-BE49-F238E27FC236}">
                  <a16:creationId xmlns:a16="http://schemas.microsoft.com/office/drawing/2014/main" id="{D541D15E-63D7-A428-66BF-1B2059A75691}"/>
                </a:ext>
              </a:extLst>
            </p:cNvPr>
            <p:cNvSpPr>
              <a:spLocks noChangeAspect="1"/>
            </p:cNvSpPr>
            <p:nvPr/>
          </p:nvSpPr>
          <p:spPr>
            <a:xfrm>
              <a:off x="5376000" y="3839848"/>
              <a:ext cx="1440000" cy="1440000"/>
            </a:xfrm>
            <a:prstGeom prst="ellipse">
              <a:avLst/>
            </a:pr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D8FE4B01-4CA7-A196-84FC-D09B905B3A15}"/>
                </a:ext>
              </a:extLst>
            </p:cNvPr>
            <p:cNvSpPr txBox="1"/>
            <p:nvPr/>
          </p:nvSpPr>
          <p:spPr>
            <a:xfrm>
              <a:off x="4823056" y="5308025"/>
              <a:ext cx="2535087" cy="707886"/>
            </a:xfrm>
            <a:prstGeom prst="rect">
              <a:avLst/>
            </a:prstGeom>
            <a:noFill/>
          </p:spPr>
          <p:txBody>
            <a:bodyPr wrap="square" rtlCol="0" anchor="ctr">
              <a:spAutoFit/>
            </a:bodyPr>
            <a:lstStyle/>
            <a:p>
              <a:pPr algn="ctr"/>
              <a:r>
                <a:rPr kumimoji="1" lang="ja-JP" altLang="en-US" sz="4000" b="1">
                  <a:ln w="6350">
                    <a:noFill/>
                  </a:ln>
                  <a:solidFill>
                    <a:schemeClr val="bg1"/>
                  </a:solidFill>
                  <a:latin typeface="Noto Sans JP" panose="020B0200000000000000" pitchFamily="50" charset="-128"/>
                  <a:ea typeface="Noto Sans JP" panose="020B0200000000000000" pitchFamily="50" charset="-128"/>
                </a:rPr>
                <a:t>対応する</a:t>
              </a:r>
              <a:endParaRPr kumimoji="1" lang="en-US" altLang="ja-JP" sz="4000" b="1">
                <a:ln w="6350">
                  <a:noFill/>
                </a:ln>
                <a:solidFill>
                  <a:schemeClr val="bg1"/>
                </a:solidFill>
                <a:latin typeface="Noto Sans JP" panose="020B0200000000000000" pitchFamily="50" charset="-128"/>
                <a:ea typeface="Noto Sans JP" panose="020B0200000000000000" pitchFamily="50" charset="-128"/>
              </a:endParaRPr>
            </a:p>
          </p:txBody>
        </p:sp>
        <p:pic>
          <p:nvPicPr>
            <p:cNvPr id="23" name="図 22">
              <a:extLst>
                <a:ext uri="{FF2B5EF4-FFF2-40B4-BE49-F238E27FC236}">
                  <a16:creationId xmlns:a16="http://schemas.microsoft.com/office/drawing/2014/main" id="{BA928166-FE46-B5E8-17E7-9A602C79BEBE}"/>
                </a:ext>
              </a:extLst>
            </p:cNvPr>
            <p:cNvPicPr>
              <a:picLocks noChangeAspect="1"/>
            </p:cNvPicPr>
            <p:nvPr/>
          </p:nvPicPr>
          <p:blipFill>
            <a:blip r:embed="rId8"/>
            <a:stretch>
              <a:fillRect/>
            </a:stretch>
          </p:blipFill>
          <p:spPr>
            <a:xfrm>
              <a:off x="5513190" y="4073282"/>
              <a:ext cx="1271792" cy="842074"/>
            </a:xfrm>
            <a:prstGeom prst="rect">
              <a:avLst/>
            </a:prstGeom>
          </p:spPr>
        </p:pic>
      </p:grpSp>
      <p:grpSp>
        <p:nvGrpSpPr>
          <p:cNvPr id="31" name="グループ化 30">
            <a:extLst>
              <a:ext uri="{FF2B5EF4-FFF2-40B4-BE49-F238E27FC236}">
                <a16:creationId xmlns:a16="http://schemas.microsoft.com/office/drawing/2014/main" id="{5516F883-106A-E50C-CAE7-7AAA51C31832}"/>
              </a:ext>
            </a:extLst>
          </p:cNvPr>
          <p:cNvGrpSpPr/>
          <p:nvPr/>
        </p:nvGrpSpPr>
        <p:grpSpPr>
          <a:xfrm>
            <a:off x="10543168" y="7254235"/>
            <a:ext cx="3395146" cy="3075174"/>
            <a:chOff x="10786838" y="6824663"/>
            <a:chExt cx="3395146" cy="3075174"/>
          </a:xfrm>
        </p:grpSpPr>
        <p:pic>
          <p:nvPicPr>
            <p:cNvPr id="17" name="グラフィックス 16" descr="ヨット 単色塗りつぶし">
              <a:extLst>
                <a:ext uri="{FF2B5EF4-FFF2-40B4-BE49-F238E27FC236}">
                  <a16:creationId xmlns:a16="http://schemas.microsoft.com/office/drawing/2014/main" id="{E683B4FC-5A02-B782-DFF4-AFC386A26608}"/>
                </a:ext>
              </a:extLst>
            </p:cNvPr>
            <p:cNvPicPr>
              <a:picLocks noChangeAspect="1"/>
            </p:cNvPicPr>
            <p:nvPr/>
          </p:nvPicPr>
          <p:blipFill>
            <a:blip r:embed="rId9">
              <a:extLst>
                <a:ext uri="{96DAC541-7B7A-43D3-8B79-37D633B846F1}">
                  <asvg:svgBlip xmlns:asvg="http://schemas.microsoft.com/office/drawing/2016/SVG/main" r:embed="rId10"/>
                </a:ext>
              </a:extLst>
            </a:blip>
            <a:srcRect t="69591" b="1"/>
            <a:stretch>
              <a:fillRect/>
            </a:stretch>
          </p:blipFill>
          <p:spPr>
            <a:xfrm rot="21138398">
              <a:off x="11322384" y="8588588"/>
              <a:ext cx="2810382" cy="1311249"/>
            </a:xfrm>
            <a:prstGeom prst="flowChartProcess">
              <a:avLst/>
            </a:prstGeom>
          </p:spPr>
        </p:pic>
        <p:sp>
          <p:nvSpPr>
            <p:cNvPr id="30" name="フローチャート: 記憶データ 29">
              <a:extLst>
                <a:ext uri="{FF2B5EF4-FFF2-40B4-BE49-F238E27FC236}">
                  <a16:creationId xmlns:a16="http://schemas.microsoft.com/office/drawing/2014/main" id="{A4E96F2C-CEE8-4861-087E-4EE9E1805D19}"/>
                </a:ext>
              </a:extLst>
            </p:cNvPr>
            <p:cNvSpPr/>
            <p:nvPr/>
          </p:nvSpPr>
          <p:spPr>
            <a:xfrm rot="9979437">
              <a:off x="10786838" y="6824663"/>
              <a:ext cx="3395146" cy="1911085"/>
            </a:xfrm>
            <a:prstGeom prst="flowChartOnlineStorage">
              <a:avLst/>
            </a:prstGeom>
            <a:solidFill>
              <a:srgbClr val="003451"/>
            </a:solid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 name="グループ化 19">
            <a:extLst>
              <a:ext uri="{FF2B5EF4-FFF2-40B4-BE49-F238E27FC236}">
                <a16:creationId xmlns:a16="http://schemas.microsoft.com/office/drawing/2014/main" id="{CC00185E-6E11-62B8-D9BA-558B6F00BAF8}"/>
              </a:ext>
            </a:extLst>
          </p:cNvPr>
          <p:cNvGrpSpPr/>
          <p:nvPr/>
        </p:nvGrpSpPr>
        <p:grpSpPr>
          <a:xfrm>
            <a:off x="4063690" y="2589810"/>
            <a:ext cx="3395146" cy="3075174"/>
            <a:chOff x="10786838" y="6824663"/>
            <a:chExt cx="3395146" cy="3075174"/>
          </a:xfrm>
        </p:grpSpPr>
        <p:pic>
          <p:nvPicPr>
            <p:cNvPr id="32" name="グラフィックス 31" descr="ヨット 単色塗りつぶし">
              <a:extLst>
                <a:ext uri="{FF2B5EF4-FFF2-40B4-BE49-F238E27FC236}">
                  <a16:creationId xmlns:a16="http://schemas.microsoft.com/office/drawing/2014/main" id="{1E74B450-3C0A-56BA-2CA3-6C103C9C03C9}"/>
                </a:ext>
              </a:extLst>
            </p:cNvPr>
            <p:cNvPicPr>
              <a:picLocks noChangeAspect="1"/>
            </p:cNvPicPr>
            <p:nvPr/>
          </p:nvPicPr>
          <p:blipFill>
            <a:blip r:embed="rId9">
              <a:extLst>
                <a:ext uri="{96DAC541-7B7A-43D3-8B79-37D633B846F1}">
                  <asvg:svgBlip xmlns:asvg="http://schemas.microsoft.com/office/drawing/2016/SVG/main" r:embed="rId10"/>
                </a:ext>
              </a:extLst>
            </a:blip>
            <a:srcRect t="69591" b="1"/>
            <a:stretch>
              <a:fillRect/>
            </a:stretch>
          </p:blipFill>
          <p:spPr>
            <a:xfrm rot="21138398">
              <a:off x="11322384" y="8588588"/>
              <a:ext cx="2810382" cy="1311249"/>
            </a:xfrm>
            <a:prstGeom prst="flowChartProcess">
              <a:avLst/>
            </a:prstGeom>
          </p:spPr>
        </p:pic>
        <p:sp>
          <p:nvSpPr>
            <p:cNvPr id="33" name="フローチャート: 記憶データ 32">
              <a:extLst>
                <a:ext uri="{FF2B5EF4-FFF2-40B4-BE49-F238E27FC236}">
                  <a16:creationId xmlns:a16="http://schemas.microsoft.com/office/drawing/2014/main" id="{3F205F3E-34E7-6CAE-D866-FFEAEAB75B17}"/>
                </a:ext>
              </a:extLst>
            </p:cNvPr>
            <p:cNvSpPr/>
            <p:nvPr/>
          </p:nvSpPr>
          <p:spPr>
            <a:xfrm rot="9979437">
              <a:off x="10786838" y="6824663"/>
              <a:ext cx="3395146" cy="1911085"/>
            </a:xfrm>
            <a:prstGeom prst="flowChartOnlineStorage">
              <a:avLst/>
            </a:prstGeom>
            <a:solidFill>
              <a:srgbClr val="003451"/>
            </a:solidFill>
            <a:ln>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4" name="テキスト ボックス 33">
            <a:extLst>
              <a:ext uri="{FF2B5EF4-FFF2-40B4-BE49-F238E27FC236}">
                <a16:creationId xmlns:a16="http://schemas.microsoft.com/office/drawing/2014/main" id="{EFF303D6-17AC-C7E0-0AB6-5446C0BE7A34}"/>
              </a:ext>
            </a:extLst>
          </p:cNvPr>
          <p:cNvSpPr txBox="1"/>
          <p:nvPr/>
        </p:nvSpPr>
        <p:spPr>
          <a:xfrm>
            <a:off x="2364702" y="814655"/>
            <a:ext cx="7462589" cy="1446550"/>
          </a:xfrm>
          <a:prstGeom prst="rect">
            <a:avLst/>
          </a:prstGeom>
          <a:noFill/>
        </p:spPr>
        <p:txBody>
          <a:bodyPr wrap="square" rtlCol="0" anchor="t">
            <a:spAutoFit/>
          </a:bodyPr>
          <a:lstStyle/>
          <a:p>
            <a:pPr algn="ctr"/>
            <a:r>
              <a:rPr kumimoji="1" lang="ja-JP" altLang="en-US" sz="4400" b="1">
                <a:solidFill>
                  <a:srgbClr val="003451"/>
                </a:solidFill>
                <a:latin typeface="Noto Sans JP" panose="020B0200000000000000" pitchFamily="50" charset="-128"/>
                <a:ea typeface="Noto Sans JP" panose="020B0200000000000000" pitchFamily="50" charset="-128"/>
              </a:rPr>
              <a:t>社会変化を乗りこなし</a:t>
            </a:r>
            <a:endParaRPr kumimoji="1" lang="en-US" altLang="ja-JP" sz="4400" b="1">
              <a:solidFill>
                <a:srgbClr val="003451"/>
              </a:solidFill>
              <a:latin typeface="Noto Sans JP" panose="020B0200000000000000" pitchFamily="50" charset="-128"/>
              <a:ea typeface="Noto Sans JP" panose="020B0200000000000000" pitchFamily="50" charset="-128"/>
            </a:endParaRPr>
          </a:p>
          <a:p>
            <a:pPr algn="ctr"/>
            <a:r>
              <a:rPr kumimoji="1" lang="ja-JP" altLang="en-US" sz="4400" b="1">
                <a:solidFill>
                  <a:srgbClr val="003451"/>
                </a:solidFill>
                <a:latin typeface="Noto Sans JP" panose="020B0200000000000000" pitchFamily="50" charset="-128"/>
                <a:ea typeface="Noto Sans JP" panose="020B0200000000000000" pitchFamily="50" charset="-128"/>
              </a:rPr>
              <a:t>人々が幸福になるまち土浦</a:t>
            </a:r>
            <a:endParaRPr kumimoji="1" lang="en-US" altLang="ja-JP" sz="4400" b="1">
              <a:solidFill>
                <a:srgbClr val="003451"/>
              </a:solidFill>
              <a:latin typeface="Noto Sans JP" panose="020B0200000000000000" pitchFamily="50" charset="-128"/>
              <a:ea typeface="Noto Sans JP" panose="020B0200000000000000" pitchFamily="50" charset="-128"/>
            </a:endParaRPr>
          </a:p>
        </p:txBody>
      </p:sp>
      <p:sp>
        <p:nvSpPr>
          <p:cNvPr id="37" name="テキスト ボックス 36">
            <a:extLst>
              <a:ext uri="{FF2B5EF4-FFF2-40B4-BE49-F238E27FC236}">
                <a16:creationId xmlns:a16="http://schemas.microsoft.com/office/drawing/2014/main" id="{AC2F1C2B-D0C6-C43C-3B03-FA4C75F44254}"/>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chemeClr val="bg1"/>
                </a:solidFill>
                <a:latin typeface="Noto Sans JP" panose="020B0200000000000000" pitchFamily="50" charset="-128"/>
                <a:ea typeface="Noto Sans JP" panose="020B0200000000000000" pitchFamily="50" charset="-128"/>
              </a:rPr>
              <a:t>5</a:t>
            </a:r>
          </a:p>
        </p:txBody>
      </p:sp>
      <p:pic>
        <p:nvPicPr>
          <p:cNvPr id="40" name="オーディオ 39">
            <a:hlinkClick r:id="" action="ppaction://media"/>
            <a:extLst>
              <a:ext uri="{FF2B5EF4-FFF2-40B4-BE49-F238E27FC236}">
                <a16:creationId xmlns:a16="http://schemas.microsoft.com/office/drawing/2014/main" id="{F57B5995-065C-6302-454A-37C5C0A379A4}"/>
              </a:ext>
            </a:extLst>
          </p:cNvPr>
          <p:cNvPicPr>
            <a:picLocks noChangeAspect="1"/>
          </p:cNvPicPr>
          <p:nvPr>
            <a:audioFile r:link="rId1"/>
            <p:extLst>
              <p:ext uri="{DAA4B4D4-6D71-4841-9C94-3DE7FCFB9230}">
                <p14:media xmlns:p14="http://schemas.microsoft.com/office/powerpoint/2010/main" r:embed="rId2">
                  <p14:trim st="3051" end="2246.7936"/>
                </p14:media>
              </p:ext>
            </p:extLst>
          </p:nvPr>
        </p:nvPicPr>
        <p:blipFill>
          <a:blip r:embed="rId11"/>
          <a:srcRect l="-203125" t="-203125" r="-203125" b="-203125"/>
          <a:stretch>
            <a:fillRect/>
          </a:stretch>
        </p:blipFill>
        <p:spPr>
          <a:xfrm>
            <a:off x="12878689" y="4822565"/>
            <a:ext cx="2057400" cy="2057400"/>
          </a:xfrm>
          <a:prstGeom prst="ellipse">
            <a:avLst/>
          </a:prstGeom>
        </p:spPr>
      </p:pic>
    </p:spTree>
    <p:extLst>
      <p:ext uri="{BB962C8B-B14F-4D97-AF65-F5344CB8AC3E}">
        <p14:creationId xmlns:p14="http://schemas.microsoft.com/office/powerpoint/2010/main" val="1281398678"/>
      </p:ext>
    </p:extLst>
  </p:cSld>
  <p:clrMapOvr>
    <a:masterClrMapping/>
  </p:clrMapOvr>
  <p:transition advClick="0" advTm="6300">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3451"/>
        </a:solidFill>
        <a:effectLst/>
      </p:bgPr>
    </p:bg>
    <p:spTree>
      <p:nvGrpSpPr>
        <p:cNvPr id="1" name="">
          <a:extLst>
            <a:ext uri="{FF2B5EF4-FFF2-40B4-BE49-F238E27FC236}">
              <a16:creationId xmlns:a16="http://schemas.microsoft.com/office/drawing/2014/main" id="{523422E8-B628-1109-E329-9E9AC35C9E39}"/>
            </a:ext>
          </a:extLst>
        </p:cNvPr>
        <p:cNvGrpSpPr/>
        <p:nvPr/>
      </p:nvGrpSpPr>
      <p:grpSpPr>
        <a:xfrm>
          <a:off x="0" y="0"/>
          <a:ext cx="0" cy="0"/>
          <a:chOff x="0" y="0"/>
          <a:chExt cx="0" cy="0"/>
        </a:xfrm>
      </p:grpSpPr>
      <p:grpSp>
        <p:nvGrpSpPr>
          <p:cNvPr id="13" name="グループ化 12">
            <a:extLst>
              <a:ext uri="{FF2B5EF4-FFF2-40B4-BE49-F238E27FC236}">
                <a16:creationId xmlns:a16="http://schemas.microsoft.com/office/drawing/2014/main" id="{4BF77890-FFF8-0069-6C0D-8C7B35960090}"/>
              </a:ext>
            </a:extLst>
          </p:cNvPr>
          <p:cNvGrpSpPr/>
          <p:nvPr/>
        </p:nvGrpSpPr>
        <p:grpSpPr>
          <a:xfrm>
            <a:off x="-1" y="729000"/>
            <a:ext cx="14892001" cy="5400000"/>
            <a:chOff x="-1" y="729000"/>
            <a:chExt cx="14892001" cy="5400000"/>
          </a:xfrm>
        </p:grpSpPr>
        <p:sp>
          <p:nvSpPr>
            <p:cNvPr id="3" name="楕円 2">
              <a:extLst>
                <a:ext uri="{FF2B5EF4-FFF2-40B4-BE49-F238E27FC236}">
                  <a16:creationId xmlns:a16="http://schemas.microsoft.com/office/drawing/2014/main" id="{19C7C776-964F-2484-89EB-53BE79AB0FBB}"/>
                </a:ext>
              </a:extLst>
            </p:cNvPr>
            <p:cNvSpPr>
              <a:spLocks noChangeAspect="1"/>
            </p:cNvSpPr>
            <p:nvPr/>
          </p:nvSpPr>
          <p:spPr>
            <a:xfrm>
              <a:off x="9492000" y="729000"/>
              <a:ext cx="5400000" cy="54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2C4755D0-4F00-80E6-FD53-645BB5460E3F}"/>
                </a:ext>
              </a:extLst>
            </p:cNvPr>
            <p:cNvGrpSpPr/>
            <p:nvPr/>
          </p:nvGrpSpPr>
          <p:grpSpPr>
            <a:xfrm>
              <a:off x="-1" y="729000"/>
              <a:ext cx="9492001" cy="5400000"/>
              <a:chOff x="-1" y="729000"/>
              <a:chExt cx="9492001" cy="5400000"/>
            </a:xfrm>
          </p:grpSpPr>
          <p:sp>
            <p:nvSpPr>
              <p:cNvPr id="2" name="正方形/長方形 1">
                <a:extLst>
                  <a:ext uri="{FF2B5EF4-FFF2-40B4-BE49-F238E27FC236}">
                    <a16:creationId xmlns:a16="http://schemas.microsoft.com/office/drawing/2014/main" id="{9E3E8217-30E6-E164-BCCB-4FED07CC5718}"/>
                  </a:ext>
                </a:extLst>
              </p:cNvPr>
              <p:cNvSpPr/>
              <p:nvPr/>
            </p:nvSpPr>
            <p:spPr>
              <a:xfrm>
                <a:off x="-1" y="729000"/>
                <a:ext cx="6790267" cy="540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57DEA947-EE31-A600-0B47-72F993A77D4E}"/>
                  </a:ext>
                </a:extLst>
              </p:cNvPr>
              <p:cNvSpPr>
                <a:spLocks noChangeAspect="1"/>
              </p:cNvSpPr>
              <p:nvPr/>
            </p:nvSpPr>
            <p:spPr>
              <a:xfrm>
                <a:off x="4092000" y="729000"/>
                <a:ext cx="5400000" cy="54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テキスト ボックス 4">
              <a:extLst>
                <a:ext uri="{FF2B5EF4-FFF2-40B4-BE49-F238E27FC236}">
                  <a16:creationId xmlns:a16="http://schemas.microsoft.com/office/drawing/2014/main" id="{EAF38B92-E14C-0E5E-F8FE-38867BE51CF4}"/>
                </a:ext>
              </a:extLst>
            </p:cNvPr>
            <p:cNvSpPr txBox="1"/>
            <p:nvPr/>
          </p:nvSpPr>
          <p:spPr>
            <a:xfrm>
              <a:off x="0" y="2644170"/>
              <a:ext cx="8968641" cy="1569660"/>
            </a:xfrm>
            <a:prstGeom prst="rect">
              <a:avLst/>
            </a:prstGeom>
            <a:noFill/>
          </p:spPr>
          <p:txBody>
            <a:bodyPr wrap="square" rtlCol="0" anchor="ctr">
              <a:spAutoFit/>
            </a:bodyPr>
            <a:lstStyle/>
            <a:p>
              <a:pPr algn="ctr"/>
              <a:r>
                <a:rPr kumimoji="1" lang="ja-JP" altLang="en-US" sz="9600" b="1">
                  <a:solidFill>
                    <a:srgbClr val="003451"/>
                  </a:solidFill>
                  <a:latin typeface="Noto Sans JP" panose="020B0200000000000000" pitchFamily="50" charset="-128"/>
                  <a:ea typeface="Noto Sans JP" panose="020B0200000000000000" pitchFamily="50" charset="-128"/>
                </a:rPr>
                <a:t>施策の提案</a:t>
              </a:r>
            </a:p>
          </p:txBody>
        </p:sp>
      </p:grpSp>
      <p:grpSp>
        <p:nvGrpSpPr>
          <p:cNvPr id="7" name="グループ化 6">
            <a:extLst>
              <a:ext uri="{FF2B5EF4-FFF2-40B4-BE49-F238E27FC236}">
                <a16:creationId xmlns:a16="http://schemas.microsoft.com/office/drawing/2014/main" id="{3A916743-4852-5DFA-7F6A-0594A53F9069}"/>
              </a:ext>
            </a:extLst>
          </p:cNvPr>
          <p:cNvGrpSpPr/>
          <p:nvPr/>
        </p:nvGrpSpPr>
        <p:grpSpPr>
          <a:xfrm>
            <a:off x="-10002253" y="-8181474"/>
            <a:ext cx="32554358" cy="22370715"/>
            <a:chOff x="-10002253" y="-8181474"/>
            <a:chExt cx="32554358" cy="22370715"/>
          </a:xfrm>
        </p:grpSpPr>
        <p:sp>
          <p:nvSpPr>
            <p:cNvPr id="8" name="正方形/長方形 7">
              <a:extLst>
                <a:ext uri="{FF2B5EF4-FFF2-40B4-BE49-F238E27FC236}">
                  <a16:creationId xmlns:a16="http://schemas.microsoft.com/office/drawing/2014/main" id="{EEC6BBBE-DFC8-E6AE-0F1E-B7840F1D6407}"/>
                </a:ext>
              </a:extLst>
            </p:cNvPr>
            <p:cNvSpPr/>
            <p:nvPr/>
          </p:nvSpPr>
          <p:spPr>
            <a:xfrm>
              <a:off x="5638800" y="-8181474"/>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3C05DBC7-BBAC-4F99-C2AE-42A3DB86F9C1}"/>
                </a:ext>
              </a:extLst>
            </p:cNvPr>
            <p:cNvSpPr/>
            <p:nvPr/>
          </p:nvSpPr>
          <p:spPr>
            <a:xfrm>
              <a:off x="5638800" y="13274841"/>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9A184D64-CD83-BBF0-E83D-993D2458D9D2}"/>
                </a:ext>
              </a:extLst>
            </p:cNvPr>
            <p:cNvSpPr/>
            <p:nvPr/>
          </p:nvSpPr>
          <p:spPr>
            <a:xfrm>
              <a:off x="-10002253" y="29718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DB36E92A-752A-8B5D-0807-07BFC3CDE82D}"/>
                </a:ext>
              </a:extLst>
            </p:cNvPr>
            <p:cNvSpPr/>
            <p:nvPr/>
          </p:nvSpPr>
          <p:spPr>
            <a:xfrm>
              <a:off x="21637705" y="29718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テキスト ボックス 13">
            <a:extLst>
              <a:ext uri="{FF2B5EF4-FFF2-40B4-BE49-F238E27FC236}">
                <a16:creationId xmlns:a16="http://schemas.microsoft.com/office/drawing/2014/main" id="{9BA98DBC-760D-1823-4280-9E1B6DB616A6}"/>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chemeClr val="bg1"/>
                </a:solidFill>
                <a:latin typeface="Noto Sans JP" panose="020B0200000000000000" pitchFamily="50" charset="-128"/>
                <a:ea typeface="Noto Sans JP" panose="020B0200000000000000" pitchFamily="50" charset="-128"/>
              </a:rPr>
              <a:t>6</a:t>
            </a:r>
          </a:p>
        </p:txBody>
      </p:sp>
      <p:pic>
        <p:nvPicPr>
          <p:cNvPr id="17" name="グラフィックス 16">
            <a:extLst>
              <a:ext uri="{FF2B5EF4-FFF2-40B4-BE49-F238E27FC236}">
                <a16:creationId xmlns:a16="http://schemas.microsoft.com/office/drawing/2014/main" id="{F745CF75-A1B9-1999-5FCF-7B03C65D05CC}"/>
              </a:ext>
            </a:extLst>
          </p:cNvPr>
          <p:cNvPicPr>
            <a:picLocks noChangeAspect="1"/>
            <a:extLst>
              <a:ext uri="{51228E76-BA90-4043-B771-695A4F85340A}">
                <alf:liveFeedProps xmlns:alf="http://schemas.microsoft.com/office/drawing/2021/livefeed"/>
              </a:ext>
            </a:extLst>
          </p:cNvPicPr>
          <p:nvPr/>
        </p:nvPicPr>
        <p:blipFill>
          <a:blip r:embed="rId5">
            <a:extLst>
              <a:ext uri="{96DAC541-7B7A-43D3-8B79-37D633B846F1}">
                <asvg:svgBlip xmlns:asvg="http://schemas.microsoft.com/office/drawing/2016/SVG/main" r:embed="rId6"/>
              </a:ext>
            </a:extLst>
          </a:blip>
          <a:stretch>
            <a:fillRect/>
          </a:stretch>
        </p:blipFill>
        <p:spPr>
          <a:xfrm>
            <a:off x="12724436" y="1061977"/>
            <a:ext cx="2057400" cy="2057400"/>
          </a:xfrm>
          <a:prstGeom prst="ellipse">
            <a:avLst/>
          </a:prstGeom>
        </p:spPr>
      </p:pic>
      <p:pic>
        <p:nvPicPr>
          <p:cNvPr id="18" name="オーディオ 17">
            <a:hlinkClick r:id="" action="ppaction://media"/>
            <a:extLst>
              <a:ext uri="{FF2B5EF4-FFF2-40B4-BE49-F238E27FC236}">
                <a16:creationId xmlns:a16="http://schemas.microsoft.com/office/drawing/2014/main" id="{BA1652FC-A1B7-6D31-C41A-C65C2ACA957D}"/>
              </a:ext>
            </a:extLst>
          </p:cNvPr>
          <p:cNvPicPr>
            <a:picLocks noChangeAspect="1"/>
          </p:cNvPicPr>
          <p:nvPr>
            <a:audioFile r:link="rId1"/>
            <p:extLst>
              <p:ext uri="{DAA4B4D4-6D71-4841-9C94-3DE7FCFB9230}">
                <p14:media xmlns:p14="http://schemas.microsoft.com/office/powerpoint/2010/main" r:embed="rId2">
                  <p14:trim st="3819" end="1438.9002"/>
                </p14:media>
              </p:ext>
            </p:extLst>
          </p:nvPr>
        </p:nvPicPr>
        <p:blipFill>
          <a:blip r:embed="rId7"/>
          <a:srcRect l="-203125" t="-203125" r="-203125" b="-203125"/>
          <a:stretch>
            <a:fillRect/>
          </a:stretch>
        </p:blipFill>
        <p:spPr>
          <a:xfrm>
            <a:off x="12353292" y="4425543"/>
            <a:ext cx="2057400" cy="2057400"/>
          </a:xfrm>
          <a:prstGeom prst="ellipse">
            <a:avLst/>
          </a:prstGeom>
        </p:spPr>
      </p:pic>
    </p:spTree>
    <p:extLst>
      <p:ext uri="{BB962C8B-B14F-4D97-AF65-F5344CB8AC3E}">
        <p14:creationId xmlns:p14="http://schemas.microsoft.com/office/powerpoint/2010/main" val="1676397366"/>
      </p:ext>
    </p:extLst>
  </p:cSld>
  <p:clrMapOvr>
    <a:masterClrMapping/>
  </p:clrMapOvr>
  <mc:AlternateContent xmlns:mc="http://schemas.openxmlformats.org/markup-compatibility/2006" xmlns:p14="http://schemas.microsoft.com/office/powerpoint/2010/main">
    <mc:Choice Requires="p14">
      <p:transition p14:dur="0" advTm="4700"/>
    </mc:Choice>
    <mc:Fallback xmlns="">
      <p:transition advTm="4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A86409C-36CF-FEA1-34BB-80FF3A8BD56E}"/>
            </a:ext>
          </a:extLst>
        </p:cNvPr>
        <p:cNvGrpSpPr/>
        <p:nvPr/>
      </p:nvGrpSpPr>
      <p:grpSpPr>
        <a:xfrm>
          <a:off x="0" y="0"/>
          <a:ext cx="0" cy="0"/>
          <a:chOff x="0" y="0"/>
          <a:chExt cx="0" cy="0"/>
        </a:xfrm>
      </p:grpSpPr>
      <p:sp>
        <p:nvSpPr>
          <p:cNvPr id="59" name="正方形/長方形 58">
            <a:extLst>
              <a:ext uri="{FF2B5EF4-FFF2-40B4-BE49-F238E27FC236}">
                <a16:creationId xmlns:a16="http://schemas.microsoft.com/office/drawing/2014/main" id="{89E3EE44-0F6E-D03C-FF46-FF5A29366FA6}"/>
              </a:ext>
            </a:extLst>
          </p:cNvPr>
          <p:cNvSpPr/>
          <p:nvPr/>
        </p:nvSpPr>
        <p:spPr>
          <a:xfrm>
            <a:off x="6553200" y="-294"/>
            <a:ext cx="56388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a:extLst>
              <a:ext uri="{FF2B5EF4-FFF2-40B4-BE49-F238E27FC236}">
                <a16:creationId xmlns:a16="http://schemas.microsoft.com/office/drawing/2014/main" id="{4930D051-24CB-0E44-F4B3-FDDA428949E6}"/>
              </a:ext>
            </a:extLst>
          </p:cNvPr>
          <p:cNvSpPr/>
          <p:nvPr/>
        </p:nvSpPr>
        <p:spPr>
          <a:xfrm>
            <a:off x="-4426" y="0"/>
            <a:ext cx="3857626" cy="6858000"/>
          </a:xfrm>
          <a:prstGeom prst="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FABF6E61-FDD7-F798-D0CE-587BC1C0BB5E}"/>
              </a:ext>
            </a:extLst>
          </p:cNvPr>
          <p:cNvSpPr/>
          <p:nvPr/>
        </p:nvSpPr>
        <p:spPr>
          <a:xfrm>
            <a:off x="0" y="728706"/>
            <a:ext cx="12192000" cy="5400000"/>
          </a:xfrm>
          <a:prstGeom prst="rect">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AA34CD5E-549C-A3F7-4458-1D6EFF1A902F}"/>
              </a:ext>
            </a:extLst>
          </p:cNvPr>
          <p:cNvGrpSpPr/>
          <p:nvPr/>
        </p:nvGrpSpPr>
        <p:grpSpPr>
          <a:xfrm>
            <a:off x="0" y="729000"/>
            <a:ext cx="6553200" cy="5400000"/>
            <a:chOff x="0" y="729000"/>
            <a:chExt cx="6553200" cy="5400000"/>
          </a:xfrm>
        </p:grpSpPr>
        <p:sp>
          <p:nvSpPr>
            <p:cNvPr id="2" name="正方形/長方形 1">
              <a:extLst>
                <a:ext uri="{FF2B5EF4-FFF2-40B4-BE49-F238E27FC236}">
                  <a16:creationId xmlns:a16="http://schemas.microsoft.com/office/drawing/2014/main" id="{135652DB-8716-896E-878B-9A62E0601FB6}"/>
                </a:ext>
              </a:extLst>
            </p:cNvPr>
            <p:cNvSpPr/>
            <p:nvPr/>
          </p:nvSpPr>
          <p:spPr>
            <a:xfrm>
              <a:off x="0" y="729000"/>
              <a:ext cx="3857626" cy="540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76392455-9239-28B3-C827-A76076128B77}"/>
                </a:ext>
              </a:extLst>
            </p:cNvPr>
            <p:cNvSpPr>
              <a:spLocks noChangeAspect="1"/>
            </p:cNvSpPr>
            <p:nvPr/>
          </p:nvSpPr>
          <p:spPr>
            <a:xfrm>
              <a:off x="1153200" y="729000"/>
              <a:ext cx="5400000" cy="54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 name="グループ化 6">
            <a:extLst>
              <a:ext uri="{FF2B5EF4-FFF2-40B4-BE49-F238E27FC236}">
                <a16:creationId xmlns:a16="http://schemas.microsoft.com/office/drawing/2014/main" id="{BAFBFBF4-747D-A2DA-6F68-BA8F3C99D6BA}"/>
              </a:ext>
            </a:extLst>
          </p:cNvPr>
          <p:cNvGrpSpPr/>
          <p:nvPr/>
        </p:nvGrpSpPr>
        <p:grpSpPr>
          <a:xfrm>
            <a:off x="-10002253" y="-8181474"/>
            <a:ext cx="32554358" cy="22370715"/>
            <a:chOff x="-10002253" y="-8181474"/>
            <a:chExt cx="32554358" cy="22370715"/>
          </a:xfrm>
        </p:grpSpPr>
        <p:sp>
          <p:nvSpPr>
            <p:cNvPr id="8" name="正方形/長方形 7">
              <a:extLst>
                <a:ext uri="{FF2B5EF4-FFF2-40B4-BE49-F238E27FC236}">
                  <a16:creationId xmlns:a16="http://schemas.microsoft.com/office/drawing/2014/main" id="{34FB2B7F-0DAE-7754-CAAC-28A74D8955E2}"/>
                </a:ext>
              </a:extLst>
            </p:cNvPr>
            <p:cNvSpPr/>
            <p:nvPr/>
          </p:nvSpPr>
          <p:spPr>
            <a:xfrm>
              <a:off x="5638800" y="-8181474"/>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E6AF0E72-AA98-0A38-2CEC-008CA78EF332}"/>
                </a:ext>
              </a:extLst>
            </p:cNvPr>
            <p:cNvSpPr/>
            <p:nvPr/>
          </p:nvSpPr>
          <p:spPr>
            <a:xfrm>
              <a:off x="5638800" y="13274841"/>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033EE9EC-5B24-58C0-802A-F9AF699F739B}"/>
                </a:ext>
              </a:extLst>
            </p:cNvPr>
            <p:cNvSpPr/>
            <p:nvPr/>
          </p:nvSpPr>
          <p:spPr>
            <a:xfrm>
              <a:off x="-10002253" y="29718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A60AE5AD-6389-DA03-7890-1B6C003F0115}"/>
                </a:ext>
              </a:extLst>
            </p:cNvPr>
            <p:cNvSpPr/>
            <p:nvPr/>
          </p:nvSpPr>
          <p:spPr>
            <a:xfrm>
              <a:off x="21637705" y="29718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四角形: 角を丸くする 4">
            <a:extLst>
              <a:ext uri="{FF2B5EF4-FFF2-40B4-BE49-F238E27FC236}">
                <a16:creationId xmlns:a16="http://schemas.microsoft.com/office/drawing/2014/main" id="{12B0FCEC-DA0F-68E0-23FC-9A375BD96F17}"/>
              </a:ext>
            </a:extLst>
          </p:cNvPr>
          <p:cNvSpPr/>
          <p:nvPr/>
        </p:nvSpPr>
        <p:spPr>
          <a:xfrm>
            <a:off x="765734" y="1450064"/>
            <a:ext cx="2340000" cy="3176034"/>
          </a:xfrm>
          <a:prstGeom prst="roundRect">
            <a:avLst>
              <a:gd name="adj" fmla="val 11458"/>
            </a:avLst>
          </a:prstGeom>
          <a:solidFill>
            <a:schemeClr val="bg1">
              <a:lumMod val="95000"/>
            </a:schemeClr>
          </a:solidFill>
          <a:ln w="571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a:extLst>
              <a:ext uri="{FF2B5EF4-FFF2-40B4-BE49-F238E27FC236}">
                <a16:creationId xmlns:a16="http://schemas.microsoft.com/office/drawing/2014/main" id="{7D02D3F9-487C-AAAA-1149-CDD6DACBF3C9}"/>
              </a:ext>
            </a:extLst>
          </p:cNvPr>
          <p:cNvGrpSpPr/>
          <p:nvPr/>
        </p:nvGrpSpPr>
        <p:grpSpPr>
          <a:xfrm>
            <a:off x="765736" y="1428182"/>
            <a:ext cx="2340000" cy="3221816"/>
            <a:chOff x="2067938" y="1712670"/>
            <a:chExt cx="2340000" cy="3221816"/>
          </a:xfrm>
        </p:grpSpPr>
        <p:grpSp>
          <p:nvGrpSpPr>
            <p:cNvPr id="15" name="グループ化 14">
              <a:extLst>
                <a:ext uri="{FF2B5EF4-FFF2-40B4-BE49-F238E27FC236}">
                  <a16:creationId xmlns:a16="http://schemas.microsoft.com/office/drawing/2014/main" id="{B90A56A1-0AA0-A7D8-55DE-FF6495EB0F50}"/>
                </a:ext>
              </a:extLst>
            </p:cNvPr>
            <p:cNvGrpSpPr/>
            <p:nvPr/>
          </p:nvGrpSpPr>
          <p:grpSpPr>
            <a:xfrm>
              <a:off x="2067938" y="1712670"/>
              <a:ext cx="2340000" cy="584775"/>
              <a:chOff x="4925349" y="3876036"/>
              <a:chExt cx="2340000" cy="584775"/>
            </a:xfrm>
          </p:grpSpPr>
          <p:sp>
            <p:nvSpPr>
              <p:cNvPr id="25" name="フリーフォーム: 図形 24">
                <a:extLst>
                  <a:ext uri="{FF2B5EF4-FFF2-40B4-BE49-F238E27FC236}">
                    <a16:creationId xmlns:a16="http://schemas.microsoft.com/office/drawing/2014/main" id="{A21CE9C6-92A4-604A-5806-F525CA2ED965}"/>
                  </a:ext>
                </a:extLst>
              </p:cNvPr>
              <p:cNvSpPr>
                <a:spLocks noChangeAspect="1"/>
              </p:cNvSpPr>
              <p:nvPr/>
            </p:nvSpPr>
            <p:spPr>
              <a:xfrm>
                <a:off x="4925349" y="3897918"/>
                <a:ext cx="2340000" cy="540808"/>
              </a:xfrm>
              <a:custGeom>
                <a:avLst/>
                <a:gdLst>
                  <a:gd name="csX0" fmla="*/ 2070000 w 2340000"/>
                  <a:gd name="csY0" fmla="*/ 0 h 540808"/>
                  <a:gd name="csX1" fmla="*/ 2340000 w 2340000"/>
                  <a:gd name="csY1" fmla="*/ 270000 h 540808"/>
                  <a:gd name="csX2" fmla="*/ 2070000 w 2340000"/>
                  <a:gd name="csY2" fmla="*/ 540000 h 540808"/>
                  <a:gd name="csX3" fmla="*/ 2070000 w 2340000"/>
                  <a:gd name="csY3" fmla="*/ 540808 h 540808"/>
                  <a:gd name="csX4" fmla="*/ 270000 w 2340000"/>
                  <a:gd name="csY4" fmla="*/ 540808 h 540808"/>
                  <a:gd name="csX5" fmla="*/ 0 w 2340000"/>
                  <a:gd name="csY5" fmla="*/ 270808 h 540808"/>
                  <a:gd name="csX6" fmla="*/ 270000 w 2340000"/>
                  <a:gd name="csY6" fmla="*/ 808 h 540808"/>
                  <a:gd name="csX7" fmla="*/ 2061985 w 2340000"/>
                  <a:gd name="csY7" fmla="*/ 808 h 540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0000" h="540808">
                    <a:moveTo>
                      <a:pt x="2070000" y="0"/>
                    </a:moveTo>
                    <a:cubicBezTo>
                      <a:pt x="2219117" y="0"/>
                      <a:pt x="2340000" y="120883"/>
                      <a:pt x="2340000" y="270000"/>
                    </a:cubicBezTo>
                    <a:cubicBezTo>
                      <a:pt x="2340000" y="419117"/>
                      <a:pt x="2219117" y="540000"/>
                      <a:pt x="2070000" y="540000"/>
                    </a:cubicBezTo>
                    <a:lnTo>
                      <a:pt x="2070000" y="540808"/>
                    </a:lnTo>
                    <a:lnTo>
                      <a:pt x="270000" y="540808"/>
                    </a:lnTo>
                    <a:cubicBezTo>
                      <a:pt x="120883" y="540808"/>
                      <a:pt x="0" y="419925"/>
                      <a:pt x="0" y="270808"/>
                    </a:cubicBezTo>
                    <a:cubicBezTo>
                      <a:pt x="0" y="121691"/>
                      <a:pt x="120883" y="808"/>
                      <a:pt x="270000" y="808"/>
                    </a:cubicBezTo>
                    <a:lnTo>
                      <a:pt x="2061985" y="808"/>
                    </a:lnTo>
                    <a:close/>
                  </a:path>
                </a:pathLst>
              </a:cu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chemeClr val="tx2"/>
                  </a:solidFill>
                </a:endParaRPr>
              </a:p>
            </p:txBody>
          </p:sp>
          <p:sp>
            <p:nvSpPr>
              <p:cNvPr id="26" name="テキスト ボックス 25">
                <a:extLst>
                  <a:ext uri="{FF2B5EF4-FFF2-40B4-BE49-F238E27FC236}">
                    <a16:creationId xmlns:a16="http://schemas.microsoft.com/office/drawing/2014/main" id="{A4BDB8FC-C73A-7E2C-57D9-FF3D4F9591DF}"/>
                  </a:ext>
                </a:extLst>
              </p:cNvPr>
              <p:cNvSpPr txBox="1"/>
              <p:nvPr/>
            </p:nvSpPr>
            <p:spPr>
              <a:xfrm>
                <a:off x="5262010" y="3876036"/>
                <a:ext cx="1671777" cy="584775"/>
              </a:xfrm>
              <a:prstGeom prst="rect">
                <a:avLst/>
              </a:prstGeom>
              <a:noFill/>
            </p:spPr>
            <p:txBody>
              <a:bodyPr wrap="square" rtlCol="0" anchor="ctr">
                <a:spAutoFit/>
              </a:bodyPr>
              <a:lstStyle/>
              <a:p>
                <a:pPr algn="ctr"/>
                <a:r>
                  <a:rPr kumimoji="1" lang="ja-JP" altLang="en-US" sz="3200" b="1">
                    <a:solidFill>
                      <a:schemeClr val="bg1"/>
                    </a:solidFill>
                    <a:latin typeface="Noto Sans JP" panose="020B0200000000000000" pitchFamily="50" charset="-128"/>
                    <a:ea typeface="Noto Sans JP" panose="020B0200000000000000" pitchFamily="50" charset="-128"/>
                  </a:rPr>
                  <a:t>豊かさ</a:t>
                </a:r>
                <a:endParaRPr kumimoji="1" lang="ja-JP" altLang="en-US" sz="2400" b="1">
                  <a:solidFill>
                    <a:schemeClr val="bg1"/>
                  </a:solidFill>
                  <a:latin typeface="Noto Sans JP" panose="020B0200000000000000" pitchFamily="50" charset="-128"/>
                  <a:ea typeface="Noto Sans JP" panose="020B0200000000000000" pitchFamily="50" charset="-128"/>
                </a:endParaRPr>
              </a:p>
            </p:txBody>
          </p:sp>
        </p:grpSp>
        <p:sp>
          <p:nvSpPr>
            <p:cNvPr id="24" name="テキスト ボックス 23">
              <a:extLst>
                <a:ext uri="{FF2B5EF4-FFF2-40B4-BE49-F238E27FC236}">
                  <a16:creationId xmlns:a16="http://schemas.microsoft.com/office/drawing/2014/main" id="{3F80EB62-B193-52FF-42AF-E55EB4CBF672}"/>
                </a:ext>
              </a:extLst>
            </p:cNvPr>
            <p:cNvSpPr txBox="1"/>
            <p:nvPr/>
          </p:nvSpPr>
          <p:spPr>
            <a:xfrm>
              <a:off x="2266518" y="2561255"/>
              <a:ext cx="1942838" cy="584775"/>
            </a:xfrm>
            <a:prstGeom prst="rect">
              <a:avLst/>
            </a:prstGeom>
            <a:noFill/>
          </p:spPr>
          <p:txBody>
            <a:bodyPr wrap="square" rtlCol="0" anchor="ctr">
              <a:spAutoFit/>
            </a:bodyPr>
            <a:lstStyle/>
            <a:p>
              <a:pPr algn="ctr"/>
              <a:r>
                <a:rPr kumimoji="1" lang="ja-JP" altLang="en-US" sz="3200" b="1">
                  <a:solidFill>
                    <a:srgbClr val="003451"/>
                  </a:solidFill>
                  <a:latin typeface="Noto Sans JP" panose="020B0200000000000000" pitchFamily="50" charset="-128"/>
                  <a:ea typeface="Noto Sans JP" panose="020B0200000000000000" pitchFamily="50" charset="-128"/>
                </a:rPr>
                <a:t>安心安全</a:t>
              </a:r>
              <a:endParaRPr kumimoji="1" lang="ja-JP" altLang="en-US" sz="2400" b="1">
                <a:solidFill>
                  <a:srgbClr val="003451"/>
                </a:solidFill>
                <a:latin typeface="Noto Sans JP" panose="020B0200000000000000" pitchFamily="50" charset="-128"/>
                <a:ea typeface="Noto Sans JP" panose="020B0200000000000000" pitchFamily="50" charset="-128"/>
              </a:endParaRPr>
            </a:p>
          </p:txBody>
        </p:sp>
        <p:sp>
          <p:nvSpPr>
            <p:cNvPr id="22" name="テキスト ボックス 21">
              <a:extLst>
                <a:ext uri="{FF2B5EF4-FFF2-40B4-BE49-F238E27FC236}">
                  <a16:creationId xmlns:a16="http://schemas.microsoft.com/office/drawing/2014/main" id="{4F63EF52-A8F1-8E30-C8D6-E74EB370B6BD}"/>
                </a:ext>
              </a:extLst>
            </p:cNvPr>
            <p:cNvSpPr txBox="1"/>
            <p:nvPr/>
          </p:nvSpPr>
          <p:spPr>
            <a:xfrm>
              <a:off x="2269068" y="3431926"/>
              <a:ext cx="1937739" cy="584775"/>
            </a:xfrm>
            <a:prstGeom prst="rect">
              <a:avLst/>
            </a:prstGeom>
            <a:noFill/>
          </p:spPr>
          <p:txBody>
            <a:bodyPr wrap="square" rtlCol="0" anchor="ctr">
              <a:spAutoFit/>
            </a:bodyPr>
            <a:lstStyle/>
            <a:p>
              <a:pPr algn="ctr"/>
              <a:r>
                <a:rPr kumimoji="1" lang="ja-JP" altLang="en-US" sz="3200" b="1">
                  <a:solidFill>
                    <a:srgbClr val="003451"/>
                  </a:solidFill>
                  <a:latin typeface="Noto Sans JP" panose="020B0200000000000000" pitchFamily="50" charset="-128"/>
                  <a:ea typeface="Noto Sans JP" panose="020B0200000000000000" pitchFamily="50" charset="-128"/>
                </a:rPr>
                <a:t>人財育成</a:t>
              </a:r>
              <a:endParaRPr kumimoji="1" lang="ja-JP" altLang="en-US" sz="2400" b="1">
                <a:solidFill>
                  <a:srgbClr val="003451"/>
                </a:solidFill>
                <a:latin typeface="Noto Sans JP" panose="020B0200000000000000" pitchFamily="50" charset="-128"/>
                <a:ea typeface="Noto Sans JP" panose="020B0200000000000000" pitchFamily="50" charset="-128"/>
              </a:endParaRPr>
            </a:p>
          </p:txBody>
        </p:sp>
        <p:sp>
          <p:nvSpPr>
            <p:cNvPr id="20" name="テキスト ボックス 19">
              <a:extLst>
                <a:ext uri="{FF2B5EF4-FFF2-40B4-BE49-F238E27FC236}">
                  <a16:creationId xmlns:a16="http://schemas.microsoft.com/office/drawing/2014/main" id="{FB65EF33-7EF5-64A6-7728-EA4A5675432C}"/>
                </a:ext>
              </a:extLst>
            </p:cNvPr>
            <p:cNvSpPr txBox="1"/>
            <p:nvPr/>
          </p:nvSpPr>
          <p:spPr>
            <a:xfrm>
              <a:off x="2306744" y="4349711"/>
              <a:ext cx="1862385" cy="584775"/>
            </a:xfrm>
            <a:prstGeom prst="rect">
              <a:avLst/>
            </a:prstGeom>
            <a:noFill/>
          </p:spPr>
          <p:txBody>
            <a:bodyPr wrap="square" rtlCol="0" anchor="ctr">
              <a:spAutoFit/>
            </a:bodyPr>
            <a:lstStyle/>
            <a:p>
              <a:pPr algn="ctr"/>
              <a:r>
                <a:rPr kumimoji="1" lang="ja-JP" altLang="en-US" sz="3200" b="1">
                  <a:solidFill>
                    <a:srgbClr val="003451"/>
                  </a:solidFill>
                  <a:latin typeface="Noto Sans JP" panose="020B0200000000000000" pitchFamily="50" charset="-128"/>
                  <a:ea typeface="Noto Sans JP" panose="020B0200000000000000" pitchFamily="50" charset="-128"/>
                </a:rPr>
                <a:t>夢・希望</a:t>
              </a:r>
              <a:endParaRPr kumimoji="1" lang="ja-JP" altLang="en-US" sz="2400" b="1">
                <a:solidFill>
                  <a:srgbClr val="003451"/>
                </a:solidFill>
                <a:latin typeface="Noto Sans JP" panose="020B0200000000000000" pitchFamily="50" charset="-128"/>
                <a:ea typeface="Noto Sans JP" panose="020B0200000000000000" pitchFamily="50" charset="-128"/>
              </a:endParaRPr>
            </a:p>
          </p:txBody>
        </p:sp>
      </p:grpSp>
      <p:grpSp>
        <p:nvGrpSpPr>
          <p:cNvPr id="27" name="グループ化 26">
            <a:extLst>
              <a:ext uri="{FF2B5EF4-FFF2-40B4-BE49-F238E27FC236}">
                <a16:creationId xmlns:a16="http://schemas.microsoft.com/office/drawing/2014/main" id="{668643BE-D48E-531B-F3C4-67970ABD6EAE}"/>
              </a:ext>
            </a:extLst>
          </p:cNvPr>
          <p:cNvGrpSpPr/>
          <p:nvPr/>
        </p:nvGrpSpPr>
        <p:grpSpPr>
          <a:xfrm>
            <a:off x="3396450" y="2340968"/>
            <a:ext cx="2535087" cy="2176063"/>
            <a:chOff x="4823056" y="2418023"/>
            <a:chExt cx="2535087" cy="2176063"/>
          </a:xfrm>
        </p:grpSpPr>
        <p:grpSp>
          <p:nvGrpSpPr>
            <p:cNvPr id="50" name="グループ化 49">
              <a:extLst>
                <a:ext uri="{FF2B5EF4-FFF2-40B4-BE49-F238E27FC236}">
                  <a16:creationId xmlns:a16="http://schemas.microsoft.com/office/drawing/2014/main" id="{F811ECDB-0C26-88AC-89C4-2665F4C62BC9}"/>
                </a:ext>
              </a:extLst>
            </p:cNvPr>
            <p:cNvGrpSpPr/>
            <p:nvPr/>
          </p:nvGrpSpPr>
          <p:grpSpPr>
            <a:xfrm>
              <a:off x="5376000" y="2418023"/>
              <a:ext cx="1440000" cy="1440000"/>
              <a:chOff x="5376000" y="2446065"/>
              <a:chExt cx="1440000" cy="1440000"/>
            </a:xfrm>
          </p:grpSpPr>
          <p:sp>
            <p:nvSpPr>
              <p:cNvPr id="52" name="楕円 51">
                <a:extLst>
                  <a:ext uri="{FF2B5EF4-FFF2-40B4-BE49-F238E27FC236}">
                    <a16:creationId xmlns:a16="http://schemas.microsoft.com/office/drawing/2014/main" id="{9B5BDA79-FE64-C8B5-03C3-725F3EF71E15}"/>
                  </a:ext>
                </a:extLst>
              </p:cNvPr>
              <p:cNvSpPr>
                <a:spLocks noChangeAspect="1"/>
              </p:cNvSpPr>
              <p:nvPr/>
            </p:nvSpPr>
            <p:spPr>
              <a:xfrm>
                <a:off x="5376000" y="2446065"/>
                <a:ext cx="1440000" cy="1440000"/>
              </a:xfrm>
              <a:prstGeom prst="ellipse">
                <a:avLst/>
              </a:prstGeom>
              <a:solidFill>
                <a:srgbClr val="003451"/>
              </a:solidFill>
              <a:ln w="5715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矢印: 上 52">
                <a:extLst>
                  <a:ext uri="{FF2B5EF4-FFF2-40B4-BE49-F238E27FC236}">
                    <a16:creationId xmlns:a16="http://schemas.microsoft.com/office/drawing/2014/main" id="{9006FA23-FD9E-96CE-4AA6-C907B9356B51}"/>
                  </a:ext>
                </a:extLst>
              </p:cNvPr>
              <p:cNvSpPr/>
              <p:nvPr/>
            </p:nvSpPr>
            <p:spPr>
              <a:xfrm>
                <a:off x="5666538" y="2623406"/>
                <a:ext cx="869121" cy="1073612"/>
              </a:xfrm>
              <a:prstGeom prst="upArrow">
                <a:avLst>
                  <a:gd name="adj1" fmla="val 45616"/>
                  <a:gd name="adj2" fmla="val 57481"/>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1" name="テキスト ボックス 50">
              <a:extLst>
                <a:ext uri="{FF2B5EF4-FFF2-40B4-BE49-F238E27FC236}">
                  <a16:creationId xmlns:a16="http://schemas.microsoft.com/office/drawing/2014/main" id="{FF88B45F-6FAF-CC1D-CB72-929AFA789447}"/>
                </a:ext>
              </a:extLst>
            </p:cNvPr>
            <p:cNvSpPr txBox="1"/>
            <p:nvPr/>
          </p:nvSpPr>
          <p:spPr>
            <a:xfrm>
              <a:off x="4823056" y="3886200"/>
              <a:ext cx="2535087" cy="707886"/>
            </a:xfrm>
            <a:prstGeom prst="rect">
              <a:avLst/>
            </a:prstGeom>
            <a:noFill/>
          </p:spPr>
          <p:txBody>
            <a:bodyPr wrap="square" rtlCol="0" anchor="ctr">
              <a:spAutoFit/>
            </a:bodyPr>
            <a:lstStyle/>
            <a:p>
              <a:pPr algn="ctr"/>
              <a:r>
                <a:rPr kumimoji="1" lang="ja-JP" altLang="en-US" sz="4000" b="1">
                  <a:ln w="6350">
                    <a:solidFill>
                      <a:srgbClr val="003451"/>
                    </a:solidFill>
                  </a:ln>
                  <a:solidFill>
                    <a:srgbClr val="003451"/>
                  </a:solidFill>
                  <a:latin typeface="Noto Sans JP" panose="020B0200000000000000" pitchFamily="50" charset="-128"/>
                  <a:ea typeface="Noto Sans JP" panose="020B0200000000000000" pitchFamily="50" charset="-128"/>
                </a:rPr>
                <a:t>高める</a:t>
              </a:r>
              <a:endParaRPr kumimoji="1" lang="en-US" altLang="ja-JP" sz="4000" b="1">
                <a:ln w="6350">
                  <a:solidFill>
                    <a:srgbClr val="003451"/>
                  </a:solidFill>
                </a:ln>
                <a:solidFill>
                  <a:srgbClr val="003451"/>
                </a:solidFill>
                <a:latin typeface="Noto Sans JP" panose="020B0200000000000000" pitchFamily="50" charset="-128"/>
                <a:ea typeface="Noto Sans JP" panose="020B0200000000000000" pitchFamily="50" charset="-128"/>
              </a:endParaRPr>
            </a:p>
          </p:txBody>
        </p:sp>
      </p:grpSp>
      <p:sp>
        <p:nvSpPr>
          <p:cNvPr id="54" name="テキスト ボックス 53">
            <a:extLst>
              <a:ext uri="{FF2B5EF4-FFF2-40B4-BE49-F238E27FC236}">
                <a16:creationId xmlns:a16="http://schemas.microsoft.com/office/drawing/2014/main" id="{3738BC69-2BAA-B60A-80E3-1FC0A2042293}"/>
              </a:ext>
            </a:extLst>
          </p:cNvPr>
          <p:cNvSpPr txBox="1"/>
          <p:nvPr/>
        </p:nvSpPr>
        <p:spPr>
          <a:xfrm>
            <a:off x="4888280" y="2828541"/>
            <a:ext cx="8968641" cy="1200329"/>
          </a:xfrm>
          <a:prstGeom prst="rect">
            <a:avLst/>
          </a:prstGeom>
          <a:noFill/>
        </p:spPr>
        <p:txBody>
          <a:bodyPr wrap="square" rtlCol="0" anchor="ctr">
            <a:spAutoFit/>
          </a:bodyPr>
          <a:lstStyle/>
          <a:p>
            <a:pPr algn="ctr"/>
            <a:r>
              <a:rPr kumimoji="1" lang="ja-JP" altLang="en-US" sz="7200" b="1">
                <a:solidFill>
                  <a:schemeClr val="bg1"/>
                </a:solidFill>
                <a:latin typeface="Noto Sans JP" panose="020B0200000000000000" pitchFamily="50" charset="-128"/>
                <a:ea typeface="Noto Sans JP" panose="020B0200000000000000" pitchFamily="50" charset="-128"/>
              </a:rPr>
              <a:t>新工業団地</a:t>
            </a:r>
          </a:p>
        </p:txBody>
      </p:sp>
      <p:sp>
        <p:nvSpPr>
          <p:cNvPr id="56" name="楕円 55">
            <a:extLst>
              <a:ext uri="{FF2B5EF4-FFF2-40B4-BE49-F238E27FC236}">
                <a16:creationId xmlns:a16="http://schemas.microsoft.com/office/drawing/2014/main" id="{E1E32BE1-3119-E40D-719B-A716614D1906}"/>
              </a:ext>
            </a:extLst>
          </p:cNvPr>
          <p:cNvSpPr>
            <a:spLocks noChangeAspect="1"/>
          </p:cNvSpPr>
          <p:nvPr/>
        </p:nvSpPr>
        <p:spPr>
          <a:xfrm>
            <a:off x="1153200" y="-4671588"/>
            <a:ext cx="5400000" cy="54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楕円 57">
            <a:extLst>
              <a:ext uri="{FF2B5EF4-FFF2-40B4-BE49-F238E27FC236}">
                <a16:creationId xmlns:a16="http://schemas.microsoft.com/office/drawing/2014/main" id="{609A897A-F560-D7C8-02CF-E958F276BF03}"/>
              </a:ext>
            </a:extLst>
          </p:cNvPr>
          <p:cNvSpPr>
            <a:spLocks noChangeAspect="1"/>
          </p:cNvSpPr>
          <p:nvPr/>
        </p:nvSpPr>
        <p:spPr>
          <a:xfrm>
            <a:off x="1153200" y="6128413"/>
            <a:ext cx="5400000" cy="54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01DDEF4C-7A98-5F35-4E08-F6B160245248}"/>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7</a:t>
            </a:r>
          </a:p>
        </p:txBody>
      </p:sp>
      <p:pic>
        <p:nvPicPr>
          <p:cNvPr id="19" name="オーディオ 18">
            <a:hlinkClick r:id="" action="ppaction://media"/>
            <a:extLst>
              <a:ext uri="{FF2B5EF4-FFF2-40B4-BE49-F238E27FC236}">
                <a16:creationId xmlns:a16="http://schemas.microsoft.com/office/drawing/2014/main" id="{42161B60-80CF-3453-2D24-30C734C41A9B}"/>
              </a:ext>
            </a:extLst>
          </p:cNvPr>
          <p:cNvPicPr>
            <a:picLocks noChangeAspect="1"/>
          </p:cNvPicPr>
          <p:nvPr>
            <a:audioFile r:link="rId1"/>
            <p:extLst>
              <p:ext uri="{DAA4B4D4-6D71-4841-9C94-3DE7FCFB9230}">
                <p14:media xmlns:p14="http://schemas.microsoft.com/office/powerpoint/2010/main" r:embed="rId2">
                  <p14:trim st="2206" end="3327.3061"/>
                </p14:media>
              </p:ext>
            </p:extLst>
          </p:nvPr>
        </p:nvPicPr>
        <p:blipFill>
          <a:blip r:embed="rId5"/>
          <a:srcRect l="-203125" t="-203125" r="-203125" b="-203125"/>
          <a:stretch>
            <a:fillRect/>
          </a:stretch>
        </p:blipFill>
        <p:spPr>
          <a:xfrm>
            <a:off x="12511087" y="4779486"/>
            <a:ext cx="2057400" cy="2057400"/>
          </a:xfrm>
          <a:prstGeom prst="ellipse">
            <a:avLst/>
          </a:prstGeom>
        </p:spPr>
      </p:pic>
    </p:spTree>
    <p:extLst>
      <p:ext uri="{BB962C8B-B14F-4D97-AF65-F5344CB8AC3E}">
        <p14:creationId xmlns:p14="http://schemas.microsoft.com/office/powerpoint/2010/main" val="2208641961"/>
      </p:ext>
    </p:extLst>
  </p:cSld>
  <p:clrMapOvr>
    <a:masterClrMapping/>
  </p:clrMapOvr>
  <mc:AlternateContent xmlns:mc="http://schemas.openxmlformats.org/markup-compatibility/2006" xmlns:p14="http://schemas.microsoft.com/office/powerpoint/2010/main">
    <mc:Choice Requires="p14">
      <p:transition p14:dur="0" advTm="6000"/>
    </mc:Choice>
    <mc:Fallback xmlns="">
      <p:transition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F459E-50B0-4F22-CC60-AE774AC9E064}"/>
            </a:ext>
          </a:extLst>
        </p:cNvPr>
        <p:cNvGrpSpPr/>
        <p:nvPr/>
      </p:nvGrpSpPr>
      <p:grpSpPr>
        <a:xfrm>
          <a:off x="0" y="0"/>
          <a:ext cx="0" cy="0"/>
          <a:chOff x="0" y="0"/>
          <a:chExt cx="0" cy="0"/>
        </a:xfrm>
      </p:grpSpPr>
      <p:sp>
        <p:nvSpPr>
          <p:cNvPr id="141" name="四角形: 角を丸くする 140">
            <a:extLst>
              <a:ext uri="{FF2B5EF4-FFF2-40B4-BE49-F238E27FC236}">
                <a16:creationId xmlns:a16="http://schemas.microsoft.com/office/drawing/2014/main" id="{6290E503-5AB7-20FA-D8B0-0FBACDC2CA44}"/>
              </a:ext>
            </a:extLst>
          </p:cNvPr>
          <p:cNvSpPr/>
          <p:nvPr/>
        </p:nvSpPr>
        <p:spPr>
          <a:xfrm>
            <a:off x="2881172" y="173470"/>
            <a:ext cx="9228532" cy="6401860"/>
          </a:xfrm>
          <a:prstGeom prst="roundRect">
            <a:avLst>
              <a:gd name="adj" fmla="val 5506"/>
            </a:avLst>
          </a:prstGeom>
          <a:solidFill>
            <a:srgbClr val="F2F2F2"/>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2800" b="1">
              <a:solidFill>
                <a:schemeClr val="tx1">
                  <a:lumMod val="95000"/>
                  <a:lumOff val="5000"/>
                </a:schemeClr>
              </a:solidFill>
              <a:latin typeface="Noto Sans JP" panose="020B0200000000000000" pitchFamily="50" charset="-128"/>
              <a:ea typeface="Noto Sans JP" panose="020B0200000000000000" pitchFamily="50" charset="-128"/>
            </a:endParaRPr>
          </a:p>
        </p:txBody>
      </p:sp>
      <p:sp>
        <p:nvSpPr>
          <p:cNvPr id="4" name="楕円 3">
            <a:extLst>
              <a:ext uri="{FF2B5EF4-FFF2-40B4-BE49-F238E27FC236}">
                <a16:creationId xmlns:a16="http://schemas.microsoft.com/office/drawing/2014/main" id="{7CE14A6D-594D-ABA5-5416-EDD035DD52A1}"/>
              </a:ext>
            </a:extLst>
          </p:cNvPr>
          <p:cNvSpPr>
            <a:spLocks noChangeAspect="1"/>
          </p:cNvSpPr>
          <p:nvPr/>
        </p:nvSpPr>
        <p:spPr>
          <a:xfrm>
            <a:off x="-2700000" y="729000"/>
            <a:ext cx="5400000" cy="5400000"/>
          </a:xfrm>
          <a:prstGeom prst="ellipse">
            <a:avLst/>
          </a:prstGeom>
          <a:solidFill>
            <a:srgbClr val="0034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11">
            <a:extLst>
              <a:ext uri="{FF2B5EF4-FFF2-40B4-BE49-F238E27FC236}">
                <a16:creationId xmlns:a16="http://schemas.microsoft.com/office/drawing/2014/main" id="{CABE0EF1-D390-1CA0-FEEC-B9784B0FF239}"/>
              </a:ext>
            </a:extLst>
          </p:cNvPr>
          <p:cNvSpPr txBox="1"/>
          <p:nvPr/>
        </p:nvSpPr>
        <p:spPr>
          <a:xfrm>
            <a:off x="576692" y="1459227"/>
            <a:ext cx="1107996" cy="3939540"/>
          </a:xfrm>
          <a:prstGeom prst="rect">
            <a:avLst/>
          </a:prstGeom>
          <a:noFill/>
        </p:spPr>
        <p:txBody>
          <a:bodyPr vert="eaVert" wrap="none" lIns="91440" tIns="45720" rIns="91440" bIns="45720" rtlCol="0" anchor="ctr">
            <a:spAutoFit/>
          </a:bodyPr>
          <a:lstStyle/>
          <a:p>
            <a:pPr algn="ctr"/>
            <a:r>
              <a:rPr lang="ja-JP" altLang="en-US" sz="6000" b="1">
                <a:solidFill>
                  <a:schemeClr val="bg1"/>
                </a:solidFill>
              </a:rPr>
              <a:t>新工業団地</a:t>
            </a:r>
            <a:endParaRPr lang="en-US" altLang="ja-JP" sz="6000" b="1">
              <a:solidFill>
                <a:schemeClr val="bg1"/>
              </a:solidFill>
            </a:endParaRPr>
          </a:p>
        </p:txBody>
      </p:sp>
      <p:sp>
        <p:nvSpPr>
          <p:cNvPr id="40" name="四角形: 角を丸くする 39">
            <a:extLst>
              <a:ext uri="{FF2B5EF4-FFF2-40B4-BE49-F238E27FC236}">
                <a16:creationId xmlns:a16="http://schemas.microsoft.com/office/drawing/2014/main" id="{C38E8FE9-7D0C-49F9-B1FD-99E3479780D4}"/>
              </a:ext>
            </a:extLst>
          </p:cNvPr>
          <p:cNvSpPr/>
          <p:nvPr/>
        </p:nvSpPr>
        <p:spPr>
          <a:xfrm>
            <a:off x="-9407361" y="6137975"/>
            <a:ext cx="8914597" cy="1042613"/>
          </a:xfrm>
          <a:prstGeom prst="roundRect">
            <a:avLst>
              <a:gd name="adj" fmla="val 1180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矢印: 右 40">
            <a:extLst>
              <a:ext uri="{FF2B5EF4-FFF2-40B4-BE49-F238E27FC236}">
                <a16:creationId xmlns:a16="http://schemas.microsoft.com/office/drawing/2014/main" id="{EC8F4822-E6C3-D946-1239-69BE6AF9D2AF}"/>
              </a:ext>
            </a:extLst>
          </p:cNvPr>
          <p:cNvSpPr/>
          <p:nvPr/>
        </p:nvSpPr>
        <p:spPr>
          <a:xfrm>
            <a:off x="-4250085" y="5083416"/>
            <a:ext cx="613938" cy="484632"/>
          </a:xfrm>
          <a:prstGeom prst="rightArrow">
            <a:avLst>
              <a:gd name="adj1" fmla="val 50000"/>
              <a:gd name="adj2" fmla="val 72896"/>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355A0822-9CD6-10D0-A8D3-3E8551E15528}"/>
              </a:ext>
            </a:extLst>
          </p:cNvPr>
          <p:cNvSpPr txBox="1"/>
          <p:nvPr/>
        </p:nvSpPr>
        <p:spPr>
          <a:xfrm>
            <a:off x="-7935817" y="6321672"/>
            <a:ext cx="5971507" cy="461665"/>
          </a:xfrm>
          <a:prstGeom prst="rect">
            <a:avLst/>
          </a:prstGeom>
          <a:noFill/>
        </p:spPr>
        <p:txBody>
          <a:bodyPr wrap="none" rtlCol="0">
            <a:spAutoFit/>
          </a:bodyPr>
          <a:lstStyle/>
          <a:p>
            <a:r>
              <a:rPr lang="ja-JP" altLang="en-US" sz="2400" b="1">
                <a:latin typeface="Noto Sans JP" panose="020B0200000000000000" pitchFamily="50" charset="-128"/>
                <a:ea typeface="Noto Sans JP" panose="020B0200000000000000" pitchFamily="50" charset="-128"/>
                <a:cs typeface="Noto Sans" panose="020B0502040504020204" pitchFamily="34" charset="0"/>
              </a:rPr>
              <a:t>税収入</a:t>
            </a:r>
            <a:r>
              <a:rPr lang="en-US" altLang="ja-JP" sz="2400" b="1">
                <a:latin typeface="Noto Sans JP" panose="020B0200000000000000" pitchFamily="50" charset="-128"/>
                <a:ea typeface="Noto Sans JP" panose="020B0200000000000000" pitchFamily="50" charset="-128"/>
                <a:cs typeface="Noto Sans" panose="020B0502040504020204" pitchFamily="34" charset="0"/>
              </a:rPr>
              <a:t>(</a:t>
            </a:r>
            <a:r>
              <a:rPr lang="ja-JP" altLang="en-US" sz="2400" b="1">
                <a:latin typeface="Noto Sans JP" panose="020B0200000000000000" pitchFamily="50" charset="-128"/>
                <a:ea typeface="Noto Sans JP" panose="020B0200000000000000" pitchFamily="50" charset="-128"/>
                <a:cs typeface="Noto Sans" panose="020B0502040504020204" pitchFamily="34" charset="0"/>
              </a:rPr>
              <a:t>固定資産税等</a:t>
            </a:r>
            <a:r>
              <a:rPr lang="en-US" altLang="ja-JP" sz="2400" b="1">
                <a:latin typeface="Noto Sans JP" panose="020B0200000000000000" pitchFamily="50" charset="-128"/>
                <a:ea typeface="Noto Sans JP" panose="020B0200000000000000" pitchFamily="50" charset="-128"/>
                <a:cs typeface="Noto Sans" panose="020B0502040504020204" pitchFamily="34" charset="0"/>
              </a:rPr>
              <a:t>)</a:t>
            </a:r>
            <a:r>
              <a:rPr lang="ja-JP" altLang="en-US" sz="2400" b="1">
                <a:latin typeface="Noto Sans JP" panose="020B0200000000000000" pitchFamily="50" charset="-128"/>
                <a:ea typeface="Noto Sans JP" panose="020B0200000000000000" pitchFamily="50" charset="-128"/>
                <a:cs typeface="Noto Sans" panose="020B0502040504020204" pitchFamily="34" charset="0"/>
              </a:rPr>
              <a:t>の増加、</a:t>
            </a:r>
            <a:r>
              <a:rPr lang="ja-JP" altLang="en-US" sz="2400" b="1">
                <a:latin typeface="Noto Sans JP" panose="020B0200000000000000" pitchFamily="50" charset="-128"/>
                <a:ea typeface="Noto Sans JP" panose="020B0200000000000000" pitchFamily="50" charset="-128"/>
              </a:rPr>
              <a:t>工業の集積</a:t>
            </a:r>
            <a:endParaRPr kumimoji="1" lang="en-US" altLang="ja-JP" sz="2400" b="1">
              <a:latin typeface="Noto Sans JP" panose="020B0200000000000000" pitchFamily="50" charset="-128"/>
              <a:ea typeface="Noto Sans JP" panose="020B0200000000000000" pitchFamily="50" charset="-128"/>
            </a:endParaRPr>
          </a:p>
        </p:txBody>
      </p:sp>
      <p:pic>
        <p:nvPicPr>
          <p:cNvPr id="44" name="図 43" descr="屋外, 草, フィールド, 開く が含まれている画像&#10;&#10;AI 生成コンテンツは誤りを含む可能性があります。">
            <a:extLst>
              <a:ext uri="{FF2B5EF4-FFF2-40B4-BE49-F238E27FC236}">
                <a16:creationId xmlns:a16="http://schemas.microsoft.com/office/drawing/2014/main" id="{0B8D5E60-1595-423A-DD25-5CB7D99814C8}"/>
              </a:ext>
            </a:extLst>
          </p:cNvPr>
          <p:cNvPicPr>
            <a:picLocks noChangeAspect="1"/>
          </p:cNvPicPr>
          <p:nvPr/>
        </p:nvPicPr>
        <p:blipFill>
          <a:blip r:embed="rId5">
            <a:extLst>
              <a:ext uri="{28A0092B-C50C-407E-A947-70E740481C1C}">
                <a14:useLocalDpi xmlns:a14="http://schemas.microsoft.com/office/drawing/2010/main" val="0"/>
              </a:ext>
            </a:extLst>
          </a:blip>
          <a:srcRect l="2022" t="49748" r="20767" b="15216"/>
          <a:stretch>
            <a:fillRect/>
          </a:stretch>
        </p:blipFill>
        <p:spPr>
          <a:xfrm>
            <a:off x="-4449560" y="7189563"/>
            <a:ext cx="4970500" cy="1691640"/>
          </a:xfrm>
          <a:prstGeom prst="rect">
            <a:avLst/>
          </a:prstGeom>
        </p:spPr>
      </p:pic>
      <p:pic>
        <p:nvPicPr>
          <p:cNvPr id="60" name="コンテンツ プレースホルダー 4" descr="ダイアグラム&#10;&#10;AI 生成コンテンツは誤りを含む可能性があります。">
            <a:extLst>
              <a:ext uri="{FF2B5EF4-FFF2-40B4-BE49-F238E27FC236}">
                <a16:creationId xmlns:a16="http://schemas.microsoft.com/office/drawing/2014/main" id="{4DCF74A2-4601-6AA1-2C6C-217A5DF651B3}"/>
              </a:ext>
            </a:extLst>
          </p:cNvPr>
          <p:cNvPicPr>
            <a:picLocks noChangeAspect="1"/>
          </p:cNvPicPr>
          <p:nvPr/>
        </p:nvPicPr>
        <p:blipFill>
          <a:blip r:embed="rId6"/>
          <a:srcRect l="67506" t="79561" r="11221" b="9306"/>
          <a:stretch>
            <a:fillRect/>
          </a:stretch>
        </p:blipFill>
        <p:spPr>
          <a:xfrm>
            <a:off x="6350738" y="1364950"/>
            <a:ext cx="1902822" cy="756065"/>
          </a:xfrm>
          <a:prstGeom prst="rect">
            <a:avLst/>
          </a:prstGeom>
          <a:ln w="12700">
            <a:solidFill>
              <a:srgbClr val="003451"/>
            </a:solidFill>
          </a:ln>
        </p:spPr>
      </p:pic>
      <mc:AlternateContent xmlns:mc="http://schemas.openxmlformats.org/markup-compatibility/2006" xmlns:p14="http://schemas.microsoft.com/office/powerpoint/2010/main">
        <mc:Choice Requires="p14">
          <p:contentPart p14:bwMode="auto" r:id="rId7">
            <p14:nvContentPartPr>
              <p14:cNvPr id="61" name="インク 60">
                <a:extLst>
                  <a:ext uri="{FF2B5EF4-FFF2-40B4-BE49-F238E27FC236}">
                    <a16:creationId xmlns:a16="http://schemas.microsoft.com/office/drawing/2014/main" id="{6DDB16D8-9954-6F30-A21E-75D4A1FC2A14}"/>
                  </a:ext>
                </a:extLst>
              </p14:cNvPr>
              <p14:cNvContentPartPr/>
              <p14:nvPr/>
            </p14:nvContentPartPr>
            <p14:xfrm>
              <a:off x="5851200" y="3958099"/>
              <a:ext cx="349" cy="336"/>
            </p14:xfrm>
          </p:contentPart>
        </mc:Choice>
        <mc:Fallback xmlns="">
          <p:pic>
            <p:nvPicPr>
              <p:cNvPr id="61" name="インク 60">
                <a:extLst>
                  <a:ext uri="{FF2B5EF4-FFF2-40B4-BE49-F238E27FC236}">
                    <a16:creationId xmlns:a16="http://schemas.microsoft.com/office/drawing/2014/main" id="{6DDB16D8-9954-6F30-A21E-75D4A1FC2A14}"/>
                  </a:ext>
                </a:extLst>
              </p:cNvPr>
              <p:cNvPicPr/>
              <p:nvPr/>
            </p:nvPicPr>
            <p:blipFill>
              <a:blip r:embed="rId8"/>
              <a:stretch>
                <a:fillRect/>
              </a:stretch>
            </p:blipFill>
            <p:spPr>
              <a:xfrm>
                <a:off x="5833750" y="3924499"/>
                <a:ext cx="34900" cy="67200"/>
              </a:xfrm>
              <a:prstGeom prst="rect">
                <a:avLst/>
              </a:prstGeom>
            </p:spPr>
          </p:pic>
        </mc:Fallback>
      </mc:AlternateContent>
      <p:sp>
        <p:nvSpPr>
          <p:cNvPr id="75" name="テキスト ボックス 74">
            <a:extLst>
              <a:ext uri="{FF2B5EF4-FFF2-40B4-BE49-F238E27FC236}">
                <a16:creationId xmlns:a16="http://schemas.microsoft.com/office/drawing/2014/main" id="{DDA5B0C0-E1EB-83F7-BE7A-F7647BBD4511}"/>
              </a:ext>
            </a:extLst>
          </p:cNvPr>
          <p:cNvSpPr txBox="1"/>
          <p:nvPr/>
        </p:nvSpPr>
        <p:spPr>
          <a:xfrm>
            <a:off x="-8342417" y="5652000"/>
            <a:ext cx="7026282" cy="923330"/>
          </a:xfrm>
          <a:prstGeom prst="rect">
            <a:avLst/>
          </a:prstGeom>
          <a:noFill/>
        </p:spPr>
        <p:txBody>
          <a:bodyPr wrap="none" rtlCol="0">
            <a:spAutoFit/>
          </a:bodyPr>
          <a:lstStyle/>
          <a:p>
            <a:r>
              <a:rPr kumimoji="1" lang="ja-JP" altLang="en-US" b="1"/>
              <a:t>想定される業種：物流業、製造業</a:t>
            </a:r>
            <a:r>
              <a:rPr kumimoji="1" lang="en-US" altLang="ja-JP" b="1"/>
              <a:t>(</a:t>
            </a:r>
            <a:r>
              <a:rPr kumimoji="1" lang="ja-JP" altLang="en-US" b="1"/>
              <a:t>プラスチック、食品、電子機器</a:t>
            </a:r>
            <a:r>
              <a:rPr kumimoji="1" lang="en-US" altLang="ja-JP" b="1"/>
              <a:t>)</a:t>
            </a:r>
          </a:p>
          <a:p>
            <a:r>
              <a:rPr kumimoji="1" lang="ja-JP" altLang="en-US" b="1"/>
              <a:t>現状はソーラーパネル、森林、未耕作地が広がっている</a:t>
            </a:r>
            <a:endParaRPr kumimoji="1" lang="en-US" altLang="ja-JP" b="1"/>
          </a:p>
          <a:p>
            <a:endParaRPr kumimoji="1" lang="ja-JP" altLang="en-US"/>
          </a:p>
        </p:txBody>
      </p:sp>
      <p:sp>
        <p:nvSpPr>
          <p:cNvPr id="81" name="テキスト ボックス 80">
            <a:extLst>
              <a:ext uri="{FF2B5EF4-FFF2-40B4-BE49-F238E27FC236}">
                <a16:creationId xmlns:a16="http://schemas.microsoft.com/office/drawing/2014/main" id="{919770CC-C643-1B4C-53D5-502317D7CE56}"/>
              </a:ext>
            </a:extLst>
          </p:cNvPr>
          <p:cNvSpPr txBox="1"/>
          <p:nvPr/>
        </p:nvSpPr>
        <p:spPr>
          <a:xfrm>
            <a:off x="3041325" y="400537"/>
            <a:ext cx="5619750" cy="584775"/>
          </a:xfrm>
          <a:prstGeom prst="rect">
            <a:avLst/>
          </a:prstGeom>
          <a:noFill/>
        </p:spPr>
        <p:txBody>
          <a:bodyPr wrap="square" rtlCol="0">
            <a:spAutoFit/>
          </a:bodyPr>
          <a:lstStyle/>
          <a:p>
            <a:r>
              <a:rPr lang="ja-JP" altLang="en-US" sz="2800" b="1">
                <a:solidFill>
                  <a:srgbClr val="003451"/>
                </a:solidFill>
              </a:rPr>
              <a:t> </a:t>
            </a:r>
            <a:r>
              <a:rPr lang="ja-JP" altLang="en-US" sz="3200" b="1">
                <a:solidFill>
                  <a:srgbClr val="003451"/>
                </a:solidFill>
              </a:rPr>
              <a:t>土浦北</a:t>
            </a:r>
            <a:r>
              <a:rPr lang="en-US" altLang="ja-JP" sz="3200" b="1">
                <a:solidFill>
                  <a:srgbClr val="003451"/>
                </a:solidFill>
              </a:rPr>
              <a:t>IC</a:t>
            </a:r>
            <a:r>
              <a:rPr lang="ja-JP" altLang="en-US" sz="3200" b="1">
                <a:solidFill>
                  <a:srgbClr val="003451"/>
                </a:solidFill>
              </a:rPr>
              <a:t>付近に新工業団地</a:t>
            </a:r>
            <a:endParaRPr lang="en-US" altLang="ja-JP" sz="2800">
              <a:solidFill>
                <a:srgbClr val="003451"/>
              </a:solidFill>
            </a:endParaRPr>
          </a:p>
        </p:txBody>
      </p:sp>
      <p:grpSp>
        <p:nvGrpSpPr>
          <p:cNvPr id="3" name="グループ化 2">
            <a:extLst>
              <a:ext uri="{FF2B5EF4-FFF2-40B4-BE49-F238E27FC236}">
                <a16:creationId xmlns:a16="http://schemas.microsoft.com/office/drawing/2014/main" id="{EA15CA39-1D49-B9A1-167C-1BEA8C86CA06}"/>
              </a:ext>
            </a:extLst>
          </p:cNvPr>
          <p:cNvGrpSpPr/>
          <p:nvPr/>
        </p:nvGrpSpPr>
        <p:grpSpPr>
          <a:xfrm>
            <a:off x="12471456" y="30557"/>
            <a:ext cx="3862337" cy="4222124"/>
            <a:chOff x="8178872" y="1699936"/>
            <a:chExt cx="3862337" cy="4222124"/>
          </a:xfrm>
        </p:grpSpPr>
        <p:sp>
          <p:nvSpPr>
            <p:cNvPr id="43" name="テキスト ボックス 42">
              <a:extLst>
                <a:ext uri="{FF2B5EF4-FFF2-40B4-BE49-F238E27FC236}">
                  <a16:creationId xmlns:a16="http://schemas.microsoft.com/office/drawing/2014/main" id="{932A59D3-C581-78C1-7595-335A29C351BD}"/>
                </a:ext>
              </a:extLst>
            </p:cNvPr>
            <p:cNvSpPr txBox="1">
              <a:spLocks/>
            </p:cNvSpPr>
            <p:nvPr/>
          </p:nvSpPr>
          <p:spPr>
            <a:xfrm>
              <a:off x="8210894" y="1699936"/>
              <a:ext cx="2409140" cy="461665"/>
            </a:xfrm>
            <a:prstGeom prst="rect">
              <a:avLst/>
            </a:prstGeom>
            <a:noFill/>
          </p:spPr>
          <p:txBody>
            <a:bodyPr wrap="square" rtlCol="0">
              <a:spAutoFit/>
            </a:bodyPr>
            <a:lstStyle/>
            <a:p>
              <a:r>
                <a:rPr kumimoji="1" lang="ja-JP" altLang="en-US" sz="2400" b="1"/>
                <a:t>ポテンシャル◎</a:t>
              </a:r>
              <a:endParaRPr kumimoji="1" lang="en-US" altLang="ja-JP" sz="2400" b="1"/>
            </a:p>
          </p:txBody>
        </p:sp>
        <p:grpSp>
          <p:nvGrpSpPr>
            <p:cNvPr id="140" name="グループ化 139">
              <a:extLst>
                <a:ext uri="{FF2B5EF4-FFF2-40B4-BE49-F238E27FC236}">
                  <a16:creationId xmlns:a16="http://schemas.microsoft.com/office/drawing/2014/main" id="{5F5F6B27-13D7-DA56-BD01-95F54D1C3697}"/>
                </a:ext>
              </a:extLst>
            </p:cNvPr>
            <p:cNvGrpSpPr/>
            <p:nvPr/>
          </p:nvGrpSpPr>
          <p:grpSpPr>
            <a:xfrm>
              <a:off x="8178872" y="2208937"/>
              <a:ext cx="3862337" cy="3713123"/>
              <a:chOff x="7925778" y="1875107"/>
              <a:chExt cx="3862337" cy="3713123"/>
            </a:xfrm>
          </p:grpSpPr>
          <p:sp>
            <p:nvSpPr>
              <p:cNvPr id="92" name="四角形: 角を丸くする 91">
                <a:extLst>
                  <a:ext uri="{FF2B5EF4-FFF2-40B4-BE49-F238E27FC236}">
                    <a16:creationId xmlns:a16="http://schemas.microsoft.com/office/drawing/2014/main" id="{0919B336-A1B4-C765-79F1-1ACD627DF8B5}"/>
                  </a:ext>
                </a:extLst>
              </p:cNvPr>
              <p:cNvSpPr/>
              <p:nvPr/>
            </p:nvSpPr>
            <p:spPr>
              <a:xfrm>
                <a:off x="7925778" y="1875107"/>
                <a:ext cx="3852000" cy="1116000"/>
              </a:xfrm>
              <a:prstGeom prst="roundRect">
                <a:avLst>
                  <a:gd name="adj" fmla="val 8809"/>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a:solidFill>
                      <a:srgbClr val="E28A5A"/>
                    </a:solidFill>
                    <a:latin typeface="Noto Sans JP" panose="020B0200000000000000" pitchFamily="50" charset="-128"/>
                    <a:ea typeface="Noto Sans JP" panose="020B0200000000000000" pitchFamily="50" charset="-128"/>
                  </a:rPr>
                  <a:t>常磐自動車道</a:t>
                </a:r>
                <a:r>
                  <a:rPr kumimoji="1" lang="ja-JP" altLang="en-US" sz="2800" b="1">
                    <a:solidFill>
                      <a:schemeClr val="accent2"/>
                    </a:solidFill>
                    <a:latin typeface="Noto Sans JP" panose="020B0200000000000000" pitchFamily="50" charset="-128"/>
                    <a:ea typeface="Noto Sans JP" panose="020B0200000000000000" pitchFamily="50" charset="-128"/>
                  </a:rPr>
                  <a:t>土浦北</a:t>
                </a:r>
                <a:r>
                  <a:rPr kumimoji="1" lang="en-US" altLang="ja-JP" sz="2800" b="1">
                    <a:solidFill>
                      <a:schemeClr val="accent2"/>
                    </a:solidFill>
                    <a:latin typeface="Noto Sans JP" panose="020B0200000000000000" pitchFamily="50" charset="-128"/>
                    <a:ea typeface="Noto Sans JP" panose="020B0200000000000000" pitchFamily="50" charset="-128"/>
                  </a:rPr>
                  <a:t>IC</a:t>
                </a:r>
                <a:endParaRPr kumimoji="1" lang="en-US" altLang="ja-JP" sz="2800" b="1">
                  <a:solidFill>
                    <a:schemeClr val="tx1">
                      <a:lumMod val="95000"/>
                      <a:lumOff val="5000"/>
                    </a:schemeClr>
                  </a:solidFill>
                  <a:latin typeface="Noto Sans JP" panose="020B0200000000000000" pitchFamily="50" charset="-128"/>
                  <a:ea typeface="Noto Sans JP" panose="020B0200000000000000" pitchFamily="50" charset="-128"/>
                </a:endParaRPr>
              </a:p>
            </p:txBody>
          </p:sp>
          <p:sp>
            <p:nvSpPr>
              <p:cNvPr id="93" name="四角形: 角を丸くする 92">
                <a:extLst>
                  <a:ext uri="{FF2B5EF4-FFF2-40B4-BE49-F238E27FC236}">
                    <a16:creationId xmlns:a16="http://schemas.microsoft.com/office/drawing/2014/main" id="{E4977CFD-9E34-0FB8-36A3-229228256CD8}"/>
                  </a:ext>
                </a:extLst>
              </p:cNvPr>
              <p:cNvSpPr/>
              <p:nvPr/>
            </p:nvSpPr>
            <p:spPr>
              <a:xfrm>
                <a:off x="7925778" y="3180723"/>
                <a:ext cx="3852000" cy="1116000"/>
              </a:xfrm>
              <a:prstGeom prst="roundRect">
                <a:avLst>
                  <a:gd name="adj" fmla="val 8809"/>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a:solidFill>
                      <a:srgbClr val="E28A5A"/>
                    </a:solidFill>
                    <a:latin typeface="Noto Sans JP" panose="020B0200000000000000" pitchFamily="50" charset="-128"/>
                    <a:ea typeface="Noto Sans JP" panose="020B0200000000000000" pitchFamily="50" charset="-128"/>
                  </a:rPr>
                  <a:t>国道６号線</a:t>
                </a:r>
                <a:endParaRPr kumimoji="1" lang="en-US" altLang="ja-JP" sz="2800" b="1">
                  <a:solidFill>
                    <a:schemeClr val="tx1">
                      <a:lumMod val="95000"/>
                      <a:lumOff val="5000"/>
                    </a:schemeClr>
                  </a:solidFill>
                  <a:latin typeface="Noto Sans JP" panose="020B0200000000000000" pitchFamily="50" charset="-128"/>
                  <a:ea typeface="Noto Sans JP" panose="020B0200000000000000" pitchFamily="50" charset="-128"/>
                </a:endParaRPr>
              </a:p>
            </p:txBody>
          </p:sp>
          <p:sp>
            <p:nvSpPr>
              <p:cNvPr id="94" name="四角形: 角を丸くする 93">
                <a:extLst>
                  <a:ext uri="{FF2B5EF4-FFF2-40B4-BE49-F238E27FC236}">
                    <a16:creationId xmlns:a16="http://schemas.microsoft.com/office/drawing/2014/main" id="{2AD74730-A593-9E48-00FC-691ED1A878E1}"/>
                  </a:ext>
                </a:extLst>
              </p:cNvPr>
              <p:cNvSpPr/>
              <p:nvPr/>
            </p:nvSpPr>
            <p:spPr>
              <a:xfrm>
                <a:off x="7936115" y="4472230"/>
                <a:ext cx="3852000" cy="1116000"/>
              </a:xfrm>
              <a:prstGeom prst="roundRect">
                <a:avLst>
                  <a:gd name="adj" fmla="val 8809"/>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a:solidFill>
                      <a:srgbClr val="00B0F0"/>
                    </a:solidFill>
                  </a:rPr>
                  <a:t>かすみがうら市の</a:t>
                </a:r>
                <a:endParaRPr kumimoji="1" lang="en-US" altLang="ja-JP" sz="2400" b="1">
                  <a:solidFill>
                    <a:srgbClr val="00B0F0"/>
                  </a:solidFill>
                </a:endParaRPr>
              </a:p>
              <a:p>
                <a:pPr algn="ctr"/>
                <a:r>
                  <a:rPr kumimoji="1" lang="ja-JP" altLang="en-US" sz="2400" b="1">
                    <a:solidFill>
                      <a:srgbClr val="00B0F0"/>
                    </a:solidFill>
                  </a:rPr>
                  <a:t>工業地域の周辺　</a:t>
                </a:r>
                <a:endParaRPr kumimoji="1" lang="en-US" altLang="ja-JP" sz="2400" b="1">
                  <a:solidFill>
                    <a:schemeClr val="tx1">
                      <a:lumMod val="95000"/>
                      <a:lumOff val="5000"/>
                    </a:schemeClr>
                  </a:solidFill>
                  <a:latin typeface="Noto Sans JP" panose="020B0200000000000000" pitchFamily="50" charset="-128"/>
                  <a:ea typeface="Noto Sans JP" panose="020B0200000000000000" pitchFamily="50" charset="-128"/>
                </a:endParaRPr>
              </a:p>
            </p:txBody>
          </p:sp>
        </p:grpSp>
      </p:grpSp>
      <p:grpSp>
        <p:nvGrpSpPr>
          <p:cNvPr id="139" name="グループ化 138">
            <a:extLst>
              <a:ext uri="{FF2B5EF4-FFF2-40B4-BE49-F238E27FC236}">
                <a16:creationId xmlns:a16="http://schemas.microsoft.com/office/drawing/2014/main" id="{63B69410-8E73-66DA-D749-E09B6049AAB2}"/>
              </a:ext>
            </a:extLst>
          </p:cNvPr>
          <p:cNvGrpSpPr/>
          <p:nvPr/>
        </p:nvGrpSpPr>
        <p:grpSpPr>
          <a:xfrm>
            <a:off x="2554702" y="2100048"/>
            <a:ext cx="5700600" cy="4274868"/>
            <a:chOff x="2417077" y="1661949"/>
            <a:chExt cx="4717000" cy="3559739"/>
          </a:xfrm>
        </p:grpSpPr>
        <p:grpSp>
          <p:nvGrpSpPr>
            <p:cNvPr id="135" name="グループ化 134">
              <a:extLst>
                <a:ext uri="{FF2B5EF4-FFF2-40B4-BE49-F238E27FC236}">
                  <a16:creationId xmlns:a16="http://schemas.microsoft.com/office/drawing/2014/main" id="{C6A64B8A-3566-42AC-6DF1-BDD879D6BE9E}"/>
                </a:ext>
              </a:extLst>
            </p:cNvPr>
            <p:cNvGrpSpPr/>
            <p:nvPr/>
          </p:nvGrpSpPr>
          <p:grpSpPr>
            <a:xfrm>
              <a:off x="2417077" y="1661949"/>
              <a:ext cx="4717000" cy="3559739"/>
              <a:chOff x="2561267" y="1661413"/>
              <a:chExt cx="4717000" cy="3559739"/>
            </a:xfrm>
          </p:grpSpPr>
          <p:grpSp>
            <p:nvGrpSpPr>
              <p:cNvPr id="134" name="グループ化 133">
                <a:extLst>
                  <a:ext uri="{FF2B5EF4-FFF2-40B4-BE49-F238E27FC236}">
                    <a16:creationId xmlns:a16="http://schemas.microsoft.com/office/drawing/2014/main" id="{451AAE63-7CFE-D11C-D24D-8D2463B6E9FB}"/>
                  </a:ext>
                </a:extLst>
              </p:cNvPr>
              <p:cNvGrpSpPr/>
              <p:nvPr/>
            </p:nvGrpSpPr>
            <p:grpSpPr>
              <a:xfrm>
                <a:off x="2561267" y="1661413"/>
                <a:ext cx="4717000" cy="3559739"/>
                <a:chOff x="2710694" y="2275648"/>
                <a:chExt cx="4717000" cy="3559739"/>
              </a:xfrm>
            </p:grpSpPr>
            <p:grpSp>
              <p:nvGrpSpPr>
                <p:cNvPr id="96" name="グループ化 95">
                  <a:extLst>
                    <a:ext uri="{FF2B5EF4-FFF2-40B4-BE49-F238E27FC236}">
                      <a16:creationId xmlns:a16="http://schemas.microsoft.com/office/drawing/2014/main" id="{E818EC90-C0D5-FB3C-3012-257823AC8F4A}"/>
                    </a:ext>
                  </a:extLst>
                </p:cNvPr>
                <p:cNvGrpSpPr/>
                <p:nvPr/>
              </p:nvGrpSpPr>
              <p:grpSpPr>
                <a:xfrm>
                  <a:off x="3216920" y="2287929"/>
                  <a:ext cx="4210774" cy="3479733"/>
                  <a:chOff x="3401697" y="2199395"/>
                  <a:chExt cx="4210774" cy="3479733"/>
                </a:xfrm>
              </p:grpSpPr>
              <p:grpSp>
                <p:nvGrpSpPr>
                  <p:cNvPr id="51" name="グループ化 50">
                    <a:extLst>
                      <a:ext uri="{FF2B5EF4-FFF2-40B4-BE49-F238E27FC236}">
                        <a16:creationId xmlns:a16="http://schemas.microsoft.com/office/drawing/2014/main" id="{52F2315B-D6EA-96B4-9A49-0963956E3E37}"/>
                      </a:ext>
                    </a:extLst>
                  </p:cNvPr>
                  <p:cNvGrpSpPr/>
                  <p:nvPr/>
                </p:nvGrpSpPr>
                <p:grpSpPr>
                  <a:xfrm>
                    <a:off x="3401697" y="2199395"/>
                    <a:ext cx="4210774" cy="3479733"/>
                    <a:chOff x="2896063" y="1841863"/>
                    <a:chExt cx="5377154" cy="4351340"/>
                  </a:xfrm>
                </p:grpSpPr>
                <p:pic>
                  <p:nvPicPr>
                    <p:cNvPr id="69" name="コンテンツ プレースホルダー 4" descr="マップ&#10;&#10;AI 生成コンテンツは誤りを含む可能性があります。">
                      <a:extLst>
                        <a:ext uri="{FF2B5EF4-FFF2-40B4-BE49-F238E27FC236}">
                          <a16:creationId xmlns:a16="http://schemas.microsoft.com/office/drawing/2014/main" id="{ED66C7D4-A6E7-D711-755E-95D9F48B4E73}"/>
                        </a:ext>
                      </a:extLst>
                    </p:cNvPr>
                    <p:cNvPicPr>
                      <a:picLocks noChangeAspect="1"/>
                    </p:cNvPicPr>
                    <p:nvPr/>
                  </p:nvPicPr>
                  <p:blipFill>
                    <a:blip r:embed="rId9"/>
                    <a:srcRect l="13040" r="24853"/>
                    <a:stretch>
                      <a:fillRect/>
                    </a:stretch>
                  </p:blipFill>
                  <p:spPr>
                    <a:xfrm>
                      <a:off x="2896063" y="1841864"/>
                      <a:ext cx="5377154" cy="4351339"/>
                    </a:xfrm>
                    <a:prstGeom prst="rect">
                      <a:avLst/>
                    </a:prstGeom>
                    <a:ln w="19050">
                      <a:solidFill>
                        <a:srgbClr val="003451"/>
                      </a:solidFill>
                    </a:ln>
                  </p:spPr>
                </p:pic>
                <p:pic>
                  <p:nvPicPr>
                    <p:cNvPr id="70" name="図 69">
                      <a:extLst>
                        <a:ext uri="{FF2B5EF4-FFF2-40B4-BE49-F238E27FC236}">
                          <a16:creationId xmlns:a16="http://schemas.microsoft.com/office/drawing/2014/main" id="{5C5015A8-8126-F333-7AA3-953F6AF98BB5}"/>
                        </a:ext>
                      </a:extLst>
                    </p:cNvPr>
                    <p:cNvPicPr>
                      <a:picLocks noChangeAspect="1"/>
                    </p:cNvPicPr>
                    <p:nvPr/>
                  </p:nvPicPr>
                  <p:blipFill>
                    <a:blip r:embed="rId10">
                      <a:alphaModFix amt="70000"/>
                    </a:blip>
                    <a:srcRect l="14680" t="11138" r="40766" b="52450"/>
                    <a:stretch>
                      <a:fillRect/>
                    </a:stretch>
                  </p:blipFill>
                  <p:spPr>
                    <a:xfrm>
                      <a:off x="4896263" y="1841863"/>
                      <a:ext cx="3376950" cy="2174157"/>
                    </a:xfrm>
                    <a:prstGeom prst="rect">
                      <a:avLst/>
                    </a:prstGeom>
                    <a:ln w="19050">
                      <a:solidFill>
                        <a:srgbClr val="003451"/>
                      </a:solidFill>
                    </a:ln>
                  </p:spPr>
                </p:pic>
              </p:grpSp>
              <mc:AlternateContent xmlns:mc="http://schemas.openxmlformats.org/markup-compatibility/2006" xmlns:p14="http://schemas.microsoft.com/office/powerpoint/2010/main">
                <mc:Choice Requires="p14">
                  <p:contentPart p14:bwMode="auto" r:id="rId11">
                    <p14:nvContentPartPr>
                      <p14:cNvPr id="63" name="インク 62">
                        <a:extLst>
                          <a:ext uri="{FF2B5EF4-FFF2-40B4-BE49-F238E27FC236}">
                            <a16:creationId xmlns:a16="http://schemas.microsoft.com/office/drawing/2014/main" id="{615D5B73-A3E9-5AE1-87C7-3AE7FC6F2E2A}"/>
                          </a:ext>
                        </a:extLst>
                      </p14:cNvPr>
                      <p14:cNvContentPartPr/>
                      <p14:nvPr/>
                    </p14:nvContentPartPr>
                    <p14:xfrm>
                      <a:off x="3961943" y="5509530"/>
                      <a:ext cx="200510" cy="128401"/>
                    </p14:xfrm>
                  </p:contentPart>
                </mc:Choice>
                <mc:Fallback xmlns="">
                  <p:pic>
                    <p:nvPicPr>
                      <p:cNvPr id="63" name="インク 62">
                        <a:extLst>
                          <a:ext uri="{FF2B5EF4-FFF2-40B4-BE49-F238E27FC236}">
                            <a16:creationId xmlns:a16="http://schemas.microsoft.com/office/drawing/2014/main" id="{615D5B73-A3E9-5AE1-87C7-3AE7FC6F2E2A}"/>
                          </a:ext>
                        </a:extLst>
                      </p:cNvPr>
                      <p:cNvPicPr/>
                      <p:nvPr/>
                    </p:nvPicPr>
                    <p:blipFill>
                      <a:blip r:embed="rId12"/>
                      <a:stretch>
                        <a:fillRect/>
                      </a:stretch>
                    </p:blipFill>
                    <p:spPr>
                      <a:xfrm>
                        <a:off x="3947068" y="5479669"/>
                        <a:ext cx="229962" cy="187824"/>
                      </a:xfrm>
                      <a:prstGeom prst="rect">
                        <a:avLst/>
                      </a:prstGeom>
                    </p:spPr>
                  </p:pic>
                </mc:Fallback>
              </mc:AlternateContent>
            </p:grpSp>
            <p:cxnSp>
              <p:nvCxnSpPr>
                <p:cNvPr id="102" name="直線コネクタ 101">
                  <a:extLst>
                    <a:ext uri="{FF2B5EF4-FFF2-40B4-BE49-F238E27FC236}">
                      <a16:creationId xmlns:a16="http://schemas.microsoft.com/office/drawing/2014/main" id="{90CA6162-2688-65D6-1602-A81D6AFEC7A5}"/>
                    </a:ext>
                  </a:extLst>
                </p:cNvPr>
                <p:cNvCxnSpPr>
                  <a:cxnSpLocks/>
                </p:cNvCxnSpPr>
                <p:nvPr/>
              </p:nvCxnSpPr>
              <p:spPr>
                <a:xfrm flipH="1">
                  <a:off x="4036861" y="2275648"/>
                  <a:ext cx="1055401" cy="1228429"/>
                </a:xfrm>
                <a:prstGeom prst="line">
                  <a:avLst/>
                </a:prstGeom>
                <a:ln w="76200">
                  <a:solidFill>
                    <a:schemeClr val="accent6"/>
                  </a:solidFill>
                </a:ln>
                <a:effectLst>
                  <a:glow rad="63500">
                    <a:schemeClr val="accent6">
                      <a:satMod val="175000"/>
                      <a:alpha val="40000"/>
                    </a:schemeClr>
                  </a:glow>
                </a:effectLst>
              </p:spPr>
              <p:style>
                <a:lnRef idx="3">
                  <a:schemeClr val="accent6"/>
                </a:lnRef>
                <a:fillRef idx="0">
                  <a:schemeClr val="accent6"/>
                </a:fillRef>
                <a:effectRef idx="2">
                  <a:schemeClr val="accent6"/>
                </a:effectRef>
                <a:fontRef idx="minor">
                  <a:schemeClr val="tx1"/>
                </a:fontRef>
              </p:style>
            </p:cxnSp>
            <p:cxnSp>
              <p:nvCxnSpPr>
                <p:cNvPr id="104" name="直線コネクタ 103">
                  <a:extLst>
                    <a:ext uri="{FF2B5EF4-FFF2-40B4-BE49-F238E27FC236}">
                      <a16:creationId xmlns:a16="http://schemas.microsoft.com/office/drawing/2014/main" id="{CEB51432-3660-985D-9C3D-DF753ACA5D2A}"/>
                    </a:ext>
                  </a:extLst>
                </p:cNvPr>
                <p:cNvCxnSpPr>
                  <a:cxnSpLocks/>
                </p:cNvCxnSpPr>
                <p:nvPr/>
              </p:nvCxnSpPr>
              <p:spPr>
                <a:xfrm flipH="1">
                  <a:off x="3180131" y="3498533"/>
                  <a:ext cx="856730" cy="1440035"/>
                </a:xfrm>
                <a:prstGeom prst="line">
                  <a:avLst/>
                </a:prstGeom>
                <a:ln w="76200">
                  <a:solidFill>
                    <a:schemeClr val="accent6"/>
                  </a:solidFill>
                </a:ln>
                <a:effectLst>
                  <a:glow rad="63500">
                    <a:schemeClr val="accent6">
                      <a:satMod val="175000"/>
                      <a:alpha val="40000"/>
                    </a:schemeClr>
                  </a:glow>
                </a:effectLst>
              </p:spPr>
              <p:style>
                <a:lnRef idx="3">
                  <a:schemeClr val="accent6"/>
                </a:lnRef>
                <a:fillRef idx="0">
                  <a:schemeClr val="accent6"/>
                </a:fillRef>
                <a:effectRef idx="2">
                  <a:schemeClr val="accent6"/>
                </a:effectRef>
                <a:fontRef idx="minor">
                  <a:schemeClr val="tx1"/>
                </a:fontRef>
              </p:style>
            </p:cxnSp>
            <p:sp>
              <p:nvSpPr>
                <p:cNvPr id="73" name="TextBox 55">
                  <a:extLst>
                    <a:ext uri="{FF2B5EF4-FFF2-40B4-BE49-F238E27FC236}">
                      <a16:creationId xmlns:a16="http://schemas.microsoft.com/office/drawing/2014/main" id="{FAD716D9-AEDB-2DD1-C922-5EC581F59DA2}"/>
                    </a:ext>
                  </a:extLst>
                </p:cNvPr>
                <p:cNvSpPr txBox="1"/>
                <p:nvPr/>
              </p:nvSpPr>
              <p:spPr>
                <a:xfrm>
                  <a:off x="2710694" y="4794835"/>
                  <a:ext cx="916819" cy="230661"/>
                </a:xfrm>
                <a:prstGeom prst="rect">
                  <a:avLst/>
                </a:prstGeom>
                <a:solidFill>
                  <a:schemeClr val="bg1">
                    <a:lumMod val="95000"/>
                  </a:schemeClr>
                </a:solidFill>
                <a:ln w="38100">
                  <a:solidFill>
                    <a:srgbClr val="00345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ja-JP" altLang="en-US" sz="1200" b="1">
                      <a:solidFill>
                        <a:srgbClr val="E28A5A"/>
                      </a:solidFill>
                      <a:ea typeface="Noto Sans JP"/>
                    </a:rPr>
                    <a:t>常磐自動車道</a:t>
                  </a:r>
                </a:p>
              </p:txBody>
            </p:sp>
            <p:cxnSp>
              <p:nvCxnSpPr>
                <p:cNvPr id="113" name="直線コネクタ 112">
                  <a:extLst>
                    <a:ext uri="{FF2B5EF4-FFF2-40B4-BE49-F238E27FC236}">
                      <a16:creationId xmlns:a16="http://schemas.microsoft.com/office/drawing/2014/main" id="{FCB60004-4358-C82C-C6FB-56208840A971}"/>
                    </a:ext>
                  </a:extLst>
                </p:cNvPr>
                <p:cNvCxnSpPr>
                  <a:cxnSpLocks/>
                </p:cNvCxnSpPr>
                <p:nvPr/>
              </p:nvCxnSpPr>
              <p:spPr>
                <a:xfrm flipH="1">
                  <a:off x="6227066" y="2552830"/>
                  <a:ext cx="407794" cy="594303"/>
                </a:xfrm>
                <a:prstGeom prst="line">
                  <a:avLst/>
                </a:prstGeom>
                <a:ln w="76200">
                  <a:solidFill>
                    <a:schemeClr val="accent6"/>
                  </a:solidFill>
                </a:ln>
                <a:effectLst>
                  <a:glow rad="63500">
                    <a:schemeClr val="accent6">
                      <a:satMod val="175000"/>
                      <a:alpha val="40000"/>
                    </a:schemeClr>
                  </a:glow>
                </a:effectLst>
              </p:spPr>
              <p:style>
                <a:lnRef idx="3">
                  <a:schemeClr val="accent6"/>
                </a:lnRef>
                <a:fillRef idx="0">
                  <a:schemeClr val="accent6"/>
                </a:fillRef>
                <a:effectRef idx="2">
                  <a:schemeClr val="accent6"/>
                </a:effectRef>
                <a:fontRef idx="minor">
                  <a:schemeClr val="tx1"/>
                </a:fontRef>
              </p:style>
            </p:cxnSp>
            <p:cxnSp>
              <p:nvCxnSpPr>
                <p:cNvPr id="116" name="直線コネクタ 115">
                  <a:extLst>
                    <a:ext uri="{FF2B5EF4-FFF2-40B4-BE49-F238E27FC236}">
                      <a16:creationId xmlns:a16="http://schemas.microsoft.com/office/drawing/2014/main" id="{6BD7FE0E-350E-1D68-F47E-02F522CA28AD}"/>
                    </a:ext>
                  </a:extLst>
                </p:cNvPr>
                <p:cNvCxnSpPr>
                  <a:cxnSpLocks/>
                </p:cNvCxnSpPr>
                <p:nvPr/>
              </p:nvCxnSpPr>
              <p:spPr>
                <a:xfrm flipH="1">
                  <a:off x="5499655" y="3118585"/>
                  <a:ext cx="749559" cy="519914"/>
                </a:xfrm>
                <a:prstGeom prst="line">
                  <a:avLst/>
                </a:prstGeom>
                <a:ln w="76200">
                  <a:solidFill>
                    <a:schemeClr val="accent6"/>
                  </a:solidFill>
                </a:ln>
                <a:effectLst>
                  <a:glow rad="63500">
                    <a:schemeClr val="accent6">
                      <a:satMod val="175000"/>
                      <a:alpha val="40000"/>
                    </a:schemeClr>
                  </a:glow>
                </a:effectLst>
              </p:spPr>
              <p:style>
                <a:lnRef idx="3">
                  <a:schemeClr val="accent6"/>
                </a:lnRef>
                <a:fillRef idx="0">
                  <a:schemeClr val="accent6"/>
                </a:fillRef>
                <a:effectRef idx="2">
                  <a:schemeClr val="accent6"/>
                </a:effectRef>
                <a:fontRef idx="minor">
                  <a:schemeClr val="tx1"/>
                </a:fontRef>
              </p:style>
            </p:cxnSp>
            <p:cxnSp>
              <p:nvCxnSpPr>
                <p:cNvPr id="120" name="直線コネクタ 119">
                  <a:extLst>
                    <a:ext uri="{FF2B5EF4-FFF2-40B4-BE49-F238E27FC236}">
                      <a16:creationId xmlns:a16="http://schemas.microsoft.com/office/drawing/2014/main" id="{DA4A0D6D-8C2E-F0B4-C47F-2E6E76EF33E8}"/>
                    </a:ext>
                  </a:extLst>
                </p:cNvPr>
                <p:cNvCxnSpPr>
                  <a:cxnSpLocks/>
                </p:cNvCxnSpPr>
                <p:nvPr/>
              </p:nvCxnSpPr>
              <p:spPr>
                <a:xfrm flipH="1">
                  <a:off x="5099356" y="3629697"/>
                  <a:ext cx="415672" cy="574557"/>
                </a:xfrm>
                <a:prstGeom prst="line">
                  <a:avLst/>
                </a:prstGeom>
                <a:ln w="76200">
                  <a:solidFill>
                    <a:schemeClr val="accent6"/>
                  </a:solidFill>
                </a:ln>
                <a:effectLst>
                  <a:glow rad="63500">
                    <a:schemeClr val="accent6">
                      <a:satMod val="175000"/>
                      <a:alpha val="40000"/>
                    </a:schemeClr>
                  </a:glow>
                </a:effectLst>
              </p:spPr>
              <p:style>
                <a:lnRef idx="3">
                  <a:schemeClr val="accent6"/>
                </a:lnRef>
                <a:fillRef idx="0">
                  <a:schemeClr val="accent6"/>
                </a:fillRef>
                <a:effectRef idx="2">
                  <a:schemeClr val="accent6"/>
                </a:effectRef>
                <a:fontRef idx="minor">
                  <a:schemeClr val="tx1"/>
                </a:fontRef>
              </p:style>
            </p:cxnSp>
            <p:cxnSp>
              <p:nvCxnSpPr>
                <p:cNvPr id="123" name="直線コネクタ 122">
                  <a:extLst>
                    <a:ext uri="{FF2B5EF4-FFF2-40B4-BE49-F238E27FC236}">
                      <a16:creationId xmlns:a16="http://schemas.microsoft.com/office/drawing/2014/main" id="{FB945444-6D52-73FD-E08C-5981BC96F92C}"/>
                    </a:ext>
                  </a:extLst>
                </p:cNvPr>
                <p:cNvCxnSpPr>
                  <a:cxnSpLocks/>
                </p:cNvCxnSpPr>
                <p:nvPr/>
              </p:nvCxnSpPr>
              <p:spPr>
                <a:xfrm flipH="1">
                  <a:off x="4324291" y="4204254"/>
                  <a:ext cx="775065" cy="787371"/>
                </a:xfrm>
                <a:prstGeom prst="line">
                  <a:avLst/>
                </a:prstGeom>
                <a:ln w="76200">
                  <a:solidFill>
                    <a:schemeClr val="accent6"/>
                  </a:solidFill>
                </a:ln>
                <a:effectLst>
                  <a:glow rad="63500">
                    <a:schemeClr val="accent6">
                      <a:satMod val="175000"/>
                      <a:alpha val="40000"/>
                    </a:schemeClr>
                  </a:glow>
                </a:effectLst>
              </p:spPr>
              <p:style>
                <a:lnRef idx="3">
                  <a:schemeClr val="accent6"/>
                </a:lnRef>
                <a:fillRef idx="0">
                  <a:schemeClr val="accent6"/>
                </a:fillRef>
                <a:effectRef idx="2">
                  <a:schemeClr val="accent6"/>
                </a:effectRef>
                <a:fontRef idx="minor">
                  <a:schemeClr val="tx1"/>
                </a:fontRef>
              </p:style>
            </p:cxnSp>
            <p:cxnSp>
              <p:nvCxnSpPr>
                <p:cNvPr id="127" name="直線コネクタ 126">
                  <a:extLst>
                    <a:ext uri="{FF2B5EF4-FFF2-40B4-BE49-F238E27FC236}">
                      <a16:creationId xmlns:a16="http://schemas.microsoft.com/office/drawing/2014/main" id="{298671DC-BF51-6B3A-792A-72E9FCD082E8}"/>
                    </a:ext>
                  </a:extLst>
                </p:cNvPr>
                <p:cNvCxnSpPr>
                  <a:cxnSpLocks/>
                </p:cNvCxnSpPr>
                <p:nvPr/>
              </p:nvCxnSpPr>
              <p:spPr>
                <a:xfrm flipH="1">
                  <a:off x="4031223" y="4973855"/>
                  <a:ext cx="307364" cy="624209"/>
                </a:xfrm>
                <a:prstGeom prst="line">
                  <a:avLst/>
                </a:prstGeom>
                <a:ln w="76200">
                  <a:solidFill>
                    <a:schemeClr val="accent6"/>
                  </a:solidFill>
                </a:ln>
                <a:effectLst>
                  <a:glow rad="63500">
                    <a:schemeClr val="accent6">
                      <a:satMod val="175000"/>
                      <a:alpha val="40000"/>
                    </a:schemeClr>
                  </a:glow>
                </a:effectLst>
              </p:spPr>
              <p:style>
                <a:lnRef idx="3">
                  <a:schemeClr val="accent6"/>
                </a:lnRef>
                <a:fillRef idx="0">
                  <a:schemeClr val="accent6"/>
                </a:fillRef>
                <a:effectRef idx="2">
                  <a:schemeClr val="accent6"/>
                </a:effectRef>
                <a:fontRef idx="minor">
                  <a:schemeClr val="tx1"/>
                </a:fontRef>
              </p:style>
            </p:cxnSp>
            <p:cxnSp>
              <p:nvCxnSpPr>
                <p:cNvPr id="131" name="直線コネクタ 130">
                  <a:extLst>
                    <a:ext uri="{FF2B5EF4-FFF2-40B4-BE49-F238E27FC236}">
                      <a16:creationId xmlns:a16="http://schemas.microsoft.com/office/drawing/2014/main" id="{88A391D4-A522-C7C9-4C2A-FA086E7334B9}"/>
                    </a:ext>
                  </a:extLst>
                </p:cNvPr>
                <p:cNvCxnSpPr>
                  <a:cxnSpLocks/>
                </p:cNvCxnSpPr>
                <p:nvPr/>
              </p:nvCxnSpPr>
              <p:spPr>
                <a:xfrm flipH="1">
                  <a:off x="3723859" y="5568048"/>
                  <a:ext cx="338002" cy="203761"/>
                </a:xfrm>
                <a:prstGeom prst="line">
                  <a:avLst/>
                </a:prstGeom>
                <a:ln w="76200">
                  <a:solidFill>
                    <a:schemeClr val="accent6"/>
                  </a:solidFill>
                </a:ln>
                <a:effectLst>
                  <a:glow rad="63500">
                    <a:schemeClr val="accent6">
                      <a:satMod val="175000"/>
                      <a:alpha val="40000"/>
                    </a:schemeClr>
                  </a:glow>
                </a:effectLst>
              </p:spPr>
              <p:style>
                <a:lnRef idx="3">
                  <a:schemeClr val="accent6"/>
                </a:lnRef>
                <a:fillRef idx="0">
                  <a:schemeClr val="accent6"/>
                </a:fillRef>
                <a:effectRef idx="2">
                  <a:schemeClr val="accent6"/>
                </a:effectRef>
                <a:fontRef idx="minor">
                  <a:schemeClr val="tx1"/>
                </a:fontRef>
              </p:style>
            </p:cxnSp>
            <p:cxnSp>
              <p:nvCxnSpPr>
                <p:cNvPr id="109" name="直線コネクタ 108">
                  <a:extLst>
                    <a:ext uri="{FF2B5EF4-FFF2-40B4-BE49-F238E27FC236}">
                      <a16:creationId xmlns:a16="http://schemas.microsoft.com/office/drawing/2014/main" id="{91AC2D1C-E221-F4B5-35E9-2D50A287155F}"/>
                    </a:ext>
                  </a:extLst>
                </p:cNvPr>
                <p:cNvCxnSpPr>
                  <a:cxnSpLocks/>
                </p:cNvCxnSpPr>
                <p:nvPr/>
              </p:nvCxnSpPr>
              <p:spPr>
                <a:xfrm flipH="1">
                  <a:off x="6634861" y="2287930"/>
                  <a:ext cx="69202" cy="264900"/>
                </a:xfrm>
                <a:prstGeom prst="line">
                  <a:avLst/>
                </a:prstGeom>
                <a:ln w="76200">
                  <a:solidFill>
                    <a:schemeClr val="accent6"/>
                  </a:solidFill>
                </a:ln>
                <a:effectLst>
                  <a:glow rad="63500">
                    <a:schemeClr val="accent6">
                      <a:satMod val="175000"/>
                      <a:alpha val="40000"/>
                    </a:schemeClr>
                  </a:glow>
                </a:effectLst>
              </p:spPr>
              <p:style>
                <a:lnRef idx="3">
                  <a:schemeClr val="accent6"/>
                </a:lnRef>
                <a:fillRef idx="0">
                  <a:schemeClr val="accent6"/>
                </a:fillRef>
                <a:effectRef idx="2">
                  <a:schemeClr val="accent6"/>
                </a:effectRef>
                <a:fontRef idx="minor">
                  <a:schemeClr val="tx1"/>
                </a:fontRef>
              </p:style>
            </p:cxnSp>
            <p:sp>
              <p:nvSpPr>
                <p:cNvPr id="72" name="TextBox 55">
                  <a:extLst>
                    <a:ext uri="{FF2B5EF4-FFF2-40B4-BE49-F238E27FC236}">
                      <a16:creationId xmlns:a16="http://schemas.microsoft.com/office/drawing/2014/main" id="{77980D6C-F82A-825C-A9B0-BC1B9AA32996}"/>
                    </a:ext>
                  </a:extLst>
                </p:cNvPr>
                <p:cNvSpPr txBox="1"/>
                <p:nvPr/>
              </p:nvSpPr>
              <p:spPr>
                <a:xfrm>
                  <a:off x="3559928" y="5604726"/>
                  <a:ext cx="800591" cy="230661"/>
                </a:xfrm>
                <a:prstGeom prst="rect">
                  <a:avLst/>
                </a:prstGeom>
                <a:solidFill>
                  <a:schemeClr val="bg1"/>
                </a:solidFill>
                <a:ln w="38100">
                  <a:solidFill>
                    <a:srgbClr val="00345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ja-JP" altLang="en-US" sz="1200" b="1">
                      <a:solidFill>
                        <a:srgbClr val="E28A5A"/>
                      </a:solidFill>
                      <a:ea typeface="Noto Sans JP"/>
                    </a:rPr>
                    <a:t>国道６号線</a:t>
                  </a:r>
                </a:p>
              </p:txBody>
            </p:sp>
          </p:grpSp>
          <p:pic>
            <p:nvPicPr>
              <p:cNvPr id="50" name="図 49" descr="マップ&#10;&#10;AI 生成コンテンツは誤りを含む可能性があります。">
                <a:extLst>
                  <a:ext uri="{FF2B5EF4-FFF2-40B4-BE49-F238E27FC236}">
                    <a16:creationId xmlns:a16="http://schemas.microsoft.com/office/drawing/2014/main" id="{87036BD1-9B07-301F-BF85-76877CF18180}"/>
                  </a:ext>
                </a:extLst>
              </p:cNvPr>
              <p:cNvPicPr>
                <a:picLocks noChangeAspect="1"/>
              </p:cNvPicPr>
              <p:nvPr/>
            </p:nvPicPr>
            <p:blipFill>
              <a:blip r:embed="rId13"/>
              <a:srcRect l="20709" t="29813" r="43482" b="16313"/>
              <a:stretch>
                <a:fillRect/>
              </a:stretch>
            </p:blipFill>
            <p:spPr>
              <a:xfrm rot="457106">
                <a:off x="4450875" y="2991972"/>
                <a:ext cx="519735" cy="457384"/>
              </a:xfrm>
              <a:prstGeom prst="rect">
                <a:avLst/>
              </a:prstGeom>
              <a:solidFill>
                <a:srgbClr val="E9FFE9"/>
              </a:solidFill>
              <a:ln w="3175">
                <a:solidFill>
                  <a:schemeClr val="accent6"/>
                </a:solidFill>
              </a:ln>
            </p:spPr>
          </p:pic>
        </p:grpSp>
        <p:sp>
          <p:nvSpPr>
            <p:cNvPr id="136" name="楕円 135">
              <a:extLst>
                <a:ext uri="{FF2B5EF4-FFF2-40B4-BE49-F238E27FC236}">
                  <a16:creationId xmlns:a16="http://schemas.microsoft.com/office/drawing/2014/main" id="{15AC13DC-623C-74EA-35BA-26BC389B8C8A}"/>
                </a:ext>
              </a:extLst>
            </p:cNvPr>
            <p:cNvSpPr/>
            <p:nvPr/>
          </p:nvSpPr>
          <p:spPr>
            <a:xfrm>
              <a:off x="4218969" y="2841584"/>
              <a:ext cx="740952" cy="644154"/>
            </a:xfrm>
            <a:prstGeom prst="ellipse">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1" name="吹き出し: 角を丸めた四角形 70">
            <a:extLst>
              <a:ext uri="{FF2B5EF4-FFF2-40B4-BE49-F238E27FC236}">
                <a16:creationId xmlns:a16="http://schemas.microsoft.com/office/drawing/2014/main" id="{9FAA01B0-264A-B994-CA77-302F90797A7C}"/>
              </a:ext>
            </a:extLst>
          </p:cNvPr>
          <p:cNvSpPr/>
          <p:nvPr/>
        </p:nvSpPr>
        <p:spPr>
          <a:xfrm>
            <a:off x="2839499" y="1646885"/>
            <a:ext cx="2193332" cy="893202"/>
          </a:xfrm>
          <a:prstGeom prst="wedgeRoundRectCallout">
            <a:avLst>
              <a:gd name="adj1" fmla="val 49357"/>
              <a:gd name="adj2" fmla="val 201841"/>
              <a:gd name="adj3" fmla="val 16667"/>
            </a:avLst>
          </a:prstGeom>
          <a:solidFill>
            <a:srgbClr val="F2F2F2"/>
          </a:solidFill>
          <a:ln w="28575">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200" b="1">
                <a:solidFill>
                  <a:srgbClr val="003451"/>
                </a:solidFill>
              </a:rPr>
              <a:t>候補地</a:t>
            </a:r>
          </a:p>
        </p:txBody>
      </p:sp>
      <p:sp>
        <p:nvSpPr>
          <p:cNvPr id="142" name="正方形/長方形 141">
            <a:extLst>
              <a:ext uri="{FF2B5EF4-FFF2-40B4-BE49-F238E27FC236}">
                <a16:creationId xmlns:a16="http://schemas.microsoft.com/office/drawing/2014/main" id="{6136C7E6-786E-3439-9AAE-55FEB71BC9CD}"/>
              </a:ext>
            </a:extLst>
          </p:cNvPr>
          <p:cNvSpPr/>
          <p:nvPr/>
        </p:nvSpPr>
        <p:spPr>
          <a:xfrm>
            <a:off x="5341773" y="2279242"/>
            <a:ext cx="1449244" cy="268342"/>
          </a:xfrm>
          <a:prstGeom prst="rect">
            <a:avLst/>
          </a:prstGeom>
          <a:solidFill>
            <a:schemeClr val="bg1">
              <a:lumMod val="95000"/>
            </a:schemeClr>
          </a:solidFill>
          <a:ln w="38100">
            <a:solidFill>
              <a:srgbClr val="0034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chemeClr val="tx1">
                    <a:lumMod val="95000"/>
                    <a:lumOff val="5000"/>
                  </a:schemeClr>
                </a:solidFill>
              </a:rPr>
              <a:t>かすみがうら市</a:t>
            </a:r>
          </a:p>
        </p:txBody>
      </p:sp>
      <p:sp>
        <p:nvSpPr>
          <p:cNvPr id="143" name="楕円 142">
            <a:extLst>
              <a:ext uri="{FF2B5EF4-FFF2-40B4-BE49-F238E27FC236}">
                <a16:creationId xmlns:a16="http://schemas.microsoft.com/office/drawing/2014/main" id="{C10B21D8-3551-2698-F1ED-352D8CF278CE}"/>
              </a:ext>
            </a:extLst>
          </p:cNvPr>
          <p:cNvSpPr/>
          <p:nvPr/>
        </p:nvSpPr>
        <p:spPr>
          <a:xfrm>
            <a:off x="3457669" y="4312409"/>
            <a:ext cx="281727" cy="308563"/>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rgbClr val="C00000"/>
                </a:solidFill>
              </a:ln>
              <a:solidFill>
                <a:srgbClr val="C00000"/>
              </a:solidFill>
            </a:endParaRPr>
          </a:p>
        </p:txBody>
      </p:sp>
      <p:sp>
        <p:nvSpPr>
          <p:cNvPr id="52" name="吹き出し: 角を丸めた四角形 51">
            <a:extLst>
              <a:ext uri="{FF2B5EF4-FFF2-40B4-BE49-F238E27FC236}">
                <a16:creationId xmlns:a16="http://schemas.microsoft.com/office/drawing/2014/main" id="{D180B631-E884-CD28-23F5-2684007EB82B}"/>
              </a:ext>
            </a:extLst>
          </p:cNvPr>
          <p:cNvSpPr/>
          <p:nvPr/>
        </p:nvSpPr>
        <p:spPr>
          <a:xfrm>
            <a:off x="13056596" y="4678499"/>
            <a:ext cx="1744045" cy="809834"/>
          </a:xfrm>
          <a:prstGeom prst="wedgeRoundRectCallout">
            <a:avLst>
              <a:gd name="adj1" fmla="val -6609"/>
              <a:gd name="adj2" fmla="val 218182"/>
              <a:gd name="adj3" fmla="val 16667"/>
            </a:avLst>
          </a:prstGeom>
          <a:solidFill>
            <a:schemeClr val="accent1">
              <a:lumMod val="20000"/>
              <a:lumOff val="80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a:solidFill>
                  <a:srgbClr val="C0504D"/>
                </a:solidFill>
              </a:rPr>
              <a:t>土浦北</a:t>
            </a:r>
            <a:r>
              <a:rPr kumimoji="1" lang="en-US" altLang="ja-JP" sz="2400">
                <a:solidFill>
                  <a:srgbClr val="C0504D"/>
                </a:solidFill>
              </a:rPr>
              <a:t>IC</a:t>
            </a:r>
            <a:endParaRPr kumimoji="1" lang="ja-JP" altLang="en-US" sz="2400">
              <a:solidFill>
                <a:srgbClr val="C0504D"/>
              </a:solidFill>
            </a:endParaRPr>
          </a:p>
        </p:txBody>
      </p:sp>
      <p:sp>
        <p:nvSpPr>
          <p:cNvPr id="144" name="TextBox 55">
            <a:extLst>
              <a:ext uri="{FF2B5EF4-FFF2-40B4-BE49-F238E27FC236}">
                <a16:creationId xmlns:a16="http://schemas.microsoft.com/office/drawing/2014/main" id="{41C31A88-18E5-F453-A4AD-9734AE53A2B7}"/>
              </a:ext>
            </a:extLst>
          </p:cNvPr>
          <p:cNvSpPr txBox="1"/>
          <p:nvPr/>
        </p:nvSpPr>
        <p:spPr>
          <a:xfrm>
            <a:off x="3218428" y="4079764"/>
            <a:ext cx="765621" cy="257369"/>
          </a:xfrm>
          <a:prstGeom prst="rect">
            <a:avLst/>
          </a:prstGeom>
          <a:solidFill>
            <a:schemeClr val="bg1">
              <a:lumMod val="95000"/>
            </a:schemeClr>
          </a:solidFill>
          <a:ln w="38100">
            <a:solidFill>
              <a:srgbClr val="003451"/>
            </a:solidFill>
          </a:ln>
        </p:spPr>
        <p:txBody>
          <a:bodyPr rot="0" spcFirstLastPara="0" vertOverflow="overflow" horzOverflow="overflow" vert="horz" wrap="square" lIns="72000" tIns="36000" rIns="0" bIns="36000" numCol="1" spcCol="0" rtlCol="0" fromWordArt="0" anchor="ctr" anchorCtr="0" forceAA="0" compatLnSpc="1">
            <a:prstTxWarp prst="textNoShape">
              <a:avLst/>
            </a:prstTxWarp>
            <a:spAutoFit/>
          </a:bodyPr>
          <a:lstStyle/>
          <a:p>
            <a:r>
              <a:rPr kumimoji="1" lang="ja-JP" altLang="en-US" sz="1200" b="1">
                <a:solidFill>
                  <a:srgbClr val="C0504D"/>
                </a:solidFill>
              </a:rPr>
              <a:t>土浦北</a:t>
            </a:r>
            <a:r>
              <a:rPr kumimoji="1" lang="en-US" altLang="ja-JP" sz="1200" b="1">
                <a:solidFill>
                  <a:srgbClr val="C0504D"/>
                </a:solidFill>
              </a:rPr>
              <a:t>IC</a:t>
            </a:r>
            <a:endParaRPr kumimoji="1" lang="ja-JP" altLang="en-US" sz="1200" b="1">
              <a:solidFill>
                <a:srgbClr val="C0504D"/>
              </a:solidFill>
            </a:endParaRPr>
          </a:p>
        </p:txBody>
      </p:sp>
      <p:sp>
        <p:nvSpPr>
          <p:cNvPr id="6" name="テキスト ボックス 5">
            <a:extLst>
              <a:ext uri="{FF2B5EF4-FFF2-40B4-BE49-F238E27FC236}">
                <a16:creationId xmlns:a16="http://schemas.microsoft.com/office/drawing/2014/main" id="{69A67175-D798-43D5-B138-0DDB64248883}"/>
              </a:ext>
            </a:extLst>
          </p:cNvPr>
          <p:cNvSpPr txBox="1"/>
          <p:nvPr/>
        </p:nvSpPr>
        <p:spPr>
          <a:xfrm>
            <a:off x="8320015" y="4620972"/>
            <a:ext cx="3852743" cy="1323439"/>
          </a:xfrm>
          <a:prstGeom prst="rect">
            <a:avLst/>
          </a:prstGeom>
          <a:noFill/>
        </p:spPr>
        <p:txBody>
          <a:bodyPr wrap="square" rtlCol="0">
            <a:spAutoFit/>
          </a:bodyPr>
          <a:lstStyle/>
          <a:p>
            <a:r>
              <a:rPr kumimoji="1" lang="ja-JP" altLang="en-US" sz="2600" b="1">
                <a:solidFill>
                  <a:srgbClr val="003451"/>
                </a:solidFill>
              </a:rPr>
              <a:t>開発面積　約</a:t>
            </a:r>
            <a:r>
              <a:rPr kumimoji="1" lang="en-US" altLang="ja-JP" sz="2600" b="1">
                <a:solidFill>
                  <a:srgbClr val="003451"/>
                </a:solidFill>
              </a:rPr>
              <a:t>40.42ha</a:t>
            </a:r>
          </a:p>
          <a:p>
            <a:r>
              <a:rPr kumimoji="1" lang="ja-JP" altLang="en-US" sz="2600" b="1" u="sng">
                <a:solidFill>
                  <a:srgbClr val="003451"/>
                </a:solidFill>
              </a:rPr>
              <a:t>分譲価格　</a:t>
            </a:r>
            <a:r>
              <a:rPr lang="en-US" altLang="ja-JP" sz="2600" b="1" u="sng">
                <a:solidFill>
                  <a:srgbClr val="003451"/>
                </a:solidFill>
              </a:rPr>
              <a:t>25,000</a:t>
            </a:r>
            <a:r>
              <a:rPr lang="ja-JP" altLang="en-US" sz="2600" b="1" u="sng">
                <a:solidFill>
                  <a:srgbClr val="003451"/>
                </a:solidFill>
              </a:rPr>
              <a:t>円</a:t>
            </a:r>
            <a:r>
              <a:rPr lang="en-US" altLang="ja-JP" sz="2600" b="1" u="sng">
                <a:solidFill>
                  <a:srgbClr val="003451"/>
                </a:solidFill>
              </a:rPr>
              <a:t>/</a:t>
            </a:r>
            <a:r>
              <a:rPr lang="ja-JP" altLang="en-US" sz="2600" b="1" u="sng">
                <a:solidFill>
                  <a:srgbClr val="003451"/>
                </a:solidFill>
              </a:rPr>
              <a:t>㎡</a:t>
            </a:r>
            <a:endParaRPr kumimoji="1" lang="en-US" altLang="ja-JP" sz="2600" b="1" u="sng">
              <a:solidFill>
                <a:srgbClr val="003451"/>
              </a:solidFill>
            </a:endParaRPr>
          </a:p>
          <a:p>
            <a:r>
              <a:rPr kumimoji="1" lang="ja-JP" altLang="en-US" sz="2800" b="1">
                <a:solidFill>
                  <a:srgbClr val="003451"/>
                </a:solidFill>
              </a:rPr>
              <a:t>総事業費　約</a:t>
            </a:r>
            <a:r>
              <a:rPr kumimoji="1" lang="en-US" altLang="ja-JP" sz="2800" b="1">
                <a:solidFill>
                  <a:srgbClr val="003451"/>
                </a:solidFill>
              </a:rPr>
              <a:t>159</a:t>
            </a:r>
            <a:r>
              <a:rPr kumimoji="1" lang="ja-JP" altLang="en-US" sz="2800" b="1">
                <a:solidFill>
                  <a:srgbClr val="003451"/>
                </a:solidFill>
              </a:rPr>
              <a:t>憶円</a:t>
            </a:r>
          </a:p>
        </p:txBody>
      </p:sp>
      <p:pic>
        <p:nvPicPr>
          <p:cNvPr id="10" name="図 9" descr="建物の中&#10;&#10;AI 生成コンテンツは誤りを含む可能性があります。">
            <a:extLst>
              <a:ext uri="{FF2B5EF4-FFF2-40B4-BE49-F238E27FC236}">
                <a16:creationId xmlns:a16="http://schemas.microsoft.com/office/drawing/2014/main" id="{CC8802A0-2B45-6993-85D4-A0B00FFBF80D}"/>
              </a:ext>
            </a:extLst>
          </p:cNvPr>
          <p:cNvPicPr>
            <a:picLocks noChangeAspect="1"/>
          </p:cNvPicPr>
          <p:nvPr/>
        </p:nvPicPr>
        <p:blipFill>
          <a:blip r:embed="rId14"/>
          <a:srcRect l="20404" t="2811"/>
          <a:stretch>
            <a:fillRect/>
          </a:stretch>
        </p:blipFill>
        <p:spPr>
          <a:xfrm>
            <a:off x="8440793" y="1322453"/>
            <a:ext cx="3354066" cy="2924742"/>
          </a:xfrm>
          <a:prstGeom prst="rect">
            <a:avLst/>
          </a:prstGeom>
        </p:spPr>
      </p:pic>
      <p:sp>
        <p:nvSpPr>
          <p:cNvPr id="30" name="テキスト ボックス 29">
            <a:extLst>
              <a:ext uri="{FF2B5EF4-FFF2-40B4-BE49-F238E27FC236}">
                <a16:creationId xmlns:a16="http://schemas.microsoft.com/office/drawing/2014/main" id="{8A1F8DA0-7233-1378-83A2-E65CA69BA476}"/>
              </a:ext>
            </a:extLst>
          </p:cNvPr>
          <p:cNvSpPr txBox="1"/>
          <p:nvPr/>
        </p:nvSpPr>
        <p:spPr>
          <a:xfrm>
            <a:off x="10958466" y="6129000"/>
            <a:ext cx="1108074" cy="707886"/>
          </a:xfrm>
          <a:prstGeom prst="rect">
            <a:avLst/>
          </a:prstGeom>
          <a:noFill/>
        </p:spPr>
        <p:txBody>
          <a:bodyPr wrap="square" rtlCol="0" anchor="t">
            <a:spAutoFit/>
          </a:bodyPr>
          <a:lstStyle/>
          <a:p>
            <a:pPr algn="ctr"/>
            <a:r>
              <a:rPr kumimoji="1" lang="en-US" altLang="ja-JP" sz="4000" b="1">
                <a:solidFill>
                  <a:srgbClr val="003451"/>
                </a:solidFill>
                <a:latin typeface="Noto Sans JP" panose="020B0200000000000000" pitchFamily="50" charset="-128"/>
                <a:ea typeface="Noto Sans JP" panose="020B0200000000000000" pitchFamily="50" charset="-128"/>
              </a:rPr>
              <a:t>8</a:t>
            </a:r>
          </a:p>
        </p:txBody>
      </p:sp>
      <p:sp>
        <p:nvSpPr>
          <p:cNvPr id="8" name="テキスト ボックス 7">
            <a:extLst>
              <a:ext uri="{FF2B5EF4-FFF2-40B4-BE49-F238E27FC236}">
                <a16:creationId xmlns:a16="http://schemas.microsoft.com/office/drawing/2014/main" id="{3BD48C34-604D-542D-EEF0-6A3C79A8D139}"/>
              </a:ext>
            </a:extLst>
          </p:cNvPr>
          <p:cNvSpPr txBox="1"/>
          <p:nvPr/>
        </p:nvSpPr>
        <p:spPr>
          <a:xfrm>
            <a:off x="9458467" y="2211937"/>
            <a:ext cx="1390508" cy="369332"/>
          </a:xfrm>
          <a:prstGeom prst="rect">
            <a:avLst/>
          </a:prstGeom>
          <a:solidFill>
            <a:srgbClr val="003451"/>
          </a:solidFill>
          <a:ln>
            <a:noFill/>
          </a:ln>
        </p:spPr>
        <p:txBody>
          <a:bodyPr wrap="square" rtlCol="0">
            <a:spAutoFit/>
          </a:bodyPr>
          <a:lstStyle/>
          <a:p>
            <a:r>
              <a:rPr lang="ja-JP" altLang="en-US" b="1">
                <a:solidFill>
                  <a:schemeClr val="bg1"/>
                </a:solidFill>
              </a:rPr>
              <a:t>約</a:t>
            </a:r>
            <a:r>
              <a:rPr lang="en-US" altLang="ja-JP" b="1">
                <a:solidFill>
                  <a:schemeClr val="bg1"/>
                </a:solidFill>
              </a:rPr>
              <a:t>40.42ha</a:t>
            </a:r>
          </a:p>
        </p:txBody>
      </p:sp>
      <p:pic>
        <p:nvPicPr>
          <p:cNvPr id="18" name="オーディオ 17">
            <a:hlinkClick r:id="" action="ppaction://media"/>
            <a:extLst>
              <a:ext uri="{FF2B5EF4-FFF2-40B4-BE49-F238E27FC236}">
                <a16:creationId xmlns:a16="http://schemas.microsoft.com/office/drawing/2014/main" id="{9DA1D396-A39A-1B0F-FBD3-EE411FAD0456}"/>
              </a:ext>
            </a:extLst>
          </p:cNvPr>
          <p:cNvPicPr>
            <a:picLocks noChangeAspect="1"/>
          </p:cNvPicPr>
          <p:nvPr>
            <a:audioFile r:link="rId2"/>
            <p:extLst>
              <p:ext uri="{DAA4B4D4-6D71-4841-9C94-3DE7FCFB9230}">
                <p14:media xmlns:p14="http://schemas.microsoft.com/office/powerpoint/2010/main" r:embed="rId1"/>
              </p:ext>
            </p:extLst>
          </p:nvPr>
        </p:nvPicPr>
        <p:blipFill>
          <a:blip r:embed="rId15"/>
          <a:srcRect l="-203125" t="-203125" r="-203125" b="-203125"/>
          <a:stretch>
            <a:fillRect/>
          </a:stretch>
        </p:blipFill>
        <p:spPr>
          <a:xfrm>
            <a:off x="12172758" y="5568134"/>
            <a:ext cx="2057400" cy="2057400"/>
          </a:xfrm>
          <a:prstGeom prst="ellipse">
            <a:avLst/>
          </a:prstGeom>
        </p:spPr>
      </p:pic>
    </p:spTree>
    <p:extLst>
      <p:ext uri="{BB962C8B-B14F-4D97-AF65-F5344CB8AC3E}">
        <p14:creationId xmlns:p14="http://schemas.microsoft.com/office/powerpoint/2010/main" val="979937843"/>
      </p:ext>
    </p:extLst>
  </p:cSld>
  <p:clrMapOvr>
    <a:masterClrMapping/>
  </p:clrMapOvr>
  <p:transition spd="med" advTm="22329">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theme/theme1.xml><?xml version="1.0" encoding="utf-8"?>
<a:theme xmlns:a="http://schemas.openxmlformats.org/drawingml/2006/main" name="Office テーマ">
  <a:themeElements>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1">
      <a:majorFont>
        <a:latin typeface="Noto Sans JP"/>
        <a:ea typeface="Noto Sans JP"/>
        <a:cs typeface=""/>
      </a:majorFont>
      <a:minorFont>
        <a:latin typeface="Noto Sans JP"/>
        <a:ea typeface="Noto Sans JP"/>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6A8FAC05DD711245A6CDE0EE068D642A" ma:contentTypeVersion="11" ma:contentTypeDescription="新しいドキュメントを作成します。" ma:contentTypeScope="" ma:versionID="f20d487cd8ad1f04a1a5fe567f06e37a">
  <xsd:schema xmlns:xsd="http://www.w3.org/2001/XMLSchema" xmlns:xs="http://www.w3.org/2001/XMLSchema" xmlns:p="http://schemas.microsoft.com/office/2006/metadata/properties" xmlns:ns2="3425a4dd-03d9-4226-ba6c-40c09009919b" xmlns:ns3="1db7c87b-d93d-4ba4-a6fd-b9568fa53b26" targetNamespace="http://schemas.microsoft.com/office/2006/metadata/properties" ma:root="true" ma:fieldsID="e02e66e8aca7edaa9bab1ae4fdf72511" ns2:_="" ns3:_="">
    <xsd:import namespace="3425a4dd-03d9-4226-ba6c-40c09009919b"/>
    <xsd:import namespace="1db7c87b-d93d-4ba4-a6fd-b9568fa53b2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25a4dd-03d9-4226-ba6c-40c0900991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画像タグ" ma:readOnly="false" ma:fieldId="{5cf76f15-5ced-4ddc-b409-7134ff3c332f}" ma:taxonomyMulti="true" ma:sspId="2f566ec5-32a6-4ec1-8c14-5dab5ced4597"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db7c87b-d93d-4ba4-a6fd-b9568fa53b2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2b28ff28-b896-4479-bf7d-3c0094fe4640}" ma:internalName="TaxCatchAll" ma:showField="CatchAllData" ma:web="1db7c87b-d93d-4ba4-a6fd-b9568fa53b2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425a4dd-03d9-4226-ba6c-40c09009919b">
      <Terms xmlns="http://schemas.microsoft.com/office/infopath/2007/PartnerControls"/>
    </lcf76f155ced4ddcb4097134ff3c332f>
    <TaxCatchAll xmlns="1db7c87b-d93d-4ba4-a6fd-b9568fa53b26" xsi:nil="true"/>
  </documentManagement>
</p:properties>
</file>

<file path=customXml/itemProps1.xml><?xml version="1.0" encoding="utf-8"?>
<ds:datastoreItem xmlns:ds="http://schemas.openxmlformats.org/officeDocument/2006/customXml" ds:itemID="{184EE59B-C043-434C-A983-47B5422B0076}">
  <ds:schemaRefs>
    <ds:schemaRef ds:uri="http://schemas.microsoft.com/sharepoint/v3/contenttype/forms"/>
  </ds:schemaRefs>
</ds:datastoreItem>
</file>

<file path=customXml/itemProps2.xml><?xml version="1.0" encoding="utf-8"?>
<ds:datastoreItem xmlns:ds="http://schemas.openxmlformats.org/officeDocument/2006/customXml" ds:itemID="{7A6FCEE0-5F0E-4DD1-BBD6-9942B5E438DB}"/>
</file>

<file path=customXml/itemProps3.xml><?xml version="1.0" encoding="utf-8"?>
<ds:datastoreItem xmlns:ds="http://schemas.openxmlformats.org/officeDocument/2006/customXml" ds:itemID="{ED426E08-2BF1-4846-99AA-8076DB96982F}">
  <ds:schemaRefs>
    <ds:schemaRef ds:uri="http://www.w3.org/XML/1998/namespace"/>
    <ds:schemaRef ds:uri="http://schemas.microsoft.com/office/2006/documentManagement/types"/>
    <ds:schemaRef ds:uri="http://schemas.openxmlformats.org/package/2006/metadata/core-properties"/>
    <ds:schemaRef ds:uri="http://schemas.microsoft.com/office/2006/metadata/properties"/>
    <ds:schemaRef ds:uri="http://schemas.microsoft.com/office/infopath/2007/PartnerControls"/>
    <ds:schemaRef ds:uri="http://purl.org/dc/elements/1.1/"/>
    <ds:schemaRef ds:uri="http://purl.org/dc/terms/"/>
    <ds:schemaRef ds:uri="3425a4dd-03d9-4226-ba6c-40c09009919b"/>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4035</Words>
  <Application>Microsoft Office PowerPoint</Application>
  <PresentationFormat>ワイド画面</PresentationFormat>
  <Paragraphs>671</Paragraphs>
  <Slides>39</Slides>
  <Notes>39</Notes>
  <HiddenSlides>0</HiddenSlides>
  <MMClips>39</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39</vt:i4>
      </vt:variant>
    </vt:vector>
  </HeadingPairs>
  <TitlesOfParts>
    <vt:vector size="45" baseType="lpstr">
      <vt:lpstr>Noto Sans JP</vt:lpstr>
      <vt:lpstr>游ゴシック</vt:lpstr>
      <vt:lpstr>Arial</vt:lpstr>
      <vt:lpstr>Noto Sans</vt:lpstr>
      <vt:lpstr>Stencil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佐藤　吉矢</dc:creator>
  <cp:lastModifiedBy>𠮷田　蘭子</cp:lastModifiedBy>
  <cp:revision>1</cp:revision>
  <dcterms:created xsi:type="dcterms:W3CDTF">2025-12-17T05:52:34Z</dcterms:created>
  <dcterms:modified xsi:type="dcterms:W3CDTF">2026-01-29T09:27:48Z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0x0101006A8FAC05DD711245A6CDE0EE068D642A</vt:lpwstr>
  </property>
  <property fmtid="{D5CDD505-2E9C-101B-9397-08002B2CF9AE}" pid="3" name="MediaServiceImageTags">
    <vt:lpwstr/>
  </property>
</Properties>
</file>