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ink/ink2.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7"/>
  </p:notesMasterIdLst>
  <p:sldIdLst>
    <p:sldId id="295" r:id="rId5"/>
    <p:sldId id="293" r:id="rId6"/>
    <p:sldId id="309" r:id="rId7"/>
    <p:sldId id="355" r:id="rId8"/>
    <p:sldId id="357" r:id="rId9"/>
    <p:sldId id="358" r:id="rId10"/>
    <p:sldId id="361" r:id="rId11"/>
    <p:sldId id="362" r:id="rId12"/>
    <p:sldId id="395" r:id="rId13"/>
    <p:sldId id="461" r:id="rId14"/>
    <p:sldId id="460" r:id="rId15"/>
    <p:sldId id="399" r:id="rId16"/>
    <p:sldId id="379" r:id="rId17"/>
    <p:sldId id="380" r:id="rId18"/>
    <p:sldId id="381" r:id="rId19"/>
    <p:sldId id="375" r:id="rId20"/>
    <p:sldId id="384" r:id="rId21"/>
    <p:sldId id="408" r:id="rId22"/>
    <p:sldId id="409" r:id="rId23"/>
    <p:sldId id="417" r:id="rId24"/>
    <p:sldId id="412" r:id="rId25"/>
    <p:sldId id="387" r:id="rId26"/>
    <p:sldId id="388" r:id="rId27"/>
    <p:sldId id="386" r:id="rId28"/>
    <p:sldId id="294" r:id="rId29"/>
    <p:sldId id="289" r:id="rId30"/>
    <p:sldId id="401" r:id="rId31"/>
    <p:sldId id="407" r:id="rId32"/>
    <p:sldId id="422" r:id="rId33"/>
    <p:sldId id="428" r:id="rId34"/>
    <p:sldId id="446" r:id="rId35"/>
    <p:sldId id="433" r:id="rId36"/>
    <p:sldId id="455" r:id="rId37"/>
    <p:sldId id="393" r:id="rId38"/>
    <p:sldId id="454" r:id="rId39"/>
    <p:sldId id="431" r:id="rId40"/>
    <p:sldId id="456" r:id="rId41"/>
    <p:sldId id="452" r:id="rId42"/>
    <p:sldId id="430" r:id="rId43"/>
    <p:sldId id="391" r:id="rId44"/>
    <p:sldId id="427" r:id="rId45"/>
    <p:sldId id="426" r:id="rId46"/>
    <p:sldId id="410" r:id="rId47"/>
    <p:sldId id="406" r:id="rId48"/>
    <p:sldId id="404" r:id="rId49"/>
    <p:sldId id="451" r:id="rId50"/>
    <p:sldId id="450" r:id="rId51"/>
    <p:sldId id="377" r:id="rId52"/>
    <p:sldId id="418" r:id="rId53"/>
    <p:sldId id="405" r:id="rId54"/>
    <p:sldId id="435" r:id="rId55"/>
    <p:sldId id="457" r:id="rId56"/>
    <p:sldId id="421" r:id="rId57"/>
    <p:sldId id="419" r:id="rId58"/>
    <p:sldId id="370" r:id="rId59"/>
    <p:sldId id="403" r:id="rId60"/>
    <p:sldId id="438" r:id="rId61"/>
    <p:sldId id="458" r:id="rId62"/>
    <p:sldId id="347" r:id="rId63"/>
    <p:sldId id="348" r:id="rId64"/>
    <p:sldId id="344" r:id="rId65"/>
    <p:sldId id="351" r:id="rId66"/>
    <p:sldId id="445" r:id="rId67"/>
    <p:sldId id="444" r:id="rId68"/>
    <p:sldId id="443" r:id="rId69"/>
    <p:sldId id="414" r:id="rId70"/>
    <p:sldId id="415" r:id="rId71"/>
    <p:sldId id="372" r:id="rId72"/>
    <p:sldId id="420" r:id="rId73"/>
    <p:sldId id="290" r:id="rId74"/>
    <p:sldId id="292" r:id="rId75"/>
    <p:sldId id="402"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B90"/>
    <a:srgbClr val="D8FBF5"/>
    <a:srgbClr val="D7FBF5"/>
    <a:srgbClr val="008790"/>
    <a:srgbClr val="FCD5B5"/>
    <a:srgbClr val="D7E4BD"/>
    <a:srgbClr val="009D7C"/>
    <a:srgbClr val="C0504D"/>
    <a:srgbClr val="D8FBF4"/>
    <a:srgbClr val="E9F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988F6-A573-3347-1619-B16B1281561D}" v="107" dt="2025-12-25T19:40:42.751"/>
    <p1510:client id="{1921DFC0-ED53-2FCC-F4B7-DB0C44A87B52}" v="1089" dt="2025-12-25T15:30:27.660"/>
    <p1510:client id="{217AEE84-C972-4C9C-80CC-0F856ABB0F64}" v="8191" dt="2025-12-26T00:37:10.615"/>
    <p1510:client id="{2B54100B-2A65-7C21-36FF-99769DF9AAB7}" v="7" dt="2025-12-26T01:59:12.201"/>
    <p1510:client id="{334C0CF4-BCA1-41BA-916B-8445C75992C3}" v="4664" dt="2025-12-26T01:58:23.913"/>
    <p1510:client id="{4F4606D9-6210-F747-9983-EBD9049AAC2A}" v="336" dt="2025-12-25T18:52:30.945"/>
    <p1510:client id="{628561C2-4878-FBD7-1CAF-B0419CFAD045}" v="593" dt="2025-12-25T06:01:39.529"/>
    <p1510:client id="{67450E26-51E1-402C-9471-C4BE203B819E}" v="9" dt="2025-12-26T02:23:49.443"/>
    <p1510:client id="{6A722E2C-7C77-73CC-6F7F-3892B7F0B6B7}" v="18" dt="2025-12-26T00:51:06.762"/>
    <p1510:client id="{6A76B876-2797-4289-3AB7-68F4C94CADDD}" v="6" dt="2025-12-25T09:03:03.460"/>
    <p1510:client id="{83484112-A274-4C28-AFFA-6526B4A0D434}" v="4984" dt="2025-12-26T01:59:22.915"/>
    <p1510:client id="{89DC31C4-5F01-DEE7-7753-7A972BB2A00F}" v="4" dt="2025-12-25T08:08:06.566"/>
    <p1510:client id="{91638388-4F0E-F16D-276F-C5C06EE616DA}" v="19" dt="2025-12-26T02:16:05.778"/>
    <p1510:client id="{9B99A93B-BA7A-E269-40C7-AC6DC26DF988}" v="219" dt="2025-12-26T01:27:29.196"/>
    <p1510:client id="{A85841E9-0165-4FEA-89F7-1D3AF1E56734}" v="1702" dt="2025-12-25T17:10:59.353"/>
    <p1510:client id="{B3568062-497F-4AA9-9C80-609004AAE072}" v="1" dt="2025-12-26T05:39:24.589"/>
    <p1510:client id="{B44FFE4E-9DEA-44C9-84C4-48522B7CA39E}" v="13071" dt="2025-12-26T01:14:32.391"/>
    <p1510:client id="{BA82959A-93C3-5527-0F07-5DDE4E52714C}" v="627" dt="2025-12-25T07:51:12.014"/>
    <p1510:client id="{ECB5986F-C46B-4124-B870-89BFB6EDF70B}" v="12181" dt="2025-12-26T01:59:02.521"/>
    <p1510:client id="{FC33F393-2D36-F805-FB89-02673E468BB6}" v="4" dt="2025-12-25T06:37:39.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村　穂希" userId="755deede-993a-41da-b1d5-2720bf2740e3" providerId="ADAL" clId="{4591A9CB-9FAF-48DF-A653-622CC6239DB9}"/>
    <pc:docChg chg="modSld">
      <pc:chgData name="中村　穂希" userId="755deede-993a-41da-b1d5-2720bf2740e3" providerId="ADAL" clId="{4591A9CB-9FAF-48DF-A653-622CC6239DB9}" dt="2025-12-26T02:23:49.443" v="8" actId="1076"/>
      <pc:docMkLst>
        <pc:docMk/>
      </pc:docMkLst>
      <pc:sldChg chg="addSp modSp mod">
        <pc:chgData name="中村　穂希" userId="755deede-993a-41da-b1d5-2720bf2740e3" providerId="ADAL" clId="{4591A9CB-9FAF-48DF-A653-622CC6239DB9}" dt="2025-12-26T02:23:49.443" v="8" actId="1076"/>
        <pc:sldMkLst>
          <pc:docMk/>
          <pc:sldMk cId="179408709" sldId="295"/>
        </pc:sldMkLst>
        <pc:spChg chg="mod">
          <ac:chgData name="中村　穂希" userId="755deede-993a-41da-b1d5-2720bf2740e3" providerId="ADAL" clId="{4591A9CB-9FAF-48DF-A653-622CC6239DB9}" dt="2025-12-26T02:22:57.021" v="5" actId="1076"/>
          <ac:spMkLst>
            <pc:docMk/>
            <pc:sldMk cId="179408709" sldId="295"/>
            <ac:spMk id="5" creationId="{A2FC6ECD-97EA-E8B9-CF87-E5149AE496BB}"/>
          </ac:spMkLst>
        </pc:spChg>
        <pc:spChg chg="add mod">
          <ac:chgData name="中村　穂希" userId="755deede-993a-41da-b1d5-2720bf2740e3" providerId="ADAL" clId="{4591A9CB-9FAF-48DF-A653-622CC6239DB9}" dt="2025-12-26T02:23:49.443" v="8" actId="1076"/>
          <ac:spMkLst>
            <pc:docMk/>
            <pc:sldMk cId="179408709" sldId="295"/>
            <ac:spMk id="6" creationId="{3880F503-3F15-DC99-C2B6-12358F132228}"/>
          </ac:spMkLst>
        </pc:spChg>
        <pc:grpChg chg="mod">
          <ac:chgData name="中村　穂希" userId="755deede-993a-41da-b1d5-2720bf2740e3" providerId="ADAL" clId="{4591A9CB-9FAF-48DF-A653-622CC6239DB9}" dt="2025-12-26T02:23:45.067" v="7" actId="1076"/>
          <ac:grpSpMkLst>
            <pc:docMk/>
            <pc:sldMk cId="179408709" sldId="295"/>
            <ac:grpSpMk id="13" creationId="{FFDB3558-AEA1-0627-F649-7A32462A91DE}"/>
          </ac:grpSpMkLst>
        </pc:grpChg>
      </pc:sldChg>
    </pc:docChg>
  </pc:docChgLst>
  <pc:docChgLst>
    <pc:chgData name="中村　穂希" userId="S::s2310830@u.tsukuba.ac.jp::755deede-993a-41da-b1d5-2720bf2740e3" providerId="AD" clId="Web-{91638388-4F0E-F16D-276F-C5C06EE616DA}"/>
    <pc:docChg chg="modSld">
      <pc:chgData name="中村　穂希" userId="S::s2310830@u.tsukuba.ac.jp::755deede-993a-41da-b1d5-2720bf2740e3" providerId="AD" clId="Web-{91638388-4F0E-F16D-276F-C5C06EE616DA}" dt="2025-12-26T02:15:53.402" v="8" actId="20577"/>
      <pc:docMkLst>
        <pc:docMk/>
      </pc:docMkLst>
      <pc:sldChg chg="modSp">
        <pc:chgData name="中村　穂希" userId="S::s2310830@u.tsukuba.ac.jp::755deede-993a-41da-b1d5-2720bf2740e3" providerId="AD" clId="Web-{91638388-4F0E-F16D-276F-C5C06EE616DA}" dt="2025-12-26T02:15:53.402" v="8" actId="20577"/>
        <pc:sldMkLst>
          <pc:docMk/>
          <pc:sldMk cId="179408709" sldId="295"/>
        </pc:sldMkLst>
        <pc:spChg chg="mod">
          <ac:chgData name="中村　穂希" userId="S::s2310830@u.tsukuba.ac.jp::755deede-993a-41da-b1d5-2720bf2740e3" providerId="AD" clId="Web-{91638388-4F0E-F16D-276F-C5C06EE616DA}" dt="2025-12-26T02:15:53.402" v="8" actId="20577"/>
          <ac:spMkLst>
            <pc:docMk/>
            <pc:sldMk cId="179408709" sldId="295"/>
            <ac:spMk id="5" creationId="{A2FC6ECD-97EA-E8B9-CF87-E5149AE496BB}"/>
          </ac:spMkLst>
        </pc:spChg>
      </pc:sldChg>
    </pc:docChg>
  </pc:docChgLst>
  <pc:docChgLst>
    <pc:chgData name="戸枝　諒" userId="2cae614d-37c0-4238-babd-cfe241ed92e2" providerId="ADAL" clId="{F65E0BFB-5E60-4A12-B1F1-11F2BEA09B3E}"/>
    <pc:docChg chg="modSld">
      <pc:chgData name="戸枝　諒" userId="2cae614d-37c0-4238-babd-cfe241ed92e2" providerId="ADAL" clId="{F65E0BFB-5E60-4A12-B1F1-11F2BEA09B3E}" dt="2025-12-26T05:39:24.589" v="0" actId="14100"/>
      <pc:docMkLst>
        <pc:docMk/>
      </pc:docMkLst>
      <pc:sldChg chg="modSp mod">
        <pc:chgData name="戸枝　諒" userId="2cae614d-37c0-4238-babd-cfe241ed92e2" providerId="ADAL" clId="{F65E0BFB-5E60-4A12-B1F1-11F2BEA09B3E}" dt="2025-12-26T05:39:24.589" v="0" actId="14100"/>
        <pc:sldMkLst>
          <pc:docMk/>
          <pc:sldMk cId="1564488745" sldId="414"/>
        </pc:sldMkLst>
        <pc:spChg chg="mod">
          <ac:chgData name="戸枝　諒" userId="2cae614d-37c0-4238-babd-cfe241ed92e2" providerId="ADAL" clId="{F65E0BFB-5E60-4A12-B1F1-11F2BEA09B3E}" dt="2025-12-26T05:39:24.589" v="0" actId="14100"/>
          <ac:spMkLst>
            <pc:docMk/>
            <pc:sldMk cId="1564488745" sldId="414"/>
            <ac:spMk id="9" creationId="{5E80CD43-712E-0AA0-2BA9-487A21B0C71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25T07:36:01.650"/>
    </inkml:context>
    <inkml:brush xml:id="br0">
      <inkml:brushProperty name="width" value="0.1" units="cm"/>
      <inkml:brushProperty name="height" value="0.2" units="cm"/>
      <inkml:brushProperty name="color" value="#FFC0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25T07:36:01.652"/>
    </inkml:context>
    <inkml:brush xml:id="br0">
      <inkml:brushProperty name="width" value="0.1" units="cm"/>
      <inkml:brushProperty name="height" value="0.2" units="cm"/>
      <inkml:brushProperty name="color" value="#FFC000"/>
      <inkml:brushProperty name="tip" value="rectangle"/>
      <inkml:brushProperty name="rasterOp" value="maskPen"/>
      <inkml:brushProperty name="ignorePressure" value="1"/>
    </inkml:brush>
  </inkml:definitions>
  <inkml:trace contextRef="#ctx0" brushRef="#br0">557 0,'0'3,"-1"0,1-1,-1 1,0 0,0 0,0 0,0-1,0 1,-1-1,1 1,-1 0,0-1,0 0,-2 4,-3 0,-1 1,0 0,-8 5,-36 19,-3-2,-61 26,-25 13,125-59,1 1,-27 23,-3 2,29-23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9E207-4162-461F-A884-D602D5B5D7A0}" type="datetimeFigureOut">
              <a:rPr kumimoji="1" lang="ja-JP" altLang="en-US" smtClean="0"/>
              <a:t>2025/12/25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E3539-DB1F-4894-8E73-D6C57C3D7F82}" type="slidenum">
              <a:rPr kumimoji="1" lang="ja-JP" altLang="en-US" smtClean="0"/>
              <a:t>‹#›</a:t>
            </a:fld>
            <a:endParaRPr kumimoji="1" lang="ja-JP" altLang="en-US"/>
          </a:p>
        </p:txBody>
      </p:sp>
    </p:spTree>
    <p:extLst>
      <p:ext uri="{BB962C8B-B14F-4D97-AF65-F5344CB8AC3E}">
        <p14:creationId xmlns:p14="http://schemas.microsoft.com/office/powerpoint/2010/main" val="23100005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a:t>
            </a:fld>
            <a:endParaRPr kumimoji="1" lang="ja-JP" altLang="en-US"/>
          </a:p>
        </p:txBody>
      </p:sp>
    </p:spTree>
    <p:extLst>
      <p:ext uri="{BB962C8B-B14F-4D97-AF65-F5344CB8AC3E}">
        <p14:creationId xmlns:p14="http://schemas.microsoft.com/office/powerpoint/2010/main" val="3752415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313E-CF99-D959-9F05-C90FFC6A4A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45842D-9083-AF7F-F02B-9CB5F22FA3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3A44AB-DBBE-F74C-2F16-D856CBC991DA}"/>
              </a:ext>
            </a:extLst>
          </p:cNvPr>
          <p:cNvSpPr>
            <a:spLocks noGrp="1"/>
          </p:cNvSpPr>
          <p:nvPr>
            <p:ph type="body" idx="1"/>
          </p:nvPr>
        </p:nvSpPr>
        <p:spPr/>
        <p:txBody>
          <a:bodyPr/>
          <a:lstStyle/>
          <a:p>
            <a:r>
              <a:rPr kumimoji="1" lang="ja-JP" altLang="en-US"/>
              <a:t>こういった状況に対して、私たちは、社会変化による影響に対応することで、都市のアップデートを図り</a:t>
            </a:r>
          </a:p>
        </p:txBody>
      </p:sp>
      <p:sp>
        <p:nvSpPr>
          <p:cNvPr id="4" name="スライド番号プレースホルダー 3">
            <a:extLst>
              <a:ext uri="{FF2B5EF4-FFF2-40B4-BE49-F238E27FC236}">
                <a16:creationId xmlns:a16="http://schemas.microsoft.com/office/drawing/2014/main" id="{38B4036C-FD6A-9E40-5BBE-A57D7428F59F}"/>
              </a:ext>
            </a:extLst>
          </p:cNvPr>
          <p:cNvSpPr>
            <a:spLocks noGrp="1"/>
          </p:cNvSpPr>
          <p:nvPr>
            <p:ph type="sldNum" sz="quarter" idx="5"/>
          </p:nvPr>
        </p:nvSpPr>
        <p:spPr/>
        <p:txBody>
          <a:bodyPr/>
          <a:lstStyle/>
          <a:p>
            <a:fld id="{1B3E3539-DB1F-4894-8E73-D6C57C3D7F82}" type="slidenum">
              <a:rPr kumimoji="1" lang="ja-JP" altLang="en-US" smtClean="0"/>
              <a:t>10</a:t>
            </a:fld>
            <a:endParaRPr kumimoji="1" lang="ja-JP" altLang="en-US"/>
          </a:p>
        </p:txBody>
      </p:sp>
    </p:spTree>
    <p:extLst>
      <p:ext uri="{BB962C8B-B14F-4D97-AF65-F5344CB8AC3E}">
        <p14:creationId xmlns:p14="http://schemas.microsoft.com/office/powerpoint/2010/main" val="1376363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9D789-B23A-12D2-E764-F861B7E7D1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AC0EF2-FF08-973E-1B45-A2F0F8BB5D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693D65-482D-201E-3C69-8AA77359E52B}"/>
              </a:ext>
            </a:extLst>
          </p:cNvPr>
          <p:cNvSpPr>
            <a:spLocks noGrp="1"/>
          </p:cNvSpPr>
          <p:nvPr>
            <p:ph type="body" idx="1"/>
          </p:nvPr>
        </p:nvSpPr>
        <p:spPr/>
        <p:txBody>
          <a:bodyPr/>
          <a:lstStyle/>
          <a:p>
            <a:r>
              <a:rPr kumimoji="1" lang="ja-JP" altLang="en-US"/>
              <a:t>加えて、社会変化の要因にアプローチすることで負の社会変化スピードを遅らせる</a:t>
            </a:r>
          </a:p>
        </p:txBody>
      </p:sp>
      <p:sp>
        <p:nvSpPr>
          <p:cNvPr id="4" name="スライド番号プレースホルダー 3">
            <a:extLst>
              <a:ext uri="{FF2B5EF4-FFF2-40B4-BE49-F238E27FC236}">
                <a16:creationId xmlns:a16="http://schemas.microsoft.com/office/drawing/2014/main" id="{B06EE073-138E-F8D6-308E-25798046E847}"/>
              </a:ext>
            </a:extLst>
          </p:cNvPr>
          <p:cNvSpPr>
            <a:spLocks noGrp="1"/>
          </p:cNvSpPr>
          <p:nvPr>
            <p:ph type="sldNum" sz="quarter" idx="5"/>
          </p:nvPr>
        </p:nvSpPr>
        <p:spPr/>
        <p:txBody>
          <a:bodyPr/>
          <a:lstStyle/>
          <a:p>
            <a:fld id="{1B3E3539-DB1F-4894-8E73-D6C57C3D7F82}" type="slidenum">
              <a:rPr kumimoji="1" lang="ja-JP" altLang="en-US" smtClean="0"/>
              <a:t>11</a:t>
            </a:fld>
            <a:endParaRPr kumimoji="1" lang="ja-JP" altLang="en-US"/>
          </a:p>
        </p:txBody>
      </p:sp>
    </p:spTree>
    <p:extLst>
      <p:ext uri="{BB962C8B-B14F-4D97-AF65-F5344CB8AC3E}">
        <p14:creationId xmlns:p14="http://schemas.microsoft.com/office/powerpoint/2010/main" val="18524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これらの循環により社会変化を乗りこなすこと、これが私たちの提案する構想です。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12</a:t>
            </a:fld>
            <a:endParaRPr kumimoji="1" lang="ja-JP" altLang="en-US"/>
          </a:p>
        </p:txBody>
      </p:sp>
    </p:spTree>
    <p:extLst>
      <p:ext uri="{BB962C8B-B14F-4D97-AF65-F5344CB8AC3E}">
        <p14:creationId xmlns:p14="http://schemas.microsoft.com/office/powerpoint/2010/main" val="260671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続いて、将来都市像についてです。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14</a:t>
            </a:fld>
            <a:endParaRPr kumimoji="1" lang="ja-JP" altLang="en-US"/>
          </a:p>
        </p:txBody>
      </p:sp>
    </p:spTree>
    <p:extLst>
      <p:ext uri="{BB962C8B-B14F-4D97-AF65-F5344CB8AC3E}">
        <p14:creationId xmlns:p14="http://schemas.microsoft.com/office/powerpoint/2010/main" val="280439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社会変化を乗りこなすという構想のもと</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15</a:t>
            </a:fld>
            <a:endParaRPr kumimoji="1" lang="ja-JP" altLang="en-US"/>
          </a:p>
        </p:txBody>
      </p:sp>
    </p:spTree>
    <p:extLst>
      <p:ext uri="{BB962C8B-B14F-4D97-AF65-F5344CB8AC3E}">
        <p14:creationId xmlns:p14="http://schemas.microsoft.com/office/powerpoint/2010/main" val="58854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人口減少や高齢化、コスト増大といった社会変化に対応するために</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16</a:t>
            </a:fld>
            <a:endParaRPr kumimoji="1" lang="ja-JP" altLang="en-US"/>
          </a:p>
        </p:txBody>
      </p:sp>
    </p:spTree>
    <p:extLst>
      <p:ext uri="{BB962C8B-B14F-4D97-AF65-F5344CB8AC3E}">
        <p14:creationId xmlns:p14="http://schemas.microsoft.com/office/powerpoint/2010/main" val="369922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私たちは、社会変化に対応し、施策につながる将来都市像を描きました。</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17</a:t>
            </a:fld>
            <a:endParaRPr kumimoji="1" lang="ja-JP" altLang="en-US"/>
          </a:p>
        </p:txBody>
      </p:sp>
    </p:spTree>
    <p:extLst>
      <p:ext uri="{BB962C8B-B14F-4D97-AF65-F5344CB8AC3E}">
        <p14:creationId xmlns:p14="http://schemas.microsoft.com/office/powerpoint/2010/main" val="4008635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将来都市像は、拠点性の強化を軸に、</a:t>
            </a:r>
            <a:r>
              <a:rPr kumimoji="1" lang="en-US" altLang="ja-JP"/>
              <a:t>3</a:t>
            </a:r>
            <a:r>
              <a:rPr kumimoji="1" lang="ja-JP" altLang="en-US"/>
              <a:t>パターンの拠点を設定し、拠点での取り組みが土浦市全体へと波及するものです</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18</a:t>
            </a:fld>
            <a:endParaRPr kumimoji="1" lang="ja-JP" altLang="en-US"/>
          </a:p>
        </p:txBody>
      </p:sp>
    </p:spTree>
    <p:extLst>
      <p:ext uri="{BB962C8B-B14F-4D97-AF65-F5344CB8AC3E}">
        <p14:creationId xmlns:p14="http://schemas.microsoft.com/office/powerpoint/2010/main" val="2532307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拠点のパターンは、鉄道駅を中心に集積を図る駅中心拠点・鉄道駅からは離れたエリアで集約を図る地域拠点・産業施設の集積を図る</a:t>
            </a:r>
            <a:r>
              <a:rPr kumimoji="1" lang="en-US" altLang="ja-JP"/>
              <a:t>IC</a:t>
            </a:r>
            <a:r>
              <a:rPr kumimoji="1" lang="ja-JP" altLang="en-US"/>
              <a:t>拠点の３つです。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19</a:t>
            </a:fld>
            <a:endParaRPr kumimoji="1" lang="ja-JP" altLang="en-US"/>
          </a:p>
        </p:txBody>
      </p:sp>
    </p:spTree>
    <p:extLst>
      <p:ext uri="{BB962C8B-B14F-4D97-AF65-F5344CB8AC3E}">
        <p14:creationId xmlns:p14="http://schemas.microsoft.com/office/powerpoint/2010/main" val="22182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拠点間・拠点内の交通については、拠点間を結ぶバス路線を集約的に維持しながら、駅拠点内ではコミュニティバス・地域拠点内ではデマンド方式の交通を充実させていくことを想定しています。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20</a:t>
            </a:fld>
            <a:endParaRPr kumimoji="1" lang="ja-JP" altLang="en-US"/>
          </a:p>
        </p:txBody>
      </p:sp>
    </p:spTree>
    <p:extLst>
      <p:ext uri="{BB962C8B-B14F-4D97-AF65-F5344CB8AC3E}">
        <p14:creationId xmlns:p14="http://schemas.microsoft.com/office/powerpoint/2010/main" val="224024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a:t>
            </a:fld>
            <a:endParaRPr kumimoji="1" lang="ja-JP" altLang="en-US"/>
          </a:p>
        </p:txBody>
      </p:sp>
    </p:spTree>
    <p:extLst>
      <p:ext uri="{BB962C8B-B14F-4D97-AF65-F5344CB8AC3E}">
        <p14:creationId xmlns:p14="http://schemas.microsoft.com/office/powerpoint/2010/main" val="130043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また、現在の居住状況に合わせて、補完を図っていくことも重要だと考えています。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21</a:t>
            </a:fld>
            <a:endParaRPr kumimoji="1" lang="ja-JP" altLang="en-US"/>
          </a:p>
        </p:txBody>
      </p:sp>
    </p:spTree>
    <p:extLst>
      <p:ext uri="{BB962C8B-B14F-4D97-AF65-F5344CB8AC3E}">
        <p14:creationId xmlns:p14="http://schemas.microsoft.com/office/powerpoint/2010/main" val="2921420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続いて、施策についてです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23</a:t>
            </a:fld>
            <a:endParaRPr kumimoji="1" lang="ja-JP" altLang="en-US"/>
          </a:p>
        </p:txBody>
      </p:sp>
    </p:spTree>
    <p:extLst>
      <p:ext uri="{BB962C8B-B14F-4D97-AF65-F5344CB8AC3E}">
        <p14:creationId xmlns:p14="http://schemas.microsoft.com/office/powerpoint/2010/main" val="224081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施策は、将来都市像に即した施策と、それ以外の広域的・市内全域的な施策に分けられます。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24</a:t>
            </a:fld>
            <a:endParaRPr kumimoji="1" lang="ja-JP" altLang="en-US"/>
          </a:p>
        </p:txBody>
      </p:sp>
    </p:spTree>
    <p:extLst>
      <p:ext uri="{BB962C8B-B14F-4D97-AF65-F5344CB8AC3E}">
        <p14:creationId xmlns:p14="http://schemas.microsoft.com/office/powerpoint/2010/main" val="740945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将来都市像に即した施策として、初めに、土浦駅拠点での施策についてです。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26</a:t>
            </a:fld>
            <a:endParaRPr kumimoji="1" lang="ja-JP" altLang="en-US"/>
          </a:p>
        </p:txBody>
      </p:sp>
    </p:spTree>
    <p:extLst>
      <p:ext uri="{BB962C8B-B14F-4D97-AF65-F5344CB8AC3E}">
        <p14:creationId xmlns:p14="http://schemas.microsoft.com/office/powerpoint/2010/main" val="1352273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土浦駅拠点では人口減少とコスト増大といった社会変化に対する政策を行います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27</a:t>
            </a:fld>
            <a:endParaRPr kumimoji="1" lang="ja-JP" altLang="en-US"/>
          </a:p>
        </p:txBody>
      </p:sp>
    </p:spTree>
    <p:extLst>
      <p:ext uri="{BB962C8B-B14F-4D97-AF65-F5344CB8AC3E}">
        <p14:creationId xmlns:p14="http://schemas.microsoft.com/office/powerpoint/2010/main" val="1526373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駅拠点の中でも土浦駅は発展型拠点とし、成果が土浦市全域へ波及することを目指します。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28</a:t>
            </a:fld>
            <a:endParaRPr kumimoji="1" lang="ja-JP" altLang="en-US"/>
          </a:p>
        </p:txBody>
      </p:sp>
    </p:spTree>
    <p:extLst>
      <p:ext uri="{BB962C8B-B14F-4D97-AF65-F5344CB8AC3E}">
        <p14:creationId xmlns:p14="http://schemas.microsoft.com/office/powerpoint/2010/main" val="39568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モール</a:t>
            </a:r>
            <a:r>
              <a:rPr kumimoji="1" lang="en-US" altLang="ja-JP"/>
              <a:t>505</a:t>
            </a:r>
            <a:r>
              <a:rPr kumimoji="1" lang="ja-JP" altLang="en-US"/>
              <a:t>は商業ビジネス整備と持続的に社会課題を解決できる仕組みを一体整備することを目指し、誘致する企業は社会課題解決という共通のビジョンを持った三者を集めることで、社会課題解決能力を最大限に引き出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29</a:t>
            </a:fld>
            <a:endParaRPr kumimoji="1" lang="ja-JP" altLang="en-US"/>
          </a:p>
        </p:txBody>
      </p:sp>
    </p:spTree>
    <p:extLst>
      <p:ext uri="{BB962C8B-B14F-4D97-AF65-F5344CB8AC3E}">
        <p14:creationId xmlns:p14="http://schemas.microsoft.com/office/powerpoint/2010/main" val="348896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モール</a:t>
            </a:r>
            <a:r>
              <a:rPr kumimoji="1" lang="en-US" altLang="ja-JP"/>
              <a:t>505</a:t>
            </a:r>
            <a:r>
              <a:rPr kumimoji="1" lang="ja-JP" altLang="en-US"/>
              <a:t>には①新たに誘致する企業が入り、一階の共創拠点を起点に②交流が生まれ、学生の参加と合わさり③イノベーションが土浦市全体に波及することを目指します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30</a:t>
            </a:fld>
            <a:endParaRPr kumimoji="1" lang="ja-JP" altLang="en-US"/>
          </a:p>
        </p:txBody>
      </p:sp>
    </p:spTree>
    <p:extLst>
      <p:ext uri="{BB962C8B-B14F-4D97-AF65-F5344CB8AC3E}">
        <p14:creationId xmlns:p14="http://schemas.microsoft.com/office/powerpoint/2010/main" val="69907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共創拠点はモール</a:t>
            </a:r>
            <a:r>
              <a:rPr kumimoji="1" lang="en-US" altLang="ja-JP"/>
              <a:t>505</a:t>
            </a:r>
            <a:r>
              <a:rPr kumimoji="1" lang="ja-JP" altLang="en-US"/>
              <a:t>の発想が生まれやすい空間的特徴を活かし、①企業は学生から、②学生は企業から刺激を貰い、③現在の課題解決と将来の人材育成を同時に行うことで持続可能な社会課題解決の仕組みづくりを目指します</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31</a:t>
            </a:fld>
            <a:endParaRPr kumimoji="1" lang="ja-JP" altLang="en-US"/>
          </a:p>
        </p:txBody>
      </p:sp>
    </p:spTree>
    <p:extLst>
      <p:ext uri="{BB962C8B-B14F-4D97-AF65-F5344CB8AC3E}">
        <p14:creationId xmlns:p14="http://schemas.microsoft.com/office/powerpoint/2010/main" val="1033590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次に産業拠点施策についてです。</a:t>
            </a:r>
            <a:endParaRPr kumimoji="1" lang="en-US" altLang="ja-JP"/>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32</a:t>
            </a:fld>
            <a:endParaRPr kumimoji="1" lang="ja-JP" altLang="en-US"/>
          </a:p>
        </p:txBody>
      </p:sp>
    </p:spTree>
    <p:extLst>
      <p:ext uri="{BB962C8B-B14F-4D97-AF65-F5344CB8AC3E}">
        <p14:creationId xmlns:p14="http://schemas.microsoft.com/office/powerpoint/2010/main" val="3622877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将来の都市をマスタープランで描くにあたって、私たちは、今後予想される社会変化に着目しました。</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a:t>
            </a:fld>
            <a:endParaRPr kumimoji="1" lang="ja-JP" altLang="en-US"/>
          </a:p>
        </p:txBody>
      </p:sp>
    </p:spTree>
    <p:extLst>
      <p:ext uri="{BB962C8B-B14F-4D97-AF65-F5344CB8AC3E}">
        <p14:creationId xmlns:p14="http://schemas.microsoft.com/office/powerpoint/2010/main" val="3969276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産業拠点では、コストの増大という社会問題に対する施策を行います。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33</a:t>
            </a:fld>
            <a:endParaRPr kumimoji="1" lang="ja-JP" altLang="en-US"/>
          </a:p>
        </p:txBody>
      </p:sp>
    </p:spTree>
    <p:extLst>
      <p:ext uri="{BB962C8B-B14F-4D97-AF65-F5344CB8AC3E}">
        <p14:creationId xmlns:p14="http://schemas.microsoft.com/office/powerpoint/2010/main" val="337387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9D7D-70E3-6570-D0A9-B2E6049462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D97FE-002F-CF74-7CE0-7C42D2C0B8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D813DD-6E59-0BF9-4ED2-C3005FCA319A}"/>
              </a:ext>
            </a:extLst>
          </p:cNvPr>
          <p:cNvSpPr>
            <a:spLocks noGrp="1"/>
          </p:cNvSpPr>
          <p:nvPr>
            <p:ph type="body" idx="1"/>
          </p:nvPr>
        </p:nvSpPr>
        <p:spPr/>
        <p:txBody>
          <a:bodyPr/>
          <a:lstStyle/>
          <a:p>
            <a:r>
              <a:rPr kumimoji="1" lang="ja-JP" altLang="en-US"/>
              <a:t>産業拠点については、それぞれ市内のインターチェンジ周辺を拠点として整備しようと考えています。</a:t>
            </a:r>
            <a:endParaRPr kumimoji="1" lang="en-US" altLang="ja-JP"/>
          </a:p>
        </p:txBody>
      </p:sp>
      <p:sp>
        <p:nvSpPr>
          <p:cNvPr id="4" name="スライド番号プレースホルダー 3">
            <a:extLst>
              <a:ext uri="{FF2B5EF4-FFF2-40B4-BE49-F238E27FC236}">
                <a16:creationId xmlns:a16="http://schemas.microsoft.com/office/drawing/2014/main" id="{AF8900B6-3107-E1B7-9F76-96EB9880B68C}"/>
              </a:ext>
            </a:extLst>
          </p:cNvPr>
          <p:cNvSpPr>
            <a:spLocks noGrp="1"/>
          </p:cNvSpPr>
          <p:nvPr>
            <p:ph type="sldNum" sz="quarter" idx="5"/>
          </p:nvPr>
        </p:nvSpPr>
        <p:spPr/>
        <p:txBody>
          <a:bodyPr/>
          <a:lstStyle/>
          <a:p>
            <a:fld id="{1B3E3539-DB1F-4894-8E73-D6C57C3D7F82}" type="slidenum">
              <a:rPr kumimoji="1" lang="ja-JP" altLang="en-US" smtClean="0"/>
              <a:t>34</a:t>
            </a:fld>
            <a:endParaRPr kumimoji="1" lang="ja-JP" altLang="en-US"/>
          </a:p>
        </p:txBody>
      </p:sp>
    </p:spTree>
    <p:extLst>
      <p:ext uri="{BB962C8B-B14F-4D97-AF65-F5344CB8AC3E}">
        <p14:creationId xmlns:p14="http://schemas.microsoft.com/office/powerpoint/2010/main" val="541441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そこでさらなる産業拠点強化を図るため、土浦北インターチェンジ付近に新しい工業団地の整備を提案します。こちらの土地は、常磐自動車道や国道</a:t>
            </a:r>
            <a:r>
              <a:rPr kumimoji="1" lang="en-US" altLang="ja-JP"/>
              <a:t>6</a:t>
            </a:r>
            <a:r>
              <a:rPr kumimoji="1" lang="ja-JP" altLang="en-US"/>
              <a:t>号線など主要な幹線道路にアクセスしやすく、また、かすみがうら市の工業地域とも隣接することでインフラ設備の効率化が期待できるという特徴を持ちます。この工業団地を整備することで、固定資産税等による税収の増加が見込めると考えています。</a:t>
            </a:r>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35</a:t>
            </a:fld>
            <a:endParaRPr kumimoji="1" lang="ja-JP" altLang="en-US"/>
          </a:p>
        </p:txBody>
      </p:sp>
    </p:spTree>
    <p:extLst>
      <p:ext uri="{BB962C8B-B14F-4D97-AF65-F5344CB8AC3E}">
        <p14:creationId xmlns:p14="http://schemas.microsoft.com/office/powerpoint/2010/main" val="2957462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次に新治地域拠点施策についてです。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36</a:t>
            </a:fld>
            <a:endParaRPr kumimoji="1" lang="ja-JP" altLang="en-US"/>
          </a:p>
        </p:txBody>
      </p:sp>
    </p:spTree>
    <p:extLst>
      <p:ext uri="{BB962C8B-B14F-4D97-AF65-F5344CB8AC3E}">
        <p14:creationId xmlns:p14="http://schemas.microsoft.com/office/powerpoint/2010/main" val="968841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新治地域拠点では人口減少、高齢化、コスト増大などの社会変化に対する施策を行います。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37</a:t>
            </a:fld>
            <a:endParaRPr kumimoji="1" lang="ja-JP" altLang="en-US"/>
          </a:p>
        </p:txBody>
      </p:sp>
    </p:spTree>
    <p:extLst>
      <p:ext uri="{BB962C8B-B14F-4D97-AF65-F5344CB8AC3E}">
        <p14:creationId xmlns:p14="http://schemas.microsoft.com/office/powerpoint/2010/main" val="4218209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新治やおおつの野などの地域拠点では、拠点中心部の施設集約の充実や市内他地域への波及が求められます。本施策では現時点で社会変化が顕著に進行している新治地区について着目しました。</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38</a:t>
            </a:fld>
            <a:endParaRPr kumimoji="1" lang="ja-JP" altLang="en-US"/>
          </a:p>
        </p:txBody>
      </p:sp>
    </p:spTree>
    <p:extLst>
      <p:ext uri="{BB962C8B-B14F-4D97-AF65-F5344CB8AC3E}">
        <p14:creationId xmlns:p14="http://schemas.microsoft.com/office/powerpoint/2010/main" val="254839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公民館の多目的利用についてです。拠点の中心部として地区公民館を選択しました。</a:t>
            </a:r>
            <a:endParaRPr kumimoji="1" lang="en-US" altLang="ja-JP"/>
          </a:p>
          <a:p>
            <a:r>
              <a:rPr kumimoji="1" lang="ja-JP" altLang="en-US"/>
              <a:t>子育て環境や公共施設等の課題を踏まえ、新たな子育て施設と既存の公共施設の統合を主な方針として公民館の多目的利用を推進します。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39</a:t>
            </a:fld>
            <a:endParaRPr kumimoji="1" lang="ja-JP" altLang="en-US"/>
          </a:p>
        </p:txBody>
      </p:sp>
    </p:spTree>
    <p:extLst>
      <p:ext uri="{BB962C8B-B14F-4D97-AF65-F5344CB8AC3E}">
        <p14:creationId xmlns:p14="http://schemas.microsoft.com/office/powerpoint/2010/main" val="1856180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新治児童館、保健センターについては地区内の既存の施設、その他三つは新たな施設として新治公民館への集積を進めます。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41</a:t>
            </a:fld>
            <a:endParaRPr kumimoji="1" lang="ja-JP" altLang="en-US"/>
          </a:p>
        </p:txBody>
      </p:sp>
    </p:spTree>
    <p:extLst>
      <p:ext uri="{BB962C8B-B14F-4D97-AF65-F5344CB8AC3E}">
        <p14:creationId xmlns:p14="http://schemas.microsoft.com/office/powerpoint/2010/main" val="3718289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43</a:t>
            </a:fld>
            <a:endParaRPr kumimoji="1" lang="ja-JP" altLang="en-US"/>
          </a:p>
        </p:txBody>
      </p:sp>
    </p:spTree>
    <p:extLst>
      <p:ext uri="{BB962C8B-B14F-4D97-AF65-F5344CB8AC3E}">
        <p14:creationId xmlns:p14="http://schemas.microsoft.com/office/powerpoint/2010/main" val="3658278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CD2FA-C5E3-8231-58B3-4A20B12E12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BD77D5-EAB2-087F-342A-216578F1AC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DE506D-3B62-6EB6-3336-EAA3CE3737C3}"/>
              </a:ext>
            </a:extLst>
          </p:cNvPr>
          <p:cNvSpPr>
            <a:spLocks noGrp="1"/>
          </p:cNvSpPr>
          <p:nvPr>
            <p:ph type="body" idx="1"/>
          </p:nvPr>
        </p:nvSpPr>
        <p:spPr/>
        <p:txBody>
          <a:bodyPr/>
          <a:lstStyle/>
          <a:p>
            <a:endParaRPr kumimoji="1" lang="en-US" altLang="ja-JP"/>
          </a:p>
          <a:p>
            <a:endParaRPr kumimoji="1" lang="ja-JP" altLang="en-US"/>
          </a:p>
        </p:txBody>
      </p:sp>
      <p:sp>
        <p:nvSpPr>
          <p:cNvPr id="4" name="スライド番号プレースホルダー 3">
            <a:extLst>
              <a:ext uri="{FF2B5EF4-FFF2-40B4-BE49-F238E27FC236}">
                <a16:creationId xmlns:a16="http://schemas.microsoft.com/office/drawing/2014/main" id="{88B7C63A-2118-056B-A69E-1CBCBC16B8EC}"/>
              </a:ext>
            </a:extLst>
          </p:cNvPr>
          <p:cNvSpPr>
            <a:spLocks noGrp="1"/>
          </p:cNvSpPr>
          <p:nvPr>
            <p:ph type="sldNum" sz="quarter" idx="5"/>
          </p:nvPr>
        </p:nvSpPr>
        <p:spPr/>
        <p:txBody>
          <a:bodyPr/>
          <a:lstStyle/>
          <a:p>
            <a:fld id="{1B3E3539-DB1F-4894-8E73-D6C57C3D7F82}" type="slidenum">
              <a:rPr kumimoji="1" lang="ja-JP" altLang="en-US" smtClean="0"/>
              <a:t>45</a:t>
            </a:fld>
            <a:endParaRPr kumimoji="1" lang="ja-JP" altLang="en-US"/>
          </a:p>
        </p:txBody>
      </p:sp>
    </p:spTree>
    <p:extLst>
      <p:ext uri="{BB962C8B-B14F-4D97-AF65-F5344CB8AC3E}">
        <p14:creationId xmlns:p14="http://schemas.microsoft.com/office/powerpoint/2010/main" val="294538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予想される社会変化には、人口減少や高齢化、コスト増大、技術革新などが挙げられます。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4</a:t>
            </a:fld>
            <a:endParaRPr kumimoji="1" lang="ja-JP" altLang="en-US"/>
          </a:p>
        </p:txBody>
      </p:sp>
    </p:spTree>
    <p:extLst>
      <p:ext uri="{BB962C8B-B14F-4D97-AF65-F5344CB8AC3E}">
        <p14:creationId xmlns:p14="http://schemas.microsoft.com/office/powerpoint/2010/main" val="225991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EA617-AB97-3DF9-E9C8-F6D0A9A3F1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DD1D46-EFEE-D6E6-9111-CFCFC54A60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A6A7EB-5188-0381-CBE2-BC787DA6B03D}"/>
              </a:ext>
            </a:extLst>
          </p:cNvPr>
          <p:cNvSpPr>
            <a:spLocks noGrp="1"/>
          </p:cNvSpPr>
          <p:nvPr>
            <p:ph type="body" idx="1"/>
          </p:nvPr>
        </p:nvSpPr>
        <p:spPr/>
        <p:txBody>
          <a:bodyPr/>
          <a:lstStyle/>
          <a:p>
            <a:endParaRPr kumimoji="1" lang="en-US" altLang="ja-JP"/>
          </a:p>
          <a:p>
            <a:r>
              <a:rPr lang="ja-JP" altLang="en-US">
                <a:ea typeface="游ゴシック"/>
              </a:rPr>
              <a:t>新治には基幹的交通の路線バスと、補助的交通の乗合タクシーが配置されている。乗合タクシーにはまだまだ課題が残っており、高齢化率が高い地域の多い新治では買い物や通院を支える公共ライドシェアの導入を考えました。</a:t>
            </a:r>
            <a:endParaRPr kumimoji="1" lang="ja-JP" altLang="en-US"/>
          </a:p>
        </p:txBody>
      </p:sp>
      <p:sp>
        <p:nvSpPr>
          <p:cNvPr id="4" name="スライド番号プレースホルダー 3">
            <a:extLst>
              <a:ext uri="{FF2B5EF4-FFF2-40B4-BE49-F238E27FC236}">
                <a16:creationId xmlns:a16="http://schemas.microsoft.com/office/drawing/2014/main" id="{1BFC17A9-2728-51CB-1D45-1470CC7CFA54}"/>
              </a:ext>
            </a:extLst>
          </p:cNvPr>
          <p:cNvSpPr>
            <a:spLocks noGrp="1"/>
          </p:cNvSpPr>
          <p:nvPr>
            <p:ph type="sldNum" sz="quarter" idx="5"/>
          </p:nvPr>
        </p:nvSpPr>
        <p:spPr/>
        <p:txBody>
          <a:bodyPr/>
          <a:lstStyle/>
          <a:p>
            <a:fld id="{1B3E3539-DB1F-4894-8E73-D6C57C3D7F82}" type="slidenum">
              <a:rPr kumimoji="1" lang="ja-JP" altLang="en-US" smtClean="0"/>
              <a:t>46</a:t>
            </a:fld>
            <a:endParaRPr kumimoji="1" lang="ja-JP" altLang="en-US"/>
          </a:p>
        </p:txBody>
      </p:sp>
    </p:spTree>
    <p:extLst>
      <p:ext uri="{BB962C8B-B14F-4D97-AF65-F5344CB8AC3E}">
        <p14:creationId xmlns:p14="http://schemas.microsoft.com/office/powerpoint/2010/main" val="3037589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1669-0ECD-D6F1-A1FF-5EA17C3436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C7C694-CC12-3844-D33D-F339A76DA7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5467F4-03E0-5702-8506-B0B07C63636D}"/>
              </a:ext>
            </a:extLst>
          </p:cNvPr>
          <p:cNvSpPr>
            <a:spLocks noGrp="1"/>
          </p:cNvSpPr>
          <p:nvPr>
            <p:ph type="body" idx="1"/>
          </p:nvPr>
        </p:nvSpPr>
        <p:spPr/>
        <p:txBody>
          <a:bodyPr/>
          <a:lstStyle/>
          <a:p>
            <a:endParaRPr kumimoji="1" lang="en-US" altLang="ja-JP"/>
          </a:p>
          <a:p>
            <a:endParaRPr kumimoji="1" lang="ja-JP" altLang="en-US"/>
          </a:p>
        </p:txBody>
      </p:sp>
      <p:sp>
        <p:nvSpPr>
          <p:cNvPr id="4" name="スライド番号プレースホルダー 3">
            <a:extLst>
              <a:ext uri="{FF2B5EF4-FFF2-40B4-BE49-F238E27FC236}">
                <a16:creationId xmlns:a16="http://schemas.microsoft.com/office/drawing/2014/main" id="{30F76BD6-84C4-5AED-4114-40C1EA0227C7}"/>
              </a:ext>
            </a:extLst>
          </p:cNvPr>
          <p:cNvSpPr>
            <a:spLocks noGrp="1"/>
          </p:cNvSpPr>
          <p:nvPr>
            <p:ph type="sldNum" sz="quarter" idx="5"/>
          </p:nvPr>
        </p:nvSpPr>
        <p:spPr/>
        <p:txBody>
          <a:bodyPr/>
          <a:lstStyle/>
          <a:p>
            <a:fld id="{1B3E3539-DB1F-4894-8E73-D6C57C3D7F82}" type="slidenum">
              <a:rPr kumimoji="1" lang="ja-JP" altLang="en-US" smtClean="0"/>
              <a:t>47</a:t>
            </a:fld>
            <a:endParaRPr kumimoji="1" lang="ja-JP" altLang="en-US"/>
          </a:p>
        </p:txBody>
      </p:sp>
    </p:spTree>
    <p:extLst>
      <p:ext uri="{BB962C8B-B14F-4D97-AF65-F5344CB8AC3E}">
        <p14:creationId xmlns:p14="http://schemas.microsoft.com/office/powerpoint/2010/main" val="2201940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91933-EC83-8592-3592-DA255868B2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399F0A4-4724-EF56-558F-C8FEBE7C01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C1683F-1ACC-5A84-9152-DA03E2D17D6F}"/>
              </a:ext>
            </a:extLst>
          </p:cNvPr>
          <p:cNvSpPr>
            <a:spLocks noGrp="1"/>
          </p:cNvSpPr>
          <p:nvPr>
            <p:ph type="body" idx="1"/>
          </p:nvPr>
        </p:nvSpPr>
        <p:spPr/>
        <p:txBody>
          <a:bodyPr/>
          <a:lstStyle/>
          <a:p>
            <a:r>
              <a:rPr lang="ja-JP" altLang="en-US">
                <a:solidFill>
                  <a:srgbClr val="001D35"/>
                </a:solidFill>
                <a:ea typeface="游ゴシック"/>
              </a:rPr>
              <a:t>今回は新治公民館をライドシェアと路線バスの交通結束点</a:t>
            </a:r>
            <a:endParaRPr lang="en-US">
              <a:ea typeface="游ゴシック"/>
            </a:endParaRPr>
          </a:p>
          <a:p>
            <a:endParaRPr lang="en-US" altLang="ja-JP">
              <a:ea typeface="游ゴシック"/>
            </a:endParaRPr>
          </a:p>
          <a:p>
            <a:r>
              <a:rPr lang="ja-JP" altLang="en-US">
                <a:ea typeface="游ゴシック"/>
              </a:rPr>
              <a:t>としました。</a:t>
            </a:r>
            <a:endParaRPr kumimoji="1" lang="ja-JP" altLang="en-US"/>
          </a:p>
        </p:txBody>
      </p:sp>
      <p:sp>
        <p:nvSpPr>
          <p:cNvPr id="4" name="スライド番号プレースホルダー 3">
            <a:extLst>
              <a:ext uri="{FF2B5EF4-FFF2-40B4-BE49-F238E27FC236}">
                <a16:creationId xmlns:a16="http://schemas.microsoft.com/office/drawing/2014/main" id="{98D0EB70-B9DA-9FF6-166A-1236DF820262}"/>
              </a:ext>
            </a:extLst>
          </p:cNvPr>
          <p:cNvSpPr>
            <a:spLocks noGrp="1"/>
          </p:cNvSpPr>
          <p:nvPr>
            <p:ph type="sldNum" sz="quarter" idx="5"/>
          </p:nvPr>
        </p:nvSpPr>
        <p:spPr/>
        <p:txBody>
          <a:bodyPr/>
          <a:lstStyle/>
          <a:p>
            <a:fld id="{1B3E3539-DB1F-4894-8E73-D6C57C3D7F82}" type="slidenum">
              <a:rPr kumimoji="1" lang="ja-JP" altLang="en-US" smtClean="0"/>
              <a:t>48</a:t>
            </a:fld>
            <a:endParaRPr kumimoji="1" lang="ja-JP" altLang="en-US"/>
          </a:p>
        </p:txBody>
      </p:sp>
    </p:spTree>
    <p:extLst>
      <p:ext uri="{BB962C8B-B14F-4D97-AF65-F5344CB8AC3E}">
        <p14:creationId xmlns:p14="http://schemas.microsoft.com/office/powerpoint/2010/main" val="15123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EB6A8-88BB-CF1E-FF76-33A48F54D7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6817D6-E1F4-9386-F1F2-72D323C1FE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3F97E4-7D6E-E2F0-BF62-A786398E62E8}"/>
              </a:ext>
            </a:extLst>
          </p:cNvPr>
          <p:cNvSpPr>
            <a:spLocks noGrp="1"/>
          </p:cNvSpPr>
          <p:nvPr>
            <p:ph type="body" idx="1"/>
          </p:nvPr>
        </p:nvSpPr>
        <p:spPr/>
        <p:txBody>
          <a:bodyPr/>
          <a:lstStyle/>
          <a:p>
            <a:r>
              <a:rPr lang="ja-JP" altLang="en-US">
                <a:ea typeface="游ゴシック"/>
              </a:rPr>
              <a:t>公共ライドシェアはドアツードア方式を採用し、利用例として</a:t>
            </a:r>
            <a:r>
              <a:rPr lang="en-US" altLang="ja-JP" err="1">
                <a:ea typeface="游ゴシック"/>
              </a:rPr>
              <a:t>自宅から</a:t>
            </a:r>
            <a:r>
              <a:rPr lang="ja-JP" altLang="en-US">
                <a:ea typeface="游ゴシック"/>
              </a:rPr>
              <a:t>新治地区内</a:t>
            </a:r>
            <a:r>
              <a:rPr lang="en-US" altLang="ja-JP" err="1">
                <a:ea typeface="游ゴシック"/>
              </a:rPr>
              <a:t>の病院やスーパーに移動する際はライドシェア、土浦駅に移動する際は新治公民館</a:t>
            </a:r>
            <a:r>
              <a:rPr lang="ja-JP" altLang="en-US">
                <a:ea typeface="游ゴシック"/>
              </a:rPr>
              <a:t>から</a:t>
            </a:r>
            <a:r>
              <a:rPr lang="en-US" altLang="ja-JP" err="1">
                <a:ea typeface="游ゴシック"/>
              </a:rPr>
              <a:t>路線バスで移動します</a:t>
            </a:r>
            <a:r>
              <a:rPr lang="en-US" altLang="ja-JP">
                <a:ea typeface="游ゴシック"/>
              </a:rPr>
              <a:t>。</a:t>
            </a:r>
            <a:br>
              <a:rPr lang="en-US" altLang="ja-JP">
                <a:ea typeface="游ゴシック"/>
                <a:cs typeface="+mn-lt"/>
              </a:rPr>
            </a:br>
            <a:r>
              <a:rPr lang="en-US" altLang="ja-JP" err="1">
                <a:ea typeface="游ゴシック"/>
              </a:rPr>
              <a:t>ライドシェアの</a:t>
            </a:r>
            <a:r>
              <a:rPr lang="ja-JP" altLang="en-US">
                <a:ea typeface="游ゴシック"/>
              </a:rPr>
              <a:t>導入によって</a:t>
            </a:r>
            <a:r>
              <a:rPr lang="en-US" altLang="ja-JP">
                <a:ea typeface="游ゴシック"/>
              </a:rPr>
              <a:t>、</a:t>
            </a:r>
            <a:r>
              <a:rPr lang="en-US" altLang="ja-JP" err="1">
                <a:ea typeface="游ゴシック"/>
              </a:rPr>
              <a:t>乗り合いタクシーの課題であった利用不可日の増加を抑制します</a:t>
            </a:r>
            <a:endParaRPr lang="en-US" altLang="ja-JP">
              <a:ea typeface="游ゴシック"/>
            </a:endParaRPr>
          </a:p>
          <a:p>
            <a:endParaRPr kumimoji="1" lang="ja-JP" altLang="en-US"/>
          </a:p>
        </p:txBody>
      </p:sp>
      <p:sp>
        <p:nvSpPr>
          <p:cNvPr id="4" name="スライド番号プレースホルダー 3">
            <a:extLst>
              <a:ext uri="{FF2B5EF4-FFF2-40B4-BE49-F238E27FC236}">
                <a16:creationId xmlns:a16="http://schemas.microsoft.com/office/drawing/2014/main" id="{5E3963D2-E0BF-C8EE-1084-3D73AB449268}"/>
              </a:ext>
            </a:extLst>
          </p:cNvPr>
          <p:cNvSpPr>
            <a:spLocks noGrp="1"/>
          </p:cNvSpPr>
          <p:nvPr>
            <p:ph type="sldNum" sz="quarter" idx="5"/>
          </p:nvPr>
        </p:nvSpPr>
        <p:spPr/>
        <p:txBody>
          <a:bodyPr/>
          <a:lstStyle/>
          <a:p>
            <a:fld id="{1B3E3539-DB1F-4894-8E73-D6C57C3D7F82}" type="slidenum">
              <a:rPr kumimoji="1" lang="ja-JP" altLang="en-US" smtClean="0"/>
              <a:t>49</a:t>
            </a:fld>
            <a:endParaRPr kumimoji="1" lang="ja-JP" altLang="en-US"/>
          </a:p>
        </p:txBody>
      </p:sp>
    </p:spTree>
    <p:extLst>
      <p:ext uri="{BB962C8B-B14F-4D97-AF65-F5344CB8AC3E}">
        <p14:creationId xmlns:p14="http://schemas.microsoft.com/office/powerpoint/2010/main" val="3281594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47515-C0FB-CE9F-BF82-A151E30F0D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3E83C8-AF50-BDB0-1E3B-07D24A894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5AA121-0FD7-1576-7796-C8349C3E451F}"/>
              </a:ext>
            </a:extLst>
          </p:cNvPr>
          <p:cNvSpPr>
            <a:spLocks noGrp="1"/>
          </p:cNvSpPr>
          <p:nvPr>
            <p:ph type="body" idx="1"/>
          </p:nvPr>
        </p:nvSpPr>
        <p:spPr/>
        <p:txBody>
          <a:bodyPr/>
          <a:lstStyle/>
          <a:p>
            <a:r>
              <a:rPr lang="en-US" altLang="ja-JP" err="1">
                <a:ea typeface="游ゴシック"/>
              </a:rPr>
              <a:t>次にmassの導入です</a:t>
            </a:r>
            <a:r>
              <a:rPr lang="en-US" altLang="ja-JP">
                <a:ea typeface="游ゴシック"/>
              </a:rPr>
              <a:t>。</a:t>
            </a:r>
          </a:p>
          <a:p>
            <a:endParaRPr lang="en-US" altLang="ja-JP">
              <a:ea typeface="游ゴシック"/>
            </a:endParaRPr>
          </a:p>
          <a:p>
            <a:r>
              <a:rPr lang="ja-JP">
                <a:ea typeface="游ゴシック"/>
              </a:rPr>
              <a:t>AIを通して道路の渋滞状況や乗り換えの時間帯を表示し、</a:t>
            </a:r>
            <a:r>
              <a:rPr lang="ja-JP" altLang="en-US">
                <a:ea typeface="游ゴシック"/>
              </a:rPr>
              <a:t>市民の</a:t>
            </a:r>
            <a:r>
              <a:rPr lang="ja-JP">
                <a:ea typeface="游ゴシック"/>
              </a:rPr>
              <a:t>効率的な移動を支</a:t>
            </a:r>
            <a:r>
              <a:rPr lang="ja-JP" altLang="en-US">
                <a:ea typeface="游ゴシック"/>
              </a:rPr>
              <a:t>ます</a:t>
            </a:r>
            <a:endParaRPr lang="en-US" altLang="ja-JP">
              <a:ea typeface="游ゴシック"/>
            </a:endParaRPr>
          </a:p>
          <a:p>
            <a:r>
              <a:rPr lang="ja-JP" altLang="en-US">
                <a:ea typeface="游ゴシック"/>
              </a:rPr>
              <a:t>また、</a:t>
            </a:r>
            <a:r>
              <a:rPr lang="ja-JP">
                <a:ea typeface="游ゴシック"/>
              </a:rPr>
              <a:t>土浦市健康ポイントが貯まり、</a:t>
            </a:r>
            <a:r>
              <a:rPr lang="ja-JP" altLang="en-US">
                <a:ea typeface="游ゴシック"/>
              </a:rPr>
              <a:t>ライドシェアの</a:t>
            </a:r>
            <a:r>
              <a:rPr lang="ja-JP">
                <a:ea typeface="游ゴシック"/>
              </a:rPr>
              <a:t>利用</a:t>
            </a:r>
            <a:r>
              <a:rPr lang="ja-JP" altLang="en-US">
                <a:ea typeface="游ゴシック"/>
              </a:rPr>
              <a:t>も実現します</a:t>
            </a:r>
            <a:endParaRPr lang="en-US" altLang="ja-JP">
              <a:ea typeface="游ゴシック"/>
            </a:endParaRPr>
          </a:p>
          <a:p>
            <a:endParaRPr lang="ja-JP">
              <a:ea typeface="游ゴシック"/>
            </a:endParaRPr>
          </a:p>
        </p:txBody>
      </p:sp>
      <p:sp>
        <p:nvSpPr>
          <p:cNvPr id="4" name="スライド番号プレースホルダー 3">
            <a:extLst>
              <a:ext uri="{FF2B5EF4-FFF2-40B4-BE49-F238E27FC236}">
                <a16:creationId xmlns:a16="http://schemas.microsoft.com/office/drawing/2014/main" id="{E4B6EF22-1B3A-8542-B3B9-1E55317A98A7}"/>
              </a:ext>
            </a:extLst>
          </p:cNvPr>
          <p:cNvSpPr>
            <a:spLocks noGrp="1"/>
          </p:cNvSpPr>
          <p:nvPr>
            <p:ph type="sldNum" sz="quarter" idx="5"/>
          </p:nvPr>
        </p:nvSpPr>
        <p:spPr/>
        <p:txBody>
          <a:bodyPr/>
          <a:lstStyle/>
          <a:p>
            <a:fld id="{1B3E3539-DB1F-4894-8E73-D6C57C3D7F82}" type="slidenum">
              <a:rPr kumimoji="1" lang="ja-JP" altLang="en-US" smtClean="0"/>
              <a:t>50</a:t>
            </a:fld>
            <a:endParaRPr kumimoji="1" lang="ja-JP" altLang="en-US"/>
          </a:p>
        </p:txBody>
      </p:sp>
    </p:spTree>
    <p:extLst>
      <p:ext uri="{BB962C8B-B14F-4D97-AF65-F5344CB8AC3E}">
        <p14:creationId xmlns:p14="http://schemas.microsoft.com/office/powerpoint/2010/main" val="902671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a:t>DX</a:t>
            </a:r>
            <a:r>
              <a:rPr kumimoji="1" lang="ja-JP" altLang="en-US"/>
              <a:t>化施策についてです。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51</a:t>
            </a:fld>
            <a:endParaRPr kumimoji="1" lang="ja-JP" altLang="en-US"/>
          </a:p>
        </p:txBody>
      </p:sp>
    </p:spTree>
    <p:extLst>
      <p:ext uri="{BB962C8B-B14F-4D97-AF65-F5344CB8AC3E}">
        <p14:creationId xmlns:p14="http://schemas.microsoft.com/office/powerpoint/2010/main" val="1758431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DX</a:t>
            </a:r>
            <a:r>
              <a:rPr kumimoji="1" lang="ja-JP" altLang="en-US"/>
              <a:t>化については、人口減少、コスト増大、技術革新に対する施策を行います。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52</a:t>
            </a:fld>
            <a:endParaRPr kumimoji="1" lang="ja-JP" altLang="en-US"/>
          </a:p>
        </p:txBody>
      </p:sp>
    </p:spTree>
    <p:extLst>
      <p:ext uri="{BB962C8B-B14F-4D97-AF65-F5344CB8AC3E}">
        <p14:creationId xmlns:p14="http://schemas.microsoft.com/office/powerpoint/2010/main" val="1238312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9D24-0AE5-0217-5FC2-D8D600E896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DB3479-3B59-2B54-F6F6-E0A184E375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84FE75-70BB-B529-0BC2-4B1818A718CA}"/>
              </a:ext>
            </a:extLst>
          </p:cNvPr>
          <p:cNvSpPr>
            <a:spLocks noGrp="1"/>
          </p:cNvSpPr>
          <p:nvPr>
            <p:ph type="body" idx="1"/>
          </p:nvPr>
        </p:nvSpPr>
        <p:spPr/>
        <p:txBody>
          <a:bodyPr/>
          <a:lstStyle/>
          <a:p>
            <a:r>
              <a:rPr kumimoji="1" lang="ja-JP" altLang="en-US"/>
              <a:t>現在土浦市で提供されているオンラインサービスはアプリやサイト、公式</a:t>
            </a:r>
            <a:r>
              <a:rPr kumimoji="1" lang="en-US" altLang="ja-JP"/>
              <a:t>LINE</a:t>
            </a:r>
            <a:r>
              <a:rPr kumimoji="1" lang="ja-JP" altLang="en-US"/>
              <a:t>などそれぞれ違うプラットフォーム上に存在し、複数のシステムにログインする必要があります。</a:t>
            </a:r>
            <a:endParaRPr kumimoji="1" lang="en-US" altLang="ja-JP"/>
          </a:p>
          <a:p>
            <a:r>
              <a:rPr kumimoji="1" lang="ja-JP" altLang="en-US"/>
              <a:t>また、土浦市では国が優先的にオンライン化することを推奨しているサービスがまだすべて実装されていません。</a:t>
            </a:r>
            <a:endParaRPr kumimoji="1" lang="en-US" altLang="ja-JP"/>
          </a:p>
        </p:txBody>
      </p:sp>
      <p:sp>
        <p:nvSpPr>
          <p:cNvPr id="4" name="スライド番号プレースホルダー 3">
            <a:extLst>
              <a:ext uri="{FF2B5EF4-FFF2-40B4-BE49-F238E27FC236}">
                <a16:creationId xmlns:a16="http://schemas.microsoft.com/office/drawing/2014/main" id="{89E1A104-AA28-727B-5B78-79A7844AC8BC}"/>
              </a:ext>
            </a:extLst>
          </p:cNvPr>
          <p:cNvSpPr>
            <a:spLocks noGrp="1"/>
          </p:cNvSpPr>
          <p:nvPr>
            <p:ph type="sldNum" sz="quarter" idx="5"/>
          </p:nvPr>
        </p:nvSpPr>
        <p:spPr/>
        <p:txBody>
          <a:bodyPr/>
          <a:lstStyle/>
          <a:p>
            <a:fld id="{1B3E3539-DB1F-4894-8E73-D6C57C3D7F82}" type="slidenum">
              <a:rPr kumimoji="1" lang="ja-JP" altLang="en-US" smtClean="0"/>
              <a:t>53</a:t>
            </a:fld>
            <a:endParaRPr kumimoji="1" lang="ja-JP" altLang="en-US"/>
          </a:p>
        </p:txBody>
      </p:sp>
    </p:spTree>
    <p:extLst>
      <p:ext uri="{BB962C8B-B14F-4D97-AF65-F5344CB8AC3E}">
        <p14:creationId xmlns:p14="http://schemas.microsoft.com/office/powerpoint/2010/main" val="3485643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r>
              <a:rPr kumimoji="1" lang="ja-JP" altLang="en-US"/>
              <a:t>そこで、私たちはさらなる行政サービスのオンライン化推進と、現在提供されているすべてのオンラインサービスを</a:t>
            </a:r>
            <a:r>
              <a:rPr kumimoji="1" lang="en-US" altLang="ja-JP"/>
              <a:t>1</a:t>
            </a:r>
            <a:r>
              <a:rPr kumimoji="1" lang="ja-JP" altLang="en-US"/>
              <a:t>つに統合するアプリを提案します。</a:t>
            </a:r>
            <a:endParaRPr kumimoji="1" lang="en-US" altLang="ja-JP"/>
          </a:p>
          <a:p>
            <a:r>
              <a:rPr kumimoji="1" lang="en-US" altLang="ja-JP"/>
              <a:t>DX</a:t>
            </a:r>
            <a:r>
              <a:rPr kumimoji="1" lang="ja-JP" altLang="en-US"/>
              <a:t>化推進による行政コストの削減や、さらにサービスをまとめることで市民の利便性や市の魅力の向上を図ります。</a:t>
            </a:r>
            <a:endParaRPr kumimoji="1" lang="en-US" altLang="ja-JP"/>
          </a:p>
          <a:p>
            <a:r>
              <a:rPr kumimoji="1" lang="ja-JP" altLang="en-US"/>
              <a:t>また、先程上がった</a:t>
            </a:r>
            <a:r>
              <a:rPr kumimoji="1" lang="en-US" altLang="ja-JP" err="1"/>
              <a:t>MaaS</a:t>
            </a:r>
            <a:r>
              <a:rPr kumimoji="1" lang="ja-JP" altLang="en-US"/>
              <a:t>と健康ポイント、隣の市からも施設予約を行えるサービスをここに導入します。</a:t>
            </a:r>
            <a:endParaRPr kumimoji="1" lang="en-US" altLang="ja-JP"/>
          </a:p>
          <a:p>
            <a:endParaRPr kumimoji="1" lang="en-US" altLang="ja-JP"/>
          </a:p>
          <a:p>
            <a:endParaRPr kumimoji="1" lang="en-US" altLang="ja-JP"/>
          </a:p>
          <a:p>
            <a:r>
              <a:rPr kumimoji="1" lang="ja-JP" altLang="en-US"/>
              <a:t>（読まない）</a:t>
            </a:r>
            <a:endParaRPr kumimoji="1" lang="en-US" altLang="ja-JP"/>
          </a:p>
          <a:p>
            <a:r>
              <a:rPr kumimoji="1" lang="en-US" altLang="ja-JP"/>
              <a:t>〈</a:t>
            </a:r>
            <a:r>
              <a:rPr kumimoji="1" lang="ja-JP" altLang="en-US"/>
              <a:t>財政</a:t>
            </a:r>
            <a:r>
              <a:rPr kumimoji="1" lang="en-US" altLang="ja-JP"/>
              <a:t>〉</a:t>
            </a:r>
            <a:r>
              <a:rPr kumimoji="1" lang="ja-JP" altLang="en-US"/>
              <a:t>もし窓口業務の</a:t>
            </a:r>
            <a:r>
              <a:rPr kumimoji="1" lang="en-US" altLang="ja-JP"/>
              <a:t>80</a:t>
            </a:r>
            <a:r>
              <a:rPr kumimoji="1" lang="ja-JP" altLang="en-US"/>
              <a:t>％が不要になれば</a:t>
            </a:r>
            <a:r>
              <a:rPr kumimoji="1" lang="en-US" altLang="ja-JP"/>
              <a:t>5</a:t>
            </a:r>
            <a:r>
              <a:rPr kumimoji="1" lang="ja-JP" altLang="en-US"/>
              <a:t>－</a:t>
            </a:r>
            <a:r>
              <a:rPr kumimoji="1" lang="en-US" altLang="ja-JP"/>
              <a:t>7</a:t>
            </a:r>
            <a:r>
              <a:rPr kumimoji="1" lang="ja-JP" altLang="en-US"/>
              <a:t>費用の削減が可能。→コストカット、財源確保</a:t>
            </a:r>
            <a:endParaRPr kumimoji="1" lang="en-US" altLang="ja-JP"/>
          </a:p>
          <a:p>
            <a:r>
              <a:rPr kumimoji="1" lang="en-US" altLang="ja-JP"/>
              <a:t>〈</a:t>
            </a:r>
            <a:r>
              <a:rPr kumimoji="1" lang="ja-JP" altLang="en-US"/>
              <a:t>人口</a:t>
            </a:r>
            <a:r>
              <a:rPr kumimoji="1" lang="en-US" altLang="ja-JP"/>
              <a:t>〉</a:t>
            </a:r>
            <a:r>
              <a:rPr kumimoji="1" lang="ja-JP" altLang="en-US"/>
              <a:t>来庁の手間が省ける→利便性向上、魅力につながる→人口確保</a:t>
            </a:r>
            <a:endParaRPr kumimoji="1" lang="en-US" altLang="ja-JP"/>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54</a:t>
            </a:fld>
            <a:endParaRPr kumimoji="1" lang="ja-JP" altLang="en-US"/>
          </a:p>
        </p:txBody>
      </p:sp>
    </p:spTree>
    <p:extLst>
      <p:ext uri="{BB962C8B-B14F-4D97-AF65-F5344CB8AC3E}">
        <p14:creationId xmlns:p14="http://schemas.microsoft.com/office/powerpoint/2010/main" val="2360400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EE33D-A4A8-1E38-10F0-A8D204AB23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E45289-242F-422D-FDC9-E84CBF509F2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870651-5C8E-D671-47BC-1278C8F9D596}"/>
              </a:ext>
            </a:extLst>
          </p:cNvPr>
          <p:cNvSpPr>
            <a:spLocks noGrp="1"/>
          </p:cNvSpPr>
          <p:nvPr>
            <p:ph type="body" idx="1"/>
          </p:nvPr>
        </p:nvSpPr>
        <p:spPr/>
        <p:txBody>
          <a:bodyPr/>
          <a:lstStyle/>
          <a:p>
            <a:r>
              <a:rPr kumimoji="1" lang="ja-JP" altLang="en-US"/>
              <a:t>現在土浦市でオンライン化されているサービスは以下の通りである。</a:t>
            </a:r>
            <a:endParaRPr kumimoji="1" lang="en-US" altLang="ja-JP"/>
          </a:p>
          <a:p>
            <a:r>
              <a:rPr kumimoji="1" lang="ja-JP" altLang="en-US"/>
              <a:t>・つちまるキッズ（子育て支援アプリ）</a:t>
            </a:r>
            <a:endParaRPr kumimoji="1" lang="en-US" altLang="ja-JP"/>
          </a:p>
          <a:p>
            <a:r>
              <a:rPr kumimoji="1" lang="ja-JP" altLang="en-US"/>
              <a:t>・マイナポータル（行政サービス）</a:t>
            </a:r>
            <a:endParaRPr kumimoji="1" lang="en-US" altLang="ja-JP"/>
          </a:p>
          <a:p>
            <a:r>
              <a:rPr kumimoji="1" lang="ja-JP" altLang="en-US"/>
              <a:t>・ホームページ（粗大ごみ等）</a:t>
            </a:r>
            <a:endParaRPr kumimoji="1" lang="en-US" altLang="ja-JP"/>
          </a:p>
          <a:p>
            <a:r>
              <a:rPr kumimoji="1" lang="ja-JP" altLang="en-US"/>
              <a:t>・公式</a:t>
            </a:r>
            <a:r>
              <a:rPr kumimoji="1" lang="en-US" altLang="ja-JP"/>
              <a:t>LINE</a:t>
            </a:r>
            <a:r>
              <a:rPr kumimoji="1" lang="ja-JP" altLang="en-US"/>
              <a:t>（チャットボット）など。</a:t>
            </a:r>
            <a:endParaRPr kumimoji="1" lang="en-US" altLang="ja-JP"/>
          </a:p>
          <a:p>
            <a:endParaRPr kumimoji="1" lang="en-US" altLang="ja-JP"/>
          </a:p>
          <a:p>
            <a:r>
              <a:rPr kumimoji="1" lang="en-US" altLang="ja-JP"/>
              <a:t>〈</a:t>
            </a:r>
            <a:r>
              <a:rPr kumimoji="1" lang="ja-JP" altLang="en-US"/>
              <a:t>財政</a:t>
            </a:r>
            <a:r>
              <a:rPr kumimoji="1" lang="en-US" altLang="ja-JP"/>
              <a:t>〉</a:t>
            </a:r>
            <a:r>
              <a:rPr kumimoji="1" lang="ja-JP" altLang="en-US"/>
              <a:t>もし窓口業務の</a:t>
            </a:r>
            <a:r>
              <a:rPr kumimoji="1" lang="en-US" altLang="ja-JP"/>
              <a:t>80</a:t>
            </a:r>
            <a:r>
              <a:rPr kumimoji="1" lang="ja-JP" altLang="en-US"/>
              <a:t>％が不要になれば</a:t>
            </a:r>
            <a:r>
              <a:rPr kumimoji="1" lang="en-US" altLang="ja-JP"/>
              <a:t>5</a:t>
            </a:r>
            <a:r>
              <a:rPr kumimoji="1" lang="ja-JP" altLang="en-US"/>
              <a:t>～</a:t>
            </a:r>
            <a:r>
              <a:rPr kumimoji="1" lang="en-US" altLang="ja-JP"/>
              <a:t>7</a:t>
            </a:r>
            <a:r>
              <a:rPr kumimoji="1" lang="ja-JP" altLang="en-US"/>
              <a:t>億円の削減が可能。→コストカット、財源確保</a:t>
            </a:r>
            <a:endParaRPr kumimoji="1" lang="en-US" altLang="ja-JP"/>
          </a:p>
          <a:p>
            <a:r>
              <a:rPr kumimoji="1" lang="en-US" altLang="ja-JP"/>
              <a:t>〈</a:t>
            </a:r>
            <a:r>
              <a:rPr kumimoji="1" lang="ja-JP" altLang="en-US"/>
              <a:t>人口</a:t>
            </a:r>
            <a:r>
              <a:rPr kumimoji="1" lang="en-US" altLang="ja-JP"/>
              <a:t>〉</a:t>
            </a:r>
            <a:r>
              <a:rPr kumimoji="1" lang="ja-JP" altLang="en-US"/>
              <a:t>来庁の手間が省ける→利便性向上、魅力につながる→人口確保</a:t>
            </a:r>
            <a:endParaRPr kumimoji="1" lang="en-US" altLang="ja-JP"/>
          </a:p>
          <a:p>
            <a:endParaRPr kumimoji="1" lang="en-US" altLang="ja-JP"/>
          </a:p>
          <a:p>
            <a:r>
              <a:rPr kumimoji="1" lang="ja-JP" altLang="en-US"/>
              <a:t>公共施設の広域利用も視野に入れ、他の自治体からも使えるサービス</a:t>
            </a:r>
            <a:endParaRPr kumimoji="1" lang="en-US" altLang="ja-JP"/>
          </a:p>
        </p:txBody>
      </p:sp>
      <p:sp>
        <p:nvSpPr>
          <p:cNvPr id="4" name="スライド番号プレースホルダー 3">
            <a:extLst>
              <a:ext uri="{FF2B5EF4-FFF2-40B4-BE49-F238E27FC236}">
                <a16:creationId xmlns:a16="http://schemas.microsoft.com/office/drawing/2014/main" id="{41309B4A-3549-88AB-C6AB-2EFDBFE7DD01}"/>
              </a:ext>
            </a:extLst>
          </p:cNvPr>
          <p:cNvSpPr>
            <a:spLocks noGrp="1"/>
          </p:cNvSpPr>
          <p:nvPr>
            <p:ph type="sldNum" sz="quarter" idx="5"/>
          </p:nvPr>
        </p:nvSpPr>
        <p:spPr/>
        <p:txBody>
          <a:bodyPr/>
          <a:lstStyle/>
          <a:p>
            <a:fld id="{1B3E3539-DB1F-4894-8E73-D6C57C3D7F82}" type="slidenum">
              <a:rPr kumimoji="1" lang="ja-JP" altLang="en-US" smtClean="0"/>
              <a:t>55</a:t>
            </a:fld>
            <a:endParaRPr kumimoji="1" lang="ja-JP" altLang="en-US"/>
          </a:p>
        </p:txBody>
      </p:sp>
    </p:spTree>
    <p:extLst>
      <p:ext uri="{BB962C8B-B14F-4D97-AF65-F5344CB8AC3E}">
        <p14:creationId xmlns:p14="http://schemas.microsoft.com/office/powerpoint/2010/main" val="123824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このような社会変化によって、</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5</a:t>
            </a:fld>
            <a:endParaRPr kumimoji="1" lang="ja-JP" altLang="en-US"/>
          </a:p>
        </p:txBody>
      </p:sp>
    </p:spTree>
    <p:extLst>
      <p:ext uri="{BB962C8B-B14F-4D97-AF65-F5344CB8AC3E}">
        <p14:creationId xmlns:p14="http://schemas.microsoft.com/office/powerpoint/2010/main" val="2705228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次に公共施設の広域配置施策についてです。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57</a:t>
            </a:fld>
            <a:endParaRPr kumimoji="1" lang="ja-JP" altLang="en-US"/>
          </a:p>
        </p:txBody>
      </p:sp>
    </p:spTree>
    <p:extLst>
      <p:ext uri="{BB962C8B-B14F-4D97-AF65-F5344CB8AC3E}">
        <p14:creationId xmlns:p14="http://schemas.microsoft.com/office/powerpoint/2010/main" val="4210620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Calibri"/>
                <a:ea typeface="Calibri"/>
                <a:cs typeface="Calibri"/>
              </a:rPr>
              <a:t>人口減少やコストが増加する社会変化に適応するため、土浦市以外の自治体とも連携した公共施設の運用を提案します。</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B3E3539-DB1F-4894-8E73-D6C57C3D7F82}" type="slidenum">
              <a:rPr kumimoji="1" lang="ja-JP" altLang="en-US" smtClean="0"/>
              <a:t>58</a:t>
            </a:fld>
            <a:endParaRPr kumimoji="1" lang="ja-JP" altLang="en-US"/>
          </a:p>
        </p:txBody>
      </p:sp>
    </p:spTree>
    <p:extLst>
      <p:ext uri="{BB962C8B-B14F-4D97-AF65-F5344CB8AC3E}">
        <p14:creationId xmlns:p14="http://schemas.microsoft.com/office/powerpoint/2010/main" val="1553753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8D30-D379-B1C0-99E1-A9717835CE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8C101F-7C71-D5B1-3A9C-41F0070B6B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20872C-848D-C0E2-0BC7-6738087EC659}"/>
              </a:ext>
            </a:extLst>
          </p:cNvPr>
          <p:cNvSpPr>
            <a:spLocks noGrp="1"/>
          </p:cNvSpPr>
          <p:nvPr>
            <p:ph type="body" idx="1"/>
          </p:nvPr>
        </p:nvSpPr>
        <p:spPr/>
        <p:txBody>
          <a:bodyPr/>
          <a:lstStyle/>
          <a:p>
            <a:r>
              <a:rPr lang="ja-JP">
                <a:ea typeface="游ゴシック"/>
              </a:rPr>
              <a:t>まず広域拠点の整備です。これまでの全ての施設を各市が持つ形を見直し、土浦市はイノベーション、つくば市は芸術・文化と</a:t>
            </a:r>
            <a:r>
              <a:rPr kumimoji="1" lang="ja-JP">
                <a:ea typeface="游ゴシック"/>
              </a:rPr>
              <a:t>い</a:t>
            </a:r>
            <a:r>
              <a:rPr lang="ja-JP">
                <a:ea typeface="游ゴシック"/>
              </a:rPr>
              <a:t>ったように、各自治体</a:t>
            </a:r>
            <a:r>
              <a:rPr kumimoji="1" lang="ja-JP">
                <a:ea typeface="游ゴシック"/>
              </a:rPr>
              <a:t>の</a:t>
            </a:r>
            <a:r>
              <a:rPr lang="ja-JP">
                <a:ea typeface="游ゴシック"/>
              </a:rPr>
              <a:t>強みに特化した施設</a:t>
            </a:r>
            <a:r>
              <a:rPr kumimoji="1" lang="ja-JP">
                <a:ea typeface="游ゴシック"/>
              </a:rPr>
              <a:t>を</a:t>
            </a:r>
            <a:r>
              <a:rPr lang="ja-JP">
                <a:ea typeface="游ゴシック"/>
              </a:rPr>
              <a:t>整備</a:t>
            </a:r>
            <a:r>
              <a:rPr kumimoji="1" lang="ja-JP">
                <a:ea typeface="游ゴシック"/>
              </a:rPr>
              <a:t>し</a:t>
            </a:r>
            <a:r>
              <a:rPr lang="ja-JP">
                <a:ea typeface="游ゴシック"/>
              </a:rPr>
              <a:t>ます。これらを圏域全体で相互利用することで、重複投資を避けつつサービスの質を高め</a:t>
            </a:r>
            <a:r>
              <a:rPr kumimoji="1" lang="ja-JP">
                <a:ea typeface="游ゴシック"/>
              </a:rPr>
              <a:t>ます。</a:t>
            </a:r>
            <a:endParaRPr lang="en-US">
              <a:ea typeface="游ゴシック"/>
            </a:endParaRPr>
          </a:p>
          <a:p>
            <a:endParaRPr lang="ja-JP" altLang="en-US">
              <a:ea typeface="游ゴシック"/>
            </a:endParaRPr>
          </a:p>
        </p:txBody>
      </p:sp>
      <p:sp>
        <p:nvSpPr>
          <p:cNvPr id="4" name="スライド番号プレースホルダー 3">
            <a:extLst>
              <a:ext uri="{FF2B5EF4-FFF2-40B4-BE49-F238E27FC236}">
                <a16:creationId xmlns:a16="http://schemas.microsoft.com/office/drawing/2014/main" id="{8713A5C0-9AE1-B732-1092-50555292BB8B}"/>
              </a:ext>
            </a:extLst>
          </p:cNvPr>
          <p:cNvSpPr>
            <a:spLocks noGrp="1"/>
          </p:cNvSpPr>
          <p:nvPr>
            <p:ph type="sldNum" sz="quarter" idx="5"/>
          </p:nvPr>
        </p:nvSpPr>
        <p:spPr/>
        <p:txBody>
          <a:bodyPr/>
          <a:lstStyle/>
          <a:p>
            <a:fld id="{1B3E3539-DB1F-4894-8E73-D6C57C3D7F82}" type="slidenum">
              <a:rPr kumimoji="1" lang="ja-JP" altLang="en-US" smtClean="0"/>
              <a:t>59</a:t>
            </a:fld>
            <a:endParaRPr kumimoji="1" lang="ja-JP" altLang="en-US"/>
          </a:p>
        </p:txBody>
      </p:sp>
    </p:spTree>
    <p:extLst>
      <p:ext uri="{BB962C8B-B14F-4D97-AF65-F5344CB8AC3E}">
        <p14:creationId xmlns:p14="http://schemas.microsoft.com/office/powerpoint/2010/main" val="1602199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0610-E165-BA3B-AB07-E5805F11E1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6613DF-A225-14B7-FF14-E623A3F8FF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BB2656-4584-473F-07F1-05ECEA78C6CC}"/>
              </a:ext>
            </a:extLst>
          </p:cNvPr>
          <p:cNvSpPr>
            <a:spLocks noGrp="1"/>
          </p:cNvSpPr>
          <p:nvPr>
            <p:ph type="body" idx="1"/>
          </p:nvPr>
        </p:nvSpPr>
        <p:spPr/>
        <p:txBody>
          <a:bodyPr/>
          <a:lstStyle/>
          <a:p>
            <a:r>
              <a:rPr lang="ja-JP">
                <a:ea typeface="游ゴシック"/>
              </a:rPr>
              <a:t>つぎに都市拠点の整備です。住所ではなく距離を基準とした配置へ転換します。例えば、ごみ処理場の余熱を活用したプールの共同利用など、住民が行政界を気にせず自宅から最も近</a:t>
            </a:r>
            <a:r>
              <a:rPr kumimoji="1" lang="ja-JP">
                <a:ea typeface="游ゴシック"/>
              </a:rPr>
              <a:t>い</a:t>
            </a:r>
            <a:r>
              <a:rPr lang="ja-JP">
                <a:ea typeface="游ゴシック"/>
              </a:rPr>
              <a:t>利便性の高</a:t>
            </a:r>
            <a:r>
              <a:rPr kumimoji="1" lang="ja-JP">
                <a:ea typeface="游ゴシック"/>
              </a:rPr>
              <a:t>い</a:t>
            </a:r>
            <a:r>
              <a:rPr lang="ja-JP">
                <a:ea typeface="游ゴシック"/>
              </a:rPr>
              <a:t>施設を利用できる環境</a:t>
            </a:r>
            <a:r>
              <a:rPr kumimoji="1" lang="ja-JP">
                <a:ea typeface="游ゴシック"/>
              </a:rPr>
              <a:t>を</a:t>
            </a:r>
            <a:r>
              <a:rPr lang="ja-JP">
                <a:ea typeface="游ゴシック"/>
              </a:rPr>
              <a:t>整え</a:t>
            </a:r>
            <a:r>
              <a:rPr kumimoji="1" lang="ja-JP">
                <a:ea typeface="游ゴシック"/>
              </a:rPr>
              <a:t>ます。</a:t>
            </a:r>
            <a:endParaRPr lang="en-US">
              <a:ea typeface="游ゴシック"/>
            </a:endParaRPr>
          </a:p>
          <a:p>
            <a:endParaRPr lang="ja-JP" altLang="en-US">
              <a:ea typeface="游ゴシック"/>
            </a:endParaRPr>
          </a:p>
        </p:txBody>
      </p:sp>
      <p:sp>
        <p:nvSpPr>
          <p:cNvPr id="4" name="スライド番号プレースホルダー 3">
            <a:extLst>
              <a:ext uri="{FF2B5EF4-FFF2-40B4-BE49-F238E27FC236}">
                <a16:creationId xmlns:a16="http://schemas.microsoft.com/office/drawing/2014/main" id="{E6EFA570-5225-44B1-7048-D788C597571B}"/>
              </a:ext>
            </a:extLst>
          </p:cNvPr>
          <p:cNvSpPr>
            <a:spLocks noGrp="1"/>
          </p:cNvSpPr>
          <p:nvPr>
            <p:ph type="sldNum" sz="quarter" idx="5"/>
          </p:nvPr>
        </p:nvSpPr>
        <p:spPr/>
        <p:txBody>
          <a:bodyPr/>
          <a:lstStyle/>
          <a:p>
            <a:fld id="{1B3E3539-DB1F-4894-8E73-D6C57C3D7F82}" type="slidenum">
              <a:rPr kumimoji="1" lang="ja-JP" altLang="en-US" smtClean="0"/>
              <a:t>60</a:t>
            </a:fld>
            <a:endParaRPr kumimoji="1" lang="ja-JP" altLang="en-US"/>
          </a:p>
        </p:txBody>
      </p:sp>
    </p:spTree>
    <p:extLst>
      <p:ext uri="{BB962C8B-B14F-4D97-AF65-F5344CB8AC3E}">
        <p14:creationId xmlns:p14="http://schemas.microsoft.com/office/powerpoint/2010/main" val="1627963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134DE-FC69-38E6-1930-294ADFC189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24488B-DA64-A237-9787-58108EB680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00D2B7-6FBE-249B-BC32-224E1C6AAEDE}"/>
              </a:ext>
            </a:extLst>
          </p:cNvPr>
          <p:cNvSpPr>
            <a:spLocks noGrp="1"/>
          </p:cNvSpPr>
          <p:nvPr>
            <p:ph type="body" idx="1"/>
          </p:nvPr>
        </p:nvSpPr>
        <p:spPr/>
        <p:txBody>
          <a:bodyPr/>
          <a:lstStyle/>
          <a:p>
            <a:r>
              <a:rPr lang="ja-JP">
                <a:ea typeface="游ゴシック"/>
              </a:rPr>
              <a:t>そして地域拠点の整備です。市境付近のエリアでは、学校や公民館を行政界を超えて統合します。実質的な生活圏に合わせて施設を集約することで、人口減少が進む中でも無理なく維持管理ができる体制を作ります。</a:t>
            </a:r>
            <a:endParaRPr lang="en-US" altLang="ja-JP">
              <a:ea typeface="游ゴシック"/>
            </a:endParaRPr>
          </a:p>
          <a:p>
            <a:endParaRPr lang="ja-JP" altLang="en-US">
              <a:ea typeface="游ゴシック"/>
            </a:endParaRPr>
          </a:p>
        </p:txBody>
      </p:sp>
      <p:sp>
        <p:nvSpPr>
          <p:cNvPr id="4" name="スライド番号プレースホルダー 3">
            <a:extLst>
              <a:ext uri="{FF2B5EF4-FFF2-40B4-BE49-F238E27FC236}">
                <a16:creationId xmlns:a16="http://schemas.microsoft.com/office/drawing/2014/main" id="{F5B18A5E-685F-91C8-0ABA-9ACC90C902ED}"/>
              </a:ext>
            </a:extLst>
          </p:cNvPr>
          <p:cNvSpPr>
            <a:spLocks noGrp="1"/>
          </p:cNvSpPr>
          <p:nvPr>
            <p:ph type="sldNum" sz="quarter" idx="5"/>
          </p:nvPr>
        </p:nvSpPr>
        <p:spPr/>
        <p:txBody>
          <a:bodyPr/>
          <a:lstStyle/>
          <a:p>
            <a:fld id="{1B3E3539-DB1F-4894-8E73-D6C57C3D7F82}" type="slidenum">
              <a:rPr kumimoji="1" lang="ja-JP" altLang="en-US" smtClean="0"/>
              <a:t>61</a:t>
            </a:fld>
            <a:endParaRPr kumimoji="1" lang="ja-JP" altLang="en-US"/>
          </a:p>
        </p:txBody>
      </p:sp>
    </p:spTree>
    <p:extLst>
      <p:ext uri="{BB962C8B-B14F-4D97-AF65-F5344CB8AC3E}">
        <p14:creationId xmlns:p14="http://schemas.microsoft.com/office/powerpoint/2010/main" val="596334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D3460-004A-F25C-021D-DE910C0DE2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1A9B35-5A74-E3E6-C7B1-2AE65DD21C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ECC178F-AA7D-E5EA-A0ED-1D68D943454A}"/>
              </a:ext>
            </a:extLst>
          </p:cNvPr>
          <p:cNvSpPr>
            <a:spLocks noGrp="1"/>
          </p:cNvSpPr>
          <p:nvPr>
            <p:ph type="body" idx="1"/>
          </p:nvPr>
        </p:nvSpPr>
        <p:spPr/>
        <p:txBody>
          <a:bodyPr/>
          <a:lstStyle/>
          <a:p>
            <a:r>
              <a:rPr lang="ja-JP" altLang="en-US">
                <a:ea typeface="游ゴシック"/>
              </a:rPr>
              <a:t>予約アプリ</a:t>
            </a:r>
            <a:r>
              <a:rPr lang="ja-JP">
                <a:ea typeface="游ゴシック"/>
              </a:rPr>
              <a:t>システムの</a:t>
            </a:r>
            <a:r>
              <a:rPr lang="ja-JP" altLang="en-US">
                <a:ea typeface="游ゴシック"/>
              </a:rPr>
              <a:t>確立</a:t>
            </a:r>
            <a:r>
              <a:rPr lang="ja-JP">
                <a:ea typeface="游ゴシック"/>
              </a:rPr>
              <a:t>、利用率に応</a:t>
            </a:r>
            <a:r>
              <a:rPr kumimoji="1" lang="ja-JP">
                <a:ea typeface="游ゴシック"/>
              </a:rPr>
              <a:t>じ</a:t>
            </a:r>
            <a:r>
              <a:rPr lang="ja-JP">
                <a:ea typeface="游ゴシック"/>
              </a:rPr>
              <a:t>た自治体の費用負担、そして施設への交通アクセス保証</a:t>
            </a:r>
            <a:r>
              <a:rPr kumimoji="1" lang="ja-JP">
                <a:ea typeface="游ゴシック"/>
              </a:rPr>
              <a:t>の</a:t>
            </a:r>
            <a:r>
              <a:rPr lang="en-US" altLang="ja-JP">
                <a:ea typeface="游ゴシック"/>
              </a:rPr>
              <a:t>3</a:t>
            </a:r>
            <a:r>
              <a:rPr lang="ja-JP">
                <a:ea typeface="游ゴシック"/>
              </a:rPr>
              <a:t>つを基軸として運用</a:t>
            </a:r>
            <a:r>
              <a:rPr kumimoji="1" lang="ja-JP">
                <a:ea typeface="游ゴシック"/>
              </a:rPr>
              <a:t>を</a:t>
            </a:r>
            <a:r>
              <a:rPr lang="ja-JP">
                <a:ea typeface="游ゴシック"/>
              </a:rPr>
              <a:t>行</a:t>
            </a:r>
            <a:r>
              <a:rPr kumimoji="1" lang="ja-JP">
                <a:ea typeface="游ゴシック"/>
              </a:rPr>
              <a:t>い</a:t>
            </a:r>
            <a:r>
              <a:rPr lang="ja-JP">
                <a:ea typeface="游ゴシック"/>
              </a:rPr>
              <a:t>ます。これにより、</a:t>
            </a:r>
            <a:r>
              <a:rPr lang="en-US" altLang="ja-JP">
                <a:ea typeface="游ゴシック"/>
              </a:rPr>
              <a:t>2040</a:t>
            </a:r>
            <a:r>
              <a:rPr lang="ja-JP">
                <a:ea typeface="游ゴシック"/>
              </a:rPr>
              <a:t>年を見据えた、持続可能な公共サービスの提供を実現</a:t>
            </a:r>
            <a:r>
              <a:rPr kumimoji="1" lang="ja-JP">
                <a:ea typeface="游ゴシック"/>
              </a:rPr>
              <a:t>します。</a:t>
            </a:r>
            <a:endParaRPr lang="en-US">
              <a:ea typeface="游ゴシック"/>
            </a:endParaRPr>
          </a:p>
          <a:p>
            <a:endParaRPr lang="ja-JP" altLang="en-US">
              <a:ea typeface="游ゴシック"/>
            </a:endParaRPr>
          </a:p>
        </p:txBody>
      </p:sp>
      <p:sp>
        <p:nvSpPr>
          <p:cNvPr id="4" name="スライド番号プレースホルダー 3">
            <a:extLst>
              <a:ext uri="{FF2B5EF4-FFF2-40B4-BE49-F238E27FC236}">
                <a16:creationId xmlns:a16="http://schemas.microsoft.com/office/drawing/2014/main" id="{1742D896-B6CA-31B7-EB5E-88C3F6135FA9}"/>
              </a:ext>
            </a:extLst>
          </p:cNvPr>
          <p:cNvSpPr>
            <a:spLocks noGrp="1"/>
          </p:cNvSpPr>
          <p:nvPr>
            <p:ph type="sldNum" sz="quarter" idx="5"/>
          </p:nvPr>
        </p:nvSpPr>
        <p:spPr/>
        <p:txBody>
          <a:bodyPr/>
          <a:lstStyle/>
          <a:p>
            <a:fld id="{1B3E3539-DB1F-4894-8E73-D6C57C3D7F82}" type="slidenum">
              <a:rPr kumimoji="1" lang="ja-JP" altLang="en-US" smtClean="0"/>
              <a:t>62</a:t>
            </a:fld>
            <a:endParaRPr kumimoji="1" lang="ja-JP" altLang="en-US"/>
          </a:p>
        </p:txBody>
      </p:sp>
    </p:spTree>
    <p:extLst>
      <p:ext uri="{BB962C8B-B14F-4D97-AF65-F5344CB8AC3E}">
        <p14:creationId xmlns:p14="http://schemas.microsoft.com/office/powerpoint/2010/main" val="5358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公共サービスの質が低下したり、働き手が不足するなど、社会変化による影響がもたらされ、これらの課題に取り組んでいく必要があります。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6</a:t>
            </a:fld>
            <a:endParaRPr kumimoji="1" lang="ja-JP" altLang="en-US"/>
          </a:p>
        </p:txBody>
      </p:sp>
    </p:spTree>
    <p:extLst>
      <p:ext uri="{BB962C8B-B14F-4D97-AF65-F5344CB8AC3E}">
        <p14:creationId xmlns:p14="http://schemas.microsoft.com/office/powerpoint/2010/main" val="3654146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一方で、社会変化を引き起こす要因にも着目する必要があり、</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7</a:t>
            </a:fld>
            <a:endParaRPr kumimoji="1" lang="ja-JP" altLang="en-US"/>
          </a:p>
        </p:txBody>
      </p:sp>
    </p:spTree>
    <p:extLst>
      <p:ext uri="{BB962C8B-B14F-4D97-AF65-F5344CB8AC3E}">
        <p14:creationId xmlns:p14="http://schemas.microsoft.com/office/powerpoint/2010/main" val="42166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子育て環境の不備や事務的経費の増大といった課題が、人口減少やコスト増大などの社会変化をもたらしていることから、社会変化を引き起こす要因についても、課題として取り組む必要があります。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8</a:t>
            </a:fld>
            <a:endParaRPr kumimoji="1" lang="ja-JP" altLang="en-US"/>
          </a:p>
        </p:txBody>
      </p:sp>
    </p:spTree>
    <p:extLst>
      <p:ext uri="{BB962C8B-B14F-4D97-AF65-F5344CB8AC3E}">
        <p14:creationId xmlns:p14="http://schemas.microsoft.com/office/powerpoint/2010/main" val="459900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社会変化の要因と社会変化による影響、二つの観点からの課題は、社会変化が起こる中で、それに追いつけない都市の状況を生み出します。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9</a:t>
            </a:fld>
            <a:endParaRPr kumimoji="1" lang="ja-JP" altLang="en-US"/>
          </a:p>
        </p:txBody>
      </p:sp>
    </p:spTree>
    <p:extLst>
      <p:ext uri="{BB962C8B-B14F-4D97-AF65-F5344CB8AC3E}">
        <p14:creationId xmlns:p14="http://schemas.microsoft.com/office/powerpoint/2010/main" val="348153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67075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65926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82449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49861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67121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20279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22781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00317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31460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06573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656D2E-2AF9-405E-B2E4-2B8C9AF001A3}" type="datetimeFigureOut">
              <a:rPr kumimoji="1" lang="ja-JP" altLang="en-US" smtClean="0"/>
              <a:t>2025/12/25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2730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656D2E-2AF9-405E-B2E4-2B8C9AF001A3}" type="datetimeFigureOut">
              <a:rPr kumimoji="1" lang="ja-JP" altLang="en-US" smtClean="0"/>
              <a:t>2025/12/25</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709019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9.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customXml" Target="../ink/ink1.xml"/><Relationship Id="rId12" Type="http://schemas.openxmlformats.org/officeDocument/2006/relationships/image" Target="../media/image1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11" Type="http://schemas.openxmlformats.org/officeDocument/2006/relationships/customXml" Target="../ink/ink2.xml"/><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notesSlide" Target="../notesSlides/notesSlide32.xml"/><Relationship Id="rId9" Type="http://schemas.openxmlformats.org/officeDocument/2006/relationships/image" Target="../media/image11.png"/><Relationship Id="rId1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0.png"/><Relationship Id="rId11" Type="http://schemas.openxmlformats.org/officeDocument/2006/relationships/image" Target="../media/image1.png"/><Relationship Id="rId5" Type="http://schemas.openxmlformats.org/officeDocument/2006/relationships/image" Target="../media/image23.jpeg"/><Relationship Id="rId10" Type="http://schemas.openxmlformats.org/officeDocument/2006/relationships/image" Target="../media/image25.png"/><Relationship Id="rId4" Type="http://schemas.openxmlformats.org/officeDocument/2006/relationships/notesSlide" Target="../notesSlides/notesSlide37.xml"/><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hyperlink" Target="http://nagi-smile.com/smile/" TargetMode="External"/><Relationship Id="rId3" Type="http://schemas.openxmlformats.org/officeDocument/2006/relationships/image" Target="../media/image16.png"/><Relationship Id="rId7" Type="http://schemas.openxmlformats.org/officeDocument/2006/relationships/hyperlink" Target="https://www.town.nagi.okayama.jp/gyousei/kosodate_kyouiku_bunka/ninshin_shussan_kosodate/kosodate/tsudoinohiroba.html"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nagi-smile.com/nagi-stay/" TargetMode="External"/><Relationship Id="rId4" Type="http://schemas.openxmlformats.org/officeDocument/2006/relationships/image" Target="../media/image17.png"/><Relationship Id="rId9" Type="http://schemas.openxmlformats.org/officeDocument/2006/relationships/hyperlink" Target="http://nagi-smile.com/takenoko/"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31.sv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11" Type="http://schemas.openxmlformats.org/officeDocument/2006/relationships/image" Target="../media/image31.sv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notesSlide" Target="../notesSlides/notesSlide40.xml"/><Relationship Id="rId9" Type="http://schemas.openxmlformats.org/officeDocument/2006/relationships/image" Target="../media/image29.svg"/></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31.sv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9.png"/><Relationship Id="rId5" Type="http://schemas.openxmlformats.org/officeDocument/2006/relationships/image" Target="../media/image32.jpeg"/><Relationship Id="rId10" Type="http://schemas.openxmlformats.org/officeDocument/2006/relationships/image" Target="../media/image1.png"/><Relationship Id="rId4" Type="http://schemas.openxmlformats.org/officeDocument/2006/relationships/notesSlide" Target="../notesSlides/notesSlide42.xml"/><Relationship Id="rId9" Type="http://schemas.openxmlformats.org/officeDocument/2006/relationships/image" Target="../media/image34.png"/></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11" Type="http://schemas.openxmlformats.org/officeDocument/2006/relationships/image" Target="../media/image31.sv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notesSlide" Target="../notesSlides/notesSlide43.xml"/><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4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4C75AE-91A5-AF7B-D2BD-A87CE5F8CBD2}"/>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FDB3558-AEA1-0627-F649-7A32462A91DE}"/>
              </a:ext>
            </a:extLst>
          </p:cNvPr>
          <p:cNvGrpSpPr/>
          <p:nvPr/>
        </p:nvGrpSpPr>
        <p:grpSpPr>
          <a:xfrm>
            <a:off x="0" y="729000"/>
            <a:ext cx="14892001" cy="5400000"/>
            <a:chOff x="-1" y="729000"/>
            <a:chExt cx="14892001" cy="5400000"/>
          </a:xfrm>
        </p:grpSpPr>
        <p:sp>
          <p:nvSpPr>
            <p:cNvPr id="3" name="楕円 2">
              <a:extLst>
                <a:ext uri="{FF2B5EF4-FFF2-40B4-BE49-F238E27FC236}">
                  <a16:creationId xmlns:a16="http://schemas.microsoft.com/office/drawing/2014/main" id="{52FF31A6-B08F-4CB4-B02F-322E64A86D7E}"/>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CFEECF9C-4125-9D62-5A20-68EBA07F3E6A}"/>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23959236-0E2E-5998-ABD7-B5A1393262A5}"/>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EFD66576-C9CD-92D5-D727-4C9792089E15}"/>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A2FC6ECD-97EA-E8B9-CF87-E5149AE496BB}"/>
                </a:ext>
              </a:extLst>
            </p:cNvPr>
            <p:cNvSpPr txBox="1"/>
            <p:nvPr/>
          </p:nvSpPr>
          <p:spPr>
            <a:xfrm>
              <a:off x="-1" y="1710750"/>
              <a:ext cx="8968641" cy="1569660"/>
            </a:xfrm>
            <a:prstGeom prst="rect">
              <a:avLst/>
            </a:prstGeom>
            <a:noFill/>
          </p:spPr>
          <p:txBody>
            <a:bodyPr wrap="square" lIns="91440" tIns="45720" rIns="91440" bIns="45720" rtlCol="0" anchor="ctr">
              <a:spAutoFit/>
            </a:bodyPr>
            <a:lstStyle/>
            <a:p>
              <a:pPr algn="ctr"/>
              <a:r>
                <a:rPr lang="ja-JP" altLang="en-US" sz="9600" b="1">
                  <a:solidFill>
                    <a:schemeClr val="bg1"/>
                  </a:solidFill>
                  <a:latin typeface="Noto Sans JP" panose="020B0200000000000000" pitchFamily="50" charset="-128"/>
                  <a:ea typeface="Noto Sans JP"/>
                </a:rPr>
                <a:t>乗りこなす土浦</a:t>
              </a:r>
              <a:endParaRPr lang="ja-JP" altLang="en-US" sz="9600" b="1">
                <a:solidFill>
                  <a:schemeClr val="bg1"/>
                </a:solidFill>
                <a:latin typeface="Noto Sans JP" panose="020B0200000000000000" pitchFamily="50" charset="-128"/>
                <a:ea typeface="Noto Sans JP" panose="020B0200000000000000" pitchFamily="50" charset="-128"/>
              </a:endParaRPr>
            </a:p>
          </p:txBody>
        </p:sp>
      </p:grpSp>
      <p:pic>
        <p:nvPicPr>
          <p:cNvPr id="27" name="オーディオ 26">
            <a:hlinkClick r:id="" action="ppaction://media"/>
            <a:extLst>
              <a:ext uri="{FF2B5EF4-FFF2-40B4-BE49-F238E27FC236}">
                <a16:creationId xmlns:a16="http://schemas.microsoft.com/office/drawing/2014/main" id="{6B111BC7-542F-CCBF-F2C7-743A55E6658C}"/>
              </a:ext>
            </a:extLst>
          </p:cNvPr>
          <p:cNvPicPr>
            <a:picLocks noChangeAspect="1"/>
          </p:cNvPicPr>
          <p:nvPr>
            <a:audioFile r:link="rId1"/>
            <p:extLst>
              <p:ext uri="{DAA4B4D4-6D71-4841-9C94-3DE7FCFB9230}">
                <p14:media xmlns:p14="http://schemas.microsoft.com/office/powerpoint/2010/main" r:embed="rId2">
                  <p14:trim st="3095" end="3790.1791"/>
                </p14:media>
              </p:ext>
            </p:extLst>
          </p:nvPr>
        </p:nvPicPr>
        <p:blipFill>
          <a:blip r:embed="rId5"/>
          <a:srcRect l="-287500" t="-287500" r="-287500" b="-287500"/>
          <a:stretch>
            <a:fillRect/>
          </a:stretch>
        </p:blipFill>
        <p:spPr>
          <a:xfrm>
            <a:off x="12555300" y="5404104"/>
            <a:ext cx="2057400" cy="2057400"/>
          </a:xfrm>
          <a:prstGeom prst="ellipse">
            <a:avLst/>
          </a:prstGeom>
        </p:spPr>
      </p:pic>
      <p:sp>
        <p:nvSpPr>
          <p:cNvPr id="6" name="テキスト ボックス 11">
            <a:extLst>
              <a:ext uri="{FF2B5EF4-FFF2-40B4-BE49-F238E27FC236}">
                <a16:creationId xmlns:a16="http://schemas.microsoft.com/office/drawing/2014/main" id="{3880F503-3F15-DC99-C2B6-12358F132228}"/>
              </a:ext>
            </a:extLst>
          </p:cNvPr>
          <p:cNvSpPr txBox="1"/>
          <p:nvPr/>
        </p:nvSpPr>
        <p:spPr>
          <a:xfrm>
            <a:off x="596353" y="3429000"/>
            <a:ext cx="7981673" cy="1754326"/>
          </a:xfrm>
          <a:prstGeom prst="rect">
            <a:avLst/>
          </a:prstGeom>
          <a:noFill/>
        </p:spPr>
        <p:txBody>
          <a:bodyPr vert="horz" wrap="non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400" b="1">
                <a:solidFill>
                  <a:schemeClr val="bg1"/>
                </a:solidFill>
              </a:rPr>
              <a:t>計画</a:t>
            </a:r>
            <a:r>
              <a:rPr lang="en-US" altLang="ja-JP" sz="4400" b="1">
                <a:solidFill>
                  <a:schemeClr val="bg1"/>
                </a:solidFill>
              </a:rPr>
              <a:t>G</a:t>
            </a:r>
            <a:r>
              <a:rPr lang="ja-JP" altLang="en-US" sz="4400" b="1">
                <a:solidFill>
                  <a:schemeClr val="bg1"/>
                </a:solidFill>
              </a:rPr>
              <a:t>　</a:t>
            </a:r>
            <a:r>
              <a:rPr lang="en-US" altLang="ja-JP" sz="4400" b="1">
                <a:solidFill>
                  <a:schemeClr val="bg1"/>
                </a:solidFill>
              </a:rPr>
              <a:t>5</a:t>
            </a:r>
            <a:r>
              <a:rPr lang="ja-JP" altLang="en-US" sz="4400" b="1">
                <a:solidFill>
                  <a:schemeClr val="bg1"/>
                </a:solidFill>
              </a:rPr>
              <a:t>班</a:t>
            </a:r>
            <a:endParaRPr lang="en-US" altLang="ja-JP" sz="4400" b="1">
              <a:solidFill>
                <a:schemeClr val="bg1"/>
              </a:solidFill>
            </a:endParaRPr>
          </a:p>
          <a:p>
            <a:pPr algn="ctr"/>
            <a:r>
              <a:rPr lang="ja-JP" altLang="en-US" sz="3200" b="1">
                <a:solidFill>
                  <a:schemeClr val="bg1"/>
                </a:solidFill>
              </a:rPr>
              <a:t>佐藤吉矢　根岸玲空　永浦正基</a:t>
            </a:r>
            <a:endParaRPr lang="en-US" altLang="ja-JP" sz="3200" b="1">
              <a:solidFill>
                <a:schemeClr val="bg1"/>
              </a:solidFill>
            </a:endParaRPr>
          </a:p>
          <a:p>
            <a:pPr algn="ctr"/>
            <a:r>
              <a:rPr lang="ja-JP" altLang="en-US" sz="3200" b="1">
                <a:solidFill>
                  <a:schemeClr val="bg1"/>
                </a:solidFill>
              </a:rPr>
              <a:t>中村穂希　吉田蘭子　藤田英明　三木直登</a:t>
            </a:r>
            <a:endParaRPr lang="en-US" altLang="ja-JP" sz="3200" b="1">
              <a:solidFill>
                <a:schemeClr val="bg1"/>
              </a:solidFill>
            </a:endParaRPr>
          </a:p>
        </p:txBody>
      </p:sp>
    </p:spTree>
    <p:extLst>
      <p:ext uri="{BB962C8B-B14F-4D97-AF65-F5344CB8AC3E}">
        <p14:creationId xmlns:p14="http://schemas.microsoft.com/office/powerpoint/2010/main" val="179408709"/>
      </p:ext>
    </p:extLst>
  </p:cSld>
  <p:clrMapOvr>
    <a:masterClrMapping/>
  </p:clrMapOvr>
  <mc:AlternateContent xmlns:mc="http://schemas.openxmlformats.org/markup-compatibility/2006">
    <mc:Choice xmlns:p14="http://schemas.microsoft.com/office/powerpoint/2010/main" Requires="p14">
      <p:transition spd="slow" p14:dur="2000" advClick="0" advTm="3300"/>
    </mc:Choice>
    <mc:Fallback>
      <p:transition spd="slow" advClick="0" advTm="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4F1EC-0EB5-4843-DA19-88F93DB2E83E}"/>
            </a:ext>
          </a:extLst>
        </p:cNvPr>
        <p:cNvGrpSpPr/>
        <p:nvPr/>
      </p:nvGrpSpPr>
      <p:grpSpPr>
        <a:xfrm>
          <a:off x="0" y="0"/>
          <a:ext cx="0" cy="0"/>
          <a:chOff x="0" y="0"/>
          <a:chExt cx="0" cy="0"/>
        </a:xfrm>
      </p:grpSpPr>
      <p:cxnSp>
        <p:nvCxnSpPr>
          <p:cNvPr id="47" name="直線コネクタ 46">
            <a:extLst>
              <a:ext uri="{FF2B5EF4-FFF2-40B4-BE49-F238E27FC236}">
                <a16:creationId xmlns:a16="http://schemas.microsoft.com/office/drawing/2014/main" id="{29087793-6C79-7FB2-042F-857A7CB017ED}"/>
              </a:ext>
            </a:extLst>
          </p:cNvPr>
          <p:cNvCxnSpPr>
            <a:cxnSpLocks/>
            <a:stCxn id="6" idx="0"/>
            <a:endCxn id="25" idx="2"/>
          </p:cNvCxnSpPr>
          <p:nvPr/>
        </p:nvCxnSpPr>
        <p:spPr>
          <a:xfrm flipH="1" flipV="1">
            <a:off x="10134224" y="4461407"/>
            <a:ext cx="2549" cy="624452"/>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1FB32ACD-F371-DFB8-7906-780C29543F1C}"/>
              </a:ext>
            </a:extLst>
          </p:cNvPr>
          <p:cNvCxnSpPr>
            <a:cxnSpLocks/>
            <a:stCxn id="76" idx="0"/>
            <a:endCxn id="22" idx="2"/>
          </p:cNvCxnSpPr>
          <p:nvPr/>
        </p:nvCxnSpPr>
        <p:spPr>
          <a:xfrm flipH="1" flipV="1">
            <a:off x="2056907" y="4461407"/>
            <a:ext cx="3421" cy="624452"/>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08032B37-BA5B-51B2-25DB-7A83FE211857}"/>
              </a:ext>
            </a:extLst>
          </p:cNvPr>
          <p:cNvGrpSpPr/>
          <p:nvPr/>
        </p:nvGrpSpPr>
        <p:grpSpPr>
          <a:xfrm>
            <a:off x="887778" y="5085859"/>
            <a:ext cx="2340000" cy="584775"/>
            <a:chOff x="4925349" y="3876036"/>
            <a:chExt cx="2340000" cy="584775"/>
          </a:xfrm>
        </p:grpSpPr>
        <p:sp>
          <p:nvSpPr>
            <p:cNvPr id="142" name="フリーフォーム: 図形 141">
              <a:extLst>
                <a:ext uri="{FF2B5EF4-FFF2-40B4-BE49-F238E27FC236}">
                  <a16:creationId xmlns:a16="http://schemas.microsoft.com/office/drawing/2014/main" id="{241ADFE5-D1D4-DF06-397E-D450AA34E03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6" name="テキスト ボックス 75">
              <a:extLst>
                <a:ext uri="{FF2B5EF4-FFF2-40B4-BE49-F238E27FC236}">
                  <a16:creationId xmlns:a16="http://schemas.microsoft.com/office/drawing/2014/main" id="{3E10B62D-0E59-E452-2E65-F1D6A5D87AEF}"/>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rgbClr val="1F497D"/>
                  </a:solidFill>
                  <a:latin typeface="Noto Sans JP" panose="020B0200000000000000" pitchFamily="50" charset="-128"/>
                  <a:ea typeface="Noto Sans JP" panose="020B0200000000000000" pitchFamily="50" charset="-128"/>
                </a:rPr>
                <a:t>施策</a:t>
              </a:r>
              <a:endParaRPr kumimoji="1" lang="ja-JP" altLang="en-US" sz="2400" b="1">
                <a:solidFill>
                  <a:srgbClr val="1F497D"/>
                </a:solidFill>
                <a:latin typeface="Noto Sans JP" panose="020B0200000000000000" pitchFamily="50" charset="-128"/>
                <a:ea typeface="Noto Sans JP" panose="020B0200000000000000" pitchFamily="50" charset="-128"/>
              </a:endParaRPr>
            </a:p>
          </p:txBody>
        </p:sp>
      </p:grpSp>
      <p:grpSp>
        <p:nvGrpSpPr>
          <p:cNvPr id="98" name="グループ化 97">
            <a:extLst>
              <a:ext uri="{FF2B5EF4-FFF2-40B4-BE49-F238E27FC236}">
                <a16:creationId xmlns:a16="http://schemas.microsoft.com/office/drawing/2014/main" id="{44321B99-6849-5A86-C040-95BD55C74EBB}"/>
              </a:ext>
            </a:extLst>
          </p:cNvPr>
          <p:cNvGrpSpPr/>
          <p:nvPr/>
        </p:nvGrpSpPr>
        <p:grpSpPr>
          <a:xfrm>
            <a:off x="886906" y="2091701"/>
            <a:ext cx="10417317" cy="2369706"/>
            <a:chOff x="886906" y="2091701"/>
            <a:chExt cx="10417317" cy="2369706"/>
          </a:xfrm>
        </p:grpSpPr>
        <p:cxnSp>
          <p:nvCxnSpPr>
            <p:cNvPr id="20" name="直線コネクタ 19">
              <a:extLst>
                <a:ext uri="{FF2B5EF4-FFF2-40B4-BE49-F238E27FC236}">
                  <a16:creationId xmlns:a16="http://schemas.microsoft.com/office/drawing/2014/main" id="{A114CC19-B588-15B0-6098-F2F585899809}"/>
                </a:ext>
              </a:extLst>
            </p:cNvPr>
            <p:cNvCxnSpPr>
              <a:cxnSpLocks/>
              <a:endCxn id="22" idx="0"/>
            </p:cNvCxnSpPr>
            <p:nvPr/>
          </p:nvCxnSpPr>
          <p:spPr>
            <a:xfrm flipH="1">
              <a:off x="2056907"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91" name="フリーフォーム: 図形 90">
              <a:extLst>
                <a:ext uri="{FF2B5EF4-FFF2-40B4-BE49-F238E27FC236}">
                  <a16:creationId xmlns:a16="http://schemas.microsoft.com/office/drawing/2014/main" id="{44AD2878-85BC-11D3-3F53-50F141E26392}"/>
                </a:ext>
              </a:extLst>
            </p:cNvPr>
            <p:cNvSpPr/>
            <p:nvPr/>
          </p:nvSpPr>
          <p:spPr>
            <a:xfrm>
              <a:off x="886906"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2" name="テキスト ボックス 21">
              <a:extLst>
                <a:ext uri="{FF2B5EF4-FFF2-40B4-BE49-F238E27FC236}">
                  <a16:creationId xmlns:a16="http://schemas.microsoft.com/office/drawing/2014/main" id="{063282DD-EEED-59BE-223F-BA4BF6F045CA}"/>
                </a:ext>
              </a:extLst>
            </p:cNvPr>
            <p:cNvSpPr txBox="1"/>
            <p:nvPr/>
          </p:nvSpPr>
          <p:spPr>
            <a:xfrm>
              <a:off x="1221018"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cxnSp>
          <p:nvCxnSpPr>
            <p:cNvPr id="23" name="直線コネクタ 22">
              <a:extLst>
                <a:ext uri="{FF2B5EF4-FFF2-40B4-BE49-F238E27FC236}">
                  <a16:creationId xmlns:a16="http://schemas.microsoft.com/office/drawing/2014/main" id="{DE36FB68-287C-9ED7-95DC-BCDB47911972}"/>
                </a:ext>
              </a:extLst>
            </p:cNvPr>
            <p:cNvCxnSpPr>
              <a:cxnSpLocks/>
              <a:endCxn id="25" idx="0"/>
            </p:cNvCxnSpPr>
            <p:nvPr/>
          </p:nvCxnSpPr>
          <p:spPr>
            <a:xfrm flipH="1">
              <a:off x="10134224"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86" name="フリーフォーム: 図形 85">
              <a:extLst>
                <a:ext uri="{FF2B5EF4-FFF2-40B4-BE49-F238E27FC236}">
                  <a16:creationId xmlns:a16="http://schemas.microsoft.com/office/drawing/2014/main" id="{983FA756-7EA0-2A19-2E85-13C30EA6B815}"/>
                </a:ext>
              </a:extLst>
            </p:cNvPr>
            <p:cNvSpPr/>
            <p:nvPr/>
          </p:nvSpPr>
          <p:spPr>
            <a:xfrm>
              <a:off x="8964223"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6803D340-2A21-754F-2C30-C5BCAF56576B}"/>
                </a:ext>
              </a:extLst>
            </p:cNvPr>
            <p:cNvSpPr txBox="1"/>
            <p:nvPr/>
          </p:nvSpPr>
          <p:spPr>
            <a:xfrm>
              <a:off x="9298335"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D3EC3765-68E7-008A-A904-9EC44ED3BBAB}"/>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32A77F21-E5AF-50F8-01AF-856422EBA83A}"/>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365C3DA6-1B7A-CD20-E53F-5FB2BCAAE635}"/>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AB801625-F853-7834-502C-56AAF30E0370}"/>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12" name="グループ化 11">
            <a:extLst>
              <a:ext uri="{FF2B5EF4-FFF2-40B4-BE49-F238E27FC236}">
                <a16:creationId xmlns:a16="http://schemas.microsoft.com/office/drawing/2014/main" id="{25FF380F-19E1-499A-3F3D-CBC14BB0D945}"/>
              </a:ext>
            </a:extLst>
          </p:cNvPr>
          <p:cNvGrpSpPr/>
          <p:nvPr/>
        </p:nvGrpSpPr>
        <p:grpSpPr>
          <a:xfrm>
            <a:off x="347981" y="1526214"/>
            <a:ext cx="11497113" cy="543948"/>
            <a:chOff x="-2761718" y="376358"/>
            <a:chExt cx="11497113" cy="543948"/>
          </a:xfrm>
          <a:solidFill>
            <a:schemeClr val="tx2"/>
          </a:solidFill>
          <a:effectLst/>
        </p:grpSpPr>
        <p:sp>
          <p:nvSpPr>
            <p:cNvPr id="13" name="楕円 12">
              <a:extLst>
                <a:ext uri="{FF2B5EF4-FFF2-40B4-BE49-F238E27FC236}">
                  <a16:creationId xmlns:a16="http://schemas.microsoft.com/office/drawing/2014/main" id="{EC65F262-B09C-50BD-D2F0-043D73F35FBB}"/>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35E9EC50-6F42-FB53-4154-1F8707DE0165}"/>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3A9C0C24-5AFB-CFBF-DF38-F35B17D7D5E1}"/>
                </a:ext>
              </a:extLst>
            </p:cNvPr>
            <p:cNvSpPr/>
            <p:nvPr/>
          </p:nvSpPr>
          <p:spPr>
            <a:xfrm>
              <a:off x="-2509311" y="380306"/>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CA2E1284-4D62-268C-8910-2FF75488F0F6}"/>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sp>
        <p:nvSpPr>
          <p:cNvPr id="17" name="テキスト ボックス 16">
            <a:extLst>
              <a:ext uri="{FF2B5EF4-FFF2-40B4-BE49-F238E27FC236}">
                <a16:creationId xmlns:a16="http://schemas.microsoft.com/office/drawing/2014/main" id="{5A33F85E-3D70-60E9-589B-A9381F67EB4A}"/>
              </a:ext>
            </a:extLst>
          </p:cNvPr>
          <p:cNvSpPr txBox="1"/>
          <p:nvPr/>
        </p:nvSpPr>
        <p:spPr>
          <a:xfrm>
            <a:off x="8562271" y="1537703"/>
            <a:ext cx="3145646"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sp>
        <p:nvSpPr>
          <p:cNvPr id="18" name="テキスト ボックス 17">
            <a:extLst>
              <a:ext uri="{FF2B5EF4-FFF2-40B4-BE49-F238E27FC236}">
                <a16:creationId xmlns:a16="http://schemas.microsoft.com/office/drawing/2014/main" id="{21BE1E5A-D87B-E789-1299-6FB72107D609}"/>
              </a:ext>
            </a:extLst>
          </p:cNvPr>
          <p:cNvSpPr txBox="1"/>
          <p:nvPr/>
        </p:nvSpPr>
        <p:spPr>
          <a:xfrm>
            <a:off x="600388" y="1537703"/>
            <a:ext cx="2914778"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41" name="グループ化 40">
            <a:extLst>
              <a:ext uri="{FF2B5EF4-FFF2-40B4-BE49-F238E27FC236}">
                <a16:creationId xmlns:a16="http://schemas.microsoft.com/office/drawing/2014/main" id="{3918B131-D275-1510-D191-84E8F39DEA3D}"/>
              </a:ext>
            </a:extLst>
          </p:cNvPr>
          <p:cNvGrpSpPr/>
          <p:nvPr/>
        </p:nvGrpSpPr>
        <p:grpSpPr>
          <a:xfrm>
            <a:off x="3874728" y="376530"/>
            <a:ext cx="4442545" cy="769441"/>
            <a:chOff x="3874728" y="376530"/>
            <a:chExt cx="4442545" cy="769441"/>
          </a:xfrm>
        </p:grpSpPr>
        <p:sp>
          <p:nvSpPr>
            <p:cNvPr id="42" name="フリーフォーム: 図形 41">
              <a:extLst>
                <a:ext uri="{FF2B5EF4-FFF2-40B4-BE49-F238E27FC236}">
                  <a16:creationId xmlns:a16="http://schemas.microsoft.com/office/drawing/2014/main" id="{02783BC9-F573-203A-8793-088ED2525B76}"/>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E488BF19-C947-B3AE-374A-C58DC0EEE04F}"/>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4" name="グループ化 3">
            <a:extLst>
              <a:ext uri="{FF2B5EF4-FFF2-40B4-BE49-F238E27FC236}">
                <a16:creationId xmlns:a16="http://schemas.microsoft.com/office/drawing/2014/main" id="{A307534C-B1C9-3401-9E2D-B543D9352BE4}"/>
              </a:ext>
            </a:extLst>
          </p:cNvPr>
          <p:cNvGrpSpPr/>
          <p:nvPr/>
        </p:nvGrpSpPr>
        <p:grpSpPr>
          <a:xfrm>
            <a:off x="8964223" y="5085859"/>
            <a:ext cx="2340000" cy="584775"/>
            <a:chOff x="4925349" y="3876036"/>
            <a:chExt cx="2340000" cy="584775"/>
          </a:xfrm>
        </p:grpSpPr>
        <p:sp>
          <p:nvSpPr>
            <p:cNvPr id="5" name="フリーフォーム: 図形 4">
              <a:extLst>
                <a:ext uri="{FF2B5EF4-FFF2-40B4-BE49-F238E27FC236}">
                  <a16:creationId xmlns:a16="http://schemas.microsoft.com/office/drawing/2014/main" id="{2074E663-320B-564E-807D-780FC56A5C6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 name="テキスト ボックス 5">
              <a:extLst>
                <a:ext uri="{FF2B5EF4-FFF2-40B4-BE49-F238E27FC236}">
                  <a16:creationId xmlns:a16="http://schemas.microsoft.com/office/drawing/2014/main" id="{6DE1AA5A-16D1-25CA-28A7-77B09F77D750}"/>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rgbClr val="1F497D"/>
                  </a:solidFill>
                  <a:latin typeface="Noto Sans JP" panose="020B0200000000000000" pitchFamily="50" charset="-128"/>
                  <a:ea typeface="Noto Sans JP" panose="020B0200000000000000" pitchFamily="50" charset="-128"/>
                </a:rPr>
                <a:t>施策</a:t>
              </a:r>
              <a:endParaRPr kumimoji="1" lang="ja-JP" altLang="en-US" sz="2400" b="1">
                <a:solidFill>
                  <a:srgbClr val="1F497D"/>
                </a:solidFill>
                <a:latin typeface="Noto Sans JP" panose="020B0200000000000000" pitchFamily="50" charset="-128"/>
                <a:ea typeface="Noto Sans JP" panose="020B0200000000000000" pitchFamily="50" charset="-128"/>
              </a:endParaRPr>
            </a:p>
          </p:txBody>
        </p:sp>
      </p:grpSp>
      <p:grpSp>
        <p:nvGrpSpPr>
          <p:cNvPr id="29" name="グループ化 28">
            <a:extLst>
              <a:ext uri="{FF2B5EF4-FFF2-40B4-BE49-F238E27FC236}">
                <a16:creationId xmlns:a16="http://schemas.microsoft.com/office/drawing/2014/main" id="{C3721B2A-E303-1011-6E81-08E21DC35C63}"/>
              </a:ext>
            </a:extLst>
          </p:cNvPr>
          <p:cNvGrpSpPr/>
          <p:nvPr/>
        </p:nvGrpSpPr>
        <p:grpSpPr>
          <a:xfrm>
            <a:off x="4517457" y="4315301"/>
            <a:ext cx="3168290" cy="1077218"/>
            <a:chOff x="4506255" y="4774434"/>
            <a:chExt cx="3168290" cy="1077218"/>
          </a:xfrm>
        </p:grpSpPr>
        <p:sp>
          <p:nvSpPr>
            <p:cNvPr id="30" name="フリーフォーム: 図形 29">
              <a:extLst>
                <a:ext uri="{FF2B5EF4-FFF2-40B4-BE49-F238E27FC236}">
                  <a16:creationId xmlns:a16="http://schemas.microsoft.com/office/drawing/2014/main" id="{1A0B1FA7-3C32-09D9-FE0D-778ED7784B00}"/>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9" name="テキスト ボックス 38">
              <a:extLst>
                <a:ext uri="{FF2B5EF4-FFF2-40B4-BE49-F238E27FC236}">
                  <a16:creationId xmlns:a16="http://schemas.microsoft.com/office/drawing/2014/main" id="{F54FE35B-EDE9-1058-E46E-70DC3B065715}"/>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社会変化に</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追いつけない</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cxnSp>
        <p:nvCxnSpPr>
          <p:cNvPr id="52" name="直線コネクタ 51">
            <a:extLst>
              <a:ext uri="{FF2B5EF4-FFF2-40B4-BE49-F238E27FC236}">
                <a16:creationId xmlns:a16="http://schemas.microsoft.com/office/drawing/2014/main" id="{74BA4FEA-A7CC-DEB8-F2E8-03C07FDD9257}"/>
              </a:ext>
            </a:extLst>
          </p:cNvPr>
          <p:cNvCxnSpPr>
            <a:cxnSpLocks/>
            <a:endCxn id="56" idx="1"/>
          </p:cNvCxnSpPr>
          <p:nvPr/>
        </p:nvCxnSpPr>
        <p:spPr>
          <a:xfrm>
            <a:off x="7693936" y="3710657"/>
            <a:ext cx="1601843" cy="1667590"/>
          </a:xfrm>
          <a:prstGeom prst="line">
            <a:avLst/>
          </a:prstGeom>
          <a:ln w="127000">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54" name="グループ化 53">
            <a:extLst>
              <a:ext uri="{FF2B5EF4-FFF2-40B4-BE49-F238E27FC236}">
                <a16:creationId xmlns:a16="http://schemas.microsoft.com/office/drawing/2014/main" id="{FF4AC597-418E-7508-70EC-A1AE7FE748BF}"/>
              </a:ext>
            </a:extLst>
          </p:cNvPr>
          <p:cNvGrpSpPr/>
          <p:nvPr/>
        </p:nvGrpSpPr>
        <p:grpSpPr>
          <a:xfrm>
            <a:off x="8959118" y="5085859"/>
            <a:ext cx="2340000" cy="584775"/>
            <a:chOff x="4925349" y="3876036"/>
            <a:chExt cx="2340000" cy="584775"/>
          </a:xfrm>
        </p:grpSpPr>
        <p:sp>
          <p:nvSpPr>
            <p:cNvPr id="55" name="フリーフォーム: 図形 54">
              <a:extLst>
                <a:ext uri="{FF2B5EF4-FFF2-40B4-BE49-F238E27FC236}">
                  <a16:creationId xmlns:a16="http://schemas.microsoft.com/office/drawing/2014/main" id="{2AE33E3D-090D-0B43-FBA2-161C97BFCB3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6" name="テキスト ボックス 55">
              <a:extLst>
                <a:ext uri="{FF2B5EF4-FFF2-40B4-BE49-F238E27FC236}">
                  <a16:creationId xmlns:a16="http://schemas.microsoft.com/office/drawing/2014/main" id="{AEAE0A55-9DA2-2EF3-6B39-7FBA8591680C}"/>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59" name="グループ化 58">
            <a:extLst>
              <a:ext uri="{FF2B5EF4-FFF2-40B4-BE49-F238E27FC236}">
                <a16:creationId xmlns:a16="http://schemas.microsoft.com/office/drawing/2014/main" id="{B3FD71CD-C471-7D66-A80F-C6F27F0CD54E}"/>
              </a:ext>
            </a:extLst>
          </p:cNvPr>
          <p:cNvGrpSpPr/>
          <p:nvPr/>
        </p:nvGrpSpPr>
        <p:grpSpPr>
          <a:xfrm>
            <a:off x="887971" y="5085859"/>
            <a:ext cx="2340000" cy="584775"/>
            <a:chOff x="4925349" y="3876036"/>
            <a:chExt cx="2340000" cy="584775"/>
          </a:xfrm>
        </p:grpSpPr>
        <p:sp>
          <p:nvSpPr>
            <p:cNvPr id="60" name="フリーフォーム: 図形 59">
              <a:extLst>
                <a:ext uri="{FF2B5EF4-FFF2-40B4-BE49-F238E27FC236}">
                  <a16:creationId xmlns:a16="http://schemas.microsoft.com/office/drawing/2014/main" id="{F29839C8-DBA8-8DFB-69FB-55924141C1E6}"/>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2" name="テキスト ボックス 61">
              <a:extLst>
                <a:ext uri="{FF2B5EF4-FFF2-40B4-BE49-F238E27FC236}">
                  <a16:creationId xmlns:a16="http://schemas.microsoft.com/office/drawing/2014/main" id="{1F17419D-D3A8-88F9-5776-A63608E53B95}"/>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3CDEF587-B2A1-D115-F348-2488C75EB15D}"/>
              </a:ext>
            </a:extLst>
          </p:cNvPr>
          <p:cNvGrpSpPr/>
          <p:nvPr/>
        </p:nvGrpSpPr>
        <p:grpSpPr>
          <a:xfrm>
            <a:off x="4523265" y="3206657"/>
            <a:ext cx="3170671" cy="1008000"/>
            <a:chOff x="4523265" y="3206657"/>
            <a:chExt cx="3170671" cy="1008000"/>
          </a:xfrm>
        </p:grpSpPr>
        <p:sp>
          <p:nvSpPr>
            <p:cNvPr id="89" name="フリーフォーム: 図形 88">
              <a:extLst>
                <a:ext uri="{FF2B5EF4-FFF2-40B4-BE49-F238E27FC236}">
                  <a16:creationId xmlns:a16="http://schemas.microsoft.com/office/drawing/2014/main" id="{05E411E7-68D4-1D0B-8042-1A3C9A9F4DBC}"/>
                </a:ext>
              </a:extLst>
            </p:cNvPr>
            <p:cNvSpPr>
              <a:spLocks noChangeAspect="1"/>
            </p:cNvSpPr>
            <p:nvPr/>
          </p:nvSpPr>
          <p:spPr>
            <a:xfrm>
              <a:off x="4523265" y="3206657"/>
              <a:ext cx="3170671" cy="1008000"/>
            </a:xfrm>
            <a:custGeom>
              <a:avLst/>
              <a:gdLst>
                <a:gd name="csX0" fmla="*/ 504000 w 3170671"/>
                <a:gd name="csY0" fmla="*/ 0 h 1008000"/>
                <a:gd name="csX1" fmla="*/ 506526 w 3170671"/>
                <a:gd name="csY1" fmla="*/ 255 h 1008000"/>
                <a:gd name="csX2" fmla="*/ 506526 w 3170671"/>
                <a:gd name="csY2" fmla="*/ 0 h 1008000"/>
                <a:gd name="csX3" fmla="*/ 2666526 w 3170671"/>
                <a:gd name="csY3" fmla="*/ 0 h 1008000"/>
                <a:gd name="csX4" fmla="*/ 2666526 w 3170671"/>
                <a:gd name="csY4" fmla="*/ 15 h 1008000"/>
                <a:gd name="csX5" fmla="*/ 2666671 w 3170671"/>
                <a:gd name="csY5" fmla="*/ 0 h 1008000"/>
                <a:gd name="csX6" fmla="*/ 3170671 w 3170671"/>
                <a:gd name="csY6" fmla="*/ 504000 h 1008000"/>
                <a:gd name="csX7" fmla="*/ 2666671 w 3170671"/>
                <a:gd name="csY7" fmla="*/ 1008000 h 1008000"/>
                <a:gd name="csX8" fmla="*/ 2666526 w 3170671"/>
                <a:gd name="csY8" fmla="*/ 1007986 h 1008000"/>
                <a:gd name="csX9" fmla="*/ 2666526 w 3170671"/>
                <a:gd name="csY9" fmla="*/ 1008000 h 1008000"/>
                <a:gd name="csX10" fmla="*/ 506526 w 3170671"/>
                <a:gd name="csY10" fmla="*/ 1008000 h 1008000"/>
                <a:gd name="csX11" fmla="*/ 506526 w 3170671"/>
                <a:gd name="csY11" fmla="*/ 1007746 h 1008000"/>
                <a:gd name="csX12" fmla="*/ 504000 w 3170671"/>
                <a:gd name="csY12" fmla="*/ 1008000 h 1008000"/>
                <a:gd name="csX13" fmla="*/ 0 w 3170671"/>
                <a:gd name="csY13" fmla="*/ 504000 h 1008000"/>
                <a:gd name="csX14" fmla="*/ 504000 w 3170671"/>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70671" h="1008000">
                  <a:moveTo>
                    <a:pt x="504000" y="0"/>
                  </a:moveTo>
                  <a:lnTo>
                    <a:pt x="506526" y="255"/>
                  </a:lnTo>
                  <a:lnTo>
                    <a:pt x="506526" y="0"/>
                  </a:lnTo>
                  <a:lnTo>
                    <a:pt x="2666526" y="0"/>
                  </a:lnTo>
                  <a:lnTo>
                    <a:pt x="2666526" y="15"/>
                  </a:lnTo>
                  <a:lnTo>
                    <a:pt x="2666671" y="0"/>
                  </a:lnTo>
                  <a:cubicBezTo>
                    <a:pt x="2945023" y="0"/>
                    <a:pt x="3170671" y="225648"/>
                    <a:pt x="3170671" y="504000"/>
                  </a:cubicBezTo>
                  <a:cubicBezTo>
                    <a:pt x="3170671" y="782352"/>
                    <a:pt x="2945023" y="1008000"/>
                    <a:pt x="2666671" y="1008000"/>
                  </a:cubicBezTo>
                  <a:lnTo>
                    <a:pt x="2666526" y="1007986"/>
                  </a:lnTo>
                  <a:lnTo>
                    <a:pt x="2666526" y="1008000"/>
                  </a:lnTo>
                  <a:lnTo>
                    <a:pt x="506526" y="1008000"/>
                  </a:lnTo>
                  <a:lnTo>
                    <a:pt x="506526" y="100774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90" name="テキスト ボックス 89">
              <a:extLst>
                <a:ext uri="{FF2B5EF4-FFF2-40B4-BE49-F238E27FC236}">
                  <a16:creationId xmlns:a16="http://schemas.microsoft.com/office/drawing/2014/main" id="{F8F96E1F-2875-F207-0737-7B0C190E9E3B}"/>
                </a:ext>
              </a:extLst>
            </p:cNvPr>
            <p:cNvSpPr txBox="1"/>
            <p:nvPr/>
          </p:nvSpPr>
          <p:spPr>
            <a:xfrm>
              <a:off x="4943857" y="3239712"/>
              <a:ext cx="2329484" cy="954107"/>
            </a:xfrm>
            <a:prstGeom prst="rect">
              <a:avLst/>
            </a:prstGeom>
            <a:noFill/>
          </p:spPr>
          <p:txBody>
            <a:bodyPr wrap="non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影響</a:t>
              </a:r>
              <a:r>
                <a:rPr kumimoji="1" lang="ja-JP" altLang="en-US" sz="2400" b="1">
                  <a:solidFill>
                    <a:schemeClr val="tx2"/>
                  </a:solidFill>
                  <a:latin typeface="Noto Sans JP" panose="020B0200000000000000" pitchFamily="50" charset="-128"/>
                  <a:ea typeface="Noto Sans JP" panose="020B0200000000000000" pitchFamily="50" charset="-128"/>
                </a:rPr>
                <a:t>に</a:t>
              </a:r>
              <a:r>
                <a:rPr kumimoji="1" lang="ja-JP" altLang="en-US" sz="3200" b="1">
                  <a:solidFill>
                    <a:schemeClr val="tx2"/>
                  </a:solidFill>
                  <a:latin typeface="Noto Sans JP" panose="020B0200000000000000" pitchFamily="50" charset="-128"/>
                  <a:ea typeface="Noto Sans JP" panose="020B0200000000000000" pitchFamily="50" charset="-128"/>
                </a:rPr>
                <a:t>対応</a:t>
              </a:r>
              <a:endParaRPr kumimoji="1" lang="en-US" altLang="ja-JP" sz="2400" b="1">
                <a:solidFill>
                  <a:schemeClr val="tx2"/>
                </a:solidFill>
                <a:latin typeface="Noto Sans JP" panose="020B0200000000000000" pitchFamily="50" charset="-128"/>
                <a:ea typeface="Noto Sans JP" panose="020B0200000000000000" pitchFamily="50" charset="-128"/>
              </a:endParaRPr>
            </a:p>
          </p:txBody>
        </p:sp>
      </p:grpSp>
      <p:sp>
        <p:nvSpPr>
          <p:cNvPr id="7" name="テキスト ボックス 6">
            <a:extLst>
              <a:ext uri="{FF2B5EF4-FFF2-40B4-BE49-F238E27FC236}">
                <a16:creationId xmlns:a16="http://schemas.microsoft.com/office/drawing/2014/main" id="{022ED080-A38B-5708-A52B-DF9F326DB328}"/>
              </a:ext>
            </a:extLst>
          </p:cNvPr>
          <p:cNvSpPr txBox="1"/>
          <p:nvPr/>
        </p:nvSpPr>
        <p:spPr>
          <a:xfrm>
            <a:off x="7685747" y="2391306"/>
            <a:ext cx="2339102" cy="1200329"/>
          </a:xfrm>
          <a:prstGeom prst="rect">
            <a:avLst/>
          </a:prstGeom>
          <a:solidFill>
            <a:schemeClr val="bg1">
              <a:lumMod val="85000"/>
            </a:schemeClr>
          </a:solidFill>
        </p:spPr>
        <p:txBody>
          <a:bodyPr wrap="none" rtlCol="0" anchor="ctr">
            <a:spAutoFit/>
          </a:bodyPr>
          <a:lstStyle/>
          <a:p>
            <a:pPr algn="ctr"/>
            <a:r>
              <a:rPr kumimoji="1" lang="ja-JP" altLang="en-US" sz="2400" b="1">
                <a:solidFill>
                  <a:schemeClr val="accent6"/>
                </a:solidFill>
                <a:latin typeface="Noto Sans JP" panose="020B0200000000000000" pitchFamily="50" charset="-128"/>
                <a:ea typeface="Noto Sans JP" panose="020B0200000000000000" pitchFamily="50" charset="-128"/>
              </a:rPr>
              <a:t>都市構造や</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公共サービスの</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アップデート</a:t>
            </a:r>
            <a:endParaRPr kumimoji="1" lang="en-US" altLang="ja-JP" sz="2400" b="1">
              <a:solidFill>
                <a:schemeClr val="accent6"/>
              </a:solidFill>
              <a:latin typeface="Noto Sans JP" panose="020B0200000000000000" pitchFamily="50" charset="-128"/>
              <a:ea typeface="Noto Sans JP" panose="020B0200000000000000" pitchFamily="50" charset="-128"/>
            </a:endParaRPr>
          </a:p>
        </p:txBody>
      </p:sp>
      <p:pic>
        <p:nvPicPr>
          <p:cNvPr id="32" name="オーディオ 31">
            <a:hlinkClick r:id="" action="ppaction://media"/>
            <a:extLst>
              <a:ext uri="{FF2B5EF4-FFF2-40B4-BE49-F238E27FC236}">
                <a16:creationId xmlns:a16="http://schemas.microsoft.com/office/drawing/2014/main" id="{07BAEB42-3D22-E6B3-ACEC-9A490D0FDC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749999"/>
      </p:ext>
    </p:extLst>
  </p:cSld>
  <p:clrMapOvr>
    <a:masterClrMapping/>
  </p:clrMapOvr>
  <mc:AlternateContent xmlns:mc="http://schemas.openxmlformats.org/markup-compatibility/2006">
    <mc:Choice xmlns:p14="http://schemas.microsoft.com/office/powerpoint/2010/main" Requires="p14">
      <p:transition p14:dur="0" advTm="12095"/>
    </mc:Choice>
    <mc:Fallback>
      <p:transition advTm="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28AB-6463-0A03-0C53-7CD95C855966}"/>
            </a:ext>
          </a:extLst>
        </p:cNvPr>
        <p:cNvGrpSpPr/>
        <p:nvPr/>
      </p:nvGrpSpPr>
      <p:grpSpPr>
        <a:xfrm>
          <a:off x="0" y="0"/>
          <a:ext cx="0" cy="0"/>
          <a:chOff x="0" y="0"/>
          <a:chExt cx="0" cy="0"/>
        </a:xfrm>
      </p:grpSpPr>
      <p:cxnSp>
        <p:nvCxnSpPr>
          <p:cNvPr id="47" name="直線コネクタ 46">
            <a:extLst>
              <a:ext uri="{FF2B5EF4-FFF2-40B4-BE49-F238E27FC236}">
                <a16:creationId xmlns:a16="http://schemas.microsoft.com/office/drawing/2014/main" id="{9C3DB020-690E-21D1-0811-3140C176FCF2}"/>
              </a:ext>
            </a:extLst>
          </p:cNvPr>
          <p:cNvCxnSpPr>
            <a:cxnSpLocks/>
            <a:stCxn id="6" idx="0"/>
            <a:endCxn id="25" idx="2"/>
          </p:cNvCxnSpPr>
          <p:nvPr/>
        </p:nvCxnSpPr>
        <p:spPr>
          <a:xfrm flipH="1" flipV="1">
            <a:off x="10134224" y="4461407"/>
            <a:ext cx="2549" cy="624452"/>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D9EEAFA0-EA9C-6C7B-AC91-D8502F3EDC52}"/>
              </a:ext>
            </a:extLst>
          </p:cNvPr>
          <p:cNvCxnSpPr>
            <a:cxnSpLocks/>
            <a:stCxn id="76" idx="0"/>
            <a:endCxn id="22" idx="2"/>
          </p:cNvCxnSpPr>
          <p:nvPr/>
        </p:nvCxnSpPr>
        <p:spPr>
          <a:xfrm flipH="1" flipV="1">
            <a:off x="2056907" y="4461407"/>
            <a:ext cx="3421" cy="624452"/>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2F3BE39B-F9FC-ADC1-924F-4D2A9B003274}"/>
              </a:ext>
            </a:extLst>
          </p:cNvPr>
          <p:cNvGrpSpPr/>
          <p:nvPr/>
        </p:nvGrpSpPr>
        <p:grpSpPr>
          <a:xfrm>
            <a:off x="887778" y="5085859"/>
            <a:ext cx="2340000" cy="584775"/>
            <a:chOff x="4925349" y="3876036"/>
            <a:chExt cx="2340000" cy="584775"/>
          </a:xfrm>
        </p:grpSpPr>
        <p:sp>
          <p:nvSpPr>
            <p:cNvPr id="142" name="フリーフォーム: 図形 141">
              <a:extLst>
                <a:ext uri="{FF2B5EF4-FFF2-40B4-BE49-F238E27FC236}">
                  <a16:creationId xmlns:a16="http://schemas.microsoft.com/office/drawing/2014/main" id="{E766577A-89FA-E1EF-E9DD-E0173399CD7C}"/>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6" name="テキスト ボックス 75">
              <a:extLst>
                <a:ext uri="{FF2B5EF4-FFF2-40B4-BE49-F238E27FC236}">
                  <a16:creationId xmlns:a16="http://schemas.microsoft.com/office/drawing/2014/main" id="{EFD52400-533F-C589-C226-73008115235C}"/>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rgbClr val="1F497D"/>
                  </a:solidFill>
                  <a:latin typeface="Noto Sans JP" panose="020B0200000000000000" pitchFamily="50" charset="-128"/>
                  <a:ea typeface="Noto Sans JP" panose="020B0200000000000000" pitchFamily="50" charset="-128"/>
                </a:rPr>
                <a:t>施策</a:t>
              </a:r>
              <a:endParaRPr kumimoji="1" lang="ja-JP" altLang="en-US" sz="2400" b="1">
                <a:solidFill>
                  <a:srgbClr val="1F497D"/>
                </a:solidFill>
                <a:latin typeface="Noto Sans JP" panose="020B0200000000000000" pitchFamily="50" charset="-128"/>
                <a:ea typeface="Noto Sans JP" panose="020B0200000000000000" pitchFamily="50" charset="-128"/>
              </a:endParaRPr>
            </a:p>
          </p:txBody>
        </p:sp>
      </p:grpSp>
      <p:grpSp>
        <p:nvGrpSpPr>
          <p:cNvPr id="98" name="グループ化 97">
            <a:extLst>
              <a:ext uri="{FF2B5EF4-FFF2-40B4-BE49-F238E27FC236}">
                <a16:creationId xmlns:a16="http://schemas.microsoft.com/office/drawing/2014/main" id="{AE476133-6AE5-5247-274C-A41E04F30CAF}"/>
              </a:ext>
            </a:extLst>
          </p:cNvPr>
          <p:cNvGrpSpPr/>
          <p:nvPr/>
        </p:nvGrpSpPr>
        <p:grpSpPr>
          <a:xfrm>
            <a:off x="886906" y="2091701"/>
            <a:ext cx="10417317" cy="2369706"/>
            <a:chOff x="886906" y="2091701"/>
            <a:chExt cx="10417317" cy="2369706"/>
          </a:xfrm>
        </p:grpSpPr>
        <p:cxnSp>
          <p:nvCxnSpPr>
            <p:cNvPr id="20" name="直線コネクタ 19">
              <a:extLst>
                <a:ext uri="{FF2B5EF4-FFF2-40B4-BE49-F238E27FC236}">
                  <a16:creationId xmlns:a16="http://schemas.microsoft.com/office/drawing/2014/main" id="{BA166CBB-2FF8-A592-4A2E-87CB582EEEA1}"/>
                </a:ext>
              </a:extLst>
            </p:cNvPr>
            <p:cNvCxnSpPr>
              <a:cxnSpLocks/>
              <a:endCxn id="22" idx="0"/>
            </p:cNvCxnSpPr>
            <p:nvPr/>
          </p:nvCxnSpPr>
          <p:spPr>
            <a:xfrm flipH="1">
              <a:off x="2056907"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91" name="フリーフォーム: 図形 90">
              <a:extLst>
                <a:ext uri="{FF2B5EF4-FFF2-40B4-BE49-F238E27FC236}">
                  <a16:creationId xmlns:a16="http://schemas.microsoft.com/office/drawing/2014/main" id="{A4EEAC18-6D11-E8A7-0987-708B6A8DFF96}"/>
                </a:ext>
              </a:extLst>
            </p:cNvPr>
            <p:cNvSpPr/>
            <p:nvPr/>
          </p:nvSpPr>
          <p:spPr>
            <a:xfrm>
              <a:off x="886906"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2" name="テキスト ボックス 21">
              <a:extLst>
                <a:ext uri="{FF2B5EF4-FFF2-40B4-BE49-F238E27FC236}">
                  <a16:creationId xmlns:a16="http://schemas.microsoft.com/office/drawing/2014/main" id="{3CC02018-048A-BA91-3606-F5E1BB3C358E}"/>
                </a:ext>
              </a:extLst>
            </p:cNvPr>
            <p:cNvSpPr txBox="1"/>
            <p:nvPr/>
          </p:nvSpPr>
          <p:spPr>
            <a:xfrm>
              <a:off x="1221018"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cxnSp>
          <p:nvCxnSpPr>
            <p:cNvPr id="23" name="直線コネクタ 22">
              <a:extLst>
                <a:ext uri="{FF2B5EF4-FFF2-40B4-BE49-F238E27FC236}">
                  <a16:creationId xmlns:a16="http://schemas.microsoft.com/office/drawing/2014/main" id="{DB4D3B23-93E7-6F49-EECE-894B3F1749C0}"/>
                </a:ext>
              </a:extLst>
            </p:cNvPr>
            <p:cNvCxnSpPr>
              <a:cxnSpLocks/>
              <a:endCxn id="25" idx="0"/>
            </p:cNvCxnSpPr>
            <p:nvPr/>
          </p:nvCxnSpPr>
          <p:spPr>
            <a:xfrm flipH="1">
              <a:off x="10134224"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86" name="フリーフォーム: 図形 85">
              <a:extLst>
                <a:ext uri="{FF2B5EF4-FFF2-40B4-BE49-F238E27FC236}">
                  <a16:creationId xmlns:a16="http://schemas.microsoft.com/office/drawing/2014/main" id="{370D4A7D-2F37-13EE-6313-99E44CC85BF2}"/>
                </a:ext>
              </a:extLst>
            </p:cNvPr>
            <p:cNvSpPr/>
            <p:nvPr/>
          </p:nvSpPr>
          <p:spPr>
            <a:xfrm>
              <a:off x="8964223"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19E753BF-0BD8-2CE8-9FE2-686A94158E84}"/>
                </a:ext>
              </a:extLst>
            </p:cNvPr>
            <p:cNvSpPr txBox="1"/>
            <p:nvPr/>
          </p:nvSpPr>
          <p:spPr>
            <a:xfrm>
              <a:off x="9298335"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039DB60C-6FBB-A158-920E-03B0F82F4C0B}"/>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9B9B91E9-D8DC-F417-2A8F-878941311D8B}"/>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04E4F145-9B10-AA87-171F-E87ADC7D96B7}"/>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08A0CA50-CE59-991F-56CE-03AA3EDB9DFD}"/>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12" name="グループ化 11">
            <a:extLst>
              <a:ext uri="{FF2B5EF4-FFF2-40B4-BE49-F238E27FC236}">
                <a16:creationId xmlns:a16="http://schemas.microsoft.com/office/drawing/2014/main" id="{334C8686-EFD5-5A70-622B-D034923F286F}"/>
              </a:ext>
            </a:extLst>
          </p:cNvPr>
          <p:cNvGrpSpPr/>
          <p:nvPr/>
        </p:nvGrpSpPr>
        <p:grpSpPr>
          <a:xfrm>
            <a:off x="347981" y="1526214"/>
            <a:ext cx="11497113" cy="543948"/>
            <a:chOff x="-2761718" y="376358"/>
            <a:chExt cx="11497113" cy="543948"/>
          </a:xfrm>
          <a:solidFill>
            <a:schemeClr val="tx2"/>
          </a:solidFill>
          <a:effectLst/>
        </p:grpSpPr>
        <p:sp>
          <p:nvSpPr>
            <p:cNvPr id="13" name="楕円 12">
              <a:extLst>
                <a:ext uri="{FF2B5EF4-FFF2-40B4-BE49-F238E27FC236}">
                  <a16:creationId xmlns:a16="http://schemas.microsoft.com/office/drawing/2014/main" id="{EE5F7443-20E4-A173-1EA1-F5F0755CEDC9}"/>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58D198EC-0253-C316-934A-26329AB88BBF}"/>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5FE929D1-791D-0588-4C4B-A4FF075134AA}"/>
                </a:ext>
              </a:extLst>
            </p:cNvPr>
            <p:cNvSpPr/>
            <p:nvPr/>
          </p:nvSpPr>
          <p:spPr>
            <a:xfrm>
              <a:off x="-2509311" y="380306"/>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245DCE63-EE04-23ED-9CC6-DC3F7213CF56}"/>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sp>
        <p:nvSpPr>
          <p:cNvPr id="17" name="テキスト ボックス 16">
            <a:extLst>
              <a:ext uri="{FF2B5EF4-FFF2-40B4-BE49-F238E27FC236}">
                <a16:creationId xmlns:a16="http://schemas.microsoft.com/office/drawing/2014/main" id="{33EBF884-AC11-3024-29DD-B76FB30CA343}"/>
              </a:ext>
            </a:extLst>
          </p:cNvPr>
          <p:cNvSpPr txBox="1"/>
          <p:nvPr/>
        </p:nvSpPr>
        <p:spPr>
          <a:xfrm>
            <a:off x="8562271" y="1537703"/>
            <a:ext cx="3145646"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sp>
        <p:nvSpPr>
          <p:cNvPr id="18" name="テキスト ボックス 17">
            <a:extLst>
              <a:ext uri="{FF2B5EF4-FFF2-40B4-BE49-F238E27FC236}">
                <a16:creationId xmlns:a16="http://schemas.microsoft.com/office/drawing/2014/main" id="{825F15D8-CC4B-BBA7-0F65-70F663D87A83}"/>
              </a:ext>
            </a:extLst>
          </p:cNvPr>
          <p:cNvSpPr txBox="1"/>
          <p:nvPr/>
        </p:nvSpPr>
        <p:spPr>
          <a:xfrm>
            <a:off x="600388" y="1537703"/>
            <a:ext cx="2914778"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41" name="グループ化 40">
            <a:extLst>
              <a:ext uri="{FF2B5EF4-FFF2-40B4-BE49-F238E27FC236}">
                <a16:creationId xmlns:a16="http://schemas.microsoft.com/office/drawing/2014/main" id="{5279F7B6-DD5C-FBC6-EB5C-ADB0E1729F2F}"/>
              </a:ext>
            </a:extLst>
          </p:cNvPr>
          <p:cNvGrpSpPr/>
          <p:nvPr/>
        </p:nvGrpSpPr>
        <p:grpSpPr>
          <a:xfrm>
            <a:off x="3874728" y="376530"/>
            <a:ext cx="4442545" cy="769441"/>
            <a:chOff x="3874728" y="376530"/>
            <a:chExt cx="4442545" cy="769441"/>
          </a:xfrm>
        </p:grpSpPr>
        <p:sp>
          <p:nvSpPr>
            <p:cNvPr id="42" name="フリーフォーム: 図形 41">
              <a:extLst>
                <a:ext uri="{FF2B5EF4-FFF2-40B4-BE49-F238E27FC236}">
                  <a16:creationId xmlns:a16="http://schemas.microsoft.com/office/drawing/2014/main" id="{E96E19F1-CDFD-4126-5666-4EFA23CE2320}"/>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310740CA-F602-39A6-9CED-A039B7D2CF72}"/>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4" name="グループ化 3">
            <a:extLst>
              <a:ext uri="{FF2B5EF4-FFF2-40B4-BE49-F238E27FC236}">
                <a16:creationId xmlns:a16="http://schemas.microsoft.com/office/drawing/2014/main" id="{09791BBE-5B2E-422D-A37C-15CEDBB8716E}"/>
              </a:ext>
            </a:extLst>
          </p:cNvPr>
          <p:cNvGrpSpPr/>
          <p:nvPr/>
        </p:nvGrpSpPr>
        <p:grpSpPr>
          <a:xfrm>
            <a:off x="8964223" y="5085859"/>
            <a:ext cx="2340000" cy="584775"/>
            <a:chOff x="4925349" y="3876036"/>
            <a:chExt cx="2340000" cy="584775"/>
          </a:xfrm>
        </p:grpSpPr>
        <p:sp>
          <p:nvSpPr>
            <p:cNvPr id="5" name="フリーフォーム: 図形 4">
              <a:extLst>
                <a:ext uri="{FF2B5EF4-FFF2-40B4-BE49-F238E27FC236}">
                  <a16:creationId xmlns:a16="http://schemas.microsoft.com/office/drawing/2014/main" id="{910FE688-B899-3728-EBE2-3B71071EE4B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 name="テキスト ボックス 5">
              <a:extLst>
                <a:ext uri="{FF2B5EF4-FFF2-40B4-BE49-F238E27FC236}">
                  <a16:creationId xmlns:a16="http://schemas.microsoft.com/office/drawing/2014/main" id="{4942435D-FFEC-A347-7F8F-CBD5EBB093DD}"/>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rgbClr val="1F497D"/>
                  </a:solidFill>
                  <a:latin typeface="Noto Sans JP" panose="020B0200000000000000" pitchFamily="50" charset="-128"/>
                  <a:ea typeface="Noto Sans JP" panose="020B0200000000000000" pitchFamily="50" charset="-128"/>
                </a:rPr>
                <a:t>施策</a:t>
              </a:r>
              <a:endParaRPr kumimoji="1" lang="ja-JP" altLang="en-US" sz="2400" b="1">
                <a:solidFill>
                  <a:srgbClr val="1F497D"/>
                </a:solidFill>
                <a:latin typeface="Noto Sans JP" panose="020B0200000000000000" pitchFamily="50" charset="-128"/>
                <a:ea typeface="Noto Sans JP" panose="020B0200000000000000" pitchFamily="50" charset="-128"/>
              </a:endParaRPr>
            </a:p>
          </p:txBody>
        </p:sp>
      </p:grpSp>
      <p:grpSp>
        <p:nvGrpSpPr>
          <p:cNvPr id="29" name="グループ化 28">
            <a:extLst>
              <a:ext uri="{FF2B5EF4-FFF2-40B4-BE49-F238E27FC236}">
                <a16:creationId xmlns:a16="http://schemas.microsoft.com/office/drawing/2014/main" id="{47455C04-2161-2A02-E8F6-471D146BA9D0}"/>
              </a:ext>
            </a:extLst>
          </p:cNvPr>
          <p:cNvGrpSpPr/>
          <p:nvPr/>
        </p:nvGrpSpPr>
        <p:grpSpPr>
          <a:xfrm>
            <a:off x="4517457" y="4315301"/>
            <a:ext cx="3168290" cy="1077218"/>
            <a:chOff x="4506255" y="4774434"/>
            <a:chExt cx="3168290" cy="1077218"/>
          </a:xfrm>
        </p:grpSpPr>
        <p:sp>
          <p:nvSpPr>
            <p:cNvPr id="30" name="フリーフォーム: 図形 29">
              <a:extLst>
                <a:ext uri="{FF2B5EF4-FFF2-40B4-BE49-F238E27FC236}">
                  <a16:creationId xmlns:a16="http://schemas.microsoft.com/office/drawing/2014/main" id="{11B8A39C-E872-B2FF-E3CB-693E88580B71}"/>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9" name="テキスト ボックス 38">
              <a:extLst>
                <a:ext uri="{FF2B5EF4-FFF2-40B4-BE49-F238E27FC236}">
                  <a16:creationId xmlns:a16="http://schemas.microsoft.com/office/drawing/2014/main" id="{E6C70415-1C28-1B26-1A98-129D76DF21CB}"/>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社会変化に</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追いつけない</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cxnSp>
        <p:nvCxnSpPr>
          <p:cNvPr id="52" name="直線コネクタ 51">
            <a:extLst>
              <a:ext uri="{FF2B5EF4-FFF2-40B4-BE49-F238E27FC236}">
                <a16:creationId xmlns:a16="http://schemas.microsoft.com/office/drawing/2014/main" id="{0E94AF91-916D-2BFB-FCA8-96DEF2856B5F}"/>
              </a:ext>
            </a:extLst>
          </p:cNvPr>
          <p:cNvCxnSpPr>
            <a:cxnSpLocks/>
            <a:endCxn id="56" idx="1"/>
          </p:cNvCxnSpPr>
          <p:nvPr/>
        </p:nvCxnSpPr>
        <p:spPr>
          <a:xfrm>
            <a:off x="7693936" y="3710657"/>
            <a:ext cx="1601843" cy="1667590"/>
          </a:xfrm>
          <a:prstGeom prst="line">
            <a:avLst/>
          </a:prstGeom>
          <a:ln w="127000">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54" name="グループ化 53">
            <a:extLst>
              <a:ext uri="{FF2B5EF4-FFF2-40B4-BE49-F238E27FC236}">
                <a16:creationId xmlns:a16="http://schemas.microsoft.com/office/drawing/2014/main" id="{69849121-E611-56A6-1562-F7FD93224BBB}"/>
              </a:ext>
            </a:extLst>
          </p:cNvPr>
          <p:cNvGrpSpPr/>
          <p:nvPr/>
        </p:nvGrpSpPr>
        <p:grpSpPr>
          <a:xfrm>
            <a:off x="8959118" y="5085859"/>
            <a:ext cx="2340000" cy="584775"/>
            <a:chOff x="4925349" y="3876036"/>
            <a:chExt cx="2340000" cy="584775"/>
          </a:xfrm>
        </p:grpSpPr>
        <p:sp>
          <p:nvSpPr>
            <p:cNvPr id="55" name="フリーフォーム: 図形 54">
              <a:extLst>
                <a:ext uri="{FF2B5EF4-FFF2-40B4-BE49-F238E27FC236}">
                  <a16:creationId xmlns:a16="http://schemas.microsoft.com/office/drawing/2014/main" id="{2387D0FD-11E0-A407-579F-CBD5C11A54C9}"/>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6" name="テキスト ボックス 55">
              <a:extLst>
                <a:ext uri="{FF2B5EF4-FFF2-40B4-BE49-F238E27FC236}">
                  <a16:creationId xmlns:a16="http://schemas.microsoft.com/office/drawing/2014/main" id="{8D95E568-7112-A05D-2B16-633139EA19A3}"/>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cxnSp>
        <p:nvCxnSpPr>
          <p:cNvPr id="58" name="直線コネクタ 57">
            <a:extLst>
              <a:ext uri="{FF2B5EF4-FFF2-40B4-BE49-F238E27FC236}">
                <a16:creationId xmlns:a16="http://schemas.microsoft.com/office/drawing/2014/main" id="{D051DD00-3840-6FDC-6049-AE2E1D11689C}"/>
              </a:ext>
            </a:extLst>
          </p:cNvPr>
          <p:cNvCxnSpPr>
            <a:cxnSpLocks/>
          </p:cNvCxnSpPr>
          <p:nvPr/>
        </p:nvCxnSpPr>
        <p:spPr>
          <a:xfrm flipH="1" flipV="1">
            <a:off x="2896409" y="5378247"/>
            <a:ext cx="1626857" cy="636567"/>
          </a:xfrm>
          <a:prstGeom prst="line">
            <a:avLst/>
          </a:prstGeom>
          <a:ln w="127000">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59" name="グループ化 58">
            <a:extLst>
              <a:ext uri="{FF2B5EF4-FFF2-40B4-BE49-F238E27FC236}">
                <a16:creationId xmlns:a16="http://schemas.microsoft.com/office/drawing/2014/main" id="{96847563-D521-790E-2F08-FDDE6C619175}"/>
              </a:ext>
            </a:extLst>
          </p:cNvPr>
          <p:cNvGrpSpPr/>
          <p:nvPr/>
        </p:nvGrpSpPr>
        <p:grpSpPr>
          <a:xfrm>
            <a:off x="887971" y="5085859"/>
            <a:ext cx="2340000" cy="584775"/>
            <a:chOff x="4925349" y="3876036"/>
            <a:chExt cx="2340000" cy="584775"/>
          </a:xfrm>
        </p:grpSpPr>
        <p:sp>
          <p:nvSpPr>
            <p:cNvPr id="60" name="フリーフォーム: 図形 59">
              <a:extLst>
                <a:ext uri="{FF2B5EF4-FFF2-40B4-BE49-F238E27FC236}">
                  <a16:creationId xmlns:a16="http://schemas.microsoft.com/office/drawing/2014/main" id="{0E41D3B9-FEB4-770A-790B-0D8D6426A4FF}"/>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2" name="テキスト ボックス 61">
              <a:extLst>
                <a:ext uri="{FF2B5EF4-FFF2-40B4-BE49-F238E27FC236}">
                  <a16:creationId xmlns:a16="http://schemas.microsoft.com/office/drawing/2014/main" id="{F5325CC4-41CA-ABC4-492A-4590EB70CDA4}"/>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94" name="グループ化 93">
            <a:extLst>
              <a:ext uri="{FF2B5EF4-FFF2-40B4-BE49-F238E27FC236}">
                <a16:creationId xmlns:a16="http://schemas.microsoft.com/office/drawing/2014/main" id="{AE1113A8-55E7-01A3-25F2-E729B66CC8AA}"/>
              </a:ext>
            </a:extLst>
          </p:cNvPr>
          <p:cNvGrpSpPr/>
          <p:nvPr/>
        </p:nvGrpSpPr>
        <p:grpSpPr>
          <a:xfrm>
            <a:off x="4523266" y="5484486"/>
            <a:ext cx="3170671" cy="1077218"/>
            <a:chOff x="4523266" y="5484486"/>
            <a:chExt cx="3170671" cy="1077218"/>
          </a:xfrm>
        </p:grpSpPr>
        <p:sp>
          <p:nvSpPr>
            <p:cNvPr id="71" name="フリーフォーム: 図形 70">
              <a:extLst>
                <a:ext uri="{FF2B5EF4-FFF2-40B4-BE49-F238E27FC236}">
                  <a16:creationId xmlns:a16="http://schemas.microsoft.com/office/drawing/2014/main" id="{C53F76F5-BB13-60AA-FD47-60BD528E9D10}"/>
                </a:ext>
              </a:extLst>
            </p:cNvPr>
            <p:cNvSpPr>
              <a:spLocks noChangeAspect="1"/>
            </p:cNvSpPr>
            <p:nvPr/>
          </p:nvSpPr>
          <p:spPr>
            <a:xfrm>
              <a:off x="4523266" y="5510814"/>
              <a:ext cx="3170671" cy="1008000"/>
            </a:xfrm>
            <a:custGeom>
              <a:avLst/>
              <a:gdLst>
                <a:gd name="csX0" fmla="*/ 504000 w 3170671"/>
                <a:gd name="csY0" fmla="*/ 0 h 1008000"/>
                <a:gd name="csX1" fmla="*/ 506526 w 3170671"/>
                <a:gd name="csY1" fmla="*/ 255 h 1008000"/>
                <a:gd name="csX2" fmla="*/ 506526 w 3170671"/>
                <a:gd name="csY2" fmla="*/ 0 h 1008000"/>
                <a:gd name="csX3" fmla="*/ 2666526 w 3170671"/>
                <a:gd name="csY3" fmla="*/ 0 h 1008000"/>
                <a:gd name="csX4" fmla="*/ 2666526 w 3170671"/>
                <a:gd name="csY4" fmla="*/ 15 h 1008000"/>
                <a:gd name="csX5" fmla="*/ 2666671 w 3170671"/>
                <a:gd name="csY5" fmla="*/ 0 h 1008000"/>
                <a:gd name="csX6" fmla="*/ 3170671 w 3170671"/>
                <a:gd name="csY6" fmla="*/ 504000 h 1008000"/>
                <a:gd name="csX7" fmla="*/ 2666671 w 3170671"/>
                <a:gd name="csY7" fmla="*/ 1008000 h 1008000"/>
                <a:gd name="csX8" fmla="*/ 2666526 w 3170671"/>
                <a:gd name="csY8" fmla="*/ 1007986 h 1008000"/>
                <a:gd name="csX9" fmla="*/ 2666526 w 3170671"/>
                <a:gd name="csY9" fmla="*/ 1008000 h 1008000"/>
                <a:gd name="csX10" fmla="*/ 506526 w 3170671"/>
                <a:gd name="csY10" fmla="*/ 1008000 h 1008000"/>
                <a:gd name="csX11" fmla="*/ 506526 w 3170671"/>
                <a:gd name="csY11" fmla="*/ 1007746 h 1008000"/>
                <a:gd name="csX12" fmla="*/ 504000 w 3170671"/>
                <a:gd name="csY12" fmla="*/ 1008000 h 1008000"/>
                <a:gd name="csX13" fmla="*/ 0 w 3170671"/>
                <a:gd name="csY13" fmla="*/ 504000 h 1008000"/>
                <a:gd name="csX14" fmla="*/ 504000 w 3170671"/>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70671" h="1008000">
                  <a:moveTo>
                    <a:pt x="504000" y="0"/>
                  </a:moveTo>
                  <a:lnTo>
                    <a:pt x="506526" y="255"/>
                  </a:lnTo>
                  <a:lnTo>
                    <a:pt x="506526" y="0"/>
                  </a:lnTo>
                  <a:lnTo>
                    <a:pt x="2666526" y="0"/>
                  </a:lnTo>
                  <a:lnTo>
                    <a:pt x="2666526" y="15"/>
                  </a:lnTo>
                  <a:lnTo>
                    <a:pt x="2666671" y="0"/>
                  </a:lnTo>
                  <a:cubicBezTo>
                    <a:pt x="2945023" y="0"/>
                    <a:pt x="3170671" y="225648"/>
                    <a:pt x="3170671" y="504000"/>
                  </a:cubicBezTo>
                  <a:cubicBezTo>
                    <a:pt x="3170671" y="782352"/>
                    <a:pt x="2945023" y="1008000"/>
                    <a:pt x="2666671" y="1008000"/>
                  </a:cubicBezTo>
                  <a:lnTo>
                    <a:pt x="2666526" y="1007986"/>
                  </a:lnTo>
                  <a:lnTo>
                    <a:pt x="2666526" y="1008000"/>
                  </a:lnTo>
                  <a:lnTo>
                    <a:pt x="506526" y="1008000"/>
                  </a:lnTo>
                  <a:lnTo>
                    <a:pt x="506526" y="100774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0" name="テキスト ボックス 69">
              <a:extLst>
                <a:ext uri="{FF2B5EF4-FFF2-40B4-BE49-F238E27FC236}">
                  <a16:creationId xmlns:a16="http://schemas.microsoft.com/office/drawing/2014/main" id="{92AD6425-F632-3BB7-9C18-6E658CF72F63}"/>
                </a:ext>
              </a:extLst>
            </p:cNvPr>
            <p:cNvSpPr txBox="1"/>
            <p:nvPr/>
          </p:nvSpPr>
          <p:spPr>
            <a:xfrm>
              <a:off x="4606911" y="5484486"/>
              <a:ext cx="2954655" cy="1077218"/>
            </a:xfrm>
            <a:prstGeom prst="rect">
              <a:avLst/>
            </a:prstGeom>
            <a:noFill/>
          </p:spPr>
          <p:txBody>
            <a:bodyPr wrap="non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社会変化の</a:t>
              </a:r>
              <a:r>
                <a:rPr kumimoji="1" lang="ja-JP" altLang="en-US" sz="3200" b="1">
                  <a:solidFill>
                    <a:schemeClr val="tx2"/>
                  </a:solidFill>
                  <a:latin typeface="Noto Sans JP" panose="020B0200000000000000" pitchFamily="50" charset="-128"/>
                  <a:ea typeface="Noto Sans JP" panose="020B0200000000000000" pitchFamily="50" charset="-128"/>
                </a:rPr>
                <a:t>要因</a:t>
              </a:r>
              <a:r>
                <a:rPr kumimoji="1" lang="ja-JP" altLang="en-US" sz="2400" b="1">
                  <a:solidFill>
                    <a:schemeClr val="tx2"/>
                  </a:solidFill>
                  <a:latin typeface="Noto Sans JP" panose="020B0200000000000000" pitchFamily="50" charset="-128"/>
                  <a:ea typeface="Noto Sans JP" panose="020B0200000000000000" pitchFamily="50" charset="-128"/>
                </a:rPr>
                <a:t>に</a:t>
              </a:r>
              <a:endParaRPr kumimoji="1" lang="en-US" altLang="ja-JP" sz="24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アプローチ</a:t>
              </a:r>
              <a:endParaRPr kumimoji="1" lang="en-US" altLang="ja-JP" sz="3200" b="1">
                <a:solidFill>
                  <a:schemeClr val="tx2"/>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CEE9A2EA-779E-5C15-F5C5-C95F9506161C}"/>
              </a:ext>
            </a:extLst>
          </p:cNvPr>
          <p:cNvGrpSpPr/>
          <p:nvPr/>
        </p:nvGrpSpPr>
        <p:grpSpPr>
          <a:xfrm>
            <a:off x="4523265" y="3206657"/>
            <a:ext cx="3170671" cy="1008000"/>
            <a:chOff x="4523265" y="3206657"/>
            <a:chExt cx="3170671" cy="1008000"/>
          </a:xfrm>
        </p:grpSpPr>
        <p:sp>
          <p:nvSpPr>
            <p:cNvPr id="89" name="フリーフォーム: 図形 88">
              <a:extLst>
                <a:ext uri="{FF2B5EF4-FFF2-40B4-BE49-F238E27FC236}">
                  <a16:creationId xmlns:a16="http://schemas.microsoft.com/office/drawing/2014/main" id="{02CE22D6-63DE-4A14-91B2-74DBAEF8AB61}"/>
                </a:ext>
              </a:extLst>
            </p:cNvPr>
            <p:cNvSpPr>
              <a:spLocks noChangeAspect="1"/>
            </p:cNvSpPr>
            <p:nvPr/>
          </p:nvSpPr>
          <p:spPr>
            <a:xfrm>
              <a:off x="4523265" y="3206657"/>
              <a:ext cx="3170671" cy="1008000"/>
            </a:xfrm>
            <a:custGeom>
              <a:avLst/>
              <a:gdLst>
                <a:gd name="csX0" fmla="*/ 504000 w 3170671"/>
                <a:gd name="csY0" fmla="*/ 0 h 1008000"/>
                <a:gd name="csX1" fmla="*/ 506526 w 3170671"/>
                <a:gd name="csY1" fmla="*/ 255 h 1008000"/>
                <a:gd name="csX2" fmla="*/ 506526 w 3170671"/>
                <a:gd name="csY2" fmla="*/ 0 h 1008000"/>
                <a:gd name="csX3" fmla="*/ 2666526 w 3170671"/>
                <a:gd name="csY3" fmla="*/ 0 h 1008000"/>
                <a:gd name="csX4" fmla="*/ 2666526 w 3170671"/>
                <a:gd name="csY4" fmla="*/ 15 h 1008000"/>
                <a:gd name="csX5" fmla="*/ 2666671 w 3170671"/>
                <a:gd name="csY5" fmla="*/ 0 h 1008000"/>
                <a:gd name="csX6" fmla="*/ 3170671 w 3170671"/>
                <a:gd name="csY6" fmla="*/ 504000 h 1008000"/>
                <a:gd name="csX7" fmla="*/ 2666671 w 3170671"/>
                <a:gd name="csY7" fmla="*/ 1008000 h 1008000"/>
                <a:gd name="csX8" fmla="*/ 2666526 w 3170671"/>
                <a:gd name="csY8" fmla="*/ 1007986 h 1008000"/>
                <a:gd name="csX9" fmla="*/ 2666526 w 3170671"/>
                <a:gd name="csY9" fmla="*/ 1008000 h 1008000"/>
                <a:gd name="csX10" fmla="*/ 506526 w 3170671"/>
                <a:gd name="csY10" fmla="*/ 1008000 h 1008000"/>
                <a:gd name="csX11" fmla="*/ 506526 w 3170671"/>
                <a:gd name="csY11" fmla="*/ 1007746 h 1008000"/>
                <a:gd name="csX12" fmla="*/ 504000 w 3170671"/>
                <a:gd name="csY12" fmla="*/ 1008000 h 1008000"/>
                <a:gd name="csX13" fmla="*/ 0 w 3170671"/>
                <a:gd name="csY13" fmla="*/ 504000 h 1008000"/>
                <a:gd name="csX14" fmla="*/ 504000 w 3170671"/>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70671" h="1008000">
                  <a:moveTo>
                    <a:pt x="504000" y="0"/>
                  </a:moveTo>
                  <a:lnTo>
                    <a:pt x="506526" y="255"/>
                  </a:lnTo>
                  <a:lnTo>
                    <a:pt x="506526" y="0"/>
                  </a:lnTo>
                  <a:lnTo>
                    <a:pt x="2666526" y="0"/>
                  </a:lnTo>
                  <a:lnTo>
                    <a:pt x="2666526" y="15"/>
                  </a:lnTo>
                  <a:lnTo>
                    <a:pt x="2666671" y="0"/>
                  </a:lnTo>
                  <a:cubicBezTo>
                    <a:pt x="2945023" y="0"/>
                    <a:pt x="3170671" y="225648"/>
                    <a:pt x="3170671" y="504000"/>
                  </a:cubicBezTo>
                  <a:cubicBezTo>
                    <a:pt x="3170671" y="782352"/>
                    <a:pt x="2945023" y="1008000"/>
                    <a:pt x="2666671" y="1008000"/>
                  </a:cubicBezTo>
                  <a:lnTo>
                    <a:pt x="2666526" y="1007986"/>
                  </a:lnTo>
                  <a:lnTo>
                    <a:pt x="2666526" y="1008000"/>
                  </a:lnTo>
                  <a:lnTo>
                    <a:pt x="506526" y="1008000"/>
                  </a:lnTo>
                  <a:lnTo>
                    <a:pt x="506526" y="100774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90" name="テキスト ボックス 89">
              <a:extLst>
                <a:ext uri="{FF2B5EF4-FFF2-40B4-BE49-F238E27FC236}">
                  <a16:creationId xmlns:a16="http://schemas.microsoft.com/office/drawing/2014/main" id="{1B5D9420-5642-1F7C-7B87-B3537F998CF8}"/>
                </a:ext>
              </a:extLst>
            </p:cNvPr>
            <p:cNvSpPr txBox="1"/>
            <p:nvPr/>
          </p:nvSpPr>
          <p:spPr>
            <a:xfrm>
              <a:off x="4943857" y="3239712"/>
              <a:ext cx="2329484" cy="954107"/>
            </a:xfrm>
            <a:prstGeom prst="rect">
              <a:avLst/>
            </a:prstGeom>
            <a:noFill/>
          </p:spPr>
          <p:txBody>
            <a:bodyPr wrap="non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影響</a:t>
              </a:r>
              <a:r>
                <a:rPr kumimoji="1" lang="ja-JP" altLang="en-US" sz="2400" b="1">
                  <a:solidFill>
                    <a:schemeClr val="tx2"/>
                  </a:solidFill>
                  <a:latin typeface="Noto Sans JP" panose="020B0200000000000000" pitchFamily="50" charset="-128"/>
                  <a:ea typeface="Noto Sans JP" panose="020B0200000000000000" pitchFamily="50" charset="-128"/>
                </a:rPr>
                <a:t>に</a:t>
              </a:r>
              <a:r>
                <a:rPr kumimoji="1" lang="ja-JP" altLang="en-US" sz="3200" b="1">
                  <a:solidFill>
                    <a:schemeClr val="tx2"/>
                  </a:solidFill>
                  <a:latin typeface="Noto Sans JP" panose="020B0200000000000000" pitchFamily="50" charset="-128"/>
                  <a:ea typeface="Noto Sans JP" panose="020B0200000000000000" pitchFamily="50" charset="-128"/>
                </a:rPr>
                <a:t>対応</a:t>
              </a:r>
              <a:endParaRPr kumimoji="1" lang="en-US" altLang="ja-JP" sz="2400" b="1">
                <a:solidFill>
                  <a:schemeClr val="tx2"/>
                </a:solidFill>
                <a:latin typeface="Noto Sans JP" panose="020B0200000000000000" pitchFamily="50" charset="-128"/>
                <a:ea typeface="Noto Sans JP" panose="020B0200000000000000" pitchFamily="50" charset="-128"/>
              </a:endParaRPr>
            </a:p>
          </p:txBody>
        </p:sp>
      </p:grpSp>
      <p:sp>
        <p:nvSpPr>
          <p:cNvPr id="7" name="テキスト ボックス 6">
            <a:extLst>
              <a:ext uri="{FF2B5EF4-FFF2-40B4-BE49-F238E27FC236}">
                <a16:creationId xmlns:a16="http://schemas.microsoft.com/office/drawing/2014/main" id="{BBD7769B-F2B8-0CD2-C86B-E9442051751D}"/>
              </a:ext>
            </a:extLst>
          </p:cNvPr>
          <p:cNvSpPr txBox="1"/>
          <p:nvPr/>
        </p:nvSpPr>
        <p:spPr>
          <a:xfrm>
            <a:off x="7685747" y="2391306"/>
            <a:ext cx="2339102" cy="1200329"/>
          </a:xfrm>
          <a:prstGeom prst="rect">
            <a:avLst/>
          </a:prstGeom>
          <a:solidFill>
            <a:schemeClr val="bg1">
              <a:lumMod val="85000"/>
            </a:schemeClr>
          </a:solidFill>
        </p:spPr>
        <p:txBody>
          <a:bodyPr wrap="none" rtlCol="0" anchor="ctr">
            <a:spAutoFit/>
          </a:bodyPr>
          <a:lstStyle/>
          <a:p>
            <a:pPr algn="ctr"/>
            <a:r>
              <a:rPr kumimoji="1" lang="ja-JP" altLang="en-US" sz="2400" b="1">
                <a:solidFill>
                  <a:schemeClr val="accent6"/>
                </a:solidFill>
                <a:latin typeface="Noto Sans JP" panose="020B0200000000000000" pitchFamily="50" charset="-128"/>
                <a:ea typeface="Noto Sans JP" panose="020B0200000000000000" pitchFamily="50" charset="-128"/>
              </a:rPr>
              <a:t>都市構造や</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公共サービスの</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アップデート</a:t>
            </a:r>
            <a:endParaRPr kumimoji="1" lang="en-US" altLang="ja-JP" sz="2400" b="1">
              <a:solidFill>
                <a:schemeClr val="accent6"/>
              </a:solidFill>
              <a:latin typeface="Noto Sans JP" panose="020B0200000000000000" pitchFamily="50" charset="-128"/>
              <a:ea typeface="Noto Sans JP" panose="020B0200000000000000" pitchFamily="50" charset="-128"/>
            </a:endParaRPr>
          </a:p>
        </p:txBody>
      </p:sp>
      <p:sp>
        <p:nvSpPr>
          <p:cNvPr id="8" name="テキスト ボックス 7">
            <a:extLst>
              <a:ext uri="{FF2B5EF4-FFF2-40B4-BE49-F238E27FC236}">
                <a16:creationId xmlns:a16="http://schemas.microsoft.com/office/drawing/2014/main" id="{96B6A0A2-22CA-F3CD-F39D-53C120589515}"/>
              </a:ext>
            </a:extLst>
          </p:cNvPr>
          <p:cNvSpPr txBox="1"/>
          <p:nvPr/>
        </p:nvSpPr>
        <p:spPr>
          <a:xfrm>
            <a:off x="1379908" y="5868491"/>
            <a:ext cx="2339102" cy="830997"/>
          </a:xfrm>
          <a:prstGeom prst="rect">
            <a:avLst/>
          </a:prstGeom>
          <a:solidFill>
            <a:schemeClr val="bg1">
              <a:lumMod val="85000"/>
            </a:schemeClr>
          </a:solidFill>
        </p:spPr>
        <p:txBody>
          <a:bodyPr wrap="none" rtlCol="0" anchor="ctr">
            <a:spAutoFit/>
          </a:bodyPr>
          <a:lstStyle/>
          <a:p>
            <a:pPr algn="ctr"/>
            <a:r>
              <a:rPr kumimoji="1" lang="ja-JP" altLang="en-US" sz="2400" b="1">
                <a:solidFill>
                  <a:schemeClr val="accent6"/>
                </a:solidFill>
                <a:latin typeface="Noto Sans JP" panose="020B0200000000000000" pitchFamily="50" charset="-128"/>
                <a:ea typeface="Noto Sans JP" panose="020B0200000000000000" pitchFamily="50" charset="-128"/>
              </a:rPr>
              <a:t>負の社会変化</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スピードを鈍化</a:t>
            </a:r>
            <a:endParaRPr kumimoji="1" lang="en-US" altLang="ja-JP" sz="2400" b="1">
              <a:solidFill>
                <a:schemeClr val="accent6"/>
              </a:solidFill>
              <a:latin typeface="Noto Sans JP" panose="020B0200000000000000" pitchFamily="50" charset="-128"/>
              <a:ea typeface="Noto Sans JP" panose="020B0200000000000000" pitchFamily="50" charset="-128"/>
            </a:endParaRPr>
          </a:p>
        </p:txBody>
      </p:sp>
      <p:pic>
        <p:nvPicPr>
          <p:cNvPr id="27" name="オーディオ 26">
            <a:hlinkClick r:id="" action="ppaction://media"/>
            <a:extLst>
              <a:ext uri="{FF2B5EF4-FFF2-40B4-BE49-F238E27FC236}">
                <a16:creationId xmlns:a16="http://schemas.microsoft.com/office/drawing/2014/main" id="{D68300A0-B2B7-BC54-DD9E-354E0E6E2D27}"/>
              </a:ext>
            </a:extLst>
          </p:cNvPr>
          <p:cNvPicPr>
            <a:picLocks noChangeAspect="1"/>
          </p:cNvPicPr>
          <p:nvPr>
            <a:audioFile r:link="rId1"/>
            <p:extLst>
              <p:ext uri="{DAA4B4D4-6D71-4841-9C94-3DE7FCFB9230}">
                <p14:media xmlns:p14="http://schemas.microsoft.com/office/powerpoint/2010/main" r:embed="rId2">
                  <p14:trim st="3364" end="3144.4399"/>
                </p14:media>
              </p:ext>
            </p:extLst>
          </p:nvPr>
        </p:nvPicPr>
        <p:blipFill>
          <a:blip r:embed="rId5"/>
          <a:srcRect l="-287500" t="-287500" r="-287500" b="-287500"/>
          <a:stretch>
            <a:fillRect/>
          </a:stretch>
        </p:blipFill>
        <p:spPr>
          <a:xfrm>
            <a:off x="12395200" y="4298830"/>
            <a:ext cx="2057400" cy="2057400"/>
          </a:xfrm>
          <a:prstGeom prst="ellipse">
            <a:avLst/>
          </a:prstGeom>
        </p:spPr>
      </p:pic>
    </p:spTree>
    <p:extLst>
      <p:ext uri="{BB962C8B-B14F-4D97-AF65-F5344CB8AC3E}">
        <p14:creationId xmlns:p14="http://schemas.microsoft.com/office/powerpoint/2010/main" val="822448792"/>
      </p:ext>
    </p:extLst>
  </p:cSld>
  <p:clrMapOvr>
    <a:masterClrMapping/>
  </p:clrMapOvr>
  <mc:AlternateContent xmlns:mc="http://schemas.openxmlformats.org/markup-compatibility/2006">
    <mc:Choice xmlns:p14="http://schemas.microsoft.com/office/powerpoint/2010/main" Requires="p14">
      <p:transition p14:dur="10" advClick="0" advTm="5400"/>
    </mc:Choice>
    <mc:Fallback>
      <p:transition advClick="0" advTm="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31C21-7894-0DE7-B097-50E1F86F164C}"/>
            </a:ext>
          </a:extLst>
        </p:cNvPr>
        <p:cNvGrpSpPr/>
        <p:nvPr/>
      </p:nvGrpSpPr>
      <p:grpSpPr>
        <a:xfrm>
          <a:off x="0" y="0"/>
          <a:ext cx="0" cy="0"/>
          <a:chOff x="0" y="0"/>
          <a:chExt cx="0" cy="0"/>
        </a:xfrm>
      </p:grpSpPr>
      <p:cxnSp>
        <p:nvCxnSpPr>
          <p:cNvPr id="47" name="直線コネクタ 46">
            <a:extLst>
              <a:ext uri="{FF2B5EF4-FFF2-40B4-BE49-F238E27FC236}">
                <a16:creationId xmlns:a16="http://schemas.microsoft.com/office/drawing/2014/main" id="{A128EF52-649B-CB84-61FB-1FF3AB445B86}"/>
              </a:ext>
            </a:extLst>
          </p:cNvPr>
          <p:cNvCxnSpPr>
            <a:cxnSpLocks/>
            <a:stCxn id="6" idx="0"/>
            <a:endCxn id="25" idx="2"/>
          </p:cNvCxnSpPr>
          <p:nvPr/>
        </p:nvCxnSpPr>
        <p:spPr>
          <a:xfrm flipH="1" flipV="1">
            <a:off x="10134224" y="4461407"/>
            <a:ext cx="2549" cy="624452"/>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3A972E08-B78F-55B4-352C-DCF1E18403F9}"/>
              </a:ext>
            </a:extLst>
          </p:cNvPr>
          <p:cNvCxnSpPr>
            <a:cxnSpLocks/>
            <a:stCxn id="76" idx="0"/>
            <a:endCxn id="22" idx="2"/>
          </p:cNvCxnSpPr>
          <p:nvPr/>
        </p:nvCxnSpPr>
        <p:spPr>
          <a:xfrm flipH="1" flipV="1">
            <a:off x="2056907" y="4461407"/>
            <a:ext cx="3421" cy="624452"/>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0B492D5E-C9D1-A62E-F0A6-90BB45316010}"/>
              </a:ext>
            </a:extLst>
          </p:cNvPr>
          <p:cNvGrpSpPr/>
          <p:nvPr/>
        </p:nvGrpSpPr>
        <p:grpSpPr>
          <a:xfrm>
            <a:off x="887778" y="5085859"/>
            <a:ext cx="2340000" cy="584775"/>
            <a:chOff x="4925349" y="3876036"/>
            <a:chExt cx="2340000" cy="584775"/>
          </a:xfrm>
        </p:grpSpPr>
        <p:sp>
          <p:nvSpPr>
            <p:cNvPr id="142" name="フリーフォーム: 図形 141">
              <a:extLst>
                <a:ext uri="{FF2B5EF4-FFF2-40B4-BE49-F238E27FC236}">
                  <a16:creationId xmlns:a16="http://schemas.microsoft.com/office/drawing/2014/main" id="{23DEE971-942F-A8B0-CDAB-94984D1B3AE7}"/>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6" name="テキスト ボックス 75">
              <a:extLst>
                <a:ext uri="{FF2B5EF4-FFF2-40B4-BE49-F238E27FC236}">
                  <a16:creationId xmlns:a16="http://schemas.microsoft.com/office/drawing/2014/main" id="{51986C7C-5132-F79D-6F6E-F4ACA824729F}"/>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rgbClr val="1F497D"/>
                  </a:solidFill>
                  <a:latin typeface="Noto Sans JP" panose="020B0200000000000000" pitchFamily="50" charset="-128"/>
                  <a:ea typeface="Noto Sans JP" panose="020B0200000000000000" pitchFamily="50" charset="-128"/>
                </a:rPr>
                <a:t>施策</a:t>
              </a:r>
              <a:endParaRPr kumimoji="1" lang="ja-JP" altLang="en-US" sz="2400" b="1">
                <a:solidFill>
                  <a:srgbClr val="1F497D"/>
                </a:solidFill>
                <a:latin typeface="Noto Sans JP" panose="020B0200000000000000" pitchFamily="50" charset="-128"/>
                <a:ea typeface="Noto Sans JP" panose="020B0200000000000000" pitchFamily="50" charset="-128"/>
              </a:endParaRPr>
            </a:p>
          </p:txBody>
        </p:sp>
      </p:grpSp>
      <p:grpSp>
        <p:nvGrpSpPr>
          <p:cNvPr id="98" name="グループ化 97">
            <a:extLst>
              <a:ext uri="{FF2B5EF4-FFF2-40B4-BE49-F238E27FC236}">
                <a16:creationId xmlns:a16="http://schemas.microsoft.com/office/drawing/2014/main" id="{7D3F6F68-440A-D412-9790-1B50E6E4C32A}"/>
              </a:ext>
            </a:extLst>
          </p:cNvPr>
          <p:cNvGrpSpPr/>
          <p:nvPr/>
        </p:nvGrpSpPr>
        <p:grpSpPr>
          <a:xfrm>
            <a:off x="886906" y="2091701"/>
            <a:ext cx="10417317" cy="2369706"/>
            <a:chOff x="886906" y="2091701"/>
            <a:chExt cx="10417317" cy="2369706"/>
          </a:xfrm>
        </p:grpSpPr>
        <p:cxnSp>
          <p:nvCxnSpPr>
            <p:cNvPr id="20" name="直線コネクタ 19">
              <a:extLst>
                <a:ext uri="{FF2B5EF4-FFF2-40B4-BE49-F238E27FC236}">
                  <a16:creationId xmlns:a16="http://schemas.microsoft.com/office/drawing/2014/main" id="{6CFD2027-32D7-5EC1-B9DA-7750469C4C8B}"/>
                </a:ext>
              </a:extLst>
            </p:cNvPr>
            <p:cNvCxnSpPr>
              <a:cxnSpLocks/>
              <a:endCxn id="22" idx="0"/>
            </p:cNvCxnSpPr>
            <p:nvPr/>
          </p:nvCxnSpPr>
          <p:spPr>
            <a:xfrm flipH="1">
              <a:off x="2056907"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91" name="フリーフォーム: 図形 90">
              <a:extLst>
                <a:ext uri="{FF2B5EF4-FFF2-40B4-BE49-F238E27FC236}">
                  <a16:creationId xmlns:a16="http://schemas.microsoft.com/office/drawing/2014/main" id="{122E6E12-5032-44F3-2695-8C14240D5727}"/>
                </a:ext>
              </a:extLst>
            </p:cNvPr>
            <p:cNvSpPr/>
            <p:nvPr/>
          </p:nvSpPr>
          <p:spPr>
            <a:xfrm>
              <a:off x="886906"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2" name="テキスト ボックス 21">
              <a:extLst>
                <a:ext uri="{FF2B5EF4-FFF2-40B4-BE49-F238E27FC236}">
                  <a16:creationId xmlns:a16="http://schemas.microsoft.com/office/drawing/2014/main" id="{F7DFB6CA-6AEF-D312-AB2B-CD3BEE8D3434}"/>
                </a:ext>
              </a:extLst>
            </p:cNvPr>
            <p:cNvSpPr txBox="1"/>
            <p:nvPr/>
          </p:nvSpPr>
          <p:spPr>
            <a:xfrm>
              <a:off x="1221018"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cxnSp>
          <p:nvCxnSpPr>
            <p:cNvPr id="23" name="直線コネクタ 22">
              <a:extLst>
                <a:ext uri="{FF2B5EF4-FFF2-40B4-BE49-F238E27FC236}">
                  <a16:creationId xmlns:a16="http://schemas.microsoft.com/office/drawing/2014/main" id="{E616A5CD-BBB7-AAFF-BE95-AD5B0C9A2812}"/>
                </a:ext>
              </a:extLst>
            </p:cNvPr>
            <p:cNvCxnSpPr>
              <a:cxnSpLocks/>
              <a:endCxn id="25" idx="0"/>
            </p:cNvCxnSpPr>
            <p:nvPr/>
          </p:nvCxnSpPr>
          <p:spPr>
            <a:xfrm flipH="1">
              <a:off x="10134224"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86" name="フリーフォーム: 図形 85">
              <a:extLst>
                <a:ext uri="{FF2B5EF4-FFF2-40B4-BE49-F238E27FC236}">
                  <a16:creationId xmlns:a16="http://schemas.microsoft.com/office/drawing/2014/main" id="{95DA5555-089D-9A51-E01B-BD62D2E72D66}"/>
                </a:ext>
              </a:extLst>
            </p:cNvPr>
            <p:cNvSpPr/>
            <p:nvPr/>
          </p:nvSpPr>
          <p:spPr>
            <a:xfrm>
              <a:off x="8964223"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D3A90F49-7C02-2118-0F52-7CE506F4337F}"/>
                </a:ext>
              </a:extLst>
            </p:cNvPr>
            <p:cNvSpPr txBox="1"/>
            <p:nvPr/>
          </p:nvSpPr>
          <p:spPr>
            <a:xfrm>
              <a:off x="9298335"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8AB53E2C-EFF7-447A-04A5-182E1354EC28}"/>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E174135B-F879-2DF1-AD91-663CEFD328B4}"/>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DB1044D7-50B3-1BA1-2C20-CB730795B37B}"/>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25E77032-AB53-9E4D-293C-2D7C8DB26AD1}"/>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12" name="グループ化 11">
            <a:extLst>
              <a:ext uri="{FF2B5EF4-FFF2-40B4-BE49-F238E27FC236}">
                <a16:creationId xmlns:a16="http://schemas.microsoft.com/office/drawing/2014/main" id="{4788693B-1C87-ADDA-5477-BA255AC1E9D3}"/>
              </a:ext>
            </a:extLst>
          </p:cNvPr>
          <p:cNvGrpSpPr/>
          <p:nvPr/>
        </p:nvGrpSpPr>
        <p:grpSpPr>
          <a:xfrm>
            <a:off x="347981" y="1526214"/>
            <a:ext cx="11497113" cy="543948"/>
            <a:chOff x="-2761718" y="376358"/>
            <a:chExt cx="11497113" cy="543948"/>
          </a:xfrm>
          <a:solidFill>
            <a:schemeClr val="tx2"/>
          </a:solidFill>
          <a:effectLst/>
        </p:grpSpPr>
        <p:sp>
          <p:nvSpPr>
            <p:cNvPr id="13" name="楕円 12">
              <a:extLst>
                <a:ext uri="{FF2B5EF4-FFF2-40B4-BE49-F238E27FC236}">
                  <a16:creationId xmlns:a16="http://schemas.microsoft.com/office/drawing/2014/main" id="{EF131D17-2140-3C9A-A445-1781D15D6E12}"/>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F5FC6819-88AF-260F-111F-54538F5FEB14}"/>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B4A62B05-269B-4C0D-E5E8-BFF8F6E93E47}"/>
                </a:ext>
              </a:extLst>
            </p:cNvPr>
            <p:cNvSpPr/>
            <p:nvPr/>
          </p:nvSpPr>
          <p:spPr>
            <a:xfrm>
              <a:off x="-2509311" y="380306"/>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05DFC465-3F19-E5C1-5C46-0344C82FA147}"/>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sp>
        <p:nvSpPr>
          <p:cNvPr id="17" name="テキスト ボックス 16">
            <a:extLst>
              <a:ext uri="{FF2B5EF4-FFF2-40B4-BE49-F238E27FC236}">
                <a16:creationId xmlns:a16="http://schemas.microsoft.com/office/drawing/2014/main" id="{004F508E-20DA-C7F8-DA4A-87C52EA095C7}"/>
              </a:ext>
            </a:extLst>
          </p:cNvPr>
          <p:cNvSpPr txBox="1"/>
          <p:nvPr/>
        </p:nvSpPr>
        <p:spPr>
          <a:xfrm>
            <a:off x="8562271" y="1537703"/>
            <a:ext cx="3145646"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sp>
        <p:nvSpPr>
          <p:cNvPr id="18" name="テキスト ボックス 17">
            <a:extLst>
              <a:ext uri="{FF2B5EF4-FFF2-40B4-BE49-F238E27FC236}">
                <a16:creationId xmlns:a16="http://schemas.microsoft.com/office/drawing/2014/main" id="{71D3E6BB-524C-2F8F-23A4-628B77D4F47F}"/>
              </a:ext>
            </a:extLst>
          </p:cNvPr>
          <p:cNvSpPr txBox="1"/>
          <p:nvPr/>
        </p:nvSpPr>
        <p:spPr>
          <a:xfrm>
            <a:off x="600388" y="1537703"/>
            <a:ext cx="2914778"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41" name="グループ化 40">
            <a:extLst>
              <a:ext uri="{FF2B5EF4-FFF2-40B4-BE49-F238E27FC236}">
                <a16:creationId xmlns:a16="http://schemas.microsoft.com/office/drawing/2014/main" id="{037DE958-B8EB-603D-5613-587438C6E054}"/>
              </a:ext>
            </a:extLst>
          </p:cNvPr>
          <p:cNvGrpSpPr/>
          <p:nvPr/>
        </p:nvGrpSpPr>
        <p:grpSpPr>
          <a:xfrm>
            <a:off x="3874728" y="376530"/>
            <a:ext cx="4442545" cy="769441"/>
            <a:chOff x="3874728" y="376530"/>
            <a:chExt cx="4442545" cy="769441"/>
          </a:xfrm>
        </p:grpSpPr>
        <p:sp>
          <p:nvSpPr>
            <p:cNvPr id="42" name="フリーフォーム: 図形 41">
              <a:extLst>
                <a:ext uri="{FF2B5EF4-FFF2-40B4-BE49-F238E27FC236}">
                  <a16:creationId xmlns:a16="http://schemas.microsoft.com/office/drawing/2014/main" id="{4392F960-B12F-70B2-9862-7A058C303677}"/>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0C4E9C2F-16DD-3C48-8E30-26897ABA0F3F}"/>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4" name="グループ化 3">
            <a:extLst>
              <a:ext uri="{FF2B5EF4-FFF2-40B4-BE49-F238E27FC236}">
                <a16:creationId xmlns:a16="http://schemas.microsoft.com/office/drawing/2014/main" id="{2C9E18D2-85B7-5327-1C02-0664E4BE5491}"/>
              </a:ext>
            </a:extLst>
          </p:cNvPr>
          <p:cNvGrpSpPr/>
          <p:nvPr/>
        </p:nvGrpSpPr>
        <p:grpSpPr>
          <a:xfrm>
            <a:off x="8964223" y="5085859"/>
            <a:ext cx="2340000" cy="584775"/>
            <a:chOff x="4925349" y="3876036"/>
            <a:chExt cx="2340000" cy="584775"/>
          </a:xfrm>
        </p:grpSpPr>
        <p:sp>
          <p:nvSpPr>
            <p:cNvPr id="5" name="フリーフォーム: 図形 4">
              <a:extLst>
                <a:ext uri="{FF2B5EF4-FFF2-40B4-BE49-F238E27FC236}">
                  <a16:creationId xmlns:a16="http://schemas.microsoft.com/office/drawing/2014/main" id="{BF2AE566-F646-4754-681F-A85712B79D94}"/>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 name="テキスト ボックス 5">
              <a:extLst>
                <a:ext uri="{FF2B5EF4-FFF2-40B4-BE49-F238E27FC236}">
                  <a16:creationId xmlns:a16="http://schemas.microsoft.com/office/drawing/2014/main" id="{A79A54D3-C7B7-DD0F-ECDE-8722B7094DE0}"/>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rgbClr val="1F497D"/>
                  </a:solidFill>
                  <a:latin typeface="Noto Sans JP" panose="020B0200000000000000" pitchFamily="50" charset="-128"/>
                  <a:ea typeface="Noto Sans JP" panose="020B0200000000000000" pitchFamily="50" charset="-128"/>
                </a:rPr>
                <a:t>施策</a:t>
              </a:r>
              <a:endParaRPr kumimoji="1" lang="ja-JP" altLang="en-US" sz="2400" b="1">
                <a:solidFill>
                  <a:srgbClr val="1F497D"/>
                </a:solidFill>
                <a:latin typeface="Noto Sans JP" panose="020B0200000000000000" pitchFamily="50" charset="-128"/>
                <a:ea typeface="Noto Sans JP" panose="020B0200000000000000" pitchFamily="50" charset="-128"/>
              </a:endParaRPr>
            </a:p>
          </p:txBody>
        </p:sp>
      </p:grpSp>
      <p:grpSp>
        <p:nvGrpSpPr>
          <p:cNvPr id="29" name="グループ化 28">
            <a:extLst>
              <a:ext uri="{FF2B5EF4-FFF2-40B4-BE49-F238E27FC236}">
                <a16:creationId xmlns:a16="http://schemas.microsoft.com/office/drawing/2014/main" id="{BA43354F-3E48-E756-DACB-BA451FFB56D6}"/>
              </a:ext>
            </a:extLst>
          </p:cNvPr>
          <p:cNvGrpSpPr/>
          <p:nvPr/>
        </p:nvGrpSpPr>
        <p:grpSpPr>
          <a:xfrm>
            <a:off x="4517457" y="4315301"/>
            <a:ext cx="3168290" cy="1077218"/>
            <a:chOff x="4506255" y="4774434"/>
            <a:chExt cx="3168290" cy="1077218"/>
          </a:xfrm>
        </p:grpSpPr>
        <p:sp>
          <p:nvSpPr>
            <p:cNvPr id="30" name="フリーフォーム: 図形 29">
              <a:extLst>
                <a:ext uri="{FF2B5EF4-FFF2-40B4-BE49-F238E27FC236}">
                  <a16:creationId xmlns:a16="http://schemas.microsoft.com/office/drawing/2014/main" id="{59FD6197-24E2-0BA0-63BA-5B05C4688A73}"/>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9" name="テキスト ボックス 38">
              <a:extLst>
                <a:ext uri="{FF2B5EF4-FFF2-40B4-BE49-F238E27FC236}">
                  <a16:creationId xmlns:a16="http://schemas.microsoft.com/office/drawing/2014/main" id="{BE63F91C-D1F9-3890-62C2-CFE59505133D}"/>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社会変化に</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追いつけない</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54" name="グループ化 53">
            <a:extLst>
              <a:ext uri="{FF2B5EF4-FFF2-40B4-BE49-F238E27FC236}">
                <a16:creationId xmlns:a16="http://schemas.microsoft.com/office/drawing/2014/main" id="{15BDA8E7-84A2-EBD6-B981-6B57A57D0A89}"/>
              </a:ext>
            </a:extLst>
          </p:cNvPr>
          <p:cNvGrpSpPr/>
          <p:nvPr/>
        </p:nvGrpSpPr>
        <p:grpSpPr>
          <a:xfrm>
            <a:off x="8959118" y="5085859"/>
            <a:ext cx="2340000" cy="584775"/>
            <a:chOff x="4925349" y="3876036"/>
            <a:chExt cx="2340000" cy="584775"/>
          </a:xfrm>
        </p:grpSpPr>
        <p:sp>
          <p:nvSpPr>
            <p:cNvPr id="55" name="フリーフォーム: 図形 54">
              <a:extLst>
                <a:ext uri="{FF2B5EF4-FFF2-40B4-BE49-F238E27FC236}">
                  <a16:creationId xmlns:a16="http://schemas.microsoft.com/office/drawing/2014/main" id="{91B5CD3D-B96F-CB31-C8A2-059418D0568D}"/>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6" name="テキスト ボックス 55">
              <a:extLst>
                <a:ext uri="{FF2B5EF4-FFF2-40B4-BE49-F238E27FC236}">
                  <a16:creationId xmlns:a16="http://schemas.microsoft.com/office/drawing/2014/main" id="{E79613F5-1CBA-5E14-AC90-1E7A419D6292}"/>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59" name="グループ化 58">
            <a:extLst>
              <a:ext uri="{FF2B5EF4-FFF2-40B4-BE49-F238E27FC236}">
                <a16:creationId xmlns:a16="http://schemas.microsoft.com/office/drawing/2014/main" id="{7ADC127D-69AC-DAC0-CC94-AE42663323FC}"/>
              </a:ext>
            </a:extLst>
          </p:cNvPr>
          <p:cNvGrpSpPr/>
          <p:nvPr/>
        </p:nvGrpSpPr>
        <p:grpSpPr>
          <a:xfrm>
            <a:off x="887971" y="5085859"/>
            <a:ext cx="2340000" cy="584775"/>
            <a:chOff x="4925349" y="3876036"/>
            <a:chExt cx="2340000" cy="584775"/>
          </a:xfrm>
        </p:grpSpPr>
        <p:sp>
          <p:nvSpPr>
            <p:cNvPr id="60" name="フリーフォーム: 図形 59">
              <a:extLst>
                <a:ext uri="{FF2B5EF4-FFF2-40B4-BE49-F238E27FC236}">
                  <a16:creationId xmlns:a16="http://schemas.microsoft.com/office/drawing/2014/main" id="{4A4B644A-98E7-017C-4939-E544795999B7}"/>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2" name="テキスト ボックス 61">
              <a:extLst>
                <a:ext uri="{FF2B5EF4-FFF2-40B4-BE49-F238E27FC236}">
                  <a16:creationId xmlns:a16="http://schemas.microsoft.com/office/drawing/2014/main" id="{05C6CDE9-7DF8-6D2B-44E0-C10D208510E6}"/>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94" name="グループ化 93">
            <a:extLst>
              <a:ext uri="{FF2B5EF4-FFF2-40B4-BE49-F238E27FC236}">
                <a16:creationId xmlns:a16="http://schemas.microsoft.com/office/drawing/2014/main" id="{7FC55A19-743E-B697-A993-5E42578619D2}"/>
              </a:ext>
            </a:extLst>
          </p:cNvPr>
          <p:cNvGrpSpPr/>
          <p:nvPr/>
        </p:nvGrpSpPr>
        <p:grpSpPr>
          <a:xfrm>
            <a:off x="4523266" y="5484486"/>
            <a:ext cx="3170671" cy="1077218"/>
            <a:chOff x="4523266" y="5484486"/>
            <a:chExt cx="3170671" cy="1077218"/>
          </a:xfrm>
        </p:grpSpPr>
        <p:sp>
          <p:nvSpPr>
            <p:cNvPr id="71" name="フリーフォーム: 図形 70">
              <a:extLst>
                <a:ext uri="{FF2B5EF4-FFF2-40B4-BE49-F238E27FC236}">
                  <a16:creationId xmlns:a16="http://schemas.microsoft.com/office/drawing/2014/main" id="{1248AD98-E8E4-D73B-9637-C71E6A70780C}"/>
                </a:ext>
              </a:extLst>
            </p:cNvPr>
            <p:cNvSpPr>
              <a:spLocks noChangeAspect="1"/>
            </p:cNvSpPr>
            <p:nvPr/>
          </p:nvSpPr>
          <p:spPr>
            <a:xfrm>
              <a:off x="4523266" y="5510814"/>
              <a:ext cx="3170671" cy="1008000"/>
            </a:xfrm>
            <a:custGeom>
              <a:avLst/>
              <a:gdLst>
                <a:gd name="csX0" fmla="*/ 504000 w 3170671"/>
                <a:gd name="csY0" fmla="*/ 0 h 1008000"/>
                <a:gd name="csX1" fmla="*/ 506526 w 3170671"/>
                <a:gd name="csY1" fmla="*/ 255 h 1008000"/>
                <a:gd name="csX2" fmla="*/ 506526 w 3170671"/>
                <a:gd name="csY2" fmla="*/ 0 h 1008000"/>
                <a:gd name="csX3" fmla="*/ 2666526 w 3170671"/>
                <a:gd name="csY3" fmla="*/ 0 h 1008000"/>
                <a:gd name="csX4" fmla="*/ 2666526 w 3170671"/>
                <a:gd name="csY4" fmla="*/ 15 h 1008000"/>
                <a:gd name="csX5" fmla="*/ 2666671 w 3170671"/>
                <a:gd name="csY5" fmla="*/ 0 h 1008000"/>
                <a:gd name="csX6" fmla="*/ 3170671 w 3170671"/>
                <a:gd name="csY6" fmla="*/ 504000 h 1008000"/>
                <a:gd name="csX7" fmla="*/ 2666671 w 3170671"/>
                <a:gd name="csY7" fmla="*/ 1008000 h 1008000"/>
                <a:gd name="csX8" fmla="*/ 2666526 w 3170671"/>
                <a:gd name="csY8" fmla="*/ 1007986 h 1008000"/>
                <a:gd name="csX9" fmla="*/ 2666526 w 3170671"/>
                <a:gd name="csY9" fmla="*/ 1008000 h 1008000"/>
                <a:gd name="csX10" fmla="*/ 506526 w 3170671"/>
                <a:gd name="csY10" fmla="*/ 1008000 h 1008000"/>
                <a:gd name="csX11" fmla="*/ 506526 w 3170671"/>
                <a:gd name="csY11" fmla="*/ 1007746 h 1008000"/>
                <a:gd name="csX12" fmla="*/ 504000 w 3170671"/>
                <a:gd name="csY12" fmla="*/ 1008000 h 1008000"/>
                <a:gd name="csX13" fmla="*/ 0 w 3170671"/>
                <a:gd name="csY13" fmla="*/ 504000 h 1008000"/>
                <a:gd name="csX14" fmla="*/ 504000 w 3170671"/>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70671" h="1008000">
                  <a:moveTo>
                    <a:pt x="504000" y="0"/>
                  </a:moveTo>
                  <a:lnTo>
                    <a:pt x="506526" y="255"/>
                  </a:lnTo>
                  <a:lnTo>
                    <a:pt x="506526" y="0"/>
                  </a:lnTo>
                  <a:lnTo>
                    <a:pt x="2666526" y="0"/>
                  </a:lnTo>
                  <a:lnTo>
                    <a:pt x="2666526" y="15"/>
                  </a:lnTo>
                  <a:lnTo>
                    <a:pt x="2666671" y="0"/>
                  </a:lnTo>
                  <a:cubicBezTo>
                    <a:pt x="2945023" y="0"/>
                    <a:pt x="3170671" y="225648"/>
                    <a:pt x="3170671" y="504000"/>
                  </a:cubicBezTo>
                  <a:cubicBezTo>
                    <a:pt x="3170671" y="782352"/>
                    <a:pt x="2945023" y="1008000"/>
                    <a:pt x="2666671" y="1008000"/>
                  </a:cubicBezTo>
                  <a:lnTo>
                    <a:pt x="2666526" y="1007986"/>
                  </a:lnTo>
                  <a:lnTo>
                    <a:pt x="2666526" y="1008000"/>
                  </a:lnTo>
                  <a:lnTo>
                    <a:pt x="506526" y="1008000"/>
                  </a:lnTo>
                  <a:lnTo>
                    <a:pt x="506526" y="100774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0" name="テキスト ボックス 69">
              <a:extLst>
                <a:ext uri="{FF2B5EF4-FFF2-40B4-BE49-F238E27FC236}">
                  <a16:creationId xmlns:a16="http://schemas.microsoft.com/office/drawing/2014/main" id="{6E9983E4-4090-AEF8-1A66-F338BC5B07D4}"/>
                </a:ext>
              </a:extLst>
            </p:cNvPr>
            <p:cNvSpPr txBox="1"/>
            <p:nvPr/>
          </p:nvSpPr>
          <p:spPr>
            <a:xfrm>
              <a:off x="4606911" y="5484486"/>
              <a:ext cx="2954655" cy="1077218"/>
            </a:xfrm>
            <a:prstGeom prst="rect">
              <a:avLst/>
            </a:prstGeom>
            <a:noFill/>
          </p:spPr>
          <p:txBody>
            <a:bodyPr wrap="non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社会変化の</a:t>
              </a:r>
              <a:r>
                <a:rPr kumimoji="1" lang="ja-JP" altLang="en-US" sz="3200" b="1">
                  <a:solidFill>
                    <a:schemeClr val="tx2"/>
                  </a:solidFill>
                  <a:latin typeface="Noto Sans JP" panose="020B0200000000000000" pitchFamily="50" charset="-128"/>
                  <a:ea typeface="Noto Sans JP" panose="020B0200000000000000" pitchFamily="50" charset="-128"/>
                </a:rPr>
                <a:t>要因</a:t>
              </a:r>
              <a:r>
                <a:rPr kumimoji="1" lang="ja-JP" altLang="en-US" sz="2400" b="1">
                  <a:solidFill>
                    <a:schemeClr val="tx2"/>
                  </a:solidFill>
                  <a:latin typeface="Noto Sans JP" panose="020B0200000000000000" pitchFamily="50" charset="-128"/>
                  <a:ea typeface="Noto Sans JP" panose="020B0200000000000000" pitchFamily="50" charset="-128"/>
                </a:rPr>
                <a:t>に</a:t>
              </a:r>
              <a:endParaRPr kumimoji="1" lang="en-US" altLang="ja-JP" sz="24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アプローチ</a:t>
              </a:r>
              <a:endParaRPr kumimoji="1" lang="en-US" altLang="ja-JP" sz="3200" b="1">
                <a:solidFill>
                  <a:schemeClr val="tx2"/>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B5779160-B0BF-492B-5CD3-B513322BC8ED}"/>
              </a:ext>
            </a:extLst>
          </p:cNvPr>
          <p:cNvGrpSpPr/>
          <p:nvPr/>
        </p:nvGrpSpPr>
        <p:grpSpPr>
          <a:xfrm>
            <a:off x="4523265" y="3206657"/>
            <a:ext cx="3170671" cy="1008000"/>
            <a:chOff x="4523265" y="3206657"/>
            <a:chExt cx="3170671" cy="1008000"/>
          </a:xfrm>
        </p:grpSpPr>
        <p:sp>
          <p:nvSpPr>
            <p:cNvPr id="89" name="フリーフォーム: 図形 88">
              <a:extLst>
                <a:ext uri="{FF2B5EF4-FFF2-40B4-BE49-F238E27FC236}">
                  <a16:creationId xmlns:a16="http://schemas.microsoft.com/office/drawing/2014/main" id="{4F84042B-7BD1-FE36-D2A0-6FB8906BA6A5}"/>
                </a:ext>
              </a:extLst>
            </p:cNvPr>
            <p:cNvSpPr>
              <a:spLocks noChangeAspect="1"/>
            </p:cNvSpPr>
            <p:nvPr/>
          </p:nvSpPr>
          <p:spPr>
            <a:xfrm>
              <a:off x="4523265" y="3206657"/>
              <a:ext cx="3170671" cy="1008000"/>
            </a:xfrm>
            <a:custGeom>
              <a:avLst/>
              <a:gdLst>
                <a:gd name="csX0" fmla="*/ 504000 w 3170671"/>
                <a:gd name="csY0" fmla="*/ 0 h 1008000"/>
                <a:gd name="csX1" fmla="*/ 506526 w 3170671"/>
                <a:gd name="csY1" fmla="*/ 255 h 1008000"/>
                <a:gd name="csX2" fmla="*/ 506526 w 3170671"/>
                <a:gd name="csY2" fmla="*/ 0 h 1008000"/>
                <a:gd name="csX3" fmla="*/ 2666526 w 3170671"/>
                <a:gd name="csY3" fmla="*/ 0 h 1008000"/>
                <a:gd name="csX4" fmla="*/ 2666526 w 3170671"/>
                <a:gd name="csY4" fmla="*/ 15 h 1008000"/>
                <a:gd name="csX5" fmla="*/ 2666671 w 3170671"/>
                <a:gd name="csY5" fmla="*/ 0 h 1008000"/>
                <a:gd name="csX6" fmla="*/ 3170671 w 3170671"/>
                <a:gd name="csY6" fmla="*/ 504000 h 1008000"/>
                <a:gd name="csX7" fmla="*/ 2666671 w 3170671"/>
                <a:gd name="csY7" fmla="*/ 1008000 h 1008000"/>
                <a:gd name="csX8" fmla="*/ 2666526 w 3170671"/>
                <a:gd name="csY8" fmla="*/ 1007986 h 1008000"/>
                <a:gd name="csX9" fmla="*/ 2666526 w 3170671"/>
                <a:gd name="csY9" fmla="*/ 1008000 h 1008000"/>
                <a:gd name="csX10" fmla="*/ 506526 w 3170671"/>
                <a:gd name="csY10" fmla="*/ 1008000 h 1008000"/>
                <a:gd name="csX11" fmla="*/ 506526 w 3170671"/>
                <a:gd name="csY11" fmla="*/ 1007746 h 1008000"/>
                <a:gd name="csX12" fmla="*/ 504000 w 3170671"/>
                <a:gd name="csY12" fmla="*/ 1008000 h 1008000"/>
                <a:gd name="csX13" fmla="*/ 0 w 3170671"/>
                <a:gd name="csY13" fmla="*/ 504000 h 1008000"/>
                <a:gd name="csX14" fmla="*/ 504000 w 3170671"/>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70671" h="1008000">
                  <a:moveTo>
                    <a:pt x="504000" y="0"/>
                  </a:moveTo>
                  <a:lnTo>
                    <a:pt x="506526" y="255"/>
                  </a:lnTo>
                  <a:lnTo>
                    <a:pt x="506526" y="0"/>
                  </a:lnTo>
                  <a:lnTo>
                    <a:pt x="2666526" y="0"/>
                  </a:lnTo>
                  <a:lnTo>
                    <a:pt x="2666526" y="15"/>
                  </a:lnTo>
                  <a:lnTo>
                    <a:pt x="2666671" y="0"/>
                  </a:lnTo>
                  <a:cubicBezTo>
                    <a:pt x="2945023" y="0"/>
                    <a:pt x="3170671" y="225648"/>
                    <a:pt x="3170671" y="504000"/>
                  </a:cubicBezTo>
                  <a:cubicBezTo>
                    <a:pt x="3170671" y="782352"/>
                    <a:pt x="2945023" y="1008000"/>
                    <a:pt x="2666671" y="1008000"/>
                  </a:cubicBezTo>
                  <a:lnTo>
                    <a:pt x="2666526" y="1007986"/>
                  </a:lnTo>
                  <a:lnTo>
                    <a:pt x="2666526" y="1008000"/>
                  </a:lnTo>
                  <a:lnTo>
                    <a:pt x="506526" y="1008000"/>
                  </a:lnTo>
                  <a:lnTo>
                    <a:pt x="506526" y="100774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90" name="テキスト ボックス 89">
              <a:extLst>
                <a:ext uri="{FF2B5EF4-FFF2-40B4-BE49-F238E27FC236}">
                  <a16:creationId xmlns:a16="http://schemas.microsoft.com/office/drawing/2014/main" id="{95B00618-34FB-794D-77E1-C3E2DE8D230C}"/>
                </a:ext>
              </a:extLst>
            </p:cNvPr>
            <p:cNvSpPr txBox="1"/>
            <p:nvPr/>
          </p:nvSpPr>
          <p:spPr>
            <a:xfrm>
              <a:off x="4943857" y="3239712"/>
              <a:ext cx="2329484" cy="954107"/>
            </a:xfrm>
            <a:prstGeom prst="rect">
              <a:avLst/>
            </a:prstGeom>
            <a:noFill/>
          </p:spPr>
          <p:txBody>
            <a:bodyPr wrap="non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影響</a:t>
              </a:r>
              <a:r>
                <a:rPr kumimoji="1" lang="ja-JP" altLang="en-US" sz="2400" b="1">
                  <a:solidFill>
                    <a:schemeClr val="tx2"/>
                  </a:solidFill>
                  <a:latin typeface="Noto Sans JP" panose="020B0200000000000000" pitchFamily="50" charset="-128"/>
                  <a:ea typeface="Noto Sans JP" panose="020B0200000000000000" pitchFamily="50" charset="-128"/>
                </a:rPr>
                <a:t>に</a:t>
              </a:r>
              <a:r>
                <a:rPr kumimoji="1" lang="ja-JP" altLang="en-US" sz="3200" b="1">
                  <a:solidFill>
                    <a:schemeClr val="tx2"/>
                  </a:solidFill>
                  <a:latin typeface="Noto Sans JP" panose="020B0200000000000000" pitchFamily="50" charset="-128"/>
                  <a:ea typeface="Noto Sans JP" panose="020B0200000000000000" pitchFamily="50" charset="-128"/>
                </a:rPr>
                <a:t>対応</a:t>
              </a:r>
              <a:endParaRPr kumimoji="1" lang="en-US" altLang="ja-JP" sz="2400" b="1">
                <a:solidFill>
                  <a:schemeClr val="tx2"/>
                </a:solidFill>
                <a:latin typeface="Noto Sans JP" panose="020B0200000000000000" pitchFamily="50" charset="-128"/>
                <a:ea typeface="Noto Sans JP" panose="020B0200000000000000" pitchFamily="50" charset="-128"/>
              </a:endParaRPr>
            </a:p>
          </p:txBody>
        </p:sp>
      </p:grpSp>
      <p:sp>
        <p:nvSpPr>
          <p:cNvPr id="7" name="矢印: 環状 6">
            <a:extLst>
              <a:ext uri="{FF2B5EF4-FFF2-40B4-BE49-F238E27FC236}">
                <a16:creationId xmlns:a16="http://schemas.microsoft.com/office/drawing/2014/main" id="{E034E4E8-A6ED-FADF-100F-F95D11E8A5AB}"/>
              </a:ext>
            </a:extLst>
          </p:cNvPr>
          <p:cNvSpPr>
            <a:spLocks noChangeAspect="1"/>
          </p:cNvSpPr>
          <p:nvPr/>
        </p:nvSpPr>
        <p:spPr>
          <a:xfrm rot="5400000">
            <a:off x="6330678" y="3441481"/>
            <a:ext cx="2842509" cy="2842509"/>
          </a:xfrm>
          <a:prstGeom prst="circularArrow">
            <a:avLst>
              <a:gd name="adj1" fmla="val 9012"/>
              <a:gd name="adj2" fmla="val 1142319"/>
              <a:gd name="adj3" fmla="val 20437429"/>
              <a:gd name="adj4" fmla="val 10800000"/>
              <a:gd name="adj5" fmla="val 125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環状 7">
            <a:extLst>
              <a:ext uri="{FF2B5EF4-FFF2-40B4-BE49-F238E27FC236}">
                <a16:creationId xmlns:a16="http://schemas.microsoft.com/office/drawing/2014/main" id="{1EEC7B78-C3C9-9973-CB06-8553B16F776A}"/>
              </a:ext>
            </a:extLst>
          </p:cNvPr>
          <p:cNvSpPr>
            <a:spLocks noChangeAspect="1"/>
          </p:cNvSpPr>
          <p:nvPr/>
        </p:nvSpPr>
        <p:spPr>
          <a:xfrm rot="16200000">
            <a:off x="3018814" y="3447507"/>
            <a:ext cx="2842509" cy="2842509"/>
          </a:xfrm>
          <a:prstGeom prst="circularArrow">
            <a:avLst>
              <a:gd name="adj1" fmla="val 9012"/>
              <a:gd name="adj2" fmla="val 1142319"/>
              <a:gd name="adj3" fmla="val 20437429"/>
              <a:gd name="adj4" fmla="val 10800000"/>
              <a:gd name="adj5" fmla="val 125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D209FEAE-9BB4-CE09-8A2E-FFDB60401B29}"/>
              </a:ext>
            </a:extLst>
          </p:cNvPr>
          <p:cNvSpPr txBox="1"/>
          <p:nvPr/>
        </p:nvSpPr>
        <p:spPr>
          <a:xfrm>
            <a:off x="7685747" y="2391306"/>
            <a:ext cx="2339102" cy="1200329"/>
          </a:xfrm>
          <a:prstGeom prst="rect">
            <a:avLst/>
          </a:prstGeom>
          <a:solidFill>
            <a:schemeClr val="bg1">
              <a:lumMod val="85000"/>
            </a:schemeClr>
          </a:solidFill>
        </p:spPr>
        <p:txBody>
          <a:bodyPr wrap="none" rtlCol="0" anchor="ctr">
            <a:spAutoFit/>
          </a:bodyPr>
          <a:lstStyle/>
          <a:p>
            <a:pPr algn="ctr"/>
            <a:r>
              <a:rPr kumimoji="1" lang="ja-JP" altLang="en-US" sz="2400" b="1">
                <a:solidFill>
                  <a:schemeClr val="accent6"/>
                </a:solidFill>
                <a:latin typeface="Noto Sans JP" panose="020B0200000000000000" pitchFamily="50" charset="-128"/>
                <a:ea typeface="Noto Sans JP" panose="020B0200000000000000" pitchFamily="50" charset="-128"/>
              </a:rPr>
              <a:t>都市構造や</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公共サービスの</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アップデート</a:t>
            </a:r>
            <a:endParaRPr kumimoji="1" lang="en-US" altLang="ja-JP" sz="2400" b="1">
              <a:solidFill>
                <a:schemeClr val="accent6"/>
              </a:solidFill>
              <a:latin typeface="Noto Sans JP" panose="020B0200000000000000" pitchFamily="50" charset="-128"/>
              <a:ea typeface="Noto Sans JP" panose="020B0200000000000000" pitchFamily="50" charset="-128"/>
            </a:endParaRPr>
          </a:p>
        </p:txBody>
      </p:sp>
      <p:sp>
        <p:nvSpPr>
          <p:cNvPr id="21" name="テキスト ボックス 20">
            <a:extLst>
              <a:ext uri="{FF2B5EF4-FFF2-40B4-BE49-F238E27FC236}">
                <a16:creationId xmlns:a16="http://schemas.microsoft.com/office/drawing/2014/main" id="{286287ED-18F7-1DFF-7F57-9CCBA21B008D}"/>
              </a:ext>
            </a:extLst>
          </p:cNvPr>
          <p:cNvSpPr txBox="1"/>
          <p:nvPr/>
        </p:nvSpPr>
        <p:spPr>
          <a:xfrm>
            <a:off x="1379908" y="5868491"/>
            <a:ext cx="2339102" cy="830997"/>
          </a:xfrm>
          <a:prstGeom prst="rect">
            <a:avLst/>
          </a:prstGeom>
          <a:solidFill>
            <a:schemeClr val="bg1">
              <a:lumMod val="85000"/>
            </a:schemeClr>
          </a:solidFill>
        </p:spPr>
        <p:txBody>
          <a:bodyPr wrap="none" rtlCol="0" anchor="ctr">
            <a:spAutoFit/>
          </a:bodyPr>
          <a:lstStyle/>
          <a:p>
            <a:pPr algn="ctr"/>
            <a:r>
              <a:rPr kumimoji="1" lang="ja-JP" altLang="en-US" sz="2400" b="1">
                <a:solidFill>
                  <a:schemeClr val="accent6"/>
                </a:solidFill>
                <a:latin typeface="Noto Sans JP" panose="020B0200000000000000" pitchFamily="50" charset="-128"/>
                <a:ea typeface="Noto Sans JP" panose="020B0200000000000000" pitchFamily="50" charset="-128"/>
              </a:rPr>
              <a:t>負の社会変化</a:t>
            </a:r>
            <a:endParaRPr kumimoji="1" lang="en-US" altLang="ja-JP" sz="2400" b="1">
              <a:solidFill>
                <a:schemeClr val="accent6"/>
              </a:solidFill>
              <a:latin typeface="Noto Sans JP" panose="020B0200000000000000" pitchFamily="50" charset="-128"/>
              <a:ea typeface="Noto Sans JP" panose="020B0200000000000000" pitchFamily="50" charset="-128"/>
            </a:endParaRPr>
          </a:p>
          <a:p>
            <a:pPr algn="ctr"/>
            <a:r>
              <a:rPr kumimoji="1" lang="ja-JP" altLang="en-US" sz="2400" b="1">
                <a:solidFill>
                  <a:schemeClr val="accent6"/>
                </a:solidFill>
                <a:latin typeface="Noto Sans JP" panose="020B0200000000000000" pitchFamily="50" charset="-128"/>
                <a:ea typeface="Noto Sans JP" panose="020B0200000000000000" pitchFamily="50" charset="-128"/>
              </a:rPr>
              <a:t>スピードを鈍化</a:t>
            </a:r>
            <a:endParaRPr kumimoji="1" lang="en-US" altLang="ja-JP" sz="2400" b="1">
              <a:solidFill>
                <a:schemeClr val="accent6"/>
              </a:solidFill>
              <a:latin typeface="Noto Sans JP" panose="020B0200000000000000" pitchFamily="50" charset="-128"/>
              <a:ea typeface="Noto Sans JP" panose="020B0200000000000000" pitchFamily="50" charset="-128"/>
            </a:endParaRPr>
          </a:p>
        </p:txBody>
      </p:sp>
      <p:grpSp>
        <p:nvGrpSpPr>
          <p:cNvPr id="24" name="グループ化 23">
            <a:extLst>
              <a:ext uri="{FF2B5EF4-FFF2-40B4-BE49-F238E27FC236}">
                <a16:creationId xmlns:a16="http://schemas.microsoft.com/office/drawing/2014/main" id="{8EC0023C-4617-C955-2664-F52ABE784316}"/>
              </a:ext>
            </a:extLst>
          </p:cNvPr>
          <p:cNvGrpSpPr/>
          <p:nvPr/>
        </p:nvGrpSpPr>
        <p:grpSpPr>
          <a:xfrm>
            <a:off x="4516734" y="4316569"/>
            <a:ext cx="3170671" cy="1077218"/>
            <a:chOff x="4516936" y="4839740"/>
            <a:chExt cx="3170671" cy="1077218"/>
          </a:xfrm>
        </p:grpSpPr>
        <p:sp>
          <p:nvSpPr>
            <p:cNvPr id="26" name="フリーフォーム: 図形 25">
              <a:extLst>
                <a:ext uri="{FF2B5EF4-FFF2-40B4-BE49-F238E27FC236}">
                  <a16:creationId xmlns:a16="http://schemas.microsoft.com/office/drawing/2014/main" id="{372E5A41-EE71-B31C-ADCA-9D55D4969817}"/>
                </a:ext>
              </a:extLst>
            </p:cNvPr>
            <p:cNvSpPr>
              <a:spLocks noChangeAspect="1"/>
            </p:cNvSpPr>
            <p:nvPr/>
          </p:nvSpPr>
          <p:spPr>
            <a:xfrm>
              <a:off x="4516936" y="4874349"/>
              <a:ext cx="3170671" cy="1008000"/>
            </a:xfrm>
            <a:custGeom>
              <a:avLst/>
              <a:gdLst>
                <a:gd name="csX0" fmla="*/ 504000 w 3170671"/>
                <a:gd name="csY0" fmla="*/ 0 h 1008000"/>
                <a:gd name="csX1" fmla="*/ 506526 w 3170671"/>
                <a:gd name="csY1" fmla="*/ 255 h 1008000"/>
                <a:gd name="csX2" fmla="*/ 506526 w 3170671"/>
                <a:gd name="csY2" fmla="*/ 0 h 1008000"/>
                <a:gd name="csX3" fmla="*/ 2666526 w 3170671"/>
                <a:gd name="csY3" fmla="*/ 0 h 1008000"/>
                <a:gd name="csX4" fmla="*/ 2666526 w 3170671"/>
                <a:gd name="csY4" fmla="*/ 15 h 1008000"/>
                <a:gd name="csX5" fmla="*/ 2666671 w 3170671"/>
                <a:gd name="csY5" fmla="*/ 0 h 1008000"/>
                <a:gd name="csX6" fmla="*/ 3170671 w 3170671"/>
                <a:gd name="csY6" fmla="*/ 504000 h 1008000"/>
                <a:gd name="csX7" fmla="*/ 2666671 w 3170671"/>
                <a:gd name="csY7" fmla="*/ 1008000 h 1008000"/>
                <a:gd name="csX8" fmla="*/ 2666526 w 3170671"/>
                <a:gd name="csY8" fmla="*/ 1007986 h 1008000"/>
                <a:gd name="csX9" fmla="*/ 2666526 w 3170671"/>
                <a:gd name="csY9" fmla="*/ 1008000 h 1008000"/>
                <a:gd name="csX10" fmla="*/ 506526 w 3170671"/>
                <a:gd name="csY10" fmla="*/ 1008000 h 1008000"/>
                <a:gd name="csX11" fmla="*/ 506526 w 3170671"/>
                <a:gd name="csY11" fmla="*/ 1007746 h 1008000"/>
                <a:gd name="csX12" fmla="*/ 504000 w 3170671"/>
                <a:gd name="csY12" fmla="*/ 1008000 h 1008000"/>
                <a:gd name="csX13" fmla="*/ 0 w 3170671"/>
                <a:gd name="csY13" fmla="*/ 504000 h 1008000"/>
                <a:gd name="csX14" fmla="*/ 504000 w 3170671"/>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70671" h="1008000">
                  <a:moveTo>
                    <a:pt x="504000" y="0"/>
                  </a:moveTo>
                  <a:lnTo>
                    <a:pt x="506526" y="255"/>
                  </a:lnTo>
                  <a:lnTo>
                    <a:pt x="506526" y="0"/>
                  </a:lnTo>
                  <a:lnTo>
                    <a:pt x="2666526" y="0"/>
                  </a:lnTo>
                  <a:lnTo>
                    <a:pt x="2666526" y="15"/>
                  </a:lnTo>
                  <a:lnTo>
                    <a:pt x="2666671" y="0"/>
                  </a:lnTo>
                  <a:cubicBezTo>
                    <a:pt x="2945023" y="0"/>
                    <a:pt x="3170671" y="225648"/>
                    <a:pt x="3170671" y="504000"/>
                  </a:cubicBezTo>
                  <a:cubicBezTo>
                    <a:pt x="3170671" y="782352"/>
                    <a:pt x="2945023" y="1008000"/>
                    <a:pt x="2666671" y="1008000"/>
                  </a:cubicBezTo>
                  <a:lnTo>
                    <a:pt x="2666526" y="1007986"/>
                  </a:lnTo>
                  <a:lnTo>
                    <a:pt x="2666526" y="1008000"/>
                  </a:lnTo>
                  <a:lnTo>
                    <a:pt x="506526" y="1008000"/>
                  </a:lnTo>
                  <a:lnTo>
                    <a:pt x="506526" y="1007746"/>
                  </a:lnTo>
                  <a:lnTo>
                    <a:pt x="504000" y="1008000"/>
                  </a:lnTo>
                  <a:cubicBezTo>
                    <a:pt x="225648" y="1008000"/>
                    <a:pt x="0" y="782352"/>
                    <a:pt x="0" y="504000"/>
                  </a:cubicBezTo>
                  <a:cubicBezTo>
                    <a:pt x="0" y="225648"/>
                    <a:pt x="225648" y="0"/>
                    <a:pt x="50400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7" name="テキスト ボックス 26">
              <a:extLst>
                <a:ext uri="{FF2B5EF4-FFF2-40B4-BE49-F238E27FC236}">
                  <a16:creationId xmlns:a16="http://schemas.microsoft.com/office/drawing/2014/main" id="{03C37E37-F20C-E0DD-4B89-7AAC70CBC480}"/>
                </a:ext>
              </a:extLst>
            </p:cNvPr>
            <p:cNvSpPr txBox="1"/>
            <p:nvPr/>
          </p:nvSpPr>
          <p:spPr>
            <a:xfrm>
              <a:off x="4771737" y="4839740"/>
              <a:ext cx="2663449" cy="1077218"/>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社会変化を</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乗りこなす</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pic>
        <p:nvPicPr>
          <p:cNvPr id="34" name="オーディオ 33">
            <a:hlinkClick r:id="" action="ppaction://media"/>
            <a:extLst>
              <a:ext uri="{FF2B5EF4-FFF2-40B4-BE49-F238E27FC236}">
                <a16:creationId xmlns:a16="http://schemas.microsoft.com/office/drawing/2014/main" id="{E0D341DE-C027-4E25-F01C-5653E6435A6D}"/>
              </a:ext>
            </a:extLst>
          </p:cNvPr>
          <p:cNvPicPr>
            <a:picLocks noChangeAspect="1"/>
          </p:cNvPicPr>
          <p:nvPr>
            <a:audioFile r:link="rId1"/>
            <p:extLst>
              <p:ext uri="{DAA4B4D4-6D71-4841-9C94-3DE7FCFB9230}">
                <p14:media xmlns:p14="http://schemas.microsoft.com/office/powerpoint/2010/main" r:embed="rId2">
                  <p14:trim st="2532" end="3585.975"/>
                </p14:media>
              </p:ext>
            </p:extLst>
          </p:nvPr>
        </p:nvPicPr>
        <p:blipFill>
          <a:blip r:embed="rId5"/>
          <a:srcRect l="-287500" t="-287500" r="-287500" b="-287500"/>
          <a:stretch>
            <a:fillRect/>
          </a:stretch>
        </p:blipFill>
        <p:spPr>
          <a:xfrm>
            <a:off x="12260155" y="4737656"/>
            <a:ext cx="2057400" cy="2057400"/>
          </a:xfrm>
          <a:prstGeom prst="ellipse">
            <a:avLst/>
          </a:prstGeom>
        </p:spPr>
      </p:pic>
    </p:spTree>
    <p:extLst>
      <p:ext uri="{BB962C8B-B14F-4D97-AF65-F5344CB8AC3E}">
        <p14:creationId xmlns:p14="http://schemas.microsoft.com/office/powerpoint/2010/main" val="2198597746"/>
      </p:ext>
    </p:extLst>
  </p:cSld>
  <p:clrMapOvr>
    <a:masterClrMapping/>
  </p:clrMapOvr>
  <mc:AlternateContent xmlns:mc="http://schemas.openxmlformats.org/markup-compatibility/2006">
    <mc:Choice xmlns:p14="http://schemas.microsoft.com/office/powerpoint/2010/main" Requires="p14">
      <p:transition p14:dur="0" advClick="0" advTm="6000"/>
    </mc:Choice>
    <mc:Fallback>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72A452-86A5-1C8F-BF34-7D507FAABA34}"/>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1F716933-B2FA-4E66-7486-4F85311E0C8A}"/>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49A250A0-D0B2-28E2-0DD1-F84051321B53}"/>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BA24C20C-4219-6428-8063-0721FF40B62C}"/>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1A58A1D8-BA1A-E0F2-6F74-E99465F9D64C}"/>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C87B2FA6-AEC4-050C-30D7-424D32D9D195}"/>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C4099DBA-9657-7072-8DB3-49B55E9BF348}"/>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全体構想</a:t>
              </a:r>
            </a:p>
          </p:txBody>
        </p:sp>
      </p:grpSp>
    </p:spTree>
    <p:extLst>
      <p:ext uri="{BB962C8B-B14F-4D97-AF65-F5344CB8AC3E}">
        <p14:creationId xmlns:p14="http://schemas.microsoft.com/office/powerpoint/2010/main" val="4160615453"/>
      </p:ext>
    </p:extLst>
  </p:cSld>
  <p:clrMapOvr>
    <a:masterClrMapping/>
  </p:clrMapOvr>
  <p:transition spd="slow" advClick="0" advTm="1000">
    <p:push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0D8063-CCD1-3B26-7D66-1AB6B3C50B02}"/>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86C8EA7A-506C-BBDE-50C7-6DAFB720A43C}"/>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4E5F7DFC-E150-DB71-2949-562B37C70475}"/>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6A44B638-4103-74FA-6CBC-361FEAACE528}"/>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369F1F1D-6E1B-BCA4-C604-4AA97938D6FA}"/>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4232A5F0-DA23-9481-B9A6-B9798B84CD67}"/>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F80B4449-A326-9C68-7C59-4700511CEC49}"/>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将来都市像</a:t>
              </a:r>
            </a:p>
          </p:txBody>
        </p:sp>
      </p:grpSp>
      <p:pic>
        <p:nvPicPr>
          <p:cNvPr id="8" name="オーディオ 7">
            <a:hlinkClick r:id="" action="ppaction://media"/>
            <a:extLst>
              <a:ext uri="{FF2B5EF4-FFF2-40B4-BE49-F238E27FC236}">
                <a16:creationId xmlns:a16="http://schemas.microsoft.com/office/drawing/2014/main" id="{641E5B99-1F7A-F2F4-3A2A-493CC56FD6FF}"/>
              </a:ext>
            </a:extLst>
          </p:cNvPr>
          <p:cNvPicPr>
            <a:picLocks noChangeAspect="1"/>
          </p:cNvPicPr>
          <p:nvPr>
            <a:audioFile r:link="rId1"/>
            <p:extLst>
              <p:ext uri="{DAA4B4D4-6D71-4841-9C94-3DE7FCFB9230}">
                <p14:media xmlns:p14="http://schemas.microsoft.com/office/powerpoint/2010/main" r:embed="rId2">
                  <p14:trim st="2511" end="3256.6621"/>
                </p14:media>
              </p:ext>
            </p:extLst>
          </p:nvPr>
        </p:nvPicPr>
        <p:blipFill>
          <a:blip r:embed="rId5"/>
          <a:srcRect l="-287500" t="-287500" r="-287500" b="-287500"/>
          <a:stretch>
            <a:fillRect/>
          </a:stretch>
        </p:blipFill>
        <p:spPr>
          <a:xfrm>
            <a:off x="13226094" y="5144056"/>
            <a:ext cx="2057400" cy="2057400"/>
          </a:xfrm>
          <a:prstGeom prst="ellipse">
            <a:avLst/>
          </a:prstGeom>
        </p:spPr>
      </p:pic>
    </p:spTree>
    <p:extLst>
      <p:ext uri="{BB962C8B-B14F-4D97-AF65-F5344CB8AC3E}">
        <p14:creationId xmlns:p14="http://schemas.microsoft.com/office/powerpoint/2010/main" val="989223394"/>
      </p:ext>
    </p:extLst>
  </p:cSld>
  <p:clrMapOvr>
    <a:masterClrMapping/>
  </p:clrMapOvr>
  <p:transition spd="slow" advTm="24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E868A-DA3C-4D89-C360-9832FA7388A5}"/>
            </a:ext>
          </a:extLst>
        </p:cNvPr>
        <p:cNvGrpSpPr/>
        <p:nvPr/>
      </p:nvGrpSpPr>
      <p:grpSpPr>
        <a:xfrm>
          <a:off x="0" y="0"/>
          <a:ext cx="0" cy="0"/>
          <a:chOff x="0" y="0"/>
          <a:chExt cx="0" cy="0"/>
        </a:xfrm>
      </p:grpSpPr>
      <p:grpSp>
        <p:nvGrpSpPr>
          <p:cNvPr id="143" name="グループ化 142">
            <a:extLst>
              <a:ext uri="{FF2B5EF4-FFF2-40B4-BE49-F238E27FC236}">
                <a16:creationId xmlns:a16="http://schemas.microsoft.com/office/drawing/2014/main" id="{70C5596B-4D3F-13E0-3CB8-F5E29B48A80F}"/>
              </a:ext>
            </a:extLst>
          </p:cNvPr>
          <p:cNvGrpSpPr/>
          <p:nvPr/>
        </p:nvGrpSpPr>
        <p:grpSpPr>
          <a:xfrm>
            <a:off x="3226906" y="3876036"/>
            <a:ext cx="5737317" cy="946399"/>
            <a:chOff x="3226906" y="3876036"/>
            <a:chExt cx="5737317" cy="946399"/>
          </a:xfrm>
        </p:grpSpPr>
        <p:sp>
          <p:nvSpPr>
            <p:cNvPr id="76" name="テキスト ボックス 75">
              <a:extLst>
                <a:ext uri="{FF2B5EF4-FFF2-40B4-BE49-F238E27FC236}">
                  <a16:creationId xmlns:a16="http://schemas.microsoft.com/office/drawing/2014/main" id="{5C057D9F-04F3-AE6F-ACAB-6089D195E000}"/>
                </a:ext>
              </a:extLst>
            </p:cNvPr>
            <p:cNvSpPr txBox="1"/>
            <p:nvPr/>
          </p:nvSpPr>
          <p:spPr>
            <a:xfrm>
              <a:off x="5249132"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cxnSp>
          <p:nvCxnSpPr>
            <p:cNvPr id="83" name="直線コネクタ 82">
              <a:extLst>
                <a:ext uri="{FF2B5EF4-FFF2-40B4-BE49-F238E27FC236}">
                  <a16:creationId xmlns:a16="http://schemas.microsoft.com/office/drawing/2014/main" id="{C253FF33-F3D7-CD65-F09E-4AA29F99442D}"/>
                </a:ext>
              </a:extLst>
            </p:cNvPr>
            <p:cNvCxnSpPr>
              <a:cxnSpLocks/>
              <a:endCxn id="91" idx="1"/>
            </p:cNvCxnSpPr>
            <p:nvPr/>
          </p:nvCxnSpPr>
          <p:spPr>
            <a:xfrm flipH="1">
              <a:off x="3226906" y="4168726"/>
              <a:ext cx="1698443" cy="293"/>
            </a:xfrm>
            <a:prstGeom prst="line">
              <a:avLst/>
            </a:prstGeom>
            <a:ln w="127000">
              <a:solidFill>
                <a:schemeClr val="tx2"/>
              </a:solidFill>
              <a:tailEnd type="none"/>
            </a:ln>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01FF65D8-077C-E3FB-1ABF-224A28873EF5}"/>
                </a:ext>
              </a:extLst>
            </p:cNvPr>
            <p:cNvCxnSpPr>
              <a:cxnSpLocks/>
              <a:stCxn id="86" idx="5"/>
            </p:cNvCxnSpPr>
            <p:nvPr/>
          </p:nvCxnSpPr>
          <p:spPr>
            <a:xfrm flipH="1" flipV="1">
              <a:off x="7265349" y="4167918"/>
              <a:ext cx="1698874" cy="1909"/>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sp>
          <p:nvSpPr>
            <p:cNvPr id="140" name="二等辺三角形 139">
              <a:extLst>
                <a:ext uri="{FF2B5EF4-FFF2-40B4-BE49-F238E27FC236}">
                  <a16:creationId xmlns:a16="http://schemas.microsoft.com/office/drawing/2014/main" id="{85992619-06FD-E567-7C9A-1EFE24890F86}"/>
                </a:ext>
              </a:extLst>
            </p:cNvPr>
            <p:cNvSpPr/>
            <p:nvPr/>
          </p:nvSpPr>
          <p:spPr>
            <a:xfrm rot="10800000">
              <a:off x="5573109" y="4478710"/>
              <a:ext cx="1060704" cy="34372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8" name="グループ化 97">
            <a:extLst>
              <a:ext uri="{FF2B5EF4-FFF2-40B4-BE49-F238E27FC236}">
                <a16:creationId xmlns:a16="http://schemas.microsoft.com/office/drawing/2014/main" id="{1E75FA6F-5B4F-6A27-4480-BECA37AF0050}"/>
              </a:ext>
            </a:extLst>
          </p:cNvPr>
          <p:cNvGrpSpPr/>
          <p:nvPr/>
        </p:nvGrpSpPr>
        <p:grpSpPr>
          <a:xfrm>
            <a:off x="886906" y="2091701"/>
            <a:ext cx="10417317" cy="2369706"/>
            <a:chOff x="886906" y="2091701"/>
            <a:chExt cx="10417317" cy="2369706"/>
          </a:xfrm>
        </p:grpSpPr>
        <p:cxnSp>
          <p:nvCxnSpPr>
            <p:cNvPr id="20" name="直線コネクタ 19">
              <a:extLst>
                <a:ext uri="{FF2B5EF4-FFF2-40B4-BE49-F238E27FC236}">
                  <a16:creationId xmlns:a16="http://schemas.microsoft.com/office/drawing/2014/main" id="{6816FFD4-DE1E-EE7E-EE77-A7E0D42E1554}"/>
                </a:ext>
              </a:extLst>
            </p:cNvPr>
            <p:cNvCxnSpPr>
              <a:cxnSpLocks/>
              <a:endCxn id="22" idx="0"/>
            </p:cNvCxnSpPr>
            <p:nvPr/>
          </p:nvCxnSpPr>
          <p:spPr>
            <a:xfrm flipH="1">
              <a:off x="2056907"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91" name="フリーフォーム: 図形 90">
              <a:extLst>
                <a:ext uri="{FF2B5EF4-FFF2-40B4-BE49-F238E27FC236}">
                  <a16:creationId xmlns:a16="http://schemas.microsoft.com/office/drawing/2014/main" id="{630989C1-9DDA-7D58-8C26-F28DE1414FB3}"/>
                </a:ext>
              </a:extLst>
            </p:cNvPr>
            <p:cNvSpPr/>
            <p:nvPr/>
          </p:nvSpPr>
          <p:spPr>
            <a:xfrm>
              <a:off x="886906"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2" name="テキスト ボックス 21">
              <a:extLst>
                <a:ext uri="{FF2B5EF4-FFF2-40B4-BE49-F238E27FC236}">
                  <a16:creationId xmlns:a16="http://schemas.microsoft.com/office/drawing/2014/main" id="{B72D5E6E-38C2-F057-1322-C8B0E3BB2DE8}"/>
                </a:ext>
              </a:extLst>
            </p:cNvPr>
            <p:cNvSpPr txBox="1"/>
            <p:nvPr/>
          </p:nvSpPr>
          <p:spPr>
            <a:xfrm>
              <a:off x="1221018"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cxnSp>
          <p:nvCxnSpPr>
            <p:cNvPr id="23" name="直線コネクタ 22">
              <a:extLst>
                <a:ext uri="{FF2B5EF4-FFF2-40B4-BE49-F238E27FC236}">
                  <a16:creationId xmlns:a16="http://schemas.microsoft.com/office/drawing/2014/main" id="{7EF608B2-505A-52D9-CC19-C23FFD044CC3}"/>
                </a:ext>
              </a:extLst>
            </p:cNvPr>
            <p:cNvCxnSpPr>
              <a:cxnSpLocks/>
              <a:endCxn id="25" idx="0"/>
            </p:cNvCxnSpPr>
            <p:nvPr/>
          </p:nvCxnSpPr>
          <p:spPr>
            <a:xfrm flipH="1">
              <a:off x="10134224"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86" name="フリーフォーム: 図形 85">
              <a:extLst>
                <a:ext uri="{FF2B5EF4-FFF2-40B4-BE49-F238E27FC236}">
                  <a16:creationId xmlns:a16="http://schemas.microsoft.com/office/drawing/2014/main" id="{E5AD7A4D-785B-997D-9082-21C03E2A8373}"/>
                </a:ext>
              </a:extLst>
            </p:cNvPr>
            <p:cNvSpPr/>
            <p:nvPr/>
          </p:nvSpPr>
          <p:spPr>
            <a:xfrm>
              <a:off x="8964223"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9A86DCC9-D870-6D0D-AA86-D985B4D86C52}"/>
                </a:ext>
              </a:extLst>
            </p:cNvPr>
            <p:cNvSpPr txBox="1"/>
            <p:nvPr/>
          </p:nvSpPr>
          <p:spPr>
            <a:xfrm>
              <a:off x="9298335"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25EF94FD-18A0-0A28-38B2-D446A8B51143}"/>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A539FF0A-BFAE-F240-DA21-1907F12946BD}"/>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53F1A5B7-DF73-D92E-9CA8-8F37259AB069}"/>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24283862-5EAD-76F6-E9D5-75F7FF4B066E}"/>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12" name="グループ化 11">
            <a:extLst>
              <a:ext uri="{FF2B5EF4-FFF2-40B4-BE49-F238E27FC236}">
                <a16:creationId xmlns:a16="http://schemas.microsoft.com/office/drawing/2014/main" id="{24D20C13-63CE-CC70-F77A-8463F132DC51}"/>
              </a:ext>
            </a:extLst>
          </p:cNvPr>
          <p:cNvGrpSpPr/>
          <p:nvPr/>
        </p:nvGrpSpPr>
        <p:grpSpPr>
          <a:xfrm>
            <a:off x="347981" y="1526214"/>
            <a:ext cx="11497113" cy="544046"/>
            <a:chOff x="-2761718" y="376358"/>
            <a:chExt cx="11497113" cy="544046"/>
          </a:xfrm>
          <a:solidFill>
            <a:schemeClr val="tx2"/>
          </a:solidFill>
          <a:effectLst/>
        </p:grpSpPr>
        <p:sp>
          <p:nvSpPr>
            <p:cNvPr id="13" name="楕円 12">
              <a:extLst>
                <a:ext uri="{FF2B5EF4-FFF2-40B4-BE49-F238E27FC236}">
                  <a16:creationId xmlns:a16="http://schemas.microsoft.com/office/drawing/2014/main" id="{7053310A-2701-DAD8-6CB6-D34C0229C9A6}"/>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602757D9-115A-9A22-4597-A4D5AB8845C3}"/>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202E6E37-3DEB-8C4E-5D53-D787B40F8DAE}"/>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9A25712B-C039-8A98-66F4-900A716D6DC0}"/>
              </a:ext>
            </a:extLst>
          </p:cNvPr>
          <p:cNvSpPr txBox="1"/>
          <p:nvPr/>
        </p:nvSpPr>
        <p:spPr>
          <a:xfrm>
            <a:off x="4903821" y="1508681"/>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sp>
        <p:nvSpPr>
          <p:cNvPr id="17" name="テキスト ボックス 16">
            <a:extLst>
              <a:ext uri="{FF2B5EF4-FFF2-40B4-BE49-F238E27FC236}">
                <a16:creationId xmlns:a16="http://schemas.microsoft.com/office/drawing/2014/main" id="{82BF5985-02C8-E984-AB51-5E8B84D506F3}"/>
              </a:ext>
            </a:extLst>
          </p:cNvPr>
          <p:cNvSpPr txBox="1"/>
          <p:nvPr/>
        </p:nvSpPr>
        <p:spPr>
          <a:xfrm>
            <a:off x="8562271" y="1537703"/>
            <a:ext cx="3145646"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sp>
        <p:nvSpPr>
          <p:cNvPr id="18" name="テキスト ボックス 17">
            <a:extLst>
              <a:ext uri="{FF2B5EF4-FFF2-40B4-BE49-F238E27FC236}">
                <a16:creationId xmlns:a16="http://schemas.microsoft.com/office/drawing/2014/main" id="{3F4EDE79-0D63-E897-E3E3-39AC7856207A}"/>
              </a:ext>
            </a:extLst>
          </p:cNvPr>
          <p:cNvSpPr txBox="1"/>
          <p:nvPr/>
        </p:nvSpPr>
        <p:spPr>
          <a:xfrm>
            <a:off x="600388" y="1537703"/>
            <a:ext cx="2914778"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34" name="グループ化 33">
            <a:extLst>
              <a:ext uri="{FF2B5EF4-FFF2-40B4-BE49-F238E27FC236}">
                <a16:creationId xmlns:a16="http://schemas.microsoft.com/office/drawing/2014/main" id="{0E55F250-BBF2-DF7D-6583-0DAEDCCAB090}"/>
              </a:ext>
            </a:extLst>
          </p:cNvPr>
          <p:cNvGrpSpPr/>
          <p:nvPr/>
        </p:nvGrpSpPr>
        <p:grpSpPr>
          <a:xfrm>
            <a:off x="4517457" y="4839740"/>
            <a:ext cx="3168290" cy="1077218"/>
            <a:chOff x="4506255" y="4774434"/>
            <a:chExt cx="3168290" cy="1077218"/>
          </a:xfrm>
        </p:grpSpPr>
        <p:sp>
          <p:nvSpPr>
            <p:cNvPr id="35" name="フリーフォーム: 図形 34">
              <a:extLst>
                <a:ext uri="{FF2B5EF4-FFF2-40B4-BE49-F238E27FC236}">
                  <a16:creationId xmlns:a16="http://schemas.microsoft.com/office/drawing/2014/main" id="{FD8EB8BA-0825-237E-E0F7-A4A29FA2EE7D}"/>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6" name="テキスト ボックス 35">
              <a:extLst>
                <a:ext uri="{FF2B5EF4-FFF2-40B4-BE49-F238E27FC236}">
                  <a16:creationId xmlns:a16="http://schemas.microsoft.com/office/drawing/2014/main" id="{6A6D8ED9-E18E-AA07-EF3B-6EFFD15247B7}"/>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社会変化に</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追いつけない</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65" name="グループ化 64">
            <a:extLst>
              <a:ext uri="{FF2B5EF4-FFF2-40B4-BE49-F238E27FC236}">
                <a16:creationId xmlns:a16="http://schemas.microsoft.com/office/drawing/2014/main" id="{DB6B8DCE-E335-30B5-BC2B-E2E5880C4B49}"/>
              </a:ext>
            </a:extLst>
          </p:cNvPr>
          <p:cNvGrpSpPr/>
          <p:nvPr/>
        </p:nvGrpSpPr>
        <p:grpSpPr>
          <a:xfrm>
            <a:off x="4516936" y="4839740"/>
            <a:ext cx="3170671" cy="1077218"/>
            <a:chOff x="4516936" y="4839740"/>
            <a:chExt cx="3170671" cy="1077218"/>
          </a:xfrm>
        </p:grpSpPr>
        <p:grpSp>
          <p:nvGrpSpPr>
            <p:cNvPr id="56" name="グループ化 55">
              <a:extLst>
                <a:ext uri="{FF2B5EF4-FFF2-40B4-BE49-F238E27FC236}">
                  <a16:creationId xmlns:a16="http://schemas.microsoft.com/office/drawing/2014/main" id="{84E1B928-4639-45F2-E487-9D9AD3633776}"/>
                </a:ext>
              </a:extLst>
            </p:cNvPr>
            <p:cNvGrpSpPr/>
            <p:nvPr/>
          </p:nvGrpSpPr>
          <p:grpSpPr>
            <a:xfrm>
              <a:off x="4516936" y="4874349"/>
              <a:ext cx="3170671" cy="1008000"/>
              <a:chOff x="1054104" y="107994"/>
              <a:chExt cx="3170671" cy="1008000"/>
            </a:xfrm>
            <a:solidFill>
              <a:schemeClr val="accent6"/>
            </a:solidFill>
            <a:effectLst/>
          </p:grpSpPr>
          <p:sp>
            <p:nvSpPr>
              <p:cNvPr id="57" name="楕円 56">
                <a:extLst>
                  <a:ext uri="{FF2B5EF4-FFF2-40B4-BE49-F238E27FC236}">
                    <a16:creationId xmlns:a16="http://schemas.microsoft.com/office/drawing/2014/main" id="{885C7C3A-5938-02DD-FAFC-01568C3935A4}"/>
                  </a:ext>
                </a:extLst>
              </p:cNvPr>
              <p:cNvSpPr>
                <a:spLocks noChangeAspect="1"/>
              </p:cNvSpPr>
              <p:nvPr/>
            </p:nvSpPr>
            <p:spPr>
              <a:xfrm>
                <a:off x="1054104" y="107994"/>
                <a:ext cx="1008000" cy="100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8" name="楕円 57">
                <a:extLst>
                  <a:ext uri="{FF2B5EF4-FFF2-40B4-BE49-F238E27FC236}">
                    <a16:creationId xmlns:a16="http://schemas.microsoft.com/office/drawing/2014/main" id="{CA7AD485-1B7B-FB07-58F7-4CDB82474346}"/>
                  </a:ext>
                </a:extLst>
              </p:cNvPr>
              <p:cNvSpPr>
                <a:spLocks noChangeAspect="1"/>
              </p:cNvSpPr>
              <p:nvPr/>
            </p:nvSpPr>
            <p:spPr>
              <a:xfrm>
                <a:off x="3216775" y="107994"/>
                <a:ext cx="1008000" cy="100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9" name="正方形/長方形 58">
                <a:extLst>
                  <a:ext uri="{FF2B5EF4-FFF2-40B4-BE49-F238E27FC236}">
                    <a16:creationId xmlns:a16="http://schemas.microsoft.com/office/drawing/2014/main" id="{AE184F31-84C9-5869-4033-8EDD7D6062CD}"/>
                  </a:ext>
                </a:extLst>
              </p:cNvPr>
              <p:cNvSpPr/>
              <p:nvPr/>
            </p:nvSpPr>
            <p:spPr>
              <a:xfrm>
                <a:off x="1560630" y="107994"/>
                <a:ext cx="2160000" cy="100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61" name="テキスト ボックス 60">
              <a:extLst>
                <a:ext uri="{FF2B5EF4-FFF2-40B4-BE49-F238E27FC236}">
                  <a16:creationId xmlns:a16="http://schemas.microsoft.com/office/drawing/2014/main" id="{4225DB20-C4FE-7D32-AFF4-941FC90E3F4E}"/>
                </a:ext>
              </a:extLst>
            </p:cNvPr>
            <p:cNvSpPr txBox="1"/>
            <p:nvPr/>
          </p:nvSpPr>
          <p:spPr>
            <a:xfrm>
              <a:off x="4771737" y="4839740"/>
              <a:ext cx="2663449" cy="1077218"/>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社会変化を</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乗りこなす</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 name="グループ化 18">
            <a:extLst>
              <a:ext uri="{FF2B5EF4-FFF2-40B4-BE49-F238E27FC236}">
                <a16:creationId xmlns:a16="http://schemas.microsoft.com/office/drawing/2014/main" id="{EF4443F4-D0E6-ABDB-D99A-FD0553F78609}"/>
              </a:ext>
            </a:extLst>
          </p:cNvPr>
          <p:cNvGrpSpPr/>
          <p:nvPr/>
        </p:nvGrpSpPr>
        <p:grpSpPr>
          <a:xfrm>
            <a:off x="3874728" y="376530"/>
            <a:ext cx="4442545" cy="769441"/>
            <a:chOff x="3874728" y="376530"/>
            <a:chExt cx="4442545" cy="769441"/>
          </a:xfrm>
        </p:grpSpPr>
        <p:sp>
          <p:nvSpPr>
            <p:cNvPr id="21" name="フリーフォーム: 図形 20">
              <a:extLst>
                <a:ext uri="{FF2B5EF4-FFF2-40B4-BE49-F238E27FC236}">
                  <a16:creationId xmlns:a16="http://schemas.microsoft.com/office/drawing/2014/main" id="{CE593C18-F3FE-3292-EB3C-9DA580BE99EB}"/>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4" name="テキスト ボックス 23">
              <a:extLst>
                <a:ext uri="{FF2B5EF4-FFF2-40B4-BE49-F238E27FC236}">
                  <a16:creationId xmlns:a16="http://schemas.microsoft.com/office/drawing/2014/main" id="{3AE4E77E-473F-EF7D-189C-E2ADB663ED7A}"/>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26" name="グループ化 25">
            <a:extLst>
              <a:ext uri="{FF2B5EF4-FFF2-40B4-BE49-F238E27FC236}">
                <a16:creationId xmlns:a16="http://schemas.microsoft.com/office/drawing/2014/main" id="{473DE3C9-5ED2-C2EE-7964-661AB8478E26}"/>
              </a:ext>
            </a:extLst>
          </p:cNvPr>
          <p:cNvGrpSpPr/>
          <p:nvPr/>
        </p:nvGrpSpPr>
        <p:grpSpPr>
          <a:xfrm>
            <a:off x="4926000" y="3885283"/>
            <a:ext cx="2340000" cy="584775"/>
            <a:chOff x="4925349" y="3873943"/>
            <a:chExt cx="2340000" cy="584775"/>
          </a:xfrm>
        </p:grpSpPr>
        <p:sp>
          <p:nvSpPr>
            <p:cNvPr id="27" name="フリーフォーム: 図形 26">
              <a:extLst>
                <a:ext uri="{FF2B5EF4-FFF2-40B4-BE49-F238E27FC236}">
                  <a16:creationId xmlns:a16="http://schemas.microsoft.com/office/drawing/2014/main" id="{2F2B8215-2858-7A42-22C4-8D6607C89D5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8" name="テキスト ボックス 27">
              <a:extLst>
                <a:ext uri="{FF2B5EF4-FFF2-40B4-BE49-F238E27FC236}">
                  <a16:creationId xmlns:a16="http://schemas.microsoft.com/office/drawing/2014/main" id="{F685186F-F7CA-8FDE-97A0-F17273B1C3F1}"/>
                </a:ext>
              </a:extLst>
            </p:cNvPr>
            <p:cNvSpPr txBox="1"/>
            <p:nvPr/>
          </p:nvSpPr>
          <p:spPr>
            <a:xfrm>
              <a:off x="5259634" y="3873943"/>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pic>
        <p:nvPicPr>
          <p:cNvPr id="5" name="オーディオ 4">
            <a:hlinkClick r:id="" action="ppaction://media"/>
            <a:extLst>
              <a:ext uri="{FF2B5EF4-FFF2-40B4-BE49-F238E27FC236}">
                <a16:creationId xmlns:a16="http://schemas.microsoft.com/office/drawing/2014/main" id="{B906250C-08DD-53EC-E18E-49AC1FDAF7F3}"/>
              </a:ext>
            </a:extLst>
          </p:cNvPr>
          <p:cNvPicPr>
            <a:picLocks noChangeAspect="1"/>
          </p:cNvPicPr>
          <p:nvPr>
            <a:audioFile r:link="rId1"/>
            <p:extLst>
              <p:ext uri="{DAA4B4D4-6D71-4841-9C94-3DE7FCFB9230}">
                <p14:media xmlns:p14="http://schemas.microsoft.com/office/powerpoint/2010/main" r:embed="rId2">
                  <p14:trim st="2326" end="3665.2244"/>
                </p14:media>
              </p:ext>
            </p:extLst>
          </p:nvPr>
        </p:nvPicPr>
        <p:blipFill>
          <a:blip r:embed="rId5"/>
          <a:srcRect l="-287500" t="-287500" r="-287500" b="-287500"/>
          <a:stretch>
            <a:fillRect/>
          </a:stretch>
        </p:blipFill>
        <p:spPr>
          <a:xfrm>
            <a:off x="12626171" y="4492449"/>
            <a:ext cx="2057400" cy="2057400"/>
          </a:xfrm>
          <a:prstGeom prst="ellipse">
            <a:avLst/>
          </a:prstGeom>
        </p:spPr>
      </p:pic>
    </p:spTree>
    <p:extLst>
      <p:ext uri="{BB962C8B-B14F-4D97-AF65-F5344CB8AC3E}">
        <p14:creationId xmlns:p14="http://schemas.microsoft.com/office/powerpoint/2010/main" val="65649084"/>
      </p:ext>
    </p:extLst>
  </p:cSld>
  <p:clrMapOvr>
    <a:masterClrMapping/>
  </p:clrMapOvr>
  <mc:AlternateContent xmlns:mc="http://schemas.openxmlformats.org/markup-compatibility/2006">
    <mc:Choice xmlns:p14="http://schemas.microsoft.com/office/powerpoint/2010/main" Requires="p14">
      <p:transition spd="med" p14:dur="700" advTm="2500">
        <p:fade/>
      </p:transition>
    </mc:Choice>
    <mc:Fallback>
      <p:transition spd="med"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8F6D-EC1B-4C20-EF76-95DD57394125}"/>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F3BD9E7-5893-E79C-49E6-C48FD2A1A93D}"/>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34933B71-908B-2EC8-4F71-BE2C5EDBAF22}"/>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56B105A4-34BD-796C-2D91-C7B6EE8B9B5F}"/>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602A5DA9-37AF-7719-E6D1-09774E2F39A4}"/>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E59CC83D-D1EE-7054-85CA-40C2A1F2E46F}"/>
              </a:ext>
            </a:extLst>
          </p:cNvPr>
          <p:cNvSpPr txBox="1"/>
          <p:nvPr/>
        </p:nvSpPr>
        <p:spPr>
          <a:xfrm>
            <a:off x="4903821" y="1508681"/>
            <a:ext cx="2384358"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108" name="グループ化 107">
            <a:extLst>
              <a:ext uri="{FF2B5EF4-FFF2-40B4-BE49-F238E27FC236}">
                <a16:creationId xmlns:a16="http://schemas.microsoft.com/office/drawing/2014/main" id="{2AE3FD94-2E4C-183A-2EE1-E9190F745C04}"/>
              </a:ext>
            </a:extLst>
          </p:cNvPr>
          <p:cNvGrpSpPr/>
          <p:nvPr/>
        </p:nvGrpSpPr>
        <p:grpSpPr>
          <a:xfrm>
            <a:off x="4519133" y="4839740"/>
            <a:ext cx="3168290" cy="1077218"/>
            <a:chOff x="4506255" y="4839740"/>
            <a:chExt cx="3168290" cy="1077218"/>
          </a:xfrm>
        </p:grpSpPr>
        <p:grpSp>
          <p:nvGrpSpPr>
            <p:cNvPr id="85" name="グループ化 84">
              <a:extLst>
                <a:ext uri="{FF2B5EF4-FFF2-40B4-BE49-F238E27FC236}">
                  <a16:creationId xmlns:a16="http://schemas.microsoft.com/office/drawing/2014/main" id="{A83BAD04-6C5A-00DE-4395-6B8537B63DBB}"/>
                </a:ext>
              </a:extLst>
            </p:cNvPr>
            <p:cNvGrpSpPr/>
            <p:nvPr/>
          </p:nvGrpSpPr>
          <p:grpSpPr>
            <a:xfrm>
              <a:off x="4506255" y="4839740"/>
              <a:ext cx="3168290" cy="1077218"/>
              <a:chOff x="4506255" y="4774434"/>
              <a:chExt cx="3168290" cy="1077218"/>
            </a:xfrm>
          </p:grpSpPr>
          <p:sp>
            <p:nvSpPr>
              <p:cNvPr id="86" name="フリーフォーム: 図形 85">
                <a:extLst>
                  <a:ext uri="{FF2B5EF4-FFF2-40B4-BE49-F238E27FC236}">
                    <a16:creationId xmlns:a16="http://schemas.microsoft.com/office/drawing/2014/main" id="{0CCD521F-4A57-6226-546A-06779AB8C841}"/>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87" name="テキスト ボックス 86">
                <a:extLst>
                  <a:ext uri="{FF2B5EF4-FFF2-40B4-BE49-F238E27FC236}">
                    <a16:creationId xmlns:a16="http://schemas.microsoft.com/office/drawing/2014/main" id="{11EEEE24-C456-6689-1353-65711B6C91EF}"/>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社会変化に</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追いつけない</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88" name="グループ化 87">
              <a:extLst>
                <a:ext uri="{FF2B5EF4-FFF2-40B4-BE49-F238E27FC236}">
                  <a16:creationId xmlns:a16="http://schemas.microsoft.com/office/drawing/2014/main" id="{E61DD0DE-C3FC-F88A-4A65-7CD0DA286C51}"/>
                </a:ext>
              </a:extLst>
            </p:cNvPr>
            <p:cNvGrpSpPr/>
            <p:nvPr/>
          </p:nvGrpSpPr>
          <p:grpSpPr>
            <a:xfrm>
              <a:off x="4506255" y="4874349"/>
              <a:ext cx="3168290" cy="1008000"/>
              <a:chOff x="1056485" y="107994"/>
              <a:chExt cx="3168290" cy="1008000"/>
            </a:xfrm>
            <a:solidFill>
              <a:schemeClr val="accent6"/>
            </a:solidFill>
            <a:effectLst/>
          </p:grpSpPr>
          <p:sp>
            <p:nvSpPr>
              <p:cNvPr id="89" name="楕円 88">
                <a:extLst>
                  <a:ext uri="{FF2B5EF4-FFF2-40B4-BE49-F238E27FC236}">
                    <a16:creationId xmlns:a16="http://schemas.microsoft.com/office/drawing/2014/main" id="{97BC97BC-D9C0-AABB-0990-AA9DC4A74530}"/>
                  </a:ext>
                </a:extLst>
              </p:cNvPr>
              <p:cNvSpPr>
                <a:spLocks noChangeAspect="1"/>
              </p:cNvSpPr>
              <p:nvPr/>
            </p:nvSpPr>
            <p:spPr>
              <a:xfrm>
                <a:off x="1056485" y="107994"/>
                <a:ext cx="1008000" cy="1008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楕円 89">
                <a:extLst>
                  <a:ext uri="{FF2B5EF4-FFF2-40B4-BE49-F238E27FC236}">
                    <a16:creationId xmlns:a16="http://schemas.microsoft.com/office/drawing/2014/main" id="{E09092A6-6B47-1B98-49A0-7F7476021731}"/>
                  </a:ext>
                </a:extLst>
              </p:cNvPr>
              <p:cNvSpPr>
                <a:spLocks noChangeAspect="1"/>
              </p:cNvSpPr>
              <p:nvPr/>
            </p:nvSpPr>
            <p:spPr>
              <a:xfrm>
                <a:off x="3216775" y="107994"/>
                <a:ext cx="1008000" cy="1008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1" name="正方形/長方形 90">
                <a:extLst>
                  <a:ext uri="{FF2B5EF4-FFF2-40B4-BE49-F238E27FC236}">
                    <a16:creationId xmlns:a16="http://schemas.microsoft.com/office/drawing/2014/main" id="{2F4356EE-F0D8-96E5-51D4-0463B3E6EFCC}"/>
                  </a:ext>
                </a:extLst>
              </p:cNvPr>
              <p:cNvSpPr/>
              <p:nvPr/>
            </p:nvSpPr>
            <p:spPr>
              <a:xfrm>
                <a:off x="1560630" y="107994"/>
                <a:ext cx="2160000" cy="10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2" name="テキスト ボックス 91">
              <a:extLst>
                <a:ext uri="{FF2B5EF4-FFF2-40B4-BE49-F238E27FC236}">
                  <a16:creationId xmlns:a16="http://schemas.microsoft.com/office/drawing/2014/main" id="{A64FB358-5F58-93EF-1369-7AEE30811816}"/>
                </a:ext>
              </a:extLst>
            </p:cNvPr>
            <p:cNvSpPr txBox="1"/>
            <p:nvPr/>
          </p:nvSpPr>
          <p:spPr>
            <a:xfrm>
              <a:off x="4758675" y="4839740"/>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社会変化を</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乗りこなす</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sp>
        <p:nvSpPr>
          <p:cNvPr id="160" name="テキスト ボックス 159">
            <a:extLst>
              <a:ext uri="{FF2B5EF4-FFF2-40B4-BE49-F238E27FC236}">
                <a16:creationId xmlns:a16="http://schemas.microsoft.com/office/drawing/2014/main" id="{AD6313C0-3CC8-3591-F3D9-02E7BF6BF8E2}"/>
              </a:ext>
            </a:extLst>
          </p:cNvPr>
          <p:cNvSpPr txBox="1"/>
          <p:nvPr/>
        </p:nvSpPr>
        <p:spPr>
          <a:xfrm>
            <a:off x="5249132" y="3876036"/>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sp>
        <p:nvSpPr>
          <p:cNvPr id="163" name="二等辺三角形 162">
            <a:extLst>
              <a:ext uri="{FF2B5EF4-FFF2-40B4-BE49-F238E27FC236}">
                <a16:creationId xmlns:a16="http://schemas.microsoft.com/office/drawing/2014/main" id="{1F737156-C7B0-E328-B593-4D80E5DA0AC7}"/>
              </a:ext>
            </a:extLst>
          </p:cNvPr>
          <p:cNvSpPr/>
          <p:nvPr/>
        </p:nvSpPr>
        <p:spPr>
          <a:xfrm rot="10800000">
            <a:off x="5573109" y="4478710"/>
            <a:ext cx="1060704" cy="34372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3" name="グループ化 192">
            <a:extLst>
              <a:ext uri="{FF2B5EF4-FFF2-40B4-BE49-F238E27FC236}">
                <a16:creationId xmlns:a16="http://schemas.microsoft.com/office/drawing/2014/main" id="{14EACB60-ADD5-69B2-BE19-726DF550A82D}"/>
              </a:ext>
            </a:extLst>
          </p:cNvPr>
          <p:cNvGrpSpPr/>
          <p:nvPr/>
        </p:nvGrpSpPr>
        <p:grpSpPr>
          <a:xfrm>
            <a:off x="4917741" y="2066214"/>
            <a:ext cx="2340000" cy="1706466"/>
            <a:chOff x="4917741" y="2066214"/>
            <a:chExt cx="2340000" cy="1706466"/>
          </a:xfrm>
        </p:grpSpPr>
        <p:grpSp>
          <p:nvGrpSpPr>
            <p:cNvPr id="194" name="グループ化 193">
              <a:extLst>
                <a:ext uri="{FF2B5EF4-FFF2-40B4-BE49-F238E27FC236}">
                  <a16:creationId xmlns:a16="http://schemas.microsoft.com/office/drawing/2014/main" id="{554B1757-C4DB-8BDB-DEC8-A23FC82F1D74}"/>
                </a:ext>
              </a:extLst>
            </p:cNvPr>
            <p:cNvGrpSpPr/>
            <p:nvPr/>
          </p:nvGrpSpPr>
          <p:grpSpPr>
            <a:xfrm>
              <a:off x="4917741" y="2090190"/>
              <a:ext cx="2340000" cy="540808"/>
              <a:chOff x="1453487" y="381213"/>
              <a:chExt cx="2340000" cy="540808"/>
            </a:xfrm>
            <a:solidFill>
              <a:schemeClr val="bg1">
                <a:lumMod val="85000"/>
              </a:schemeClr>
            </a:solidFill>
            <a:effectLst/>
          </p:grpSpPr>
          <p:sp>
            <p:nvSpPr>
              <p:cNvPr id="220" name="楕円 219">
                <a:extLst>
                  <a:ext uri="{FF2B5EF4-FFF2-40B4-BE49-F238E27FC236}">
                    <a16:creationId xmlns:a16="http://schemas.microsoft.com/office/drawing/2014/main" id="{CC506F70-C5C7-AE88-C48F-6A9C01E127FE}"/>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21" name="楕円 220">
                <a:extLst>
                  <a:ext uri="{FF2B5EF4-FFF2-40B4-BE49-F238E27FC236}">
                    <a16:creationId xmlns:a16="http://schemas.microsoft.com/office/drawing/2014/main" id="{EFC51E8A-2153-EE32-0383-3DDE95568683}"/>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22" name="正方形/長方形 221">
                <a:extLst>
                  <a:ext uri="{FF2B5EF4-FFF2-40B4-BE49-F238E27FC236}">
                    <a16:creationId xmlns:a16="http://schemas.microsoft.com/office/drawing/2014/main" id="{AA843978-F328-0515-493D-51A98D2CEFB7}"/>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95" name="テキスト ボックス 194">
              <a:extLst>
                <a:ext uri="{FF2B5EF4-FFF2-40B4-BE49-F238E27FC236}">
                  <a16:creationId xmlns:a16="http://schemas.microsoft.com/office/drawing/2014/main" id="{21ABFAA1-48EF-6879-891B-DD73D5A868D8}"/>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196" name="グループ化 195">
              <a:extLst>
                <a:ext uri="{FF2B5EF4-FFF2-40B4-BE49-F238E27FC236}">
                  <a16:creationId xmlns:a16="http://schemas.microsoft.com/office/drawing/2014/main" id="{FCF149EE-3DDA-5CA5-7542-11CB05FDE27E}"/>
                </a:ext>
              </a:extLst>
            </p:cNvPr>
            <p:cNvGrpSpPr/>
            <p:nvPr/>
          </p:nvGrpSpPr>
          <p:grpSpPr>
            <a:xfrm>
              <a:off x="4917741" y="2627913"/>
              <a:ext cx="2340000" cy="584775"/>
              <a:chOff x="1413186" y="2305377"/>
              <a:chExt cx="2340000" cy="584775"/>
            </a:xfrm>
          </p:grpSpPr>
          <p:grpSp>
            <p:nvGrpSpPr>
              <p:cNvPr id="215" name="グループ化 214">
                <a:extLst>
                  <a:ext uri="{FF2B5EF4-FFF2-40B4-BE49-F238E27FC236}">
                    <a16:creationId xmlns:a16="http://schemas.microsoft.com/office/drawing/2014/main" id="{FDBB4E57-7BA1-A164-5EBA-4416D5AD665A}"/>
                  </a:ext>
                </a:extLst>
              </p:cNvPr>
              <p:cNvGrpSpPr/>
              <p:nvPr/>
            </p:nvGrpSpPr>
            <p:grpSpPr>
              <a:xfrm>
                <a:off x="1413186" y="2329353"/>
                <a:ext cx="2340000" cy="540808"/>
                <a:chOff x="1453487" y="381213"/>
                <a:chExt cx="2340000" cy="540808"/>
              </a:xfrm>
              <a:solidFill>
                <a:schemeClr val="bg1">
                  <a:lumMod val="85000"/>
                </a:schemeClr>
              </a:solidFill>
              <a:effectLst/>
            </p:grpSpPr>
            <p:sp>
              <p:nvSpPr>
                <p:cNvPr id="217" name="楕円 216">
                  <a:extLst>
                    <a:ext uri="{FF2B5EF4-FFF2-40B4-BE49-F238E27FC236}">
                      <a16:creationId xmlns:a16="http://schemas.microsoft.com/office/drawing/2014/main" id="{BEF1C07B-CAC9-7040-1992-201D8104A592}"/>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18" name="楕円 217">
                  <a:extLst>
                    <a:ext uri="{FF2B5EF4-FFF2-40B4-BE49-F238E27FC236}">
                      <a16:creationId xmlns:a16="http://schemas.microsoft.com/office/drawing/2014/main" id="{A51C9F2C-1B50-8F27-E7ED-414A4D7F217A}"/>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19" name="正方形/長方形 218">
                  <a:extLst>
                    <a:ext uri="{FF2B5EF4-FFF2-40B4-BE49-F238E27FC236}">
                      <a16:creationId xmlns:a16="http://schemas.microsoft.com/office/drawing/2014/main" id="{38B3F726-FA36-2329-6819-60F3A0E7FD68}"/>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16" name="テキスト ボックス 215">
                <a:extLst>
                  <a:ext uri="{FF2B5EF4-FFF2-40B4-BE49-F238E27FC236}">
                    <a16:creationId xmlns:a16="http://schemas.microsoft.com/office/drawing/2014/main" id="{B40C5901-3AC1-2097-090F-15549E1420BF}"/>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7" name="グループ化 196">
              <a:extLst>
                <a:ext uri="{FF2B5EF4-FFF2-40B4-BE49-F238E27FC236}">
                  <a16:creationId xmlns:a16="http://schemas.microsoft.com/office/drawing/2014/main" id="{9E8CA634-F778-1DC9-2708-0A71D3D750EA}"/>
                </a:ext>
              </a:extLst>
            </p:cNvPr>
            <p:cNvGrpSpPr/>
            <p:nvPr/>
          </p:nvGrpSpPr>
          <p:grpSpPr>
            <a:xfrm>
              <a:off x="4917741" y="3187905"/>
              <a:ext cx="2340000" cy="584775"/>
              <a:chOff x="1413186" y="2305378"/>
              <a:chExt cx="2340000" cy="584775"/>
            </a:xfrm>
          </p:grpSpPr>
          <p:grpSp>
            <p:nvGrpSpPr>
              <p:cNvPr id="210" name="グループ化 209">
                <a:extLst>
                  <a:ext uri="{FF2B5EF4-FFF2-40B4-BE49-F238E27FC236}">
                    <a16:creationId xmlns:a16="http://schemas.microsoft.com/office/drawing/2014/main" id="{73616ED3-84CB-675E-E8C4-ED39965FD2FF}"/>
                  </a:ext>
                </a:extLst>
              </p:cNvPr>
              <p:cNvGrpSpPr/>
              <p:nvPr/>
            </p:nvGrpSpPr>
            <p:grpSpPr>
              <a:xfrm>
                <a:off x="1413186" y="2329353"/>
                <a:ext cx="2340000" cy="540808"/>
                <a:chOff x="1453487" y="381213"/>
                <a:chExt cx="2340000" cy="540808"/>
              </a:xfrm>
              <a:solidFill>
                <a:schemeClr val="bg1">
                  <a:lumMod val="85000"/>
                </a:schemeClr>
              </a:solidFill>
              <a:effectLst/>
            </p:grpSpPr>
            <p:sp>
              <p:nvSpPr>
                <p:cNvPr id="212" name="楕円 211">
                  <a:extLst>
                    <a:ext uri="{FF2B5EF4-FFF2-40B4-BE49-F238E27FC236}">
                      <a16:creationId xmlns:a16="http://schemas.microsoft.com/office/drawing/2014/main" id="{8CEDCC22-B215-BF8F-82EC-D3A4597C7A4E}"/>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13" name="楕円 212">
                  <a:extLst>
                    <a:ext uri="{FF2B5EF4-FFF2-40B4-BE49-F238E27FC236}">
                      <a16:creationId xmlns:a16="http://schemas.microsoft.com/office/drawing/2014/main" id="{0D902BEC-AB6E-BAD5-5D03-BF7B60C135B1}"/>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14" name="正方形/長方形 213">
                  <a:extLst>
                    <a:ext uri="{FF2B5EF4-FFF2-40B4-BE49-F238E27FC236}">
                      <a16:creationId xmlns:a16="http://schemas.microsoft.com/office/drawing/2014/main" id="{78BF6062-651A-9703-0E93-4BB9FA7C4AD3}"/>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11" name="テキスト ボックス 210">
                <a:extLst>
                  <a:ext uri="{FF2B5EF4-FFF2-40B4-BE49-F238E27FC236}">
                    <a16:creationId xmlns:a16="http://schemas.microsoft.com/office/drawing/2014/main" id="{707ECEBD-DB60-D825-17D5-1B9494E79E29}"/>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grpSp>
        <p:nvGrpSpPr>
          <p:cNvPr id="223" name="グループ化 222">
            <a:extLst>
              <a:ext uri="{FF2B5EF4-FFF2-40B4-BE49-F238E27FC236}">
                <a16:creationId xmlns:a16="http://schemas.microsoft.com/office/drawing/2014/main" id="{1EFF75AF-172E-36B7-03B2-E0EDBA2298F2}"/>
              </a:ext>
            </a:extLst>
          </p:cNvPr>
          <p:cNvGrpSpPr/>
          <p:nvPr/>
        </p:nvGrpSpPr>
        <p:grpSpPr>
          <a:xfrm>
            <a:off x="3874728" y="376530"/>
            <a:ext cx="4442545" cy="769441"/>
            <a:chOff x="3874728" y="376530"/>
            <a:chExt cx="4442545" cy="769441"/>
          </a:xfrm>
        </p:grpSpPr>
        <p:sp>
          <p:nvSpPr>
            <p:cNvPr id="224" name="フリーフォーム: 図形 223">
              <a:extLst>
                <a:ext uri="{FF2B5EF4-FFF2-40B4-BE49-F238E27FC236}">
                  <a16:creationId xmlns:a16="http://schemas.microsoft.com/office/drawing/2014/main" id="{8406930F-CE0E-70A9-E318-F7BF4C50B3B1}"/>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5" name="テキスト ボックス 224">
              <a:extLst>
                <a:ext uri="{FF2B5EF4-FFF2-40B4-BE49-F238E27FC236}">
                  <a16:creationId xmlns:a16="http://schemas.microsoft.com/office/drawing/2014/main" id="{19D3BC45-746B-F7B0-62BE-D33B0030122A}"/>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226" name="グループ化 225">
            <a:extLst>
              <a:ext uri="{FF2B5EF4-FFF2-40B4-BE49-F238E27FC236}">
                <a16:creationId xmlns:a16="http://schemas.microsoft.com/office/drawing/2014/main" id="{21882980-90FF-0EB6-F204-6BF24F7CF609}"/>
              </a:ext>
            </a:extLst>
          </p:cNvPr>
          <p:cNvGrpSpPr/>
          <p:nvPr/>
        </p:nvGrpSpPr>
        <p:grpSpPr>
          <a:xfrm>
            <a:off x="4926000" y="3885283"/>
            <a:ext cx="2340000" cy="584775"/>
            <a:chOff x="4925349" y="3873943"/>
            <a:chExt cx="2340000" cy="584775"/>
          </a:xfrm>
        </p:grpSpPr>
        <p:sp>
          <p:nvSpPr>
            <p:cNvPr id="227" name="フリーフォーム: 図形 226">
              <a:extLst>
                <a:ext uri="{FF2B5EF4-FFF2-40B4-BE49-F238E27FC236}">
                  <a16:creationId xmlns:a16="http://schemas.microsoft.com/office/drawing/2014/main" id="{1E9E692B-63AB-0A86-21C2-A8DC1CC76BF2}"/>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28" name="テキスト ボックス 227">
              <a:extLst>
                <a:ext uri="{FF2B5EF4-FFF2-40B4-BE49-F238E27FC236}">
                  <a16:creationId xmlns:a16="http://schemas.microsoft.com/office/drawing/2014/main" id="{E81EAFBF-CA58-3850-7FF7-00FFC7785FA2}"/>
                </a:ext>
              </a:extLst>
            </p:cNvPr>
            <p:cNvSpPr txBox="1"/>
            <p:nvPr/>
          </p:nvSpPr>
          <p:spPr>
            <a:xfrm>
              <a:off x="5259634" y="3873943"/>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pic>
        <p:nvPicPr>
          <p:cNvPr id="5" name="オーディオ 4">
            <a:hlinkClick r:id="" action="ppaction://media"/>
            <a:extLst>
              <a:ext uri="{FF2B5EF4-FFF2-40B4-BE49-F238E27FC236}">
                <a16:creationId xmlns:a16="http://schemas.microsoft.com/office/drawing/2014/main" id="{D4317656-B4AE-8548-0884-30AD6C095F70}"/>
              </a:ext>
            </a:extLst>
          </p:cNvPr>
          <p:cNvPicPr>
            <a:picLocks noChangeAspect="1"/>
          </p:cNvPicPr>
          <p:nvPr>
            <a:audioFile r:link="rId1"/>
            <p:extLst>
              <p:ext uri="{DAA4B4D4-6D71-4841-9C94-3DE7FCFB9230}">
                <p14:media xmlns:p14="http://schemas.microsoft.com/office/powerpoint/2010/main" r:embed="rId2">
                  <p14:trim st="2237" end="6168.5147"/>
                </p14:media>
              </p:ext>
            </p:extLst>
          </p:nvPr>
        </p:nvPicPr>
        <p:blipFill>
          <a:blip r:embed="rId5"/>
          <a:srcRect l="-287500" t="-287500" r="-287500" b="-287500"/>
          <a:stretch>
            <a:fillRect/>
          </a:stretch>
        </p:blipFill>
        <p:spPr>
          <a:xfrm>
            <a:off x="12277828" y="4650573"/>
            <a:ext cx="2057400" cy="2057400"/>
          </a:xfrm>
          <a:prstGeom prst="ellipse">
            <a:avLst/>
          </a:prstGeom>
        </p:spPr>
      </p:pic>
    </p:spTree>
    <p:extLst>
      <p:ext uri="{BB962C8B-B14F-4D97-AF65-F5344CB8AC3E}">
        <p14:creationId xmlns:p14="http://schemas.microsoft.com/office/powerpoint/2010/main" val="411854914"/>
      </p:ext>
    </p:extLst>
  </p:cSld>
  <p:clrMapOvr>
    <a:masterClrMapping/>
  </p:clrMapOvr>
  <mc:AlternateContent xmlns:mc="http://schemas.openxmlformats.org/markup-compatibility/2006">
    <mc:Choice xmlns:p14="http://schemas.microsoft.com/office/powerpoint/2010/main" Requires="p14">
      <p:transition spd="slow" p14:dur="1500" advClick="0" advTm="5220">
        <p:split orient="vert" dir="in"/>
      </p:transition>
    </mc:Choice>
    <mc:Fallback>
      <p:transition spd="slow" advClick="0" advTm="522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22" presetClass="entr" presetSubtype="1" fill="hold" nodeType="after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up)">
                                      <p:cBhvr>
                                        <p:cTn id="1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0B298-5FB6-9E88-177B-E9AAB50643DF}"/>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2262EC52-A447-A8E4-0B2B-D6841DF40636}"/>
              </a:ext>
            </a:extLst>
          </p:cNvPr>
          <p:cNvGrpSpPr/>
          <p:nvPr/>
        </p:nvGrpSpPr>
        <p:grpSpPr>
          <a:xfrm>
            <a:off x="4917741" y="2066214"/>
            <a:ext cx="2340000" cy="1706466"/>
            <a:chOff x="4917741" y="2066214"/>
            <a:chExt cx="2340000" cy="1706466"/>
          </a:xfrm>
        </p:grpSpPr>
        <p:grpSp>
          <p:nvGrpSpPr>
            <p:cNvPr id="4" name="グループ化 3">
              <a:extLst>
                <a:ext uri="{FF2B5EF4-FFF2-40B4-BE49-F238E27FC236}">
                  <a16:creationId xmlns:a16="http://schemas.microsoft.com/office/drawing/2014/main" id="{D370FFBA-E930-BE18-A29E-E01421F8396D}"/>
                </a:ext>
              </a:extLst>
            </p:cNvPr>
            <p:cNvGrpSpPr/>
            <p:nvPr/>
          </p:nvGrpSpPr>
          <p:grpSpPr>
            <a:xfrm>
              <a:off x="4917741" y="2090190"/>
              <a:ext cx="2340000" cy="540808"/>
              <a:chOff x="1453487" y="381213"/>
              <a:chExt cx="2340000" cy="540808"/>
            </a:xfrm>
            <a:solidFill>
              <a:schemeClr val="bg1">
                <a:lumMod val="85000"/>
              </a:schemeClr>
            </a:solidFill>
            <a:effectLst/>
          </p:grpSpPr>
          <p:sp>
            <p:nvSpPr>
              <p:cNvPr id="22" name="楕円 21">
                <a:extLst>
                  <a:ext uri="{FF2B5EF4-FFF2-40B4-BE49-F238E27FC236}">
                    <a16:creationId xmlns:a16="http://schemas.microsoft.com/office/drawing/2014/main" id="{43EFBB7F-FD5D-3378-F001-88131813A0DF}"/>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3" name="楕円 22">
                <a:extLst>
                  <a:ext uri="{FF2B5EF4-FFF2-40B4-BE49-F238E27FC236}">
                    <a16:creationId xmlns:a16="http://schemas.microsoft.com/office/drawing/2014/main" id="{C141CA70-D3AB-45D9-FA19-AF9FC2A51DA5}"/>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4" name="正方形/長方形 23">
                <a:extLst>
                  <a:ext uri="{FF2B5EF4-FFF2-40B4-BE49-F238E27FC236}">
                    <a16:creationId xmlns:a16="http://schemas.microsoft.com/office/drawing/2014/main" id="{D9BA09E3-C247-9777-CCA4-540CDCA9B73A}"/>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 name="テキスト ボックス 4">
              <a:extLst>
                <a:ext uri="{FF2B5EF4-FFF2-40B4-BE49-F238E27FC236}">
                  <a16:creationId xmlns:a16="http://schemas.microsoft.com/office/drawing/2014/main" id="{4F888167-55A3-F9B5-FEE3-B0255107ABC5}"/>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6" name="グループ化 5">
              <a:extLst>
                <a:ext uri="{FF2B5EF4-FFF2-40B4-BE49-F238E27FC236}">
                  <a16:creationId xmlns:a16="http://schemas.microsoft.com/office/drawing/2014/main" id="{A9520A8E-E084-DB22-7CA0-03B9C561E3EB}"/>
                </a:ext>
              </a:extLst>
            </p:cNvPr>
            <p:cNvGrpSpPr/>
            <p:nvPr/>
          </p:nvGrpSpPr>
          <p:grpSpPr>
            <a:xfrm>
              <a:off x="4917741" y="2627913"/>
              <a:ext cx="2340000" cy="584775"/>
              <a:chOff x="1413186" y="2305377"/>
              <a:chExt cx="2340000" cy="584775"/>
            </a:xfrm>
          </p:grpSpPr>
          <p:grpSp>
            <p:nvGrpSpPr>
              <p:cNvPr id="17" name="グループ化 16">
                <a:extLst>
                  <a:ext uri="{FF2B5EF4-FFF2-40B4-BE49-F238E27FC236}">
                    <a16:creationId xmlns:a16="http://schemas.microsoft.com/office/drawing/2014/main" id="{B18217D6-7160-E097-B094-29776DD8B178}"/>
                  </a:ext>
                </a:extLst>
              </p:cNvPr>
              <p:cNvGrpSpPr/>
              <p:nvPr/>
            </p:nvGrpSpPr>
            <p:grpSpPr>
              <a:xfrm>
                <a:off x="1413186" y="2329353"/>
                <a:ext cx="2340000" cy="540808"/>
                <a:chOff x="1453487" y="381213"/>
                <a:chExt cx="2340000" cy="540808"/>
              </a:xfrm>
              <a:solidFill>
                <a:schemeClr val="bg1">
                  <a:lumMod val="85000"/>
                </a:schemeClr>
              </a:solidFill>
              <a:effectLst/>
            </p:grpSpPr>
            <p:sp>
              <p:nvSpPr>
                <p:cNvPr id="19" name="楕円 18">
                  <a:extLst>
                    <a:ext uri="{FF2B5EF4-FFF2-40B4-BE49-F238E27FC236}">
                      <a16:creationId xmlns:a16="http://schemas.microsoft.com/office/drawing/2014/main" id="{0994EEA1-E4C4-450D-8EDE-505EE59C1652}"/>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 name="楕円 19">
                  <a:extLst>
                    <a:ext uri="{FF2B5EF4-FFF2-40B4-BE49-F238E27FC236}">
                      <a16:creationId xmlns:a16="http://schemas.microsoft.com/office/drawing/2014/main" id="{29459383-D006-9109-5BB2-E54E2AAC139C}"/>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1" name="正方形/長方形 20">
                  <a:extLst>
                    <a:ext uri="{FF2B5EF4-FFF2-40B4-BE49-F238E27FC236}">
                      <a16:creationId xmlns:a16="http://schemas.microsoft.com/office/drawing/2014/main" id="{2BF0D81F-E4B4-C06D-4AB6-6449644C25E0}"/>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 name="テキスト ボックス 17">
                <a:extLst>
                  <a:ext uri="{FF2B5EF4-FFF2-40B4-BE49-F238E27FC236}">
                    <a16:creationId xmlns:a16="http://schemas.microsoft.com/office/drawing/2014/main" id="{B3CB0F2C-9F6B-2C82-EC33-ACA50627B9B2}"/>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7" name="グループ化 6">
              <a:extLst>
                <a:ext uri="{FF2B5EF4-FFF2-40B4-BE49-F238E27FC236}">
                  <a16:creationId xmlns:a16="http://schemas.microsoft.com/office/drawing/2014/main" id="{2E16CF75-3EF9-A744-0BC9-83257DE192BC}"/>
                </a:ext>
              </a:extLst>
            </p:cNvPr>
            <p:cNvGrpSpPr/>
            <p:nvPr/>
          </p:nvGrpSpPr>
          <p:grpSpPr>
            <a:xfrm>
              <a:off x="4917741" y="3187905"/>
              <a:ext cx="2340000" cy="584775"/>
              <a:chOff x="1413186" y="2305378"/>
              <a:chExt cx="2340000" cy="584775"/>
            </a:xfrm>
          </p:grpSpPr>
          <p:grpSp>
            <p:nvGrpSpPr>
              <p:cNvPr id="8" name="グループ化 7">
                <a:extLst>
                  <a:ext uri="{FF2B5EF4-FFF2-40B4-BE49-F238E27FC236}">
                    <a16:creationId xmlns:a16="http://schemas.microsoft.com/office/drawing/2014/main" id="{D5113B89-D09F-F666-33E3-C40D2CADC4CF}"/>
                  </a:ext>
                </a:extLst>
              </p:cNvPr>
              <p:cNvGrpSpPr/>
              <p:nvPr/>
            </p:nvGrpSpPr>
            <p:grpSpPr>
              <a:xfrm>
                <a:off x="1413186" y="2329353"/>
                <a:ext cx="2340000" cy="540808"/>
                <a:chOff x="1453487" y="381213"/>
                <a:chExt cx="2340000" cy="540808"/>
              </a:xfrm>
              <a:solidFill>
                <a:schemeClr val="bg1">
                  <a:lumMod val="85000"/>
                </a:schemeClr>
              </a:solidFill>
              <a:effectLst/>
            </p:grpSpPr>
            <p:sp>
              <p:nvSpPr>
                <p:cNvPr id="13" name="楕円 12">
                  <a:extLst>
                    <a:ext uri="{FF2B5EF4-FFF2-40B4-BE49-F238E27FC236}">
                      <a16:creationId xmlns:a16="http://schemas.microsoft.com/office/drawing/2014/main" id="{4788AAB0-A43D-DCD3-AF0F-DADCDE8FCB13}"/>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B7292264-E729-3BC1-9C57-2A2418194686}"/>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53B6B696-438F-904B-50C0-AAC4D7C1D04F}"/>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2" name="テキスト ボックス 11">
                <a:extLst>
                  <a:ext uri="{FF2B5EF4-FFF2-40B4-BE49-F238E27FC236}">
                    <a16:creationId xmlns:a16="http://schemas.microsoft.com/office/drawing/2014/main" id="{F0812500-312C-B43B-B8F0-4227073953A1}"/>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cxnSp>
        <p:nvCxnSpPr>
          <p:cNvPr id="47" name="直線コネクタ 46">
            <a:extLst>
              <a:ext uri="{FF2B5EF4-FFF2-40B4-BE49-F238E27FC236}">
                <a16:creationId xmlns:a16="http://schemas.microsoft.com/office/drawing/2014/main" id="{0121FC27-B285-3FCF-B623-0AF58679B597}"/>
              </a:ext>
            </a:extLst>
          </p:cNvPr>
          <p:cNvCxnSpPr>
            <a:cxnSpLocks/>
            <a:stCxn id="160" idx="0"/>
            <a:endCxn id="55" idx="2"/>
          </p:cNvCxnSpPr>
          <p:nvPr/>
        </p:nvCxnSpPr>
        <p:spPr>
          <a:xfrm flipH="1" flipV="1">
            <a:off x="6096000" y="3210120"/>
            <a:ext cx="174" cy="675163"/>
          </a:xfrm>
          <a:prstGeom prst="line">
            <a:avLst/>
          </a:prstGeom>
          <a:ln w="127000">
            <a:solidFill>
              <a:schemeClr val="accent6"/>
            </a:solidFill>
            <a:tailEnd type="none"/>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DC42985A-778A-D07F-4A29-CBCC7043E2D8}"/>
              </a:ext>
            </a:extLst>
          </p:cNvPr>
          <p:cNvCxnSpPr>
            <a:cxnSpLocks/>
            <a:stCxn id="55" idx="0"/>
            <a:endCxn id="16" idx="2"/>
          </p:cNvCxnSpPr>
          <p:nvPr/>
        </p:nvCxnSpPr>
        <p:spPr>
          <a:xfrm flipV="1">
            <a:off x="6096000" y="2093456"/>
            <a:ext cx="0" cy="531889"/>
          </a:xfrm>
          <a:prstGeom prst="line">
            <a:avLst/>
          </a:prstGeom>
          <a:ln w="127000">
            <a:solidFill>
              <a:schemeClr val="accent6"/>
            </a:solidFill>
            <a:tailEnd type="none"/>
          </a:ln>
        </p:spPr>
        <p:style>
          <a:lnRef idx="2">
            <a:schemeClr val="accent1"/>
          </a:lnRef>
          <a:fillRef idx="0">
            <a:schemeClr val="accent1"/>
          </a:fillRef>
          <a:effectRef idx="1">
            <a:schemeClr val="accent1"/>
          </a:effectRef>
          <a:fontRef idx="minor">
            <a:schemeClr val="tx1"/>
          </a:fontRef>
        </p:style>
      </p:cxnSp>
      <p:grpSp>
        <p:nvGrpSpPr>
          <p:cNvPr id="2" name="グループ化 1">
            <a:extLst>
              <a:ext uri="{FF2B5EF4-FFF2-40B4-BE49-F238E27FC236}">
                <a16:creationId xmlns:a16="http://schemas.microsoft.com/office/drawing/2014/main" id="{2601ED67-F9C1-2C90-4D74-1CCBF1EA22CD}"/>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9A37D34A-723A-6F63-6F78-CB53375DF284}"/>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FAA1B383-0EA3-E6F1-9BCB-B08F41773DED}"/>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F6A38C0E-EF2A-8B75-6302-D40021EE2FFC}"/>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98A65F8F-5E0F-1A09-A651-BF56E6D26BF5}"/>
              </a:ext>
            </a:extLst>
          </p:cNvPr>
          <p:cNvSpPr txBox="1"/>
          <p:nvPr/>
        </p:nvSpPr>
        <p:spPr>
          <a:xfrm>
            <a:off x="4903821" y="1508681"/>
            <a:ext cx="2384358"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108" name="グループ化 107">
            <a:extLst>
              <a:ext uri="{FF2B5EF4-FFF2-40B4-BE49-F238E27FC236}">
                <a16:creationId xmlns:a16="http://schemas.microsoft.com/office/drawing/2014/main" id="{319C8D44-4A90-6313-E372-68C2D3505121}"/>
              </a:ext>
            </a:extLst>
          </p:cNvPr>
          <p:cNvGrpSpPr/>
          <p:nvPr/>
        </p:nvGrpSpPr>
        <p:grpSpPr>
          <a:xfrm>
            <a:off x="4519133" y="4839740"/>
            <a:ext cx="3168290" cy="1077218"/>
            <a:chOff x="4506255" y="4839740"/>
            <a:chExt cx="3168290" cy="1077218"/>
          </a:xfrm>
        </p:grpSpPr>
        <p:grpSp>
          <p:nvGrpSpPr>
            <p:cNvPr id="85" name="グループ化 84">
              <a:extLst>
                <a:ext uri="{FF2B5EF4-FFF2-40B4-BE49-F238E27FC236}">
                  <a16:creationId xmlns:a16="http://schemas.microsoft.com/office/drawing/2014/main" id="{4F98C827-2EA0-1856-EFE6-33CBCB1DC917}"/>
                </a:ext>
              </a:extLst>
            </p:cNvPr>
            <p:cNvGrpSpPr/>
            <p:nvPr/>
          </p:nvGrpSpPr>
          <p:grpSpPr>
            <a:xfrm>
              <a:off x="4506255" y="4839740"/>
              <a:ext cx="3168290" cy="1077218"/>
              <a:chOff x="4506255" y="4774434"/>
              <a:chExt cx="3168290" cy="1077218"/>
            </a:xfrm>
          </p:grpSpPr>
          <p:sp>
            <p:nvSpPr>
              <p:cNvPr id="86" name="フリーフォーム: 図形 85">
                <a:extLst>
                  <a:ext uri="{FF2B5EF4-FFF2-40B4-BE49-F238E27FC236}">
                    <a16:creationId xmlns:a16="http://schemas.microsoft.com/office/drawing/2014/main" id="{9F69DDBB-1B34-6732-0375-BD34C19E776A}"/>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87" name="テキスト ボックス 86">
                <a:extLst>
                  <a:ext uri="{FF2B5EF4-FFF2-40B4-BE49-F238E27FC236}">
                    <a16:creationId xmlns:a16="http://schemas.microsoft.com/office/drawing/2014/main" id="{398FA225-EF55-5189-2B1E-98F4E0C74E82}"/>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社会変化に</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追いつけない</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88" name="グループ化 87">
              <a:extLst>
                <a:ext uri="{FF2B5EF4-FFF2-40B4-BE49-F238E27FC236}">
                  <a16:creationId xmlns:a16="http://schemas.microsoft.com/office/drawing/2014/main" id="{E6E2DEF2-D557-089D-B27E-5853164025C4}"/>
                </a:ext>
              </a:extLst>
            </p:cNvPr>
            <p:cNvGrpSpPr/>
            <p:nvPr/>
          </p:nvGrpSpPr>
          <p:grpSpPr>
            <a:xfrm>
              <a:off x="4506255" y="4874349"/>
              <a:ext cx="3168290" cy="1008000"/>
              <a:chOff x="1056485" y="107994"/>
              <a:chExt cx="3168290" cy="1008000"/>
            </a:xfrm>
            <a:solidFill>
              <a:schemeClr val="accent6"/>
            </a:solidFill>
            <a:effectLst/>
          </p:grpSpPr>
          <p:sp>
            <p:nvSpPr>
              <p:cNvPr id="89" name="楕円 88">
                <a:extLst>
                  <a:ext uri="{FF2B5EF4-FFF2-40B4-BE49-F238E27FC236}">
                    <a16:creationId xmlns:a16="http://schemas.microsoft.com/office/drawing/2014/main" id="{F181F71B-0B9B-DB30-5F85-5E031C3E5243}"/>
                  </a:ext>
                </a:extLst>
              </p:cNvPr>
              <p:cNvSpPr>
                <a:spLocks noChangeAspect="1"/>
              </p:cNvSpPr>
              <p:nvPr/>
            </p:nvSpPr>
            <p:spPr>
              <a:xfrm>
                <a:off x="1056485" y="107994"/>
                <a:ext cx="1008000" cy="1008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楕円 89">
                <a:extLst>
                  <a:ext uri="{FF2B5EF4-FFF2-40B4-BE49-F238E27FC236}">
                    <a16:creationId xmlns:a16="http://schemas.microsoft.com/office/drawing/2014/main" id="{A2357A85-131C-DDB4-B15C-21DB626350E6}"/>
                  </a:ext>
                </a:extLst>
              </p:cNvPr>
              <p:cNvSpPr>
                <a:spLocks noChangeAspect="1"/>
              </p:cNvSpPr>
              <p:nvPr/>
            </p:nvSpPr>
            <p:spPr>
              <a:xfrm>
                <a:off x="3216775" y="107994"/>
                <a:ext cx="1008000" cy="1008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1" name="正方形/長方形 90">
                <a:extLst>
                  <a:ext uri="{FF2B5EF4-FFF2-40B4-BE49-F238E27FC236}">
                    <a16:creationId xmlns:a16="http://schemas.microsoft.com/office/drawing/2014/main" id="{7ED856F6-755B-733D-89E5-45739BBCEC0B}"/>
                  </a:ext>
                </a:extLst>
              </p:cNvPr>
              <p:cNvSpPr/>
              <p:nvPr/>
            </p:nvSpPr>
            <p:spPr>
              <a:xfrm>
                <a:off x="1560630" y="107994"/>
                <a:ext cx="2160000" cy="10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2" name="テキスト ボックス 91">
              <a:extLst>
                <a:ext uri="{FF2B5EF4-FFF2-40B4-BE49-F238E27FC236}">
                  <a16:creationId xmlns:a16="http://schemas.microsoft.com/office/drawing/2014/main" id="{34B41E21-999E-19C4-CEDF-69A19A53C277}"/>
                </a:ext>
              </a:extLst>
            </p:cNvPr>
            <p:cNvSpPr txBox="1"/>
            <p:nvPr/>
          </p:nvSpPr>
          <p:spPr>
            <a:xfrm>
              <a:off x="4758675" y="4839740"/>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社会変化を</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乗りこなす</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52" name="グループ化 51">
            <a:extLst>
              <a:ext uri="{FF2B5EF4-FFF2-40B4-BE49-F238E27FC236}">
                <a16:creationId xmlns:a16="http://schemas.microsoft.com/office/drawing/2014/main" id="{FEFA3190-C250-E7C2-0A08-1FB5937D6248}"/>
              </a:ext>
            </a:extLst>
          </p:cNvPr>
          <p:cNvGrpSpPr/>
          <p:nvPr/>
        </p:nvGrpSpPr>
        <p:grpSpPr>
          <a:xfrm>
            <a:off x="4926000" y="3885283"/>
            <a:ext cx="2340000" cy="584775"/>
            <a:chOff x="4925349" y="3873943"/>
            <a:chExt cx="2340000" cy="584775"/>
          </a:xfrm>
        </p:grpSpPr>
        <p:sp>
          <p:nvSpPr>
            <p:cNvPr id="159" name="フリーフォーム: 図形 158">
              <a:extLst>
                <a:ext uri="{FF2B5EF4-FFF2-40B4-BE49-F238E27FC236}">
                  <a16:creationId xmlns:a16="http://schemas.microsoft.com/office/drawing/2014/main" id="{497D2C0E-5194-989C-D5D5-8644BAA22D42}"/>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160" name="テキスト ボックス 159">
              <a:extLst>
                <a:ext uri="{FF2B5EF4-FFF2-40B4-BE49-F238E27FC236}">
                  <a16:creationId xmlns:a16="http://schemas.microsoft.com/office/drawing/2014/main" id="{7D225179-8B62-BD55-B1CA-0CE4C07012EF}"/>
                </a:ext>
              </a:extLst>
            </p:cNvPr>
            <p:cNvSpPr txBox="1"/>
            <p:nvPr/>
          </p:nvSpPr>
          <p:spPr>
            <a:xfrm>
              <a:off x="5259634" y="3873943"/>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施策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sp>
        <p:nvSpPr>
          <p:cNvPr id="163" name="二等辺三角形 162">
            <a:extLst>
              <a:ext uri="{FF2B5EF4-FFF2-40B4-BE49-F238E27FC236}">
                <a16:creationId xmlns:a16="http://schemas.microsoft.com/office/drawing/2014/main" id="{98E1AE9C-4F81-9628-A422-15C616071504}"/>
              </a:ext>
            </a:extLst>
          </p:cNvPr>
          <p:cNvSpPr/>
          <p:nvPr/>
        </p:nvSpPr>
        <p:spPr>
          <a:xfrm rot="10800000">
            <a:off x="5573109" y="4478710"/>
            <a:ext cx="1060704" cy="34372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352C0CCF-DDEE-4438-3D70-E310E7BE5233}"/>
              </a:ext>
            </a:extLst>
          </p:cNvPr>
          <p:cNvGrpSpPr/>
          <p:nvPr/>
        </p:nvGrpSpPr>
        <p:grpSpPr>
          <a:xfrm>
            <a:off x="4746000" y="2625345"/>
            <a:ext cx="2700000" cy="584775"/>
            <a:chOff x="4898400" y="1661081"/>
            <a:chExt cx="2700000" cy="584775"/>
          </a:xfrm>
        </p:grpSpPr>
        <p:grpSp>
          <p:nvGrpSpPr>
            <p:cNvPr id="54" name="グループ化 53">
              <a:extLst>
                <a:ext uri="{FF2B5EF4-FFF2-40B4-BE49-F238E27FC236}">
                  <a16:creationId xmlns:a16="http://schemas.microsoft.com/office/drawing/2014/main" id="{3A51A675-48A6-3BF8-16B7-648EF18752DB}"/>
                </a:ext>
              </a:extLst>
            </p:cNvPr>
            <p:cNvGrpSpPr/>
            <p:nvPr/>
          </p:nvGrpSpPr>
          <p:grpSpPr>
            <a:xfrm>
              <a:off x="4898400" y="1682660"/>
              <a:ext cx="2700000" cy="540000"/>
              <a:chOff x="1636301" y="380404"/>
              <a:chExt cx="2700000" cy="540000"/>
            </a:xfrm>
            <a:solidFill>
              <a:schemeClr val="tx2"/>
            </a:solidFill>
            <a:effectLst/>
          </p:grpSpPr>
          <p:sp>
            <p:nvSpPr>
              <p:cNvPr id="56" name="楕円 55">
                <a:extLst>
                  <a:ext uri="{FF2B5EF4-FFF2-40B4-BE49-F238E27FC236}">
                    <a16:creationId xmlns:a16="http://schemas.microsoft.com/office/drawing/2014/main" id="{3E236D29-FFEB-EB74-F48A-5982DB522363}"/>
                  </a:ext>
                </a:extLst>
              </p:cNvPr>
              <p:cNvSpPr>
                <a:spLocks noChangeAspect="1"/>
              </p:cNvSpPr>
              <p:nvPr/>
            </p:nvSpPr>
            <p:spPr>
              <a:xfrm>
                <a:off x="1636301" y="380404"/>
                <a:ext cx="540000" cy="540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7" name="楕円 56">
                <a:extLst>
                  <a:ext uri="{FF2B5EF4-FFF2-40B4-BE49-F238E27FC236}">
                    <a16:creationId xmlns:a16="http://schemas.microsoft.com/office/drawing/2014/main" id="{9E628343-0E97-DF95-FB41-B8B5DC6F94D4}"/>
                  </a:ext>
                </a:extLst>
              </p:cNvPr>
              <p:cNvSpPr>
                <a:spLocks noChangeAspect="1"/>
              </p:cNvSpPr>
              <p:nvPr/>
            </p:nvSpPr>
            <p:spPr>
              <a:xfrm>
                <a:off x="3796301" y="380404"/>
                <a:ext cx="540000" cy="540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8" name="正方形/長方形 57">
                <a:extLst>
                  <a:ext uri="{FF2B5EF4-FFF2-40B4-BE49-F238E27FC236}">
                    <a16:creationId xmlns:a16="http://schemas.microsoft.com/office/drawing/2014/main" id="{7D392A87-7460-D3BB-4AD9-C82C446BC0B8}"/>
                  </a:ext>
                </a:extLst>
              </p:cNvPr>
              <p:cNvSpPr/>
              <p:nvPr/>
            </p:nvSpPr>
            <p:spPr>
              <a:xfrm>
                <a:off x="1906301" y="380404"/>
                <a:ext cx="2160000" cy="540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5" name="テキスト ボックス 54">
              <a:extLst>
                <a:ext uri="{FF2B5EF4-FFF2-40B4-BE49-F238E27FC236}">
                  <a16:creationId xmlns:a16="http://schemas.microsoft.com/office/drawing/2014/main" id="{591A57F7-80B8-6098-9A02-96A62538E7C4}"/>
                </a:ext>
              </a:extLst>
            </p:cNvPr>
            <p:cNvSpPr txBox="1"/>
            <p:nvPr/>
          </p:nvSpPr>
          <p:spPr>
            <a:xfrm>
              <a:off x="5056221" y="1661081"/>
              <a:ext cx="2384358"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将来都市像</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70" name="グループ化 69">
            <a:extLst>
              <a:ext uri="{FF2B5EF4-FFF2-40B4-BE49-F238E27FC236}">
                <a16:creationId xmlns:a16="http://schemas.microsoft.com/office/drawing/2014/main" id="{9104661F-7239-9ED4-6DBC-CD56C54E572A}"/>
              </a:ext>
            </a:extLst>
          </p:cNvPr>
          <p:cNvGrpSpPr/>
          <p:nvPr/>
        </p:nvGrpSpPr>
        <p:grpSpPr>
          <a:xfrm>
            <a:off x="3874728" y="376530"/>
            <a:ext cx="4442545" cy="769441"/>
            <a:chOff x="3874728" y="376530"/>
            <a:chExt cx="4442545" cy="769441"/>
          </a:xfrm>
        </p:grpSpPr>
        <p:sp>
          <p:nvSpPr>
            <p:cNvPr id="71" name="フリーフォーム: 図形 70">
              <a:extLst>
                <a:ext uri="{FF2B5EF4-FFF2-40B4-BE49-F238E27FC236}">
                  <a16:creationId xmlns:a16="http://schemas.microsoft.com/office/drawing/2014/main" id="{E98EBC4E-6563-1F14-8BF9-EDD6AE3512AA}"/>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2" name="テキスト ボックス 71">
              <a:extLst>
                <a:ext uri="{FF2B5EF4-FFF2-40B4-BE49-F238E27FC236}">
                  <a16:creationId xmlns:a16="http://schemas.microsoft.com/office/drawing/2014/main" id="{1C84FA1E-8799-4B58-5273-2D672B834E59}"/>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27" name="オーディオ 26">
            <a:hlinkClick r:id="" action="ppaction://media"/>
            <a:extLst>
              <a:ext uri="{FF2B5EF4-FFF2-40B4-BE49-F238E27FC236}">
                <a16:creationId xmlns:a16="http://schemas.microsoft.com/office/drawing/2014/main" id="{2EB84569-5749-2B63-3339-EE66F476A710}"/>
              </a:ext>
            </a:extLst>
          </p:cNvPr>
          <p:cNvPicPr>
            <a:picLocks noChangeAspect="1"/>
          </p:cNvPicPr>
          <p:nvPr>
            <a:audioFile r:link="rId1"/>
            <p:extLst>
              <p:ext uri="{DAA4B4D4-6D71-4841-9C94-3DE7FCFB9230}">
                <p14:media xmlns:p14="http://schemas.microsoft.com/office/powerpoint/2010/main" r:embed="rId2">
                  <p14:trim st="1122" end="4432.0657"/>
                </p14:media>
              </p:ext>
            </p:extLst>
          </p:nvPr>
        </p:nvPicPr>
        <p:blipFill>
          <a:blip r:embed="rId5"/>
          <a:srcRect l="-287500" t="-287500" r="-287500" b="-287500"/>
          <a:stretch>
            <a:fillRect/>
          </a:stretch>
        </p:blipFill>
        <p:spPr>
          <a:xfrm>
            <a:off x="12432646" y="4713465"/>
            <a:ext cx="2057400" cy="2057400"/>
          </a:xfrm>
          <a:prstGeom prst="ellipse">
            <a:avLst/>
          </a:prstGeom>
        </p:spPr>
      </p:pic>
    </p:spTree>
    <p:extLst>
      <p:ext uri="{BB962C8B-B14F-4D97-AF65-F5344CB8AC3E}">
        <p14:creationId xmlns:p14="http://schemas.microsoft.com/office/powerpoint/2010/main" val="4203611915"/>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1"/>
                            </p:stCondLst>
                            <p:childTnLst>
                              <p:par>
                                <p:cTn id="8" presetID="22" presetClass="exit" presetSubtype="4" fill="hold" nodeType="afterEffect">
                                  <p:stCondLst>
                                    <p:cond delay="0"/>
                                  </p:stCondLst>
                                  <p:childTnLst>
                                    <p:animEffect transition="out" filter="wipe(down)">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p:stCondLst>
                              <p:cond delay="501"/>
                            </p:stCondLst>
                            <p:childTnLst>
                              <p:par>
                                <p:cTn id="12" presetID="22" presetClass="entr" presetSubtype="1"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par>
                          <p:cTn id="15" fill="hold">
                            <p:stCondLst>
                              <p:cond delay="1001"/>
                            </p:stCondLst>
                            <p:childTnLst>
                              <p:par>
                                <p:cTn id="16" presetID="22" presetClass="entr" presetSubtype="1"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500"/>
                                        <p:tgtEl>
                                          <p:spTgt spid="53"/>
                                        </p:tgtEl>
                                      </p:cBhvr>
                                    </p:animEffect>
                                  </p:childTnLst>
                                </p:cTn>
                              </p:par>
                            </p:childTnLst>
                          </p:cTn>
                        </p:par>
                        <p:par>
                          <p:cTn id="19" fill="hold">
                            <p:stCondLst>
                              <p:cond delay="1501"/>
                            </p:stCondLst>
                            <p:childTnLst>
                              <p:par>
                                <p:cTn id="20" presetID="22" presetClass="entr" presetSubtype="1"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up)">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44752-2EC0-4A82-D79D-1EE1470E54BC}"/>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3E4AFE8A-D085-8728-439E-EEE019C08AA5}"/>
              </a:ext>
            </a:extLst>
          </p:cNvPr>
          <p:cNvPicPr>
            <a:picLocks noChangeAspect="1"/>
          </p:cNvPicPr>
          <p:nvPr/>
        </p:nvPicPr>
        <p:blipFill>
          <a:blip r:embed="rId5"/>
          <a:stretch>
            <a:fillRect/>
          </a:stretch>
        </p:blipFill>
        <p:spPr>
          <a:xfrm>
            <a:off x="455922" y="1375187"/>
            <a:ext cx="4533382" cy="5320800"/>
          </a:xfrm>
          <a:prstGeom prst="rect">
            <a:avLst/>
          </a:prstGeom>
        </p:spPr>
      </p:pic>
      <p:grpSp>
        <p:nvGrpSpPr>
          <p:cNvPr id="70" name="グループ化 69">
            <a:extLst>
              <a:ext uri="{FF2B5EF4-FFF2-40B4-BE49-F238E27FC236}">
                <a16:creationId xmlns:a16="http://schemas.microsoft.com/office/drawing/2014/main" id="{C8F48C8C-4EE5-44FD-DE6F-73D242DDECE5}"/>
              </a:ext>
            </a:extLst>
          </p:cNvPr>
          <p:cNvGrpSpPr/>
          <p:nvPr/>
        </p:nvGrpSpPr>
        <p:grpSpPr>
          <a:xfrm>
            <a:off x="3874728" y="376530"/>
            <a:ext cx="4442545" cy="769441"/>
            <a:chOff x="3874728" y="376530"/>
            <a:chExt cx="4442545" cy="769441"/>
          </a:xfrm>
        </p:grpSpPr>
        <p:sp>
          <p:nvSpPr>
            <p:cNvPr id="71" name="フリーフォーム: 図形 70">
              <a:extLst>
                <a:ext uri="{FF2B5EF4-FFF2-40B4-BE49-F238E27FC236}">
                  <a16:creationId xmlns:a16="http://schemas.microsoft.com/office/drawing/2014/main" id="{8D4087F0-C3DF-A102-69BD-A0C6BFF2FB74}"/>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2" name="テキスト ボックス 71">
              <a:extLst>
                <a:ext uri="{FF2B5EF4-FFF2-40B4-BE49-F238E27FC236}">
                  <a16:creationId xmlns:a16="http://schemas.microsoft.com/office/drawing/2014/main" id="{E3478BA4-3F4B-ECD1-6D67-F26B331B6593}"/>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8" name="グループ化 7">
            <a:extLst>
              <a:ext uri="{FF2B5EF4-FFF2-40B4-BE49-F238E27FC236}">
                <a16:creationId xmlns:a16="http://schemas.microsoft.com/office/drawing/2014/main" id="{31BAE555-B6C1-B725-5B9F-6F15B4FA9B88}"/>
              </a:ext>
            </a:extLst>
          </p:cNvPr>
          <p:cNvGrpSpPr/>
          <p:nvPr/>
        </p:nvGrpSpPr>
        <p:grpSpPr>
          <a:xfrm>
            <a:off x="6816868" y="1685205"/>
            <a:ext cx="3420871" cy="584775"/>
            <a:chOff x="8424223" y="1506927"/>
            <a:chExt cx="3420871" cy="584775"/>
          </a:xfrm>
        </p:grpSpPr>
        <p:grpSp>
          <p:nvGrpSpPr>
            <p:cNvPr id="3" name="グループ化 2">
              <a:extLst>
                <a:ext uri="{FF2B5EF4-FFF2-40B4-BE49-F238E27FC236}">
                  <a16:creationId xmlns:a16="http://schemas.microsoft.com/office/drawing/2014/main" id="{A7F4CD7D-4339-6E69-9F5F-FA015DC1BEAD}"/>
                </a:ext>
              </a:extLst>
            </p:cNvPr>
            <p:cNvGrpSpPr/>
            <p:nvPr/>
          </p:nvGrpSpPr>
          <p:grpSpPr>
            <a:xfrm>
              <a:off x="8424223" y="1531251"/>
              <a:ext cx="3420871" cy="540809"/>
              <a:chOff x="1453487" y="381212"/>
              <a:chExt cx="3420871" cy="540809"/>
            </a:xfrm>
            <a:solidFill>
              <a:schemeClr val="tx2"/>
            </a:solidFill>
            <a:effectLst/>
          </p:grpSpPr>
          <p:sp>
            <p:nvSpPr>
              <p:cNvPr id="4" name="楕円 3">
                <a:extLst>
                  <a:ext uri="{FF2B5EF4-FFF2-40B4-BE49-F238E27FC236}">
                    <a16:creationId xmlns:a16="http://schemas.microsoft.com/office/drawing/2014/main" id="{70E83BB6-C191-8413-C70B-3983C21AE6FD}"/>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 name="楕円 4">
                <a:extLst>
                  <a:ext uri="{FF2B5EF4-FFF2-40B4-BE49-F238E27FC236}">
                    <a16:creationId xmlns:a16="http://schemas.microsoft.com/office/drawing/2014/main" id="{01574376-A748-9931-AA39-BD24DB8FB370}"/>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 name="正方形/長方形 5">
                <a:extLst>
                  <a:ext uri="{FF2B5EF4-FFF2-40B4-BE49-F238E27FC236}">
                    <a16:creationId xmlns:a16="http://schemas.microsoft.com/office/drawing/2014/main" id="{21BDE787-A719-EEE1-B556-933E6186A9D3}"/>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7" name="テキスト ボックス 6">
              <a:extLst>
                <a:ext uri="{FF2B5EF4-FFF2-40B4-BE49-F238E27FC236}">
                  <a16:creationId xmlns:a16="http://schemas.microsoft.com/office/drawing/2014/main" id="{A35F1578-61E4-438E-4AFA-E3B2A0232E77}"/>
                </a:ext>
              </a:extLst>
            </p:cNvPr>
            <p:cNvSpPr txBox="1"/>
            <p:nvPr/>
          </p:nvSpPr>
          <p:spPr>
            <a:xfrm>
              <a:off x="8562271" y="1506927"/>
              <a:ext cx="3145646"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拠点性の強化</a:t>
              </a:r>
            </a:p>
          </p:txBody>
        </p:sp>
      </p:grpSp>
      <p:sp>
        <p:nvSpPr>
          <p:cNvPr id="9" name="テキスト ボックス 8">
            <a:extLst>
              <a:ext uri="{FF2B5EF4-FFF2-40B4-BE49-F238E27FC236}">
                <a16:creationId xmlns:a16="http://schemas.microsoft.com/office/drawing/2014/main" id="{D078AE01-26C5-AB47-6446-AB8EA82CD899}"/>
              </a:ext>
            </a:extLst>
          </p:cNvPr>
          <p:cNvSpPr txBox="1"/>
          <p:nvPr/>
        </p:nvSpPr>
        <p:spPr>
          <a:xfrm>
            <a:off x="5421698" y="2636253"/>
            <a:ext cx="6212081" cy="2492990"/>
          </a:xfrm>
          <a:prstGeom prst="rect">
            <a:avLst/>
          </a:prstGeom>
          <a:noFill/>
        </p:spPr>
        <p:txBody>
          <a:bodyPr wrap="square" rtlCol="0">
            <a:spAutoFit/>
          </a:bodyPr>
          <a:lstStyle/>
          <a:p>
            <a:r>
              <a:rPr kumimoji="1" lang="ja-JP" altLang="en-US" sz="2400"/>
              <a:t>将来的な人口減少に対応する都市の形として</a:t>
            </a:r>
            <a:r>
              <a:rPr kumimoji="1" lang="en-US" altLang="ja-JP" sz="2800" b="1"/>
              <a:t>3</a:t>
            </a:r>
            <a:r>
              <a:rPr kumimoji="1" lang="ja-JP" altLang="en-US" sz="2800" b="1"/>
              <a:t>パターンの拠点</a:t>
            </a:r>
            <a:r>
              <a:rPr kumimoji="1" lang="ja-JP" altLang="en-US" sz="2400"/>
              <a:t>を設定し、都市施設や居住の集中を図る。</a:t>
            </a:r>
            <a:endParaRPr kumimoji="1" lang="en-US" altLang="ja-JP" sz="2400"/>
          </a:p>
          <a:p>
            <a:r>
              <a:rPr kumimoji="1" lang="ja-JP" altLang="en-US" sz="2400"/>
              <a:t>単なる集約に留まらず、拠点ごとに特徴を持たせることで</a:t>
            </a:r>
            <a:r>
              <a:rPr kumimoji="1" lang="ja-JP" altLang="en-US" sz="2800" b="1"/>
              <a:t>拠点が育ち</a:t>
            </a:r>
            <a:r>
              <a:rPr kumimoji="1" lang="ja-JP" altLang="en-US" sz="2400"/>
              <a:t>、その影響が</a:t>
            </a:r>
            <a:r>
              <a:rPr kumimoji="1" lang="ja-JP" altLang="en-US" sz="2800" b="1"/>
              <a:t>土浦市全体へと波及する</a:t>
            </a:r>
            <a:r>
              <a:rPr kumimoji="1" lang="ja-JP" altLang="en-US" sz="2400"/>
              <a:t>将来像を描く。</a:t>
            </a:r>
            <a:endParaRPr kumimoji="1" lang="en-US" altLang="ja-JP" sz="2400"/>
          </a:p>
        </p:txBody>
      </p:sp>
      <p:pic>
        <p:nvPicPr>
          <p:cNvPr id="13" name="オーディオ 12">
            <a:hlinkClick r:id="" action="ppaction://media"/>
            <a:extLst>
              <a:ext uri="{FF2B5EF4-FFF2-40B4-BE49-F238E27FC236}">
                <a16:creationId xmlns:a16="http://schemas.microsoft.com/office/drawing/2014/main" id="{BD774FC9-F2FE-CECD-9DA5-26E943E8708C}"/>
              </a:ext>
            </a:extLst>
          </p:cNvPr>
          <p:cNvPicPr>
            <a:picLocks noChangeAspect="1"/>
          </p:cNvPicPr>
          <p:nvPr>
            <a:audioFile r:link="rId1"/>
            <p:extLst>
              <p:ext uri="{DAA4B4D4-6D71-4841-9C94-3DE7FCFB9230}">
                <p14:media xmlns:p14="http://schemas.microsoft.com/office/powerpoint/2010/main" r:embed="rId2">
                  <p14:trim st="2252" end="3686.78"/>
                </p14:media>
              </p:ext>
            </p:extLst>
          </p:nvPr>
        </p:nvPicPr>
        <p:blipFill>
          <a:blip r:embed="rId6"/>
          <a:srcRect l="-287500" t="-287500" r="-287500" b="-287500"/>
          <a:stretch>
            <a:fillRect/>
          </a:stretch>
        </p:blipFill>
        <p:spPr>
          <a:xfrm>
            <a:off x="12321371" y="4394152"/>
            <a:ext cx="2057400" cy="2057400"/>
          </a:xfrm>
          <a:prstGeom prst="ellipse">
            <a:avLst/>
          </a:prstGeom>
        </p:spPr>
      </p:pic>
    </p:spTree>
    <p:extLst>
      <p:ext uri="{BB962C8B-B14F-4D97-AF65-F5344CB8AC3E}">
        <p14:creationId xmlns:p14="http://schemas.microsoft.com/office/powerpoint/2010/main" val="1892250866"/>
      </p:ext>
    </p:extLst>
  </p:cSld>
  <p:clrMapOvr>
    <a:masterClrMapping/>
  </p:clrMapOvr>
  <mc:AlternateContent xmlns:mc="http://schemas.openxmlformats.org/markup-compatibility/2006">
    <mc:Choice xmlns:p14="http://schemas.microsoft.com/office/powerpoint/2010/main" Requires="p14">
      <p:transition spd="med" p14:dur="700" advClick="0" advTm="9000">
        <p:fade/>
      </p:transition>
    </mc:Choice>
    <mc:Fallback>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38B4-2CEB-CE55-F183-B1DE2ACB4E48}"/>
            </a:ext>
          </a:extLst>
        </p:cNvPr>
        <p:cNvGrpSpPr/>
        <p:nvPr/>
      </p:nvGrpSpPr>
      <p:grpSpPr>
        <a:xfrm>
          <a:off x="0" y="0"/>
          <a:ext cx="0" cy="0"/>
          <a:chOff x="0" y="0"/>
          <a:chExt cx="0" cy="0"/>
        </a:xfrm>
      </p:grpSpPr>
      <p:pic>
        <p:nvPicPr>
          <p:cNvPr id="19" name="図 18" descr="マップ&#10;&#10;AI 生成コンテンツは誤りを含む可能性があります。">
            <a:extLst>
              <a:ext uri="{FF2B5EF4-FFF2-40B4-BE49-F238E27FC236}">
                <a16:creationId xmlns:a16="http://schemas.microsoft.com/office/drawing/2014/main" id="{78AE48D6-D848-B00D-2E7D-6DEDCDE6EF29}"/>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44154" y="1342802"/>
            <a:ext cx="4533382" cy="5387243"/>
          </a:xfrm>
          <a:prstGeom prst="rect">
            <a:avLst/>
          </a:prstGeom>
        </p:spPr>
      </p:pic>
      <p:grpSp>
        <p:nvGrpSpPr>
          <p:cNvPr id="70" name="グループ化 69">
            <a:extLst>
              <a:ext uri="{FF2B5EF4-FFF2-40B4-BE49-F238E27FC236}">
                <a16:creationId xmlns:a16="http://schemas.microsoft.com/office/drawing/2014/main" id="{AE46028E-9815-786D-5CB7-B934E8485941}"/>
              </a:ext>
            </a:extLst>
          </p:cNvPr>
          <p:cNvGrpSpPr/>
          <p:nvPr/>
        </p:nvGrpSpPr>
        <p:grpSpPr>
          <a:xfrm>
            <a:off x="3874728" y="376530"/>
            <a:ext cx="4442545" cy="769441"/>
            <a:chOff x="3874728" y="376530"/>
            <a:chExt cx="4442545" cy="769441"/>
          </a:xfrm>
        </p:grpSpPr>
        <p:sp>
          <p:nvSpPr>
            <p:cNvPr id="71" name="フリーフォーム: 図形 70">
              <a:extLst>
                <a:ext uri="{FF2B5EF4-FFF2-40B4-BE49-F238E27FC236}">
                  <a16:creationId xmlns:a16="http://schemas.microsoft.com/office/drawing/2014/main" id="{63B54E24-F401-6A75-4A42-B3193938BFA4}"/>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2" name="テキスト ボックス 71">
              <a:extLst>
                <a:ext uri="{FF2B5EF4-FFF2-40B4-BE49-F238E27FC236}">
                  <a16:creationId xmlns:a16="http://schemas.microsoft.com/office/drawing/2014/main" id="{1F873213-477A-2813-D63B-888C69C09F22}"/>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8" name="グループ化 7">
            <a:extLst>
              <a:ext uri="{FF2B5EF4-FFF2-40B4-BE49-F238E27FC236}">
                <a16:creationId xmlns:a16="http://schemas.microsoft.com/office/drawing/2014/main" id="{EE9B78A3-0E76-D381-88D3-F0ED9CD74CAF}"/>
              </a:ext>
            </a:extLst>
          </p:cNvPr>
          <p:cNvGrpSpPr/>
          <p:nvPr/>
        </p:nvGrpSpPr>
        <p:grpSpPr>
          <a:xfrm>
            <a:off x="6816868" y="1685205"/>
            <a:ext cx="3420871" cy="584775"/>
            <a:chOff x="8424223" y="1506927"/>
            <a:chExt cx="3420871" cy="584775"/>
          </a:xfrm>
        </p:grpSpPr>
        <p:grpSp>
          <p:nvGrpSpPr>
            <p:cNvPr id="3" name="グループ化 2">
              <a:extLst>
                <a:ext uri="{FF2B5EF4-FFF2-40B4-BE49-F238E27FC236}">
                  <a16:creationId xmlns:a16="http://schemas.microsoft.com/office/drawing/2014/main" id="{79E6E0BF-72D7-5CD8-63D3-162D9DDADDC1}"/>
                </a:ext>
              </a:extLst>
            </p:cNvPr>
            <p:cNvGrpSpPr/>
            <p:nvPr/>
          </p:nvGrpSpPr>
          <p:grpSpPr>
            <a:xfrm>
              <a:off x="8424223" y="1531251"/>
              <a:ext cx="3420871" cy="540809"/>
              <a:chOff x="1453487" y="381212"/>
              <a:chExt cx="3420871" cy="540809"/>
            </a:xfrm>
            <a:solidFill>
              <a:schemeClr val="tx2"/>
            </a:solidFill>
            <a:effectLst/>
          </p:grpSpPr>
          <p:sp>
            <p:nvSpPr>
              <p:cNvPr id="4" name="楕円 3">
                <a:extLst>
                  <a:ext uri="{FF2B5EF4-FFF2-40B4-BE49-F238E27FC236}">
                    <a16:creationId xmlns:a16="http://schemas.microsoft.com/office/drawing/2014/main" id="{8A0166B7-5943-0E5B-9D40-3D16E896C3C9}"/>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 name="楕円 4">
                <a:extLst>
                  <a:ext uri="{FF2B5EF4-FFF2-40B4-BE49-F238E27FC236}">
                    <a16:creationId xmlns:a16="http://schemas.microsoft.com/office/drawing/2014/main" id="{E48597E4-3543-33D3-ABD9-2E3C0BF4578F}"/>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 name="正方形/長方形 5">
                <a:extLst>
                  <a:ext uri="{FF2B5EF4-FFF2-40B4-BE49-F238E27FC236}">
                    <a16:creationId xmlns:a16="http://schemas.microsoft.com/office/drawing/2014/main" id="{F94165D2-3EC5-6F6C-1785-081ABFA17328}"/>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7" name="テキスト ボックス 6">
              <a:extLst>
                <a:ext uri="{FF2B5EF4-FFF2-40B4-BE49-F238E27FC236}">
                  <a16:creationId xmlns:a16="http://schemas.microsoft.com/office/drawing/2014/main" id="{A87BE9F5-0FDD-62BB-CDBC-B3BCE44EA820}"/>
                </a:ext>
              </a:extLst>
            </p:cNvPr>
            <p:cNvSpPr txBox="1"/>
            <p:nvPr/>
          </p:nvSpPr>
          <p:spPr>
            <a:xfrm>
              <a:off x="8562271" y="1506927"/>
              <a:ext cx="3145646"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拠点のパターン</a:t>
              </a:r>
            </a:p>
          </p:txBody>
        </p:sp>
      </p:grpSp>
      <p:pic>
        <p:nvPicPr>
          <p:cNvPr id="18" name="図 17">
            <a:extLst>
              <a:ext uri="{FF2B5EF4-FFF2-40B4-BE49-F238E27FC236}">
                <a16:creationId xmlns:a16="http://schemas.microsoft.com/office/drawing/2014/main" id="{E8567FF2-A6A7-1EDE-BB02-811AD3F96366}"/>
              </a:ext>
            </a:extLst>
          </p:cNvPr>
          <p:cNvPicPr>
            <a:picLocks noChangeAspect="1"/>
          </p:cNvPicPr>
          <p:nvPr/>
        </p:nvPicPr>
        <p:blipFill>
          <a:blip r:embed="rId6"/>
          <a:stretch>
            <a:fillRect/>
          </a:stretch>
        </p:blipFill>
        <p:spPr>
          <a:xfrm>
            <a:off x="455922" y="1375187"/>
            <a:ext cx="4533382" cy="5320800"/>
          </a:xfrm>
          <a:prstGeom prst="rect">
            <a:avLst/>
          </a:prstGeom>
        </p:spPr>
      </p:pic>
      <p:sp>
        <p:nvSpPr>
          <p:cNvPr id="10" name="楕円 9">
            <a:extLst>
              <a:ext uri="{FF2B5EF4-FFF2-40B4-BE49-F238E27FC236}">
                <a16:creationId xmlns:a16="http://schemas.microsoft.com/office/drawing/2014/main" id="{17303308-3FE4-0C33-C7F5-2690AF218397}"/>
              </a:ext>
            </a:extLst>
          </p:cNvPr>
          <p:cNvSpPr>
            <a:spLocks noChangeAspect="1"/>
          </p:cNvSpPr>
          <p:nvPr/>
        </p:nvSpPr>
        <p:spPr>
          <a:xfrm>
            <a:off x="5011769" y="2488473"/>
            <a:ext cx="854123" cy="854123"/>
          </a:xfrm>
          <a:prstGeom prst="ellipse">
            <a:avLst/>
          </a:prstGeom>
          <a:gradFill>
            <a:gsLst>
              <a:gs pos="100000">
                <a:schemeClr val="bg1">
                  <a:alpha val="0"/>
                </a:schemeClr>
              </a:gs>
              <a:gs pos="22000">
                <a:schemeClr val="accent6"/>
              </a:gs>
              <a:gs pos="0">
                <a:schemeClr val="accent6"/>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094F18A-42D2-5844-89F2-76D069DF6696}"/>
              </a:ext>
            </a:extLst>
          </p:cNvPr>
          <p:cNvSpPr>
            <a:spLocks noChangeAspect="1"/>
          </p:cNvSpPr>
          <p:nvPr/>
        </p:nvSpPr>
        <p:spPr>
          <a:xfrm>
            <a:off x="5011769" y="3743663"/>
            <a:ext cx="864000" cy="864000"/>
          </a:xfrm>
          <a:prstGeom prst="ellipse">
            <a:avLst/>
          </a:prstGeom>
          <a:gradFill>
            <a:gsLst>
              <a:gs pos="100000">
                <a:schemeClr val="bg1">
                  <a:alpha val="0"/>
                </a:schemeClr>
              </a:gs>
              <a:gs pos="22000">
                <a:schemeClr val="accent3"/>
              </a:gs>
              <a:gs pos="0">
                <a:schemeClr val="accent3"/>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5DC1494-E68D-DE3A-E821-57B44CFBF9A9}"/>
              </a:ext>
            </a:extLst>
          </p:cNvPr>
          <p:cNvSpPr>
            <a:spLocks noChangeAspect="1"/>
          </p:cNvSpPr>
          <p:nvPr/>
        </p:nvSpPr>
        <p:spPr>
          <a:xfrm>
            <a:off x="5011769" y="5008730"/>
            <a:ext cx="864000" cy="864000"/>
          </a:xfrm>
          <a:prstGeom prst="ellipse">
            <a:avLst/>
          </a:prstGeom>
          <a:gradFill>
            <a:gsLst>
              <a:gs pos="100000">
                <a:schemeClr val="bg1">
                  <a:alpha val="0"/>
                </a:schemeClr>
              </a:gs>
              <a:gs pos="22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96D56CC-702C-C04D-EB14-E991369BC904}"/>
              </a:ext>
            </a:extLst>
          </p:cNvPr>
          <p:cNvSpPr txBox="1"/>
          <p:nvPr/>
        </p:nvSpPr>
        <p:spPr>
          <a:xfrm>
            <a:off x="5914620" y="2438480"/>
            <a:ext cx="6543534" cy="954107"/>
          </a:xfrm>
          <a:prstGeom prst="rect">
            <a:avLst/>
          </a:prstGeom>
          <a:noFill/>
        </p:spPr>
        <p:txBody>
          <a:bodyPr wrap="square" rtlCol="0" anchor="ctr">
            <a:spAutoFit/>
          </a:bodyPr>
          <a:lstStyle/>
          <a:p>
            <a:r>
              <a:rPr kumimoji="1" lang="ja-JP" altLang="en-US" sz="3200" b="1"/>
              <a:t>駅中心拠点</a:t>
            </a:r>
            <a:endParaRPr kumimoji="1" lang="en-US" altLang="ja-JP" sz="3200" b="1"/>
          </a:p>
          <a:p>
            <a:r>
              <a:rPr kumimoji="1" lang="ja-JP" altLang="en-US" sz="2400"/>
              <a:t>鉄道駅を中心に施設整備・居住の集積を図る</a:t>
            </a:r>
            <a:endParaRPr kumimoji="1" lang="en-US" altLang="ja-JP" sz="2000"/>
          </a:p>
        </p:txBody>
      </p:sp>
      <p:sp>
        <p:nvSpPr>
          <p:cNvPr id="16" name="テキスト ボックス 15">
            <a:extLst>
              <a:ext uri="{FF2B5EF4-FFF2-40B4-BE49-F238E27FC236}">
                <a16:creationId xmlns:a16="http://schemas.microsoft.com/office/drawing/2014/main" id="{9E7CA76E-88AB-1734-1DB1-658FE91FCB47}"/>
              </a:ext>
            </a:extLst>
          </p:cNvPr>
          <p:cNvSpPr txBox="1"/>
          <p:nvPr/>
        </p:nvSpPr>
        <p:spPr>
          <a:xfrm>
            <a:off x="5914620" y="3698609"/>
            <a:ext cx="6638786" cy="954107"/>
          </a:xfrm>
          <a:prstGeom prst="rect">
            <a:avLst/>
          </a:prstGeom>
          <a:noFill/>
        </p:spPr>
        <p:txBody>
          <a:bodyPr wrap="square" rtlCol="0" anchor="ctr">
            <a:spAutoFit/>
          </a:bodyPr>
          <a:lstStyle/>
          <a:p>
            <a:r>
              <a:rPr kumimoji="1" lang="ja-JP" altLang="en-US" sz="3200" b="1"/>
              <a:t>地域拠点</a:t>
            </a:r>
            <a:endParaRPr kumimoji="1" lang="en-US" altLang="ja-JP" sz="3200" b="1"/>
          </a:p>
          <a:p>
            <a:r>
              <a:rPr kumimoji="1" lang="ja-JP" altLang="en-US" sz="2400"/>
              <a:t>鉄道駅から離れたエリアで施設の集約を図る</a:t>
            </a:r>
            <a:endParaRPr kumimoji="1" lang="en-US" altLang="ja-JP" sz="2400"/>
          </a:p>
        </p:txBody>
      </p:sp>
      <p:sp>
        <p:nvSpPr>
          <p:cNvPr id="17" name="テキスト ボックス 16">
            <a:extLst>
              <a:ext uri="{FF2B5EF4-FFF2-40B4-BE49-F238E27FC236}">
                <a16:creationId xmlns:a16="http://schemas.microsoft.com/office/drawing/2014/main" id="{2FA93885-01D0-2A3B-D3B1-1C7F82F0E61F}"/>
              </a:ext>
            </a:extLst>
          </p:cNvPr>
          <p:cNvSpPr txBox="1"/>
          <p:nvPr/>
        </p:nvSpPr>
        <p:spPr>
          <a:xfrm>
            <a:off x="5914620" y="4963676"/>
            <a:ext cx="6096677" cy="954107"/>
          </a:xfrm>
          <a:prstGeom prst="rect">
            <a:avLst/>
          </a:prstGeom>
          <a:noFill/>
        </p:spPr>
        <p:txBody>
          <a:bodyPr wrap="square" rtlCol="0">
            <a:spAutoFit/>
          </a:bodyPr>
          <a:lstStyle/>
          <a:p>
            <a:r>
              <a:rPr kumimoji="1" lang="en-US" altLang="ja-JP" sz="3200" b="1"/>
              <a:t>IC</a:t>
            </a:r>
            <a:r>
              <a:rPr kumimoji="1" lang="ja-JP" altLang="en-US" sz="3200" b="1"/>
              <a:t>拠点</a:t>
            </a:r>
            <a:endParaRPr kumimoji="1" lang="en-US" altLang="ja-JP" sz="3200" b="1"/>
          </a:p>
          <a:p>
            <a:r>
              <a:rPr kumimoji="1" lang="ja-JP" altLang="en-US" sz="2400"/>
              <a:t>高速道路</a:t>
            </a:r>
            <a:r>
              <a:rPr kumimoji="1" lang="en-US" altLang="ja-JP" sz="2400"/>
              <a:t>IC</a:t>
            </a:r>
            <a:r>
              <a:rPr kumimoji="1" lang="ja-JP" altLang="en-US" sz="2400"/>
              <a:t>を中心に産業施設の集積を図る</a:t>
            </a:r>
            <a:endParaRPr kumimoji="1" lang="en-US" altLang="ja-JP" sz="2400"/>
          </a:p>
        </p:txBody>
      </p:sp>
      <p:pic>
        <p:nvPicPr>
          <p:cNvPr id="31" name="オーディオ 30">
            <a:hlinkClick r:id="" action="ppaction://media"/>
            <a:extLst>
              <a:ext uri="{FF2B5EF4-FFF2-40B4-BE49-F238E27FC236}">
                <a16:creationId xmlns:a16="http://schemas.microsoft.com/office/drawing/2014/main" id="{78F68586-C67B-E8F8-60DF-1F99877A1E2F}"/>
              </a:ext>
            </a:extLst>
          </p:cNvPr>
          <p:cNvPicPr>
            <a:picLocks noChangeAspect="1"/>
          </p:cNvPicPr>
          <p:nvPr>
            <a:audioFile r:link="rId1"/>
            <p:extLst>
              <p:ext uri="{DAA4B4D4-6D71-4841-9C94-3DE7FCFB9230}">
                <p14:media xmlns:p14="http://schemas.microsoft.com/office/powerpoint/2010/main" r:embed="rId2">
                  <p14:trim st="2626" end="4270.0929"/>
                </p14:media>
              </p:ext>
            </p:extLst>
          </p:nvPr>
        </p:nvPicPr>
        <p:blipFill>
          <a:blip r:embed="rId7"/>
          <a:srcRect l="-287500" t="-287500" r="-287500" b="-287500"/>
          <a:stretch>
            <a:fillRect/>
          </a:stretch>
        </p:blipFill>
        <p:spPr>
          <a:xfrm>
            <a:off x="12458154" y="4672645"/>
            <a:ext cx="2057400" cy="2057400"/>
          </a:xfrm>
          <a:prstGeom prst="ellipse">
            <a:avLst/>
          </a:prstGeom>
        </p:spPr>
      </p:pic>
    </p:spTree>
    <p:extLst>
      <p:ext uri="{BB962C8B-B14F-4D97-AF65-F5344CB8AC3E}">
        <p14:creationId xmlns:p14="http://schemas.microsoft.com/office/powerpoint/2010/main" val="55496041"/>
      </p:ext>
    </p:extLst>
  </p:cSld>
  <p:clrMapOvr>
    <a:masterClrMapping/>
  </p:clrMapOvr>
  <mc:AlternateContent xmlns:mc="http://schemas.openxmlformats.org/markup-compatibility/2006">
    <mc:Choice xmlns:p14="http://schemas.microsoft.com/office/powerpoint/2010/main" Requires="p14">
      <p:transition spd="med" p14:dur="700" advTm="13400">
        <p:fade/>
      </p:transition>
    </mc:Choice>
    <mc:Fallback>
      <p:transition spd="med" advTm="13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BF77890-FFF8-0069-6C0D-8C7B35960090}"/>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19C7C776-964F-2484-89EB-53BE79AB0FBB}"/>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C4755D0-4F00-80E6-FD53-645BB5460E3F}"/>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9E3E8217-30E6-E164-BCCB-4FED07CC5718}"/>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7DEA947-EE31-A600-0B47-72F993A77D4E}"/>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EAF38B92-E14C-0E5E-F8FE-38867BE51CF4}"/>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全体構想</a:t>
              </a:r>
            </a:p>
          </p:txBody>
        </p:sp>
      </p:grpSp>
      <p:pic>
        <p:nvPicPr>
          <p:cNvPr id="40" name="オーディオ 39">
            <a:hlinkClick r:id="" action="ppaction://media"/>
            <a:extLst>
              <a:ext uri="{FF2B5EF4-FFF2-40B4-BE49-F238E27FC236}">
                <a16:creationId xmlns:a16="http://schemas.microsoft.com/office/drawing/2014/main" id="{A8670C89-A633-AE45-6FAA-7877D52799B9}"/>
              </a:ext>
            </a:extLst>
          </p:cNvPr>
          <p:cNvPicPr>
            <a:picLocks noChangeAspect="1"/>
          </p:cNvPicPr>
          <p:nvPr>
            <a:audioFile r:link="rId1"/>
            <p:extLst>
              <p:ext uri="{DAA4B4D4-6D71-4841-9C94-3DE7FCFB9230}">
                <p14:media xmlns:p14="http://schemas.microsoft.com/office/powerpoint/2010/main" r:embed="rId2">
                  <p14:trim st="3249" end="3835.8707"/>
                </p14:media>
              </p:ext>
            </p:extLst>
          </p:nvPr>
        </p:nvPicPr>
        <p:blipFill>
          <a:blip r:embed="rId5"/>
          <a:srcRect l="-287500" t="-287500" r="-287500" b="-287500"/>
          <a:stretch>
            <a:fillRect/>
          </a:stretch>
        </p:blipFill>
        <p:spPr>
          <a:xfrm>
            <a:off x="12681204" y="5594604"/>
            <a:ext cx="2057400" cy="2057400"/>
          </a:xfrm>
          <a:prstGeom prst="ellipse">
            <a:avLst/>
          </a:prstGeom>
        </p:spPr>
      </p:pic>
    </p:spTree>
    <p:extLst>
      <p:ext uri="{BB962C8B-B14F-4D97-AF65-F5344CB8AC3E}">
        <p14:creationId xmlns:p14="http://schemas.microsoft.com/office/powerpoint/2010/main" val="804755806"/>
      </p:ext>
    </p:extLst>
  </p:cSld>
  <p:clrMapOvr>
    <a:masterClrMapping/>
  </p:clrMapOvr>
  <p:transition spd="slow" advClick="0" advTm="24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1097-1351-BA5E-9B47-F01C48639B58}"/>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73BBB655-95E3-F2FC-2BD9-10BE1F66D892}"/>
              </a:ext>
            </a:extLst>
          </p:cNvPr>
          <p:cNvPicPr>
            <a:picLocks noChangeAspect="1"/>
          </p:cNvPicPr>
          <p:nvPr/>
        </p:nvPicPr>
        <p:blipFill>
          <a:blip r:embed="rId5"/>
          <a:stretch>
            <a:fillRect/>
          </a:stretch>
        </p:blipFill>
        <p:spPr>
          <a:xfrm>
            <a:off x="455922" y="1375187"/>
            <a:ext cx="4533382" cy="5320800"/>
          </a:xfrm>
          <a:prstGeom prst="rect">
            <a:avLst/>
          </a:prstGeom>
        </p:spPr>
      </p:pic>
      <p:grpSp>
        <p:nvGrpSpPr>
          <p:cNvPr id="70" name="グループ化 69">
            <a:extLst>
              <a:ext uri="{FF2B5EF4-FFF2-40B4-BE49-F238E27FC236}">
                <a16:creationId xmlns:a16="http://schemas.microsoft.com/office/drawing/2014/main" id="{CBE34570-1FAB-FA6B-7BA1-06192CAB9178}"/>
              </a:ext>
            </a:extLst>
          </p:cNvPr>
          <p:cNvGrpSpPr/>
          <p:nvPr/>
        </p:nvGrpSpPr>
        <p:grpSpPr>
          <a:xfrm>
            <a:off x="3874728" y="376530"/>
            <a:ext cx="4442545" cy="769441"/>
            <a:chOff x="3874728" y="376530"/>
            <a:chExt cx="4442545" cy="769441"/>
          </a:xfrm>
        </p:grpSpPr>
        <p:sp>
          <p:nvSpPr>
            <p:cNvPr id="71" name="フリーフォーム: 図形 70">
              <a:extLst>
                <a:ext uri="{FF2B5EF4-FFF2-40B4-BE49-F238E27FC236}">
                  <a16:creationId xmlns:a16="http://schemas.microsoft.com/office/drawing/2014/main" id="{BB6B5602-0939-7533-57B9-4476774CB6D4}"/>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2" name="テキスト ボックス 71">
              <a:extLst>
                <a:ext uri="{FF2B5EF4-FFF2-40B4-BE49-F238E27FC236}">
                  <a16:creationId xmlns:a16="http://schemas.microsoft.com/office/drawing/2014/main" id="{492CE8BA-36D5-3B27-C2D1-FB57C2010923}"/>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8" name="グループ化 7">
            <a:extLst>
              <a:ext uri="{FF2B5EF4-FFF2-40B4-BE49-F238E27FC236}">
                <a16:creationId xmlns:a16="http://schemas.microsoft.com/office/drawing/2014/main" id="{DAF4C2CB-18EB-8F7B-726E-B59CB6094977}"/>
              </a:ext>
            </a:extLst>
          </p:cNvPr>
          <p:cNvGrpSpPr/>
          <p:nvPr/>
        </p:nvGrpSpPr>
        <p:grpSpPr>
          <a:xfrm>
            <a:off x="6816868" y="1687217"/>
            <a:ext cx="3420871" cy="584775"/>
            <a:chOff x="8424223" y="1508939"/>
            <a:chExt cx="3420871" cy="584775"/>
          </a:xfrm>
        </p:grpSpPr>
        <p:grpSp>
          <p:nvGrpSpPr>
            <p:cNvPr id="3" name="グループ化 2">
              <a:extLst>
                <a:ext uri="{FF2B5EF4-FFF2-40B4-BE49-F238E27FC236}">
                  <a16:creationId xmlns:a16="http://schemas.microsoft.com/office/drawing/2014/main" id="{83B2AB98-062A-2DE7-92D8-70833E9B0CFD}"/>
                </a:ext>
              </a:extLst>
            </p:cNvPr>
            <p:cNvGrpSpPr/>
            <p:nvPr/>
          </p:nvGrpSpPr>
          <p:grpSpPr>
            <a:xfrm>
              <a:off x="8424223" y="1531251"/>
              <a:ext cx="3420871" cy="540809"/>
              <a:chOff x="1453487" y="381212"/>
              <a:chExt cx="3420871" cy="540809"/>
            </a:xfrm>
            <a:solidFill>
              <a:schemeClr val="tx2"/>
            </a:solidFill>
            <a:effectLst/>
          </p:grpSpPr>
          <p:sp>
            <p:nvSpPr>
              <p:cNvPr id="4" name="楕円 3">
                <a:extLst>
                  <a:ext uri="{FF2B5EF4-FFF2-40B4-BE49-F238E27FC236}">
                    <a16:creationId xmlns:a16="http://schemas.microsoft.com/office/drawing/2014/main" id="{DA4DBD7A-8DF1-A464-EA87-85A5BCCB19C1}"/>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 name="楕円 4">
                <a:extLst>
                  <a:ext uri="{FF2B5EF4-FFF2-40B4-BE49-F238E27FC236}">
                    <a16:creationId xmlns:a16="http://schemas.microsoft.com/office/drawing/2014/main" id="{3077088F-187F-886E-BEC4-18CDB48414D8}"/>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 name="正方形/長方形 5">
                <a:extLst>
                  <a:ext uri="{FF2B5EF4-FFF2-40B4-BE49-F238E27FC236}">
                    <a16:creationId xmlns:a16="http://schemas.microsoft.com/office/drawing/2014/main" id="{EA647768-023B-8E01-52C9-890AE390CD3D}"/>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7" name="テキスト ボックス 6">
              <a:extLst>
                <a:ext uri="{FF2B5EF4-FFF2-40B4-BE49-F238E27FC236}">
                  <a16:creationId xmlns:a16="http://schemas.microsoft.com/office/drawing/2014/main" id="{5E7A0BCC-4518-2506-C09F-5B46014BE6EF}"/>
                </a:ext>
              </a:extLst>
            </p:cNvPr>
            <p:cNvSpPr txBox="1"/>
            <p:nvPr/>
          </p:nvSpPr>
          <p:spPr>
            <a:xfrm>
              <a:off x="8424223" y="1508939"/>
              <a:ext cx="3420871"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拠点と公共交通</a:t>
              </a:r>
            </a:p>
          </p:txBody>
        </p:sp>
      </p:grpSp>
      <p:sp>
        <p:nvSpPr>
          <p:cNvPr id="12" name="楕円 11">
            <a:extLst>
              <a:ext uri="{FF2B5EF4-FFF2-40B4-BE49-F238E27FC236}">
                <a16:creationId xmlns:a16="http://schemas.microsoft.com/office/drawing/2014/main" id="{6AD5F418-848F-FE4A-AFC8-1029C331D9F9}"/>
              </a:ext>
            </a:extLst>
          </p:cNvPr>
          <p:cNvSpPr>
            <a:spLocks noChangeAspect="1"/>
          </p:cNvSpPr>
          <p:nvPr/>
        </p:nvSpPr>
        <p:spPr>
          <a:xfrm>
            <a:off x="5011769" y="3743663"/>
            <a:ext cx="864000" cy="864000"/>
          </a:xfrm>
          <a:prstGeom prst="ellipse">
            <a:avLst/>
          </a:prstGeom>
          <a:gradFill>
            <a:gsLst>
              <a:gs pos="100000">
                <a:schemeClr val="bg1">
                  <a:alpha val="0"/>
                </a:schemeClr>
              </a:gs>
              <a:gs pos="22000">
                <a:schemeClr val="accent6"/>
              </a:gs>
              <a:gs pos="0">
                <a:schemeClr val="accent6"/>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055F8F25-044A-33C2-FD59-DE08CB928AAC}"/>
              </a:ext>
            </a:extLst>
          </p:cNvPr>
          <p:cNvSpPr>
            <a:spLocks noChangeAspect="1"/>
          </p:cNvSpPr>
          <p:nvPr/>
        </p:nvSpPr>
        <p:spPr>
          <a:xfrm>
            <a:off x="5011769" y="5008730"/>
            <a:ext cx="864000" cy="864000"/>
          </a:xfrm>
          <a:prstGeom prst="ellipse">
            <a:avLst/>
          </a:prstGeom>
          <a:gradFill>
            <a:gsLst>
              <a:gs pos="100000">
                <a:schemeClr val="bg1">
                  <a:alpha val="0"/>
                </a:schemeClr>
              </a:gs>
              <a:gs pos="22000">
                <a:schemeClr val="accent3"/>
              </a:gs>
              <a:gs pos="0">
                <a:schemeClr val="accent3"/>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3764B65-53A2-8EB6-E71C-0181D18A2BF7}"/>
              </a:ext>
            </a:extLst>
          </p:cNvPr>
          <p:cNvSpPr txBox="1"/>
          <p:nvPr/>
        </p:nvSpPr>
        <p:spPr>
          <a:xfrm>
            <a:off x="5914620" y="2249529"/>
            <a:ext cx="6543534" cy="1323439"/>
          </a:xfrm>
          <a:prstGeom prst="rect">
            <a:avLst/>
          </a:prstGeom>
          <a:noFill/>
        </p:spPr>
        <p:txBody>
          <a:bodyPr wrap="square" rtlCol="0" anchor="ctr">
            <a:spAutoFit/>
          </a:bodyPr>
          <a:lstStyle/>
          <a:p>
            <a:r>
              <a:rPr kumimoji="1" lang="ja-JP" altLang="en-US" sz="3200" b="1"/>
              <a:t>拠点間交通（基幹的交通）</a:t>
            </a:r>
            <a:endParaRPr kumimoji="1" lang="en-US" altLang="ja-JP" sz="3200" b="1"/>
          </a:p>
          <a:p>
            <a:r>
              <a:rPr kumimoji="1" lang="ja-JP" altLang="en-US" sz="2400"/>
              <a:t>拠点間バス路線の集約</a:t>
            </a:r>
            <a:endParaRPr kumimoji="1" lang="en-US" altLang="ja-JP" sz="2400"/>
          </a:p>
          <a:p>
            <a:r>
              <a:rPr kumimoji="1" lang="ja-JP" altLang="en-US" sz="2400"/>
              <a:t>路線近辺への居住の集積を図る</a:t>
            </a:r>
            <a:endParaRPr kumimoji="1" lang="en-US" altLang="ja-JP" sz="2000"/>
          </a:p>
        </p:txBody>
      </p:sp>
      <p:sp>
        <p:nvSpPr>
          <p:cNvPr id="16" name="テキスト ボックス 15">
            <a:extLst>
              <a:ext uri="{FF2B5EF4-FFF2-40B4-BE49-F238E27FC236}">
                <a16:creationId xmlns:a16="http://schemas.microsoft.com/office/drawing/2014/main" id="{0A9C8139-583F-11A8-B5EE-ACEB80C371F9}"/>
              </a:ext>
            </a:extLst>
          </p:cNvPr>
          <p:cNvSpPr txBox="1"/>
          <p:nvPr/>
        </p:nvSpPr>
        <p:spPr>
          <a:xfrm>
            <a:off x="5914620" y="3698609"/>
            <a:ext cx="6638786" cy="954107"/>
          </a:xfrm>
          <a:prstGeom prst="rect">
            <a:avLst/>
          </a:prstGeom>
          <a:noFill/>
        </p:spPr>
        <p:txBody>
          <a:bodyPr wrap="square" rtlCol="0" anchor="ctr">
            <a:spAutoFit/>
          </a:bodyPr>
          <a:lstStyle/>
          <a:p>
            <a:r>
              <a:rPr kumimoji="1" lang="ja-JP" altLang="en-US" sz="3200" b="1"/>
              <a:t>駅拠点内交通（補助的交通）</a:t>
            </a:r>
            <a:endParaRPr kumimoji="1" lang="en-US" altLang="ja-JP" sz="3200" b="1"/>
          </a:p>
          <a:p>
            <a:r>
              <a:rPr kumimoji="1" lang="ja-JP" altLang="en-US" sz="2400"/>
              <a:t>定時定路方式の地域内交通の充実を図る</a:t>
            </a:r>
            <a:endParaRPr kumimoji="1" lang="en-US" altLang="ja-JP" sz="2400"/>
          </a:p>
        </p:txBody>
      </p:sp>
      <p:sp>
        <p:nvSpPr>
          <p:cNvPr id="17" name="テキスト ボックス 16">
            <a:extLst>
              <a:ext uri="{FF2B5EF4-FFF2-40B4-BE49-F238E27FC236}">
                <a16:creationId xmlns:a16="http://schemas.microsoft.com/office/drawing/2014/main" id="{98162C04-69A2-7492-665C-9CCD6DCEC262}"/>
              </a:ext>
            </a:extLst>
          </p:cNvPr>
          <p:cNvSpPr txBox="1"/>
          <p:nvPr/>
        </p:nvSpPr>
        <p:spPr>
          <a:xfrm>
            <a:off x="5914620" y="4778357"/>
            <a:ext cx="6096677" cy="1323439"/>
          </a:xfrm>
          <a:prstGeom prst="rect">
            <a:avLst/>
          </a:prstGeom>
          <a:noFill/>
        </p:spPr>
        <p:txBody>
          <a:bodyPr wrap="square" rtlCol="0">
            <a:spAutoFit/>
          </a:bodyPr>
          <a:lstStyle/>
          <a:p>
            <a:r>
              <a:rPr kumimoji="1" lang="ja-JP" altLang="en-US" sz="3200" b="1"/>
              <a:t>地域拠点内交通（補助的交通）</a:t>
            </a:r>
            <a:endParaRPr kumimoji="1" lang="en-US" altLang="ja-JP" sz="3200" b="1"/>
          </a:p>
          <a:p>
            <a:r>
              <a:rPr kumimoji="1" lang="ja-JP" altLang="en-US" sz="2400"/>
              <a:t>デマンド方式の地域内交通の充実</a:t>
            </a:r>
            <a:endParaRPr kumimoji="1" lang="en-US" altLang="ja-JP" sz="2400"/>
          </a:p>
          <a:p>
            <a:r>
              <a:rPr kumimoji="1" lang="ja-JP" altLang="en-US" sz="2400"/>
              <a:t>拠点間交通との交通結節点整備</a:t>
            </a:r>
            <a:endParaRPr kumimoji="1" lang="en-US" altLang="ja-JP" sz="2400"/>
          </a:p>
        </p:txBody>
      </p:sp>
      <p:sp>
        <p:nvSpPr>
          <p:cNvPr id="2" name="正方形/長方形 1">
            <a:extLst>
              <a:ext uri="{FF2B5EF4-FFF2-40B4-BE49-F238E27FC236}">
                <a16:creationId xmlns:a16="http://schemas.microsoft.com/office/drawing/2014/main" id="{5A9D61E0-2B9D-129C-FBE2-38671B32D445}"/>
              </a:ext>
            </a:extLst>
          </p:cNvPr>
          <p:cNvSpPr/>
          <p:nvPr/>
        </p:nvSpPr>
        <p:spPr>
          <a:xfrm>
            <a:off x="5011769" y="2478595"/>
            <a:ext cx="864000" cy="864000"/>
          </a:xfrm>
          <a:prstGeom prst="rect">
            <a:avLst/>
          </a:prstGeom>
          <a:gradFill flip="none" rotWithShape="1">
            <a:gsLst>
              <a:gs pos="100000">
                <a:schemeClr val="accent5">
                  <a:lumMod val="20000"/>
                  <a:lumOff val="80000"/>
                  <a:alpha val="80000"/>
                </a:schemeClr>
              </a:gs>
              <a:gs pos="65000">
                <a:schemeClr val="accent5"/>
              </a:gs>
              <a:gs pos="35000">
                <a:schemeClr val="accent5"/>
              </a:gs>
              <a:gs pos="0">
                <a:schemeClr val="accent5">
                  <a:lumMod val="20000"/>
                  <a:lumOff val="80000"/>
                  <a:alpha val="8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オーディオ 19">
            <a:hlinkClick r:id="" action="ppaction://media"/>
            <a:extLst>
              <a:ext uri="{FF2B5EF4-FFF2-40B4-BE49-F238E27FC236}">
                <a16:creationId xmlns:a16="http://schemas.microsoft.com/office/drawing/2014/main" id="{66CAA7D9-EE7B-E68F-0FF2-A540B62D74D3}"/>
              </a:ext>
            </a:extLst>
          </p:cNvPr>
          <p:cNvPicPr>
            <a:picLocks noChangeAspect="1"/>
          </p:cNvPicPr>
          <p:nvPr>
            <a:audioFile r:link="rId1"/>
            <p:extLst>
              <p:ext uri="{DAA4B4D4-6D71-4841-9C94-3DE7FCFB9230}">
                <p14:media xmlns:p14="http://schemas.microsoft.com/office/powerpoint/2010/main" r:embed="rId2">
                  <p14:trim st="2748" end="4747.5986"/>
                </p14:media>
              </p:ext>
            </p:extLst>
          </p:nvPr>
        </p:nvPicPr>
        <p:blipFill>
          <a:blip r:embed="rId6"/>
          <a:srcRect l="-287500" t="-287500" r="-287500" b="-287500"/>
          <a:stretch>
            <a:fillRect/>
          </a:stretch>
        </p:blipFill>
        <p:spPr>
          <a:xfrm>
            <a:off x="12514895" y="4548970"/>
            <a:ext cx="2057400" cy="2057400"/>
          </a:xfrm>
          <a:prstGeom prst="ellipse">
            <a:avLst/>
          </a:prstGeom>
        </p:spPr>
      </p:pic>
    </p:spTree>
    <p:extLst>
      <p:ext uri="{BB962C8B-B14F-4D97-AF65-F5344CB8AC3E}">
        <p14:creationId xmlns:p14="http://schemas.microsoft.com/office/powerpoint/2010/main" val="2775775437"/>
      </p:ext>
    </p:extLst>
  </p:cSld>
  <p:clrMapOvr>
    <a:masterClrMapping/>
  </p:clrMapOvr>
  <mc:AlternateContent xmlns:mc="http://schemas.openxmlformats.org/markup-compatibility/2006">
    <mc:Choice xmlns:p14="http://schemas.microsoft.com/office/powerpoint/2010/main" Requires="p14">
      <p:transition spd="med" p14:dur="700" advClick="0" advTm="14300">
        <p:fade/>
      </p:transition>
    </mc:Choice>
    <mc:Fallback>
      <p:transition spd="med" advClick="0" advTm="14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A8E2-7E2B-BDB7-D04D-FAB12FFD39C3}"/>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DBD99441-4170-ADFB-6333-6EBE08291972}"/>
              </a:ext>
            </a:extLst>
          </p:cNvPr>
          <p:cNvPicPr>
            <a:picLocks noChangeAspect="1"/>
          </p:cNvPicPr>
          <p:nvPr/>
        </p:nvPicPr>
        <p:blipFill>
          <a:blip r:embed="rId5">
            <a:alphaModFix/>
          </a:blip>
          <a:stretch>
            <a:fillRect/>
          </a:stretch>
        </p:blipFill>
        <p:spPr>
          <a:xfrm>
            <a:off x="541614" y="1346584"/>
            <a:ext cx="4515761" cy="5362465"/>
          </a:xfrm>
          <a:prstGeom prst="rect">
            <a:avLst/>
          </a:prstGeom>
        </p:spPr>
      </p:pic>
      <p:grpSp>
        <p:nvGrpSpPr>
          <p:cNvPr id="70" name="グループ化 69">
            <a:extLst>
              <a:ext uri="{FF2B5EF4-FFF2-40B4-BE49-F238E27FC236}">
                <a16:creationId xmlns:a16="http://schemas.microsoft.com/office/drawing/2014/main" id="{D17F3438-9640-95B4-27C8-DA90FEF0994D}"/>
              </a:ext>
            </a:extLst>
          </p:cNvPr>
          <p:cNvGrpSpPr/>
          <p:nvPr/>
        </p:nvGrpSpPr>
        <p:grpSpPr>
          <a:xfrm>
            <a:off x="3874728" y="376530"/>
            <a:ext cx="4442545" cy="769441"/>
            <a:chOff x="3874728" y="376530"/>
            <a:chExt cx="4442545" cy="769441"/>
          </a:xfrm>
        </p:grpSpPr>
        <p:sp>
          <p:nvSpPr>
            <p:cNvPr id="71" name="フリーフォーム: 図形 70">
              <a:extLst>
                <a:ext uri="{FF2B5EF4-FFF2-40B4-BE49-F238E27FC236}">
                  <a16:creationId xmlns:a16="http://schemas.microsoft.com/office/drawing/2014/main" id="{DD106245-C6FF-7D17-546F-D9B00E4F07CF}"/>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2" name="テキスト ボックス 71">
              <a:extLst>
                <a:ext uri="{FF2B5EF4-FFF2-40B4-BE49-F238E27FC236}">
                  <a16:creationId xmlns:a16="http://schemas.microsoft.com/office/drawing/2014/main" id="{C2045979-3DE5-5629-0FF9-96C2C8763F7F}"/>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将来都市像</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grpSp>
        <p:nvGrpSpPr>
          <p:cNvPr id="8" name="グループ化 7">
            <a:extLst>
              <a:ext uri="{FF2B5EF4-FFF2-40B4-BE49-F238E27FC236}">
                <a16:creationId xmlns:a16="http://schemas.microsoft.com/office/drawing/2014/main" id="{34B1E3EF-D075-FCD0-CADD-DF7B28ECF3D8}"/>
              </a:ext>
            </a:extLst>
          </p:cNvPr>
          <p:cNvGrpSpPr/>
          <p:nvPr/>
        </p:nvGrpSpPr>
        <p:grpSpPr>
          <a:xfrm>
            <a:off x="6816868" y="1685205"/>
            <a:ext cx="3420871" cy="584775"/>
            <a:chOff x="8424223" y="1506927"/>
            <a:chExt cx="3420871" cy="584775"/>
          </a:xfrm>
        </p:grpSpPr>
        <p:grpSp>
          <p:nvGrpSpPr>
            <p:cNvPr id="3" name="グループ化 2">
              <a:extLst>
                <a:ext uri="{FF2B5EF4-FFF2-40B4-BE49-F238E27FC236}">
                  <a16:creationId xmlns:a16="http://schemas.microsoft.com/office/drawing/2014/main" id="{7491810E-2744-681F-C088-B1757CA53D9E}"/>
                </a:ext>
              </a:extLst>
            </p:cNvPr>
            <p:cNvGrpSpPr/>
            <p:nvPr/>
          </p:nvGrpSpPr>
          <p:grpSpPr>
            <a:xfrm>
              <a:off x="8424223" y="1531251"/>
              <a:ext cx="3420871" cy="540809"/>
              <a:chOff x="1453487" y="381212"/>
              <a:chExt cx="3420871" cy="540809"/>
            </a:xfrm>
            <a:solidFill>
              <a:schemeClr val="tx2"/>
            </a:solidFill>
            <a:effectLst/>
          </p:grpSpPr>
          <p:sp>
            <p:nvSpPr>
              <p:cNvPr id="4" name="楕円 3">
                <a:extLst>
                  <a:ext uri="{FF2B5EF4-FFF2-40B4-BE49-F238E27FC236}">
                    <a16:creationId xmlns:a16="http://schemas.microsoft.com/office/drawing/2014/main" id="{0220673F-B30C-5CFB-389C-3F34386BF5CE}"/>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 name="楕円 4">
                <a:extLst>
                  <a:ext uri="{FF2B5EF4-FFF2-40B4-BE49-F238E27FC236}">
                    <a16:creationId xmlns:a16="http://schemas.microsoft.com/office/drawing/2014/main" id="{FA91884A-3DEE-8528-CD7B-2D61686F0407}"/>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 name="正方形/長方形 5">
                <a:extLst>
                  <a:ext uri="{FF2B5EF4-FFF2-40B4-BE49-F238E27FC236}">
                    <a16:creationId xmlns:a16="http://schemas.microsoft.com/office/drawing/2014/main" id="{B33DA23E-70C2-3C12-30B7-F7E972BF6090}"/>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7" name="テキスト ボックス 6">
              <a:extLst>
                <a:ext uri="{FF2B5EF4-FFF2-40B4-BE49-F238E27FC236}">
                  <a16:creationId xmlns:a16="http://schemas.microsoft.com/office/drawing/2014/main" id="{58C47207-F2B3-5E69-E873-E969AEE04948}"/>
                </a:ext>
              </a:extLst>
            </p:cNvPr>
            <p:cNvSpPr txBox="1"/>
            <p:nvPr/>
          </p:nvSpPr>
          <p:spPr>
            <a:xfrm>
              <a:off x="8562271" y="1506927"/>
              <a:ext cx="3145646"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拠点外エリア</a:t>
              </a:r>
            </a:p>
          </p:txBody>
        </p:sp>
      </p:grpSp>
      <p:sp>
        <p:nvSpPr>
          <p:cNvPr id="16" name="テキスト ボックス 15">
            <a:extLst>
              <a:ext uri="{FF2B5EF4-FFF2-40B4-BE49-F238E27FC236}">
                <a16:creationId xmlns:a16="http://schemas.microsoft.com/office/drawing/2014/main" id="{03D585FB-5AA9-7C09-3A0B-31618223D953}"/>
              </a:ext>
            </a:extLst>
          </p:cNvPr>
          <p:cNvSpPr txBox="1"/>
          <p:nvPr/>
        </p:nvSpPr>
        <p:spPr>
          <a:xfrm>
            <a:off x="5914620" y="3509003"/>
            <a:ext cx="5247591" cy="1323439"/>
          </a:xfrm>
          <a:prstGeom prst="rect">
            <a:avLst/>
          </a:prstGeom>
          <a:noFill/>
        </p:spPr>
        <p:txBody>
          <a:bodyPr wrap="square" rtlCol="0" anchor="ctr">
            <a:spAutoFit/>
          </a:bodyPr>
          <a:lstStyle/>
          <a:p>
            <a:r>
              <a:rPr kumimoji="1" lang="ja-JP" altLang="en-US" sz="3200" b="1"/>
              <a:t>都和中地区</a:t>
            </a:r>
            <a:endParaRPr kumimoji="1" lang="en-US" altLang="ja-JP" sz="3200" b="1"/>
          </a:p>
          <a:p>
            <a:r>
              <a:rPr kumimoji="1" lang="ja-JP" altLang="en-US" sz="2400"/>
              <a:t>現状は路線バスがないエリア</a:t>
            </a:r>
            <a:endParaRPr kumimoji="1" lang="en-US" altLang="ja-JP" sz="2400"/>
          </a:p>
          <a:p>
            <a:r>
              <a:rPr kumimoji="1" lang="ja-JP" altLang="en-US" sz="2400"/>
              <a:t>地域内交通による補完を図る</a:t>
            </a:r>
            <a:endParaRPr kumimoji="1" lang="en-US" altLang="ja-JP" sz="2400"/>
          </a:p>
        </p:txBody>
      </p:sp>
      <p:sp>
        <p:nvSpPr>
          <p:cNvPr id="17" name="テキスト ボックス 16">
            <a:extLst>
              <a:ext uri="{FF2B5EF4-FFF2-40B4-BE49-F238E27FC236}">
                <a16:creationId xmlns:a16="http://schemas.microsoft.com/office/drawing/2014/main" id="{E3BBC788-60D9-90C5-CE12-4FD5D1B0E187}"/>
              </a:ext>
            </a:extLst>
          </p:cNvPr>
          <p:cNvSpPr txBox="1"/>
          <p:nvPr/>
        </p:nvSpPr>
        <p:spPr>
          <a:xfrm>
            <a:off x="5914620" y="4779008"/>
            <a:ext cx="6096677" cy="1323439"/>
          </a:xfrm>
          <a:prstGeom prst="rect">
            <a:avLst/>
          </a:prstGeom>
          <a:noFill/>
        </p:spPr>
        <p:txBody>
          <a:bodyPr wrap="square" rtlCol="0">
            <a:spAutoFit/>
          </a:bodyPr>
          <a:lstStyle/>
          <a:p>
            <a:r>
              <a:rPr kumimoji="1" lang="ja-JP" altLang="en-US" sz="3200" b="1"/>
              <a:t>四中・六中地区</a:t>
            </a:r>
            <a:endParaRPr kumimoji="1" lang="en-US" altLang="ja-JP" sz="3200" b="1"/>
          </a:p>
          <a:p>
            <a:r>
              <a:rPr kumimoji="1" lang="ja-JP" altLang="en-US" sz="2400"/>
              <a:t>現行路線バスが存在するエリア</a:t>
            </a:r>
            <a:endParaRPr kumimoji="1" lang="en-US" altLang="ja-JP" sz="2400"/>
          </a:p>
          <a:p>
            <a:r>
              <a:rPr kumimoji="1" lang="ja-JP" altLang="en-US" sz="2400"/>
              <a:t>拠点エリアの拡張も候補に補完を図る</a:t>
            </a:r>
            <a:endParaRPr kumimoji="1" lang="en-US" altLang="ja-JP" sz="2400"/>
          </a:p>
        </p:txBody>
      </p:sp>
      <p:sp>
        <p:nvSpPr>
          <p:cNvPr id="9" name="円: 塗りつぶしなし 8">
            <a:extLst>
              <a:ext uri="{FF2B5EF4-FFF2-40B4-BE49-F238E27FC236}">
                <a16:creationId xmlns:a16="http://schemas.microsoft.com/office/drawing/2014/main" id="{45AB053C-1B06-5CCE-F1ED-9C72432A125E}"/>
              </a:ext>
            </a:extLst>
          </p:cNvPr>
          <p:cNvSpPr>
            <a:spLocks noChangeAspect="1"/>
          </p:cNvSpPr>
          <p:nvPr/>
        </p:nvSpPr>
        <p:spPr>
          <a:xfrm>
            <a:off x="5011768" y="3743662"/>
            <a:ext cx="854123" cy="854123"/>
          </a:xfrm>
          <a:prstGeom prst="donut">
            <a:avLst>
              <a:gd name="adj" fmla="val 1620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円: 塗りつぶしなし 10">
            <a:extLst>
              <a:ext uri="{FF2B5EF4-FFF2-40B4-BE49-F238E27FC236}">
                <a16:creationId xmlns:a16="http://schemas.microsoft.com/office/drawing/2014/main" id="{4FB29D83-B95B-C693-1D18-8A7F5C6D1D0E}"/>
              </a:ext>
            </a:extLst>
          </p:cNvPr>
          <p:cNvSpPr>
            <a:spLocks noChangeAspect="1"/>
          </p:cNvSpPr>
          <p:nvPr/>
        </p:nvSpPr>
        <p:spPr>
          <a:xfrm>
            <a:off x="5012436" y="5013667"/>
            <a:ext cx="854123" cy="854123"/>
          </a:xfrm>
          <a:prstGeom prst="donut">
            <a:avLst>
              <a:gd name="adj" fmla="val 1620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A0E61094-768C-B96A-72D9-80CA43085D9B}"/>
              </a:ext>
            </a:extLst>
          </p:cNvPr>
          <p:cNvSpPr txBox="1"/>
          <p:nvPr/>
        </p:nvSpPr>
        <p:spPr>
          <a:xfrm>
            <a:off x="4976809" y="2322575"/>
            <a:ext cx="7180232" cy="1200329"/>
          </a:xfrm>
          <a:prstGeom prst="rect">
            <a:avLst/>
          </a:prstGeom>
          <a:noFill/>
        </p:spPr>
        <p:txBody>
          <a:bodyPr wrap="square" rtlCol="0">
            <a:spAutoFit/>
          </a:bodyPr>
          <a:lstStyle/>
          <a:p>
            <a:r>
              <a:rPr kumimoji="1" lang="ja-JP" altLang="en-US" sz="2400"/>
              <a:t>拠点の中心から離れた地域では、現況に合わせて適切な補完を行う。</a:t>
            </a:r>
            <a:endParaRPr kumimoji="1" lang="en-US" altLang="ja-JP" sz="2400"/>
          </a:p>
          <a:p>
            <a:r>
              <a:rPr kumimoji="1" lang="ja-JP" altLang="en-US" sz="2400"/>
              <a:t>将来の動向に合わせて、拠点範囲の再検討を行う。</a:t>
            </a:r>
            <a:endParaRPr kumimoji="1" lang="en-US" altLang="ja-JP" sz="2400"/>
          </a:p>
        </p:txBody>
      </p:sp>
      <p:pic>
        <p:nvPicPr>
          <p:cNvPr id="25" name="オーディオ 24">
            <a:hlinkClick r:id="" action="ppaction://media"/>
            <a:extLst>
              <a:ext uri="{FF2B5EF4-FFF2-40B4-BE49-F238E27FC236}">
                <a16:creationId xmlns:a16="http://schemas.microsoft.com/office/drawing/2014/main" id="{5BA73774-87C8-17BA-1289-BAD1443AEE05}"/>
              </a:ext>
            </a:extLst>
          </p:cNvPr>
          <p:cNvPicPr>
            <a:picLocks noChangeAspect="1"/>
          </p:cNvPicPr>
          <p:nvPr>
            <a:audioFile r:link="rId1"/>
            <p:extLst>
              <p:ext uri="{DAA4B4D4-6D71-4841-9C94-3DE7FCFB9230}">
                <p14:media xmlns:p14="http://schemas.microsoft.com/office/powerpoint/2010/main" r:embed="rId2">
                  <p14:trim st="3329" end="4877.4263"/>
                </p14:media>
              </p:ext>
            </p:extLst>
          </p:nvPr>
        </p:nvPicPr>
        <p:blipFill>
          <a:blip r:embed="rId6"/>
          <a:srcRect l="-287500" t="-287500" r="-287500" b="-287500"/>
          <a:stretch>
            <a:fillRect/>
          </a:stretch>
        </p:blipFill>
        <p:spPr>
          <a:xfrm>
            <a:off x="12335885" y="4651649"/>
            <a:ext cx="2057400" cy="2057400"/>
          </a:xfrm>
          <a:prstGeom prst="ellipse">
            <a:avLst/>
          </a:prstGeom>
        </p:spPr>
      </p:pic>
    </p:spTree>
    <p:extLst>
      <p:ext uri="{BB962C8B-B14F-4D97-AF65-F5344CB8AC3E}">
        <p14:creationId xmlns:p14="http://schemas.microsoft.com/office/powerpoint/2010/main" val="951740222"/>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17094-6BB4-5EEB-E9AF-F2402AB03054}"/>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01A3A9B3-448D-4C19-943B-92E890D517B7}"/>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902D98ED-034B-55D0-BD55-0CA99CD6E660}"/>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5AB02339-BA54-03B0-61FB-EB52A675F404}"/>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73B9B1F4-DF60-05DF-0864-652CD361F0D2}"/>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AEA93334-B664-03AA-C3EF-04EB4C6B5D65}"/>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9E106279-3ED3-62C4-C801-7BB22885CA50}"/>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将来都市像</a:t>
              </a:r>
            </a:p>
          </p:txBody>
        </p:sp>
      </p:grpSp>
    </p:spTree>
    <p:extLst>
      <p:ext uri="{BB962C8B-B14F-4D97-AF65-F5344CB8AC3E}">
        <p14:creationId xmlns:p14="http://schemas.microsoft.com/office/powerpoint/2010/main" val="2470975433"/>
      </p:ext>
    </p:extLst>
  </p:cSld>
  <p:clrMapOvr>
    <a:masterClrMapping/>
  </p:clrMapOvr>
  <p:transition spd="slow" advClick="0" advTm="1000">
    <p:push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791509-1F96-E620-0B9B-CF5402D2F829}"/>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8816955D-BE98-1209-66FE-4370D16E52C3}"/>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2DA86734-01C6-0CE9-022E-6BAD9FBDF777}"/>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D801D6CF-ADEB-0715-5C97-EC50DA9F8CC8}"/>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FB1A151D-3378-27E9-D84F-D5149F49966D}"/>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607E2E4D-E3FA-60C1-3683-5D2482E2CB74}"/>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B21EE6A9-DB17-3647-C9D8-823767AFA931}"/>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施策</a:t>
              </a:r>
            </a:p>
          </p:txBody>
        </p:sp>
      </p:grpSp>
      <p:pic>
        <p:nvPicPr>
          <p:cNvPr id="8" name="オーディオ 7">
            <a:hlinkClick r:id="" action="ppaction://media"/>
            <a:extLst>
              <a:ext uri="{FF2B5EF4-FFF2-40B4-BE49-F238E27FC236}">
                <a16:creationId xmlns:a16="http://schemas.microsoft.com/office/drawing/2014/main" id="{79372641-14DD-8D64-2AA8-D49159BFBD40}"/>
              </a:ext>
            </a:extLst>
          </p:cNvPr>
          <p:cNvPicPr>
            <a:picLocks noChangeAspect="1"/>
          </p:cNvPicPr>
          <p:nvPr>
            <a:audioFile r:link="rId1"/>
            <p:extLst>
              <p:ext uri="{DAA4B4D4-6D71-4841-9C94-3DE7FCFB9230}">
                <p14:media xmlns:p14="http://schemas.microsoft.com/office/powerpoint/2010/main" r:embed="rId2">
                  <p14:trim st="2639" end="3691.3945"/>
                </p14:media>
              </p:ext>
            </p:extLst>
          </p:nvPr>
        </p:nvPicPr>
        <p:blipFill>
          <a:blip r:embed="rId5"/>
          <a:srcRect l="-287500" t="-287500" r="-287500" b="-287500"/>
          <a:stretch>
            <a:fillRect/>
          </a:stretch>
        </p:blipFill>
        <p:spPr>
          <a:xfrm>
            <a:off x="13177713" y="4800600"/>
            <a:ext cx="2057400" cy="2057400"/>
          </a:xfrm>
          <a:prstGeom prst="ellipse">
            <a:avLst/>
          </a:prstGeom>
        </p:spPr>
      </p:pic>
    </p:spTree>
    <p:extLst>
      <p:ext uri="{BB962C8B-B14F-4D97-AF65-F5344CB8AC3E}">
        <p14:creationId xmlns:p14="http://schemas.microsoft.com/office/powerpoint/2010/main" val="4117646886"/>
      </p:ext>
    </p:extLst>
  </p:cSld>
  <p:clrMapOvr>
    <a:masterClrMapping/>
  </p:clrMapOvr>
  <p:transition spd="slow" advTm="2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A49D-9FD0-3511-9361-858EF89A52FC}"/>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3689E33E-AC42-DDA1-F771-08A6B8BFDE4B}"/>
              </a:ext>
            </a:extLst>
          </p:cNvPr>
          <p:cNvGrpSpPr/>
          <p:nvPr/>
        </p:nvGrpSpPr>
        <p:grpSpPr>
          <a:xfrm>
            <a:off x="3293192" y="3840873"/>
            <a:ext cx="5580000" cy="540549"/>
            <a:chOff x="185972" y="380361"/>
            <a:chExt cx="5580000" cy="540549"/>
          </a:xfrm>
          <a:solidFill>
            <a:schemeClr val="accent6"/>
          </a:solidFill>
          <a:effectLst/>
        </p:grpSpPr>
        <p:sp>
          <p:nvSpPr>
            <p:cNvPr id="22" name="楕円 21">
              <a:extLst>
                <a:ext uri="{FF2B5EF4-FFF2-40B4-BE49-F238E27FC236}">
                  <a16:creationId xmlns:a16="http://schemas.microsoft.com/office/drawing/2014/main" id="{21F43B79-57FA-32D3-2006-5196B2A26ED2}"/>
                </a:ext>
              </a:extLst>
            </p:cNvPr>
            <p:cNvSpPr>
              <a:spLocks noChangeAspect="1"/>
            </p:cNvSpPr>
            <p:nvPr/>
          </p:nvSpPr>
          <p:spPr>
            <a:xfrm>
              <a:off x="185972" y="38036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3" name="楕円 22">
              <a:extLst>
                <a:ext uri="{FF2B5EF4-FFF2-40B4-BE49-F238E27FC236}">
                  <a16:creationId xmlns:a16="http://schemas.microsoft.com/office/drawing/2014/main" id="{51AC941D-2941-578A-1CBB-58CB6CD5126A}"/>
                </a:ext>
              </a:extLst>
            </p:cNvPr>
            <p:cNvSpPr>
              <a:spLocks noChangeAspect="1"/>
            </p:cNvSpPr>
            <p:nvPr/>
          </p:nvSpPr>
          <p:spPr>
            <a:xfrm>
              <a:off x="5225972" y="38036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4" name="正方形/長方形 23">
              <a:extLst>
                <a:ext uri="{FF2B5EF4-FFF2-40B4-BE49-F238E27FC236}">
                  <a16:creationId xmlns:a16="http://schemas.microsoft.com/office/drawing/2014/main" id="{3B72F711-DFD2-FF46-6A64-AC6700A604BB}"/>
                </a:ext>
              </a:extLst>
            </p:cNvPr>
            <p:cNvSpPr/>
            <p:nvPr/>
          </p:nvSpPr>
          <p:spPr>
            <a:xfrm>
              <a:off x="455972" y="380910"/>
              <a:ext cx="504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1" name="グループ化 40">
            <a:extLst>
              <a:ext uri="{FF2B5EF4-FFF2-40B4-BE49-F238E27FC236}">
                <a16:creationId xmlns:a16="http://schemas.microsoft.com/office/drawing/2014/main" id="{C0A737DC-385D-35E2-DF6E-856B8E83D6A0}"/>
              </a:ext>
            </a:extLst>
          </p:cNvPr>
          <p:cNvGrpSpPr/>
          <p:nvPr/>
        </p:nvGrpSpPr>
        <p:grpSpPr>
          <a:xfrm>
            <a:off x="4746000" y="2087564"/>
            <a:ext cx="2700000" cy="584775"/>
            <a:chOff x="4898400" y="1661081"/>
            <a:chExt cx="2700000" cy="584775"/>
          </a:xfrm>
        </p:grpSpPr>
        <p:grpSp>
          <p:nvGrpSpPr>
            <p:cNvPr id="35" name="グループ化 34">
              <a:extLst>
                <a:ext uri="{FF2B5EF4-FFF2-40B4-BE49-F238E27FC236}">
                  <a16:creationId xmlns:a16="http://schemas.microsoft.com/office/drawing/2014/main" id="{9338CBB8-FBF1-BCE9-21DA-9D7F54F187F8}"/>
                </a:ext>
              </a:extLst>
            </p:cNvPr>
            <p:cNvGrpSpPr/>
            <p:nvPr/>
          </p:nvGrpSpPr>
          <p:grpSpPr>
            <a:xfrm>
              <a:off x="4898400" y="1682660"/>
              <a:ext cx="2700000" cy="540000"/>
              <a:chOff x="1636301" y="380404"/>
              <a:chExt cx="2700000" cy="540000"/>
            </a:xfrm>
            <a:solidFill>
              <a:schemeClr val="tx2"/>
            </a:solidFill>
            <a:effectLst/>
          </p:grpSpPr>
          <p:sp>
            <p:nvSpPr>
              <p:cNvPr id="36" name="楕円 35">
                <a:extLst>
                  <a:ext uri="{FF2B5EF4-FFF2-40B4-BE49-F238E27FC236}">
                    <a16:creationId xmlns:a16="http://schemas.microsoft.com/office/drawing/2014/main" id="{ADA1093F-6CB9-9BB2-DBE4-2DCC68DC8090}"/>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7" name="楕円 36">
                <a:extLst>
                  <a:ext uri="{FF2B5EF4-FFF2-40B4-BE49-F238E27FC236}">
                    <a16:creationId xmlns:a16="http://schemas.microsoft.com/office/drawing/2014/main" id="{77F191AD-E95E-DCD2-90A6-38AFD3CA06FB}"/>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8" name="正方形/長方形 37">
                <a:extLst>
                  <a:ext uri="{FF2B5EF4-FFF2-40B4-BE49-F238E27FC236}">
                    <a16:creationId xmlns:a16="http://schemas.microsoft.com/office/drawing/2014/main" id="{59D6300B-E92B-6EBB-4322-D54960831EA2}"/>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D629BB9B-F6FC-F562-6362-877559AA132A}"/>
                </a:ext>
              </a:extLst>
            </p:cNvPr>
            <p:cNvSpPr txBox="1"/>
            <p:nvPr/>
          </p:nvSpPr>
          <p:spPr>
            <a:xfrm>
              <a:off x="5056221" y="1661081"/>
              <a:ext cx="2384358"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将来都市像</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CF82C84B-AA31-D868-10E9-D6865D31E655}"/>
              </a:ext>
            </a:extLst>
          </p:cNvPr>
          <p:cNvGrpSpPr/>
          <p:nvPr/>
        </p:nvGrpSpPr>
        <p:grpSpPr>
          <a:xfrm>
            <a:off x="4746000" y="1530260"/>
            <a:ext cx="2700000" cy="540000"/>
            <a:chOff x="1636301" y="380404"/>
            <a:chExt cx="2700000" cy="540000"/>
          </a:xfrm>
          <a:solidFill>
            <a:schemeClr val="tx2"/>
          </a:solidFill>
          <a:effectLst/>
        </p:grpSpPr>
        <p:sp>
          <p:nvSpPr>
            <p:cNvPr id="9" name="楕円 8">
              <a:extLst>
                <a:ext uri="{FF2B5EF4-FFF2-40B4-BE49-F238E27FC236}">
                  <a16:creationId xmlns:a16="http://schemas.microsoft.com/office/drawing/2014/main" id="{43D85758-8B35-721C-0CD8-A3C496E0982B}"/>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 name="楕円 9">
              <a:extLst>
                <a:ext uri="{FF2B5EF4-FFF2-40B4-BE49-F238E27FC236}">
                  <a16:creationId xmlns:a16="http://schemas.microsoft.com/office/drawing/2014/main" id="{CE83E933-EF2B-D1CF-25BF-D160A28FE99E}"/>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正方形/長方形 10">
              <a:extLst>
                <a:ext uri="{FF2B5EF4-FFF2-40B4-BE49-F238E27FC236}">
                  <a16:creationId xmlns:a16="http://schemas.microsoft.com/office/drawing/2014/main" id="{B9425F1F-59C0-B6D8-EA59-53FAB66FEFBB}"/>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BDB09989-AE63-4F9B-5B12-ED76E3AB2287}"/>
              </a:ext>
            </a:extLst>
          </p:cNvPr>
          <p:cNvSpPr txBox="1"/>
          <p:nvPr/>
        </p:nvSpPr>
        <p:spPr>
          <a:xfrm>
            <a:off x="4903821" y="1508681"/>
            <a:ext cx="2384358"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48" name="グループ化 47">
            <a:extLst>
              <a:ext uri="{FF2B5EF4-FFF2-40B4-BE49-F238E27FC236}">
                <a16:creationId xmlns:a16="http://schemas.microsoft.com/office/drawing/2014/main" id="{94F27D5F-1C4B-84BE-1B74-A9B9B1510318}"/>
              </a:ext>
            </a:extLst>
          </p:cNvPr>
          <p:cNvGrpSpPr/>
          <p:nvPr/>
        </p:nvGrpSpPr>
        <p:grpSpPr>
          <a:xfrm>
            <a:off x="4923521" y="2659954"/>
            <a:ext cx="2340000" cy="584775"/>
            <a:chOff x="4925349" y="3876036"/>
            <a:chExt cx="2340000" cy="584775"/>
          </a:xfrm>
        </p:grpSpPr>
        <p:sp>
          <p:nvSpPr>
            <p:cNvPr id="159" name="フリーフォーム: 図形 158">
              <a:extLst>
                <a:ext uri="{FF2B5EF4-FFF2-40B4-BE49-F238E27FC236}">
                  <a16:creationId xmlns:a16="http://schemas.microsoft.com/office/drawing/2014/main" id="{23A96146-773E-B5DF-8642-B807CBF8C48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160" name="テキスト ボックス 159">
              <a:extLst>
                <a:ext uri="{FF2B5EF4-FFF2-40B4-BE49-F238E27FC236}">
                  <a16:creationId xmlns:a16="http://schemas.microsoft.com/office/drawing/2014/main" id="{D0B9E25B-E26A-B071-7EEB-093CFE59C36E}"/>
                </a:ext>
              </a:extLst>
            </p:cNvPr>
            <p:cNvSpPr txBox="1"/>
            <p:nvPr/>
          </p:nvSpPr>
          <p:spPr>
            <a:xfrm>
              <a:off x="5249132" y="3876036"/>
              <a:ext cx="1671777"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施策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sp>
        <p:nvSpPr>
          <p:cNvPr id="163" name="二等辺三角形 162">
            <a:extLst>
              <a:ext uri="{FF2B5EF4-FFF2-40B4-BE49-F238E27FC236}">
                <a16:creationId xmlns:a16="http://schemas.microsoft.com/office/drawing/2014/main" id="{55F3DEBA-3AC0-04AD-BFD5-426DEC0169BF}"/>
              </a:ext>
            </a:extLst>
          </p:cNvPr>
          <p:cNvSpPr/>
          <p:nvPr/>
        </p:nvSpPr>
        <p:spPr>
          <a:xfrm rot="10800000">
            <a:off x="5573109" y="4478710"/>
            <a:ext cx="1060704" cy="34372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24DE9E9-B6DD-5D38-9518-FFA0AD6AB37C}"/>
              </a:ext>
            </a:extLst>
          </p:cNvPr>
          <p:cNvGrpSpPr/>
          <p:nvPr/>
        </p:nvGrpSpPr>
        <p:grpSpPr>
          <a:xfrm>
            <a:off x="4519133" y="4839740"/>
            <a:ext cx="3168290" cy="1077218"/>
            <a:chOff x="4506255" y="4839740"/>
            <a:chExt cx="3168290" cy="1077218"/>
          </a:xfrm>
        </p:grpSpPr>
        <p:grpSp>
          <p:nvGrpSpPr>
            <p:cNvPr id="4" name="グループ化 3">
              <a:extLst>
                <a:ext uri="{FF2B5EF4-FFF2-40B4-BE49-F238E27FC236}">
                  <a16:creationId xmlns:a16="http://schemas.microsoft.com/office/drawing/2014/main" id="{5D4E0FAC-89CE-6B2C-C379-156616D88F3F}"/>
                </a:ext>
              </a:extLst>
            </p:cNvPr>
            <p:cNvGrpSpPr/>
            <p:nvPr/>
          </p:nvGrpSpPr>
          <p:grpSpPr>
            <a:xfrm>
              <a:off x="4506255" y="4839740"/>
              <a:ext cx="3168290" cy="1077218"/>
              <a:chOff x="4506255" y="4774434"/>
              <a:chExt cx="3168290" cy="1077218"/>
            </a:xfrm>
          </p:grpSpPr>
          <p:sp>
            <p:nvSpPr>
              <p:cNvPr id="13" name="フリーフォーム: 図形 12">
                <a:extLst>
                  <a:ext uri="{FF2B5EF4-FFF2-40B4-BE49-F238E27FC236}">
                    <a16:creationId xmlns:a16="http://schemas.microsoft.com/office/drawing/2014/main" id="{3944C043-4BA4-7C94-7030-35957D5FB922}"/>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14" name="テキスト ボックス 13">
                <a:extLst>
                  <a:ext uri="{FF2B5EF4-FFF2-40B4-BE49-F238E27FC236}">
                    <a16:creationId xmlns:a16="http://schemas.microsoft.com/office/drawing/2014/main" id="{42B86F64-EA65-ACEB-D2FE-97D02AFCB0E1}"/>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社会変化に</a:t>
                </a:r>
                <a:endParaRPr kumimoji="1" lang="en-US" altLang="ja-JP" sz="3200" b="1">
                  <a:solidFill>
                    <a:schemeClr val="tx2"/>
                  </a:solidFill>
                  <a:latin typeface="Noto Sans JP" panose="020B0200000000000000" pitchFamily="50" charset="-128"/>
                  <a:ea typeface="Noto Sans JP" panose="020B0200000000000000" pitchFamily="50" charset="-128"/>
                </a:endParaRPr>
              </a:p>
              <a:p>
                <a:pPr algn="ctr"/>
                <a:r>
                  <a:rPr kumimoji="1" lang="ja-JP" altLang="en-US" sz="3200" b="1">
                    <a:solidFill>
                      <a:schemeClr val="tx2"/>
                    </a:solidFill>
                    <a:latin typeface="Noto Sans JP" panose="020B0200000000000000" pitchFamily="50" charset="-128"/>
                    <a:ea typeface="Noto Sans JP" panose="020B0200000000000000" pitchFamily="50" charset="-128"/>
                  </a:rPr>
                  <a:t>追いつけない</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5" name="グループ化 4">
              <a:extLst>
                <a:ext uri="{FF2B5EF4-FFF2-40B4-BE49-F238E27FC236}">
                  <a16:creationId xmlns:a16="http://schemas.microsoft.com/office/drawing/2014/main" id="{6AE644E5-9D93-F20F-2F22-5860D88B2B08}"/>
                </a:ext>
              </a:extLst>
            </p:cNvPr>
            <p:cNvGrpSpPr/>
            <p:nvPr/>
          </p:nvGrpSpPr>
          <p:grpSpPr>
            <a:xfrm>
              <a:off x="4506255" y="4874349"/>
              <a:ext cx="3168290" cy="1008000"/>
              <a:chOff x="1056485" y="107994"/>
              <a:chExt cx="3168290" cy="1008000"/>
            </a:xfrm>
            <a:solidFill>
              <a:schemeClr val="accent6"/>
            </a:solidFill>
            <a:effectLst/>
          </p:grpSpPr>
          <p:sp>
            <p:nvSpPr>
              <p:cNvPr id="7" name="楕円 6">
                <a:extLst>
                  <a:ext uri="{FF2B5EF4-FFF2-40B4-BE49-F238E27FC236}">
                    <a16:creationId xmlns:a16="http://schemas.microsoft.com/office/drawing/2014/main" id="{0CDB745A-BBEA-D3ED-1F12-ADB792FAB749}"/>
                  </a:ext>
                </a:extLst>
              </p:cNvPr>
              <p:cNvSpPr>
                <a:spLocks noChangeAspect="1"/>
              </p:cNvSpPr>
              <p:nvPr/>
            </p:nvSpPr>
            <p:spPr>
              <a:xfrm>
                <a:off x="1056485" y="107994"/>
                <a:ext cx="1008000" cy="1008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 name="楕円 7">
                <a:extLst>
                  <a:ext uri="{FF2B5EF4-FFF2-40B4-BE49-F238E27FC236}">
                    <a16:creationId xmlns:a16="http://schemas.microsoft.com/office/drawing/2014/main" id="{BD644812-0673-70D6-A6B9-5E008868E483}"/>
                  </a:ext>
                </a:extLst>
              </p:cNvPr>
              <p:cNvSpPr>
                <a:spLocks noChangeAspect="1"/>
              </p:cNvSpPr>
              <p:nvPr/>
            </p:nvSpPr>
            <p:spPr>
              <a:xfrm>
                <a:off x="3216775" y="107994"/>
                <a:ext cx="1008000" cy="1008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2" name="正方形/長方形 11">
                <a:extLst>
                  <a:ext uri="{FF2B5EF4-FFF2-40B4-BE49-F238E27FC236}">
                    <a16:creationId xmlns:a16="http://schemas.microsoft.com/office/drawing/2014/main" id="{75767A27-008A-EFA2-E44D-7FA52F703578}"/>
                  </a:ext>
                </a:extLst>
              </p:cNvPr>
              <p:cNvSpPr/>
              <p:nvPr/>
            </p:nvSpPr>
            <p:spPr>
              <a:xfrm>
                <a:off x="1560630" y="107994"/>
                <a:ext cx="2160000" cy="10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6" name="テキスト ボックス 5">
              <a:extLst>
                <a:ext uri="{FF2B5EF4-FFF2-40B4-BE49-F238E27FC236}">
                  <a16:creationId xmlns:a16="http://schemas.microsoft.com/office/drawing/2014/main" id="{1C244637-CF18-D292-0FF6-E84B11DA125A}"/>
                </a:ext>
              </a:extLst>
            </p:cNvPr>
            <p:cNvSpPr txBox="1"/>
            <p:nvPr/>
          </p:nvSpPr>
          <p:spPr>
            <a:xfrm>
              <a:off x="4758675" y="4839740"/>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社会変化を</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乗りこなす</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17" name="グループ化 16">
            <a:extLst>
              <a:ext uri="{FF2B5EF4-FFF2-40B4-BE49-F238E27FC236}">
                <a16:creationId xmlns:a16="http://schemas.microsoft.com/office/drawing/2014/main" id="{F1438520-53BA-C806-EFB7-57E0FEE47EC5}"/>
              </a:ext>
            </a:extLst>
          </p:cNvPr>
          <p:cNvGrpSpPr/>
          <p:nvPr/>
        </p:nvGrpSpPr>
        <p:grpSpPr>
          <a:xfrm>
            <a:off x="3293192" y="3261484"/>
            <a:ext cx="5580000" cy="540549"/>
            <a:chOff x="185972" y="380361"/>
            <a:chExt cx="5580000" cy="540549"/>
          </a:xfrm>
          <a:solidFill>
            <a:schemeClr val="accent6"/>
          </a:solidFill>
          <a:effectLst/>
        </p:grpSpPr>
        <p:sp>
          <p:nvSpPr>
            <p:cNvPr id="19" name="楕円 18">
              <a:extLst>
                <a:ext uri="{FF2B5EF4-FFF2-40B4-BE49-F238E27FC236}">
                  <a16:creationId xmlns:a16="http://schemas.microsoft.com/office/drawing/2014/main" id="{12DDFDAB-4F06-6933-72D7-9FF25DF6E41A}"/>
                </a:ext>
              </a:extLst>
            </p:cNvPr>
            <p:cNvSpPr>
              <a:spLocks noChangeAspect="1"/>
            </p:cNvSpPr>
            <p:nvPr/>
          </p:nvSpPr>
          <p:spPr>
            <a:xfrm>
              <a:off x="185972" y="38036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 name="楕円 19">
              <a:extLst>
                <a:ext uri="{FF2B5EF4-FFF2-40B4-BE49-F238E27FC236}">
                  <a16:creationId xmlns:a16="http://schemas.microsoft.com/office/drawing/2014/main" id="{CDFF67D6-89D0-D178-2F8F-EC5178785BD4}"/>
                </a:ext>
              </a:extLst>
            </p:cNvPr>
            <p:cNvSpPr>
              <a:spLocks noChangeAspect="1"/>
            </p:cNvSpPr>
            <p:nvPr/>
          </p:nvSpPr>
          <p:spPr>
            <a:xfrm>
              <a:off x="5225972" y="38036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1" name="正方形/長方形 20">
              <a:extLst>
                <a:ext uri="{FF2B5EF4-FFF2-40B4-BE49-F238E27FC236}">
                  <a16:creationId xmlns:a16="http://schemas.microsoft.com/office/drawing/2014/main" id="{6969185C-D75B-4859-9219-F798C1A5D8F0}"/>
                </a:ext>
              </a:extLst>
            </p:cNvPr>
            <p:cNvSpPr/>
            <p:nvPr/>
          </p:nvSpPr>
          <p:spPr>
            <a:xfrm>
              <a:off x="455972" y="380910"/>
              <a:ext cx="504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 name="テキスト ボックス 17">
            <a:extLst>
              <a:ext uri="{FF2B5EF4-FFF2-40B4-BE49-F238E27FC236}">
                <a16:creationId xmlns:a16="http://schemas.microsoft.com/office/drawing/2014/main" id="{AC3D654C-18CB-3C27-92E6-3E3A35EB8AB4}"/>
              </a:ext>
            </a:extLst>
          </p:cNvPr>
          <p:cNvSpPr txBox="1"/>
          <p:nvPr/>
        </p:nvSpPr>
        <p:spPr>
          <a:xfrm>
            <a:off x="4030147" y="3279362"/>
            <a:ext cx="4126748" cy="523220"/>
          </a:xfrm>
          <a:prstGeom prst="rect">
            <a:avLst/>
          </a:prstGeom>
          <a:noFill/>
        </p:spPr>
        <p:txBody>
          <a:bodyPr wrap="square" rtlCol="0" anchor="ctr">
            <a:spAutoFit/>
          </a:bodyPr>
          <a:lstStyle/>
          <a:p>
            <a:pPr algn="ct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将来都市像に即した施策</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sp>
        <p:nvSpPr>
          <p:cNvPr id="30" name="テキスト ボックス 29">
            <a:extLst>
              <a:ext uri="{FF2B5EF4-FFF2-40B4-BE49-F238E27FC236}">
                <a16:creationId xmlns:a16="http://schemas.microsoft.com/office/drawing/2014/main" id="{D3B071FE-36EC-558E-0210-58C2D7046766}"/>
              </a:ext>
            </a:extLst>
          </p:cNvPr>
          <p:cNvSpPr txBox="1"/>
          <p:nvPr/>
        </p:nvSpPr>
        <p:spPr>
          <a:xfrm>
            <a:off x="3795430" y="3850696"/>
            <a:ext cx="4596182" cy="523220"/>
          </a:xfrm>
          <a:prstGeom prst="rect">
            <a:avLst/>
          </a:prstGeom>
          <a:noFill/>
        </p:spPr>
        <p:txBody>
          <a:bodyPr wrap="square" rtlCol="0" anchor="ctr">
            <a:spAutoFit/>
          </a:bodyPr>
          <a:lstStyle/>
          <a:p>
            <a:pPr algn="ct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広域的・市内全域的な施策</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31" name="グループ化 30">
            <a:extLst>
              <a:ext uri="{FF2B5EF4-FFF2-40B4-BE49-F238E27FC236}">
                <a16:creationId xmlns:a16="http://schemas.microsoft.com/office/drawing/2014/main" id="{2D4502E6-782F-BCF5-8713-575EBB07EF3B}"/>
              </a:ext>
            </a:extLst>
          </p:cNvPr>
          <p:cNvGrpSpPr/>
          <p:nvPr/>
        </p:nvGrpSpPr>
        <p:grpSpPr>
          <a:xfrm>
            <a:off x="3874728" y="376530"/>
            <a:ext cx="4442545" cy="769441"/>
            <a:chOff x="3874728" y="376530"/>
            <a:chExt cx="4442545" cy="769441"/>
          </a:xfrm>
        </p:grpSpPr>
        <p:sp>
          <p:nvSpPr>
            <p:cNvPr id="32" name="フリーフォーム: 図形 31">
              <a:extLst>
                <a:ext uri="{FF2B5EF4-FFF2-40B4-BE49-F238E27FC236}">
                  <a16:creationId xmlns:a16="http://schemas.microsoft.com/office/drawing/2014/main" id="{745B6F54-6BEE-A8A8-5C44-8F128B4AC4CB}"/>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3" name="テキスト ボックス 32">
              <a:extLst>
                <a:ext uri="{FF2B5EF4-FFF2-40B4-BE49-F238E27FC236}">
                  <a16:creationId xmlns:a16="http://schemas.microsoft.com/office/drawing/2014/main" id="{8B04D789-FC05-9F60-45DA-D14348202497}"/>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施策</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47" name="オーディオ 46">
            <a:hlinkClick r:id="" action="ppaction://media"/>
            <a:extLst>
              <a:ext uri="{FF2B5EF4-FFF2-40B4-BE49-F238E27FC236}">
                <a16:creationId xmlns:a16="http://schemas.microsoft.com/office/drawing/2014/main" id="{452D04E5-9B7C-607D-B7BB-A7C25E824CAF}"/>
              </a:ext>
            </a:extLst>
          </p:cNvPr>
          <p:cNvPicPr>
            <a:picLocks noChangeAspect="1"/>
          </p:cNvPicPr>
          <p:nvPr>
            <a:audioFile r:link="rId1"/>
            <p:extLst>
              <p:ext uri="{DAA4B4D4-6D71-4841-9C94-3DE7FCFB9230}">
                <p14:media xmlns:p14="http://schemas.microsoft.com/office/powerpoint/2010/main" r:embed="rId2">
                  <p14:trim st="2647" end="4097.263"/>
                </p14:media>
              </p:ext>
            </p:extLst>
          </p:nvPr>
        </p:nvPicPr>
        <p:blipFill>
          <a:blip r:embed="rId5"/>
          <a:srcRect l="-287500" t="-287500" r="-287500" b="-287500"/>
          <a:stretch>
            <a:fillRect/>
          </a:stretch>
        </p:blipFill>
        <p:spPr>
          <a:xfrm>
            <a:off x="12322629" y="4478710"/>
            <a:ext cx="2057400" cy="2057400"/>
          </a:xfrm>
          <a:prstGeom prst="ellipse">
            <a:avLst/>
          </a:prstGeom>
        </p:spPr>
      </p:pic>
    </p:spTree>
    <p:extLst>
      <p:ext uri="{BB962C8B-B14F-4D97-AF65-F5344CB8AC3E}">
        <p14:creationId xmlns:p14="http://schemas.microsoft.com/office/powerpoint/2010/main" val="74556940"/>
      </p:ext>
    </p:extLst>
  </p:cSld>
  <p:clrMapOvr>
    <a:masterClrMapping/>
  </p:clrMapOvr>
  <mc:AlternateContent xmlns:mc="http://schemas.openxmlformats.org/markup-compatibility/2006">
    <mc:Choice xmlns:p14="http://schemas.microsoft.com/office/powerpoint/2010/main" Requires="p14">
      <p:transition spd="med" p14:dur="700" advClick="0" advTm="6700">
        <p:fade/>
      </p:transition>
    </mc:Choice>
    <mc:Fallback>
      <p:transition spd="med" advClick="0" advTm="6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283BD6-F718-502A-A80D-AF1BC188B54A}"/>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70492F3F-9148-B0FC-8C01-BBD259DB54B7}"/>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1FC96796-47B4-6F51-25B2-AF84C353559A}"/>
                </a:ext>
              </a:extLst>
            </p:cNvPr>
            <p:cNvSpPr>
              <a:spLocks noChangeAspect="1"/>
            </p:cNvSpPr>
            <p:nvPr/>
          </p:nvSpPr>
          <p:spPr>
            <a:xfrm>
              <a:off x="94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FDD03451-8B29-DDF8-8F60-10FE807F0E98}"/>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6BDF3B84-6A39-60C4-C727-CE63D185CB79}"/>
                  </a:ext>
                </a:extLst>
              </p:cNvPr>
              <p:cNvSpPr/>
              <p:nvPr/>
            </p:nvSpPr>
            <p:spPr>
              <a:xfrm>
                <a:off x="-1" y="729000"/>
                <a:ext cx="6790267"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AC896D00-BE16-B21E-5178-5E3E56F06A59}"/>
                  </a:ext>
                </a:extLst>
              </p:cNvPr>
              <p:cNvSpPr>
                <a:spLocks noChangeAspect="1"/>
              </p:cNvSpPr>
              <p:nvPr/>
            </p:nvSpPr>
            <p:spPr>
              <a:xfrm>
                <a:off x="4092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97BEFF70-6DD8-8621-B8D0-1CCA992B3396}"/>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施策</a:t>
              </a:r>
            </a:p>
          </p:txBody>
        </p:sp>
      </p:grpSp>
    </p:spTree>
    <p:extLst>
      <p:ext uri="{BB962C8B-B14F-4D97-AF65-F5344CB8AC3E}">
        <p14:creationId xmlns:p14="http://schemas.microsoft.com/office/powerpoint/2010/main" val="1002067517"/>
      </p:ext>
    </p:extLst>
  </p:cSld>
  <p:clrMapOvr>
    <a:masterClrMapping/>
  </p:clrMapOvr>
  <p:transition spd="slow" advClick="0" advTm="1000">
    <p:push dir="d"/>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1C243C-8BC7-25AC-0671-7BA2BE00B898}"/>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52955D-2D05-3496-4F31-D3072155AAF7}"/>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F40AB58A-0D07-9914-BDE5-E827FAB817CB}"/>
                </a:ext>
              </a:extLst>
            </p:cNvPr>
            <p:cNvSpPr/>
            <p:nvPr/>
          </p:nvSpPr>
          <p:spPr>
            <a:xfrm>
              <a:off x="-1" y="729001"/>
              <a:ext cx="12192001"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7C443CB-E0AA-D959-5F62-417F55696024}"/>
                </a:ext>
              </a:extLst>
            </p:cNvPr>
            <p:cNvSpPr txBox="1"/>
            <p:nvPr/>
          </p:nvSpPr>
          <p:spPr>
            <a:xfrm>
              <a:off x="1611679"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土浦駅拠点施策</a:t>
              </a:r>
            </a:p>
          </p:txBody>
        </p:sp>
      </p:grpSp>
      <p:pic>
        <p:nvPicPr>
          <p:cNvPr id="11" name="オーディオ 10">
            <a:hlinkClick r:id="" action="ppaction://media"/>
            <a:extLst>
              <a:ext uri="{FF2B5EF4-FFF2-40B4-BE49-F238E27FC236}">
                <a16:creationId xmlns:a16="http://schemas.microsoft.com/office/drawing/2014/main" id="{05066861-16C2-BD7F-65C4-4E5471DBB63E}"/>
              </a:ext>
            </a:extLst>
          </p:cNvPr>
          <p:cNvPicPr>
            <a:picLocks noChangeAspect="1"/>
          </p:cNvPicPr>
          <p:nvPr>
            <a:audioFile r:link="rId1"/>
            <p:extLst>
              <p:ext uri="{DAA4B4D4-6D71-4841-9C94-3DE7FCFB9230}">
                <p14:media xmlns:p14="http://schemas.microsoft.com/office/powerpoint/2010/main" r:embed="rId2">
                  <p14:trim st="2991" end="3554.3922"/>
                </p14:media>
              </p:ext>
            </p:extLst>
          </p:nvPr>
        </p:nvPicPr>
        <p:blipFill>
          <a:blip r:embed="rId5"/>
          <a:srcRect l="-287500" t="-287500" r="-287500" b="-287500"/>
          <a:stretch>
            <a:fillRect/>
          </a:stretch>
        </p:blipFill>
        <p:spPr>
          <a:xfrm>
            <a:off x="12395200" y="4466722"/>
            <a:ext cx="2057400" cy="2057400"/>
          </a:xfrm>
          <a:prstGeom prst="ellipse">
            <a:avLst/>
          </a:prstGeom>
        </p:spPr>
      </p:pic>
    </p:spTree>
    <p:extLst>
      <p:ext uri="{BB962C8B-B14F-4D97-AF65-F5344CB8AC3E}">
        <p14:creationId xmlns:p14="http://schemas.microsoft.com/office/powerpoint/2010/main" val="4168767400"/>
      </p:ext>
    </p:extLst>
  </p:cSld>
  <p:clrMapOvr>
    <a:masterClrMapping/>
  </p:clrMapOvr>
  <p:transition spd="slow" advTm="58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DBFB-F48A-23F2-C90F-25BA78D2CEA0}"/>
            </a:ext>
          </a:extLst>
        </p:cNvPr>
        <p:cNvGrpSpPr/>
        <p:nvPr/>
      </p:nvGrpSpPr>
      <p:grpSpPr>
        <a:xfrm>
          <a:off x="0" y="0"/>
          <a:ext cx="0" cy="0"/>
          <a:chOff x="0" y="0"/>
          <a:chExt cx="0" cy="0"/>
        </a:xfrm>
      </p:grpSpPr>
      <p:grpSp>
        <p:nvGrpSpPr>
          <p:cNvPr id="94" name="グループ化 93">
            <a:extLst>
              <a:ext uri="{FF2B5EF4-FFF2-40B4-BE49-F238E27FC236}">
                <a16:creationId xmlns:a16="http://schemas.microsoft.com/office/drawing/2014/main" id="{B4692C1F-FF8D-88E4-A78A-04E4DE3C987D}"/>
              </a:ext>
            </a:extLst>
          </p:cNvPr>
          <p:cNvGrpSpPr/>
          <p:nvPr/>
        </p:nvGrpSpPr>
        <p:grpSpPr>
          <a:xfrm>
            <a:off x="3396756" y="4819141"/>
            <a:ext cx="7739244" cy="584775"/>
            <a:chOff x="3263354" y="5688007"/>
            <a:chExt cx="7739244" cy="584775"/>
          </a:xfrm>
        </p:grpSpPr>
        <p:grpSp>
          <p:nvGrpSpPr>
            <p:cNvPr id="87" name="グループ化 86">
              <a:extLst>
                <a:ext uri="{FF2B5EF4-FFF2-40B4-BE49-F238E27FC236}">
                  <a16:creationId xmlns:a16="http://schemas.microsoft.com/office/drawing/2014/main" id="{C7DD6B53-ED98-1147-B459-FC21EFC4BE95}"/>
                </a:ext>
              </a:extLst>
            </p:cNvPr>
            <p:cNvGrpSpPr/>
            <p:nvPr/>
          </p:nvGrpSpPr>
          <p:grpSpPr>
            <a:xfrm>
              <a:off x="3263354" y="5709586"/>
              <a:ext cx="7739244" cy="542763"/>
              <a:chOff x="1636301" y="380404"/>
              <a:chExt cx="7739244" cy="542763"/>
            </a:xfrm>
            <a:solidFill>
              <a:schemeClr val="tx2"/>
            </a:solidFill>
            <a:effectLst/>
          </p:grpSpPr>
          <p:sp>
            <p:nvSpPr>
              <p:cNvPr id="88" name="楕円 87">
                <a:extLst>
                  <a:ext uri="{FF2B5EF4-FFF2-40B4-BE49-F238E27FC236}">
                    <a16:creationId xmlns:a16="http://schemas.microsoft.com/office/drawing/2014/main" id="{D7C6B01A-783A-0CA3-1A63-A341A672F727}"/>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9" name="楕円 88">
                <a:extLst>
                  <a:ext uri="{FF2B5EF4-FFF2-40B4-BE49-F238E27FC236}">
                    <a16:creationId xmlns:a16="http://schemas.microsoft.com/office/drawing/2014/main" id="{EEDE7133-CAF7-F1EF-E583-9B2FFE9C0FD4}"/>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正方形/長方形 89">
                <a:extLst>
                  <a:ext uri="{FF2B5EF4-FFF2-40B4-BE49-F238E27FC236}">
                    <a16:creationId xmlns:a16="http://schemas.microsoft.com/office/drawing/2014/main" id="{D9398B5E-58D4-ADF6-5307-7DE688E202EA}"/>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1" name="テキスト ボックス 90">
              <a:extLst>
                <a:ext uri="{FF2B5EF4-FFF2-40B4-BE49-F238E27FC236}">
                  <a16:creationId xmlns:a16="http://schemas.microsoft.com/office/drawing/2014/main" id="{9AFFA98D-09BD-373D-732F-CE8C644EBA2C}"/>
                </a:ext>
              </a:extLst>
            </p:cNvPr>
            <p:cNvSpPr txBox="1"/>
            <p:nvPr/>
          </p:nvSpPr>
          <p:spPr>
            <a:xfrm>
              <a:off x="3612105" y="5688007"/>
              <a:ext cx="7045106"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・まちの活気喪失</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sp>
        <p:nvSpPr>
          <p:cNvPr id="4" name="楕円 3">
            <a:extLst>
              <a:ext uri="{FF2B5EF4-FFF2-40B4-BE49-F238E27FC236}">
                <a16:creationId xmlns:a16="http://schemas.microsoft.com/office/drawing/2014/main" id="{B302B029-DE5C-989A-280D-F3A1D841F9E1}"/>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E470F84-63B2-2ACD-F8BE-86AFB2CCAD76}"/>
              </a:ext>
            </a:extLst>
          </p:cNvPr>
          <p:cNvSpPr txBox="1"/>
          <p:nvPr/>
        </p:nvSpPr>
        <p:spPr>
          <a:xfrm>
            <a:off x="437672" y="1464376"/>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土浦駅拠点</a:t>
            </a:r>
          </a:p>
        </p:txBody>
      </p:sp>
      <p:grpSp>
        <p:nvGrpSpPr>
          <p:cNvPr id="31" name="グループ化 30">
            <a:extLst>
              <a:ext uri="{FF2B5EF4-FFF2-40B4-BE49-F238E27FC236}">
                <a16:creationId xmlns:a16="http://schemas.microsoft.com/office/drawing/2014/main" id="{8C55926D-10BF-1271-A1C1-C19D5C5027EF}"/>
              </a:ext>
            </a:extLst>
          </p:cNvPr>
          <p:cNvGrpSpPr/>
          <p:nvPr/>
        </p:nvGrpSpPr>
        <p:grpSpPr>
          <a:xfrm rot="5400000">
            <a:off x="3623239" y="2874758"/>
            <a:ext cx="870034" cy="484632"/>
            <a:chOff x="4640556" y="3476472"/>
            <a:chExt cx="870034" cy="484632"/>
          </a:xfrm>
          <a:solidFill>
            <a:schemeClr val="tx2"/>
          </a:solidFill>
        </p:grpSpPr>
        <p:sp>
          <p:nvSpPr>
            <p:cNvPr id="32" name="矢印: 山形 31">
              <a:extLst>
                <a:ext uri="{FF2B5EF4-FFF2-40B4-BE49-F238E27FC236}">
                  <a16:creationId xmlns:a16="http://schemas.microsoft.com/office/drawing/2014/main" id="{C22EE61E-1D7D-EB18-3B0B-27E821B975B5}"/>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矢印: 山形 32">
              <a:extLst>
                <a:ext uri="{FF2B5EF4-FFF2-40B4-BE49-F238E27FC236}">
                  <a16:creationId xmlns:a16="http://schemas.microsoft.com/office/drawing/2014/main" id="{80B82DFF-1697-CDBF-6656-A0D9F074700D}"/>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矢印: 山形 33">
              <a:extLst>
                <a:ext uri="{FF2B5EF4-FFF2-40B4-BE49-F238E27FC236}">
                  <a16:creationId xmlns:a16="http://schemas.microsoft.com/office/drawing/2014/main" id="{4C06C43D-59B1-6FA7-731F-7989F23A5D3A}"/>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6" name="グループ化 35">
            <a:extLst>
              <a:ext uri="{FF2B5EF4-FFF2-40B4-BE49-F238E27FC236}">
                <a16:creationId xmlns:a16="http://schemas.microsoft.com/office/drawing/2014/main" id="{ABC30550-F2FA-886F-D917-0B61181F692C}"/>
              </a:ext>
            </a:extLst>
          </p:cNvPr>
          <p:cNvGrpSpPr/>
          <p:nvPr/>
        </p:nvGrpSpPr>
        <p:grpSpPr>
          <a:xfrm>
            <a:off x="3396000" y="1408327"/>
            <a:ext cx="2700000" cy="584775"/>
            <a:chOff x="4746000" y="117769"/>
            <a:chExt cx="2700000" cy="584775"/>
          </a:xfrm>
        </p:grpSpPr>
        <p:grpSp>
          <p:nvGrpSpPr>
            <p:cNvPr id="9" name="グループ化 8">
              <a:extLst>
                <a:ext uri="{FF2B5EF4-FFF2-40B4-BE49-F238E27FC236}">
                  <a16:creationId xmlns:a16="http://schemas.microsoft.com/office/drawing/2014/main" id="{510E3DC7-4348-3E53-43FD-D3611332A2B4}"/>
                </a:ext>
              </a:extLst>
            </p:cNvPr>
            <p:cNvGrpSpPr/>
            <p:nvPr/>
          </p:nvGrpSpPr>
          <p:grpSpPr>
            <a:xfrm>
              <a:off x="4746000" y="139348"/>
              <a:ext cx="2700000" cy="540000"/>
              <a:chOff x="1636301" y="380404"/>
              <a:chExt cx="2700000" cy="540000"/>
            </a:xfrm>
            <a:solidFill>
              <a:schemeClr val="tx2"/>
            </a:solidFill>
            <a:effectLst/>
          </p:grpSpPr>
          <p:sp>
            <p:nvSpPr>
              <p:cNvPr id="13" name="楕円 12">
                <a:extLst>
                  <a:ext uri="{FF2B5EF4-FFF2-40B4-BE49-F238E27FC236}">
                    <a16:creationId xmlns:a16="http://schemas.microsoft.com/office/drawing/2014/main" id="{FD26687A-6EF6-C516-CDAB-FA2776EE34A0}"/>
                  </a:ext>
                </a:extLst>
              </p:cNvPr>
              <p:cNvSpPr>
                <a:spLocks noChangeAspect="1"/>
              </p:cNvSpPr>
              <p:nvPr/>
            </p:nvSpPr>
            <p:spPr>
              <a:xfrm>
                <a:off x="163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590AAD13-A0FB-52B7-E5AA-59277AF204F5}"/>
                  </a:ext>
                </a:extLst>
              </p:cNvPr>
              <p:cNvSpPr>
                <a:spLocks noChangeAspect="1"/>
              </p:cNvSpPr>
              <p:nvPr/>
            </p:nvSpPr>
            <p:spPr>
              <a:xfrm>
                <a:off x="379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06393697-2B6E-9660-D84E-7504292F8D6A}"/>
                  </a:ext>
                </a:extLst>
              </p:cNvPr>
              <p:cNvSpPr/>
              <p:nvPr/>
            </p:nvSpPr>
            <p:spPr>
              <a:xfrm>
                <a:off x="1906301" y="380404"/>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DFBBA964-4599-0C93-60F8-04940F1D3876}"/>
                </a:ext>
              </a:extLst>
            </p:cNvPr>
            <p:cNvSpPr txBox="1"/>
            <p:nvPr/>
          </p:nvSpPr>
          <p:spPr>
            <a:xfrm>
              <a:off x="4903821" y="117769"/>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958FD07F-40E5-EE00-5AAE-9D63F9483761}"/>
              </a:ext>
            </a:extLst>
          </p:cNvPr>
          <p:cNvGrpSpPr/>
          <p:nvPr/>
        </p:nvGrpSpPr>
        <p:grpSpPr>
          <a:xfrm>
            <a:off x="3396756" y="4249431"/>
            <a:ext cx="7739244" cy="584775"/>
            <a:chOff x="3263354" y="3421345"/>
            <a:chExt cx="7739244" cy="584775"/>
          </a:xfrm>
        </p:grpSpPr>
        <p:grpSp>
          <p:nvGrpSpPr>
            <p:cNvPr id="39" name="グループ化 38">
              <a:extLst>
                <a:ext uri="{FF2B5EF4-FFF2-40B4-BE49-F238E27FC236}">
                  <a16:creationId xmlns:a16="http://schemas.microsoft.com/office/drawing/2014/main" id="{5B9C3139-77A1-4142-DF0D-D3B285044A7E}"/>
                </a:ext>
              </a:extLst>
            </p:cNvPr>
            <p:cNvGrpSpPr/>
            <p:nvPr/>
          </p:nvGrpSpPr>
          <p:grpSpPr>
            <a:xfrm>
              <a:off x="3263354" y="3442924"/>
              <a:ext cx="7739244" cy="542763"/>
              <a:chOff x="1636301" y="380404"/>
              <a:chExt cx="7739244" cy="542763"/>
            </a:xfrm>
            <a:solidFill>
              <a:schemeClr val="tx2"/>
            </a:solidFill>
            <a:effectLst/>
          </p:grpSpPr>
          <p:sp>
            <p:nvSpPr>
              <p:cNvPr id="41" name="楕円 40">
                <a:extLst>
                  <a:ext uri="{FF2B5EF4-FFF2-40B4-BE49-F238E27FC236}">
                    <a16:creationId xmlns:a16="http://schemas.microsoft.com/office/drawing/2014/main" id="{98E50932-6CDF-7B0B-51D2-860E52698564}"/>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楕円 41">
                <a:extLst>
                  <a:ext uri="{FF2B5EF4-FFF2-40B4-BE49-F238E27FC236}">
                    <a16:creationId xmlns:a16="http://schemas.microsoft.com/office/drawing/2014/main" id="{37E848C1-2333-C179-5515-8DF128ED5168}"/>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正方形/長方形 42">
                <a:extLst>
                  <a:ext uri="{FF2B5EF4-FFF2-40B4-BE49-F238E27FC236}">
                    <a16:creationId xmlns:a16="http://schemas.microsoft.com/office/drawing/2014/main" id="{2CB5B5A9-A354-F9D7-3FFC-B15E828A4469}"/>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721E0BB1-D5B9-34D1-AE87-83BFDD7BF169}"/>
                </a:ext>
              </a:extLst>
            </p:cNvPr>
            <p:cNvSpPr txBox="1"/>
            <p:nvPr/>
          </p:nvSpPr>
          <p:spPr>
            <a:xfrm>
              <a:off x="3612107" y="3421345"/>
              <a:ext cx="7120491"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空きテナント増加・廃業の増加・税収</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92" name="グループ化 91">
            <a:extLst>
              <a:ext uri="{FF2B5EF4-FFF2-40B4-BE49-F238E27FC236}">
                <a16:creationId xmlns:a16="http://schemas.microsoft.com/office/drawing/2014/main" id="{30358DC4-FDD3-EE8C-10B6-9D7A4ED6A47A}"/>
              </a:ext>
            </a:extLst>
          </p:cNvPr>
          <p:cNvGrpSpPr/>
          <p:nvPr/>
        </p:nvGrpSpPr>
        <p:grpSpPr>
          <a:xfrm>
            <a:off x="3396000" y="1982856"/>
            <a:ext cx="7740000" cy="584775"/>
            <a:chOff x="3262598" y="1168218"/>
            <a:chExt cx="7740000" cy="584775"/>
          </a:xfrm>
        </p:grpSpPr>
        <p:grpSp>
          <p:nvGrpSpPr>
            <p:cNvPr id="51" name="グループ化 50">
              <a:extLst>
                <a:ext uri="{FF2B5EF4-FFF2-40B4-BE49-F238E27FC236}">
                  <a16:creationId xmlns:a16="http://schemas.microsoft.com/office/drawing/2014/main" id="{41D08799-6B38-9078-2785-60D3414E3E32}"/>
                </a:ext>
              </a:extLst>
            </p:cNvPr>
            <p:cNvGrpSpPr/>
            <p:nvPr/>
          </p:nvGrpSpPr>
          <p:grpSpPr>
            <a:xfrm>
              <a:off x="3262598" y="1185188"/>
              <a:ext cx="7740000" cy="544609"/>
              <a:chOff x="1636301" y="375795"/>
              <a:chExt cx="7740000" cy="544609"/>
            </a:xfrm>
            <a:solidFill>
              <a:schemeClr val="bg1">
                <a:lumMod val="85000"/>
              </a:schemeClr>
            </a:solidFill>
            <a:effectLst/>
          </p:grpSpPr>
          <p:sp>
            <p:nvSpPr>
              <p:cNvPr id="60" name="楕円 59">
                <a:extLst>
                  <a:ext uri="{FF2B5EF4-FFF2-40B4-BE49-F238E27FC236}">
                    <a16:creationId xmlns:a16="http://schemas.microsoft.com/office/drawing/2014/main" id="{766CE902-9B89-BCDA-52F1-DB2FD7611EF2}"/>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3088BB3D-7B58-B118-3B17-5B3277936CE2}"/>
                  </a:ext>
                </a:extLst>
              </p:cNvPr>
              <p:cNvSpPr>
                <a:spLocks noChangeAspect="1"/>
              </p:cNvSpPr>
              <p:nvPr/>
            </p:nvSpPr>
            <p:spPr>
              <a:xfrm>
                <a:off x="8836301" y="375795"/>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2" name="正方形/長方形 61">
                <a:extLst>
                  <a:ext uri="{FF2B5EF4-FFF2-40B4-BE49-F238E27FC236}">
                    <a16:creationId xmlns:a16="http://schemas.microsoft.com/office/drawing/2014/main" id="{E6FA4180-B3AD-8CF4-7C49-4FC8E854166D}"/>
                  </a:ext>
                </a:extLst>
              </p:cNvPr>
              <p:cNvSpPr/>
              <p:nvPr/>
            </p:nvSpPr>
            <p:spPr>
              <a:xfrm>
                <a:off x="1906301" y="380404"/>
                <a:ext cx="72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2" name="テキスト ボックス 51">
              <a:extLst>
                <a:ext uri="{FF2B5EF4-FFF2-40B4-BE49-F238E27FC236}">
                  <a16:creationId xmlns:a16="http://schemas.microsoft.com/office/drawing/2014/main" id="{E2A13A7F-3548-3A2C-6E0C-0264E17A70DC}"/>
                </a:ext>
              </a:extLst>
            </p:cNvPr>
            <p:cNvSpPr txBox="1"/>
            <p:nvPr/>
          </p:nvSpPr>
          <p:spPr>
            <a:xfrm>
              <a:off x="3612106" y="1168218"/>
              <a:ext cx="6833103"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人口減少・コスト増大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CAB1A1BC-FAB2-757C-8D7C-1A8F74580387}"/>
              </a:ext>
            </a:extLst>
          </p:cNvPr>
          <p:cNvGrpSpPr/>
          <p:nvPr/>
        </p:nvGrpSpPr>
        <p:grpSpPr>
          <a:xfrm>
            <a:off x="3396870" y="3672382"/>
            <a:ext cx="3420871" cy="584775"/>
            <a:chOff x="346906" y="116014"/>
            <a:chExt cx="3420871" cy="584775"/>
          </a:xfrm>
        </p:grpSpPr>
        <p:grpSp>
          <p:nvGrpSpPr>
            <p:cNvPr id="3" name="グループ化 2">
              <a:extLst>
                <a:ext uri="{FF2B5EF4-FFF2-40B4-BE49-F238E27FC236}">
                  <a16:creationId xmlns:a16="http://schemas.microsoft.com/office/drawing/2014/main" id="{9AC1E478-3627-8E3C-1BEC-4DBE14747549}"/>
                </a:ext>
              </a:extLst>
            </p:cNvPr>
            <p:cNvGrpSpPr/>
            <p:nvPr/>
          </p:nvGrpSpPr>
          <p:grpSpPr>
            <a:xfrm>
              <a:off x="346906" y="137325"/>
              <a:ext cx="3420871" cy="540809"/>
              <a:chOff x="1453487" y="381212"/>
              <a:chExt cx="3420871" cy="540809"/>
            </a:xfrm>
            <a:solidFill>
              <a:schemeClr val="tx2"/>
            </a:solidFill>
            <a:effectLst/>
          </p:grpSpPr>
          <p:sp>
            <p:nvSpPr>
              <p:cNvPr id="6" name="楕円 5">
                <a:extLst>
                  <a:ext uri="{FF2B5EF4-FFF2-40B4-BE49-F238E27FC236}">
                    <a16:creationId xmlns:a16="http://schemas.microsoft.com/office/drawing/2014/main" id="{E5F3B709-9C9F-C50A-874D-9FEFB33663F1}"/>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 name="楕円 6">
                <a:extLst>
                  <a:ext uri="{FF2B5EF4-FFF2-40B4-BE49-F238E27FC236}">
                    <a16:creationId xmlns:a16="http://schemas.microsoft.com/office/drawing/2014/main" id="{895196D9-4697-DE95-3562-A1B43AABF36E}"/>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 name="正方形/長方形 7">
                <a:extLst>
                  <a:ext uri="{FF2B5EF4-FFF2-40B4-BE49-F238E27FC236}">
                    <a16:creationId xmlns:a16="http://schemas.microsoft.com/office/drawing/2014/main" id="{4D9E8591-AA1C-17BA-1B37-442BCB34B489}"/>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 name="テキスト ボックス 4">
              <a:extLst>
                <a:ext uri="{FF2B5EF4-FFF2-40B4-BE49-F238E27FC236}">
                  <a16:creationId xmlns:a16="http://schemas.microsoft.com/office/drawing/2014/main" id="{8FC69547-CF65-A6B7-2B69-F0152D3D023D}"/>
                </a:ext>
              </a:extLst>
            </p:cNvPr>
            <p:cNvSpPr txBox="1"/>
            <p:nvPr/>
          </p:nvSpPr>
          <p:spPr>
            <a:xfrm>
              <a:off x="600388" y="116014"/>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取り組む</a:t>
              </a:r>
              <a:r>
                <a:rPr kumimoji="1" lang="ja-JP" altLang="en-US" sz="3200" b="1">
                  <a:solidFill>
                    <a:schemeClr val="accent6"/>
                  </a:solidFill>
                  <a:latin typeface="Noto Sans JP" panose="020B0200000000000000" pitchFamily="50" charset="-128"/>
                  <a:ea typeface="Noto Sans JP" panose="020B0200000000000000" pitchFamily="50" charset="-128"/>
                </a:rPr>
                <a:t>課題</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pic>
        <p:nvPicPr>
          <p:cNvPr id="46" name="オーディオ 45">
            <a:hlinkClick r:id="" action="ppaction://media"/>
            <a:extLst>
              <a:ext uri="{FF2B5EF4-FFF2-40B4-BE49-F238E27FC236}">
                <a16:creationId xmlns:a16="http://schemas.microsoft.com/office/drawing/2014/main" id="{67EE32D2-7585-0426-597F-E4C722013334}"/>
              </a:ext>
            </a:extLst>
          </p:cNvPr>
          <p:cNvPicPr>
            <a:picLocks noChangeAspect="1"/>
          </p:cNvPicPr>
          <p:nvPr>
            <a:audioFile r:link="rId1"/>
            <p:extLst>
              <p:ext uri="{DAA4B4D4-6D71-4841-9C94-3DE7FCFB9230}">
                <p14:media xmlns:p14="http://schemas.microsoft.com/office/powerpoint/2010/main" r:embed="rId2">
                  <p14:trim st="1256" end="4066.2335"/>
                </p14:media>
              </p:ext>
            </p:extLst>
          </p:nvPr>
        </p:nvPicPr>
        <p:blipFill>
          <a:blip r:embed="rId5"/>
          <a:srcRect l="-287500" t="-287500" r="-287500" b="-287500"/>
          <a:stretch>
            <a:fillRect/>
          </a:stretch>
        </p:blipFill>
        <p:spPr>
          <a:xfrm>
            <a:off x="12280799" y="4186528"/>
            <a:ext cx="2057400" cy="2057400"/>
          </a:xfrm>
          <a:prstGeom prst="ellipse">
            <a:avLst/>
          </a:prstGeom>
        </p:spPr>
      </p:pic>
    </p:spTree>
    <p:extLst>
      <p:ext uri="{BB962C8B-B14F-4D97-AF65-F5344CB8AC3E}">
        <p14:creationId xmlns:p14="http://schemas.microsoft.com/office/powerpoint/2010/main" val="1393392823"/>
      </p:ext>
    </p:extLst>
  </p:cSld>
  <p:clrMapOvr>
    <a:masterClrMapping/>
  </p:clrMapOvr>
  <p:transition spd="slow" advTm="59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D3F6-A5DD-F080-18F1-C0DFCB60C7FB}"/>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256F32EC-0FE8-9BBA-AF76-213C54373BF2}"/>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E17B1FA-2BF0-6581-1C6F-790F67A63957}"/>
              </a:ext>
            </a:extLst>
          </p:cNvPr>
          <p:cNvSpPr txBox="1"/>
          <p:nvPr/>
        </p:nvSpPr>
        <p:spPr>
          <a:xfrm>
            <a:off x="437672" y="1464378"/>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土浦駅拠点</a:t>
            </a:r>
          </a:p>
        </p:txBody>
      </p:sp>
      <p:pic>
        <p:nvPicPr>
          <p:cNvPr id="13" name="図 12" descr="ダイアグラム, マップ&#10;&#10;AI 生成コンテンツは誤りを含む可能性があります。">
            <a:extLst>
              <a:ext uri="{FF2B5EF4-FFF2-40B4-BE49-F238E27FC236}">
                <a16:creationId xmlns:a16="http://schemas.microsoft.com/office/drawing/2014/main" id="{F6E5AD71-31F6-7F5A-D421-64F0473170C8}"/>
              </a:ext>
            </a:extLst>
          </p:cNvPr>
          <p:cNvPicPr>
            <a:picLocks noChangeAspect="1"/>
          </p:cNvPicPr>
          <p:nvPr/>
        </p:nvPicPr>
        <p:blipFill>
          <a:blip r:embed="rId5">
            <a:alphaModFix/>
          </a:blip>
          <a:stretch>
            <a:fillRect/>
          </a:stretch>
        </p:blipFill>
        <p:spPr>
          <a:xfrm>
            <a:off x="2700210" y="2024732"/>
            <a:ext cx="3613933" cy="4237746"/>
          </a:xfrm>
          <a:prstGeom prst="rect">
            <a:avLst/>
          </a:prstGeom>
        </p:spPr>
      </p:pic>
      <p:grpSp>
        <p:nvGrpSpPr>
          <p:cNvPr id="14" name="グループ化 13">
            <a:extLst>
              <a:ext uri="{FF2B5EF4-FFF2-40B4-BE49-F238E27FC236}">
                <a16:creationId xmlns:a16="http://schemas.microsoft.com/office/drawing/2014/main" id="{E07D5971-CDAA-23E0-EBCE-C19C28F59A28}"/>
              </a:ext>
            </a:extLst>
          </p:cNvPr>
          <p:cNvGrpSpPr/>
          <p:nvPr/>
        </p:nvGrpSpPr>
        <p:grpSpPr>
          <a:xfrm>
            <a:off x="2976798" y="3470956"/>
            <a:ext cx="1723699" cy="204513"/>
            <a:chOff x="726919" y="2753528"/>
            <a:chExt cx="1723699" cy="204513"/>
          </a:xfrm>
        </p:grpSpPr>
        <p:sp>
          <p:nvSpPr>
            <p:cNvPr id="15" name="正方形/長方形 14">
              <a:extLst>
                <a:ext uri="{FF2B5EF4-FFF2-40B4-BE49-F238E27FC236}">
                  <a16:creationId xmlns:a16="http://schemas.microsoft.com/office/drawing/2014/main" id="{99DDA41D-E887-4E9E-A0E8-858DDF2A3DAF}"/>
                </a:ext>
              </a:extLst>
            </p:cNvPr>
            <p:cNvSpPr/>
            <p:nvPr/>
          </p:nvSpPr>
          <p:spPr>
            <a:xfrm rot="18203644">
              <a:off x="1500100" y="2069088"/>
              <a:ext cx="115772" cy="1662133"/>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B0EAFB1-3B14-D5E6-4966-05CFD2F496A3}"/>
                </a:ext>
              </a:extLst>
            </p:cNvPr>
            <p:cNvSpPr/>
            <p:nvPr/>
          </p:nvSpPr>
          <p:spPr>
            <a:xfrm rot="7412397">
              <a:off x="1558841" y="1977522"/>
              <a:ext cx="115772" cy="1667783"/>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FE4A8CD4-101C-71D0-2028-DB662FF563DF}"/>
              </a:ext>
            </a:extLst>
          </p:cNvPr>
          <p:cNvGrpSpPr/>
          <p:nvPr/>
        </p:nvGrpSpPr>
        <p:grpSpPr>
          <a:xfrm rot="20491747">
            <a:off x="4414026" y="3958749"/>
            <a:ext cx="219382" cy="415389"/>
            <a:chOff x="2135027" y="3218025"/>
            <a:chExt cx="219382" cy="415389"/>
          </a:xfrm>
        </p:grpSpPr>
        <p:sp>
          <p:nvSpPr>
            <p:cNvPr id="19" name="正方形/長方形 18">
              <a:extLst>
                <a:ext uri="{FF2B5EF4-FFF2-40B4-BE49-F238E27FC236}">
                  <a16:creationId xmlns:a16="http://schemas.microsoft.com/office/drawing/2014/main" id="{2D1F1FAB-0952-E332-9604-8E496D0FEED4}"/>
                </a:ext>
              </a:extLst>
            </p:cNvPr>
            <p:cNvSpPr/>
            <p:nvPr/>
          </p:nvSpPr>
          <p:spPr>
            <a:xfrm rot="1184376">
              <a:off x="2135027" y="3218025"/>
              <a:ext cx="115772" cy="373631"/>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363ACFA-AC2F-24C3-3229-C21A283110D3}"/>
                </a:ext>
              </a:extLst>
            </p:cNvPr>
            <p:cNvSpPr/>
            <p:nvPr/>
          </p:nvSpPr>
          <p:spPr>
            <a:xfrm rot="11985708">
              <a:off x="2238637" y="3269682"/>
              <a:ext cx="115772" cy="363732"/>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3FD4D820-C4BA-57CB-D008-2BC30D002871}"/>
              </a:ext>
            </a:extLst>
          </p:cNvPr>
          <p:cNvGrpSpPr/>
          <p:nvPr/>
        </p:nvGrpSpPr>
        <p:grpSpPr>
          <a:xfrm rot="567073">
            <a:off x="4778781" y="3460376"/>
            <a:ext cx="220807" cy="887222"/>
            <a:chOff x="2214662" y="2760312"/>
            <a:chExt cx="220807" cy="887222"/>
          </a:xfrm>
        </p:grpSpPr>
        <p:sp>
          <p:nvSpPr>
            <p:cNvPr id="22" name="正方形/長方形 21">
              <a:extLst>
                <a:ext uri="{FF2B5EF4-FFF2-40B4-BE49-F238E27FC236}">
                  <a16:creationId xmlns:a16="http://schemas.microsoft.com/office/drawing/2014/main" id="{0DF8C29A-29E2-51CE-13BB-42130AD7E355}"/>
                </a:ext>
              </a:extLst>
            </p:cNvPr>
            <p:cNvSpPr/>
            <p:nvPr/>
          </p:nvSpPr>
          <p:spPr>
            <a:xfrm rot="1184376">
              <a:off x="2214662" y="2760312"/>
              <a:ext cx="115772" cy="845199"/>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ED91DC8-DB35-E8E3-F662-4568484E4E43}"/>
                </a:ext>
              </a:extLst>
            </p:cNvPr>
            <p:cNvSpPr/>
            <p:nvPr/>
          </p:nvSpPr>
          <p:spPr>
            <a:xfrm rot="11985708">
              <a:off x="2319697" y="2804318"/>
              <a:ext cx="115772" cy="843216"/>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033A66AA-E4BE-F19A-B8EA-920BBACFEFDF}"/>
              </a:ext>
            </a:extLst>
          </p:cNvPr>
          <p:cNvGrpSpPr/>
          <p:nvPr/>
        </p:nvGrpSpPr>
        <p:grpSpPr>
          <a:xfrm rot="3533368">
            <a:off x="4985433" y="3802665"/>
            <a:ext cx="221817" cy="881412"/>
            <a:chOff x="2214662" y="2760312"/>
            <a:chExt cx="221817" cy="881412"/>
          </a:xfrm>
        </p:grpSpPr>
        <p:sp>
          <p:nvSpPr>
            <p:cNvPr id="25" name="正方形/長方形 24">
              <a:extLst>
                <a:ext uri="{FF2B5EF4-FFF2-40B4-BE49-F238E27FC236}">
                  <a16:creationId xmlns:a16="http://schemas.microsoft.com/office/drawing/2014/main" id="{3A29CBB2-F112-D823-B0A3-F203BF8CE1B1}"/>
                </a:ext>
              </a:extLst>
            </p:cNvPr>
            <p:cNvSpPr/>
            <p:nvPr/>
          </p:nvSpPr>
          <p:spPr>
            <a:xfrm rot="1184376">
              <a:off x="2214662" y="2760312"/>
              <a:ext cx="115772" cy="845199"/>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0A6DD4EE-E118-9569-A3AA-C69E337981DB}"/>
                </a:ext>
              </a:extLst>
            </p:cNvPr>
            <p:cNvSpPr/>
            <p:nvPr/>
          </p:nvSpPr>
          <p:spPr>
            <a:xfrm rot="11985708">
              <a:off x="2320707" y="2804493"/>
              <a:ext cx="115772" cy="837231"/>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C15A4AFC-A6F4-528F-F756-ECD97DF20CAB}"/>
              </a:ext>
            </a:extLst>
          </p:cNvPr>
          <p:cNvGrpSpPr/>
          <p:nvPr/>
        </p:nvGrpSpPr>
        <p:grpSpPr>
          <a:xfrm rot="973598">
            <a:off x="4105733" y="4694825"/>
            <a:ext cx="221189" cy="1145488"/>
            <a:chOff x="2258263" y="2509708"/>
            <a:chExt cx="221189" cy="1145488"/>
          </a:xfrm>
        </p:grpSpPr>
        <p:sp>
          <p:nvSpPr>
            <p:cNvPr id="28" name="正方形/長方形 27">
              <a:extLst>
                <a:ext uri="{FF2B5EF4-FFF2-40B4-BE49-F238E27FC236}">
                  <a16:creationId xmlns:a16="http://schemas.microsoft.com/office/drawing/2014/main" id="{1C7BD58D-C63A-431B-2032-E10D83E1286D}"/>
                </a:ext>
              </a:extLst>
            </p:cNvPr>
            <p:cNvSpPr/>
            <p:nvPr/>
          </p:nvSpPr>
          <p:spPr>
            <a:xfrm rot="1184376">
              <a:off x="2258263" y="2509708"/>
              <a:ext cx="115772" cy="1103390"/>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68A5047-7C28-4AD7-DB3D-B4FDA5F714A2}"/>
                </a:ext>
              </a:extLst>
            </p:cNvPr>
            <p:cNvSpPr/>
            <p:nvPr/>
          </p:nvSpPr>
          <p:spPr>
            <a:xfrm rot="11985708">
              <a:off x="2363680" y="2551806"/>
              <a:ext cx="115772" cy="1103390"/>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27435F4D-F742-A68B-1B7F-3DBF8A6670F8}"/>
              </a:ext>
            </a:extLst>
          </p:cNvPr>
          <p:cNvGrpSpPr/>
          <p:nvPr/>
        </p:nvGrpSpPr>
        <p:grpSpPr>
          <a:xfrm rot="20805043">
            <a:off x="3444459" y="4377776"/>
            <a:ext cx="1000410" cy="201131"/>
            <a:chOff x="1389314" y="2955599"/>
            <a:chExt cx="1000410" cy="201131"/>
          </a:xfrm>
        </p:grpSpPr>
        <p:sp>
          <p:nvSpPr>
            <p:cNvPr id="31" name="正方形/長方形 30">
              <a:extLst>
                <a:ext uri="{FF2B5EF4-FFF2-40B4-BE49-F238E27FC236}">
                  <a16:creationId xmlns:a16="http://schemas.microsoft.com/office/drawing/2014/main" id="{C84E2A01-A909-2672-C7BA-12F7D2827D0D}"/>
                </a:ext>
              </a:extLst>
            </p:cNvPr>
            <p:cNvSpPr/>
            <p:nvPr/>
          </p:nvSpPr>
          <p:spPr>
            <a:xfrm rot="18203644">
              <a:off x="1801498" y="2628774"/>
              <a:ext cx="115772" cy="940140"/>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8BD71ADB-32BC-C82D-099E-8F2F656E8636}"/>
                </a:ext>
              </a:extLst>
            </p:cNvPr>
            <p:cNvSpPr/>
            <p:nvPr/>
          </p:nvSpPr>
          <p:spPr>
            <a:xfrm rot="7412397">
              <a:off x="1863675" y="2545321"/>
              <a:ext cx="115772" cy="936327"/>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686C2683-537A-62DE-8356-A16BFBAA08DF}"/>
              </a:ext>
            </a:extLst>
          </p:cNvPr>
          <p:cNvGrpSpPr/>
          <p:nvPr/>
        </p:nvGrpSpPr>
        <p:grpSpPr>
          <a:xfrm rot="743525">
            <a:off x="3213948" y="5336792"/>
            <a:ext cx="537970" cy="202249"/>
            <a:chOff x="1813726" y="3081787"/>
            <a:chExt cx="537970" cy="202249"/>
          </a:xfrm>
        </p:grpSpPr>
        <p:sp>
          <p:nvSpPr>
            <p:cNvPr id="34" name="正方形/長方形 33">
              <a:extLst>
                <a:ext uri="{FF2B5EF4-FFF2-40B4-BE49-F238E27FC236}">
                  <a16:creationId xmlns:a16="http://schemas.microsoft.com/office/drawing/2014/main" id="{E78B5206-8D2E-45C3-AE14-E267C69198B3}"/>
                </a:ext>
              </a:extLst>
            </p:cNvPr>
            <p:cNvSpPr/>
            <p:nvPr/>
          </p:nvSpPr>
          <p:spPr>
            <a:xfrm rot="18203644">
              <a:off x="1994611" y="2987379"/>
              <a:ext cx="115772" cy="477541"/>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7DC8C08-D298-F769-821B-3419CFB5604B}"/>
                </a:ext>
              </a:extLst>
            </p:cNvPr>
            <p:cNvSpPr/>
            <p:nvPr/>
          </p:nvSpPr>
          <p:spPr>
            <a:xfrm rot="7412397">
              <a:off x="2054038" y="2899900"/>
              <a:ext cx="115772" cy="479545"/>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楕円 35">
            <a:extLst>
              <a:ext uri="{FF2B5EF4-FFF2-40B4-BE49-F238E27FC236}">
                <a16:creationId xmlns:a16="http://schemas.microsoft.com/office/drawing/2014/main" id="{C7DF450B-214D-ED26-3C68-E3268FAC4D7B}"/>
              </a:ext>
            </a:extLst>
          </p:cNvPr>
          <p:cNvSpPr>
            <a:spLocks noChangeAspect="1"/>
          </p:cNvSpPr>
          <p:nvPr/>
        </p:nvSpPr>
        <p:spPr>
          <a:xfrm>
            <a:off x="3321442" y="5382474"/>
            <a:ext cx="754187" cy="754187"/>
          </a:xfrm>
          <a:prstGeom prst="ellipse">
            <a:avLst/>
          </a:prstGeom>
          <a:gradFill>
            <a:gsLst>
              <a:gs pos="100000">
                <a:schemeClr val="bg1">
                  <a:alpha val="0"/>
                </a:schemeClr>
              </a:gs>
              <a:gs pos="17000">
                <a:schemeClr val="accent6"/>
              </a:gs>
              <a:gs pos="0">
                <a:schemeClr val="accent6"/>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59D64325-6C9B-86C1-E42A-4B8110129474}"/>
              </a:ext>
            </a:extLst>
          </p:cNvPr>
          <p:cNvSpPr>
            <a:spLocks noChangeAspect="1"/>
          </p:cNvSpPr>
          <p:nvPr/>
        </p:nvSpPr>
        <p:spPr>
          <a:xfrm>
            <a:off x="4912996" y="3128867"/>
            <a:ext cx="771015" cy="771015"/>
          </a:xfrm>
          <a:prstGeom prst="ellipse">
            <a:avLst/>
          </a:prstGeom>
          <a:gradFill>
            <a:gsLst>
              <a:gs pos="100000">
                <a:schemeClr val="bg1">
                  <a:alpha val="0"/>
                </a:schemeClr>
              </a:gs>
              <a:gs pos="17000">
                <a:schemeClr val="accent6"/>
              </a:gs>
              <a:gs pos="0">
                <a:schemeClr val="accent6"/>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E0496317-63E2-D7EB-ABB1-BBF6764DFD66}"/>
              </a:ext>
            </a:extLst>
          </p:cNvPr>
          <p:cNvSpPr>
            <a:spLocks noChangeAspect="1"/>
          </p:cNvSpPr>
          <p:nvPr/>
        </p:nvSpPr>
        <p:spPr>
          <a:xfrm>
            <a:off x="4032430" y="4029249"/>
            <a:ext cx="1108954" cy="1108954"/>
          </a:xfrm>
          <a:prstGeom prst="ellipse">
            <a:avLst/>
          </a:prstGeom>
          <a:gradFill>
            <a:gsLst>
              <a:gs pos="100000">
                <a:schemeClr val="bg1">
                  <a:alpha val="0"/>
                </a:schemeClr>
              </a:gs>
              <a:gs pos="22000">
                <a:schemeClr val="accent6"/>
              </a:gs>
              <a:gs pos="0">
                <a:schemeClr val="accent6"/>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3F2BAEC6-7F86-7550-740F-19A08211EEAF}"/>
              </a:ext>
            </a:extLst>
          </p:cNvPr>
          <p:cNvSpPr>
            <a:spLocks noChangeAspect="1"/>
          </p:cNvSpPr>
          <p:nvPr/>
        </p:nvSpPr>
        <p:spPr>
          <a:xfrm>
            <a:off x="3670331" y="769625"/>
            <a:ext cx="854123" cy="854123"/>
          </a:xfrm>
          <a:prstGeom prst="ellipse">
            <a:avLst/>
          </a:prstGeom>
          <a:gradFill>
            <a:gsLst>
              <a:gs pos="100000">
                <a:schemeClr val="bg1">
                  <a:alpha val="0"/>
                </a:schemeClr>
              </a:gs>
              <a:gs pos="22000">
                <a:schemeClr val="accent6"/>
              </a:gs>
              <a:gs pos="0">
                <a:schemeClr val="accent6"/>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B6F67060-24AE-B108-FD3F-AE883077364F}"/>
              </a:ext>
            </a:extLst>
          </p:cNvPr>
          <p:cNvSpPr txBox="1"/>
          <p:nvPr/>
        </p:nvSpPr>
        <p:spPr>
          <a:xfrm>
            <a:off x="4573182" y="719632"/>
            <a:ext cx="6543534" cy="954107"/>
          </a:xfrm>
          <a:prstGeom prst="rect">
            <a:avLst/>
          </a:prstGeom>
          <a:noFill/>
        </p:spPr>
        <p:txBody>
          <a:bodyPr wrap="square" rtlCol="0" anchor="ctr">
            <a:spAutoFit/>
          </a:bodyPr>
          <a:lstStyle/>
          <a:p>
            <a:r>
              <a:rPr kumimoji="1" lang="ja-JP" altLang="en-US" sz="3200" b="1"/>
              <a:t>駅中心拠点</a:t>
            </a:r>
            <a:endParaRPr kumimoji="1" lang="en-US" altLang="ja-JP" sz="3200" b="1"/>
          </a:p>
          <a:p>
            <a:r>
              <a:rPr kumimoji="1" lang="ja-JP" altLang="en-US" sz="2400"/>
              <a:t>鉄道駅を中心に施設整備・居住の集積を図る</a:t>
            </a:r>
            <a:endParaRPr kumimoji="1" lang="en-US" altLang="ja-JP" sz="2000"/>
          </a:p>
        </p:txBody>
      </p:sp>
      <p:sp>
        <p:nvSpPr>
          <p:cNvPr id="50" name="テキスト ボックス 49">
            <a:extLst>
              <a:ext uri="{FF2B5EF4-FFF2-40B4-BE49-F238E27FC236}">
                <a16:creationId xmlns:a16="http://schemas.microsoft.com/office/drawing/2014/main" id="{99F73AB3-AE25-6E20-B2BD-A1F34C7649EB}"/>
              </a:ext>
            </a:extLst>
          </p:cNvPr>
          <p:cNvSpPr txBox="1"/>
          <p:nvPr/>
        </p:nvSpPr>
        <p:spPr>
          <a:xfrm>
            <a:off x="6161319" y="3302611"/>
            <a:ext cx="5929828" cy="2308324"/>
          </a:xfrm>
          <a:prstGeom prst="rect">
            <a:avLst/>
          </a:prstGeom>
          <a:noFill/>
        </p:spPr>
        <p:txBody>
          <a:bodyPr wrap="none" rtlCol="0">
            <a:spAutoFit/>
          </a:bodyPr>
          <a:lstStyle/>
          <a:p>
            <a:r>
              <a:rPr kumimoji="1" lang="ja-JP" altLang="en-US" sz="3200" b="1">
                <a:solidFill>
                  <a:schemeClr val="accent6"/>
                </a:solidFill>
                <a:latin typeface="Noto Sans JP" panose="020B0200000000000000" pitchFamily="50" charset="-128"/>
                <a:ea typeface="Noto Sans JP" panose="020B0200000000000000" pitchFamily="50" charset="-128"/>
              </a:rPr>
              <a:t>土浦駅</a:t>
            </a:r>
            <a:r>
              <a:rPr kumimoji="1" lang="ja-JP" altLang="en-US" sz="3200" b="1">
                <a:solidFill>
                  <a:schemeClr val="tx1">
                    <a:lumMod val="75000"/>
                    <a:lumOff val="25000"/>
                  </a:schemeClr>
                </a:solidFill>
                <a:latin typeface="Noto Sans JP" panose="020B0200000000000000" pitchFamily="50" charset="-128"/>
                <a:ea typeface="Noto Sans JP" panose="020B0200000000000000" pitchFamily="50" charset="-128"/>
              </a:rPr>
              <a:t>（発展型拠点）</a:t>
            </a:r>
            <a:endParaRPr kumimoji="1" lang="en-US" altLang="ja-JP" sz="3200" b="1">
              <a:solidFill>
                <a:schemeClr val="tx1">
                  <a:lumMod val="75000"/>
                  <a:lumOff val="25000"/>
                </a:schemeClr>
              </a:solidFill>
              <a:latin typeface="Noto Sans JP" panose="020B0200000000000000" pitchFamily="50" charset="-128"/>
              <a:ea typeface="Noto Sans JP" panose="020B0200000000000000" pitchFamily="50" charset="-128"/>
            </a:endParaRPr>
          </a:p>
          <a:p>
            <a:r>
              <a:rPr kumimoji="1" lang="ja-JP" altLang="en-US" sz="2800" b="1">
                <a:solidFill>
                  <a:schemeClr val="tx1">
                    <a:lumMod val="75000"/>
                    <a:lumOff val="25000"/>
                  </a:schemeClr>
                </a:solidFill>
                <a:latin typeface="Noto Sans JP" panose="020B0200000000000000" pitchFamily="50" charset="-128"/>
                <a:ea typeface="Noto Sans JP" panose="020B0200000000000000" pitchFamily="50" charset="-128"/>
              </a:rPr>
              <a:t>主要公共施設集約箇所</a:t>
            </a:r>
            <a:endParaRPr kumimoji="1" lang="en-US" altLang="ja-JP" sz="2800" b="1">
              <a:solidFill>
                <a:schemeClr val="tx1">
                  <a:lumMod val="75000"/>
                  <a:lumOff val="25000"/>
                </a:schemeClr>
              </a:solidFill>
              <a:latin typeface="Noto Sans JP" panose="020B0200000000000000" pitchFamily="50" charset="-128"/>
              <a:ea typeface="Noto Sans JP" panose="020B0200000000000000" pitchFamily="50" charset="-128"/>
            </a:endParaRPr>
          </a:p>
          <a:p>
            <a:r>
              <a:rPr kumimoji="1" lang="ja-JP" altLang="en-US" sz="2800" b="1">
                <a:solidFill>
                  <a:schemeClr val="tx1">
                    <a:lumMod val="75000"/>
                    <a:lumOff val="25000"/>
                  </a:schemeClr>
                </a:solidFill>
                <a:latin typeface="Noto Sans JP" panose="020B0200000000000000" pitchFamily="50" charset="-128"/>
                <a:ea typeface="Noto Sans JP" panose="020B0200000000000000" pitchFamily="50" charset="-128"/>
              </a:rPr>
              <a:t>拠点中心部への商業・ビジネス整備</a:t>
            </a:r>
            <a:endParaRPr kumimoji="1" lang="en-US" altLang="ja-JP" sz="2800" b="1">
              <a:solidFill>
                <a:schemeClr val="tx1">
                  <a:lumMod val="75000"/>
                  <a:lumOff val="25000"/>
                </a:schemeClr>
              </a:solidFill>
              <a:latin typeface="Noto Sans JP" panose="020B0200000000000000" pitchFamily="50" charset="-128"/>
              <a:ea typeface="Noto Sans JP" panose="020B0200000000000000" pitchFamily="50" charset="-128"/>
            </a:endParaRPr>
          </a:p>
          <a:p>
            <a:r>
              <a:rPr kumimoji="1" lang="ja-JP" altLang="en-US" sz="2800" b="1">
                <a:solidFill>
                  <a:schemeClr val="tx1">
                    <a:lumMod val="75000"/>
                    <a:lumOff val="25000"/>
                  </a:schemeClr>
                </a:solidFill>
                <a:latin typeface="Noto Sans JP" panose="020B0200000000000000" pitchFamily="50" charset="-128"/>
                <a:ea typeface="Noto Sans JP" panose="020B0200000000000000" pitchFamily="50" charset="-128"/>
              </a:rPr>
              <a:t>拠点外縁部への居住誘導</a:t>
            </a:r>
          </a:p>
          <a:p>
            <a:r>
              <a:rPr kumimoji="1" lang="ja-JP" altLang="en-US" sz="2800" b="1">
                <a:solidFill>
                  <a:schemeClr val="tx1">
                    <a:lumMod val="75000"/>
                    <a:lumOff val="25000"/>
                  </a:schemeClr>
                </a:solidFill>
                <a:latin typeface="Noto Sans JP" panose="020B0200000000000000" pitchFamily="50" charset="-128"/>
                <a:ea typeface="Noto Sans JP" panose="020B0200000000000000" pitchFamily="50" charset="-128"/>
              </a:rPr>
              <a:t>土浦市全域への波及</a:t>
            </a:r>
            <a:endParaRPr kumimoji="1" lang="en-US" altLang="ja-JP" sz="2800" b="1">
              <a:solidFill>
                <a:schemeClr val="tx1">
                  <a:lumMod val="75000"/>
                  <a:lumOff val="25000"/>
                </a:schemeClr>
              </a:solidFill>
              <a:latin typeface="Noto Sans JP" panose="020B0200000000000000" pitchFamily="50" charset="-128"/>
              <a:ea typeface="Noto Sans JP" panose="020B0200000000000000" pitchFamily="50" charset="-128"/>
            </a:endParaRPr>
          </a:p>
        </p:txBody>
      </p:sp>
      <p:sp>
        <p:nvSpPr>
          <p:cNvPr id="51" name="テキスト ボックス 50">
            <a:extLst>
              <a:ext uri="{FF2B5EF4-FFF2-40B4-BE49-F238E27FC236}">
                <a16:creationId xmlns:a16="http://schemas.microsoft.com/office/drawing/2014/main" id="{2A853306-1B88-F411-9186-0A3B9B4A2C79}"/>
              </a:ext>
            </a:extLst>
          </p:cNvPr>
          <p:cNvSpPr txBox="1"/>
          <p:nvPr/>
        </p:nvSpPr>
        <p:spPr>
          <a:xfrm>
            <a:off x="4097392" y="5856064"/>
            <a:ext cx="4493538" cy="830997"/>
          </a:xfrm>
          <a:prstGeom prst="rect">
            <a:avLst/>
          </a:prstGeom>
          <a:noFill/>
        </p:spPr>
        <p:txBody>
          <a:bodyPr wrap="none" rtlCol="0">
            <a:spAutoFit/>
          </a:bodyPr>
          <a:lstStyle/>
          <a:p>
            <a:r>
              <a:rPr kumimoji="1" lang="ja-JP" altLang="en-US" sz="2400" b="1">
                <a:solidFill>
                  <a:schemeClr val="accent6">
                    <a:lumMod val="60000"/>
                    <a:lumOff val="40000"/>
                  </a:schemeClr>
                </a:solidFill>
                <a:latin typeface="Noto Sans JP" panose="020B0200000000000000" pitchFamily="50" charset="-128"/>
                <a:ea typeface="Noto Sans JP" panose="020B0200000000000000" pitchFamily="50" charset="-128"/>
              </a:rPr>
              <a:t>荒川沖駅</a:t>
            </a:r>
            <a:r>
              <a:rPr kumimoji="1" lang="ja-JP" altLang="en-US" sz="2400" b="1">
                <a:solidFill>
                  <a:schemeClr val="tx1">
                    <a:lumMod val="50000"/>
                    <a:lumOff val="50000"/>
                  </a:schemeClr>
                </a:solidFill>
                <a:latin typeface="Noto Sans JP" panose="020B0200000000000000" pitchFamily="50" charset="-128"/>
                <a:ea typeface="Noto Sans JP" panose="020B0200000000000000" pitchFamily="50" charset="-128"/>
              </a:rPr>
              <a:t>（整備型拠点）</a:t>
            </a:r>
            <a:endParaRPr kumimoji="1" lang="en-US" altLang="ja-JP" sz="2400" b="1">
              <a:solidFill>
                <a:schemeClr val="tx1">
                  <a:lumMod val="50000"/>
                  <a:lumOff val="50000"/>
                </a:schemeClr>
              </a:solidFill>
              <a:latin typeface="Noto Sans JP" panose="020B0200000000000000" pitchFamily="50" charset="-128"/>
              <a:ea typeface="Noto Sans JP" panose="020B0200000000000000" pitchFamily="50" charset="-128"/>
            </a:endParaRPr>
          </a:p>
          <a:p>
            <a:r>
              <a:rPr kumimoji="1" lang="ja-JP" altLang="en-US" sz="2400" b="1">
                <a:solidFill>
                  <a:schemeClr val="tx1">
                    <a:lumMod val="50000"/>
                    <a:lumOff val="50000"/>
                  </a:schemeClr>
                </a:solidFill>
                <a:latin typeface="Noto Sans JP" panose="020B0200000000000000" pitchFamily="50" charset="-128"/>
                <a:ea typeface="Noto Sans JP" panose="020B0200000000000000" pitchFamily="50" charset="-128"/>
              </a:rPr>
              <a:t>拠点中心部への商業・居住誘導</a:t>
            </a:r>
            <a:endParaRPr kumimoji="1" lang="en-US" altLang="ja-JP" sz="2400" b="1">
              <a:solidFill>
                <a:schemeClr val="tx1">
                  <a:lumMod val="50000"/>
                  <a:lumOff val="50000"/>
                </a:schemeClr>
              </a:solidFill>
              <a:latin typeface="Noto Sans JP" panose="020B0200000000000000" pitchFamily="50" charset="-128"/>
              <a:ea typeface="Noto Sans JP" panose="020B0200000000000000" pitchFamily="50" charset="-128"/>
            </a:endParaRPr>
          </a:p>
        </p:txBody>
      </p:sp>
      <p:sp>
        <p:nvSpPr>
          <p:cNvPr id="52" name="テキスト ボックス 51">
            <a:extLst>
              <a:ext uri="{FF2B5EF4-FFF2-40B4-BE49-F238E27FC236}">
                <a16:creationId xmlns:a16="http://schemas.microsoft.com/office/drawing/2014/main" id="{188D556E-1E5C-F907-9EAC-5EAB102AB2FD}"/>
              </a:ext>
            </a:extLst>
          </p:cNvPr>
          <p:cNvSpPr txBox="1"/>
          <p:nvPr/>
        </p:nvSpPr>
        <p:spPr>
          <a:xfrm>
            <a:off x="5684011" y="2248173"/>
            <a:ext cx="4493538" cy="830997"/>
          </a:xfrm>
          <a:prstGeom prst="rect">
            <a:avLst/>
          </a:prstGeom>
          <a:noFill/>
        </p:spPr>
        <p:txBody>
          <a:bodyPr wrap="none" lIns="91440" tIns="45720" rIns="91440" bIns="45720" rtlCol="0" anchor="t">
            <a:spAutoFit/>
          </a:bodyPr>
          <a:lstStyle/>
          <a:p>
            <a:r>
              <a:rPr kumimoji="1" lang="ja-JP" altLang="en-US" sz="2400" b="1">
                <a:solidFill>
                  <a:schemeClr val="accent6">
                    <a:lumMod val="60000"/>
                    <a:lumOff val="40000"/>
                  </a:schemeClr>
                </a:solidFill>
                <a:latin typeface="Noto Sans JP" panose="020B0200000000000000" pitchFamily="50" charset="-128"/>
                <a:ea typeface="Noto Sans JP"/>
              </a:rPr>
              <a:t>神立駅</a:t>
            </a:r>
            <a:r>
              <a:rPr kumimoji="1" lang="ja-JP" altLang="en-US" sz="2400" b="1">
                <a:solidFill>
                  <a:schemeClr val="tx1">
                    <a:lumMod val="50000"/>
                    <a:lumOff val="50000"/>
                  </a:schemeClr>
                </a:solidFill>
                <a:latin typeface="Noto Sans JP" panose="020B0200000000000000" pitchFamily="50" charset="-128"/>
                <a:ea typeface="Noto Sans JP"/>
              </a:rPr>
              <a:t>（整備型拠点）</a:t>
            </a:r>
            <a:endParaRPr kumimoji="1" lang="en-US" altLang="ja-JP" sz="2400" b="1">
              <a:solidFill>
                <a:schemeClr val="tx1">
                  <a:lumMod val="50000"/>
                  <a:lumOff val="50000"/>
                </a:schemeClr>
              </a:solidFill>
              <a:latin typeface="Noto Sans JP" panose="020B0200000000000000" pitchFamily="50" charset="-128"/>
              <a:ea typeface="Noto Sans JP"/>
            </a:endParaRPr>
          </a:p>
          <a:p>
            <a:r>
              <a:rPr kumimoji="1" lang="ja-JP" altLang="en-US" sz="2400" b="1">
                <a:solidFill>
                  <a:schemeClr val="tx1">
                    <a:lumMod val="50000"/>
                    <a:lumOff val="50000"/>
                  </a:schemeClr>
                </a:solidFill>
                <a:latin typeface="Noto Sans JP" panose="020B0200000000000000" pitchFamily="50" charset="-128"/>
                <a:ea typeface="Noto Sans JP" panose="020B0200000000000000" pitchFamily="50" charset="-128"/>
              </a:rPr>
              <a:t>拠点中心部への商業・居住誘導</a:t>
            </a:r>
            <a:endParaRPr kumimoji="1" lang="en-US" altLang="ja-JP" sz="2400" b="1">
              <a:solidFill>
                <a:schemeClr val="tx1">
                  <a:lumMod val="50000"/>
                  <a:lumOff val="50000"/>
                </a:schemeClr>
              </a:solidFill>
              <a:latin typeface="Noto Sans JP" panose="020B0200000000000000" pitchFamily="50" charset="-128"/>
              <a:ea typeface="Noto Sans JP" panose="020B0200000000000000" pitchFamily="50" charset="-128"/>
            </a:endParaRPr>
          </a:p>
        </p:txBody>
      </p:sp>
      <p:pic>
        <p:nvPicPr>
          <p:cNvPr id="61" name="オーディオ 60">
            <a:hlinkClick r:id="" action="ppaction://media"/>
            <a:extLst>
              <a:ext uri="{FF2B5EF4-FFF2-40B4-BE49-F238E27FC236}">
                <a16:creationId xmlns:a16="http://schemas.microsoft.com/office/drawing/2014/main" id="{F8C0D05D-ADA7-0AF7-163B-17CE96BEDBF8}"/>
              </a:ext>
            </a:extLst>
          </p:cNvPr>
          <p:cNvPicPr>
            <a:picLocks noChangeAspect="1"/>
          </p:cNvPicPr>
          <p:nvPr>
            <a:audioFile r:link="rId1"/>
            <p:extLst>
              <p:ext uri="{DAA4B4D4-6D71-4841-9C94-3DE7FCFB9230}">
                <p14:media xmlns:p14="http://schemas.microsoft.com/office/powerpoint/2010/main" r:embed="rId2">
                  <p14:trim st="3425" end="4750.17"/>
                </p14:media>
              </p:ext>
            </p:extLst>
          </p:nvPr>
        </p:nvPicPr>
        <p:blipFill>
          <a:blip r:embed="rId6"/>
          <a:srcRect l="-287500" t="-287500" r="-287500" b="-287500"/>
          <a:stretch>
            <a:fillRect/>
          </a:stretch>
        </p:blipFill>
        <p:spPr>
          <a:xfrm>
            <a:off x="12410661" y="4526792"/>
            <a:ext cx="2057400" cy="2057400"/>
          </a:xfrm>
          <a:prstGeom prst="ellipse">
            <a:avLst/>
          </a:prstGeom>
        </p:spPr>
      </p:pic>
    </p:spTree>
    <p:extLst>
      <p:ext uri="{BB962C8B-B14F-4D97-AF65-F5344CB8AC3E}">
        <p14:creationId xmlns:p14="http://schemas.microsoft.com/office/powerpoint/2010/main" val="152509950"/>
      </p:ext>
    </p:extLst>
  </p:cSld>
  <p:clrMapOvr>
    <a:masterClrMapping/>
  </p:clrMapOvr>
  <mc:AlternateContent xmlns:mc="http://schemas.openxmlformats.org/markup-compatibility/2006">
    <mc:Choice xmlns:p14="http://schemas.microsoft.com/office/powerpoint/2010/main" Requires="p14">
      <p:transition spd="slow" p14:dur="2000" advTm="7400"/>
    </mc:Choice>
    <mc:Fallback>
      <p:transition spd="slow" advTm="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306-4895-350E-6366-51EB1A9A2EA8}"/>
            </a:ext>
          </a:extLst>
        </p:cNvPr>
        <p:cNvGrpSpPr/>
        <p:nvPr/>
      </p:nvGrpSpPr>
      <p:grpSpPr>
        <a:xfrm>
          <a:off x="0" y="0"/>
          <a:ext cx="0" cy="0"/>
          <a:chOff x="0" y="0"/>
          <a:chExt cx="0" cy="0"/>
        </a:xfrm>
      </p:grpSpPr>
      <p:sp>
        <p:nvSpPr>
          <p:cNvPr id="23" name="円: 塗りつぶしなし 22">
            <a:extLst>
              <a:ext uri="{FF2B5EF4-FFF2-40B4-BE49-F238E27FC236}">
                <a16:creationId xmlns:a16="http://schemas.microsoft.com/office/drawing/2014/main" id="{6C56704B-AB9C-05B2-62D5-062F1CE0A7A5}"/>
              </a:ext>
            </a:extLst>
          </p:cNvPr>
          <p:cNvSpPr/>
          <p:nvPr/>
        </p:nvSpPr>
        <p:spPr>
          <a:xfrm>
            <a:off x="3387495" y="2053752"/>
            <a:ext cx="4128009" cy="3936220"/>
          </a:xfrm>
          <a:prstGeom prst="donut">
            <a:avLst>
              <a:gd name="adj" fmla="val 9577"/>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四角形: 角を丸くする 1">
            <a:extLst>
              <a:ext uri="{FF2B5EF4-FFF2-40B4-BE49-F238E27FC236}">
                <a16:creationId xmlns:a16="http://schemas.microsoft.com/office/drawing/2014/main" id="{DC006604-C108-2A27-1D37-891464FCD558}"/>
              </a:ext>
            </a:extLst>
          </p:cNvPr>
          <p:cNvSpPr/>
          <p:nvPr/>
        </p:nvSpPr>
        <p:spPr>
          <a:xfrm>
            <a:off x="2814553" y="4021862"/>
            <a:ext cx="1786698" cy="161894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域外企業</a:t>
            </a:r>
            <a:endParaRPr kumimoji="1" lang="en-US" altLang="ja-JP" sz="2400"/>
          </a:p>
          <a:p>
            <a:endParaRPr lang="ja-JP" altLang="en-US" sz="1400">
              <a:solidFill>
                <a:srgbClr val="000000"/>
              </a:solidFill>
            </a:endParaRPr>
          </a:p>
          <a:p>
            <a:pPr algn="ctr"/>
            <a:r>
              <a:rPr lang="ja-JP" sz="1400">
                <a:solidFill>
                  <a:srgbClr val="000000"/>
                </a:solidFill>
              </a:rPr>
              <a:t>・専門人材</a:t>
            </a:r>
            <a:endParaRPr lang="en-US" altLang="ja-JP" sz="1400">
              <a:solidFill>
                <a:srgbClr val="000000"/>
              </a:solidFill>
            </a:endParaRPr>
          </a:p>
          <a:p>
            <a:pPr algn="ctr"/>
            <a:r>
              <a:rPr lang="ja-JP" altLang="en-US" sz="1400">
                <a:solidFill>
                  <a:srgbClr val="000000"/>
                </a:solidFill>
              </a:rPr>
              <a:t>・ノウハウ</a:t>
            </a:r>
            <a:endParaRPr lang="en-US" altLang="ja-JP" sz="1400">
              <a:solidFill>
                <a:srgbClr val="000000"/>
              </a:solidFill>
            </a:endParaRPr>
          </a:p>
          <a:p>
            <a:pPr algn="ctr"/>
            <a:r>
              <a:rPr lang="ja-JP" altLang="en-US" sz="1400">
                <a:solidFill>
                  <a:srgbClr val="000000"/>
                </a:solidFill>
              </a:rPr>
              <a:t>・</a:t>
            </a:r>
            <a:r>
              <a:rPr lang="ja-JP" sz="1400">
                <a:solidFill>
                  <a:srgbClr val="000000"/>
                </a:solidFill>
              </a:rPr>
              <a:t>技術</a:t>
            </a:r>
            <a:r>
              <a:rPr lang="ja-JP" altLang="en-US" sz="1400">
                <a:solidFill>
                  <a:srgbClr val="000000"/>
                </a:solidFill>
              </a:rPr>
              <a:t>力</a:t>
            </a:r>
            <a:endParaRPr lang="ja-JP"/>
          </a:p>
        </p:txBody>
      </p:sp>
      <p:sp>
        <p:nvSpPr>
          <p:cNvPr id="5" name="四角形: 角を丸くする 1">
            <a:extLst>
              <a:ext uri="{FF2B5EF4-FFF2-40B4-BE49-F238E27FC236}">
                <a16:creationId xmlns:a16="http://schemas.microsoft.com/office/drawing/2014/main" id="{FC03B8C8-403B-7636-DEA4-DD7A97ED28CB}"/>
              </a:ext>
            </a:extLst>
          </p:cNvPr>
          <p:cNvSpPr/>
          <p:nvPr/>
        </p:nvSpPr>
        <p:spPr>
          <a:xfrm>
            <a:off x="4601251" y="1464377"/>
            <a:ext cx="1700496" cy="1607181"/>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ローカル</a:t>
            </a:r>
            <a:endParaRPr kumimoji="1" lang="en-US" altLang="ja-JP" sz="2400"/>
          </a:p>
          <a:p>
            <a:pPr algn="ctr"/>
            <a:r>
              <a:rPr kumimoji="1" lang="ja-JP" altLang="en-US" sz="2400"/>
              <a:t>ゼブラ</a:t>
            </a:r>
          </a:p>
          <a:p>
            <a:pPr algn="ctr"/>
            <a:r>
              <a:rPr lang="ja-JP" sz="1400">
                <a:solidFill>
                  <a:srgbClr val="000000"/>
                </a:solidFill>
              </a:rPr>
              <a:t>・社会課題解決と経済成長の両立を目指す企業</a:t>
            </a:r>
            <a:endParaRPr lang="ja-JP" sz="1400"/>
          </a:p>
        </p:txBody>
      </p:sp>
      <p:sp>
        <p:nvSpPr>
          <p:cNvPr id="4" name="楕円 3">
            <a:extLst>
              <a:ext uri="{FF2B5EF4-FFF2-40B4-BE49-F238E27FC236}">
                <a16:creationId xmlns:a16="http://schemas.microsoft.com/office/drawing/2014/main" id="{FC7FBCBA-1B24-CE39-C026-536B9EF5EC85}"/>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
            <a:extLst>
              <a:ext uri="{FF2B5EF4-FFF2-40B4-BE49-F238E27FC236}">
                <a16:creationId xmlns:a16="http://schemas.microsoft.com/office/drawing/2014/main" id="{13067453-58FE-58C5-5490-0549D6CA915B}"/>
              </a:ext>
            </a:extLst>
          </p:cNvPr>
          <p:cNvSpPr/>
          <p:nvPr/>
        </p:nvSpPr>
        <p:spPr>
          <a:xfrm>
            <a:off x="6301747" y="4021862"/>
            <a:ext cx="1833640" cy="1607181"/>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域内企業</a:t>
            </a:r>
            <a:endParaRPr kumimoji="1" lang="en-US" altLang="ja-JP" sz="2400"/>
          </a:p>
          <a:p>
            <a:pPr algn="ctr"/>
            <a:endParaRPr lang="ja-JP" altLang="en-US" sz="1400">
              <a:solidFill>
                <a:srgbClr val="000000"/>
              </a:solidFill>
            </a:endParaRPr>
          </a:p>
          <a:p>
            <a:pPr algn="ctr"/>
            <a:r>
              <a:rPr lang="ja-JP" sz="1400">
                <a:solidFill>
                  <a:srgbClr val="000000"/>
                </a:solidFill>
              </a:rPr>
              <a:t>・地域</a:t>
            </a:r>
            <a:r>
              <a:rPr lang="ja-JP" altLang="en-US" sz="1400">
                <a:solidFill>
                  <a:srgbClr val="000000"/>
                </a:solidFill>
              </a:rPr>
              <a:t>資源</a:t>
            </a:r>
            <a:endParaRPr lang="en-US" altLang="ja-JP" sz="1400">
              <a:solidFill>
                <a:srgbClr val="000000"/>
              </a:solidFill>
            </a:endParaRPr>
          </a:p>
          <a:p>
            <a:pPr algn="ctr"/>
            <a:r>
              <a:rPr lang="ja-JP" altLang="en-US" sz="1400">
                <a:solidFill>
                  <a:srgbClr val="000000"/>
                </a:solidFill>
              </a:rPr>
              <a:t>・地域</a:t>
            </a:r>
            <a:r>
              <a:rPr lang="ja-JP" sz="1400">
                <a:solidFill>
                  <a:srgbClr val="000000"/>
                </a:solidFill>
              </a:rPr>
              <a:t>信頼</a:t>
            </a:r>
            <a:endParaRPr lang="en-US" altLang="ja-JP" sz="1400">
              <a:solidFill>
                <a:srgbClr val="000000"/>
              </a:solidFill>
            </a:endParaRPr>
          </a:p>
          <a:p>
            <a:pPr algn="ctr"/>
            <a:r>
              <a:rPr lang="ja-JP" altLang="en-US" sz="1400">
                <a:solidFill>
                  <a:srgbClr val="000000"/>
                </a:solidFill>
              </a:rPr>
              <a:t>・地域</a:t>
            </a:r>
            <a:r>
              <a:rPr lang="ja-JP" sz="1400">
                <a:solidFill>
                  <a:srgbClr val="000000"/>
                </a:solidFill>
              </a:rPr>
              <a:t>接続</a:t>
            </a:r>
            <a:endParaRPr lang="ja-JP" sz="1400"/>
          </a:p>
        </p:txBody>
      </p:sp>
      <p:sp>
        <p:nvSpPr>
          <p:cNvPr id="53" name="テキスト ボックス 52">
            <a:extLst>
              <a:ext uri="{FF2B5EF4-FFF2-40B4-BE49-F238E27FC236}">
                <a16:creationId xmlns:a16="http://schemas.microsoft.com/office/drawing/2014/main" id="{37021E64-313A-48E9-485A-D0BDA68FA244}"/>
              </a:ext>
            </a:extLst>
          </p:cNvPr>
          <p:cNvSpPr txBox="1"/>
          <p:nvPr/>
        </p:nvSpPr>
        <p:spPr>
          <a:xfrm>
            <a:off x="4911644" y="5544225"/>
            <a:ext cx="1508760" cy="584775"/>
          </a:xfrm>
          <a:prstGeom prst="rect">
            <a:avLst/>
          </a:prstGeom>
          <a:noFill/>
        </p:spPr>
        <p:txBody>
          <a:bodyPr wrap="square" rtlCol="0">
            <a:spAutoFit/>
          </a:bodyPr>
          <a:lstStyle/>
          <a:p>
            <a:r>
              <a:rPr kumimoji="1" lang="ja-JP" altLang="en-US" sz="3200" b="1"/>
              <a:t>連携</a:t>
            </a:r>
          </a:p>
        </p:txBody>
      </p:sp>
      <p:sp>
        <p:nvSpPr>
          <p:cNvPr id="57" name="テキスト ボックス 56">
            <a:extLst>
              <a:ext uri="{FF2B5EF4-FFF2-40B4-BE49-F238E27FC236}">
                <a16:creationId xmlns:a16="http://schemas.microsoft.com/office/drawing/2014/main" id="{F9026499-64B7-7A8D-CEEE-75FF9D57A9DB}"/>
              </a:ext>
            </a:extLst>
          </p:cNvPr>
          <p:cNvSpPr txBox="1"/>
          <p:nvPr/>
        </p:nvSpPr>
        <p:spPr>
          <a:xfrm>
            <a:off x="2001128" y="225518"/>
            <a:ext cx="7632187" cy="523220"/>
          </a:xfrm>
          <a:prstGeom prst="rect">
            <a:avLst/>
          </a:prstGeom>
          <a:noFill/>
        </p:spPr>
        <p:txBody>
          <a:bodyPr wrap="square" rtlCol="0">
            <a:spAutoFit/>
          </a:bodyPr>
          <a:lstStyle/>
          <a:p>
            <a:r>
              <a:rPr kumimoji="1" lang="ja-JP" altLang="en-US" sz="2800" b="1"/>
              <a:t>モール</a:t>
            </a:r>
            <a:r>
              <a:rPr kumimoji="1" lang="en-US" altLang="ja-JP" sz="2800" b="1"/>
              <a:t>505</a:t>
            </a:r>
            <a:r>
              <a:rPr kumimoji="1" lang="ja-JP" altLang="en-US" sz="2800" b="1"/>
              <a:t>　社会課題に対処する</a:t>
            </a:r>
            <a:r>
              <a:rPr kumimoji="1" lang="ja-JP" altLang="en-US" sz="2800" b="1">
                <a:solidFill>
                  <a:srgbClr val="333333"/>
                </a:solidFill>
                <a:latin typeface="Noto Sans JP" panose="020B0200000000000000" pitchFamily="50" charset="-128"/>
                <a:ea typeface="Noto Sans JP" panose="020B0200000000000000" pitchFamily="50" charset="-128"/>
              </a:rPr>
              <a:t>共創拠点</a:t>
            </a:r>
            <a:endParaRPr kumimoji="1" lang="en-US" altLang="ja-JP" sz="2800" b="1"/>
          </a:p>
        </p:txBody>
      </p:sp>
      <p:sp>
        <p:nvSpPr>
          <p:cNvPr id="59" name="矢印: 左 58">
            <a:extLst>
              <a:ext uri="{FF2B5EF4-FFF2-40B4-BE49-F238E27FC236}">
                <a16:creationId xmlns:a16="http://schemas.microsoft.com/office/drawing/2014/main" id="{B9D541F4-FCBA-BBC8-0340-927EC1550BFA}"/>
              </a:ext>
            </a:extLst>
          </p:cNvPr>
          <p:cNvSpPr/>
          <p:nvPr/>
        </p:nvSpPr>
        <p:spPr>
          <a:xfrm rot="10800000">
            <a:off x="8264352" y="3446070"/>
            <a:ext cx="766632" cy="672220"/>
          </a:xfrm>
          <a:prstGeom prst="lef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05E638C5-B4D8-E1E1-F0C6-C979AF318D8A}"/>
              </a:ext>
            </a:extLst>
          </p:cNvPr>
          <p:cNvSpPr txBox="1"/>
          <p:nvPr/>
        </p:nvSpPr>
        <p:spPr>
          <a:xfrm>
            <a:off x="6464187" y="2529976"/>
            <a:ext cx="1508760" cy="1015663"/>
          </a:xfrm>
          <a:prstGeom prst="rect">
            <a:avLst/>
          </a:prstGeom>
          <a:noFill/>
        </p:spPr>
        <p:txBody>
          <a:bodyPr wrap="square" rtlCol="0">
            <a:spAutoFit/>
          </a:bodyPr>
          <a:lstStyle/>
          <a:p>
            <a:r>
              <a:rPr kumimoji="1" lang="ja-JP" altLang="en-US" sz="3200" b="1"/>
              <a:t>連携</a:t>
            </a:r>
            <a:endParaRPr kumimoji="1" lang="en-US" altLang="ja-JP" sz="3200" b="1"/>
          </a:p>
          <a:p>
            <a:r>
              <a:rPr kumimoji="1" lang="ja-JP" altLang="en-US" sz="1400" b="1"/>
              <a:t>地域についての情報を共有</a:t>
            </a:r>
          </a:p>
        </p:txBody>
      </p:sp>
      <p:sp>
        <p:nvSpPr>
          <p:cNvPr id="9" name="テキスト ボックス 8">
            <a:extLst>
              <a:ext uri="{FF2B5EF4-FFF2-40B4-BE49-F238E27FC236}">
                <a16:creationId xmlns:a16="http://schemas.microsoft.com/office/drawing/2014/main" id="{862653F6-650E-5748-EB4B-70681DA62B28}"/>
              </a:ext>
            </a:extLst>
          </p:cNvPr>
          <p:cNvSpPr txBox="1"/>
          <p:nvPr/>
        </p:nvSpPr>
        <p:spPr>
          <a:xfrm>
            <a:off x="9159949" y="3476477"/>
            <a:ext cx="2704962" cy="954107"/>
          </a:xfrm>
          <a:prstGeom prst="rect">
            <a:avLst/>
          </a:prstGeom>
          <a:noFill/>
        </p:spPr>
        <p:txBody>
          <a:bodyPr wrap="square" rtlCol="0">
            <a:spAutoFit/>
          </a:bodyPr>
          <a:lstStyle/>
          <a:p>
            <a:pPr algn="ctr"/>
            <a:r>
              <a:rPr kumimoji="1" lang="ja-JP" altLang="en-US" sz="3200" b="1"/>
              <a:t>社会課題解決</a:t>
            </a:r>
          </a:p>
          <a:p>
            <a:pPr algn="ctr"/>
            <a:endParaRPr kumimoji="1" lang="ja-JP" altLang="en-US" sz="2400"/>
          </a:p>
        </p:txBody>
      </p:sp>
      <p:sp>
        <p:nvSpPr>
          <p:cNvPr id="63" name="テキスト ボックス 62">
            <a:extLst>
              <a:ext uri="{FF2B5EF4-FFF2-40B4-BE49-F238E27FC236}">
                <a16:creationId xmlns:a16="http://schemas.microsoft.com/office/drawing/2014/main" id="{28ED163E-A830-F8D5-3666-E5F3209527FD}"/>
              </a:ext>
            </a:extLst>
          </p:cNvPr>
          <p:cNvSpPr txBox="1"/>
          <p:nvPr/>
        </p:nvSpPr>
        <p:spPr>
          <a:xfrm>
            <a:off x="3334590" y="2563726"/>
            <a:ext cx="1508760" cy="1015663"/>
          </a:xfrm>
          <a:prstGeom prst="rect">
            <a:avLst/>
          </a:prstGeom>
          <a:noFill/>
        </p:spPr>
        <p:txBody>
          <a:bodyPr wrap="square" rtlCol="0">
            <a:spAutoFit/>
          </a:bodyPr>
          <a:lstStyle/>
          <a:p>
            <a:r>
              <a:rPr kumimoji="1" lang="ja-JP" altLang="en-US" sz="3200" b="1"/>
              <a:t>連携</a:t>
            </a:r>
            <a:endParaRPr kumimoji="1" lang="en-US" altLang="ja-JP" sz="3200" b="1"/>
          </a:p>
          <a:p>
            <a:r>
              <a:rPr kumimoji="1" lang="ja-JP" altLang="en-US" sz="1400" b="1"/>
              <a:t>課題を解決する</a:t>
            </a:r>
            <a:endParaRPr kumimoji="1" lang="en-US" altLang="ja-JP" sz="1400" b="1"/>
          </a:p>
          <a:p>
            <a:r>
              <a:rPr kumimoji="1" lang="ja-JP" altLang="en-US" sz="1400" b="1"/>
              <a:t>能力を共有</a:t>
            </a:r>
          </a:p>
        </p:txBody>
      </p:sp>
      <p:sp>
        <p:nvSpPr>
          <p:cNvPr id="7" name="テキスト ボックス 6">
            <a:extLst>
              <a:ext uri="{FF2B5EF4-FFF2-40B4-BE49-F238E27FC236}">
                <a16:creationId xmlns:a16="http://schemas.microsoft.com/office/drawing/2014/main" id="{0BDFE0A4-9B5D-66BA-8459-4F9A4221504A}"/>
              </a:ext>
            </a:extLst>
          </p:cNvPr>
          <p:cNvSpPr txBox="1"/>
          <p:nvPr/>
        </p:nvSpPr>
        <p:spPr>
          <a:xfrm>
            <a:off x="437672" y="1464378"/>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土浦駅拠点</a:t>
            </a:r>
          </a:p>
        </p:txBody>
      </p:sp>
      <p:sp>
        <p:nvSpPr>
          <p:cNvPr id="64" name="フローチャート: 結合子 63">
            <a:extLst>
              <a:ext uri="{FF2B5EF4-FFF2-40B4-BE49-F238E27FC236}">
                <a16:creationId xmlns:a16="http://schemas.microsoft.com/office/drawing/2014/main" id="{1CA5E1CA-79DC-9798-892A-E020F9D7F6D2}"/>
              </a:ext>
            </a:extLst>
          </p:cNvPr>
          <p:cNvSpPr/>
          <p:nvPr/>
        </p:nvSpPr>
        <p:spPr>
          <a:xfrm>
            <a:off x="7962139" y="884853"/>
            <a:ext cx="1505286" cy="154275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商業・ビジネス整備</a:t>
            </a:r>
          </a:p>
        </p:txBody>
      </p:sp>
      <p:sp>
        <p:nvSpPr>
          <p:cNvPr id="65" name="フローチャート: 結合子 64">
            <a:extLst>
              <a:ext uri="{FF2B5EF4-FFF2-40B4-BE49-F238E27FC236}">
                <a16:creationId xmlns:a16="http://schemas.microsoft.com/office/drawing/2014/main" id="{4ADC41D2-79FB-76A7-A447-9C88FDF46A5F}"/>
              </a:ext>
            </a:extLst>
          </p:cNvPr>
          <p:cNvSpPr/>
          <p:nvPr/>
        </p:nvSpPr>
        <p:spPr>
          <a:xfrm>
            <a:off x="10513270" y="876762"/>
            <a:ext cx="1505286" cy="154275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持続的社会課題解決</a:t>
            </a:r>
          </a:p>
        </p:txBody>
      </p:sp>
      <p:sp>
        <p:nvSpPr>
          <p:cNvPr id="66" name="乗算記号 65">
            <a:extLst>
              <a:ext uri="{FF2B5EF4-FFF2-40B4-BE49-F238E27FC236}">
                <a16:creationId xmlns:a16="http://schemas.microsoft.com/office/drawing/2014/main" id="{C4869912-CB10-7240-9080-49A6C0E09A30}"/>
              </a:ext>
            </a:extLst>
          </p:cNvPr>
          <p:cNvSpPr/>
          <p:nvPr/>
        </p:nvSpPr>
        <p:spPr>
          <a:xfrm>
            <a:off x="9556795" y="1132460"/>
            <a:ext cx="777735" cy="1047544"/>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a:extLst>
              <a:ext uri="{FF2B5EF4-FFF2-40B4-BE49-F238E27FC236}">
                <a16:creationId xmlns:a16="http://schemas.microsoft.com/office/drawing/2014/main" id="{A70A4FB2-0E58-76C6-EA31-C05C67D1F347}"/>
              </a:ext>
            </a:extLst>
          </p:cNvPr>
          <p:cNvPicPr>
            <a:picLocks noChangeAspect="1"/>
          </p:cNvPicPr>
          <p:nvPr>
            <a:audioFile r:link="rId1"/>
            <p:extLst>
              <p:ext uri="{DAA4B4D4-6D71-4841-9C94-3DE7FCFB9230}">
                <p14:media xmlns:p14="http://schemas.microsoft.com/office/powerpoint/2010/main" r:embed="rId2">
                  <p14:trim st="3402" end="4067.1995"/>
                </p14:media>
              </p:ext>
            </p:extLst>
          </p:nvPr>
        </p:nvPicPr>
        <p:blipFill>
          <a:blip r:embed="rId5"/>
          <a:srcRect l="-287500" t="-287500" r="-287500" b="-287500"/>
          <a:stretch>
            <a:fillRect/>
          </a:stretch>
        </p:blipFill>
        <p:spPr>
          <a:xfrm>
            <a:off x="12331148" y="4515525"/>
            <a:ext cx="2057400" cy="2057400"/>
          </a:xfrm>
          <a:prstGeom prst="ellipse">
            <a:avLst/>
          </a:prstGeom>
        </p:spPr>
      </p:pic>
    </p:spTree>
    <p:extLst>
      <p:ext uri="{BB962C8B-B14F-4D97-AF65-F5344CB8AC3E}">
        <p14:creationId xmlns:p14="http://schemas.microsoft.com/office/powerpoint/2010/main" val="2885189789"/>
      </p:ext>
    </p:extLst>
  </p:cSld>
  <p:clrMapOvr>
    <a:masterClrMapping/>
  </p:clrMapOvr>
  <mc:AlternateContent xmlns:mc="http://schemas.openxmlformats.org/markup-compatibility/2006">
    <mc:Choice xmlns:p14="http://schemas.microsoft.com/office/powerpoint/2010/main" Requires="p14">
      <p:transition spd="slow" p14:dur="2000" advClick="0" advTm="16400"/>
    </mc:Choice>
    <mc:Fallback>
      <p:transition spd="slow" advClick="0" advTm="1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B4AA3-F950-4C05-C0F5-3AE0AE4E424E}"/>
            </a:ext>
          </a:extLst>
        </p:cNvPr>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3805CF12-0B93-688E-7C3E-A5B0A432B5C2}"/>
              </a:ext>
            </a:extLst>
          </p:cNvPr>
          <p:cNvGrpSpPr/>
          <p:nvPr/>
        </p:nvGrpSpPr>
        <p:grpSpPr>
          <a:xfrm>
            <a:off x="347981" y="1526214"/>
            <a:ext cx="11497113" cy="544046"/>
            <a:chOff x="-2761718" y="376358"/>
            <a:chExt cx="11497113" cy="544046"/>
          </a:xfrm>
          <a:solidFill>
            <a:schemeClr val="bg1">
              <a:lumMod val="85000"/>
            </a:schemeClr>
          </a:solidFill>
          <a:effectLst/>
        </p:grpSpPr>
        <p:sp>
          <p:nvSpPr>
            <p:cNvPr id="62" name="楕円 61">
              <a:extLst>
                <a:ext uri="{FF2B5EF4-FFF2-40B4-BE49-F238E27FC236}">
                  <a16:creationId xmlns:a16="http://schemas.microsoft.com/office/drawing/2014/main" id="{6EE7B06E-35A1-01BD-F4A3-5AFD9686E636}"/>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B62C7BB6-C873-95AF-6953-2CAF7EFE2D24}"/>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7EA02946-8ADA-E635-4545-73F49BF3E96C}"/>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3" name="グループ化 42">
            <a:extLst>
              <a:ext uri="{FF2B5EF4-FFF2-40B4-BE49-F238E27FC236}">
                <a16:creationId xmlns:a16="http://schemas.microsoft.com/office/drawing/2014/main" id="{C9D568E7-505C-476D-33C9-F277294F5A67}"/>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0F2D5CF5-807A-0978-163E-3C0F8D7157C8}"/>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0CA3EFA5-7177-1F90-9651-CF43A09F9E3B}"/>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6FBF3BF3-1F78-AE79-EFC2-47AD8939AF12}"/>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3D2BDD0B-E80E-BA62-A414-7F993DC24015}"/>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grpSp>
        <p:nvGrpSpPr>
          <p:cNvPr id="92" name="グループ化 91">
            <a:extLst>
              <a:ext uri="{FF2B5EF4-FFF2-40B4-BE49-F238E27FC236}">
                <a16:creationId xmlns:a16="http://schemas.microsoft.com/office/drawing/2014/main" id="{395D6691-8BFF-E8F4-E3F9-3D51D59C9E53}"/>
              </a:ext>
            </a:extLst>
          </p:cNvPr>
          <p:cNvGrpSpPr/>
          <p:nvPr/>
        </p:nvGrpSpPr>
        <p:grpSpPr>
          <a:xfrm>
            <a:off x="8424223" y="1531251"/>
            <a:ext cx="3420871" cy="540809"/>
            <a:chOff x="1453487" y="381212"/>
            <a:chExt cx="3420871" cy="540809"/>
          </a:xfrm>
          <a:solidFill>
            <a:schemeClr val="bg1">
              <a:lumMod val="85000"/>
            </a:schemeClr>
          </a:solidFill>
          <a:effectLst/>
        </p:grpSpPr>
        <p:sp>
          <p:nvSpPr>
            <p:cNvPr id="94" name="楕円 93">
              <a:extLst>
                <a:ext uri="{FF2B5EF4-FFF2-40B4-BE49-F238E27FC236}">
                  <a16:creationId xmlns:a16="http://schemas.microsoft.com/office/drawing/2014/main" id="{0BA891D3-7D16-16DE-C89A-5E2F8FF3250E}"/>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5" name="楕円 94">
              <a:extLst>
                <a:ext uri="{FF2B5EF4-FFF2-40B4-BE49-F238E27FC236}">
                  <a16:creationId xmlns:a16="http://schemas.microsoft.com/office/drawing/2014/main" id="{676DDD84-8D0C-6457-FC7E-7C91053104EB}"/>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6" name="正方形/長方形 95">
              <a:extLst>
                <a:ext uri="{FF2B5EF4-FFF2-40B4-BE49-F238E27FC236}">
                  <a16:creationId xmlns:a16="http://schemas.microsoft.com/office/drawing/2014/main" id="{1618D575-AC6E-FD6D-6D21-664C6F9F444C}"/>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3" name="テキスト ボックス 92">
            <a:extLst>
              <a:ext uri="{FF2B5EF4-FFF2-40B4-BE49-F238E27FC236}">
                <a16:creationId xmlns:a16="http://schemas.microsoft.com/office/drawing/2014/main" id="{1BAE7F2B-98AC-E9FE-1547-1FCF32BB589A}"/>
              </a:ext>
            </a:extLst>
          </p:cNvPr>
          <p:cNvSpPr txBox="1"/>
          <p:nvPr/>
        </p:nvSpPr>
        <p:spPr>
          <a:xfrm>
            <a:off x="8562271" y="1506926"/>
            <a:ext cx="3145646"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r>
              <a:rPr kumimoji="1" lang="ja-JP" altLang="en-US" sz="3200" b="1">
                <a:solidFill>
                  <a:schemeClr val="tx2"/>
                </a:solidFill>
                <a:latin typeface="Noto Sans JP" panose="020B0200000000000000" pitchFamily="50" charset="-128"/>
                <a:ea typeface="Noto Sans JP" panose="020B0200000000000000" pitchFamily="50" charset="-128"/>
              </a:rPr>
              <a:t>影響</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97" name="グループ化 96">
            <a:extLst>
              <a:ext uri="{FF2B5EF4-FFF2-40B4-BE49-F238E27FC236}">
                <a16:creationId xmlns:a16="http://schemas.microsoft.com/office/drawing/2014/main" id="{4F19097F-653D-29E8-7CA5-34C224977BFE}"/>
              </a:ext>
            </a:extLst>
          </p:cNvPr>
          <p:cNvGrpSpPr/>
          <p:nvPr/>
        </p:nvGrpSpPr>
        <p:grpSpPr>
          <a:xfrm>
            <a:off x="346906" y="1528237"/>
            <a:ext cx="3420871" cy="540809"/>
            <a:chOff x="1453487" y="381212"/>
            <a:chExt cx="3420871" cy="540809"/>
          </a:xfrm>
          <a:solidFill>
            <a:schemeClr val="bg1">
              <a:lumMod val="85000"/>
            </a:schemeClr>
          </a:solidFill>
          <a:effectLst/>
        </p:grpSpPr>
        <p:sp>
          <p:nvSpPr>
            <p:cNvPr id="102" name="楕円 101">
              <a:extLst>
                <a:ext uri="{FF2B5EF4-FFF2-40B4-BE49-F238E27FC236}">
                  <a16:creationId xmlns:a16="http://schemas.microsoft.com/office/drawing/2014/main" id="{7BBAD265-C8C1-0CC8-43DB-976EA42C4779}"/>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3" name="楕円 102">
              <a:extLst>
                <a:ext uri="{FF2B5EF4-FFF2-40B4-BE49-F238E27FC236}">
                  <a16:creationId xmlns:a16="http://schemas.microsoft.com/office/drawing/2014/main" id="{6E7A04BB-5F5D-E352-C7B4-AA6266BE808B}"/>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4" name="正方形/長方形 103">
              <a:extLst>
                <a:ext uri="{FF2B5EF4-FFF2-40B4-BE49-F238E27FC236}">
                  <a16:creationId xmlns:a16="http://schemas.microsoft.com/office/drawing/2014/main" id="{E844D9C9-D783-A8B7-E356-0D7FCC37769C}"/>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5" name="テキスト ボックス 104">
            <a:extLst>
              <a:ext uri="{FF2B5EF4-FFF2-40B4-BE49-F238E27FC236}">
                <a16:creationId xmlns:a16="http://schemas.microsoft.com/office/drawing/2014/main" id="{6E0B88FF-FD6C-980F-352E-A85F5DF39062}"/>
              </a:ext>
            </a:extLst>
          </p:cNvPr>
          <p:cNvSpPr txBox="1"/>
          <p:nvPr/>
        </p:nvSpPr>
        <p:spPr>
          <a:xfrm>
            <a:off x="600388" y="1506926"/>
            <a:ext cx="2914778"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社会変化の</a:t>
            </a:r>
            <a:r>
              <a:rPr kumimoji="1" lang="ja-JP" altLang="en-US" sz="3200" b="1">
                <a:solidFill>
                  <a:schemeClr val="tx2"/>
                </a:solidFill>
                <a:latin typeface="Noto Sans JP" panose="020B0200000000000000" pitchFamily="50" charset="-128"/>
                <a:ea typeface="Noto Sans JP" panose="020B0200000000000000" pitchFamily="50" charset="-128"/>
              </a:rPr>
              <a:t>要因</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281" name="グループ化 280">
            <a:extLst>
              <a:ext uri="{FF2B5EF4-FFF2-40B4-BE49-F238E27FC236}">
                <a16:creationId xmlns:a16="http://schemas.microsoft.com/office/drawing/2014/main" id="{C0AC1F83-7563-32FA-51F3-9BFBBD2411C3}"/>
              </a:ext>
            </a:extLst>
          </p:cNvPr>
          <p:cNvGrpSpPr/>
          <p:nvPr/>
        </p:nvGrpSpPr>
        <p:grpSpPr>
          <a:xfrm>
            <a:off x="3874728" y="376530"/>
            <a:ext cx="4442545" cy="769441"/>
            <a:chOff x="3874728" y="376530"/>
            <a:chExt cx="4442545" cy="769441"/>
          </a:xfrm>
        </p:grpSpPr>
        <p:sp>
          <p:nvSpPr>
            <p:cNvPr id="279" name="フリーフォーム: 図形 278">
              <a:extLst>
                <a:ext uri="{FF2B5EF4-FFF2-40B4-BE49-F238E27FC236}">
                  <a16:creationId xmlns:a16="http://schemas.microsoft.com/office/drawing/2014/main" id="{F64BA28D-C7C7-2B43-C487-D2D6B87F6BB5}"/>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80" name="テキスト ボックス 279">
              <a:extLst>
                <a:ext uri="{FF2B5EF4-FFF2-40B4-BE49-F238E27FC236}">
                  <a16:creationId xmlns:a16="http://schemas.microsoft.com/office/drawing/2014/main" id="{02697707-D3B5-1669-0979-4256CB1653B7}"/>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5" name="オーディオ 4">
            <a:hlinkClick r:id="" action="ppaction://media"/>
            <a:extLst>
              <a:ext uri="{FF2B5EF4-FFF2-40B4-BE49-F238E27FC236}">
                <a16:creationId xmlns:a16="http://schemas.microsoft.com/office/drawing/2014/main" id="{1398E592-8D28-F5C1-AD9B-EAF20E8E18D4}"/>
              </a:ext>
            </a:extLst>
          </p:cNvPr>
          <p:cNvPicPr>
            <a:picLocks noChangeAspect="1"/>
          </p:cNvPicPr>
          <p:nvPr>
            <a:audioFile r:link="rId1"/>
            <p:extLst>
              <p:ext uri="{DAA4B4D4-6D71-4841-9C94-3DE7FCFB9230}">
                <p14:media xmlns:p14="http://schemas.microsoft.com/office/powerpoint/2010/main" r:embed="rId2">
                  <p14:trim st="1725" end="4104.8004"/>
                </p14:media>
              </p:ext>
            </p:extLst>
          </p:nvPr>
        </p:nvPicPr>
        <p:blipFill>
          <a:blip r:embed="rId5"/>
          <a:srcRect l="-287500" t="-287500" r="-287500" b="-287500"/>
          <a:stretch>
            <a:fillRect/>
          </a:stretch>
        </p:blipFill>
        <p:spPr>
          <a:xfrm>
            <a:off x="12360075" y="4592514"/>
            <a:ext cx="2057400" cy="2057400"/>
          </a:xfrm>
          <a:prstGeom prst="ellipse">
            <a:avLst/>
          </a:prstGeom>
        </p:spPr>
      </p:pic>
    </p:spTree>
    <p:extLst>
      <p:ext uri="{BB962C8B-B14F-4D97-AF65-F5344CB8AC3E}">
        <p14:creationId xmlns:p14="http://schemas.microsoft.com/office/powerpoint/2010/main" val="1292046754"/>
      </p:ext>
    </p:extLst>
  </p:cSld>
  <p:clrMapOvr>
    <a:masterClrMapping/>
  </p:clrMapOvr>
  <mc:AlternateContent xmlns:mc="http://schemas.openxmlformats.org/markup-compatibility/2006">
    <mc:Choice xmlns:p14="http://schemas.microsoft.com/office/powerpoint/2010/main" Requires="p14">
      <p:transition p14:dur="0" advClick="0" advTm="7000"/>
    </mc:Choice>
    <mc:Fallback>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F706B-D14E-5DBA-B639-D4360AEB3200}"/>
            </a:ext>
          </a:extLst>
        </p:cNvPr>
        <p:cNvGrpSpPr/>
        <p:nvPr/>
      </p:nvGrpSpPr>
      <p:grpSpPr>
        <a:xfrm>
          <a:off x="0" y="0"/>
          <a:ext cx="0" cy="0"/>
          <a:chOff x="0" y="0"/>
          <a:chExt cx="0" cy="0"/>
        </a:xfrm>
      </p:grpSpPr>
      <p:sp>
        <p:nvSpPr>
          <p:cNvPr id="18" name="楕円 7">
            <a:extLst>
              <a:ext uri="{FF2B5EF4-FFF2-40B4-BE49-F238E27FC236}">
                <a16:creationId xmlns:a16="http://schemas.microsoft.com/office/drawing/2014/main" id="{EA494AB2-81E5-1898-4D72-C2F1B5F1C5A1}"/>
              </a:ext>
            </a:extLst>
          </p:cNvPr>
          <p:cNvSpPr/>
          <p:nvPr/>
        </p:nvSpPr>
        <p:spPr>
          <a:xfrm>
            <a:off x="2517683" y="4953916"/>
            <a:ext cx="5761988" cy="1808290"/>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23">
            <a:extLst>
              <a:ext uri="{FF2B5EF4-FFF2-40B4-BE49-F238E27FC236}">
                <a16:creationId xmlns:a16="http://schemas.microsoft.com/office/drawing/2014/main" id="{A5041942-8D25-66EA-22F2-00413E50FC6E}"/>
              </a:ext>
            </a:extLst>
          </p:cNvPr>
          <p:cNvSpPr/>
          <p:nvPr/>
        </p:nvSpPr>
        <p:spPr>
          <a:xfrm>
            <a:off x="3072813" y="5165141"/>
            <a:ext cx="4594580" cy="1007960"/>
          </a:xfrm>
          <a:prstGeom prst="ellipse">
            <a:avLst/>
          </a:prstGeom>
          <a:solidFill>
            <a:schemeClr val="accent3">
              <a:lumMod val="75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Arrow: Right 15">
            <a:extLst>
              <a:ext uri="{FF2B5EF4-FFF2-40B4-BE49-F238E27FC236}">
                <a16:creationId xmlns:a16="http://schemas.microsoft.com/office/drawing/2014/main" id="{076C3BEE-EDC3-7B00-A510-1396661BE5B1}"/>
              </a:ext>
            </a:extLst>
          </p:cNvPr>
          <p:cNvSpPr/>
          <p:nvPr/>
        </p:nvSpPr>
        <p:spPr>
          <a:xfrm rot="6540000">
            <a:off x="6770884" y="3347503"/>
            <a:ext cx="590161" cy="175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4E98C4F-B538-C9E6-22C6-55183D0225C5}"/>
              </a:ext>
            </a:extLst>
          </p:cNvPr>
          <p:cNvSpPr/>
          <p:nvPr/>
        </p:nvSpPr>
        <p:spPr>
          <a:xfrm rot="5400000">
            <a:off x="5072382" y="3416169"/>
            <a:ext cx="502636" cy="1499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9BD63918-1446-218F-485C-0E82DF9FC181}"/>
              </a:ext>
            </a:extLst>
          </p:cNvPr>
          <p:cNvSpPr/>
          <p:nvPr/>
        </p:nvSpPr>
        <p:spPr>
          <a:xfrm rot="4080000">
            <a:off x="3254909" y="3405872"/>
            <a:ext cx="502636" cy="1499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楕円 3">
            <a:extLst>
              <a:ext uri="{FF2B5EF4-FFF2-40B4-BE49-F238E27FC236}">
                <a16:creationId xmlns:a16="http://schemas.microsoft.com/office/drawing/2014/main" id="{A12919B4-39E2-87AE-7A1C-AD9D749B7274}"/>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5">
            <a:extLst>
              <a:ext uri="{FF2B5EF4-FFF2-40B4-BE49-F238E27FC236}">
                <a16:creationId xmlns:a16="http://schemas.microsoft.com/office/drawing/2014/main" id="{9EB77357-C2DB-000B-6AB8-F0B7DFCD6402}"/>
              </a:ext>
            </a:extLst>
          </p:cNvPr>
          <p:cNvSpPr/>
          <p:nvPr/>
        </p:nvSpPr>
        <p:spPr>
          <a:xfrm>
            <a:off x="3397957" y="3741507"/>
            <a:ext cx="3773482" cy="1927205"/>
          </a:xfrm>
          <a:prstGeom prst="roundRect">
            <a:avLst/>
          </a:prstGeom>
          <a:solidFill>
            <a:schemeClr val="tx2">
              <a:lumMod val="20000"/>
              <a:lumOff val="80000"/>
            </a:schemeClr>
          </a:solidFill>
          <a:ln>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endParaRPr lang="ja-JP" altLang="en-US">
              <a:solidFill>
                <a:schemeClr val="bg1"/>
              </a:solidFill>
              <a:ea typeface="游ゴシック"/>
            </a:endParaRPr>
          </a:p>
        </p:txBody>
      </p:sp>
      <p:sp>
        <p:nvSpPr>
          <p:cNvPr id="6" name="四角形: 角を丸くする 29">
            <a:extLst>
              <a:ext uri="{FF2B5EF4-FFF2-40B4-BE49-F238E27FC236}">
                <a16:creationId xmlns:a16="http://schemas.microsoft.com/office/drawing/2014/main" id="{C91DFB7E-6861-67E7-3F2C-DFE2E024F668}"/>
              </a:ext>
            </a:extLst>
          </p:cNvPr>
          <p:cNvSpPr/>
          <p:nvPr/>
        </p:nvSpPr>
        <p:spPr>
          <a:xfrm>
            <a:off x="3474817" y="3739509"/>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7" name="四角形: 角を丸くする 29">
            <a:extLst>
              <a:ext uri="{FF2B5EF4-FFF2-40B4-BE49-F238E27FC236}">
                <a16:creationId xmlns:a16="http://schemas.microsoft.com/office/drawing/2014/main" id="{0C33BACC-5840-8427-9CAE-1933BFC3BA59}"/>
              </a:ext>
            </a:extLst>
          </p:cNvPr>
          <p:cNvSpPr/>
          <p:nvPr/>
        </p:nvSpPr>
        <p:spPr>
          <a:xfrm>
            <a:off x="3989682" y="4376201"/>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8" name="四角形: 角を丸くする 29">
            <a:extLst>
              <a:ext uri="{FF2B5EF4-FFF2-40B4-BE49-F238E27FC236}">
                <a16:creationId xmlns:a16="http://schemas.microsoft.com/office/drawing/2014/main" id="{DC89F7B1-E2E1-7BD0-0AB4-AD03FADC2217}"/>
              </a:ext>
            </a:extLst>
          </p:cNvPr>
          <p:cNvSpPr/>
          <p:nvPr/>
        </p:nvSpPr>
        <p:spPr>
          <a:xfrm>
            <a:off x="6172709" y="4376202"/>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10" name="四角形: 角を丸くする 29">
            <a:extLst>
              <a:ext uri="{FF2B5EF4-FFF2-40B4-BE49-F238E27FC236}">
                <a16:creationId xmlns:a16="http://schemas.microsoft.com/office/drawing/2014/main" id="{D4ECADE4-BEBB-FCD1-7F10-6AFFE774E67D}"/>
              </a:ext>
            </a:extLst>
          </p:cNvPr>
          <p:cNvSpPr/>
          <p:nvPr/>
        </p:nvSpPr>
        <p:spPr>
          <a:xfrm>
            <a:off x="5076046" y="3749805"/>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11" name="TextBox 10">
            <a:extLst>
              <a:ext uri="{FF2B5EF4-FFF2-40B4-BE49-F238E27FC236}">
                <a16:creationId xmlns:a16="http://schemas.microsoft.com/office/drawing/2014/main" id="{0C4BDC8B-811A-BBD6-0005-BF7817626B48}"/>
              </a:ext>
            </a:extLst>
          </p:cNvPr>
          <p:cNvSpPr txBox="1"/>
          <p:nvPr/>
        </p:nvSpPr>
        <p:spPr>
          <a:xfrm>
            <a:off x="4594521" y="4197486"/>
            <a:ext cx="1816264" cy="362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chemeClr val="bg1"/>
                </a:solidFill>
                <a:ea typeface="游ゴシック"/>
              </a:rPr>
              <a:t>既存テナント</a:t>
            </a:r>
            <a:endParaRPr lang="en-US" b="1">
              <a:solidFill>
                <a:schemeClr val="bg1"/>
              </a:solidFill>
            </a:endParaRPr>
          </a:p>
        </p:txBody>
      </p:sp>
      <p:sp>
        <p:nvSpPr>
          <p:cNvPr id="21" name="四角形: 角を丸くする 29">
            <a:extLst>
              <a:ext uri="{FF2B5EF4-FFF2-40B4-BE49-F238E27FC236}">
                <a16:creationId xmlns:a16="http://schemas.microsoft.com/office/drawing/2014/main" id="{A1E7752D-9A1B-EF81-DE3D-76AC4A007FD0}"/>
              </a:ext>
            </a:extLst>
          </p:cNvPr>
          <p:cNvSpPr/>
          <p:nvPr/>
        </p:nvSpPr>
        <p:spPr>
          <a:xfrm>
            <a:off x="6651532" y="3754953"/>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24" name="四角形: 角を丸くする 1">
            <a:extLst>
              <a:ext uri="{FF2B5EF4-FFF2-40B4-BE49-F238E27FC236}">
                <a16:creationId xmlns:a16="http://schemas.microsoft.com/office/drawing/2014/main" id="{8A2133EB-4BBE-FA5D-6B56-A7BFA7F83612}"/>
              </a:ext>
            </a:extLst>
          </p:cNvPr>
          <p:cNvSpPr/>
          <p:nvPr/>
        </p:nvSpPr>
        <p:spPr>
          <a:xfrm>
            <a:off x="2861295" y="2463991"/>
            <a:ext cx="1149915" cy="79724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a:p>
          <a:p>
            <a:pPr algn="ctr"/>
            <a:r>
              <a:rPr kumimoji="1" lang="ja-JP" altLang="en-US" sz="1200"/>
              <a:t>域外企業</a:t>
            </a:r>
            <a:endParaRPr kumimoji="1" lang="en-US" altLang="ja-JP" sz="1200"/>
          </a:p>
          <a:p>
            <a:pPr algn="ctr"/>
            <a:endParaRPr kumimoji="1" lang="ja-JP" altLang="en-US" sz="1200"/>
          </a:p>
        </p:txBody>
      </p:sp>
      <p:sp>
        <p:nvSpPr>
          <p:cNvPr id="26" name="四角形: 角を丸くする 1">
            <a:extLst>
              <a:ext uri="{FF2B5EF4-FFF2-40B4-BE49-F238E27FC236}">
                <a16:creationId xmlns:a16="http://schemas.microsoft.com/office/drawing/2014/main" id="{BE3C8545-730C-4014-4122-5B1EE5C3FE61}"/>
              </a:ext>
            </a:extLst>
          </p:cNvPr>
          <p:cNvSpPr/>
          <p:nvPr/>
        </p:nvSpPr>
        <p:spPr>
          <a:xfrm>
            <a:off x="6571673" y="2463990"/>
            <a:ext cx="1149915" cy="79724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200">
                <a:ea typeface="游ゴシック"/>
              </a:rPr>
              <a:t>域内企業</a:t>
            </a:r>
          </a:p>
        </p:txBody>
      </p:sp>
      <p:sp>
        <p:nvSpPr>
          <p:cNvPr id="28" name="四角形: 角を丸くする 1">
            <a:extLst>
              <a:ext uri="{FF2B5EF4-FFF2-40B4-BE49-F238E27FC236}">
                <a16:creationId xmlns:a16="http://schemas.microsoft.com/office/drawing/2014/main" id="{74B34526-A7F3-D935-C504-A579B302CE20}"/>
              </a:ext>
            </a:extLst>
          </p:cNvPr>
          <p:cNvSpPr/>
          <p:nvPr/>
        </p:nvSpPr>
        <p:spPr>
          <a:xfrm>
            <a:off x="4731913" y="2463991"/>
            <a:ext cx="1149915" cy="79724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200">
                <a:ea typeface="游ゴシック"/>
              </a:rPr>
              <a:t>ローカル</a:t>
            </a:r>
          </a:p>
          <a:p>
            <a:pPr algn="ctr"/>
            <a:r>
              <a:rPr lang="ja-JP" altLang="en-US" sz="1200">
                <a:ea typeface="游ゴシック"/>
              </a:rPr>
              <a:t>ゼブラ</a:t>
            </a:r>
          </a:p>
        </p:txBody>
      </p:sp>
      <p:sp>
        <p:nvSpPr>
          <p:cNvPr id="50" name="四角形: 角を丸くする 6">
            <a:extLst>
              <a:ext uri="{FF2B5EF4-FFF2-40B4-BE49-F238E27FC236}">
                <a16:creationId xmlns:a16="http://schemas.microsoft.com/office/drawing/2014/main" id="{AE82A6D1-CF93-4B94-8575-A9D8F7B93DFF}"/>
              </a:ext>
            </a:extLst>
          </p:cNvPr>
          <p:cNvSpPr/>
          <p:nvPr/>
        </p:nvSpPr>
        <p:spPr>
          <a:xfrm>
            <a:off x="3423701" y="4899470"/>
            <a:ext cx="3773482" cy="7430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游ゴシック"/>
              </a:rPr>
              <a:t>　　　　　　　   共創拠点</a:t>
            </a:r>
            <a:endParaRPr lang="ja-JP">
              <a:ea typeface="游ゴシック"/>
            </a:endParaRPr>
          </a:p>
        </p:txBody>
      </p:sp>
      <p:sp>
        <p:nvSpPr>
          <p:cNvPr id="19" name="四角形: 角を丸くする 6">
            <a:extLst>
              <a:ext uri="{FF2B5EF4-FFF2-40B4-BE49-F238E27FC236}">
                <a16:creationId xmlns:a16="http://schemas.microsoft.com/office/drawing/2014/main" id="{32977719-D8FA-CBF9-0533-3A0A94620968}"/>
              </a:ext>
            </a:extLst>
          </p:cNvPr>
          <p:cNvSpPr/>
          <p:nvPr/>
        </p:nvSpPr>
        <p:spPr>
          <a:xfrm>
            <a:off x="3531925" y="4970878"/>
            <a:ext cx="971870" cy="600241"/>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600">
                <a:ea typeface="游ゴシック"/>
              </a:rPr>
              <a:t>大学院大学</a:t>
            </a:r>
          </a:p>
        </p:txBody>
      </p:sp>
      <p:sp>
        <p:nvSpPr>
          <p:cNvPr id="5" name="矢印: 上下 4">
            <a:extLst>
              <a:ext uri="{FF2B5EF4-FFF2-40B4-BE49-F238E27FC236}">
                <a16:creationId xmlns:a16="http://schemas.microsoft.com/office/drawing/2014/main" id="{6A4A1C0F-FF08-CF44-C62C-9D66F0CA743D}"/>
              </a:ext>
            </a:extLst>
          </p:cNvPr>
          <p:cNvSpPr/>
          <p:nvPr/>
        </p:nvSpPr>
        <p:spPr>
          <a:xfrm>
            <a:off x="2876082" y="3771392"/>
            <a:ext cx="431163" cy="1867433"/>
          </a:xfrm>
          <a:prstGeom prst="upDown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交流</a:t>
            </a:r>
          </a:p>
        </p:txBody>
      </p:sp>
      <p:sp>
        <p:nvSpPr>
          <p:cNvPr id="15" name="TextBox 29">
            <a:extLst>
              <a:ext uri="{FF2B5EF4-FFF2-40B4-BE49-F238E27FC236}">
                <a16:creationId xmlns:a16="http://schemas.microsoft.com/office/drawing/2014/main" id="{39C29274-D826-3032-702C-9FC0D4B221B2}"/>
              </a:ext>
            </a:extLst>
          </p:cNvPr>
          <p:cNvSpPr txBox="1"/>
          <p:nvPr/>
        </p:nvSpPr>
        <p:spPr>
          <a:xfrm>
            <a:off x="4097446" y="5668712"/>
            <a:ext cx="3405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chemeClr val="bg1"/>
                </a:solidFill>
                <a:ea typeface="游ゴシック"/>
              </a:rPr>
              <a:t>ウェルネスパーク　</a:t>
            </a:r>
            <a:r>
              <a:rPr lang="ja-JP" altLang="en-US" sz="1050" b="1">
                <a:solidFill>
                  <a:schemeClr val="bg1"/>
                </a:solidFill>
                <a:ea typeface="游ゴシック"/>
              </a:rPr>
              <a:t>ほこみち制度</a:t>
            </a:r>
          </a:p>
        </p:txBody>
      </p:sp>
      <p:sp>
        <p:nvSpPr>
          <p:cNvPr id="22" name="テキスト ボックス 22">
            <a:extLst>
              <a:ext uri="{FF2B5EF4-FFF2-40B4-BE49-F238E27FC236}">
                <a16:creationId xmlns:a16="http://schemas.microsoft.com/office/drawing/2014/main" id="{E37B9DD9-A8E9-E9FE-73C2-C357D2CADD84}"/>
              </a:ext>
            </a:extLst>
          </p:cNvPr>
          <p:cNvSpPr txBox="1"/>
          <p:nvPr/>
        </p:nvSpPr>
        <p:spPr>
          <a:xfrm rot="3311631">
            <a:off x="6116830" y="5935684"/>
            <a:ext cx="928692" cy="461665"/>
          </a:xfrm>
          <a:prstGeom prst="rect">
            <a:avLst/>
          </a:prstGeom>
          <a:noFill/>
        </p:spPr>
        <p:txBody>
          <a:bodyPr wrap="square" rtlCol="0">
            <a:spAutoFit/>
          </a:bodyPr>
          <a:lstStyle/>
          <a:p>
            <a:r>
              <a:rPr lang="ja-JP" altLang="en-US" sz="2400" b="1"/>
              <a:t>波及</a:t>
            </a:r>
            <a:endParaRPr kumimoji="1" lang="ja-JP" altLang="en-US" sz="2400" b="1"/>
          </a:p>
        </p:txBody>
      </p:sp>
      <p:sp>
        <p:nvSpPr>
          <p:cNvPr id="27" name="Arrow: Right 35">
            <a:extLst>
              <a:ext uri="{FF2B5EF4-FFF2-40B4-BE49-F238E27FC236}">
                <a16:creationId xmlns:a16="http://schemas.microsoft.com/office/drawing/2014/main" id="{800EDCA8-1C8F-944D-15EA-3BE76ABC019E}"/>
              </a:ext>
            </a:extLst>
          </p:cNvPr>
          <p:cNvSpPr/>
          <p:nvPr/>
        </p:nvSpPr>
        <p:spPr>
          <a:xfrm rot="1440000">
            <a:off x="6608925" y="5721716"/>
            <a:ext cx="1599517" cy="2354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31">
            <a:extLst>
              <a:ext uri="{FF2B5EF4-FFF2-40B4-BE49-F238E27FC236}">
                <a16:creationId xmlns:a16="http://schemas.microsoft.com/office/drawing/2014/main" id="{1F3CBCF1-E270-1FDB-D7CE-48BAE3C18531}"/>
              </a:ext>
            </a:extLst>
          </p:cNvPr>
          <p:cNvSpPr/>
          <p:nvPr/>
        </p:nvSpPr>
        <p:spPr>
          <a:xfrm rot="9300000">
            <a:off x="2640342" y="5813029"/>
            <a:ext cx="1119474" cy="268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33">
            <a:extLst>
              <a:ext uri="{FF2B5EF4-FFF2-40B4-BE49-F238E27FC236}">
                <a16:creationId xmlns:a16="http://schemas.microsoft.com/office/drawing/2014/main" id="{0CCBD89F-DFA2-124C-10ED-2087D5A7F319}"/>
              </a:ext>
            </a:extLst>
          </p:cNvPr>
          <p:cNvSpPr/>
          <p:nvPr/>
        </p:nvSpPr>
        <p:spPr>
          <a:xfrm rot="7560000">
            <a:off x="3789182" y="6061482"/>
            <a:ext cx="1119680" cy="2274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テキスト ボックス 21">
            <a:extLst>
              <a:ext uri="{FF2B5EF4-FFF2-40B4-BE49-F238E27FC236}">
                <a16:creationId xmlns:a16="http://schemas.microsoft.com/office/drawing/2014/main" id="{7538C46D-6577-97CC-8AAB-BEAA5C47A5DC}"/>
              </a:ext>
            </a:extLst>
          </p:cNvPr>
          <p:cNvSpPr txBox="1"/>
          <p:nvPr/>
        </p:nvSpPr>
        <p:spPr>
          <a:xfrm rot="840000">
            <a:off x="2778219" y="6547976"/>
            <a:ext cx="1783343" cy="362077"/>
          </a:xfrm>
          <a:prstGeom prst="rect">
            <a:avLst/>
          </a:prstGeom>
          <a:noFill/>
        </p:spPr>
        <p:txBody>
          <a:bodyPr wrap="square" rtlCol="0">
            <a:spAutoFit/>
          </a:bodyPr>
          <a:lstStyle/>
          <a:p>
            <a:r>
              <a:rPr kumimoji="1" lang="ja-JP" altLang="en-US"/>
              <a:t>土浦市</a:t>
            </a:r>
          </a:p>
        </p:txBody>
      </p:sp>
      <p:sp>
        <p:nvSpPr>
          <p:cNvPr id="32" name="テキスト ボックス 31">
            <a:extLst>
              <a:ext uri="{FF2B5EF4-FFF2-40B4-BE49-F238E27FC236}">
                <a16:creationId xmlns:a16="http://schemas.microsoft.com/office/drawing/2014/main" id="{700E4C2C-9797-69B1-3BF1-610AC5FBB647}"/>
              </a:ext>
            </a:extLst>
          </p:cNvPr>
          <p:cNvSpPr txBox="1"/>
          <p:nvPr/>
        </p:nvSpPr>
        <p:spPr>
          <a:xfrm>
            <a:off x="2001128" y="225518"/>
            <a:ext cx="7632187" cy="523220"/>
          </a:xfrm>
          <a:prstGeom prst="rect">
            <a:avLst/>
          </a:prstGeom>
          <a:noFill/>
        </p:spPr>
        <p:txBody>
          <a:bodyPr wrap="square" rtlCol="0">
            <a:spAutoFit/>
          </a:bodyPr>
          <a:lstStyle/>
          <a:p>
            <a:r>
              <a:rPr kumimoji="1" lang="ja-JP" altLang="en-US" sz="2800" b="1"/>
              <a:t>モール</a:t>
            </a:r>
            <a:r>
              <a:rPr kumimoji="1" lang="en-US" altLang="ja-JP" sz="2800" b="1"/>
              <a:t>505</a:t>
            </a:r>
            <a:r>
              <a:rPr kumimoji="1" lang="ja-JP" altLang="en-US" sz="2800" b="1"/>
              <a:t>　社会課題に対処する</a:t>
            </a:r>
            <a:r>
              <a:rPr kumimoji="1" lang="ja-JP" altLang="en-US" sz="2800" b="1">
                <a:solidFill>
                  <a:srgbClr val="333333"/>
                </a:solidFill>
                <a:latin typeface="Noto Sans JP" panose="020B0200000000000000" pitchFamily="50" charset="-128"/>
                <a:ea typeface="Noto Sans JP" panose="020B0200000000000000" pitchFamily="50" charset="-128"/>
              </a:rPr>
              <a:t>共創拠点</a:t>
            </a:r>
            <a:endParaRPr kumimoji="1" lang="en-US" altLang="ja-JP" sz="2800" b="1"/>
          </a:p>
        </p:txBody>
      </p:sp>
      <p:sp>
        <p:nvSpPr>
          <p:cNvPr id="2" name="思考の吹き出し: 雲形 1">
            <a:extLst>
              <a:ext uri="{FF2B5EF4-FFF2-40B4-BE49-F238E27FC236}">
                <a16:creationId xmlns:a16="http://schemas.microsoft.com/office/drawing/2014/main" id="{BFA112B6-1B40-BE8C-1EF9-0785B958286C}"/>
              </a:ext>
            </a:extLst>
          </p:cNvPr>
          <p:cNvSpPr/>
          <p:nvPr/>
        </p:nvSpPr>
        <p:spPr>
          <a:xfrm>
            <a:off x="7713542" y="4041795"/>
            <a:ext cx="2797623" cy="1286090"/>
          </a:xfrm>
          <a:prstGeom prst="cloudCallout">
            <a:avLst>
              <a:gd name="adj1" fmla="val -76268"/>
              <a:gd name="adj2" fmla="val 8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あえて住み分けないことで偶発的な交流をうむ</a:t>
            </a:r>
          </a:p>
        </p:txBody>
      </p:sp>
      <p:sp>
        <p:nvSpPr>
          <p:cNvPr id="29" name="Arrow: Right 37">
            <a:extLst>
              <a:ext uri="{FF2B5EF4-FFF2-40B4-BE49-F238E27FC236}">
                <a16:creationId xmlns:a16="http://schemas.microsoft.com/office/drawing/2014/main" id="{143E39B8-B1B9-4908-FD1A-87AE62FD391C}"/>
              </a:ext>
            </a:extLst>
          </p:cNvPr>
          <p:cNvSpPr/>
          <p:nvPr/>
        </p:nvSpPr>
        <p:spPr>
          <a:xfrm rot="3300000">
            <a:off x="5757285" y="6026900"/>
            <a:ext cx="1124519" cy="299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グループ化 36">
            <a:extLst>
              <a:ext uri="{FF2B5EF4-FFF2-40B4-BE49-F238E27FC236}">
                <a16:creationId xmlns:a16="http://schemas.microsoft.com/office/drawing/2014/main" id="{68E4E18A-C884-50A6-3215-6E0B529F4E35}"/>
              </a:ext>
            </a:extLst>
          </p:cNvPr>
          <p:cNvGrpSpPr/>
          <p:nvPr/>
        </p:nvGrpSpPr>
        <p:grpSpPr>
          <a:xfrm>
            <a:off x="6633448" y="4921453"/>
            <a:ext cx="1205011" cy="766793"/>
            <a:chOff x="6096000" y="4740489"/>
            <a:chExt cx="1205011" cy="766793"/>
          </a:xfrm>
        </p:grpSpPr>
        <p:pic>
          <p:nvPicPr>
            <p:cNvPr id="1026" name="Picture 2" descr="バンザイをしている学生たちのイラスト | かわいいフリー素材集 ...">
              <a:extLst>
                <a:ext uri="{FF2B5EF4-FFF2-40B4-BE49-F238E27FC236}">
                  <a16:creationId xmlns:a16="http://schemas.microsoft.com/office/drawing/2014/main" id="{6EF780D0-252F-E5C8-0749-0560D8656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740489"/>
              <a:ext cx="1181954" cy="76679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グループ化 34">
              <a:extLst>
                <a:ext uri="{FF2B5EF4-FFF2-40B4-BE49-F238E27FC236}">
                  <a16:creationId xmlns:a16="http://schemas.microsoft.com/office/drawing/2014/main" id="{A9BC47B2-C2C1-EF1C-12A7-617D093BBC8B}"/>
                </a:ext>
              </a:extLst>
            </p:cNvPr>
            <p:cNvGrpSpPr/>
            <p:nvPr/>
          </p:nvGrpSpPr>
          <p:grpSpPr>
            <a:xfrm>
              <a:off x="6121870" y="5119651"/>
              <a:ext cx="1179141" cy="334072"/>
              <a:chOff x="6368894" y="5737833"/>
              <a:chExt cx="707717" cy="327589"/>
            </a:xfrm>
          </p:grpSpPr>
          <p:sp>
            <p:nvSpPr>
              <p:cNvPr id="17" name="四角形: 角を丸くする 16">
                <a:extLst>
                  <a:ext uri="{FF2B5EF4-FFF2-40B4-BE49-F238E27FC236}">
                    <a16:creationId xmlns:a16="http://schemas.microsoft.com/office/drawing/2014/main" id="{B9F9A477-5881-3FA5-18C1-4ED5DC169C93}"/>
                  </a:ext>
                </a:extLst>
              </p:cNvPr>
              <p:cNvSpPr/>
              <p:nvPr/>
            </p:nvSpPr>
            <p:spPr>
              <a:xfrm>
                <a:off x="6368894" y="5745699"/>
                <a:ext cx="707717" cy="31972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F9AD69F-2319-45A8-2F10-EC7335461FAD}"/>
                  </a:ext>
                </a:extLst>
              </p:cNvPr>
              <p:cNvSpPr txBox="1"/>
              <p:nvPr/>
            </p:nvSpPr>
            <p:spPr>
              <a:xfrm>
                <a:off x="6373355" y="5737833"/>
                <a:ext cx="670995" cy="207941"/>
              </a:xfrm>
              <a:prstGeom prst="rect">
                <a:avLst/>
              </a:prstGeom>
              <a:noFill/>
            </p:spPr>
            <p:txBody>
              <a:bodyPr wrap="square" rtlCol="0">
                <a:spAutoFit/>
              </a:bodyPr>
              <a:lstStyle/>
              <a:p>
                <a:pPr algn="ctr"/>
                <a:r>
                  <a:rPr kumimoji="1" lang="ja-JP" altLang="en-US"/>
                  <a:t>学生</a:t>
                </a:r>
              </a:p>
            </p:txBody>
          </p:sp>
        </p:grpSp>
      </p:grpSp>
      <p:grpSp>
        <p:nvGrpSpPr>
          <p:cNvPr id="42" name="グループ化 41">
            <a:extLst>
              <a:ext uri="{FF2B5EF4-FFF2-40B4-BE49-F238E27FC236}">
                <a16:creationId xmlns:a16="http://schemas.microsoft.com/office/drawing/2014/main" id="{B82B58D2-2945-D5CB-86C8-77A016525B06}"/>
              </a:ext>
            </a:extLst>
          </p:cNvPr>
          <p:cNvGrpSpPr/>
          <p:nvPr/>
        </p:nvGrpSpPr>
        <p:grpSpPr>
          <a:xfrm>
            <a:off x="12686964" y="729000"/>
            <a:ext cx="9188429" cy="2595345"/>
            <a:chOff x="7282757" y="952507"/>
            <a:chExt cx="9188429" cy="2595345"/>
          </a:xfrm>
        </p:grpSpPr>
        <p:grpSp>
          <p:nvGrpSpPr>
            <p:cNvPr id="36" name="グループ化 35">
              <a:extLst>
                <a:ext uri="{FF2B5EF4-FFF2-40B4-BE49-F238E27FC236}">
                  <a16:creationId xmlns:a16="http://schemas.microsoft.com/office/drawing/2014/main" id="{B4B2372F-AB1A-FF36-455D-0EA274E636FC}"/>
                </a:ext>
              </a:extLst>
            </p:cNvPr>
            <p:cNvGrpSpPr/>
            <p:nvPr/>
          </p:nvGrpSpPr>
          <p:grpSpPr>
            <a:xfrm>
              <a:off x="7282757" y="952507"/>
              <a:ext cx="7813588" cy="2595345"/>
              <a:chOff x="3594970" y="1433211"/>
              <a:chExt cx="7813588" cy="2595345"/>
            </a:xfrm>
          </p:grpSpPr>
          <p:sp>
            <p:nvSpPr>
              <p:cNvPr id="34" name="四角形: 角を丸くする 33">
                <a:extLst>
                  <a:ext uri="{FF2B5EF4-FFF2-40B4-BE49-F238E27FC236}">
                    <a16:creationId xmlns:a16="http://schemas.microsoft.com/office/drawing/2014/main" id="{D3DB6A9C-483A-65A9-4CA3-53096A5C84D4}"/>
                  </a:ext>
                </a:extLst>
              </p:cNvPr>
              <p:cNvSpPr/>
              <p:nvPr/>
            </p:nvSpPr>
            <p:spPr>
              <a:xfrm>
                <a:off x="3594970" y="1433211"/>
                <a:ext cx="7813588" cy="2595345"/>
              </a:xfrm>
              <a:prstGeom prst="roundRect">
                <a:avLst>
                  <a:gd name="adj" fmla="val 20339"/>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F7E0467E-E0CD-320D-6DC1-85210406F923}"/>
                  </a:ext>
                </a:extLst>
              </p:cNvPr>
              <p:cNvSpPr txBox="1"/>
              <p:nvPr/>
            </p:nvSpPr>
            <p:spPr>
              <a:xfrm>
                <a:off x="3754704" y="1464377"/>
                <a:ext cx="7653854" cy="369332"/>
              </a:xfrm>
              <a:prstGeom prst="rect">
                <a:avLst/>
              </a:prstGeom>
              <a:noFill/>
            </p:spPr>
            <p:txBody>
              <a:bodyPr wrap="square" rtlCol="0">
                <a:spAutoFit/>
              </a:bodyPr>
              <a:lstStyle/>
              <a:p>
                <a:endParaRPr kumimoji="1" lang="en-US" altLang="ja-JP"/>
              </a:p>
            </p:txBody>
          </p:sp>
        </p:grpSp>
        <p:sp>
          <p:nvSpPr>
            <p:cNvPr id="41" name="テキスト ボックス 40">
              <a:extLst>
                <a:ext uri="{FF2B5EF4-FFF2-40B4-BE49-F238E27FC236}">
                  <a16:creationId xmlns:a16="http://schemas.microsoft.com/office/drawing/2014/main" id="{28376DFF-7544-8A5E-E060-DF1AA4D02780}"/>
                </a:ext>
              </a:extLst>
            </p:cNvPr>
            <p:cNvSpPr txBox="1"/>
            <p:nvPr/>
          </p:nvSpPr>
          <p:spPr>
            <a:xfrm>
              <a:off x="7481300" y="1100365"/>
              <a:ext cx="8989886" cy="2308324"/>
            </a:xfrm>
            <a:prstGeom prst="rect">
              <a:avLst/>
            </a:prstGeom>
            <a:noFill/>
          </p:spPr>
          <p:txBody>
            <a:bodyPr wrap="square">
              <a:spAutoFit/>
            </a:bodyPr>
            <a:lstStyle/>
            <a:p>
              <a:r>
                <a:rPr kumimoji="1" lang="ja-JP" altLang="en-US"/>
                <a:t>モール</a:t>
              </a:r>
              <a:r>
                <a:rPr kumimoji="1" lang="en-US" altLang="ja-JP"/>
                <a:t>505</a:t>
              </a:r>
              <a:r>
                <a:rPr kumimoji="1" lang="ja-JP" altLang="en-US"/>
                <a:t>は多様な業種のテナントが入るカオスな空間だからこそ、新たな発想が交流によって生まれやすい特徴のある空間であると言える。地域課題を解決する人たちは今までにない発想で課題を解決するから、モール</a:t>
              </a:r>
              <a:r>
                <a:rPr kumimoji="1" lang="en-US" altLang="ja-JP"/>
                <a:t>505</a:t>
              </a:r>
              <a:r>
                <a:rPr kumimoji="1" lang="ja-JP" altLang="en-US"/>
                <a:t>のような新たな発想が交流によって生まれやすい空間に立地することが良いと考えられる。またモール</a:t>
              </a:r>
              <a:r>
                <a:rPr kumimoji="1" lang="en-US" altLang="ja-JP"/>
                <a:t>505</a:t>
              </a:r>
              <a:r>
                <a:rPr kumimoji="1" lang="ja-JP" altLang="en-US"/>
                <a:t>は常識にとらわれない発想を持つ学生が多く通るため、潜在的発想の動線に位置している。企業は学生のクリエイティブな発想を得ることができ、学生は若い時から自分の住む町の課題を考え解決する手段を企業から学ぶことができる。現在の課題を解決するだけでなく、将来の地域課題を解決する人材を育成することができる</a:t>
              </a:r>
              <a:endParaRPr kumimoji="1" lang="en-US" altLang="ja-JP"/>
            </a:p>
          </p:txBody>
        </p:sp>
      </p:grpSp>
      <p:sp>
        <p:nvSpPr>
          <p:cNvPr id="20" name="テキスト ボックス 19">
            <a:extLst>
              <a:ext uri="{FF2B5EF4-FFF2-40B4-BE49-F238E27FC236}">
                <a16:creationId xmlns:a16="http://schemas.microsoft.com/office/drawing/2014/main" id="{73EFF672-EF44-CA53-675E-45DAAF16983B}"/>
              </a:ext>
            </a:extLst>
          </p:cNvPr>
          <p:cNvSpPr txBox="1"/>
          <p:nvPr/>
        </p:nvSpPr>
        <p:spPr>
          <a:xfrm>
            <a:off x="437672" y="1464378"/>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土浦駅拠点</a:t>
            </a:r>
          </a:p>
        </p:txBody>
      </p:sp>
      <p:pic>
        <p:nvPicPr>
          <p:cNvPr id="44" name="図 43" descr="ダイアグラム&#10;&#10;AI 生成コンテンツは誤りを含む可能性があります。">
            <a:extLst>
              <a:ext uri="{FF2B5EF4-FFF2-40B4-BE49-F238E27FC236}">
                <a16:creationId xmlns:a16="http://schemas.microsoft.com/office/drawing/2014/main" id="{42FEF08D-2943-1B0C-9037-140203F31F55}"/>
              </a:ext>
            </a:extLst>
          </p:cNvPr>
          <p:cNvPicPr>
            <a:picLocks noChangeAspect="1"/>
          </p:cNvPicPr>
          <p:nvPr/>
        </p:nvPicPr>
        <p:blipFill>
          <a:blip r:embed="rId6"/>
          <a:stretch>
            <a:fillRect/>
          </a:stretch>
        </p:blipFill>
        <p:spPr>
          <a:xfrm>
            <a:off x="8176444" y="934918"/>
            <a:ext cx="3818361" cy="3090646"/>
          </a:xfrm>
          <a:prstGeom prst="rect">
            <a:avLst/>
          </a:prstGeom>
        </p:spPr>
      </p:pic>
      <p:sp>
        <p:nvSpPr>
          <p:cNvPr id="46" name="四角形: 角を丸くする 6">
            <a:extLst>
              <a:ext uri="{FF2B5EF4-FFF2-40B4-BE49-F238E27FC236}">
                <a16:creationId xmlns:a16="http://schemas.microsoft.com/office/drawing/2014/main" id="{9493641C-7E37-0B0E-FED7-63C9B357E919}"/>
              </a:ext>
            </a:extLst>
          </p:cNvPr>
          <p:cNvSpPr/>
          <p:nvPr/>
        </p:nvSpPr>
        <p:spPr>
          <a:xfrm>
            <a:off x="4559188" y="4974887"/>
            <a:ext cx="1118016" cy="600241"/>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600">
                <a:ea typeface="游ゴシック"/>
              </a:rPr>
              <a:t>NPO</a:t>
            </a:r>
            <a:r>
              <a:rPr lang="ja-JP" altLang="en-US" sz="1600">
                <a:ea typeface="游ゴシック"/>
              </a:rPr>
              <a:t>法人わかまち</a:t>
            </a:r>
          </a:p>
        </p:txBody>
      </p:sp>
      <p:sp>
        <p:nvSpPr>
          <p:cNvPr id="47" name="テキスト ボックス 46">
            <a:extLst>
              <a:ext uri="{FF2B5EF4-FFF2-40B4-BE49-F238E27FC236}">
                <a16:creationId xmlns:a16="http://schemas.microsoft.com/office/drawing/2014/main" id="{187A29FD-778B-31FE-B0F1-DAE4F25C0AB6}"/>
              </a:ext>
            </a:extLst>
          </p:cNvPr>
          <p:cNvSpPr txBox="1"/>
          <p:nvPr/>
        </p:nvSpPr>
        <p:spPr>
          <a:xfrm>
            <a:off x="8908788" y="639463"/>
            <a:ext cx="2403335" cy="369332"/>
          </a:xfrm>
          <a:prstGeom prst="rect">
            <a:avLst/>
          </a:prstGeom>
          <a:noFill/>
        </p:spPr>
        <p:txBody>
          <a:bodyPr wrap="square" rtlCol="0">
            <a:spAutoFit/>
          </a:bodyPr>
          <a:lstStyle/>
          <a:p>
            <a:r>
              <a:rPr kumimoji="1" lang="ja-JP" altLang="en-US"/>
              <a:t>活動主体イメージ</a:t>
            </a:r>
          </a:p>
        </p:txBody>
      </p:sp>
      <p:pic>
        <p:nvPicPr>
          <p:cNvPr id="49" name="オーディオ 48">
            <a:hlinkClick r:id="" action="ppaction://media"/>
            <a:extLst>
              <a:ext uri="{FF2B5EF4-FFF2-40B4-BE49-F238E27FC236}">
                <a16:creationId xmlns:a16="http://schemas.microsoft.com/office/drawing/2014/main" id="{D38904B2-A99A-43E5-7CCD-5473435B520C}"/>
              </a:ext>
            </a:extLst>
          </p:cNvPr>
          <p:cNvPicPr>
            <a:picLocks noChangeAspect="1"/>
          </p:cNvPicPr>
          <p:nvPr>
            <a:audioFile r:link="rId1"/>
            <p:extLst>
              <p:ext uri="{DAA4B4D4-6D71-4841-9C94-3DE7FCFB9230}">
                <p14:media xmlns:p14="http://schemas.microsoft.com/office/powerpoint/2010/main" r:embed="rId2">
                  <p14:trim st="2342" end="5623.7664"/>
                </p14:media>
              </p:ext>
            </p:extLst>
          </p:nvPr>
        </p:nvPicPr>
        <p:blipFill>
          <a:blip r:embed="rId7"/>
          <a:srcRect l="-287500" t="-287500" r="-287500" b="-287500"/>
          <a:stretch>
            <a:fillRect/>
          </a:stretch>
        </p:blipFill>
        <p:spPr>
          <a:xfrm>
            <a:off x="12846698" y="4483971"/>
            <a:ext cx="2057400" cy="2057400"/>
          </a:xfrm>
          <a:prstGeom prst="ellipse">
            <a:avLst/>
          </a:prstGeom>
        </p:spPr>
      </p:pic>
    </p:spTree>
    <p:extLst>
      <p:ext uri="{BB962C8B-B14F-4D97-AF65-F5344CB8AC3E}">
        <p14:creationId xmlns:p14="http://schemas.microsoft.com/office/powerpoint/2010/main" val="3204385552"/>
      </p:ext>
    </p:extLst>
  </p:cSld>
  <p:clrMapOvr>
    <a:masterClrMapping/>
  </p:clrMapOvr>
  <mc:AlternateContent xmlns:mc="http://schemas.openxmlformats.org/markup-compatibility/2006">
    <mc:Choice xmlns:p14="http://schemas.microsoft.com/office/powerpoint/2010/main" Requires="p14">
      <p:transition spd="slow" p14:dur="2000" advTm="12400"/>
    </mc:Choice>
    <mc:Fallback>
      <p:transition spd="slow" advTm="1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animEffect transition="in" filter="fade">
                                      <p:cBhvr>
                                        <p:cTn id="47" dur="500"/>
                                        <p:tgtEl>
                                          <p:spTgt spid="5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up)">
                                      <p:cBhvr>
                                        <p:cTn id="50" dur="500"/>
                                        <p:tgtEl>
                                          <p:spTgt spid="9"/>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53" presetClass="entr" presetSubtype="16"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p:cTn id="63" dur="500" fill="hold"/>
                                        <p:tgtEl>
                                          <p:spTgt spid="46"/>
                                        </p:tgtEl>
                                        <p:attrNameLst>
                                          <p:attrName>ppt_w</p:attrName>
                                        </p:attrNameLst>
                                      </p:cBhvr>
                                      <p:tavLst>
                                        <p:tav tm="0">
                                          <p:val>
                                            <p:fltVal val="0"/>
                                          </p:val>
                                        </p:tav>
                                        <p:tav tm="100000">
                                          <p:val>
                                            <p:strVal val="#ppt_w"/>
                                          </p:val>
                                        </p:tav>
                                      </p:tavLst>
                                    </p:anim>
                                    <p:anim calcmode="lin" valueType="num">
                                      <p:cBhvr>
                                        <p:cTn id="64" dur="500" fill="hold"/>
                                        <p:tgtEl>
                                          <p:spTgt spid="46"/>
                                        </p:tgtEl>
                                        <p:attrNameLst>
                                          <p:attrName>ppt_h</p:attrName>
                                        </p:attrNameLst>
                                      </p:cBhvr>
                                      <p:tavLst>
                                        <p:tav tm="0">
                                          <p:val>
                                            <p:fltVal val="0"/>
                                          </p:val>
                                        </p:tav>
                                        <p:tav tm="100000">
                                          <p:val>
                                            <p:strVal val="#ppt_h"/>
                                          </p:val>
                                        </p:tav>
                                      </p:tavLst>
                                    </p:anim>
                                    <p:animEffect transition="in" filter="fade">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cTn>
                              </p:par>
                              <p:par>
                                <p:cTn id="78" presetID="1"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up)">
                                      <p:cBhvr>
                                        <p:cTn id="84" dur="500"/>
                                        <p:tgtEl>
                                          <p:spTgt spid="23"/>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up)">
                                      <p:cBhvr>
                                        <p:cTn id="87" dur="500"/>
                                        <p:tgtEl>
                                          <p:spTgt spid="29"/>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up)">
                                      <p:cBhvr>
                                        <p:cTn id="93" dur="500"/>
                                        <p:tgtEl>
                                          <p:spTgt spid="27"/>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up)">
                                      <p:cBhvr>
                                        <p:cTn id="9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49"/>
                </p:tgtEl>
              </p:cMediaNode>
            </p:audio>
          </p:childTnLst>
        </p:cTn>
      </p:par>
    </p:tnLst>
    <p:bldLst>
      <p:bldP spid="9" grpId="0" animBg="1"/>
      <p:bldP spid="16" grpId="0" animBg="1"/>
      <p:bldP spid="14" grpId="0" animBg="1"/>
      <p:bldP spid="3" grpId="0" animBg="1"/>
      <p:bldP spid="6" grpId="0" animBg="1"/>
      <p:bldP spid="7" grpId="0" animBg="1"/>
      <p:bldP spid="8" grpId="0" animBg="1"/>
      <p:bldP spid="10" grpId="0" animBg="1"/>
      <p:bldP spid="21" grpId="0" animBg="1"/>
      <p:bldP spid="50" grpId="0" animBg="1"/>
      <p:bldP spid="19" grpId="0" animBg="1"/>
      <p:bldP spid="5" grpId="0" animBg="1"/>
      <p:bldP spid="15" grpId="0"/>
      <p:bldP spid="22" grpId="0"/>
      <p:bldP spid="27" grpId="0" animBg="1"/>
      <p:bldP spid="23" grpId="0" animBg="1"/>
      <p:bldP spid="25" grpId="0" animBg="1"/>
      <p:bldP spid="30" grpId="0"/>
      <p:bldP spid="2" grpId="0" animBg="1"/>
      <p:bldP spid="29"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3B53708-5C41-08C4-8970-2BA8F948BB69}"/>
              </a:ext>
            </a:extLst>
          </p:cNvPr>
          <p:cNvSpPr txBox="1"/>
          <p:nvPr/>
        </p:nvSpPr>
        <p:spPr>
          <a:xfrm>
            <a:off x="1689279" y="78812"/>
            <a:ext cx="5439803" cy="523220"/>
          </a:xfrm>
          <a:prstGeom prst="rect">
            <a:avLst/>
          </a:prstGeom>
          <a:noFill/>
        </p:spPr>
        <p:txBody>
          <a:bodyPr wrap="square" rtlCol="0">
            <a:spAutoFit/>
          </a:bodyPr>
          <a:lstStyle/>
          <a:p>
            <a:r>
              <a:rPr kumimoji="1" lang="ja-JP" altLang="en-US" sz="2800"/>
              <a:t>モール</a:t>
            </a:r>
            <a:r>
              <a:rPr kumimoji="1" lang="en-US" altLang="ja-JP" sz="2800"/>
              <a:t>505</a:t>
            </a:r>
            <a:r>
              <a:rPr kumimoji="1" lang="ja-JP" altLang="en-US" sz="2800"/>
              <a:t>　共創拠点</a:t>
            </a:r>
          </a:p>
        </p:txBody>
      </p:sp>
      <p:sp>
        <p:nvSpPr>
          <p:cNvPr id="12" name="四角形: 角を丸くする 11">
            <a:extLst>
              <a:ext uri="{FF2B5EF4-FFF2-40B4-BE49-F238E27FC236}">
                <a16:creationId xmlns:a16="http://schemas.microsoft.com/office/drawing/2014/main" id="{0C53CDFE-5B15-0476-E522-1F7019898821}"/>
              </a:ext>
            </a:extLst>
          </p:cNvPr>
          <p:cNvSpPr/>
          <p:nvPr/>
        </p:nvSpPr>
        <p:spPr>
          <a:xfrm>
            <a:off x="2699999" y="1059115"/>
            <a:ext cx="7802153" cy="62070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B2F7F6A-7170-82C3-CE88-CD8BD104315B}"/>
              </a:ext>
            </a:extLst>
          </p:cNvPr>
          <p:cNvSpPr txBox="1"/>
          <p:nvPr/>
        </p:nvSpPr>
        <p:spPr>
          <a:xfrm>
            <a:off x="2812732" y="1217471"/>
            <a:ext cx="4662705" cy="369332"/>
          </a:xfrm>
          <a:prstGeom prst="rect">
            <a:avLst/>
          </a:prstGeom>
          <a:noFill/>
        </p:spPr>
        <p:txBody>
          <a:bodyPr wrap="square" rtlCol="0">
            <a:spAutoFit/>
          </a:bodyPr>
          <a:lstStyle/>
          <a:p>
            <a:r>
              <a:rPr kumimoji="1" lang="ja-JP" altLang="en-US"/>
              <a:t>多種多様なテナントが入る空間</a:t>
            </a:r>
          </a:p>
        </p:txBody>
      </p:sp>
      <p:sp>
        <p:nvSpPr>
          <p:cNvPr id="11" name="テキスト ボックス 10">
            <a:extLst>
              <a:ext uri="{FF2B5EF4-FFF2-40B4-BE49-F238E27FC236}">
                <a16:creationId xmlns:a16="http://schemas.microsoft.com/office/drawing/2014/main" id="{43DD0C14-D596-401A-14CE-0AC425C8613B}"/>
              </a:ext>
            </a:extLst>
          </p:cNvPr>
          <p:cNvSpPr txBox="1"/>
          <p:nvPr/>
        </p:nvSpPr>
        <p:spPr>
          <a:xfrm>
            <a:off x="6766624" y="1076704"/>
            <a:ext cx="3676509" cy="646331"/>
          </a:xfrm>
          <a:prstGeom prst="rect">
            <a:avLst/>
          </a:prstGeom>
          <a:noFill/>
        </p:spPr>
        <p:txBody>
          <a:bodyPr wrap="square">
            <a:spAutoFit/>
          </a:bodyPr>
          <a:lstStyle/>
          <a:p>
            <a:r>
              <a:rPr kumimoji="1" lang="ja-JP" altLang="en-US"/>
              <a:t>常識にとらわれない発想を持つ学生が多く通る動線に位置</a:t>
            </a:r>
            <a:endParaRPr lang="ja-JP" altLang="en-US"/>
          </a:p>
        </p:txBody>
      </p:sp>
      <p:sp>
        <p:nvSpPr>
          <p:cNvPr id="13" name="矢印: 下 12">
            <a:extLst>
              <a:ext uri="{FF2B5EF4-FFF2-40B4-BE49-F238E27FC236}">
                <a16:creationId xmlns:a16="http://schemas.microsoft.com/office/drawing/2014/main" id="{8349CA59-FDBF-E0CF-72B3-E3BEBD252BCA}"/>
              </a:ext>
            </a:extLst>
          </p:cNvPr>
          <p:cNvSpPr/>
          <p:nvPr/>
        </p:nvSpPr>
        <p:spPr>
          <a:xfrm>
            <a:off x="6168758" y="1697447"/>
            <a:ext cx="665771" cy="8541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DD80BEC-2183-A683-A8E1-EE2B31B21ADE}"/>
              </a:ext>
            </a:extLst>
          </p:cNvPr>
          <p:cNvSpPr txBox="1"/>
          <p:nvPr/>
        </p:nvSpPr>
        <p:spPr>
          <a:xfrm>
            <a:off x="7025020" y="1757738"/>
            <a:ext cx="1638879" cy="1200329"/>
          </a:xfrm>
          <a:prstGeom prst="rect">
            <a:avLst/>
          </a:prstGeom>
          <a:noFill/>
        </p:spPr>
        <p:txBody>
          <a:bodyPr wrap="square" rtlCol="0">
            <a:spAutoFit/>
          </a:bodyPr>
          <a:lstStyle/>
          <a:p>
            <a:r>
              <a:rPr kumimoji="1" lang="ja-JP" altLang="en-US" sz="2400" b="1"/>
              <a:t>交流が</a:t>
            </a:r>
            <a:endParaRPr kumimoji="1" lang="en-US" altLang="ja-JP" sz="2400" b="1"/>
          </a:p>
          <a:p>
            <a:r>
              <a:rPr kumimoji="1" lang="ja-JP" altLang="en-US" sz="2400" b="1"/>
              <a:t>起こると</a:t>
            </a:r>
            <a:r>
              <a:rPr kumimoji="1" lang="en-US" altLang="ja-JP" sz="2400" b="1"/>
              <a:t>…</a:t>
            </a:r>
            <a:endParaRPr kumimoji="1" lang="ja-JP" altLang="en-US" sz="2400" b="1"/>
          </a:p>
        </p:txBody>
      </p:sp>
      <p:sp>
        <p:nvSpPr>
          <p:cNvPr id="21" name="矢印: 環状 20">
            <a:extLst>
              <a:ext uri="{FF2B5EF4-FFF2-40B4-BE49-F238E27FC236}">
                <a16:creationId xmlns:a16="http://schemas.microsoft.com/office/drawing/2014/main" id="{8150EB17-1C0B-01FF-2655-C3047187FE92}"/>
              </a:ext>
            </a:extLst>
          </p:cNvPr>
          <p:cNvSpPr>
            <a:spLocks noChangeAspect="1"/>
          </p:cNvSpPr>
          <p:nvPr/>
        </p:nvSpPr>
        <p:spPr>
          <a:xfrm rot="5400000">
            <a:off x="7651641" y="3284272"/>
            <a:ext cx="1899256" cy="1406202"/>
          </a:xfrm>
          <a:prstGeom prst="circularArrow">
            <a:avLst>
              <a:gd name="adj1" fmla="val 9012"/>
              <a:gd name="adj2" fmla="val 1142319"/>
              <a:gd name="adj3" fmla="val 20437429"/>
              <a:gd name="adj4" fmla="val 10800000"/>
              <a:gd name="adj5" fmla="val 125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矢印: 環状 21">
            <a:extLst>
              <a:ext uri="{FF2B5EF4-FFF2-40B4-BE49-F238E27FC236}">
                <a16:creationId xmlns:a16="http://schemas.microsoft.com/office/drawing/2014/main" id="{3FFCF568-AB40-AF01-953D-4CF928D7D791}"/>
              </a:ext>
            </a:extLst>
          </p:cNvPr>
          <p:cNvSpPr>
            <a:spLocks noChangeAspect="1"/>
          </p:cNvSpPr>
          <p:nvPr/>
        </p:nvSpPr>
        <p:spPr>
          <a:xfrm rot="16200000">
            <a:off x="4474239" y="3343605"/>
            <a:ext cx="1899255" cy="1406202"/>
          </a:xfrm>
          <a:prstGeom prst="circularArrow">
            <a:avLst>
              <a:gd name="adj1" fmla="val 9012"/>
              <a:gd name="adj2" fmla="val 1142319"/>
              <a:gd name="adj3" fmla="val 20437429"/>
              <a:gd name="adj4" fmla="val 10800000"/>
              <a:gd name="adj5" fmla="val 125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0" name="グループ化 29">
            <a:extLst>
              <a:ext uri="{FF2B5EF4-FFF2-40B4-BE49-F238E27FC236}">
                <a16:creationId xmlns:a16="http://schemas.microsoft.com/office/drawing/2014/main" id="{E3FF91FF-4A34-563D-8781-7BF16BC1128E}"/>
              </a:ext>
            </a:extLst>
          </p:cNvPr>
          <p:cNvGrpSpPr/>
          <p:nvPr/>
        </p:nvGrpSpPr>
        <p:grpSpPr>
          <a:xfrm>
            <a:off x="5873709" y="2538033"/>
            <a:ext cx="3694356" cy="749348"/>
            <a:chOff x="9331889" y="2893660"/>
            <a:chExt cx="3694356" cy="749348"/>
          </a:xfrm>
        </p:grpSpPr>
        <p:sp>
          <p:nvSpPr>
            <p:cNvPr id="28" name="四角形: 角を丸くする 27">
              <a:extLst>
                <a:ext uri="{FF2B5EF4-FFF2-40B4-BE49-F238E27FC236}">
                  <a16:creationId xmlns:a16="http://schemas.microsoft.com/office/drawing/2014/main" id="{53B870B3-EDB6-261D-CAEC-8506E6AE8C75}"/>
                </a:ext>
              </a:extLst>
            </p:cNvPr>
            <p:cNvSpPr/>
            <p:nvPr/>
          </p:nvSpPr>
          <p:spPr>
            <a:xfrm>
              <a:off x="9331889" y="2893660"/>
              <a:ext cx="2599699" cy="7347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8685445-01E7-882A-955C-8D7B2814A990}"/>
                </a:ext>
              </a:extLst>
            </p:cNvPr>
            <p:cNvSpPr txBox="1"/>
            <p:nvPr/>
          </p:nvSpPr>
          <p:spPr>
            <a:xfrm>
              <a:off x="9569061" y="2904344"/>
              <a:ext cx="3457184" cy="738664"/>
            </a:xfrm>
            <a:prstGeom prst="rect">
              <a:avLst/>
            </a:prstGeom>
            <a:noFill/>
          </p:spPr>
          <p:txBody>
            <a:bodyPr wrap="square" rtlCol="0">
              <a:spAutoFit/>
            </a:bodyPr>
            <a:lstStyle/>
            <a:p>
              <a:r>
                <a:rPr kumimoji="1" lang="ja-JP" altLang="en-US" sz="2400" b="1"/>
                <a:t>課題解決企業</a:t>
              </a:r>
              <a:endParaRPr kumimoji="1" lang="en-US" altLang="ja-JP" sz="2400" b="1"/>
            </a:p>
            <a:p>
              <a:r>
                <a:rPr kumimoji="1" lang="ja-JP" altLang="en-US"/>
                <a:t>現在の課題を解決</a:t>
              </a:r>
            </a:p>
          </p:txBody>
        </p:sp>
      </p:grpSp>
      <p:grpSp>
        <p:nvGrpSpPr>
          <p:cNvPr id="31" name="グループ化 30">
            <a:extLst>
              <a:ext uri="{FF2B5EF4-FFF2-40B4-BE49-F238E27FC236}">
                <a16:creationId xmlns:a16="http://schemas.microsoft.com/office/drawing/2014/main" id="{AC94ACAF-33E7-1DF7-9C8B-C6A4F7ABFF96}"/>
              </a:ext>
            </a:extLst>
          </p:cNvPr>
          <p:cNvGrpSpPr/>
          <p:nvPr/>
        </p:nvGrpSpPr>
        <p:grpSpPr>
          <a:xfrm>
            <a:off x="5195552" y="4986780"/>
            <a:ext cx="4177011" cy="1782293"/>
            <a:chOff x="9243244" y="6107108"/>
            <a:chExt cx="4177011" cy="1672462"/>
          </a:xfrm>
        </p:grpSpPr>
        <p:sp>
          <p:nvSpPr>
            <p:cNvPr id="29" name="四角形: 角を丸くする 28">
              <a:extLst>
                <a:ext uri="{FF2B5EF4-FFF2-40B4-BE49-F238E27FC236}">
                  <a16:creationId xmlns:a16="http://schemas.microsoft.com/office/drawing/2014/main" id="{03B81E78-5C53-D9D1-87B4-DB71A16EEDA2}"/>
                </a:ext>
              </a:extLst>
            </p:cNvPr>
            <p:cNvSpPr/>
            <p:nvPr/>
          </p:nvSpPr>
          <p:spPr>
            <a:xfrm>
              <a:off x="9243244" y="6107108"/>
              <a:ext cx="4108817" cy="167246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722E360A-E21F-7E45-A363-2B19F32A8C2B}"/>
                </a:ext>
              </a:extLst>
            </p:cNvPr>
            <p:cNvSpPr txBox="1"/>
            <p:nvPr/>
          </p:nvSpPr>
          <p:spPr>
            <a:xfrm>
              <a:off x="9311438" y="6230616"/>
              <a:ext cx="4108817" cy="1299646"/>
            </a:xfrm>
            <a:prstGeom prst="rect">
              <a:avLst/>
            </a:prstGeom>
            <a:noFill/>
          </p:spPr>
          <p:txBody>
            <a:bodyPr wrap="none" rtlCol="0">
              <a:spAutoFit/>
            </a:bodyPr>
            <a:lstStyle/>
            <a:p>
              <a:r>
                <a:rPr kumimoji="1" lang="ja-JP" altLang="en-US" sz="2400" b="1">
                  <a:solidFill>
                    <a:schemeClr val="accent6"/>
                  </a:solidFill>
                </a:rPr>
                <a:t>モール</a:t>
              </a:r>
              <a:r>
                <a:rPr kumimoji="1" lang="en-US" altLang="ja-JP" sz="2400" b="1">
                  <a:solidFill>
                    <a:schemeClr val="accent6"/>
                  </a:solidFill>
                </a:rPr>
                <a:t>505</a:t>
              </a:r>
              <a:r>
                <a:rPr kumimoji="1" lang="ja-JP" altLang="en-US" sz="2400" b="1">
                  <a:solidFill>
                    <a:schemeClr val="accent6"/>
                  </a:solidFill>
                </a:rPr>
                <a:t>の利用者（①）</a:t>
              </a:r>
              <a:endParaRPr kumimoji="1" lang="en-US" altLang="ja-JP" sz="2400" b="1">
                <a:solidFill>
                  <a:schemeClr val="accent6"/>
                </a:solidFill>
              </a:endParaRPr>
            </a:p>
            <a:p>
              <a:r>
                <a:rPr kumimoji="1" lang="ja-JP" altLang="en-US" sz="2400" b="1">
                  <a:solidFill>
                    <a:schemeClr val="accent4"/>
                  </a:solidFill>
                </a:rPr>
                <a:t>学生（①～③）</a:t>
              </a:r>
              <a:endParaRPr kumimoji="1" lang="en-US" altLang="ja-JP"/>
            </a:p>
            <a:p>
              <a:r>
                <a:rPr kumimoji="1" lang="ja-JP" altLang="en-US"/>
                <a:t>学生の育成を通じて</a:t>
              </a:r>
              <a:endParaRPr kumimoji="1" lang="en-US" altLang="ja-JP"/>
            </a:p>
            <a:p>
              <a:r>
                <a:rPr kumimoji="1" lang="ja-JP" altLang="en-US"/>
                <a:t>将来の地域課題を解決する人材を育成</a:t>
              </a:r>
            </a:p>
          </p:txBody>
        </p:sp>
      </p:grpSp>
      <p:sp>
        <p:nvSpPr>
          <p:cNvPr id="25" name="テキスト ボックス 24">
            <a:extLst>
              <a:ext uri="{FF2B5EF4-FFF2-40B4-BE49-F238E27FC236}">
                <a16:creationId xmlns:a16="http://schemas.microsoft.com/office/drawing/2014/main" id="{998D29B4-AD32-BA69-A682-14EF6778CA53}"/>
              </a:ext>
            </a:extLst>
          </p:cNvPr>
          <p:cNvSpPr txBox="1"/>
          <p:nvPr/>
        </p:nvSpPr>
        <p:spPr>
          <a:xfrm>
            <a:off x="3065411" y="3264383"/>
            <a:ext cx="1992639" cy="923330"/>
          </a:xfrm>
          <a:prstGeom prst="rect">
            <a:avLst/>
          </a:prstGeom>
          <a:noFill/>
        </p:spPr>
        <p:txBody>
          <a:bodyPr wrap="square" rtlCol="0">
            <a:spAutoFit/>
          </a:bodyPr>
          <a:lstStyle/>
          <a:p>
            <a:r>
              <a:rPr kumimoji="1" lang="ja-JP" altLang="en-US"/>
              <a:t>①クリエイティブな発想を得ることができる</a:t>
            </a:r>
          </a:p>
        </p:txBody>
      </p:sp>
      <p:sp>
        <p:nvSpPr>
          <p:cNvPr id="27" name="テキスト ボックス 26">
            <a:extLst>
              <a:ext uri="{FF2B5EF4-FFF2-40B4-BE49-F238E27FC236}">
                <a16:creationId xmlns:a16="http://schemas.microsoft.com/office/drawing/2014/main" id="{6984429F-68C4-8E44-F153-837D7DBC2314}"/>
              </a:ext>
            </a:extLst>
          </p:cNvPr>
          <p:cNvSpPr txBox="1"/>
          <p:nvPr/>
        </p:nvSpPr>
        <p:spPr>
          <a:xfrm>
            <a:off x="9304369" y="3566781"/>
            <a:ext cx="2841414" cy="923330"/>
          </a:xfrm>
          <a:prstGeom prst="rect">
            <a:avLst/>
          </a:prstGeom>
          <a:noFill/>
        </p:spPr>
        <p:txBody>
          <a:bodyPr wrap="square" rtlCol="0">
            <a:spAutoFit/>
          </a:bodyPr>
          <a:lstStyle/>
          <a:p>
            <a:r>
              <a:rPr kumimoji="1" lang="ja-JP" altLang="en-US"/>
              <a:t>②若い時から自分の住む町の課題を考え解決する手段を企業から学ぶ</a:t>
            </a:r>
          </a:p>
        </p:txBody>
      </p:sp>
      <p:sp>
        <p:nvSpPr>
          <p:cNvPr id="32" name="矢印: 環状 31">
            <a:extLst>
              <a:ext uri="{FF2B5EF4-FFF2-40B4-BE49-F238E27FC236}">
                <a16:creationId xmlns:a16="http://schemas.microsoft.com/office/drawing/2014/main" id="{9139B45C-7DBB-1A7A-8A6E-770BAE6C9E11}"/>
              </a:ext>
            </a:extLst>
          </p:cNvPr>
          <p:cNvSpPr>
            <a:spLocks noChangeAspect="1"/>
          </p:cNvSpPr>
          <p:nvPr/>
        </p:nvSpPr>
        <p:spPr>
          <a:xfrm rot="16200000">
            <a:off x="4897559" y="3332956"/>
            <a:ext cx="1899255" cy="1406202"/>
          </a:xfrm>
          <a:prstGeom prst="circularArrow">
            <a:avLst>
              <a:gd name="adj1" fmla="val 9012"/>
              <a:gd name="adj2" fmla="val 1142319"/>
              <a:gd name="adj3" fmla="val 20437429"/>
              <a:gd name="adj4" fmla="val 10800000"/>
              <a:gd name="adj5" fmla="val 125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CFF6ED67-FDCC-85A7-34DA-264D9226B13F}"/>
              </a:ext>
            </a:extLst>
          </p:cNvPr>
          <p:cNvSpPr txBox="1"/>
          <p:nvPr/>
        </p:nvSpPr>
        <p:spPr>
          <a:xfrm>
            <a:off x="5424630" y="3400375"/>
            <a:ext cx="2841414" cy="646331"/>
          </a:xfrm>
          <a:prstGeom prst="rect">
            <a:avLst/>
          </a:prstGeom>
          <a:noFill/>
        </p:spPr>
        <p:txBody>
          <a:bodyPr wrap="square" rtlCol="0">
            <a:spAutoFit/>
          </a:bodyPr>
          <a:lstStyle/>
          <a:p>
            <a:r>
              <a:rPr kumimoji="1" lang="ja-JP" altLang="en-US"/>
              <a:t>③地域課題解決の主体になる</a:t>
            </a:r>
          </a:p>
        </p:txBody>
      </p:sp>
      <p:sp>
        <p:nvSpPr>
          <p:cNvPr id="3" name="楕円 2">
            <a:extLst>
              <a:ext uri="{FF2B5EF4-FFF2-40B4-BE49-F238E27FC236}">
                <a16:creationId xmlns:a16="http://schemas.microsoft.com/office/drawing/2014/main" id="{E3DA6CB7-A767-0A9F-E731-0BED22E179F1}"/>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10C4680-7BB2-842B-C8F8-5912005F62CB}"/>
              </a:ext>
            </a:extLst>
          </p:cNvPr>
          <p:cNvSpPr txBox="1"/>
          <p:nvPr/>
        </p:nvSpPr>
        <p:spPr>
          <a:xfrm>
            <a:off x="437672" y="1464378"/>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土浦駅拠点</a:t>
            </a:r>
          </a:p>
        </p:txBody>
      </p:sp>
      <p:sp>
        <p:nvSpPr>
          <p:cNvPr id="6" name="四角形: 角を丸くする 5">
            <a:extLst>
              <a:ext uri="{FF2B5EF4-FFF2-40B4-BE49-F238E27FC236}">
                <a16:creationId xmlns:a16="http://schemas.microsoft.com/office/drawing/2014/main" id="{0F4D3200-CFC6-1BC1-450E-F387F49E8A5E}"/>
              </a:ext>
            </a:extLst>
          </p:cNvPr>
          <p:cNvSpPr/>
          <p:nvPr/>
        </p:nvSpPr>
        <p:spPr>
          <a:xfrm>
            <a:off x="5065399" y="884031"/>
            <a:ext cx="2969777" cy="247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モール</a:t>
            </a:r>
            <a:r>
              <a:rPr kumimoji="1" lang="en-US" altLang="ja-JP"/>
              <a:t>505</a:t>
            </a:r>
            <a:r>
              <a:rPr kumimoji="1" lang="ja-JP" altLang="en-US"/>
              <a:t>の潜在的強み</a:t>
            </a:r>
          </a:p>
        </p:txBody>
      </p:sp>
      <p:sp>
        <p:nvSpPr>
          <p:cNvPr id="8" name="四角形: 角を丸くする 7">
            <a:extLst>
              <a:ext uri="{FF2B5EF4-FFF2-40B4-BE49-F238E27FC236}">
                <a16:creationId xmlns:a16="http://schemas.microsoft.com/office/drawing/2014/main" id="{BF0799BD-9D41-E015-8E10-7002F8357315}"/>
              </a:ext>
            </a:extLst>
          </p:cNvPr>
          <p:cNvSpPr/>
          <p:nvPr/>
        </p:nvSpPr>
        <p:spPr>
          <a:xfrm>
            <a:off x="5847186" y="4078360"/>
            <a:ext cx="2841414" cy="110177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7030A0"/>
                </a:solidFill>
              </a:rPr>
              <a:t>持続可能な社会課題解決の仕組み</a:t>
            </a:r>
          </a:p>
        </p:txBody>
      </p:sp>
      <p:pic>
        <p:nvPicPr>
          <p:cNvPr id="16" name="オーディオ 15">
            <a:hlinkClick r:id="" action="ppaction://media"/>
            <a:extLst>
              <a:ext uri="{FF2B5EF4-FFF2-40B4-BE49-F238E27FC236}">
                <a16:creationId xmlns:a16="http://schemas.microsoft.com/office/drawing/2014/main" id="{912C0741-11B5-5D0E-5618-2020C3ADB116}"/>
              </a:ext>
            </a:extLst>
          </p:cNvPr>
          <p:cNvPicPr>
            <a:picLocks noChangeAspect="1"/>
          </p:cNvPicPr>
          <p:nvPr>
            <a:audioFile r:link="rId1"/>
            <p:extLst>
              <p:ext uri="{DAA4B4D4-6D71-4841-9C94-3DE7FCFB9230}">
                <p14:media xmlns:p14="http://schemas.microsoft.com/office/powerpoint/2010/main" r:embed="rId2">
                  <p14:trim st="3641" end="4275.7482"/>
                </p14:media>
              </p:ext>
            </p:extLst>
          </p:nvPr>
        </p:nvPicPr>
        <p:blipFill>
          <a:blip r:embed="rId5"/>
          <a:srcRect l="-287500" t="-287500" r="-287500" b="-287500"/>
          <a:stretch>
            <a:fillRect/>
          </a:stretch>
        </p:blipFill>
        <p:spPr>
          <a:xfrm>
            <a:off x="12255583" y="4629245"/>
            <a:ext cx="2057400" cy="2057400"/>
          </a:xfrm>
          <a:prstGeom prst="ellipse">
            <a:avLst/>
          </a:prstGeom>
        </p:spPr>
      </p:pic>
    </p:spTree>
    <p:extLst>
      <p:ext uri="{BB962C8B-B14F-4D97-AF65-F5344CB8AC3E}">
        <p14:creationId xmlns:p14="http://schemas.microsoft.com/office/powerpoint/2010/main" val="1115454196"/>
      </p:ext>
    </p:extLst>
  </p:cSld>
  <p:clrMapOvr>
    <a:masterClrMapping/>
  </p:clrMapOvr>
  <mc:AlternateContent xmlns:mc="http://schemas.openxmlformats.org/markup-compatibility/2006">
    <mc:Choice xmlns:p14="http://schemas.microsoft.com/office/powerpoint/2010/main" Requires="p14">
      <p:transition spd="slow" p14:dur="2000" advTm="18400"/>
    </mc:Choice>
    <mc:Fallback>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6"/>
                </p:tgtEl>
              </p:cMediaNode>
            </p:audio>
          </p:childTnLst>
        </p:cTn>
      </p:par>
    </p:tnLst>
    <p:bldLst>
      <p:bldP spid="21" grpId="0" animBg="1"/>
      <p:bldP spid="22" grpId="0" animBg="1"/>
      <p:bldP spid="25" grpId="0"/>
      <p:bldP spid="27" grpId="0"/>
      <p:bldP spid="32" grpId="0" animBg="1"/>
      <p:bldP spid="2"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A137-E975-D05B-3091-9E252FDCD125}"/>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07F098BE-80B7-E884-C2A8-4786D879DD50}"/>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D2F59D44-36EB-A711-D48D-75BFAE20A50D}"/>
                </a:ext>
              </a:extLst>
            </p:cNvPr>
            <p:cNvSpPr/>
            <p:nvPr/>
          </p:nvSpPr>
          <p:spPr>
            <a:xfrm>
              <a:off x="-1" y="729001"/>
              <a:ext cx="12192001"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C5FE2DD-BABB-7E64-4B34-2D51F308A74A}"/>
                </a:ext>
              </a:extLst>
            </p:cNvPr>
            <p:cNvSpPr txBox="1"/>
            <p:nvPr/>
          </p:nvSpPr>
          <p:spPr>
            <a:xfrm>
              <a:off x="1611679" y="2644170"/>
              <a:ext cx="8968641"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産業拠点施策</a:t>
              </a:r>
            </a:p>
          </p:txBody>
        </p:sp>
      </p:grpSp>
      <p:pic>
        <p:nvPicPr>
          <p:cNvPr id="6" name="オーディオ 5">
            <a:hlinkClick r:id="" action="ppaction://media"/>
            <a:extLst>
              <a:ext uri="{FF2B5EF4-FFF2-40B4-BE49-F238E27FC236}">
                <a16:creationId xmlns:a16="http://schemas.microsoft.com/office/drawing/2014/main" id="{0C77CA18-6574-307F-D9BA-9239ED2016D9}"/>
              </a:ext>
            </a:extLst>
          </p:cNvPr>
          <p:cNvPicPr>
            <a:picLocks noChangeAspect="1"/>
          </p:cNvPicPr>
          <p:nvPr>
            <a:audioFile r:link="rId1"/>
            <p:extLst>
              <p:ext uri="{DAA4B4D4-6D71-4841-9C94-3DE7FCFB9230}">
                <p14:media xmlns:p14="http://schemas.microsoft.com/office/powerpoint/2010/main" r:embed="rId2">
                  <p14:trim st="1562" end="2090.8752"/>
                </p14:media>
              </p:ext>
            </p:extLst>
          </p:nvPr>
        </p:nvPicPr>
        <p:blipFill>
          <a:blip r:embed="rId5"/>
          <a:srcRect l="-287500" t="-287500" r="-287500" b="-287500"/>
          <a:stretch>
            <a:fillRect/>
          </a:stretch>
        </p:blipFill>
        <p:spPr>
          <a:xfrm>
            <a:off x="12408457" y="4481238"/>
            <a:ext cx="2057400" cy="2057400"/>
          </a:xfrm>
          <a:prstGeom prst="ellipse">
            <a:avLst/>
          </a:prstGeom>
        </p:spPr>
      </p:pic>
    </p:spTree>
    <p:extLst>
      <p:ext uri="{BB962C8B-B14F-4D97-AF65-F5344CB8AC3E}">
        <p14:creationId xmlns:p14="http://schemas.microsoft.com/office/powerpoint/2010/main" val="3292673393"/>
      </p:ext>
    </p:extLst>
  </p:cSld>
  <p:clrMapOvr>
    <a:masterClrMapping/>
  </p:clrMapOvr>
  <p:transition spd="slow" advTm="6277">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D60F-FA78-F5CD-BEE9-8A1DD5478498}"/>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80116508-3678-C41D-A85E-6643E467F087}"/>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1040E4F-C23D-DE33-C08E-34D8775C4A12}"/>
              </a:ext>
            </a:extLst>
          </p:cNvPr>
          <p:cNvSpPr txBox="1"/>
          <p:nvPr/>
        </p:nvSpPr>
        <p:spPr>
          <a:xfrm>
            <a:off x="437672" y="1849097"/>
            <a:ext cx="1107996"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産業拠点</a:t>
            </a:r>
          </a:p>
        </p:txBody>
      </p:sp>
      <p:grpSp>
        <p:nvGrpSpPr>
          <p:cNvPr id="31" name="グループ化 30">
            <a:extLst>
              <a:ext uri="{FF2B5EF4-FFF2-40B4-BE49-F238E27FC236}">
                <a16:creationId xmlns:a16="http://schemas.microsoft.com/office/drawing/2014/main" id="{07EA8E75-3669-3636-D54C-56B291D3678D}"/>
              </a:ext>
            </a:extLst>
          </p:cNvPr>
          <p:cNvGrpSpPr/>
          <p:nvPr/>
        </p:nvGrpSpPr>
        <p:grpSpPr>
          <a:xfrm rot="5400000">
            <a:off x="3623239" y="2874758"/>
            <a:ext cx="870034" cy="484632"/>
            <a:chOff x="4640556" y="3476472"/>
            <a:chExt cx="870034" cy="484632"/>
          </a:xfrm>
          <a:solidFill>
            <a:schemeClr val="tx2"/>
          </a:solidFill>
        </p:grpSpPr>
        <p:sp>
          <p:nvSpPr>
            <p:cNvPr id="32" name="矢印: 山形 31">
              <a:extLst>
                <a:ext uri="{FF2B5EF4-FFF2-40B4-BE49-F238E27FC236}">
                  <a16:creationId xmlns:a16="http://schemas.microsoft.com/office/drawing/2014/main" id="{5E0E5BFB-303F-7AD8-9AFE-F0AC344DF214}"/>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矢印: 山形 32">
              <a:extLst>
                <a:ext uri="{FF2B5EF4-FFF2-40B4-BE49-F238E27FC236}">
                  <a16:creationId xmlns:a16="http://schemas.microsoft.com/office/drawing/2014/main" id="{D439DF7B-5532-DA32-0737-4A08F4B8AAAB}"/>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矢印: 山形 33">
              <a:extLst>
                <a:ext uri="{FF2B5EF4-FFF2-40B4-BE49-F238E27FC236}">
                  <a16:creationId xmlns:a16="http://schemas.microsoft.com/office/drawing/2014/main" id="{69E5946E-2B26-B1E5-33E0-1D3C71E195AE}"/>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6" name="グループ化 35">
            <a:extLst>
              <a:ext uri="{FF2B5EF4-FFF2-40B4-BE49-F238E27FC236}">
                <a16:creationId xmlns:a16="http://schemas.microsoft.com/office/drawing/2014/main" id="{E147E8B6-155E-FA92-DD2A-A89109F3A383}"/>
              </a:ext>
            </a:extLst>
          </p:cNvPr>
          <p:cNvGrpSpPr/>
          <p:nvPr/>
        </p:nvGrpSpPr>
        <p:grpSpPr>
          <a:xfrm>
            <a:off x="3396000" y="1408327"/>
            <a:ext cx="2700000" cy="584775"/>
            <a:chOff x="4746000" y="117769"/>
            <a:chExt cx="2700000" cy="584775"/>
          </a:xfrm>
        </p:grpSpPr>
        <p:grpSp>
          <p:nvGrpSpPr>
            <p:cNvPr id="9" name="グループ化 8">
              <a:extLst>
                <a:ext uri="{FF2B5EF4-FFF2-40B4-BE49-F238E27FC236}">
                  <a16:creationId xmlns:a16="http://schemas.microsoft.com/office/drawing/2014/main" id="{CC7AA6D8-6957-0D4A-5871-06866B40655A}"/>
                </a:ext>
              </a:extLst>
            </p:cNvPr>
            <p:cNvGrpSpPr/>
            <p:nvPr/>
          </p:nvGrpSpPr>
          <p:grpSpPr>
            <a:xfrm>
              <a:off x="4746000" y="139348"/>
              <a:ext cx="2700000" cy="540000"/>
              <a:chOff x="1636301" y="380404"/>
              <a:chExt cx="2700000" cy="540000"/>
            </a:xfrm>
            <a:solidFill>
              <a:schemeClr val="tx2"/>
            </a:solidFill>
            <a:effectLst/>
          </p:grpSpPr>
          <p:sp>
            <p:nvSpPr>
              <p:cNvPr id="13" name="楕円 12">
                <a:extLst>
                  <a:ext uri="{FF2B5EF4-FFF2-40B4-BE49-F238E27FC236}">
                    <a16:creationId xmlns:a16="http://schemas.microsoft.com/office/drawing/2014/main" id="{6AA661A8-7F3E-D4C0-D83D-33731376A4A9}"/>
                  </a:ext>
                </a:extLst>
              </p:cNvPr>
              <p:cNvSpPr>
                <a:spLocks noChangeAspect="1"/>
              </p:cNvSpPr>
              <p:nvPr/>
            </p:nvSpPr>
            <p:spPr>
              <a:xfrm>
                <a:off x="163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CCACEBDF-AAC0-601F-60D1-4C9F1D706600}"/>
                  </a:ext>
                </a:extLst>
              </p:cNvPr>
              <p:cNvSpPr>
                <a:spLocks noChangeAspect="1"/>
              </p:cNvSpPr>
              <p:nvPr/>
            </p:nvSpPr>
            <p:spPr>
              <a:xfrm>
                <a:off x="379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2A029C96-69B2-4A7C-FCD0-81025432ECA9}"/>
                  </a:ext>
                </a:extLst>
              </p:cNvPr>
              <p:cNvSpPr/>
              <p:nvPr/>
            </p:nvSpPr>
            <p:spPr>
              <a:xfrm>
                <a:off x="1906301" y="380404"/>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52B14DAD-97A0-F2AA-515E-2A101139C41A}"/>
                </a:ext>
              </a:extLst>
            </p:cNvPr>
            <p:cNvSpPr txBox="1"/>
            <p:nvPr/>
          </p:nvSpPr>
          <p:spPr>
            <a:xfrm>
              <a:off x="4903821" y="117769"/>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93657899-6291-CCB4-33C9-6A40001D4B74}"/>
              </a:ext>
            </a:extLst>
          </p:cNvPr>
          <p:cNvGrpSpPr/>
          <p:nvPr/>
        </p:nvGrpSpPr>
        <p:grpSpPr>
          <a:xfrm>
            <a:off x="3396756" y="4249431"/>
            <a:ext cx="7739244" cy="584775"/>
            <a:chOff x="3263354" y="3421345"/>
            <a:chExt cx="7739244" cy="584775"/>
          </a:xfrm>
        </p:grpSpPr>
        <p:grpSp>
          <p:nvGrpSpPr>
            <p:cNvPr id="39" name="グループ化 38">
              <a:extLst>
                <a:ext uri="{FF2B5EF4-FFF2-40B4-BE49-F238E27FC236}">
                  <a16:creationId xmlns:a16="http://schemas.microsoft.com/office/drawing/2014/main" id="{5CB6956A-046A-5400-7EA2-8D8871937EDC}"/>
                </a:ext>
              </a:extLst>
            </p:cNvPr>
            <p:cNvGrpSpPr/>
            <p:nvPr/>
          </p:nvGrpSpPr>
          <p:grpSpPr>
            <a:xfrm>
              <a:off x="3263354" y="3442924"/>
              <a:ext cx="7739244" cy="542763"/>
              <a:chOff x="1636301" y="380404"/>
              <a:chExt cx="7739244" cy="542763"/>
            </a:xfrm>
            <a:solidFill>
              <a:schemeClr val="tx2"/>
            </a:solidFill>
            <a:effectLst/>
          </p:grpSpPr>
          <p:sp>
            <p:nvSpPr>
              <p:cNvPr id="41" name="楕円 40">
                <a:extLst>
                  <a:ext uri="{FF2B5EF4-FFF2-40B4-BE49-F238E27FC236}">
                    <a16:creationId xmlns:a16="http://schemas.microsoft.com/office/drawing/2014/main" id="{1AEDF9D3-2CA5-73C4-A8CA-6DD5E89D7A6E}"/>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楕円 41">
                <a:extLst>
                  <a:ext uri="{FF2B5EF4-FFF2-40B4-BE49-F238E27FC236}">
                    <a16:creationId xmlns:a16="http://schemas.microsoft.com/office/drawing/2014/main" id="{187F740F-D2B1-BEC9-47C3-E729B3318867}"/>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正方形/長方形 42">
                <a:extLst>
                  <a:ext uri="{FF2B5EF4-FFF2-40B4-BE49-F238E27FC236}">
                    <a16:creationId xmlns:a16="http://schemas.microsoft.com/office/drawing/2014/main" id="{DF90EB69-F06A-9A9D-C04C-92D57CB82D3F}"/>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64BBED4F-AB21-CD2D-D7E2-65624486049B}"/>
                </a:ext>
              </a:extLst>
            </p:cNvPr>
            <p:cNvSpPr txBox="1"/>
            <p:nvPr/>
          </p:nvSpPr>
          <p:spPr>
            <a:xfrm>
              <a:off x="3612107" y="3421345"/>
              <a:ext cx="7120491"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税収</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92" name="グループ化 91">
            <a:extLst>
              <a:ext uri="{FF2B5EF4-FFF2-40B4-BE49-F238E27FC236}">
                <a16:creationId xmlns:a16="http://schemas.microsoft.com/office/drawing/2014/main" id="{6803BA57-235B-0485-0DAB-402CB170B07C}"/>
              </a:ext>
            </a:extLst>
          </p:cNvPr>
          <p:cNvGrpSpPr/>
          <p:nvPr/>
        </p:nvGrpSpPr>
        <p:grpSpPr>
          <a:xfrm>
            <a:off x="3396000" y="1982856"/>
            <a:ext cx="7740000" cy="584775"/>
            <a:chOff x="3262598" y="1168218"/>
            <a:chExt cx="7740000" cy="584775"/>
          </a:xfrm>
        </p:grpSpPr>
        <p:grpSp>
          <p:nvGrpSpPr>
            <p:cNvPr id="51" name="グループ化 50">
              <a:extLst>
                <a:ext uri="{FF2B5EF4-FFF2-40B4-BE49-F238E27FC236}">
                  <a16:creationId xmlns:a16="http://schemas.microsoft.com/office/drawing/2014/main" id="{36207BA7-5440-B59E-8A8E-19112D4AC439}"/>
                </a:ext>
              </a:extLst>
            </p:cNvPr>
            <p:cNvGrpSpPr/>
            <p:nvPr/>
          </p:nvGrpSpPr>
          <p:grpSpPr>
            <a:xfrm>
              <a:off x="3262598" y="1185188"/>
              <a:ext cx="7740000" cy="544609"/>
              <a:chOff x="1636301" y="375795"/>
              <a:chExt cx="7740000" cy="544609"/>
            </a:xfrm>
            <a:solidFill>
              <a:schemeClr val="bg1">
                <a:lumMod val="85000"/>
              </a:schemeClr>
            </a:solidFill>
            <a:effectLst/>
          </p:grpSpPr>
          <p:sp>
            <p:nvSpPr>
              <p:cNvPr id="60" name="楕円 59">
                <a:extLst>
                  <a:ext uri="{FF2B5EF4-FFF2-40B4-BE49-F238E27FC236}">
                    <a16:creationId xmlns:a16="http://schemas.microsoft.com/office/drawing/2014/main" id="{354B264F-F057-C187-9BB7-D149234ED3AC}"/>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53FEE5DD-EF7E-1E98-4CDE-4743AC026AB4}"/>
                  </a:ext>
                </a:extLst>
              </p:cNvPr>
              <p:cNvSpPr>
                <a:spLocks noChangeAspect="1"/>
              </p:cNvSpPr>
              <p:nvPr/>
            </p:nvSpPr>
            <p:spPr>
              <a:xfrm>
                <a:off x="8836301" y="375795"/>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2" name="正方形/長方形 61">
                <a:extLst>
                  <a:ext uri="{FF2B5EF4-FFF2-40B4-BE49-F238E27FC236}">
                    <a16:creationId xmlns:a16="http://schemas.microsoft.com/office/drawing/2014/main" id="{16DDE10A-43C1-64DC-24B4-38B7FEB69D9E}"/>
                  </a:ext>
                </a:extLst>
              </p:cNvPr>
              <p:cNvSpPr/>
              <p:nvPr/>
            </p:nvSpPr>
            <p:spPr>
              <a:xfrm>
                <a:off x="1906301" y="380404"/>
                <a:ext cx="72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2" name="テキスト ボックス 51">
              <a:extLst>
                <a:ext uri="{FF2B5EF4-FFF2-40B4-BE49-F238E27FC236}">
                  <a16:creationId xmlns:a16="http://schemas.microsoft.com/office/drawing/2014/main" id="{DCAF00AE-118B-BD8F-4FF8-78EF33BB9E70}"/>
                </a:ext>
              </a:extLst>
            </p:cNvPr>
            <p:cNvSpPr txBox="1"/>
            <p:nvPr/>
          </p:nvSpPr>
          <p:spPr>
            <a:xfrm>
              <a:off x="3612106" y="1168218"/>
              <a:ext cx="6833103"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68D30359-FE04-C1E0-C165-C7BD27CC7735}"/>
              </a:ext>
            </a:extLst>
          </p:cNvPr>
          <p:cNvGrpSpPr/>
          <p:nvPr/>
        </p:nvGrpSpPr>
        <p:grpSpPr>
          <a:xfrm>
            <a:off x="3396870" y="3672382"/>
            <a:ext cx="3420871" cy="584775"/>
            <a:chOff x="346906" y="116014"/>
            <a:chExt cx="3420871" cy="584775"/>
          </a:xfrm>
        </p:grpSpPr>
        <p:grpSp>
          <p:nvGrpSpPr>
            <p:cNvPr id="3" name="グループ化 2">
              <a:extLst>
                <a:ext uri="{FF2B5EF4-FFF2-40B4-BE49-F238E27FC236}">
                  <a16:creationId xmlns:a16="http://schemas.microsoft.com/office/drawing/2014/main" id="{00C0780A-3AD4-8502-1A06-D4864EB03DBB}"/>
                </a:ext>
              </a:extLst>
            </p:cNvPr>
            <p:cNvGrpSpPr/>
            <p:nvPr/>
          </p:nvGrpSpPr>
          <p:grpSpPr>
            <a:xfrm>
              <a:off x="346906" y="137325"/>
              <a:ext cx="3420871" cy="540809"/>
              <a:chOff x="1453487" y="381212"/>
              <a:chExt cx="3420871" cy="540809"/>
            </a:xfrm>
            <a:solidFill>
              <a:schemeClr val="tx2"/>
            </a:solidFill>
            <a:effectLst/>
          </p:grpSpPr>
          <p:sp>
            <p:nvSpPr>
              <p:cNvPr id="6" name="楕円 5">
                <a:extLst>
                  <a:ext uri="{FF2B5EF4-FFF2-40B4-BE49-F238E27FC236}">
                    <a16:creationId xmlns:a16="http://schemas.microsoft.com/office/drawing/2014/main" id="{2EB13201-93F4-79BF-BCAA-3AA81D6E8187}"/>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 name="楕円 6">
                <a:extLst>
                  <a:ext uri="{FF2B5EF4-FFF2-40B4-BE49-F238E27FC236}">
                    <a16:creationId xmlns:a16="http://schemas.microsoft.com/office/drawing/2014/main" id="{1619F23E-8BD8-39C4-8E17-4494A9942364}"/>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 name="正方形/長方形 7">
                <a:extLst>
                  <a:ext uri="{FF2B5EF4-FFF2-40B4-BE49-F238E27FC236}">
                    <a16:creationId xmlns:a16="http://schemas.microsoft.com/office/drawing/2014/main" id="{067556E2-6D58-9414-5F00-CDBF3668B0D5}"/>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 name="テキスト ボックス 4">
              <a:extLst>
                <a:ext uri="{FF2B5EF4-FFF2-40B4-BE49-F238E27FC236}">
                  <a16:creationId xmlns:a16="http://schemas.microsoft.com/office/drawing/2014/main" id="{0DE609B7-0757-49B8-7522-DF24C24DA558}"/>
                </a:ext>
              </a:extLst>
            </p:cNvPr>
            <p:cNvSpPr txBox="1"/>
            <p:nvPr/>
          </p:nvSpPr>
          <p:spPr>
            <a:xfrm>
              <a:off x="600388" y="116014"/>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取り組む</a:t>
              </a:r>
              <a:r>
                <a:rPr kumimoji="1" lang="ja-JP" altLang="en-US" sz="3200" b="1">
                  <a:solidFill>
                    <a:schemeClr val="accent6"/>
                  </a:solidFill>
                  <a:latin typeface="Noto Sans JP" panose="020B0200000000000000" pitchFamily="50" charset="-128"/>
                  <a:ea typeface="Noto Sans JP" panose="020B0200000000000000" pitchFamily="50" charset="-128"/>
                </a:rPr>
                <a:t>課題</a:t>
              </a:r>
              <a:endParaRPr kumimoji="1" lang="en-US" altLang="ja-JP" sz="3200" b="1">
                <a:solidFill>
                  <a:schemeClr val="accent6"/>
                </a:solidFill>
                <a:latin typeface="Noto Sans JP" panose="020B0200000000000000" pitchFamily="50" charset="-128"/>
                <a:ea typeface="Noto Sans JP" panose="020B0200000000000000" pitchFamily="50" charset="-128"/>
              </a:endParaRPr>
            </a:p>
          </p:txBody>
        </p:sp>
      </p:grpSp>
      <p:pic>
        <p:nvPicPr>
          <p:cNvPr id="24" name="オーディオ 23">
            <a:hlinkClick r:id="" action="ppaction://media"/>
            <a:extLst>
              <a:ext uri="{FF2B5EF4-FFF2-40B4-BE49-F238E27FC236}">
                <a16:creationId xmlns:a16="http://schemas.microsoft.com/office/drawing/2014/main" id="{0CEC48A7-C91A-F9BC-842A-2CAE401D48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8949782"/>
      </p:ext>
    </p:extLst>
  </p:cSld>
  <p:clrMapOvr>
    <a:masterClrMapping/>
  </p:clrMapOvr>
  <p:transition spd="slow" advTm="1225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C4FAA-547E-47C3-715B-FA560D5F855B}"/>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AE703A94-E350-3BFD-46D4-B30E6950B146}"/>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11">
            <a:extLst>
              <a:ext uri="{FF2B5EF4-FFF2-40B4-BE49-F238E27FC236}">
                <a16:creationId xmlns:a16="http://schemas.microsoft.com/office/drawing/2014/main" id="{721379FC-4F17-0218-F105-0C2F952E935D}"/>
              </a:ext>
            </a:extLst>
          </p:cNvPr>
          <p:cNvSpPr txBox="1"/>
          <p:nvPr/>
        </p:nvSpPr>
        <p:spPr>
          <a:xfrm>
            <a:off x="576692" y="1843949"/>
            <a:ext cx="1107996"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産業拠点</a:t>
            </a:r>
            <a:endParaRPr lang="en-US" altLang="ja-JP" sz="6000" b="1">
              <a:solidFill>
                <a:schemeClr val="bg1"/>
              </a:solidFill>
            </a:endParaRPr>
          </a:p>
        </p:txBody>
      </p:sp>
      <p:sp>
        <p:nvSpPr>
          <p:cNvPr id="40" name="四角形: 角を丸くする 39">
            <a:extLst>
              <a:ext uri="{FF2B5EF4-FFF2-40B4-BE49-F238E27FC236}">
                <a16:creationId xmlns:a16="http://schemas.microsoft.com/office/drawing/2014/main" id="{658E6D6C-26F4-7F3E-F564-DDA968B03069}"/>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29417D14-2D5B-2464-A728-88251E38DB08}"/>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FFDCB51E-F11A-7F53-75F3-BEC53DD67F01}"/>
              </a:ext>
            </a:extLst>
          </p:cNvPr>
          <p:cNvSpPr txBox="1"/>
          <p:nvPr/>
        </p:nvSpPr>
        <p:spPr>
          <a:xfrm>
            <a:off x="-7935817" y="6321672"/>
            <a:ext cx="5971507" cy="461665"/>
          </a:xfrm>
          <a:prstGeom prst="rect">
            <a:avLst/>
          </a:prstGeom>
          <a:noFill/>
        </p:spPr>
        <p:txBody>
          <a:bodyPr wrap="none" rtlCol="0">
            <a:spAutoFit/>
          </a:bodyPr>
          <a:lstStyle/>
          <a:p>
            <a:r>
              <a:rPr lang="ja-JP" altLang="en-US" sz="2400" b="1">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latin typeface="Noto Sans JP" panose="020B0200000000000000" pitchFamily="50" charset="-128"/>
                <a:ea typeface="Noto Sans JP" panose="020B0200000000000000" pitchFamily="50" charset="-128"/>
              </a:rPr>
              <a:t>工業の集積</a:t>
            </a:r>
            <a:endParaRPr kumimoji="1" lang="en-US" altLang="ja-JP" sz="2400" b="1">
              <a:latin typeface="Noto Sans JP" panose="020B0200000000000000" pitchFamily="50" charset="-128"/>
              <a:ea typeface="Noto Sans JP" panose="020B0200000000000000" pitchFamily="50" charset="-128"/>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378EFF89-5B26-8610-448E-3E8FC1991569}"/>
              </a:ext>
            </a:extLst>
          </p:cNvPr>
          <p:cNvPicPr>
            <a:picLocks noChangeAspect="1"/>
          </p:cNvPicPr>
          <p:nvPr/>
        </p:nvPicPr>
        <p:blipFill>
          <a:blip r:embed="rId5">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sp>
        <p:nvSpPr>
          <p:cNvPr id="75" name="テキスト ボックス 74">
            <a:extLst>
              <a:ext uri="{FF2B5EF4-FFF2-40B4-BE49-F238E27FC236}">
                <a16:creationId xmlns:a16="http://schemas.microsoft.com/office/drawing/2014/main" id="{7C7BCF2B-F264-5BA5-B114-61C5A6F94138}"/>
              </a:ext>
            </a:extLst>
          </p:cNvPr>
          <p:cNvSpPr txBox="1"/>
          <p:nvPr/>
        </p:nvSpPr>
        <p:spPr>
          <a:xfrm>
            <a:off x="-8342417" y="5652000"/>
            <a:ext cx="7026282" cy="923330"/>
          </a:xfrm>
          <a:prstGeom prst="rect">
            <a:avLst/>
          </a:prstGeom>
          <a:noFill/>
        </p:spPr>
        <p:txBody>
          <a:bodyPr wrap="none" rtlCol="0">
            <a:spAutoFit/>
          </a:bodyPr>
          <a:lstStyle/>
          <a:p>
            <a:r>
              <a:rPr kumimoji="1" lang="ja-JP" altLang="en-US" b="1"/>
              <a:t>想定される業種：物流業、製造業</a:t>
            </a:r>
            <a:r>
              <a:rPr kumimoji="1" lang="en-US" altLang="ja-JP" b="1"/>
              <a:t>(</a:t>
            </a:r>
            <a:r>
              <a:rPr kumimoji="1" lang="ja-JP" altLang="en-US" b="1"/>
              <a:t>プラスチック、食品、電子機器</a:t>
            </a:r>
            <a:r>
              <a:rPr kumimoji="1" lang="en-US" altLang="ja-JP" b="1"/>
              <a:t>)</a:t>
            </a:r>
          </a:p>
          <a:p>
            <a:r>
              <a:rPr kumimoji="1" lang="ja-JP" altLang="en-US" b="1"/>
              <a:t>現状はソーラーパネル、森林、未耕作地が広がっている</a:t>
            </a:r>
            <a:endParaRPr kumimoji="1" lang="en-US" altLang="ja-JP" b="1"/>
          </a:p>
          <a:p>
            <a:endParaRPr kumimoji="1" lang="ja-JP" altLang="en-US"/>
          </a:p>
        </p:txBody>
      </p:sp>
      <p:sp>
        <p:nvSpPr>
          <p:cNvPr id="52" name="吹き出し: 角を丸めた四角形 51">
            <a:extLst>
              <a:ext uri="{FF2B5EF4-FFF2-40B4-BE49-F238E27FC236}">
                <a16:creationId xmlns:a16="http://schemas.microsoft.com/office/drawing/2014/main" id="{E6F47F24-C968-1A26-7691-BAEF389D67BF}"/>
              </a:ext>
            </a:extLst>
          </p:cNvPr>
          <p:cNvSpPr/>
          <p:nvPr/>
        </p:nvSpPr>
        <p:spPr>
          <a:xfrm>
            <a:off x="13056596" y="4678499"/>
            <a:ext cx="1744045" cy="809834"/>
          </a:xfrm>
          <a:prstGeom prst="wedgeRoundRectCallout">
            <a:avLst>
              <a:gd name="adj1" fmla="val -6609"/>
              <a:gd name="adj2" fmla="val 218182"/>
              <a:gd name="adj3" fmla="val 16667"/>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C0504D"/>
                </a:solidFill>
              </a:rPr>
              <a:t>土浦北</a:t>
            </a:r>
            <a:r>
              <a:rPr kumimoji="1" lang="en-US" altLang="ja-JP" sz="2400">
                <a:solidFill>
                  <a:srgbClr val="C0504D"/>
                </a:solidFill>
              </a:rPr>
              <a:t>IC</a:t>
            </a:r>
            <a:endParaRPr kumimoji="1" lang="ja-JP" altLang="en-US" sz="2400">
              <a:solidFill>
                <a:srgbClr val="C0504D"/>
              </a:solidFill>
            </a:endParaRPr>
          </a:p>
        </p:txBody>
      </p:sp>
      <p:pic>
        <p:nvPicPr>
          <p:cNvPr id="27" name="図 26" descr="ダイアグラム, マップ&#10;&#10;AI 生成コンテンツは誤りを含む可能性があります。">
            <a:extLst>
              <a:ext uri="{FF2B5EF4-FFF2-40B4-BE49-F238E27FC236}">
                <a16:creationId xmlns:a16="http://schemas.microsoft.com/office/drawing/2014/main" id="{EEDAF9B6-4254-219B-A7F9-2AFA1E98FB58}"/>
              </a:ext>
            </a:extLst>
          </p:cNvPr>
          <p:cNvPicPr>
            <a:picLocks noChangeAspect="1"/>
          </p:cNvPicPr>
          <p:nvPr/>
        </p:nvPicPr>
        <p:blipFill>
          <a:blip r:embed="rId6">
            <a:alphaModFix/>
          </a:blip>
          <a:stretch>
            <a:fillRect/>
          </a:stretch>
        </p:blipFill>
        <p:spPr>
          <a:xfrm>
            <a:off x="2986324" y="1878235"/>
            <a:ext cx="3613933" cy="4237746"/>
          </a:xfrm>
          <a:prstGeom prst="rect">
            <a:avLst/>
          </a:prstGeom>
        </p:spPr>
      </p:pic>
      <p:sp>
        <p:nvSpPr>
          <p:cNvPr id="79" name="楕円 78">
            <a:extLst>
              <a:ext uri="{FF2B5EF4-FFF2-40B4-BE49-F238E27FC236}">
                <a16:creationId xmlns:a16="http://schemas.microsoft.com/office/drawing/2014/main" id="{18632567-386F-7FBD-0D21-04E93E8550A1}"/>
              </a:ext>
            </a:extLst>
          </p:cNvPr>
          <p:cNvSpPr>
            <a:spLocks noChangeAspect="1"/>
          </p:cNvSpPr>
          <p:nvPr/>
        </p:nvSpPr>
        <p:spPr>
          <a:xfrm>
            <a:off x="4139222" y="3201605"/>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D0835A0B-12C9-FB83-3873-231E2A0A1259}"/>
              </a:ext>
            </a:extLst>
          </p:cNvPr>
          <p:cNvSpPr>
            <a:spLocks noChangeAspect="1"/>
          </p:cNvSpPr>
          <p:nvPr/>
        </p:nvSpPr>
        <p:spPr>
          <a:xfrm>
            <a:off x="3747598" y="3948834"/>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E703718D-8B25-C016-310B-00C4FB2AAE33}"/>
              </a:ext>
            </a:extLst>
          </p:cNvPr>
          <p:cNvSpPr>
            <a:spLocks noChangeAspect="1"/>
          </p:cNvSpPr>
          <p:nvPr/>
        </p:nvSpPr>
        <p:spPr>
          <a:xfrm>
            <a:off x="3626006" y="4812384"/>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904C0B82-F4FC-C64D-5977-07452049EEE8}"/>
              </a:ext>
            </a:extLst>
          </p:cNvPr>
          <p:cNvSpPr>
            <a:spLocks noChangeAspect="1"/>
          </p:cNvSpPr>
          <p:nvPr/>
        </p:nvSpPr>
        <p:spPr>
          <a:xfrm>
            <a:off x="3848599" y="784551"/>
            <a:ext cx="864000" cy="864000"/>
          </a:xfrm>
          <a:prstGeom prst="ellipse">
            <a:avLst/>
          </a:prstGeom>
          <a:gradFill>
            <a:gsLst>
              <a:gs pos="100000">
                <a:schemeClr val="bg1">
                  <a:alpha val="0"/>
                </a:schemeClr>
              </a:gs>
              <a:gs pos="22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6838DD12-7696-6F5A-DCEE-6D81A7C49470}"/>
              </a:ext>
            </a:extLst>
          </p:cNvPr>
          <p:cNvSpPr txBox="1"/>
          <p:nvPr/>
        </p:nvSpPr>
        <p:spPr>
          <a:xfrm>
            <a:off x="4751450" y="739497"/>
            <a:ext cx="6096677" cy="954107"/>
          </a:xfrm>
          <a:prstGeom prst="rect">
            <a:avLst/>
          </a:prstGeom>
          <a:noFill/>
        </p:spPr>
        <p:txBody>
          <a:bodyPr wrap="square" rtlCol="0">
            <a:spAutoFit/>
          </a:bodyPr>
          <a:lstStyle/>
          <a:p>
            <a:r>
              <a:rPr kumimoji="1" lang="en-US" altLang="ja-JP" sz="3200" b="1"/>
              <a:t>IC</a:t>
            </a:r>
            <a:r>
              <a:rPr kumimoji="1" lang="ja-JP" altLang="en-US" sz="3200" b="1"/>
              <a:t>拠点</a:t>
            </a:r>
            <a:endParaRPr kumimoji="1" lang="en-US" altLang="ja-JP" sz="3200" b="1"/>
          </a:p>
          <a:p>
            <a:r>
              <a:rPr kumimoji="1" lang="ja-JP" altLang="en-US" sz="2400"/>
              <a:t>高速道路</a:t>
            </a:r>
            <a:r>
              <a:rPr kumimoji="1" lang="en-US" altLang="ja-JP" sz="2400"/>
              <a:t>IC</a:t>
            </a:r>
            <a:r>
              <a:rPr kumimoji="1" lang="ja-JP" altLang="en-US" sz="2400"/>
              <a:t>を中心に産業施設の集積を図る</a:t>
            </a:r>
            <a:endParaRPr kumimoji="1" lang="en-US" altLang="ja-JP" sz="2400"/>
          </a:p>
        </p:txBody>
      </p:sp>
      <p:sp>
        <p:nvSpPr>
          <p:cNvPr id="86" name="テキスト ボックス 85">
            <a:extLst>
              <a:ext uri="{FF2B5EF4-FFF2-40B4-BE49-F238E27FC236}">
                <a16:creationId xmlns:a16="http://schemas.microsoft.com/office/drawing/2014/main" id="{D792331C-B139-8780-616B-E280729A6DE2}"/>
              </a:ext>
            </a:extLst>
          </p:cNvPr>
          <p:cNvSpPr txBox="1"/>
          <p:nvPr/>
        </p:nvSpPr>
        <p:spPr>
          <a:xfrm>
            <a:off x="4923728" y="5190335"/>
            <a:ext cx="4180953" cy="461665"/>
          </a:xfrm>
          <a:prstGeom prst="rect">
            <a:avLst/>
          </a:prstGeom>
          <a:noFill/>
        </p:spPr>
        <p:txBody>
          <a:bodyPr wrap="none" rtlCol="0">
            <a:spAutoFit/>
          </a:bodyPr>
          <a:lstStyle/>
          <a:p>
            <a:r>
              <a:rPr kumimoji="1" lang="ja-JP" altLang="en-US" sz="2400" b="1">
                <a:solidFill>
                  <a:schemeClr val="accent1">
                    <a:lumMod val="60000"/>
                    <a:lumOff val="40000"/>
                  </a:schemeClr>
                </a:solidFill>
                <a:latin typeface="Noto Sans JP" panose="020B0200000000000000" pitchFamily="50" charset="-128"/>
                <a:ea typeface="Noto Sans JP" panose="020B0200000000000000" pitchFamily="50" charset="-128"/>
              </a:rPr>
              <a:t>桜土浦</a:t>
            </a:r>
            <a:r>
              <a:rPr kumimoji="1" lang="en-US" altLang="ja-JP" sz="2400" b="1">
                <a:solidFill>
                  <a:schemeClr val="accent1">
                    <a:lumMod val="60000"/>
                    <a:lumOff val="40000"/>
                  </a:schemeClr>
                </a:solidFill>
                <a:latin typeface="Noto Sans JP" panose="020B0200000000000000" pitchFamily="50" charset="-128"/>
                <a:ea typeface="Noto Sans JP" panose="020B0200000000000000" pitchFamily="50" charset="-128"/>
              </a:rPr>
              <a:t>IC</a:t>
            </a:r>
            <a:r>
              <a:rPr kumimoji="1" lang="ja-JP" altLang="en-US" sz="2400" b="1">
                <a:solidFill>
                  <a:schemeClr val="accent1">
                    <a:lumMod val="60000"/>
                    <a:lumOff val="40000"/>
                  </a:schemeClr>
                </a:solidFill>
                <a:latin typeface="Noto Sans JP" panose="020B0200000000000000" pitchFamily="50" charset="-128"/>
                <a:ea typeface="Noto Sans JP" panose="020B0200000000000000" pitchFamily="50" charset="-128"/>
              </a:rPr>
              <a:t>付近</a:t>
            </a:r>
            <a:r>
              <a:rPr kumimoji="1" lang="ja-JP" altLang="en-US" sz="2400" b="1">
                <a:solidFill>
                  <a:schemeClr val="tx1">
                    <a:lumMod val="50000"/>
                    <a:lumOff val="50000"/>
                  </a:schemeClr>
                </a:solidFill>
                <a:latin typeface="Noto Sans JP" panose="020B0200000000000000" pitchFamily="50" charset="-128"/>
                <a:ea typeface="Noto Sans JP" panose="020B0200000000000000" pitchFamily="50" charset="-128"/>
              </a:rPr>
              <a:t>（産業型拠点）</a:t>
            </a:r>
            <a:endParaRPr kumimoji="1" lang="en-US" altLang="ja-JP" sz="2400" b="1">
              <a:solidFill>
                <a:schemeClr val="tx1">
                  <a:lumMod val="50000"/>
                  <a:lumOff val="50000"/>
                </a:schemeClr>
              </a:solidFill>
              <a:latin typeface="Noto Sans JP" panose="020B0200000000000000" pitchFamily="50" charset="-128"/>
              <a:ea typeface="Noto Sans JP" panose="020B0200000000000000" pitchFamily="50" charset="-128"/>
            </a:endParaRPr>
          </a:p>
        </p:txBody>
      </p:sp>
      <p:sp>
        <p:nvSpPr>
          <p:cNvPr id="88" name="テキスト ボックス 87">
            <a:extLst>
              <a:ext uri="{FF2B5EF4-FFF2-40B4-BE49-F238E27FC236}">
                <a16:creationId xmlns:a16="http://schemas.microsoft.com/office/drawing/2014/main" id="{E369FAA9-965F-EC8A-32BB-FF03234EB33D}"/>
              </a:ext>
            </a:extLst>
          </p:cNvPr>
          <p:cNvSpPr txBox="1"/>
          <p:nvPr/>
        </p:nvSpPr>
        <p:spPr>
          <a:xfrm>
            <a:off x="6042790" y="4216834"/>
            <a:ext cx="6325771" cy="461665"/>
          </a:xfrm>
          <a:prstGeom prst="rect">
            <a:avLst/>
          </a:prstGeom>
          <a:noFill/>
        </p:spPr>
        <p:txBody>
          <a:bodyPr wrap="none" rtlCol="0">
            <a:spAutoFit/>
          </a:bodyPr>
          <a:lstStyle/>
          <a:p>
            <a:r>
              <a:rPr kumimoji="1" lang="ja-JP" altLang="en-US" sz="2400" b="1">
                <a:solidFill>
                  <a:schemeClr val="accent1">
                    <a:lumMod val="60000"/>
                    <a:lumOff val="40000"/>
                  </a:schemeClr>
                </a:solidFill>
                <a:latin typeface="Noto Sans JP" panose="020B0200000000000000" pitchFamily="50" charset="-128"/>
                <a:ea typeface="Noto Sans JP" panose="020B0200000000000000" pitchFamily="50" charset="-128"/>
              </a:rPr>
              <a:t>（仮称）土浦スマート</a:t>
            </a:r>
            <a:r>
              <a:rPr kumimoji="1" lang="en-US" altLang="ja-JP" sz="2400" b="1">
                <a:solidFill>
                  <a:schemeClr val="accent1">
                    <a:lumMod val="60000"/>
                    <a:lumOff val="40000"/>
                  </a:schemeClr>
                </a:solidFill>
                <a:latin typeface="Noto Sans JP" panose="020B0200000000000000" pitchFamily="50" charset="-128"/>
                <a:ea typeface="Noto Sans JP" panose="020B0200000000000000" pitchFamily="50" charset="-128"/>
              </a:rPr>
              <a:t>IC</a:t>
            </a:r>
            <a:r>
              <a:rPr kumimoji="1" lang="ja-JP" altLang="en-US" sz="2400" b="1">
                <a:solidFill>
                  <a:schemeClr val="accent1">
                    <a:lumMod val="60000"/>
                    <a:lumOff val="40000"/>
                  </a:schemeClr>
                </a:solidFill>
                <a:latin typeface="Noto Sans JP" panose="020B0200000000000000" pitchFamily="50" charset="-128"/>
                <a:ea typeface="Noto Sans JP" panose="020B0200000000000000" pitchFamily="50" charset="-128"/>
              </a:rPr>
              <a:t>付近</a:t>
            </a:r>
            <a:r>
              <a:rPr kumimoji="1" lang="ja-JP" altLang="en-US" sz="2400" b="1">
                <a:solidFill>
                  <a:schemeClr val="tx1">
                    <a:lumMod val="50000"/>
                    <a:lumOff val="50000"/>
                  </a:schemeClr>
                </a:solidFill>
                <a:latin typeface="Noto Sans JP" panose="020B0200000000000000" pitchFamily="50" charset="-128"/>
                <a:ea typeface="Noto Sans JP" panose="020B0200000000000000" pitchFamily="50" charset="-128"/>
              </a:rPr>
              <a:t>（産業型拠点）</a:t>
            </a:r>
            <a:endParaRPr kumimoji="1" lang="en-US" altLang="ja-JP" sz="2400" b="1">
              <a:solidFill>
                <a:schemeClr val="tx1">
                  <a:lumMod val="50000"/>
                  <a:lumOff val="50000"/>
                </a:schemeClr>
              </a:solidFill>
              <a:latin typeface="Noto Sans JP" panose="020B0200000000000000" pitchFamily="50" charset="-128"/>
              <a:ea typeface="Noto Sans JP" panose="020B0200000000000000" pitchFamily="50" charset="-128"/>
            </a:endParaRPr>
          </a:p>
        </p:txBody>
      </p:sp>
      <p:sp>
        <p:nvSpPr>
          <p:cNvPr id="89" name="テキスト ボックス 88">
            <a:extLst>
              <a:ext uri="{FF2B5EF4-FFF2-40B4-BE49-F238E27FC236}">
                <a16:creationId xmlns:a16="http://schemas.microsoft.com/office/drawing/2014/main" id="{E73ABF68-2438-8A1B-860E-08C0C3720A45}"/>
              </a:ext>
            </a:extLst>
          </p:cNvPr>
          <p:cNvSpPr txBox="1"/>
          <p:nvPr/>
        </p:nvSpPr>
        <p:spPr>
          <a:xfrm>
            <a:off x="5709311" y="2739940"/>
            <a:ext cx="5513048" cy="584775"/>
          </a:xfrm>
          <a:prstGeom prst="rect">
            <a:avLst/>
          </a:prstGeom>
          <a:noFill/>
        </p:spPr>
        <p:txBody>
          <a:bodyPr wrap="none" rtlCol="0">
            <a:spAutoFit/>
          </a:bodyPr>
          <a:lstStyle/>
          <a:p>
            <a:r>
              <a:rPr kumimoji="1" lang="ja-JP" altLang="en-US" sz="3200" b="1">
                <a:solidFill>
                  <a:schemeClr val="accent1"/>
                </a:solidFill>
                <a:latin typeface="Noto Sans JP" panose="020B0200000000000000" pitchFamily="50" charset="-128"/>
                <a:ea typeface="Noto Sans JP" panose="020B0200000000000000" pitchFamily="50" charset="-128"/>
              </a:rPr>
              <a:t>土浦北</a:t>
            </a:r>
            <a:r>
              <a:rPr kumimoji="1" lang="en-US" altLang="ja-JP" sz="3200" b="1">
                <a:solidFill>
                  <a:schemeClr val="accent1"/>
                </a:solidFill>
                <a:latin typeface="Noto Sans JP" panose="020B0200000000000000" pitchFamily="50" charset="-128"/>
                <a:ea typeface="Noto Sans JP" panose="020B0200000000000000" pitchFamily="50" charset="-128"/>
              </a:rPr>
              <a:t>IC</a:t>
            </a:r>
            <a:r>
              <a:rPr kumimoji="1" lang="ja-JP" altLang="en-US" sz="3200" b="1">
                <a:solidFill>
                  <a:schemeClr val="accent1"/>
                </a:solidFill>
                <a:latin typeface="Noto Sans JP" panose="020B0200000000000000" pitchFamily="50" charset="-128"/>
                <a:ea typeface="Noto Sans JP" panose="020B0200000000000000" pitchFamily="50" charset="-128"/>
              </a:rPr>
              <a:t>付近</a:t>
            </a:r>
            <a:r>
              <a:rPr kumimoji="1" lang="ja-JP" altLang="en-US" sz="3200" b="1">
                <a:solidFill>
                  <a:schemeClr val="tx1">
                    <a:lumMod val="75000"/>
                    <a:lumOff val="25000"/>
                  </a:schemeClr>
                </a:solidFill>
                <a:latin typeface="Noto Sans JP" panose="020B0200000000000000" pitchFamily="50" charset="-128"/>
                <a:ea typeface="Noto Sans JP" panose="020B0200000000000000" pitchFamily="50" charset="-128"/>
              </a:rPr>
              <a:t>（産業型拠点）</a:t>
            </a:r>
            <a:endParaRPr kumimoji="1" lang="en-US" altLang="ja-JP" sz="3200" b="1">
              <a:solidFill>
                <a:schemeClr val="tx1">
                  <a:lumMod val="75000"/>
                  <a:lumOff val="25000"/>
                </a:schemeClr>
              </a:solidFill>
              <a:latin typeface="Noto Sans JP" panose="020B0200000000000000" pitchFamily="50" charset="-128"/>
              <a:ea typeface="Noto Sans JP" panose="020B0200000000000000" pitchFamily="50" charset="-128"/>
            </a:endParaRPr>
          </a:p>
        </p:txBody>
      </p:sp>
      <p:pic>
        <p:nvPicPr>
          <p:cNvPr id="110" name="オーディオ 109">
            <a:hlinkClick r:id="" action="ppaction://media"/>
            <a:extLst>
              <a:ext uri="{FF2B5EF4-FFF2-40B4-BE49-F238E27FC236}">
                <a16:creationId xmlns:a16="http://schemas.microsoft.com/office/drawing/2014/main" id="{BDE41822-D547-9839-4927-87129D664A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5080456"/>
      </p:ext>
    </p:extLst>
  </p:cSld>
  <p:clrMapOvr>
    <a:masterClrMapping/>
  </p:clrMapOvr>
  <p:transition spd="slow" advTm="1362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141" name="四角形: 角を丸くする 140">
            <a:extLst>
              <a:ext uri="{FF2B5EF4-FFF2-40B4-BE49-F238E27FC236}">
                <a16:creationId xmlns:a16="http://schemas.microsoft.com/office/drawing/2014/main" id="{6290E503-5AB7-20FA-D8B0-0FBACDC2CA44}"/>
              </a:ext>
            </a:extLst>
          </p:cNvPr>
          <p:cNvSpPr/>
          <p:nvPr/>
        </p:nvSpPr>
        <p:spPr>
          <a:xfrm>
            <a:off x="2848623" y="1338734"/>
            <a:ext cx="5151917" cy="51054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11">
            <a:extLst>
              <a:ext uri="{FF2B5EF4-FFF2-40B4-BE49-F238E27FC236}">
                <a16:creationId xmlns:a16="http://schemas.microsoft.com/office/drawing/2014/main" id="{CABE0EF1-D390-1CA0-FEEC-B9784B0FF239}"/>
              </a:ext>
            </a:extLst>
          </p:cNvPr>
          <p:cNvSpPr txBox="1"/>
          <p:nvPr/>
        </p:nvSpPr>
        <p:spPr>
          <a:xfrm>
            <a:off x="576692" y="1843949"/>
            <a:ext cx="1107996"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産業拠点</a:t>
            </a:r>
            <a:endParaRPr lang="en-US" altLang="ja-JP" sz="6000" b="1">
              <a:solidFill>
                <a:schemeClr val="bg1"/>
              </a:solidFill>
            </a:endParaRPr>
          </a:p>
        </p:txBody>
      </p:sp>
      <p:sp>
        <p:nvSpPr>
          <p:cNvPr id="40" name="四角形: 角を丸くする 39">
            <a:extLst>
              <a:ext uri="{FF2B5EF4-FFF2-40B4-BE49-F238E27FC236}">
                <a16:creationId xmlns:a16="http://schemas.microsoft.com/office/drawing/2014/main" id="{C38E8FE9-7D0C-49F9-B1FD-99E3479780D4}"/>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EC8F4822-E6C3-D946-1239-69BE6AF9D2AF}"/>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5A0822-9CD6-10D0-A8D3-3E8551E15528}"/>
              </a:ext>
            </a:extLst>
          </p:cNvPr>
          <p:cNvSpPr txBox="1"/>
          <p:nvPr/>
        </p:nvSpPr>
        <p:spPr>
          <a:xfrm>
            <a:off x="-7935817" y="6321672"/>
            <a:ext cx="5971507" cy="461665"/>
          </a:xfrm>
          <a:prstGeom prst="rect">
            <a:avLst/>
          </a:prstGeom>
          <a:noFill/>
        </p:spPr>
        <p:txBody>
          <a:bodyPr wrap="none" rtlCol="0">
            <a:spAutoFit/>
          </a:bodyPr>
          <a:lstStyle/>
          <a:p>
            <a:r>
              <a:rPr lang="ja-JP" altLang="en-US" sz="2400" b="1">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latin typeface="Noto Sans JP" panose="020B0200000000000000" pitchFamily="50" charset="-128"/>
                <a:ea typeface="Noto Sans JP" panose="020B0200000000000000" pitchFamily="50" charset="-128"/>
              </a:rPr>
              <a:t>工業の集積</a:t>
            </a:r>
            <a:endParaRPr kumimoji="1" lang="en-US" altLang="ja-JP" sz="2400" b="1">
              <a:latin typeface="Noto Sans JP" panose="020B0200000000000000" pitchFamily="50" charset="-128"/>
              <a:ea typeface="Noto Sans JP" panose="020B0200000000000000" pitchFamily="50" charset="-128"/>
            </a:endParaRPr>
          </a:p>
        </p:txBody>
      </p:sp>
      <p:sp>
        <p:nvSpPr>
          <p:cNvPr id="43" name="テキスト ボックス 42">
            <a:extLst>
              <a:ext uri="{FF2B5EF4-FFF2-40B4-BE49-F238E27FC236}">
                <a16:creationId xmlns:a16="http://schemas.microsoft.com/office/drawing/2014/main" id="{932A59D3-C581-78C1-7595-335A29C351BD}"/>
              </a:ext>
            </a:extLst>
          </p:cNvPr>
          <p:cNvSpPr txBox="1">
            <a:spLocks/>
          </p:cNvSpPr>
          <p:nvPr/>
        </p:nvSpPr>
        <p:spPr>
          <a:xfrm>
            <a:off x="8210894" y="1699936"/>
            <a:ext cx="2409140" cy="461665"/>
          </a:xfrm>
          <a:prstGeom prst="rect">
            <a:avLst/>
          </a:prstGeom>
          <a:noFill/>
        </p:spPr>
        <p:txBody>
          <a:bodyPr wrap="square" rtlCol="0">
            <a:spAutoFit/>
          </a:bodyPr>
          <a:lstStyle/>
          <a:p>
            <a:r>
              <a:rPr kumimoji="1" lang="ja-JP" altLang="en-US" sz="2400" b="1"/>
              <a:t>ポテンシャル◎</a:t>
            </a:r>
            <a:endParaRPr kumimoji="1" lang="en-US" altLang="ja-JP" sz="2400" b="1"/>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5">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pic>
        <p:nvPicPr>
          <p:cNvPr id="60" name="コンテンツ プレースホルダー 4" descr="ダイアグラム&#10;&#10;AI 生成コンテンツは誤りを含む可能性があります。">
            <a:extLst>
              <a:ext uri="{FF2B5EF4-FFF2-40B4-BE49-F238E27FC236}">
                <a16:creationId xmlns:a16="http://schemas.microsoft.com/office/drawing/2014/main" id="{4DCF74A2-4601-6AA1-2C6C-217A5DF651B3}"/>
              </a:ext>
            </a:extLst>
          </p:cNvPr>
          <p:cNvPicPr>
            <a:picLocks noChangeAspect="1"/>
          </p:cNvPicPr>
          <p:nvPr/>
        </p:nvPicPr>
        <p:blipFill>
          <a:blip r:embed="rId6"/>
          <a:srcRect l="67506" t="79561" r="11221" b="9306"/>
          <a:stretch>
            <a:fillRect/>
          </a:stretch>
        </p:blipFill>
        <p:spPr>
          <a:xfrm>
            <a:off x="5518740" y="1668573"/>
            <a:ext cx="2086617" cy="829094"/>
          </a:xfrm>
          <a:prstGeom prst="rect">
            <a:avLst/>
          </a:prstGeom>
          <a:ln>
            <a:solidFill>
              <a:srgbClr val="FFC000"/>
            </a:solidFill>
          </a:ln>
        </p:spPr>
      </p:pic>
      <mc:AlternateContent xmlns:mc="http://schemas.openxmlformats.org/markup-compatibility/2006">
        <mc:Choice xmlns:p14="http://schemas.microsoft.com/office/powerpoint/2010/main" Requires="p14">
          <p:contentPart p14:bwMode="auto" r:id="rId7">
            <p14:nvContentPartPr>
              <p14:cNvPr id="61" name="インク 60">
                <a:extLst>
                  <a:ext uri="{FF2B5EF4-FFF2-40B4-BE49-F238E27FC236}">
                    <a16:creationId xmlns:a16="http://schemas.microsoft.com/office/drawing/2014/main" id="{6DDB16D8-9954-6F30-A21E-75D4A1FC2A14}"/>
                  </a:ext>
                </a:extLst>
              </p14:cNvPr>
              <p14:cNvContentPartPr/>
              <p14:nvPr/>
            </p14:nvContentPartPr>
            <p14:xfrm>
              <a:off x="6237469" y="3951547"/>
              <a:ext cx="349" cy="336"/>
            </p14:xfrm>
          </p:contentPart>
        </mc:Choice>
        <mc:Fallback>
          <p:pic>
            <p:nvPicPr>
              <p:cNvPr id="61" name="インク 60">
                <a:extLst>
                  <a:ext uri="{FF2B5EF4-FFF2-40B4-BE49-F238E27FC236}">
                    <a16:creationId xmlns:a16="http://schemas.microsoft.com/office/drawing/2014/main" id="{6DDB16D8-9954-6F30-A21E-75D4A1FC2A14}"/>
                  </a:ext>
                </a:extLst>
              </p:cNvPr>
              <p:cNvPicPr/>
              <p:nvPr/>
            </p:nvPicPr>
            <p:blipFill>
              <a:blip r:embed="rId8"/>
              <a:stretch>
                <a:fillRect/>
              </a:stretch>
            </p:blipFill>
            <p:spPr>
              <a:xfrm>
                <a:off x="6220019" y="3917947"/>
                <a:ext cx="34900" cy="67200"/>
              </a:xfrm>
              <a:prstGeom prst="rect">
                <a:avLst/>
              </a:prstGeom>
            </p:spPr>
          </p:pic>
        </mc:Fallback>
      </mc:AlternateContent>
      <p:sp>
        <p:nvSpPr>
          <p:cNvPr id="75" name="テキスト ボックス 74">
            <a:extLst>
              <a:ext uri="{FF2B5EF4-FFF2-40B4-BE49-F238E27FC236}">
                <a16:creationId xmlns:a16="http://schemas.microsoft.com/office/drawing/2014/main" id="{DDA5B0C0-E1EB-83F7-BE7A-F7647BBD4511}"/>
              </a:ext>
            </a:extLst>
          </p:cNvPr>
          <p:cNvSpPr txBox="1"/>
          <p:nvPr/>
        </p:nvSpPr>
        <p:spPr>
          <a:xfrm>
            <a:off x="-8342417" y="5652000"/>
            <a:ext cx="7026282" cy="923330"/>
          </a:xfrm>
          <a:prstGeom prst="rect">
            <a:avLst/>
          </a:prstGeom>
          <a:noFill/>
        </p:spPr>
        <p:txBody>
          <a:bodyPr wrap="none" rtlCol="0">
            <a:spAutoFit/>
          </a:bodyPr>
          <a:lstStyle/>
          <a:p>
            <a:r>
              <a:rPr kumimoji="1" lang="ja-JP" altLang="en-US" b="1"/>
              <a:t>想定される業種：物流業、製造業</a:t>
            </a:r>
            <a:r>
              <a:rPr kumimoji="1" lang="en-US" altLang="ja-JP" b="1"/>
              <a:t>(</a:t>
            </a:r>
            <a:r>
              <a:rPr kumimoji="1" lang="ja-JP" altLang="en-US" b="1"/>
              <a:t>プラスチック、食品、電子機器</a:t>
            </a:r>
            <a:r>
              <a:rPr kumimoji="1" lang="en-US" altLang="ja-JP" b="1"/>
              <a:t>)</a:t>
            </a:r>
          </a:p>
          <a:p>
            <a:r>
              <a:rPr kumimoji="1" lang="ja-JP" altLang="en-US" b="1"/>
              <a:t>現状はソーラーパネル、森林、未耕作地が広がっている</a:t>
            </a:r>
            <a:endParaRPr kumimoji="1" lang="en-US" altLang="ja-JP" b="1"/>
          </a:p>
          <a:p>
            <a:endParaRPr kumimoji="1" lang="ja-JP" altLang="en-US"/>
          </a:p>
        </p:txBody>
      </p:sp>
      <p:sp>
        <p:nvSpPr>
          <p:cNvPr id="81" name="テキスト ボックス 80">
            <a:extLst>
              <a:ext uri="{FF2B5EF4-FFF2-40B4-BE49-F238E27FC236}">
                <a16:creationId xmlns:a16="http://schemas.microsoft.com/office/drawing/2014/main" id="{919770CC-C643-1B4C-53D5-502317D7CE56}"/>
              </a:ext>
            </a:extLst>
          </p:cNvPr>
          <p:cNvSpPr txBox="1"/>
          <p:nvPr/>
        </p:nvSpPr>
        <p:spPr>
          <a:xfrm>
            <a:off x="2407974" y="624320"/>
            <a:ext cx="5619750" cy="523220"/>
          </a:xfrm>
          <a:prstGeom prst="rect">
            <a:avLst/>
          </a:prstGeom>
          <a:noFill/>
        </p:spPr>
        <p:txBody>
          <a:bodyPr wrap="square" rtlCol="0">
            <a:spAutoFit/>
          </a:bodyPr>
          <a:lstStyle/>
          <a:p>
            <a:r>
              <a:rPr lang="ja-JP" altLang="en-US" sz="2800" b="1"/>
              <a:t> 土浦北</a:t>
            </a:r>
            <a:r>
              <a:rPr lang="en-US" altLang="ja-JP" sz="2800" b="1"/>
              <a:t>IC</a:t>
            </a:r>
            <a:r>
              <a:rPr lang="ja-JP" altLang="en-US" sz="2800" b="1"/>
              <a:t>付近に新工業団地</a:t>
            </a:r>
            <a:endParaRPr lang="en-US" altLang="ja-JP" sz="2800"/>
          </a:p>
        </p:txBody>
      </p:sp>
      <p:grpSp>
        <p:nvGrpSpPr>
          <p:cNvPr id="140" name="グループ化 139">
            <a:extLst>
              <a:ext uri="{FF2B5EF4-FFF2-40B4-BE49-F238E27FC236}">
                <a16:creationId xmlns:a16="http://schemas.microsoft.com/office/drawing/2014/main" id="{5F5F6B27-13D7-DA56-BD01-95F54D1C3697}"/>
              </a:ext>
            </a:extLst>
          </p:cNvPr>
          <p:cNvGrpSpPr/>
          <p:nvPr/>
        </p:nvGrpSpPr>
        <p:grpSpPr>
          <a:xfrm>
            <a:off x="8178872" y="2208937"/>
            <a:ext cx="3862337" cy="3713123"/>
            <a:chOff x="7925778" y="1875107"/>
            <a:chExt cx="3862337" cy="3713123"/>
          </a:xfrm>
        </p:grpSpPr>
        <p:sp>
          <p:nvSpPr>
            <p:cNvPr id="92" name="四角形: 角を丸くする 91">
              <a:extLst>
                <a:ext uri="{FF2B5EF4-FFF2-40B4-BE49-F238E27FC236}">
                  <a16:creationId xmlns:a16="http://schemas.microsoft.com/office/drawing/2014/main" id="{0919B336-A1B4-C765-79F1-1ACD627DF8B5}"/>
                </a:ext>
              </a:extLst>
            </p:cNvPr>
            <p:cNvSpPr/>
            <p:nvPr/>
          </p:nvSpPr>
          <p:spPr>
            <a:xfrm>
              <a:off x="7925778" y="1875107"/>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E28A5A"/>
                  </a:solidFill>
                  <a:latin typeface="Noto Sans JP" panose="020B0200000000000000" pitchFamily="50" charset="-128"/>
                  <a:ea typeface="Noto Sans JP" panose="020B0200000000000000" pitchFamily="50" charset="-128"/>
                </a:rPr>
                <a:t>常磐自動車道</a:t>
              </a:r>
              <a:r>
                <a:rPr kumimoji="1" lang="ja-JP" altLang="en-US" sz="2800" b="1">
                  <a:solidFill>
                    <a:schemeClr val="accent2"/>
                  </a:solidFill>
                  <a:latin typeface="Noto Sans JP" panose="020B0200000000000000" pitchFamily="50" charset="-128"/>
                  <a:ea typeface="Noto Sans JP" panose="020B0200000000000000" pitchFamily="50" charset="-128"/>
                </a:rPr>
                <a:t>土浦北</a:t>
              </a:r>
              <a:r>
                <a:rPr kumimoji="1" lang="en-US" altLang="ja-JP" sz="2800" b="1">
                  <a:solidFill>
                    <a:schemeClr val="accent2"/>
                  </a:solidFill>
                  <a:latin typeface="Noto Sans JP" panose="020B0200000000000000" pitchFamily="50" charset="-128"/>
                  <a:ea typeface="Noto Sans JP" panose="020B0200000000000000" pitchFamily="50" charset="-128"/>
                </a:rPr>
                <a:t>IC</a:t>
              </a: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93" name="四角形: 角を丸くする 92">
              <a:extLst>
                <a:ext uri="{FF2B5EF4-FFF2-40B4-BE49-F238E27FC236}">
                  <a16:creationId xmlns:a16="http://schemas.microsoft.com/office/drawing/2014/main" id="{E4977CFD-9E34-0FB8-36A3-229228256CD8}"/>
                </a:ext>
              </a:extLst>
            </p:cNvPr>
            <p:cNvSpPr/>
            <p:nvPr/>
          </p:nvSpPr>
          <p:spPr>
            <a:xfrm>
              <a:off x="7925778" y="3180723"/>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E28A5A"/>
                  </a:solidFill>
                  <a:latin typeface="Noto Sans JP" panose="020B0200000000000000" pitchFamily="50" charset="-128"/>
                  <a:ea typeface="Noto Sans JP" panose="020B0200000000000000" pitchFamily="50" charset="-128"/>
                </a:rPr>
                <a:t>国道６号線</a:t>
              </a: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94" name="四角形: 角を丸くする 93">
              <a:extLst>
                <a:ext uri="{FF2B5EF4-FFF2-40B4-BE49-F238E27FC236}">
                  <a16:creationId xmlns:a16="http://schemas.microsoft.com/office/drawing/2014/main" id="{2AD74730-A593-9E48-00FC-691ED1A878E1}"/>
                </a:ext>
              </a:extLst>
            </p:cNvPr>
            <p:cNvSpPr/>
            <p:nvPr/>
          </p:nvSpPr>
          <p:spPr>
            <a:xfrm>
              <a:off x="7936115" y="4472230"/>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B0F0"/>
                  </a:solidFill>
                </a:rPr>
                <a:t>かすみがうら市の</a:t>
              </a:r>
              <a:endParaRPr kumimoji="1" lang="en-US" altLang="ja-JP" sz="2400" b="1">
                <a:solidFill>
                  <a:srgbClr val="00B0F0"/>
                </a:solidFill>
              </a:endParaRPr>
            </a:p>
            <a:p>
              <a:pPr algn="ctr"/>
              <a:r>
                <a:rPr kumimoji="1" lang="ja-JP" altLang="en-US" sz="2400" b="1">
                  <a:solidFill>
                    <a:srgbClr val="00B0F0"/>
                  </a:solidFill>
                </a:rPr>
                <a:t>工業地域の周辺　</a:t>
              </a:r>
              <a:endParaRPr kumimoji="1" lang="en-US" altLang="ja-JP" sz="2400" b="1">
                <a:solidFill>
                  <a:schemeClr val="tx1">
                    <a:lumMod val="95000"/>
                    <a:lumOff val="5000"/>
                  </a:schemeClr>
                </a:solidFill>
                <a:latin typeface="Noto Sans JP" panose="020B0200000000000000" pitchFamily="50" charset="-128"/>
                <a:ea typeface="Noto Sans JP" panose="020B0200000000000000" pitchFamily="50" charset="-128"/>
              </a:endParaRPr>
            </a:p>
          </p:txBody>
        </p:sp>
      </p:grpSp>
      <p:grpSp>
        <p:nvGrpSpPr>
          <p:cNvPr id="139" name="グループ化 138">
            <a:extLst>
              <a:ext uri="{FF2B5EF4-FFF2-40B4-BE49-F238E27FC236}">
                <a16:creationId xmlns:a16="http://schemas.microsoft.com/office/drawing/2014/main" id="{63B69410-8E73-66DA-D749-E09B6049AAB2}"/>
              </a:ext>
            </a:extLst>
          </p:cNvPr>
          <p:cNvGrpSpPr/>
          <p:nvPr/>
        </p:nvGrpSpPr>
        <p:grpSpPr>
          <a:xfrm>
            <a:off x="2907127" y="2593309"/>
            <a:ext cx="4717000" cy="3596831"/>
            <a:chOff x="2417077" y="1661949"/>
            <a:chExt cx="4717000" cy="3596831"/>
          </a:xfrm>
        </p:grpSpPr>
        <p:grpSp>
          <p:nvGrpSpPr>
            <p:cNvPr id="135" name="グループ化 134">
              <a:extLst>
                <a:ext uri="{FF2B5EF4-FFF2-40B4-BE49-F238E27FC236}">
                  <a16:creationId xmlns:a16="http://schemas.microsoft.com/office/drawing/2014/main" id="{C6A64B8A-3566-42AC-6DF1-BDD879D6BE9E}"/>
                </a:ext>
              </a:extLst>
            </p:cNvPr>
            <p:cNvGrpSpPr/>
            <p:nvPr/>
          </p:nvGrpSpPr>
          <p:grpSpPr>
            <a:xfrm>
              <a:off x="2417077" y="1661949"/>
              <a:ext cx="4717000" cy="3596831"/>
              <a:chOff x="2561267" y="1661413"/>
              <a:chExt cx="4717000" cy="3596831"/>
            </a:xfrm>
          </p:grpSpPr>
          <p:grpSp>
            <p:nvGrpSpPr>
              <p:cNvPr id="134" name="グループ化 133">
                <a:extLst>
                  <a:ext uri="{FF2B5EF4-FFF2-40B4-BE49-F238E27FC236}">
                    <a16:creationId xmlns:a16="http://schemas.microsoft.com/office/drawing/2014/main" id="{451AAE63-7CFE-D11C-D24D-8D2463B6E9FB}"/>
                  </a:ext>
                </a:extLst>
              </p:cNvPr>
              <p:cNvGrpSpPr/>
              <p:nvPr/>
            </p:nvGrpSpPr>
            <p:grpSpPr>
              <a:xfrm>
                <a:off x="2561267" y="1661413"/>
                <a:ext cx="4717000" cy="3596831"/>
                <a:chOff x="2710694" y="2275648"/>
                <a:chExt cx="4717000" cy="3596831"/>
              </a:xfrm>
            </p:grpSpPr>
            <p:grpSp>
              <p:nvGrpSpPr>
                <p:cNvPr id="96" name="グループ化 95">
                  <a:extLst>
                    <a:ext uri="{FF2B5EF4-FFF2-40B4-BE49-F238E27FC236}">
                      <a16:creationId xmlns:a16="http://schemas.microsoft.com/office/drawing/2014/main" id="{E818EC90-C0D5-FB3C-3012-257823AC8F4A}"/>
                    </a:ext>
                  </a:extLst>
                </p:cNvPr>
                <p:cNvGrpSpPr/>
                <p:nvPr/>
              </p:nvGrpSpPr>
              <p:grpSpPr>
                <a:xfrm>
                  <a:off x="3216920" y="2287929"/>
                  <a:ext cx="4210774" cy="3479733"/>
                  <a:chOff x="3401697" y="2199395"/>
                  <a:chExt cx="4210774" cy="3479733"/>
                </a:xfrm>
              </p:grpSpPr>
              <p:grpSp>
                <p:nvGrpSpPr>
                  <p:cNvPr id="51" name="グループ化 50">
                    <a:extLst>
                      <a:ext uri="{FF2B5EF4-FFF2-40B4-BE49-F238E27FC236}">
                        <a16:creationId xmlns:a16="http://schemas.microsoft.com/office/drawing/2014/main" id="{52F2315B-D6EA-96B4-9A49-0963956E3E37}"/>
                      </a:ext>
                    </a:extLst>
                  </p:cNvPr>
                  <p:cNvGrpSpPr/>
                  <p:nvPr/>
                </p:nvGrpSpPr>
                <p:grpSpPr>
                  <a:xfrm>
                    <a:off x="3401697" y="2199395"/>
                    <a:ext cx="4210774" cy="3479733"/>
                    <a:chOff x="2896063" y="1841863"/>
                    <a:chExt cx="5377154" cy="4351340"/>
                  </a:xfrm>
                </p:grpSpPr>
                <p:pic>
                  <p:nvPicPr>
                    <p:cNvPr id="69" name="コンテンツ プレースホルダー 4" descr="マップ&#10;&#10;AI 生成コンテンツは誤りを含む可能性があります。">
                      <a:extLst>
                        <a:ext uri="{FF2B5EF4-FFF2-40B4-BE49-F238E27FC236}">
                          <a16:creationId xmlns:a16="http://schemas.microsoft.com/office/drawing/2014/main" id="{ED66C7D4-A6E7-D711-755E-95D9F48B4E73}"/>
                        </a:ext>
                      </a:extLst>
                    </p:cNvPr>
                    <p:cNvPicPr>
                      <a:picLocks noChangeAspect="1"/>
                    </p:cNvPicPr>
                    <p:nvPr/>
                  </p:nvPicPr>
                  <p:blipFill>
                    <a:blip r:embed="rId9"/>
                    <a:srcRect l="13040" r="24853"/>
                    <a:stretch>
                      <a:fillRect/>
                    </a:stretch>
                  </p:blipFill>
                  <p:spPr>
                    <a:xfrm>
                      <a:off x="2896063" y="1841864"/>
                      <a:ext cx="5377154" cy="4351339"/>
                    </a:xfrm>
                    <a:prstGeom prst="rect">
                      <a:avLst/>
                    </a:prstGeom>
                    <a:ln>
                      <a:solidFill>
                        <a:srgbClr val="FFC000"/>
                      </a:solidFill>
                    </a:ln>
                  </p:spPr>
                </p:pic>
                <p:pic>
                  <p:nvPicPr>
                    <p:cNvPr id="70" name="図 69">
                      <a:extLst>
                        <a:ext uri="{FF2B5EF4-FFF2-40B4-BE49-F238E27FC236}">
                          <a16:creationId xmlns:a16="http://schemas.microsoft.com/office/drawing/2014/main" id="{5C5015A8-8126-F333-7AA3-953F6AF98BB5}"/>
                        </a:ext>
                      </a:extLst>
                    </p:cNvPr>
                    <p:cNvPicPr>
                      <a:picLocks noChangeAspect="1"/>
                    </p:cNvPicPr>
                    <p:nvPr/>
                  </p:nvPicPr>
                  <p:blipFill>
                    <a:blip r:embed="rId10">
                      <a:alphaModFix amt="70000"/>
                    </a:blip>
                    <a:srcRect l="14680" t="11138" r="40766" b="52450"/>
                    <a:stretch>
                      <a:fillRect/>
                    </a:stretch>
                  </p:blipFill>
                  <p:spPr>
                    <a:xfrm>
                      <a:off x="4896263" y="1841863"/>
                      <a:ext cx="3376950" cy="2174157"/>
                    </a:xfrm>
                    <a:prstGeom prst="rect">
                      <a:avLst/>
                    </a:prstGeom>
                    <a:ln>
                      <a:solidFill>
                        <a:srgbClr val="FFC000"/>
                      </a:solidFill>
                    </a:ln>
                  </p:spPr>
                </p:pic>
              </p:grpSp>
              <mc:AlternateContent xmlns:mc="http://schemas.openxmlformats.org/markup-compatibility/2006">
                <mc:Choice xmlns:p14="http://schemas.microsoft.com/office/powerpoint/2010/main" Requires="p14">
                  <p:contentPart p14:bwMode="auto" r:id="rId11">
                    <p14:nvContentPartPr>
                      <p14:cNvPr id="63" name="インク 62">
                        <a:extLst>
                          <a:ext uri="{FF2B5EF4-FFF2-40B4-BE49-F238E27FC236}">
                            <a16:creationId xmlns:a16="http://schemas.microsoft.com/office/drawing/2014/main" id="{615D5B73-A3E9-5AE1-87C7-3AE7FC6F2E2A}"/>
                          </a:ext>
                        </a:extLst>
                      </p14:cNvPr>
                      <p14:cNvContentPartPr/>
                      <p14:nvPr/>
                    </p14:nvContentPartPr>
                    <p14:xfrm>
                      <a:off x="3961943" y="5509530"/>
                      <a:ext cx="200510" cy="128401"/>
                    </p14:xfrm>
                  </p:contentPart>
                </mc:Choice>
                <mc:Fallback>
                  <p:pic>
                    <p:nvPicPr>
                      <p:cNvPr id="63" name="インク 62">
                        <a:extLst>
                          <a:ext uri="{FF2B5EF4-FFF2-40B4-BE49-F238E27FC236}">
                            <a16:creationId xmlns:a16="http://schemas.microsoft.com/office/drawing/2014/main" id="{615D5B73-A3E9-5AE1-87C7-3AE7FC6F2E2A}"/>
                          </a:ext>
                        </a:extLst>
                      </p:cNvPr>
                      <p:cNvPicPr/>
                      <p:nvPr/>
                    </p:nvPicPr>
                    <p:blipFill>
                      <a:blip r:embed="rId12"/>
                      <a:stretch>
                        <a:fillRect/>
                      </a:stretch>
                    </p:blipFill>
                    <p:spPr>
                      <a:xfrm>
                        <a:off x="3943976" y="5473664"/>
                        <a:ext cx="236084" cy="199775"/>
                      </a:xfrm>
                      <a:prstGeom prst="rect">
                        <a:avLst/>
                      </a:prstGeom>
                    </p:spPr>
                  </p:pic>
                </mc:Fallback>
              </mc:AlternateContent>
            </p:grpSp>
            <p:cxnSp>
              <p:nvCxnSpPr>
                <p:cNvPr id="102" name="直線コネクタ 101">
                  <a:extLst>
                    <a:ext uri="{FF2B5EF4-FFF2-40B4-BE49-F238E27FC236}">
                      <a16:creationId xmlns:a16="http://schemas.microsoft.com/office/drawing/2014/main" id="{90CA6162-2688-65D6-1602-A81D6AFEC7A5}"/>
                    </a:ext>
                  </a:extLst>
                </p:cNvPr>
                <p:cNvCxnSpPr>
                  <a:cxnSpLocks/>
                </p:cNvCxnSpPr>
                <p:nvPr/>
              </p:nvCxnSpPr>
              <p:spPr>
                <a:xfrm flipH="1">
                  <a:off x="4036861" y="2275648"/>
                  <a:ext cx="1055401" cy="1228429"/>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04" name="直線コネクタ 103">
                  <a:extLst>
                    <a:ext uri="{FF2B5EF4-FFF2-40B4-BE49-F238E27FC236}">
                      <a16:creationId xmlns:a16="http://schemas.microsoft.com/office/drawing/2014/main" id="{CEB51432-3660-985D-9C3D-DF753ACA5D2A}"/>
                    </a:ext>
                  </a:extLst>
                </p:cNvPr>
                <p:cNvCxnSpPr>
                  <a:cxnSpLocks/>
                </p:cNvCxnSpPr>
                <p:nvPr/>
              </p:nvCxnSpPr>
              <p:spPr>
                <a:xfrm flipH="1">
                  <a:off x="3180131" y="3498533"/>
                  <a:ext cx="856730" cy="1440035"/>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73" name="TextBox 55">
                  <a:extLst>
                    <a:ext uri="{FF2B5EF4-FFF2-40B4-BE49-F238E27FC236}">
                      <a16:creationId xmlns:a16="http://schemas.microsoft.com/office/drawing/2014/main" id="{FAD716D9-AEDB-2DD1-C922-5EC581F59DA2}"/>
                    </a:ext>
                  </a:extLst>
                </p:cNvPr>
                <p:cNvSpPr txBox="1"/>
                <p:nvPr/>
              </p:nvSpPr>
              <p:spPr>
                <a:xfrm>
                  <a:off x="2710694" y="4788566"/>
                  <a:ext cx="1110175" cy="276999"/>
                </a:xfrm>
                <a:prstGeom prst="rect">
                  <a:avLst/>
                </a:prstGeom>
                <a:solidFill>
                  <a:schemeClr val="bg1"/>
                </a:solidFill>
                <a:ln>
                  <a:solidFill>
                    <a:srgbClr val="FFC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r>
                    <a:rPr lang="ja-JP" altLang="en-US" sz="1200" b="1">
                      <a:solidFill>
                        <a:srgbClr val="E28A5A"/>
                      </a:solidFill>
                      <a:ea typeface="Noto Sans JP"/>
                    </a:rPr>
                    <a:t>常磐自動車道</a:t>
                  </a:r>
                </a:p>
              </p:txBody>
            </p:sp>
            <p:cxnSp>
              <p:nvCxnSpPr>
                <p:cNvPr id="113" name="直線コネクタ 112">
                  <a:extLst>
                    <a:ext uri="{FF2B5EF4-FFF2-40B4-BE49-F238E27FC236}">
                      <a16:creationId xmlns:a16="http://schemas.microsoft.com/office/drawing/2014/main" id="{FCB60004-4358-C82C-C6FB-56208840A971}"/>
                    </a:ext>
                  </a:extLst>
                </p:cNvPr>
                <p:cNvCxnSpPr>
                  <a:cxnSpLocks/>
                </p:cNvCxnSpPr>
                <p:nvPr/>
              </p:nvCxnSpPr>
              <p:spPr>
                <a:xfrm flipH="1">
                  <a:off x="6227066" y="2552830"/>
                  <a:ext cx="407794" cy="594303"/>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16" name="直線コネクタ 115">
                  <a:extLst>
                    <a:ext uri="{FF2B5EF4-FFF2-40B4-BE49-F238E27FC236}">
                      <a16:creationId xmlns:a16="http://schemas.microsoft.com/office/drawing/2014/main" id="{6BD7FE0E-350E-1D68-F47E-02F522CA28AD}"/>
                    </a:ext>
                  </a:extLst>
                </p:cNvPr>
                <p:cNvCxnSpPr>
                  <a:cxnSpLocks/>
                </p:cNvCxnSpPr>
                <p:nvPr/>
              </p:nvCxnSpPr>
              <p:spPr>
                <a:xfrm flipH="1">
                  <a:off x="5499655" y="3118585"/>
                  <a:ext cx="749559" cy="519914"/>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20" name="直線コネクタ 119">
                  <a:extLst>
                    <a:ext uri="{FF2B5EF4-FFF2-40B4-BE49-F238E27FC236}">
                      <a16:creationId xmlns:a16="http://schemas.microsoft.com/office/drawing/2014/main" id="{DA4A0D6D-8C2E-F0B4-C47F-2E6E76EF33E8}"/>
                    </a:ext>
                  </a:extLst>
                </p:cNvPr>
                <p:cNvCxnSpPr>
                  <a:cxnSpLocks/>
                </p:cNvCxnSpPr>
                <p:nvPr/>
              </p:nvCxnSpPr>
              <p:spPr>
                <a:xfrm flipH="1">
                  <a:off x="5099356" y="3629697"/>
                  <a:ext cx="415672" cy="574557"/>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23" name="直線コネクタ 122">
                  <a:extLst>
                    <a:ext uri="{FF2B5EF4-FFF2-40B4-BE49-F238E27FC236}">
                      <a16:creationId xmlns:a16="http://schemas.microsoft.com/office/drawing/2014/main" id="{FB945444-6D52-73FD-E08C-5981BC96F92C}"/>
                    </a:ext>
                  </a:extLst>
                </p:cNvPr>
                <p:cNvCxnSpPr>
                  <a:cxnSpLocks/>
                </p:cNvCxnSpPr>
                <p:nvPr/>
              </p:nvCxnSpPr>
              <p:spPr>
                <a:xfrm flipH="1">
                  <a:off x="4324291" y="4204254"/>
                  <a:ext cx="775065" cy="787371"/>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27" name="直線コネクタ 126">
                  <a:extLst>
                    <a:ext uri="{FF2B5EF4-FFF2-40B4-BE49-F238E27FC236}">
                      <a16:creationId xmlns:a16="http://schemas.microsoft.com/office/drawing/2014/main" id="{298671DC-BF51-6B3A-792A-72E9FCD082E8}"/>
                    </a:ext>
                  </a:extLst>
                </p:cNvPr>
                <p:cNvCxnSpPr>
                  <a:cxnSpLocks/>
                </p:cNvCxnSpPr>
                <p:nvPr/>
              </p:nvCxnSpPr>
              <p:spPr>
                <a:xfrm flipH="1">
                  <a:off x="4031223" y="4973855"/>
                  <a:ext cx="307364" cy="624209"/>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31" name="直線コネクタ 130">
                  <a:extLst>
                    <a:ext uri="{FF2B5EF4-FFF2-40B4-BE49-F238E27FC236}">
                      <a16:creationId xmlns:a16="http://schemas.microsoft.com/office/drawing/2014/main" id="{88A391D4-A522-C7C9-4C2A-FA086E7334B9}"/>
                    </a:ext>
                  </a:extLst>
                </p:cNvPr>
                <p:cNvCxnSpPr>
                  <a:cxnSpLocks/>
                </p:cNvCxnSpPr>
                <p:nvPr/>
              </p:nvCxnSpPr>
              <p:spPr>
                <a:xfrm flipH="1">
                  <a:off x="3723859" y="5568048"/>
                  <a:ext cx="338002" cy="203761"/>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09" name="直線コネクタ 108">
                  <a:extLst>
                    <a:ext uri="{FF2B5EF4-FFF2-40B4-BE49-F238E27FC236}">
                      <a16:creationId xmlns:a16="http://schemas.microsoft.com/office/drawing/2014/main" id="{91AC2D1C-E221-F4B5-35E9-2D50A287155F}"/>
                    </a:ext>
                  </a:extLst>
                </p:cNvPr>
                <p:cNvCxnSpPr>
                  <a:cxnSpLocks/>
                </p:cNvCxnSpPr>
                <p:nvPr/>
              </p:nvCxnSpPr>
              <p:spPr>
                <a:xfrm flipH="1">
                  <a:off x="6634861" y="2287930"/>
                  <a:ext cx="69202" cy="264900"/>
                </a:xfrm>
                <a:prstGeom prst="line">
                  <a:avLst/>
                </a:prstGeom>
                <a:ln w="76200"/>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72" name="TextBox 55">
                  <a:extLst>
                    <a:ext uri="{FF2B5EF4-FFF2-40B4-BE49-F238E27FC236}">
                      <a16:creationId xmlns:a16="http://schemas.microsoft.com/office/drawing/2014/main" id="{77980D6C-F82A-825C-A9B0-BC1B9AA32996}"/>
                    </a:ext>
                  </a:extLst>
                </p:cNvPr>
                <p:cNvSpPr txBox="1"/>
                <p:nvPr/>
              </p:nvSpPr>
              <p:spPr>
                <a:xfrm>
                  <a:off x="3559927" y="5595480"/>
                  <a:ext cx="952659" cy="276999"/>
                </a:xfrm>
                <a:prstGeom prst="rect">
                  <a:avLst/>
                </a:prstGeom>
                <a:solidFill>
                  <a:schemeClr val="bg1"/>
                </a:solidFill>
                <a:ln>
                  <a:solidFill>
                    <a:srgbClr val="FFC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r>
                    <a:rPr lang="ja-JP" altLang="en-US" sz="1200" b="1">
                      <a:solidFill>
                        <a:srgbClr val="E28A5A"/>
                      </a:solidFill>
                      <a:ea typeface="Noto Sans JP"/>
                    </a:rPr>
                    <a:t>国道６号線</a:t>
                  </a:r>
                </a:p>
              </p:txBody>
            </p:sp>
          </p:grpSp>
          <p:pic>
            <p:nvPicPr>
              <p:cNvPr id="50" name="図 49" descr="マップ&#10;&#10;AI 生成コンテンツは誤りを含む可能性があります。">
                <a:extLst>
                  <a:ext uri="{FF2B5EF4-FFF2-40B4-BE49-F238E27FC236}">
                    <a16:creationId xmlns:a16="http://schemas.microsoft.com/office/drawing/2014/main" id="{87036BD1-9B07-301F-BF85-76877CF18180}"/>
                  </a:ext>
                </a:extLst>
              </p:cNvPr>
              <p:cNvPicPr>
                <a:picLocks noChangeAspect="1"/>
              </p:cNvPicPr>
              <p:nvPr/>
            </p:nvPicPr>
            <p:blipFill>
              <a:blip r:embed="rId13"/>
              <a:srcRect l="20709" t="29813" r="43482" b="16313"/>
              <a:stretch>
                <a:fillRect/>
              </a:stretch>
            </p:blipFill>
            <p:spPr>
              <a:xfrm rot="457106">
                <a:off x="4450875" y="2991972"/>
                <a:ext cx="519735" cy="457384"/>
              </a:xfrm>
              <a:prstGeom prst="rect">
                <a:avLst/>
              </a:prstGeom>
              <a:solidFill>
                <a:srgbClr val="E9FFE9"/>
              </a:solidFill>
              <a:ln w="3175">
                <a:solidFill>
                  <a:srgbClr val="646C43"/>
                </a:solidFill>
              </a:ln>
            </p:spPr>
          </p:pic>
        </p:grpSp>
        <p:sp>
          <p:nvSpPr>
            <p:cNvPr id="136" name="楕円 135">
              <a:extLst>
                <a:ext uri="{FF2B5EF4-FFF2-40B4-BE49-F238E27FC236}">
                  <a16:creationId xmlns:a16="http://schemas.microsoft.com/office/drawing/2014/main" id="{15AC13DC-623C-74EA-35BA-26BC389B8C8A}"/>
                </a:ext>
              </a:extLst>
            </p:cNvPr>
            <p:cNvSpPr/>
            <p:nvPr/>
          </p:nvSpPr>
          <p:spPr>
            <a:xfrm>
              <a:off x="4218969" y="2841584"/>
              <a:ext cx="740952" cy="6441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 name="吹き出し: 角を丸めた四角形 70">
            <a:extLst>
              <a:ext uri="{FF2B5EF4-FFF2-40B4-BE49-F238E27FC236}">
                <a16:creationId xmlns:a16="http://schemas.microsoft.com/office/drawing/2014/main" id="{9FAA01B0-264A-B994-CA77-302F90797A7C}"/>
              </a:ext>
            </a:extLst>
          </p:cNvPr>
          <p:cNvSpPr/>
          <p:nvPr/>
        </p:nvSpPr>
        <p:spPr>
          <a:xfrm>
            <a:off x="3158691" y="2086745"/>
            <a:ext cx="1814887" cy="743781"/>
          </a:xfrm>
          <a:prstGeom prst="wedgeRoundRectCallout">
            <a:avLst>
              <a:gd name="adj1" fmla="val 49357"/>
              <a:gd name="adj2" fmla="val 201841"/>
              <a:gd name="adj3" fmla="val 16667"/>
            </a:avLst>
          </a:prstGeom>
          <a:solidFill>
            <a:srgbClr val="A9D0A2"/>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a:t>候補地</a:t>
            </a:r>
          </a:p>
        </p:txBody>
      </p:sp>
      <p:sp>
        <p:nvSpPr>
          <p:cNvPr id="142" name="正方形/長方形 141">
            <a:extLst>
              <a:ext uri="{FF2B5EF4-FFF2-40B4-BE49-F238E27FC236}">
                <a16:creationId xmlns:a16="http://schemas.microsoft.com/office/drawing/2014/main" id="{6136C7E6-786E-3439-9AAE-55FEB71BC9CD}"/>
              </a:ext>
            </a:extLst>
          </p:cNvPr>
          <p:cNvSpPr/>
          <p:nvPr/>
        </p:nvSpPr>
        <p:spPr>
          <a:xfrm>
            <a:off x="6292344" y="1440974"/>
            <a:ext cx="1313013" cy="223452"/>
          </a:xfrm>
          <a:prstGeom prst="rect">
            <a:avLst/>
          </a:prstGeom>
          <a:no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lumMod val="95000"/>
                    <a:lumOff val="5000"/>
                  </a:schemeClr>
                </a:solidFill>
              </a:rPr>
              <a:t>かすみがうら市</a:t>
            </a:r>
          </a:p>
        </p:txBody>
      </p:sp>
      <p:sp>
        <p:nvSpPr>
          <p:cNvPr id="143" name="楕円 142">
            <a:extLst>
              <a:ext uri="{FF2B5EF4-FFF2-40B4-BE49-F238E27FC236}">
                <a16:creationId xmlns:a16="http://schemas.microsoft.com/office/drawing/2014/main" id="{C10B21D8-3551-2698-F1ED-352D8CF278CE}"/>
              </a:ext>
            </a:extLst>
          </p:cNvPr>
          <p:cNvSpPr/>
          <p:nvPr/>
        </p:nvSpPr>
        <p:spPr>
          <a:xfrm>
            <a:off x="3718255" y="4376905"/>
            <a:ext cx="233117" cy="25694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sp>
        <p:nvSpPr>
          <p:cNvPr id="52" name="吹き出し: 角を丸めた四角形 51">
            <a:extLst>
              <a:ext uri="{FF2B5EF4-FFF2-40B4-BE49-F238E27FC236}">
                <a16:creationId xmlns:a16="http://schemas.microsoft.com/office/drawing/2014/main" id="{D180B631-E884-CD28-23F5-2684007EB82B}"/>
              </a:ext>
            </a:extLst>
          </p:cNvPr>
          <p:cNvSpPr/>
          <p:nvPr/>
        </p:nvSpPr>
        <p:spPr>
          <a:xfrm>
            <a:off x="13056596" y="4678499"/>
            <a:ext cx="1744045" cy="809834"/>
          </a:xfrm>
          <a:prstGeom prst="wedgeRoundRectCallout">
            <a:avLst>
              <a:gd name="adj1" fmla="val -6609"/>
              <a:gd name="adj2" fmla="val 218182"/>
              <a:gd name="adj3" fmla="val 16667"/>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C0504D"/>
                </a:solidFill>
              </a:rPr>
              <a:t>土浦北</a:t>
            </a:r>
            <a:r>
              <a:rPr kumimoji="1" lang="en-US" altLang="ja-JP" sz="2400">
                <a:solidFill>
                  <a:srgbClr val="C0504D"/>
                </a:solidFill>
              </a:rPr>
              <a:t>IC</a:t>
            </a:r>
            <a:endParaRPr kumimoji="1" lang="ja-JP" altLang="en-US" sz="2400">
              <a:solidFill>
                <a:srgbClr val="C0504D"/>
              </a:solidFill>
            </a:endParaRPr>
          </a:p>
        </p:txBody>
      </p:sp>
      <p:sp>
        <p:nvSpPr>
          <p:cNvPr id="144" name="TextBox 55">
            <a:extLst>
              <a:ext uri="{FF2B5EF4-FFF2-40B4-BE49-F238E27FC236}">
                <a16:creationId xmlns:a16="http://schemas.microsoft.com/office/drawing/2014/main" id="{41C31A88-18E5-F453-A4AD-9734AE53A2B7}"/>
              </a:ext>
            </a:extLst>
          </p:cNvPr>
          <p:cNvSpPr txBox="1"/>
          <p:nvPr/>
        </p:nvSpPr>
        <p:spPr>
          <a:xfrm>
            <a:off x="3509878" y="4122912"/>
            <a:ext cx="717778" cy="259538"/>
          </a:xfrm>
          <a:prstGeom prst="rect">
            <a:avLst/>
          </a:prstGeom>
          <a:solidFill>
            <a:schemeClr val="bg1"/>
          </a:solidFill>
          <a:ln>
            <a:solidFill>
              <a:srgbClr val="FFC000"/>
            </a:solidFill>
          </a:ln>
        </p:spPr>
        <p:txBody>
          <a:bodyPr rot="0" spcFirstLastPara="0" vertOverflow="overflow" horzOverflow="overflow" vert="horz" wrap="square" lIns="72000" tIns="36000" rIns="0" bIns="36000" numCol="1" spcCol="0" rtlCol="0" fromWordArt="0" anchor="ctr" anchorCtr="0" forceAA="0" compatLnSpc="1">
            <a:prstTxWarp prst="textNoShape">
              <a:avLst/>
            </a:prstTxWarp>
            <a:spAutoFit/>
          </a:bodyPr>
          <a:lstStyle/>
          <a:p>
            <a:r>
              <a:rPr kumimoji="1" lang="ja-JP" altLang="en-US" sz="1200" b="1">
                <a:solidFill>
                  <a:srgbClr val="C0504D"/>
                </a:solidFill>
              </a:rPr>
              <a:t>土浦北</a:t>
            </a:r>
            <a:r>
              <a:rPr kumimoji="1" lang="en-US" altLang="ja-JP" sz="1200" b="1">
                <a:solidFill>
                  <a:srgbClr val="C0504D"/>
                </a:solidFill>
              </a:rPr>
              <a:t>IC</a:t>
            </a:r>
            <a:endParaRPr kumimoji="1" lang="ja-JP" altLang="en-US" sz="1200" b="1">
              <a:solidFill>
                <a:srgbClr val="C0504D"/>
              </a:solidFill>
            </a:endParaRPr>
          </a:p>
        </p:txBody>
      </p:sp>
      <p:pic>
        <p:nvPicPr>
          <p:cNvPr id="18" name="オーディオ 17">
            <a:hlinkClick r:id="" action="ppaction://media"/>
            <a:extLst>
              <a:ext uri="{FF2B5EF4-FFF2-40B4-BE49-F238E27FC236}">
                <a16:creationId xmlns:a16="http://schemas.microsoft.com/office/drawing/2014/main" id="{40AF7A38-26C4-8298-6849-3793F5D344E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9937843"/>
      </p:ext>
    </p:extLst>
  </p:cSld>
  <p:clrMapOvr>
    <a:masterClrMapping/>
  </p:clrMapOvr>
  <p:transition spd="slow" advTm="3580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A814DD-4A77-7610-A2FB-C9C852AA0949}"/>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C6138F51-1DBA-38F7-6BA7-36E03342575B}"/>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F978B936-8E20-EEDB-0EE3-A9085F4BD94A}"/>
                </a:ext>
              </a:extLst>
            </p:cNvPr>
            <p:cNvSpPr/>
            <p:nvPr/>
          </p:nvSpPr>
          <p:spPr>
            <a:xfrm>
              <a:off x="-1" y="729001"/>
              <a:ext cx="12192001"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2345DBD-AC6E-630E-C1C9-1778D3D456DB}"/>
                </a:ext>
              </a:extLst>
            </p:cNvPr>
            <p:cNvSpPr txBox="1"/>
            <p:nvPr/>
          </p:nvSpPr>
          <p:spPr>
            <a:xfrm>
              <a:off x="1092394" y="2644170"/>
              <a:ext cx="10007210" cy="1569660"/>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新治地域拠点施策</a:t>
              </a:r>
            </a:p>
          </p:txBody>
        </p:sp>
      </p:grpSp>
      <p:pic>
        <p:nvPicPr>
          <p:cNvPr id="8" name="オーディオ 7">
            <a:hlinkClick r:id="" action="ppaction://media"/>
            <a:extLst>
              <a:ext uri="{FF2B5EF4-FFF2-40B4-BE49-F238E27FC236}">
                <a16:creationId xmlns:a16="http://schemas.microsoft.com/office/drawing/2014/main" id="{6058B4A5-4C82-BD28-49B0-867F6448D0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9492691"/>
      </p:ext>
    </p:extLst>
  </p:cSld>
  <p:clrMapOvr>
    <a:masterClrMapping/>
  </p:clrMapOvr>
  <p:transition spd="slow" advTm="7212">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1AC6-C010-D5F8-EE80-C7A4F5C40500}"/>
            </a:ext>
          </a:extLst>
        </p:cNvPr>
        <p:cNvGrpSpPr/>
        <p:nvPr/>
      </p:nvGrpSpPr>
      <p:grpSpPr>
        <a:xfrm>
          <a:off x="0" y="0"/>
          <a:ext cx="0" cy="0"/>
          <a:chOff x="0" y="0"/>
          <a:chExt cx="0" cy="0"/>
        </a:xfrm>
      </p:grpSpPr>
      <p:grpSp>
        <p:nvGrpSpPr>
          <p:cNvPr id="94" name="グループ化 93">
            <a:extLst>
              <a:ext uri="{FF2B5EF4-FFF2-40B4-BE49-F238E27FC236}">
                <a16:creationId xmlns:a16="http://schemas.microsoft.com/office/drawing/2014/main" id="{E9FE52F3-F0DE-7CC2-46AE-4D8A9BFA5868}"/>
              </a:ext>
            </a:extLst>
          </p:cNvPr>
          <p:cNvGrpSpPr/>
          <p:nvPr/>
        </p:nvGrpSpPr>
        <p:grpSpPr>
          <a:xfrm>
            <a:off x="3396756" y="4840720"/>
            <a:ext cx="7739244" cy="542763"/>
            <a:chOff x="3263354" y="5709586"/>
            <a:chExt cx="7739244" cy="542763"/>
          </a:xfrm>
        </p:grpSpPr>
        <p:grpSp>
          <p:nvGrpSpPr>
            <p:cNvPr id="87" name="グループ化 86">
              <a:extLst>
                <a:ext uri="{FF2B5EF4-FFF2-40B4-BE49-F238E27FC236}">
                  <a16:creationId xmlns:a16="http://schemas.microsoft.com/office/drawing/2014/main" id="{24C63019-A909-38C2-0BC8-64538E7FF2BA}"/>
                </a:ext>
              </a:extLst>
            </p:cNvPr>
            <p:cNvGrpSpPr/>
            <p:nvPr/>
          </p:nvGrpSpPr>
          <p:grpSpPr>
            <a:xfrm>
              <a:off x="3263354" y="5709586"/>
              <a:ext cx="7739244" cy="542763"/>
              <a:chOff x="1636301" y="380404"/>
              <a:chExt cx="7739244" cy="542763"/>
            </a:xfrm>
            <a:solidFill>
              <a:schemeClr val="tx2"/>
            </a:solidFill>
            <a:effectLst/>
          </p:grpSpPr>
          <p:sp>
            <p:nvSpPr>
              <p:cNvPr id="88" name="楕円 87">
                <a:extLst>
                  <a:ext uri="{FF2B5EF4-FFF2-40B4-BE49-F238E27FC236}">
                    <a16:creationId xmlns:a16="http://schemas.microsoft.com/office/drawing/2014/main" id="{548519B6-DC94-6AA7-2110-974DFB991174}"/>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9" name="楕円 88">
                <a:extLst>
                  <a:ext uri="{FF2B5EF4-FFF2-40B4-BE49-F238E27FC236}">
                    <a16:creationId xmlns:a16="http://schemas.microsoft.com/office/drawing/2014/main" id="{CC37D306-73AB-D301-7718-D525D5EFE9E3}"/>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正方形/長方形 89">
                <a:extLst>
                  <a:ext uri="{FF2B5EF4-FFF2-40B4-BE49-F238E27FC236}">
                    <a16:creationId xmlns:a16="http://schemas.microsoft.com/office/drawing/2014/main" id="{4BED1FC0-23D9-6213-4F6A-4E7DE4EF4CED}"/>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1" name="テキスト ボックス 90">
              <a:extLst>
                <a:ext uri="{FF2B5EF4-FFF2-40B4-BE49-F238E27FC236}">
                  <a16:creationId xmlns:a16="http://schemas.microsoft.com/office/drawing/2014/main" id="{23A833D1-DAEA-3C04-ED37-2D28719C4F4B}"/>
                </a:ext>
              </a:extLst>
            </p:cNvPr>
            <p:cNvSpPr txBox="1"/>
            <p:nvPr/>
          </p:nvSpPr>
          <p:spPr>
            <a:xfrm>
              <a:off x="3612105" y="5749562"/>
              <a:ext cx="7045106" cy="461665"/>
            </a:xfrm>
            <a:prstGeom prst="rect">
              <a:avLst/>
            </a:prstGeom>
            <a:noFill/>
          </p:spPr>
          <p:txBody>
            <a:bodyPr wrap="square" rtlCol="0" anchor="ctr">
              <a:spAutoFit/>
            </a:bodyPr>
            <a:lstStyle/>
            <a:p>
              <a:r>
                <a:rPr kumimoji="1" lang="ja-JP" altLang="en-US" sz="2400" b="1">
                  <a:solidFill>
                    <a:schemeClr val="tx2"/>
                  </a:solidFill>
                  <a:latin typeface="Noto Sans JP" panose="020B0200000000000000" pitchFamily="50" charset="-128"/>
                  <a:ea typeface="Noto Sans JP" panose="020B0200000000000000" pitchFamily="50" charset="-128"/>
                </a:rPr>
                <a:t>子育て環境の改善</a:t>
              </a:r>
            </a:p>
          </p:txBody>
        </p:sp>
      </p:grpSp>
      <p:sp>
        <p:nvSpPr>
          <p:cNvPr id="4" name="楕円 3">
            <a:extLst>
              <a:ext uri="{FF2B5EF4-FFF2-40B4-BE49-F238E27FC236}">
                <a16:creationId xmlns:a16="http://schemas.microsoft.com/office/drawing/2014/main" id="{0781FBF8-2F23-8B0C-6315-5E94B002FE8C}"/>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96E096D6-6892-CD97-D979-85801055C817}"/>
              </a:ext>
            </a:extLst>
          </p:cNvPr>
          <p:cNvGrpSpPr/>
          <p:nvPr/>
        </p:nvGrpSpPr>
        <p:grpSpPr>
          <a:xfrm rot="5400000">
            <a:off x="3623239" y="2874758"/>
            <a:ext cx="870034" cy="484632"/>
            <a:chOff x="4640556" y="3476472"/>
            <a:chExt cx="870034" cy="484632"/>
          </a:xfrm>
          <a:solidFill>
            <a:schemeClr val="tx2"/>
          </a:solidFill>
        </p:grpSpPr>
        <p:sp>
          <p:nvSpPr>
            <p:cNvPr id="32" name="矢印: 山形 31">
              <a:extLst>
                <a:ext uri="{FF2B5EF4-FFF2-40B4-BE49-F238E27FC236}">
                  <a16:creationId xmlns:a16="http://schemas.microsoft.com/office/drawing/2014/main" id="{9E500424-288C-A3F0-B7A8-1B3379DA987A}"/>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矢印: 山形 32">
              <a:extLst>
                <a:ext uri="{FF2B5EF4-FFF2-40B4-BE49-F238E27FC236}">
                  <a16:creationId xmlns:a16="http://schemas.microsoft.com/office/drawing/2014/main" id="{DB18F594-F891-E09D-2E91-6C24540119DC}"/>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矢印: 山形 33">
              <a:extLst>
                <a:ext uri="{FF2B5EF4-FFF2-40B4-BE49-F238E27FC236}">
                  <a16:creationId xmlns:a16="http://schemas.microsoft.com/office/drawing/2014/main" id="{98F12107-0C78-165A-3098-1ECF53BD03E2}"/>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6" name="グループ化 35">
            <a:extLst>
              <a:ext uri="{FF2B5EF4-FFF2-40B4-BE49-F238E27FC236}">
                <a16:creationId xmlns:a16="http://schemas.microsoft.com/office/drawing/2014/main" id="{3CD428A3-24B8-6F8D-B02E-388442A7B4C3}"/>
              </a:ext>
            </a:extLst>
          </p:cNvPr>
          <p:cNvGrpSpPr/>
          <p:nvPr/>
        </p:nvGrpSpPr>
        <p:grpSpPr>
          <a:xfrm>
            <a:off x="3396000" y="1408327"/>
            <a:ext cx="2700000" cy="584775"/>
            <a:chOff x="4746000" y="117769"/>
            <a:chExt cx="2700000" cy="584775"/>
          </a:xfrm>
        </p:grpSpPr>
        <p:grpSp>
          <p:nvGrpSpPr>
            <p:cNvPr id="9" name="グループ化 8">
              <a:extLst>
                <a:ext uri="{FF2B5EF4-FFF2-40B4-BE49-F238E27FC236}">
                  <a16:creationId xmlns:a16="http://schemas.microsoft.com/office/drawing/2014/main" id="{86FF1DB7-56F0-7705-67B5-76C4E6500EE4}"/>
                </a:ext>
              </a:extLst>
            </p:cNvPr>
            <p:cNvGrpSpPr/>
            <p:nvPr/>
          </p:nvGrpSpPr>
          <p:grpSpPr>
            <a:xfrm>
              <a:off x="4746000" y="139348"/>
              <a:ext cx="2700000" cy="540000"/>
              <a:chOff x="1636301" y="380404"/>
              <a:chExt cx="2700000" cy="540000"/>
            </a:xfrm>
            <a:solidFill>
              <a:schemeClr val="tx2"/>
            </a:solidFill>
            <a:effectLst/>
          </p:grpSpPr>
          <p:sp>
            <p:nvSpPr>
              <p:cNvPr id="13" name="楕円 12">
                <a:extLst>
                  <a:ext uri="{FF2B5EF4-FFF2-40B4-BE49-F238E27FC236}">
                    <a16:creationId xmlns:a16="http://schemas.microsoft.com/office/drawing/2014/main" id="{EF10DC5D-86D0-A4C1-7775-E5C60D310F5B}"/>
                  </a:ext>
                </a:extLst>
              </p:cNvPr>
              <p:cNvSpPr>
                <a:spLocks noChangeAspect="1"/>
              </p:cNvSpPr>
              <p:nvPr/>
            </p:nvSpPr>
            <p:spPr>
              <a:xfrm>
                <a:off x="163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8E98E0DE-A16E-3F26-00F1-E0CB8325A886}"/>
                  </a:ext>
                </a:extLst>
              </p:cNvPr>
              <p:cNvSpPr>
                <a:spLocks noChangeAspect="1"/>
              </p:cNvSpPr>
              <p:nvPr/>
            </p:nvSpPr>
            <p:spPr>
              <a:xfrm>
                <a:off x="379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65B10BA9-2B1E-B329-2E01-8F8AF4B077B5}"/>
                  </a:ext>
                </a:extLst>
              </p:cNvPr>
              <p:cNvSpPr/>
              <p:nvPr/>
            </p:nvSpPr>
            <p:spPr>
              <a:xfrm>
                <a:off x="1906301" y="380404"/>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B97B30F3-BAAE-DDC1-8DE4-1D24243CB563}"/>
                </a:ext>
              </a:extLst>
            </p:cNvPr>
            <p:cNvSpPr txBox="1"/>
            <p:nvPr/>
          </p:nvSpPr>
          <p:spPr>
            <a:xfrm>
              <a:off x="4903821" y="117769"/>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DDA28DDA-94EB-4458-1C84-8F3DC0182E0F}"/>
              </a:ext>
            </a:extLst>
          </p:cNvPr>
          <p:cNvGrpSpPr/>
          <p:nvPr/>
        </p:nvGrpSpPr>
        <p:grpSpPr>
          <a:xfrm>
            <a:off x="3396756" y="4271010"/>
            <a:ext cx="7739244" cy="542763"/>
            <a:chOff x="3263354" y="3442924"/>
            <a:chExt cx="7739244" cy="542763"/>
          </a:xfrm>
        </p:grpSpPr>
        <p:grpSp>
          <p:nvGrpSpPr>
            <p:cNvPr id="39" name="グループ化 38">
              <a:extLst>
                <a:ext uri="{FF2B5EF4-FFF2-40B4-BE49-F238E27FC236}">
                  <a16:creationId xmlns:a16="http://schemas.microsoft.com/office/drawing/2014/main" id="{1D035219-6D7C-BCDB-3F1D-B006FF2E884A}"/>
                </a:ext>
              </a:extLst>
            </p:cNvPr>
            <p:cNvGrpSpPr/>
            <p:nvPr/>
          </p:nvGrpSpPr>
          <p:grpSpPr>
            <a:xfrm>
              <a:off x="3263354" y="3442924"/>
              <a:ext cx="7739244" cy="542763"/>
              <a:chOff x="1636301" y="380404"/>
              <a:chExt cx="7739244" cy="542763"/>
            </a:xfrm>
            <a:solidFill>
              <a:schemeClr val="tx2"/>
            </a:solidFill>
            <a:effectLst/>
          </p:grpSpPr>
          <p:sp>
            <p:nvSpPr>
              <p:cNvPr id="41" name="楕円 40">
                <a:extLst>
                  <a:ext uri="{FF2B5EF4-FFF2-40B4-BE49-F238E27FC236}">
                    <a16:creationId xmlns:a16="http://schemas.microsoft.com/office/drawing/2014/main" id="{5EAF8121-F939-8203-D0FF-7A2E83E44B29}"/>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楕円 41">
                <a:extLst>
                  <a:ext uri="{FF2B5EF4-FFF2-40B4-BE49-F238E27FC236}">
                    <a16:creationId xmlns:a16="http://schemas.microsoft.com/office/drawing/2014/main" id="{1AE8B0EF-1A50-4084-4B2D-4E20E9F2E417}"/>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正方形/長方形 42">
                <a:extLst>
                  <a:ext uri="{FF2B5EF4-FFF2-40B4-BE49-F238E27FC236}">
                    <a16:creationId xmlns:a16="http://schemas.microsoft.com/office/drawing/2014/main" id="{866B3AE9-174A-2D50-7789-29E4C68AD060}"/>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43A0CF3D-A9D6-B716-F2D5-E668BCBD3FBE}"/>
                </a:ext>
              </a:extLst>
            </p:cNvPr>
            <p:cNvSpPr txBox="1"/>
            <p:nvPr/>
          </p:nvSpPr>
          <p:spPr>
            <a:xfrm>
              <a:off x="3612107" y="3482900"/>
              <a:ext cx="7120491" cy="461665"/>
            </a:xfrm>
            <a:prstGeom prst="rect">
              <a:avLst/>
            </a:prstGeom>
            <a:noFill/>
          </p:spPr>
          <p:txBody>
            <a:bodyPr wrap="square" rtlCol="0" anchor="ctr">
              <a:spAutoFit/>
            </a:bodyPr>
            <a:lstStyle/>
            <a:p>
              <a:r>
                <a:rPr kumimoji="1" lang="ja-JP" altLang="en-US" sz="2400" b="1">
                  <a:solidFill>
                    <a:schemeClr val="tx2"/>
                  </a:solidFill>
                  <a:latin typeface="Noto Sans JP" panose="020B0200000000000000" pitchFamily="50" charset="-128"/>
                  <a:ea typeface="Noto Sans JP" panose="020B0200000000000000" pitchFamily="50" charset="-128"/>
                </a:rPr>
                <a:t>公共施設の維持管理、交通不便地域</a:t>
              </a:r>
            </a:p>
          </p:txBody>
        </p:sp>
      </p:grpSp>
      <p:grpSp>
        <p:nvGrpSpPr>
          <p:cNvPr id="92" name="グループ化 91">
            <a:extLst>
              <a:ext uri="{FF2B5EF4-FFF2-40B4-BE49-F238E27FC236}">
                <a16:creationId xmlns:a16="http://schemas.microsoft.com/office/drawing/2014/main" id="{7FF736F6-B5B7-FA94-1625-4E90A6C424AF}"/>
              </a:ext>
            </a:extLst>
          </p:cNvPr>
          <p:cNvGrpSpPr/>
          <p:nvPr/>
        </p:nvGrpSpPr>
        <p:grpSpPr>
          <a:xfrm>
            <a:off x="3396000" y="1982856"/>
            <a:ext cx="7740000" cy="584775"/>
            <a:chOff x="3262598" y="1168218"/>
            <a:chExt cx="7740000" cy="584775"/>
          </a:xfrm>
        </p:grpSpPr>
        <p:grpSp>
          <p:nvGrpSpPr>
            <p:cNvPr id="51" name="グループ化 50">
              <a:extLst>
                <a:ext uri="{FF2B5EF4-FFF2-40B4-BE49-F238E27FC236}">
                  <a16:creationId xmlns:a16="http://schemas.microsoft.com/office/drawing/2014/main" id="{9938BC54-08A1-F98B-ECCB-3BD246529E82}"/>
                </a:ext>
              </a:extLst>
            </p:cNvPr>
            <p:cNvGrpSpPr/>
            <p:nvPr/>
          </p:nvGrpSpPr>
          <p:grpSpPr>
            <a:xfrm>
              <a:off x="3262598" y="1185188"/>
              <a:ext cx="7740000" cy="544609"/>
              <a:chOff x="1636301" y="375795"/>
              <a:chExt cx="7740000" cy="544609"/>
            </a:xfrm>
            <a:solidFill>
              <a:schemeClr val="bg1">
                <a:lumMod val="85000"/>
              </a:schemeClr>
            </a:solidFill>
            <a:effectLst/>
          </p:grpSpPr>
          <p:sp>
            <p:nvSpPr>
              <p:cNvPr id="60" name="楕円 59">
                <a:extLst>
                  <a:ext uri="{FF2B5EF4-FFF2-40B4-BE49-F238E27FC236}">
                    <a16:creationId xmlns:a16="http://schemas.microsoft.com/office/drawing/2014/main" id="{CE1DC603-0F69-BC64-2D96-2BB9F2D6F239}"/>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213A93DD-1C36-8245-2FA4-8636A19A8AE2}"/>
                  </a:ext>
                </a:extLst>
              </p:cNvPr>
              <p:cNvSpPr>
                <a:spLocks noChangeAspect="1"/>
              </p:cNvSpPr>
              <p:nvPr/>
            </p:nvSpPr>
            <p:spPr>
              <a:xfrm>
                <a:off x="8836301" y="375795"/>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2" name="正方形/長方形 61">
                <a:extLst>
                  <a:ext uri="{FF2B5EF4-FFF2-40B4-BE49-F238E27FC236}">
                    <a16:creationId xmlns:a16="http://schemas.microsoft.com/office/drawing/2014/main" id="{621FF3FC-B952-BE30-E882-43166C628DB0}"/>
                  </a:ext>
                </a:extLst>
              </p:cNvPr>
              <p:cNvSpPr/>
              <p:nvPr/>
            </p:nvSpPr>
            <p:spPr>
              <a:xfrm>
                <a:off x="1906301" y="380404"/>
                <a:ext cx="72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2" name="テキスト ボックス 51">
              <a:extLst>
                <a:ext uri="{FF2B5EF4-FFF2-40B4-BE49-F238E27FC236}">
                  <a16:creationId xmlns:a16="http://schemas.microsoft.com/office/drawing/2014/main" id="{F949C2D3-50E6-0703-647F-2336ED88AE29}"/>
                </a:ext>
              </a:extLst>
            </p:cNvPr>
            <p:cNvSpPr txBox="1"/>
            <p:nvPr/>
          </p:nvSpPr>
          <p:spPr>
            <a:xfrm>
              <a:off x="3612106" y="1168218"/>
              <a:ext cx="6833103"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人口減少・高齢化・コスト増大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AD8C1A45-D9F6-F585-A2BE-1E25876EC971}"/>
              </a:ext>
            </a:extLst>
          </p:cNvPr>
          <p:cNvGrpSpPr/>
          <p:nvPr/>
        </p:nvGrpSpPr>
        <p:grpSpPr>
          <a:xfrm>
            <a:off x="3396870" y="3672382"/>
            <a:ext cx="3420871" cy="584775"/>
            <a:chOff x="346906" y="116014"/>
            <a:chExt cx="3420871" cy="584775"/>
          </a:xfrm>
        </p:grpSpPr>
        <p:grpSp>
          <p:nvGrpSpPr>
            <p:cNvPr id="3" name="グループ化 2">
              <a:extLst>
                <a:ext uri="{FF2B5EF4-FFF2-40B4-BE49-F238E27FC236}">
                  <a16:creationId xmlns:a16="http://schemas.microsoft.com/office/drawing/2014/main" id="{CA110310-E924-8080-E931-76B2384C42E7}"/>
                </a:ext>
              </a:extLst>
            </p:cNvPr>
            <p:cNvGrpSpPr/>
            <p:nvPr/>
          </p:nvGrpSpPr>
          <p:grpSpPr>
            <a:xfrm>
              <a:off x="346906" y="137325"/>
              <a:ext cx="3420871" cy="540809"/>
              <a:chOff x="1453487" y="381212"/>
              <a:chExt cx="3420871" cy="540809"/>
            </a:xfrm>
            <a:solidFill>
              <a:schemeClr val="tx2"/>
            </a:solidFill>
            <a:effectLst/>
          </p:grpSpPr>
          <p:sp>
            <p:nvSpPr>
              <p:cNvPr id="6" name="楕円 5">
                <a:extLst>
                  <a:ext uri="{FF2B5EF4-FFF2-40B4-BE49-F238E27FC236}">
                    <a16:creationId xmlns:a16="http://schemas.microsoft.com/office/drawing/2014/main" id="{B82B88F0-9BC1-3236-5E9E-4463710D87A2}"/>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 name="楕円 6">
                <a:extLst>
                  <a:ext uri="{FF2B5EF4-FFF2-40B4-BE49-F238E27FC236}">
                    <a16:creationId xmlns:a16="http://schemas.microsoft.com/office/drawing/2014/main" id="{13F493A6-A8B1-4D7B-021C-626DCEC488E1}"/>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 name="正方形/長方形 7">
                <a:extLst>
                  <a:ext uri="{FF2B5EF4-FFF2-40B4-BE49-F238E27FC236}">
                    <a16:creationId xmlns:a16="http://schemas.microsoft.com/office/drawing/2014/main" id="{B5249A2F-B30E-2E5B-774A-A979C7A81D64}"/>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 name="テキスト ボックス 4">
              <a:extLst>
                <a:ext uri="{FF2B5EF4-FFF2-40B4-BE49-F238E27FC236}">
                  <a16:creationId xmlns:a16="http://schemas.microsoft.com/office/drawing/2014/main" id="{07B21419-9F0E-086F-9C77-711E9CDD0D50}"/>
                </a:ext>
              </a:extLst>
            </p:cNvPr>
            <p:cNvSpPr txBox="1"/>
            <p:nvPr/>
          </p:nvSpPr>
          <p:spPr>
            <a:xfrm>
              <a:off x="600388" y="116014"/>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取り組む</a:t>
              </a:r>
              <a:r>
                <a:rPr kumimoji="1" lang="ja-JP" altLang="en-US" sz="3200" b="1">
                  <a:solidFill>
                    <a:schemeClr val="accent6"/>
                  </a:solidFill>
                  <a:latin typeface="Noto Sans JP" panose="020B0200000000000000" pitchFamily="50" charset="-128"/>
                  <a:ea typeface="Noto Sans JP" panose="020B0200000000000000" pitchFamily="50" charset="-128"/>
                </a:rPr>
                <a:t>課題</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sp>
        <p:nvSpPr>
          <p:cNvPr id="10" name="テキスト ボックス 11">
            <a:extLst>
              <a:ext uri="{FF2B5EF4-FFF2-40B4-BE49-F238E27FC236}">
                <a16:creationId xmlns:a16="http://schemas.microsoft.com/office/drawing/2014/main" id="{0CD764CB-38FF-6C57-C7D5-1C056E892C38}"/>
              </a:ext>
            </a:extLst>
          </p:cNvPr>
          <p:cNvSpPr txBox="1"/>
          <p:nvPr/>
        </p:nvSpPr>
        <p:spPr>
          <a:xfrm>
            <a:off x="115022" y="1843945"/>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pic>
        <p:nvPicPr>
          <p:cNvPr id="26" name="オーディオ 25">
            <a:hlinkClick r:id="" action="ppaction://media"/>
            <a:extLst>
              <a:ext uri="{FF2B5EF4-FFF2-40B4-BE49-F238E27FC236}">
                <a16:creationId xmlns:a16="http://schemas.microsoft.com/office/drawing/2014/main" id="{8A057F62-1C98-694D-6493-59968ED3D7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5305569"/>
      </p:ext>
    </p:extLst>
  </p:cSld>
  <p:clrMapOvr>
    <a:masterClrMapping/>
  </p:clrMapOvr>
  <p:transition spd="slow" advTm="1141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7F1ABB72-32DB-9C54-E6C0-054AD2950479}"/>
              </a:ext>
            </a:extLst>
          </p:cNvPr>
          <p:cNvSpPr txBox="1"/>
          <p:nvPr/>
        </p:nvSpPr>
        <p:spPr>
          <a:xfrm>
            <a:off x="4808924" y="503171"/>
            <a:ext cx="6638786" cy="954107"/>
          </a:xfrm>
          <a:prstGeom prst="rect">
            <a:avLst/>
          </a:prstGeom>
          <a:noFill/>
        </p:spPr>
        <p:txBody>
          <a:bodyPr wrap="square" rtlCol="0" anchor="ctr">
            <a:spAutoFit/>
          </a:bodyPr>
          <a:lstStyle/>
          <a:p>
            <a:r>
              <a:rPr kumimoji="1" lang="ja-JP" altLang="en-US" sz="3200" b="1"/>
              <a:t>地域拠点</a:t>
            </a:r>
            <a:endParaRPr kumimoji="1" lang="en-US" altLang="ja-JP" sz="3200" b="1"/>
          </a:p>
          <a:p>
            <a:r>
              <a:rPr kumimoji="1" lang="ja-JP" altLang="en-US" sz="2400"/>
              <a:t>鉄道駅から離れたエリアで施設の集約を図る</a:t>
            </a:r>
            <a:endParaRPr kumimoji="1" lang="en-US" altLang="ja-JP" sz="2400"/>
          </a:p>
        </p:txBody>
      </p:sp>
      <p:pic>
        <p:nvPicPr>
          <p:cNvPr id="18" name="図 17" descr="ダイアグラム, マップ&#10;&#10;AI 生成コンテンツは誤りを含む可能性があります。">
            <a:extLst>
              <a:ext uri="{FF2B5EF4-FFF2-40B4-BE49-F238E27FC236}">
                <a16:creationId xmlns:a16="http://schemas.microsoft.com/office/drawing/2014/main" id="{DABB3C06-16C1-030B-03B1-8A6FCB2C604B}"/>
              </a:ext>
            </a:extLst>
          </p:cNvPr>
          <p:cNvPicPr>
            <a:picLocks noChangeAspect="1"/>
          </p:cNvPicPr>
          <p:nvPr/>
        </p:nvPicPr>
        <p:blipFill>
          <a:blip r:embed="rId5">
            <a:alphaModFix/>
          </a:blip>
          <a:stretch>
            <a:fillRect/>
          </a:stretch>
        </p:blipFill>
        <p:spPr>
          <a:xfrm>
            <a:off x="3154402" y="1895576"/>
            <a:ext cx="3613933" cy="4237746"/>
          </a:xfrm>
          <a:prstGeom prst="rect">
            <a:avLst/>
          </a:prstGeom>
        </p:spPr>
      </p:pic>
      <p:grpSp>
        <p:nvGrpSpPr>
          <p:cNvPr id="19" name="グループ化 18">
            <a:extLst>
              <a:ext uri="{FF2B5EF4-FFF2-40B4-BE49-F238E27FC236}">
                <a16:creationId xmlns:a16="http://schemas.microsoft.com/office/drawing/2014/main" id="{2B2DEFC9-89EC-9E90-105C-D26B393C521D}"/>
              </a:ext>
            </a:extLst>
          </p:cNvPr>
          <p:cNvGrpSpPr/>
          <p:nvPr/>
        </p:nvGrpSpPr>
        <p:grpSpPr>
          <a:xfrm>
            <a:off x="3430990" y="3341800"/>
            <a:ext cx="1723699" cy="204513"/>
            <a:chOff x="726919" y="2753528"/>
            <a:chExt cx="1723699" cy="204513"/>
          </a:xfrm>
        </p:grpSpPr>
        <p:sp>
          <p:nvSpPr>
            <p:cNvPr id="20" name="正方形/長方形 19">
              <a:extLst>
                <a:ext uri="{FF2B5EF4-FFF2-40B4-BE49-F238E27FC236}">
                  <a16:creationId xmlns:a16="http://schemas.microsoft.com/office/drawing/2014/main" id="{AD4F4092-FADF-4B98-9319-45F55F3B87E7}"/>
                </a:ext>
              </a:extLst>
            </p:cNvPr>
            <p:cNvSpPr/>
            <p:nvPr/>
          </p:nvSpPr>
          <p:spPr>
            <a:xfrm rot="18203644">
              <a:off x="1500100" y="2069088"/>
              <a:ext cx="115772" cy="1662133"/>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CA1BEFE-7410-D99C-2306-E6FC95DA6634}"/>
                </a:ext>
              </a:extLst>
            </p:cNvPr>
            <p:cNvSpPr/>
            <p:nvPr/>
          </p:nvSpPr>
          <p:spPr>
            <a:xfrm rot="7412397">
              <a:off x="1558841" y="1977522"/>
              <a:ext cx="115772" cy="1667783"/>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3EF2A904-C308-DC15-9002-54802F6DEF24}"/>
              </a:ext>
            </a:extLst>
          </p:cNvPr>
          <p:cNvGrpSpPr/>
          <p:nvPr/>
        </p:nvGrpSpPr>
        <p:grpSpPr>
          <a:xfrm rot="20491747">
            <a:off x="4868218" y="3829593"/>
            <a:ext cx="219382" cy="415389"/>
            <a:chOff x="2135027" y="3218025"/>
            <a:chExt cx="219382" cy="415389"/>
          </a:xfrm>
        </p:grpSpPr>
        <p:sp>
          <p:nvSpPr>
            <p:cNvPr id="23" name="正方形/長方形 22">
              <a:extLst>
                <a:ext uri="{FF2B5EF4-FFF2-40B4-BE49-F238E27FC236}">
                  <a16:creationId xmlns:a16="http://schemas.microsoft.com/office/drawing/2014/main" id="{EC87A859-DEC5-AF38-759A-8036C3B05C3C}"/>
                </a:ext>
              </a:extLst>
            </p:cNvPr>
            <p:cNvSpPr/>
            <p:nvPr/>
          </p:nvSpPr>
          <p:spPr>
            <a:xfrm rot="1184376">
              <a:off x="2135027" y="3218025"/>
              <a:ext cx="115772" cy="373631"/>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BB3E99E-CBA2-72BE-FB0D-4084354ED3AF}"/>
                </a:ext>
              </a:extLst>
            </p:cNvPr>
            <p:cNvSpPr/>
            <p:nvPr/>
          </p:nvSpPr>
          <p:spPr>
            <a:xfrm rot="11985708">
              <a:off x="2238637" y="3269682"/>
              <a:ext cx="115772" cy="363732"/>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A8F27B62-90CE-97B9-5F9F-F22BB3F37EDE}"/>
              </a:ext>
            </a:extLst>
          </p:cNvPr>
          <p:cNvGrpSpPr/>
          <p:nvPr/>
        </p:nvGrpSpPr>
        <p:grpSpPr>
          <a:xfrm rot="567073">
            <a:off x="5232973" y="3331220"/>
            <a:ext cx="220807" cy="887222"/>
            <a:chOff x="2214662" y="2760312"/>
            <a:chExt cx="220807" cy="887222"/>
          </a:xfrm>
        </p:grpSpPr>
        <p:sp>
          <p:nvSpPr>
            <p:cNvPr id="26" name="正方形/長方形 25">
              <a:extLst>
                <a:ext uri="{FF2B5EF4-FFF2-40B4-BE49-F238E27FC236}">
                  <a16:creationId xmlns:a16="http://schemas.microsoft.com/office/drawing/2014/main" id="{2007B9F9-427E-6867-F221-DCC2DE7B4178}"/>
                </a:ext>
              </a:extLst>
            </p:cNvPr>
            <p:cNvSpPr/>
            <p:nvPr/>
          </p:nvSpPr>
          <p:spPr>
            <a:xfrm rot="1184376">
              <a:off x="2214662" y="2760312"/>
              <a:ext cx="115772" cy="845199"/>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1B0CE6D-7EAF-334E-E07F-632C9C31211C}"/>
                </a:ext>
              </a:extLst>
            </p:cNvPr>
            <p:cNvSpPr/>
            <p:nvPr/>
          </p:nvSpPr>
          <p:spPr>
            <a:xfrm rot="11985708">
              <a:off x="2319697" y="2804318"/>
              <a:ext cx="115772" cy="843216"/>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3AC788CD-C22B-13FF-2840-9F8325D08108}"/>
              </a:ext>
            </a:extLst>
          </p:cNvPr>
          <p:cNvGrpSpPr/>
          <p:nvPr/>
        </p:nvGrpSpPr>
        <p:grpSpPr>
          <a:xfrm rot="3533368">
            <a:off x="5439625" y="3673509"/>
            <a:ext cx="221817" cy="881412"/>
            <a:chOff x="2214662" y="2760312"/>
            <a:chExt cx="221817" cy="881412"/>
          </a:xfrm>
        </p:grpSpPr>
        <p:sp>
          <p:nvSpPr>
            <p:cNvPr id="29" name="正方形/長方形 28">
              <a:extLst>
                <a:ext uri="{FF2B5EF4-FFF2-40B4-BE49-F238E27FC236}">
                  <a16:creationId xmlns:a16="http://schemas.microsoft.com/office/drawing/2014/main" id="{C1ED945B-B85F-C99C-DDCC-27EFC1CBF181}"/>
                </a:ext>
              </a:extLst>
            </p:cNvPr>
            <p:cNvSpPr/>
            <p:nvPr/>
          </p:nvSpPr>
          <p:spPr>
            <a:xfrm rot="1184376">
              <a:off x="2214662" y="2760312"/>
              <a:ext cx="115772" cy="845199"/>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B8E29C9-A7EF-5323-295C-BF93C14BCB5C}"/>
                </a:ext>
              </a:extLst>
            </p:cNvPr>
            <p:cNvSpPr/>
            <p:nvPr/>
          </p:nvSpPr>
          <p:spPr>
            <a:xfrm rot="11985708">
              <a:off x="2320707" y="2804493"/>
              <a:ext cx="115772" cy="837231"/>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09351A9A-6024-B2D9-8788-64637C3D50C6}"/>
              </a:ext>
            </a:extLst>
          </p:cNvPr>
          <p:cNvGrpSpPr/>
          <p:nvPr/>
        </p:nvGrpSpPr>
        <p:grpSpPr>
          <a:xfrm rot="973598">
            <a:off x="4559925" y="4565669"/>
            <a:ext cx="221189" cy="1145488"/>
            <a:chOff x="2258263" y="2509708"/>
            <a:chExt cx="221189" cy="1145488"/>
          </a:xfrm>
        </p:grpSpPr>
        <p:sp>
          <p:nvSpPr>
            <p:cNvPr id="32" name="正方形/長方形 31">
              <a:extLst>
                <a:ext uri="{FF2B5EF4-FFF2-40B4-BE49-F238E27FC236}">
                  <a16:creationId xmlns:a16="http://schemas.microsoft.com/office/drawing/2014/main" id="{6C014B54-1290-B262-97D8-6B258070D71E}"/>
                </a:ext>
              </a:extLst>
            </p:cNvPr>
            <p:cNvSpPr/>
            <p:nvPr/>
          </p:nvSpPr>
          <p:spPr>
            <a:xfrm rot="1184376">
              <a:off x="2258263" y="2509708"/>
              <a:ext cx="115772" cy="1103390"/>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0DDBC80-7105-85FF-B9A9-D4E10BCE70FD}"/>
                </a:ext>
              </a:extLst>
            </p:cNvPr>
            <p:cNvSpPr/>
            <p:nvPr/>
          </p:nvSpPr>
          <p:spPr>
            <a:xfrm rot="11985708">
              <a:off x="2363680" y="2551806"/>
              <a:ext cx="115772" cy="1103390"/>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5E42B4D7-8341-F85E-1A4E-1D4126A913A7}"/>
              </a:ext>
            </a:extLst>
          </p:cNvPr>
          <p:cNvGrpSpPr/>
          <p:nvPr/>
        </p:nvGrpSpPr>
        <p:grpSpPr>
          <a:xfrm rot="20805043">
            <a:off x="3898651" y="4248620"/>
            <a:ext cx="1000410" cy="201131"/>
            <a:chOff x="1389314" y="2955599"/>
            <a:chExt cx="1000410" cy="201131"/>
          </a:xfrm>
        </p:grpSpPr>
        <p:sp>
          <p:nvSpPr>
            <p:cNvPr id="35" name="正方形/長方形 34">
              <a:extLst>
                <a:ext uri="{FF2B5EF4-FFF2-40B4-BE49-F238E27FC236}">
                  <a16:creationId xmlns:a16="http://schemas.microsoft.com/office/drawing/2014/main" id="{E682C7CA-73FA-0B42-7EA0-39490C3D9C5C}"/>
                </a:ext>
              </a:extLst>
            </p:cNvPr>
            <p:cNvSpPr/>
            <p:nvPr/>
          </p:nvSpPr>
          <p:spPr>
            <a:xfrm rot="18203644">
              <a:off x="1801498" y="2628774"/>
              <a:ext cx="115772" cy="940140"/>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3876F38-2120-BCFA-C5D9-AD5284F88F99}"/>
                </a:ext>
              </a:extLst>
            </p:cNvPr>
            <p:cNvSpPr/>
            <p:nvPr/>
          </p:nvSpPr>
          <p:spPr>
            <a:xfrm rot="7412397">
              <a:off x="1863675" y="2545321"/>
              <a:ext cx="115772" cy="936327"/>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FD201CB9-B0C2-155F-434E-516F9C6FAD80}"/>
              </a:ext>
            </a:extLst>
          </p:cNvPr>
          <p:cNvGrpSpPr/>
          <p:nvPr/>
        </p:nvGrpSpPr>
        <p:grpSpPr>
          <a:xfrm rot="743525">
            <a:off x="3668140" y="5207636"/>
            <a:ext cx="537970" cy="202249"/>
            <a:chOff x="1813726" y="3081787"/>
            <a:chExt cx="537970" cy="202249"/>
          </a:xfrm>
        </p:grpSpPr>
        <p:sp>
          <p:nvSpPr>
            <p:cNvPr id="38" name="正方形/長方形 37">
              <a:extLst>
                <a:ext uri="{FF2B5EF4-FFF2-40B4-BE49-F238E27FC236}">
                  <a16:creationId xmlns:a16="http://schemas.microsoft.com/office/drawing/2014/main" id="{11EC4C55-9A8E-5BA1-E508-A978BA26161A}"/>
                </a:ext>
              </a:extLst>
            </p:cNvPr>
            <p:cNvSpPr/>
            <p:nvPr/>
          </p:nvSpPr>
          <p:spPr>
            <a:xfrm rot="18203644">
              <a:off x="1994611" y="2987379"/>
              <a:ext cx="115772" cy="477541"/>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94FDBCD-3993-DF02-BA46-31C3606D560A}"/>
                </a:ext>
              </a:extLst>
            </p:cNvPr>
            <p:cNvSpPr/>
            <p:nvPr/>
          </p:nvSpPr>
          <p:spPr>
            <a:xfrm rot="7412397">
              <a:off x="2054038" y="2899900"/>
              <a:ext cx="115772" cy="479545"/>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楕円 41">
            <a:extLst>
              <a:ext uri="{FF2B5EF4-FFF2-40B4-BE49-F238E27FC236}">
                <a16:creationId xmlns:a16="http://schemas.microsoft.com/office/drawing/2014/main" id="{84013925-A150-8F95-712C-96265B5F8CAA}"/>
              </a:ext>
            </a:extLst>
          </p:cNvPr>
          <p:cNvSpPr>
            <a:spLocks noChangeAspect="1"/>
          </p:cNvSpPr>
          <p:nvPr/>
        </p:nvSpPr>
        <p:spPr>
          <a:xfrm>
            <a:off x="3286824" y="2280839"/>
            <a:ext cx="1489887" cy="1489887"/>
          </a:xfrm>
          <a:prstGeom prst="ellipse">
            <a:avLst/>
          </a:prstGeom>
          <a:gradFill>
            <a:gsLst>
              <a:gs pos="100000">
                <a:schemeClr val="bg1">
                  <a:alpha val="0"/>
                </a:schemeClr>
              </a:gs>
              <a:gs pos="2000">
                <a:schemeClr val="accent3"/>
              </a:gs>
              <a:gs pos="0">
                <a:schemeClr val="accent3"/>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998A238A-F481-DA57-FFE7-726F192CB59F}"/>
              </a:ext>
            </a:extLst>
          </p:cNvPr>
          <p:cNvSpPr>
            <a:spLocks noChangeAspect="1"/>
          </p:cNvSpPr>
          <p:nvPr/>
        </p:nvSpPr>
        <p:spPr>
          <a:xfrm>
            <a:off x="3861010" y="503171"/>
            <a:ext cx="876708" cy="876708"/>
          </a:xfrm>
          <a:prstGeom prst="ellipse">
            <a:avLst/>
          </a:prstGeom>
          <a:gradFill>
            <a:gsLst>
              <a:gs pos="100000">
                <a:schemeClr val="bg1">
                  <a:alpha val="0"/>
                </a:schemeClr>
              </a:gs>
              <a:gs pos="2000">
                <a:schemeClr val="accent3"/>
              </a:gs>
              <a:gs pos="0">
                <a:schemeClr val="accent3"/>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id="{D89C2F68-A28C-AB80-2046-48967894734D}"/>
              </a:ext>
            </a:extLst>
          </p:cNvPr>
          <p:cNvGrpSpPr/>
          <p:nvPr/>
        </p:nvGrpSpPr>
        <p:grpSpPr>
          <a:xfrm>
            <a:off x="4940162" y="3960574"/>
            <a:ext cx="220807" cy="887222"/>
            <a:chOff x="2214662" y="2760312"/>
            <a:chExt cx="220807" cy="887222"/>
          </a:xfrm>
        </p:grpSpPr>
        <p:sp>
          <p:nvSpPr>
            <p:cNvPr id="47" name="正方形/長方形 46">
              <a:extLst>
                <a:ext uri="{FF2B5EF4-FFF2-40B4-BE49-F238E27FC236}">
                  <a16:creationId xmlns:a16="http://schemas.microsoft.com/office/drawing/2014/main" id="{28C143C0-3CCB-9D9E-D101-DC8B66A9E0C8}"/>
                </a:ext>
              </a:extLst>
            </p:cNvPr>
            <p:cNvSpPr/>
            <p:nvPr/>
          </p:nvSpPr>
          <p:spPr>
            <a:xfrm rot="1184376">
              <a:off x="2214662" y="2760312"/>
              <a:ext cx="115772" cy="845199"/>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68A81E3B-0566-F8C5-FB6C-90A6EE25DB52}"/>
                </a:ext>
              </a:extLst>
            </p:cNvPr>
            <p:cNvSpPr/>
            <p:nvPr/>
          </p:nvSpPr>
          <p:spPr>
            <a:xfrm rot="11985708">
              <a:off x="2319697" y="2804318"/>
              <a:ext cx="115772" cy="843216"/>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a:extLst>
              <a:ext uri="{FF2B5EF4-FFF2-40B4-BE49-F238E27FC236}">
                <a16:creationId xmlns:a16="http://schemas.microsoft.com/office/drawing/2014/main" id="{7EC2AAA8-9E07-3090-6458-48F358A19204}"/>
              </a:ext>
            </a:extLst>
          </p:cNvPr>
          <p:cNvGrpSpPr/>
          <p:nvPr/>
        </p:nvGrpSpPr>
        <p:grpSpPr>
          <a:xfrm rot="5400000">
            <a:off x="4187638" y="5325597"/>
            <a:ext cx="94684" cy="370565"/>
            <a:chOff x="2214662" y="2760312"/>
            <a:chExt cx="220807" cy="887222"/>
          </a:xfrm>
        </p:grpSpPr>
        <p:sp>
          <p:nvSpPr>
            <p:cNvPr id="50" name="正方形/長方形 49">
              <a:extLst>
                <a:ext uri="{FF2B5EF4-FFF2-40B4-BE49-F238E27FC236}">
                  <a16:creationId xmlns:a16="http://schemas.microsoft.com/office/drawing/2014/main" id="{75335ACE-0F95-5152-AF4A-AB1157320955}"/>
                </a:ext>
              </a:extLst>
            </p:cNvPr>
            <p:cNvSpPr/>
            <p:nvPr/>
          </p:nvSpPr>
          <p:spPr>
            <a:xfrm rot="1184376">
              <a:off x="2214662" y="2760312"/>
              <a:ext cx="115772" cy="845199"/>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F0BAC6F-E4E2-CF73-6A1C-B68781BBC6FA}"/>
                </a:ext>
              </a:extLst>
            </p:cNvPr>
            <p:cNvSpPr/>
            <p:nvPr/>
          </p:nvSpPr>
          <p:spPr>
            <a:xfrm rot="11985708">
              <a:off x="2319697" y="2804318"/>
              <a:ext cx="115772" cy="843216"/>
            </a:xfrm>
            <a:prstGeom prst="rect">
              <a:avLst/>
            </a:prstGeom>
            <a:gradFill flip="none" rotWithShape="1">
              <a:gsLst>
                <a:gs pos="100000">
                  <a:schemeClr val="bg1">
                    <a:alpha val="0"/>
                  </a:schemeClr>
                </a:gs>
                <a:gs pos="22000">
                  <a:schemeClr val="accent5"/>
                </a:gs>
                <a:gs pos="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楕円 52">
            <a:extLst>
              <a:ext uri="{FF2B5EF4-FFF2-40B4-BE49-F238E27FC236}">
                <a16:creationId xmlns:a16="http://schemas.microsoft.com/office/drawing/2014/main" id="{4F1DCC35-3140-F25C-88A7-5E2FB6182AF0}"/>
              </a:ext>
            </a:extLst>
          </p:cNvPr>
          <p:cNvSpPr>
            <a:spLocks noChangeAspect="1"/>
          </p:cNvSpPr>
          <p:nvPr/>
        </p:nvSpPr>
        <p:spPr>
          <a:xfrm>
            <a:off x="5688745" y="3938988"/>
            <a:ext cx="771016" cy="771016"/>
          </a:xfrm>
          <a:prstGeom prst="ellipse">
            <a:avLst/>
          </a:prstGeom>
          <a:gradFill>
            <a:gsLst>
              <a:gs pos="100000">
                <a:schemeClr val="bg1">
                  <a:alpha val="0"/>
                </a:schemeClr>
              </a:gs>
              <a:gs pos="9000">
                <a:schemeClr val="accent3"/>
              </a:gs>
              <a:gs pos="0">
                <a:schemeClr val="accent3"/>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7C1A869-B697-328E-C45D-3499B64F89AB}"/>
              </a:ext>
            </a:extLst>
          </p:cNvPr>
          <p:cNvSpPr txBox="1"/>
          <p:nvPr/>
        </p:nvSpPr>
        <p:spPr>
          <a:xfrm>
            <a:off x="6825765" y="1743056"/>
            <a:ext cx="7534422" cy="2062103"/>
          </a:xfrm>
          <a:prstGeom prst="rect">
            <a:avLst/>
          </a:prstGeom>
          <a:noFill/>
        </p:spPr>
        <p:txBody>
          <a:bodyPr wrap="square" rtlCol="0">
            <a:spAutoFit/>
          </a:bodyPr>
          <a:lstStyle/>
          <a:p>
            <a:r>
              <a:rPr kumimoji="1" lang="ja-JP" altLang="en-US" sz="3200" b="1">
                <a:solidFill>
                  <a:schemeClr val="accent3"/>
                </a:solidFill>
                <a:latin typeface="Noto Sans JP" panose="020B0200000000000000" pitchFamily="50" charset="-128"/>
                <a:ea typeface="Noto Sans JP" panose="020B0200000000000000" pitchFamily="50" charset="-128"/>
              </a:rPr>
              <a:t>新治</a:t>
            </a:r>
            <a:r>
              <a:rPr kumimoji="1" lang="ja-JP" altLang="en-US" sz="3200" b="1">
                <a:solidFill>
                  <a:schemeClr val="tx1">
                    <a:lumMod val="75000"/>
                    <a:lumOff val="25000"/>
                  </a:schemeClr>
                </a:solidFill>
                <a:latin typeface="Noto Sans JP" panose="020B0200000000000000" pitchFamily="50" charset="-128"/>
                <a:ea typeface="Noto Sans JP" panose="020B0200000000000000" pitchFamily="50" charset="-128"/>
              </a:rPr>
              <a:t>（集約型拠点）</a:t>
            </a:r>
            <a:endParaRPr kumimoji="1" lang="en-US" altLang="ja-JP" sz="3200" b="1">
              <a:solidFill>
                <a:schemeClr val="tx1">
                  <a:lumMod val="75000"/>
                  <a:lumOff val="25000"/>
                </a:schemeClr>
              </a:solidFill>
              <a:latin typeface="Noto Sans JP" panose="020B0200000000000000" pitchFamily="50" charset="-128"/>
              <a:ea typeface="Noto Sans JP" panose="020B0200000000000000" pitchFamily="50" charset="-128"/>
            </a:endParaRPr>
          </a:p>
          <a:p>
            <a:r>
              <a:rPr kumimoji="1" lang="ja-JP" altLang="en-US" sz="3200" b="1">
                <a:solidFill>
                  <a:schemeClr val="tx1">
                    <a:lumMod val="75000"/>
                    <a:lumOff val="25000"/>
                  </a:schemeClr>
                </a:solidFill>
                <a:latin typeface="Noto Sans JP" panose="020B0200000000000000" pitchFamily="50" charset="-128"/>
                <a:ea typeface="Noto Sans JP" panose="020B0200000000000000" pitchFamily="50" charset="-128"/>
              </a:rPr>
              <a:t>拠点中心部への施設集約</a:t>
            </a:r>
            <a:endParaRPr kumimoji="1" lang="en-US" altLang="ja-JP" sz="3200" b="1">
              <a:solidFill>
                <a:schemeClr val="tx1">
                  <a:lumMod val="75000"/>
                  <a:lumOff val="25000"/>
                </a:schemeClr>
              </a:solidFill>
              <a:latin typeface="Noto Sans JP" panose="020B0200000000000000" pitchFamily="50" charset="-128"/>
              <a:ea typeface="Noto Sans JP" panose="020B0200000000000000" pitchFamily="50" charset="-128"/>
            </a:endParaRPr>
          </a:p>
          <a:p>
            <a:r>
              <a:rPr kumimoji="1" lang="ja-JP" altLang="en-US" sz="3200" b="1">
                <a:solidFill>
                  <a:schemeClr val="tx1">
                    <a:lumMod val="75000"/>
                    <a:lumOff val="25000"/>
                  </a:schemeClr>
                </a:solidFill>
                <a:latin typeface="Noto Sans JP" panose="020B0200000000000000" pitchFamily="50" charset="-128"/>
                <a:ea typeface="Noto Sans JP" panose="020B0200000000000000" pitchFamily="50" charset="-128"/>
              </a:rPr>
              <a:t>の充実</a:t>
            </a:r>
            <a:endParaRPr kumimoji="1" lang="en-US" altLang="ja-JP" sz="3200" b="1">
              <a:solidFill>
                <a:schemeClr val="tx1">
                  <a:lumMod val="75000"/>
                  <a:lumOff val="25000"/>
                </a:schemeClr>
              </a:solidFill>
              <a:latin typeface="Noto Sans JP" panose="020B0200000000000000" pitchFamily="50" charset="-128"/>
              <a:ea typeface="Noto Sans JP" panose="020B0200000000000000" pitchFamily="50" charset="-128"/>
            </a:endParaRPr>
          </a:p>
          <a:p>
            <a:r>
              <a:rPr kumimoji="1" lang="ja-JP" altLang="en-US" sz="3200" b="1">
                <a:solidFill>
                  <a:schemeClr val="tx1">
                    <a:lumMod val="75000"/>
                    <a:lumOff val="25000"/>
                  </a:schemeClr>
                </a:solidFill>
                <a:latin typeface="Noto Sans JP" panose="020B0200000000000000" pitchFamily="50" charset="-128"/>
                <a:ea typeface="Noto Sans JP" panose="020B0200000000000000" pitchFamily="50" charset="-128"/>
              </a:rPr>
              <a:t>土浦市内他地域への波及</a:t>
            </a:r>
            <a:endParaRPr kumimoji="1" lang="en-US" altLang="ja-JP" sz="3200" b="1">
              <a:solidFill>
                <a:schemeClr val="tx1">
                  <a:lumMod val="75000"/>
                  <a:lumOff val="25000"/>
                </a:schemeClr>
              </a:solidFill>
              <a:latin typeface="Noto Sans JP" panose="020B0200000000000000" pitchFamily="50" charset="-128"/>
              <a:ea typeface="Noto Sans JP" panose="020B0200000000000000" pitchFamily="50" charset="-128"/>
            </a:endParaRPr>
          </a:p>
        </p:txBody>
      </p:sp>
      <p:sp>
        <p:nvSpPr>
          <p:cNvPr id="3" name="テキスト ボックス 2">
            <a:extLst>
              <a:ext uri="{FF2B5EF4-FFF2-40B4-BE49-F238E27FC236}">
                <a16:creationId xmlns:a16="http://schemas.microsoft.com/office/drawing/2014/main" id="{6408A4F0-85E6-0458-DDB3-A990E7FB47CC}"/>
              </a:ext>
            </a:extLst>
          </p:cNvPr>
          <p:cNvSpPr txBox="1"/>
          <p:nvPr/>
        </p:nvSpPr>
        <p:spPr>
          <a:xfrm>
            <a:off x="6643089" y="4425118"/>
            <a:ext cx="4288353" cy="707886"/>
          </a:xfrm>
          <a:prstGeom prst="rect">
            <a:avLst/>
          </a:prstGeom>
          <a:noFill/>
        </p:spPr>
        <p:txBody>
          <a:bodyPr wrap="none" rtlCol="0">
            <a:spAutoFit/>
          </a:bodyPr>
          <a:lstStyle/>
          <a:p>
            <a:r>
              <a:rPr kumimoji="1" lang="ja-JP" altLang="en-US" sz="2000" b="1">
                <a:solidFill>
                  <a:schemeClr val="accent3">
                    <a:lumMod val="60000"/>
                    <a:lumOff val="40000"/>
                  </a:schemeClr>
                </a:solidFill>
                <a:latin typeface="Noto Sans JP" panose="020B0200000000000000" pitchFamily="50" charset="-128"/>
                <a:ea typeface="Noto Sans JP" panose="020B0200000000000000" pitchFamily="50" charset="-128"/>
              </a:rPr>
              <a:t>おおつ野</a:t>
            </a:r>
            <a:r>
              <a:rPr kumimoji="1" lang="ja-JP" altLang="en-US" sz="2000" b="1">
                <a:solidFill>
                  <a:schemeClr val="tx1">
                    <a:lumMod val="50000"/>
                    <a:lumOff val="50000"/>
                  </a:schemeClr>
                </a:solidFill>
                <a:latin typeface="Noto Sans JP" panose="020B0200000000000000" pitchFamily="50" charset="-128"/>
                <a:ea typeface="Noto Sans JP" panose="020B0200000000000000" pitchFamily="50" charset="-128"/>
              </a:rPr>
              <a:t>（集約型拠点）</a:t>
            </a:r>
            <a:endParaRPr kumimoji="1" lang="en-US" altLang="ja-JP" sz="2000" b="1">
              <a:solidFill>
                <a:schemeClr val="tx1">
                  <a:lumMod val="50000"/>
                  <a:lumOff val="50000"/>
                </a:schemeClr>
              </a:solidFill>
              <a:latin typeface="Noto Sans JP" panose="020B0200000000000000" pitchFamily="50" charset="-128"/>
              <a:ea typeface="Noto Sans JP" panose="020B0200000000000000" pitchFamily="50" charset="-128"/>
            </a:endParaRPr>
          </a:p>
          <a:p>
            <a:r>
              <a:rPr kumimoji="1" lang="ja-JP" altLang="en-US" sz="2000" b="1">
                <a:solidFill>
                  <a:schemeClr val="tx1">
                    <a:lumMod val="50000"/>
                    <a:lumOff val="50000"/>
                  </a:schemeClr>
                </a:solidFill>
                <a:latin typeface="Noto Sans JP" panose="020B0200000000000000" pitchFamily="50" charset="-128"/>
                <a:ea typeface="Noto Sans JP" panose="020B0200000000000000" pitchFamily="50" charset="-128"/>
              </a:rPr>
              <a:t>拠点中心部への施設集約・居住促進</a:t>
            </a:r>
            <a:endParaRPr kumimoji="1" lang="en-US" altLang="ja-JP" sz="2000" b="1">
              <a:solidFill>
                <a:schemeClr val="tx1">
                  <a:lumMod val="50000"/>
                  <a:lumOff val="50000"/>
                </a:schemeClr>
              </a:solidFill>
              <a:latin typeface="Noto Sans JP" panose="020B0200000000000000" pitchFamily="50" charset="-128"/>
              <a:ea typeface="Noto Sans JP" panose="020B0200000000000000" pitchFamily="50" charset="-128"/>
            </a:endParaRPr>
          </a:p>
        </p:txBody>
      </p:sp>
      <p:sp>
        <p:nvSpPr>
          <p:cNvPr id="5" name="テキスト ボックス 4">
            <a:extLst>
              <a:ext uri="{FF2B5EF4-FFF2-40B4-BE49-F238E27FC236}">
                <a16:creationId xmlns:a16="http://schemas.microsoft.com/office/drawing/2014/main" id="{9DF67399-97AB-6EB8-EE79-29E419CE3A84}"/>
              </a:ext>
            </a:extLst>
          </p:cNvPr>
          <p:cNvSpPr txBox="1"/>
          <p:nvPr/>
        </p:nvSpPr>
        <p:spPr>
          <a:xfrm>
            <a:off x="5316406" y="5974644"/>
            <a:ext cx="7018348" cy="769441"/>
          </a:xfrm>
          <a:prstGeom prst="rect">
            <a:avLst/>
          </a:prstGeom>
          <a:noFill/>
        </p:spPr>
        <p:txBody>
          <a:bodyPr wrap="square" rtlCol="0">
            <a:spAutoFit/>
          </a:bodyPr>
          <a:lstStyle/>
          <a:p>
            <a:r>
              <a:rPr kumimoji="1" lang="ja-JP" altLang="en-US" sz="2000" b="1"/>
              <a:t>→現時点で人口減少や高齢化など社会変化が進行している</a:t>
            </a:r>
            <a:r>
              <a:rPr kumimoji="1" lang="ja-JP" altLang="en-US" sz="2400" b="1"/>
              <a:t>新治地区</a:t>
            </a:r>
            <a:r>
              <a:rPr kumimoji="1" lang="ja-JP" altLang="en-US" sz="2000" b="1"/>
              <a:t>において施策を考える</a:t>
            </a:r>
          </a:p>
        </p:txBody>
      </p:sp>
      <p:sp>
        <p:nvSpPr>
          <p:cNvPr id="6" name="楕円 5">
            <a:extLst>
              <a:ext uri="{FF2B5EF4-FFF2-40B4-BE49-F238E27FC236}">
                <a16:creationId xmlns:a16="http://schemas.microsoft.com/office/drawing/2014/main" id="{405288F5-52C4-156C-3E7A-56A05AF92F16}"/>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11">
            <a:extLst>
              <a:ext uri="{FF2B5EF4-FFF2-40B4-BE49-F238E27FC236}">
                <a16:creationId xmlns:a16="http://schemas.microsoft.com/office/drawing/2014/main" id="{339EE101-3109-3D26-F7F6-DB129BDA5209}"/>
              </a:ext>
            </a:extLst>
          </p:cNvPr>
          <p:cNvSpPr txBox="1"/>
          <p:nvPr/>
        </p:nvSpPr>
        <p:spPr>
          <a:xfrm>
            <a:off x="115022" y="1843945"/>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pic>
        <p:nvPicPr>
          <p:cNvPr id="17" name="オーディオ 16">
            <a:hlinkClick r:id="" action="ppaction://media"/>
            <a:extLst>
              <a:ext uri="{FF2B5EF4-FFF2-40B4-BE49-F238E27FC236}">
                <a16:creationId xmlns:a16="http://schemas.microsoft.com/office/drawing/2014/main" id="{D09121B1-BDA3-B406-C685-E21D013A56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8195094"/>
      </p:ext>
    </p:extLst>
  </p:cSld>
  <p:clrMapOvr>
    <a:masterClrMapping/>
  </p:clrMapOvr>
  <mc:AlternateContent xmlns:mc="http://schemas.openxmlformats.org/markup-compatibility/2006">
    <mc:Choice xmlns:p14="http://schemas.microsoft.com/office/powerpoint/2010/main" Requires="p14">
      <p:transition spd="slow" p14:dur="2000" advTm="20587"/>
    </mc:Choice>
    <mc:Fallback>
      <p:transition spd="slow" advTm="2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F2C92-00E6-CFFB-2BE5-3F3E8629658A}"/>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4D3CEBC7-7B29-8DD5-BA3F-E9F87FBE3D47}"/>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11">
            <a:extLst>
              <a:ext uri="{FF2B5EF4-FFF2-40B4-BE49-F238E27FC236}">
                <a16:creationId xmlns:a16="http://schemas.microsoft.com/office/drawing/2014/main" id="{5AA45222-643A-680F-03D5-D07AFA8C3C17}"/>
              </a:ext>
            </a:extLst>
          </p:cNvPr>
          <p:cNvSpPr txBox="1"/>
          <p:nvPr/>
        </p:nvSpPr>
        <p:spPr>
          <a:xfrm>
            <a:off x="115022" y="1843946"/>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sp>
        <p:nvSpPr>
          <p:cNvPr id="2" name="四角形: 角を丸くする 1">
            <a:extLst>
              <a:ext uri="{FF2B5EF4-FFF2-40B4-BE49-F238E27FC236}">
                <a16:creationId xmlns:a16="http://schemas.microsoft.com/office/drawing/2014/main" id="{5AFB391B-DDE9-CD84-6B79-622989000AE0}"/>
              </a:ext>
            </a:extLst>
          </p:cNvPr>
          <p:cNvSpPr/>
          <p:nvPr/>
        </p:nvSpPr>
        <p:spPr>
          <a:xfrm>
            <a:off x="3036036" y="972805"/>
            <a:ext cx="4108250" cy="4215771"/>
          </a:xfrm>
          <a:prstGeom prst="roundRect">
            <a:avLst>
              <a:gd name="adj" fmla="val 4152"/>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6EDB50C7-45DC-519A-3892-4D61A0EA0298}"/>
              </a:ext>
            </a:extLst>
          </p:cNvPr>
          <p:cNvSpPr/>
          <p:nvPr/>
        </p:nvSpPr>
        <p:spPr>
          <a:xfrm>
            <a:off x="7239206" y="972805"/>
            <a:ext cx="4145667" cy="1977601"/>
          </a:xfrm>
          <a:prstGeom prst="roundRect">
            <a:avLst>
              <a:gd name="adj" fmla="val 3058"/>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FD50E10-5B9A-6341-8119-701120489FCB}"/>
              </a:ext>
            </a:extLst>
          </p:cNvPr>
          <p:cNvSpPr txBox="1"/>
          <p:nvPr/>
        </p:nvSpPr>
        <p:spPr>
          <a:xfrm>
            <a:off x="3886381" y="1037087"/>
            <a:ext cx="3060700" cy="523220"/>
          </a:xfrm>
          <a:prstGeom prst="rect">
            <a:avLst/>
          </a:prstGeom>
          <a:noFill/>
        </p:spPr>
        <p:txBody>
          <a:bodyPr wrap="square" rtlCol="0">
            <a:spAutoFit/>
          </a:bodyPr>
          <a:lstStyle/>
          <a:p>
            <a:r>
              <a:rPr kumimoji="1" lang="ja-JP" altLang="en-US" sz="2800" b="1"/>
              <a:t>子育ての課題</a:t>
            </a:r>
          </a:p>
        </p:txBody>
      </p:sp>
      <p:grpSp>
        <p:nvGrpSpPr>
          <p:cNvPr id="7" name="グループ化 6">
            <a:extLst>
              <a:ext uri="{FF2B5EF4-FFF2-40B4-BE49-F238E27FC236}">
                <a16:creationId xmlns:a16="http://schemas.microsoft.com/office/drawing/2014/main" id="{D3E410AC-6585-1624-9B44-487905887649}"/>
              </a:ext>
            </a:extLst>
          </p:cNvPr>
          <p:cNvGrpSpPr/>
          <p:nvPr/>
        </p:nvGrpSpPr>
        <p:grpSpPr>
          <a:xfrm>
            <a:off x="3180413" y="2851483"/>
            <a:ext cx="3766668" cy="2186910"/>
            <a:chOff x="2704481" y="3281173"/>
            <a:chExt cx="2493684" cy="1818334"/>
          </a:xfrm>
        </p:grpSpPr>
        <p:sp>
          <p:nvSpPr>
            <p:cNvPr id="12" name="四角形: 角を丸くする 11">
              <a:extLst>
                <a:ext uri="{FF2B5EF4-FFF2-40B4-BE49-F238E27FC236}">
                  <a16:creationId xmlns:a16="http://schemas.microsoft.com/office/drawing/2014/main" id="{721D388D-4370-BE81-4513-2B8A5A1CE3E8}"/>
                </a:ext>
              </a:extLst>
            </p:cNvPr>
            <p:cNvSpPr>
              <a:spLocks/>
            </p:cNvSpPr>
            <p:nvPr/>
          </p:nvSpPr>
          <p:spPr>
            <a:xfrm>
              <a:off x="2723322" y="3281173"/>
              <a:ext cx="2474843" cy="1811989"/>
            </a:xfrm>
            <a:prstGeom prst="roundRect">
              <a:avLst>
                <a:gd name="adj" fmla="val 5248"/>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panose="020B0502040504020204" pitchFamily="34" charset="0"/>
                <a:cs typeface="Noto Sans" panose="020B0502040504020204" pitchFamily="34" charset="0"/>
              </a:endParaRPr>
            </a:p>
          </p:txBody>
        </p:sp>
        <p:sp>
          <p:nvSpPr>
            <p:cNvPr id="17" name="テキスト ボックス 16">
              <a:extLst>
                <a:ext uri="{FF2B5EF4-FFF2-40B4-BE49-F238E27FC236}">
                  <a16:creationId xmlns:a16="http://schemas.microsoft.com/office/drawing/2014/main" id="{91079475-75BC-D098-925C-817441E50278}"/>
                </a:ext>
              </a:extLst>
            </p:cNvPr>
            <p:cNvSpPr txBox="1">
              <a:spLocks/>
            </p:cNvSpPr>
            <p:nvPr/>
          </p:nvSpPr>
          <p:spPr>
            <a:xfrm>
              <a:off x="2704481" y="3436126"/>
              <a:ext cx="2474843" cy="1663381"/>
            </a:xfrm>
            <a:prstGeom prst="rect">
              <a:avLst/>
            </a:prstGeom>
            <a:noFill/>
          </p:spPr>
          <p:txBody>
            <a:bodyPr wrap="square" rtlCol="0">
              <a:spAutoFit/>
            </a:bodyPr>
            <a:lstStyle/>
            <a:p>
              <a:pPr algn="ctr"/>
              <a:r>
                <a:rPr kumimoji="1" lang="ja-JP" altLang="en-US"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市民満足度調査（全体）</a:t>
              </a:r>
              <a:endParaRPr kumimoji="1"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ja-JP" altLang="en-US" sz="2400" b="1">
                  <a:solidFill>
                    <a:schemeClr val="tx1">
                      <a:lumMod val="85000"/>
                      <a:lumOff val="15000"/>
                    </a:schemeClr>
                  </a:solidFill>
                  <a:latin typeface="Noto Sans" panose="020B0502040504020204" pitchFamily="34" charset="0"/>
                  <a:cs typeface="Noto Sans" panose="020B0502040504020204" pitchFamily="34" charset="0"/>
                </a:rPr>
                <a:t>「公園、子どもの遊び場</a:t>
              </a:r>
              <a:endParaRPr lang="en-US" altLang="ja-JP" sz="2400" b="1">
                <a:solidFill>
                  <a:schemeClr val="tx1">
                    <a:lumMod val="85000"/>
                    <a:lumOff val="15000"/>
                  </a:schemeClr>
                </a:solidFill>
                <a:latin typeface="Noto Sans" panose="020B0502040504020204" pitchFamily="34" charset="0"/>
                <a:cs typeface="Noto Sans" panose="020B0502040504020204" pitchFamily="34" charset="0"/>
              </a:endParaRPr>
            </a:p>
            <a:p>
              <a:pPr algn="ctr"/>
              <a:r>
                <a:rPr lang="ja-JP" altLang="en-US" sz="2400" b="1">
                  <a:solidFill>
                    <a:schemeClr val="tx1">
                      <a:lumMod val="85000"/>
                      <a:lumOff val="15000"/>
                    </a:schemeClr>
                  </a:solidFill>
                  <a:latin typeface="Noto Sans" panose="020B0502040504020204" pitchFamily="34" charset="0"/>
                  <a:cs typeface="Noto Sans" panose="020B0502040504020204" pitchFamily="34" charset="0"/>
                </a:rPr>
                <a:t>　などの整備 」</a:t>
              </a:r>
              <a:endParaRPr lang="en-US" altLang="ja-JP" sz="2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2.82</a:t>
              </a:r>
            </a:p>
            <a:p>
              <a:pPr algn="ctr"/>
              <a:r>
                <a:rPr lang="en-US" altLang="ja-JP"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(5:</a:t>
              </a:r>
              <a:r>
                <a:rPr lang="ja-JP" altLang="en-US"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満足</a:t>
              </a:r>
              <a:r>
                <a:rPr lang="en-US" altLang="ja-JP"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/4:</a:t>
              </a:r>
              <a:r>
                <a:rPr lang="ja-JP" altLang="en-US"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やや満足</a:t>
              </a:r>
              <a:r>
                <a:rPr lang="en-US" altLang="ja-JP"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/3:</a:t>
              </a:r>
              <a:r>
                <a:rPr lang="ja-JP" altLang="en-US"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どちらともいえない</a:t>
              </a:r>
              <a:r>
                <a:rPr lang="en-US" altLang="ja-JP"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/2:</a:t>
              </a:r>
              <a:r>
                <a:rPr lang="ja-JP" altLang="en-US"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やや不満</a:t>
              </a:r>
              <a:r>
                <a:rPr lang="en-US" altLang="ja-JP"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/1:</a:t>
              </a:r>
              <a:r>
                <a:rPr lang="ja-JP" altLang="en-US"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不満</a:t>
              </a:r>
              <a:r>
                <a:rPr lang="en-US" altLang="ja-JP" sz="14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a:t>
              </a:r>
            </a:p>
          </p:txBody>
        </p:sp>
      </p:grpSp>
      <p:sp>
        <p:nvSpPr>
          <p:cNvPr id="37" name="四角形: 角を丸くする 36">
            <a:extLst>
              <a:ext uri="{FF2B5EF4-FFF2-40B4-BE49-F238E27FC236}">
                <a16:creationId xmlns:a16="http://schemas.microsoft.com/office/drawing/2014/main" id="{EAEE0682-8329-7C08-1F1D-A1184451E1A5}"/>
              </a:ext>
            </a:extLst>
          </p:cNvPr>
          <p:cNvSpPr>
            <a:spLocks/>
          </p:cNvSpPr>
          <p:nvPr/>
        </p:nvSpPr>
        <p:spPr>
          <a:xfrm>
            <a:off x="3180412" y="1745064"/>
            <a:ext cx="3738494" cy="981177"/>
          </a:xfrm>
          <a:prstGeom prst="roundRect">
            <a:avLst>
              <a:gd name="adj" fmla="val 7837"/>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panose="020B0502040504020204" pitchFamily="34" charset="0"/>
              <a:cs typeface="Noto Sans" panose="020B0502040504020204" pitchFamily="34" charset="0"/>
            </a:endParaRPr>
          </a:p>
        </p:txBody>
      </p:sp>
      <p:sp>
        <p:nvSpPr>
          <p:cNvPr id="18" name="テキスト ボックス 17">
            <a:extLst>
              <a:ext uri="{FF2B5EF4-FFF2-40B4-BE49-F238E27FC236}">
                <a16:creationId xmlns:a16="http://schemas.microsoft.com/office/drawing/2014/main" id="{2D6813E5-0C40-7C94-6B54-F7B169582AC8}"/>
              </a:ext>
            </a:extLst>
          </p:cNvPr>
          <p:cNvSpPr txBox="1"/>
          <p:nvPr/>
        </p:nvSpPr>
        <p:spPr>
          <a:xfrm>
            <a:off x="3246273" y="1855713"/>
            <a:ext cx="3567270" cy="800219"/>
          </a:xfrm>
          <a:prstGeom prst="rect">
            <a:avLst/>
          </a:prstGeom>
          <a:noFill/>
        </p:spPr>
        <p:txBody>
          <a:bodyPr wrap="square" rtlCol="0">
            <a:spAutoFit/>
          </a:bodyPr>
          <a:lstStyle/>
          <a:p>
            <a:r>
              <a:rPr kumimoji="1" lang="ja-JP" altLang="en-US"/>
              <a:t>婚姻率は県平均を超えるが、</a:t>
            </a:r>
            <a:endParaRPr kumimoji="1" lang="en-US" altLang="ja-JP"/>
          </a:p>
          <a:p>
            <a:r>
              <a:rPr kumimoji="1" lang="ja-JP" altLang="en-US" sz="2400" b="1"/>
              <a:t>出生率は低い（</a:t>
            </a:r>
            <a:r>
              <a:rPr kumimoji="1" lang="en-US" altLang="ja-JP" sz="2800" b="1"/>
              <a:t>1.12</a:t>
            </a:r>
            <a:r>
              <a:rPr kumimoji="1" lang="ja-JP" altLang="en-US" sz="2400" b="1"/>
              <a:t>）</a:t>
            </a:r>
            <a:endParaRPr kumimoji="1" lang="ja-JP" altLang="en-US" b="1"/>
          </a:p>
        </p:txBody>
      </p:sp>
      <p:sp>
        <p:nvSpPr>
          <p:cNvPr id="38" name="テキスト ボックス 37">
            <a:extLst>
              <a:ext uri="{FF2B5EF4-FFF2-40B4-BE49-F238E27FC236}">
                <a16:creationId xmlns:a16="http://schemas.microsoft.com/office/drawing/2014/main" id="{7095DD31-BA54-DEFB-DEBE-C6DB5D66D0CE}"/>
              </a:ext>
            </a:extLst>
          </p:cNvPr>
          <p:cNvSpPr txBox="1"/>
          <p:nvPr/>
        </p:nvSpPr>
        <p:spPr>
          <a:xfrm>
            <a:off x="7714689" y="1031357"/>
            <a:ext cx="3060700" cy="523220"/>
          </a:xfrm>
          <a:prstGeom prst="rect">
            <a:avLst/>
          </a:prstGeom>
          <a:noFill/>
        </p:spPr>
        <p:txBody>
          <a:bodyPr wrap="square" rtlCol="0">
            <a:spAutoFit/>
          </a:bodyPr>
          <a:lstStyle/>
          <a:p>
            <a:r>
              <a:rPr kumimoji="1" lang="ja-JP" altLang="en-US" sz="2800" b="1"/>
              <a:t>公共施設の課題</a:t>
            </a:r>
          </a:p>
        </p:txBody>
      </p:sp>
      <p:sp>
        <p:nvSpPr>
          <p:cNvPr id="45" name="四角形: 角を丸くする 44">
            <a:extLst>
              <a:ext uri="{FF2B5EF4-FFF2-40B4-BE49-F238E27FC236}">
                <a16:creationId xmlns:a16="http://schemas.microsoft.com/office/drawing/2014/main" id="{5BE18F6A-EE91-EE6E-FD41-A9F80670380E}"/>
              </a:ext>
            </a:extLst>
          </p:cNvPr>
          <p:cNvSpPr>
            <a:spLocks/>
          </p:cNvSpPr>
          <p:nvPr/>
        </p:nvSpPr>
        <p:spPr>
          <a:xfrm>
            <a:off x="7409170" y="1586948"/>
            <a:ext cx="3683578" cy="1264536"/>
          </a:xfrm>
          <a:prstGeom prst="roundRect">
            <a:avLst>
              <a:gd name="adj" fmla="val 783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panose="020B0502040504020204" pitchFamily="34" charset="0"/>
              <a:cs typeface="Noto Sans" panose="020B0502040504020204" pitchFamily="34" charset="0"/>
            </a:endParaRPr>
          </a:p>
        </p:txBody>
      </p:sp>
      <p:sp>
        <p:nvSpPr>
          <p:cNvPr id="46" name="テキスト ボックス 45">
            <a:extLst>
              <a:ext uri="{FF2B5EF4-FFF2-40B4-BE49-F238E27FC236}">
                <a16:creationId xmlns:a16="http://schemas.microsoft.com/office/drawing/2014/main" id="{3225DAD1-5FE3-348C-D21E-C2405226D60C}"/>
              </a:ext>
            </a:extLst>
          </p:cNvPr>
          <p:cNvSpPr txBox="1"/>
          <p:nvPr/>
        </p:nvSpPr>
        <p:spPr>
          <a:xfrm>
            <a:off x="7383582" y="1653170"/>
            <a:ext cx="3300359" cy="1169551"/>
          </a:xfrm>
          <a:prstGeom prst="rect">
            <a:avLst/>
          </a:prstGeom>
          <a:noFill/>
        </p:spPr>
        <p:txBody>
          <a:bodyPr wrap="square" rtlCol="0">
            <a:spAutoFit/>
          </a:bodyPr>
          <a:lstStyle/>
          <a:p>
            <a:pPr>
              <a:spcBef>
                <a:spcPts val="600"/>
              </a:spcBef>
            </a:pPr>
            <a:r>
              <a:rPr kumimoji="1" lang="ja-JP" altLang="en-US" sz="2000" b="1"/>
              <a:t>・施設の老朽化</a:t>
            </a:r>
            <a:endParaRPr kumimoji="1" lang="en-US" altLang="ja-JP" sz="2000" b="1"/>
          </a:p>
          <a:p>
            <a:pPr>
              <a:spcBef>
                <a:spcPts val="600"/>
              </a:spcBef>
            </a:pPr>
            <a:r>
              <a:rPr kumimoji="1" lang="ja-JP" altLang="en-US" sz="2000" b="1"/>
              <a:t>・維持管理費の増大</a:t>
            </a:r>
            <a:endParaRPr kumimoji="1" lang="en-US" altLang="ja-JP" sz="2000" b="1"/>
          </a:p>
          <a:p>
            <a:pPr>
              <a:spcBef>
                <a:spcPts val="600"/>
              </a:spcBef>
            </a:pPr>
            <a:r>
              <a:rPr kumimoji="1" lang="ja-JP" altLang="en-US" sz="2000" b="1"/>
              <a:t>・利用者の減少</a:t>
            </a:r>
          </a:p>
        </p:txBody>
      </p:sp>
      <p:sp>
        <p:nvSpPr>
          <p:cNvPr id="47" name="四角形: 角を丸くする 46">
            <a:extLst>
              <a:ext uri="{FF2B5EF4-FFF2-40B4-BE49-F238E27FC236}">
                <a16:creationId xmlns:a16="http://schemas.microsoft.com/office/drawing/2014/main" id="{65A21576-B096-7D7C-6CBC-ADCDFF35A7BC}"/>
              </a:ext>
            </a:extLst>
          </p:cNvPr>
          <p:cNvSpPr/>
          <p:nvPr/>
        </p:nvSpPr>
        <p:spPr>
          <a:xfrm>
            <a:off x="7239206" y="3052613"/>
            <a:ext cx="4145667" cy="2135963"/>
          </a:xfrm>
          <a:prstGeom prst="roundRect">
            <a:avLst>
              <a:gd name="adj" fmla="val 4152"/>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9" name="四角形: 角を丸くする 48">
            <a:extLst>
              <a:ext uri="{FF2B5EF4-FFF2-40B4-BE49-F238E27FC236}">
                <a16:creationId xmlns:a16="http://schemas.microsoft.com/office/drawing/2014/main" id="{D042930A-1712-6C74-702E-24093BC88F2E}"/>
              </a:ext>
            </a:extLst>
          </p:cNvPr>
          <p:cNvSpPr>
            <a:spLocks/>
          </p:cNvSpPr>
          <p:nvPr/>
        </p:nvSpPr>
        <p:spPr>
          <a:xfrm>
            <a:off x="7409170" y="3107600"/>
            <a:ext cx="3785178" cy="1869238"/>
          </a:xfrm>
          <a:prstGeom prst="roundRect">
            <a:avLst>
              <a:gd name="adj" fmla="val 5543"/>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Noto Sans" panose="020B0502040504020204" pitchFamily="34" charset="0"/>
            </a:endParaRPr>
          </a:p>
        </p:txBody>
      </p:sp>
      <p:sp>
        <p:nvSpPr>
          <p:cNvPr id="54" name="テキスト ボックス 53">
            <a:extLst>
              <a:ext uri="{FF2B5EF4-FFF2-40B4-BE49-F238E27FC236}">
                <a16:creationId xmlns:a16="http://schemas.microsoft.com/office/drawing/2014/main" id="{D32E434B-E090-F26D-F794-6AB0ECB7AE94}"/>
              </a:ext>
            </a:extLst>
          </p:cNvPr>
          <p:cNvSpPr txBox="1">
            <a:spLocks/>
          </p:cNvSpPr>
          <p:nvPr/>
        </p:nvSpPr>
        <p:spPr>
          <a:xfrm>
            <a:off x="7157745" y="3304986"/>
            <a:ext cx="4174588" cy="1631216"/>
          </a:xfrm>
          <a:prstGeom prst="rect">
            <a:avLst/>
          </a:prstGeom>
          <a:noFill/>
        </p:spPr>
        <p:txBody>
          <a:bodyPr wrap="square" rtlCol="0">
            <a:spAutoFit/>
          </a:bodyPr>
          <a:lstStyle/>
          <a:p>
            <a:pPr algn="ctr"/>
            <a:r>
              <a:rPr kumimoji="1" lang="ja-JP" altLang="en-US" sz="2000">
                <a:solidFill>
                  <a:schemeClr val="tx1">
                    <a:lumMod val="85000"/>
                    <a:lumOff val="15000"/>
                  </a:schemeClr>
                </a:solidFill>
                <a:latin typeface="+mn-ea"/>
                <a:cs typeface="Noto Sans" panose="020B0502040504020204" pitchFamily="34" charset="0"/>
              </a:rPr>
              <a:t>保護者アンケート</a:t>
            </a:r>
            <a:endParaRPr kumimoji="1" lang="en-US" altLang="ja-JP" sz="2000">
              <a:solidFill>
                <a:schemeClr val="tx1">
                  <a:lumMod val="85000"/>
                  <a:lumOff val="15000"/>
                </a:schemeClr>
              </a:solidFill>
              <a:latin typeface="+mn-ea"/>
              <a:cs typeface="Noto Sans" panose="020B0502040504020204" pitchFamily="34" charset="0"/>
            </a:endParaRPr>
          </a:p>
          <a:p>
            <a:pPr algn="ctr"/>
            <a:r>
              <a:rPr kumimoji="1" lang="ja-JP" altLang="en-US" sz="2400" b="1">
                <a:solidFill>
                  <a:schemeClr val="tx1">
                    <a:lumMod val="85000"/>
                    <a:lumOff val="15000"/>
                  </a:schemeClr>
                </a:solidFill>
                <a:latin typeface="+mn-ea"/>
                <a:cs typeface="Noto Sans" panose="020B0502040504020204" pitchFamily="34" charset="0"/>
              </a:rPr>
              <a:t>希望する遊び場</a:t>
            </a:r>
            <a:endParaRPr kumimoji="1" lang="en-US" altLang="ja-JP" sz="2400" b="1">
              <a:solidFill>
                <a:schemeClr val="tx1">
                  <a:lumMod val="85000"/>
                  <a:lumOff val="15000"/>
                </a:schemeClr>
              </a:solidFill>
              <a:latin typeface="+mn-ea"/>
              <a:cs typeface="Noto Sans" panose="020B0502040504020204" pitchFamily="34" charset="0"/>
            </a:endParaRPr>
          </a:p>
          <a:p>
            <a:pPr algn="ctr"/>
            <a:r>
              <a:rPr lang="ja-JP" altLang="en-US" sz="2400" b="1">
                <a:solidFill>
                  <a:schemeClr val="tx1">
                    <a:lumMod val="85000"/>
                    <a:lumOff val="15000"/>
                  </a:schemeClr>
                </a:solidFill>
                <a:latin typeface="+mn-ea"/>
                <a:cs typeface="Noto Sans" panose="020B0502040504020204" pitchFamily="34" charset="0"/>
              </a:rPr>
              <a:t>「</a:t>
            </a:r>
            <a:r>
              <a:rPr lang="ja-JP" altLang="en-US" sz="2400" b="1">
                <a:solidFill>
                  <a:schemeClr val="tx1">
                    <a:lumMod val="85000"/>
                    <a:lumOff val="15000"/>
                  </a:schemeClr>
                </a:solidFill>
                <a:latin typeface="Noto Sans" panose="020B0502040504020204" pitchFamily="34" charset="0"/>
                <a:cs typeface="Noto Sans" panose="020B0502040504020204" pitchFamily="34" charset="0"/>
              </a:rPr>
              <a:t>雨の日でも遊べる場所</a:t>
            </a:r>
            <a:r>
              <a:rPr lang="ja-JP" altLang="en-US" sz="2400" b="1">
                <a:solidFill>
                  <a:schemeClr val="tx1">
                    <a:lumMod val="85000"/>
                    <a:lumOff val="15000"/>
                  </a:schemeClr>
                </a:solidFill>
                <a:latin typeface="+mn-ea"/>
                <a:cs typeface="Noto Sans" panose="020B0502040504020204" pitchFamily="34" charset="0"/>
              </a:rPr>
              <a:t>」</a:t>
            </a:r>
            <a:endParaRPr lang="en-US" altLang="ja-JP" sz="2400" b="1">
              <a:solidFill>
                <a:schemeClr val="tx1">
                  <a:lumMod val="85000"/>
                  <a:lumOff val="15000"/>
                </a:schemeClr>
              </a:solidFill>
              <a:latin typeface="+mn-ea"/>
              <a:cs typeface="Noto Sans" panose="020B0502040504020204" pitchFamily="34" charset="0"/>
            </a:endParaRPr>
          </a:p>
          <a:p>
            <a:pPr algn="ctr"/>
            <a:r>
              <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80.9</a:t>
            </a:r>
            <a:r>
              <a:rPr lang="ja-JP" altLang="en-US" sz="2800" b="1">
                <a:solidFill>
                  <a:schemeClr val="tx1">
                    <a:lumMod val="85000"/>
                    <a:lumOff val="15000"/>
                  </a:schemeClr>
                </a:solidFill>
                <a:latin typeface="Noto Sans" panose="020B0502040504020204" pitchFamily="34" charset="0"/>
                <a:cs typeface="Noto Sans" panose="020B0502040504020204" pitchFamily="34" charset="0"/>
              </a:rPr>
              <a:t>％</a:t>
            </a:r>
            <a:endPar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6" name="四角形: 角を丸くする 55">
            <a:extLst>
              <a:ext uri="{FF2B5EF4-FFF2-40B4-BE49-F238E27FC236}">
                <a16:creationId xmlns:a16="http://schemas.microsoft.com/office/drawing/2014/main" id="{B2381A77-DA02-E725-C609-1808AB976BB6}"/>
              </a:ext>
            </a:extLst>
          </p:cNvPr>
          <p:cNvSpPr/>
          <p:nvPr/>
        </p:nvSpPr>
        <p:spPr>
          <a:xfrm>
            <a:off x="3093539" y="5440078"/>
            <a:ext cx="4345865" cy="1338408"/>
          </a:xfrm>
          <a:prstGeom prst="roundRect">
            <a:avLst>
              <a:gd name="adj" fmla="val 4152"/>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7" name="四角形: 角を丸くする 56">
            <a:extLst>
              <a:ext uri="{FF2B5EF4-FFF2-40B4-BE49-F238E27FC236}">
                <a16:creationId xmlns:a16="http://schemas.microsoft.com/office/drawing/2014/main" id="{B0DB2560-3A5D-353D-CCB0-9C88CFB0D0A5}"/>
              </a:ext>
            </a:extLst>
          </p:cNvPr>
          <p:cNvSpPr/>
          <p:nvPr/>
        </p:nvSpPr>
        <p:spPr>
          <a:xfrm>
            <a:off x="7439404" y="5427164"/>
            <a:ext cx="3945469" cy="1351322"/>
          </a:xfrm>
          <a:prstGeom prst="roundRect">
            <a:avLst>
              <a:gd name="adj" fmla="val 3058"/>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9AB27A7A-D550-5F0A-3FAE-EBD29D9616C9}"/>
              </a:ext>
            </a:extLst>
          </p:cNvPr>
          <p:cNvSpPr txBox="1"/>
          <p:nvPr/>
        </p:nvSpPr>
        <p:spPr>
          <a:xfrm>
            <a:off x="3276507" y="5667122"/>
            <a:ext cx="8131906" cy="954107"/>
          </a:xfrm>
          <a:prstGeom prst="rect">
            <a:avLst/>
          </a:prstGeom>
          <a:noFill/>
        </p:spPr>
        <p:txBody>
          <a:bodyPr wrap="square" rtlCol="0">
            <a:spAutoFit/>
          </a:bodyPr>
          <a:lstStyle/>
          <a:p>
            <a:r>
              <a:rPr kumimoji="1" lang="ja-JP" altLang="en-US" sz="2800" b="1"/>
              <a:t>新たな子育て施設の導入と既存の公共施設の統合</a:t>
            </a:r>
            <a:endParaRPr kumimoji="1" lang="en-US" altLang="ja-JP" sz="2800" b="1"/>
          </a:p>
          <a:p>
            <a:r>
              <a:rPr kumimoji="1" lang="ja-JP" altLang="en-US" sz="2800" b="1"/>
              <a:t>→公民館の多目的利用</a:t>
            </a:r>
          </a:p>
        </p:txBody>
      </p:sp>
      <p:sp>
        <p:nvSpPr>
          <p:cNvPr id="59" name="テキスト ボックス 58">
            <a:extLst>
              <a:ext uri="{FF2B5EF4-FFF2-40B4-BE49-F238E27FC236}">
                <a16:creationId xmlns:a16="http://schemas.microsoft.com/office/drawing/2014/main" id="{C0D30FF2-10B6-9FF2-AF85-5A5E8E6F212B}"/>
              </a:ext>
            </a:extLst>
          </p:cNvPr>
          <p:cNvSpPr txBox="1"/>
          <p:nvPr/>
        </p:nvSpPr>
        <p:spPr>
          <a:xfrm>
            <a:off x="2976391" y="400345"/>
            <a:ext cx="4203170" cy="523220"/>
          </a:xfrm>
          <a:prstGeom prst="rect">
            <a:avLst/>
          </a:prstGeom>
          <a:noFill/>
        </p:spPr>
        <p:txBody>
          <a:bodyPr wrap="square" rtlCol="0">
            <a:spAutoFit/>
          </a:bodyPr>
          <a:lstStyle/>
          <a:p>
            <a:r>
              <a:rPr kumimoji="1" lang="ja-JP" altLang="en-US" sz="2800" b="1"/>
              <a:t>１．公民館の多目的利用</a:t>
            </a:r>
          </a:p>
        </p:txBody>
      </p:sp>
      <p:pic>
        <p:nvPicPr>
          <p:cNvPr id="62" name="オーディオ 61">
            <a:hlinkClick r:id="" action="ppaction://media"/>
            <a:extLst>
              <a:ext uri="{FF2B5EF4-FFF2-40B4-BE49-F238E27FC236}">
                <a16:creationId xmlns:a16="http://schemas.microsoft.com/office/drawing/2014/main" id="{6B15E347-8E19-7A9B-451A-F9AEB9D4EA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pic>
        <p:nvPicPr>
          <p:cNvPr id="63" name="オーディオ 62">
            <a:hlinkClick r:id="" action="ppaction://media"/>
            <a:extLst>
              <a:ext uri="{FF2B5EF4-FFF2-40B4-BE49-F238E27FC236}">
                <a16:creationId xmlns:a16="http://schemas.microsoft.com/office/drawing/2014/main" id="{CA474ACC-B39D-04E3-9F7A-0DA88C8F1D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2931566"/>
      </p:ext>
    </p:extLst>
  </p:cSld>
  <p:clrMapOvr>
    <a:masterClrMapping/>
  </p:clrMapOvr>
  <mc:AlternateContent xmlns:mc="http://schemas.openxmlformats.org/markup-compatibility/2006">
    <mc:Choice xmlns:p14="http://schemas.microsoft.com/office/powerpoint/2010/main" Requires="p14">
      <p:transition spd="slow" p14:dur="2000" advTm="26514"/>
    </mc:Choice>
    <mc:Fallback>
      <p:transition spd="slow" advTm="2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2"/>
                </p:tgtEl>
              </p:cMediaNode>
            </p:audio>
            <p:audio isNarration="1">
              <p:cMediaNode vol="80000" showWhenStopped="0">
                <p:cTn id="11" fill="hold" display="0">
                  <p:stCondLst>
                    <p:cond delay="indefinite"/>
                  </p:stCondLst>
                  <p:endCondLst>
                    <p:cond evt="onStopAudio" delay="0">
                      <p:tgtEl>
                        <p:sldTgt/>
                      </p:tgtEl>
                    </p:cond>
                  </p:endCondLst>
                </p:cTn>
                <p:tgtEl>
                  <p:spTgt spid="6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DF0D1-080C-D478-2D5D-E75D57A9C999}"/>
            </a:ext>
          </a:extLst>
        </p:cNvPr>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9222141C-B599-233A-899E-AB10D2EA8EA6}"/>
              </a:ext>
            </a:extLst>
          </p:cNvPr>
          <p:cNvGrpSpPr/>
          <p:nvPr/>
        </p:nvGrpSpPr>
        <p:grpSpPr>
          <a:xfrm>
            <a:off x="347981" y="1526214"/>
            <a:ext cx="11497113" cy="544046"/>
            <a:chOff x="-2761718" y="376358"/>
            <a:chExt cx="11497113" cy="544046"/>
          </a:xfrm>
          <a:solidFill>
            <a:schemeClr val="bg1">
              <a:lumMod val="85000"/>
            </a:schemeClr>
          </a:solidFill>
          <a:effectLst/>
        </p:grpSpPr>
        <p:sp>
          <p:nvSpPr>
            <p:cNvPr id="62" name="楕円 61">
              <a:extLst>
                <a:ext uri="{FF2B5EF4-FFF2-40B4-BE49-F238E27FC236}">
                  <a16:creationId xmlns:a16="http://schemas.microsoft.com/office/drawing/2014/main" id="{4E0EEB9B-CD22-560C-9F4E-DEB978F77ED6}"/>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EE46AF4F-D522-BF8A-12C3-EDA6817EAF70}"/>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E34F3DDE-D319-22A5-7AF5-D6072FC282F0}"/>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3" name="グループ化 42">
            <a:extLst>
              <a:ext uri="{FF2B5EF4-FFF2-40B4-BE49-F238E27FC236}">
                <a16:creationId xmlns:a16="http://schemas.microsoft.com/office/drawing/2014/main" id="{FFDD0D54-9246-F008-895E-6DC2413B0DF4}"/>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6E8FAF79-3A12-F827-110F-D54319FACE0E}"/>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372D5A40-6C2C-2831-4C2C-7C4C04353E58}"/>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BAD39CFF-11C7-9D99-8D1B-08A5F3D09C1B}"/>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DC533A49-BA77-C4F6-8E0D-1206552BDF0E}"/>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grpSp>
        <p:nvGrpSpPr>
          <p:cNvPr id="92" name="グループ化 91">
            <a:extLst>
              <a:ext uri="{FF2B5EF4-FFF2-40B4-BE49-F238E27FC236}">
                <a16:creationId xmlns:a16="http://schemas.microsoft.com/office/drawing/2014/main" id="{6E188860-3785-09E6-011F-99DC1D15E27A}"/>
              </a:ext>
            </a:extLst>
          </p:cNvPr>
          <p:cNvGrpSpPr/>
          <p:nvPr/>
        </p:nvGrpSpPr>
        <p:grpSpPr>
          <a:xfrm>
            <a:off x="8424223" y="1531251"/>
            <a:ext cx="3420871" cy="540809"/>
            <a:chOff x="1453487" y="381212"/>
            <a:chExt cx="3420871" cy="540809"/>
          </a:xfrm>
          <a:solidFill>
            <a:schemeClr val="bg1">
              <a:lumMod val="85000"/>
            </a:schemeClr>
          </a:solidFill>
          <a:effectLst/>
        </p:grpSpPr>
        <p:sp>
          <p:nvSpPr>
            <p:cNvPr id="94" name="楕円 93">
              <a:extLst>
                <a:ext uri="{FF2B5EF4-FFF2-40B4-BE49-F238E27FC236}">
                  <a16:creationId xmlns:a16="http://schemas.microsoft.com/office/drawing/2014/main" id="{C6616A67-FF94-9281-5ABC-AB4AFFA3657F}"/>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5" name="楕円 94">
              <a:extLst>
                <a:ext uri="{FF2B5EF4-FFF2-40B4-BE49-F238E27FC236}">
                  <a16:creationId xmlns:a16="http://schemas.microsoft.com/office/drawing/2014/main" id="{13A3830F-3DDD-4C60-2165-578CEDAF1B80}"/>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6" name="正方形/長方形 95">
              <a:extLst>
                <a:ext uri="{FF2B5EF4-FFF2-40B4-BE49-F238E27FC236}">
                  <a16:creationId xmlns:a16="http://schemas.microsoft.com/office/drawing/2014/main" id="{856F3357-0F00-9C7E-6DB1-08D03F5E4E11}"/>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3" name="テキスト ボックス 92">
            <a:extLst>
              <a:ext uri="{FF2B5EF4-FFF2-40B4-BE49-F238E27FC236}">
                <a16:creationId xmlns:a16="http://schemas.microsoft.com/office/drawing/2014/main" id="{1E82F8C4-F54D-3580-AA2D-9607F12DE5E1}"/>
              </a:ext>
            </a:extLst>
          </p:cNvPr>
          <p:cNvSpPr txBox="1"/>
          <p:nvPr/>
        </p:nvSpPr>
        <p:spPr>
          <a:xfrm>
            <a:off x="8562271" y="1506926"/>
            <a:ext cx="3145646"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r>
              <a:rPr kumimoji="1" lang="ja-JP" altLang="en-US" sz="3200" b="1">
                <a:solidFill>
                  <a:schemeClr val="tx2"/>
                </a:solidFill>
                <a:latin typeface="Noto Sans JP" panose="020B0200000000000000" pitchFamily="50" charset="-128"/>
                <a:ea typeface="Noto Sans JP" panose="020B0200000000000000" pitchFamily="50" charset="-128"/>
              </a:rPr>
              <a:t>影響</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97" name="グループ化 96">
            <a:extLst>
              <a:ext uri="{FF2B5EF4-FFF2-40B4-BE49-F238E27FC236}">
                <a16:creationId xmlns:a16="http://schemas.microsoft.com/office/drawing/2014/main" id="{76C07EDB-1F05-EBFA-052A-71BDAE1763EF}"/>
              </a:ext>
            </a:extLst>
          </p:cNvPr>
          <p:cNvGrpSpPr/>
          <p:nvPr/>
        </p:nvGrpSpPr>
        <p:grpSpPr>
          <a:xfrm>
            <a:off x="346906" y="1528237"/>
            <a:ext cx="3420871" cy="540809"/>
            <a:chOff x="1453487" y="381212"/>
            <a:chExt cx="3420871" cy="540809"/>
          </a:xfrm>
          <a:solidFill>
            <a:schemeClr val="bg1">
              <a:lumMod val="85000"/>
            </a:schemeClr>
          </a:solidFill>
          <a:effectLst/>
        </p:grpSpPr>
        <p:sp>
          <p:nvSpPr>
            <p:cNvPr id="102" name="楕円 101">
              <a:extLst>
                <a:ext uri="{FF2B5EF4-FFF2-40B4-BE49-F238E27FC236}">
                  <a16:creationId xmlns:a16="http://schemas.microsoft.com/office/drawing/2014/main" id="{97D17E96-746F-75D0-FAE8-982960760207}"/>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3" name="楕円 102">
              <a:extLst>
                <a:ext uri="{FF2B5EF4-FFF2-40B4-BE49-F238E27FC236}">
                  <a16:creationId xmlns:a16="http://schemas.microsoft.com/office/drawing/2014/main" id="{D56F80CA-2207-CDE0-8181-F190EBF46FB9}"/>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4" name="正方形/長方形 103">
              <a:extLst>
                <a:ext uri="{FF2B5EF4-FFF2-40B4-BE49-F238E27FC236}">
                  <a16:creationId xmlns:a16="http://schemas.microsoft.com/office/drawing/2014/main" id="{A834E090-E612-058D-CD36-35339E8E189E}"/>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5" name="テキスト ボックス 104">
            <a:extLst>
              <a:ext uri="{FF2B5EF4-FFF2-40B4-BE49-F238E27FC236}">
                <a16:creationId xmlns:a16="http://schemas.microsoft.com/office/drawing/2014/main" id="{D9F48212-FDEF-586F-578D-590234DBCFEC}"/>
              </a:ext>
            </a:extLst>
          </p:cNvPr>
          <p:cNvSpPr txBox="1"/>
          <p:nvPr/>
        </p:nvSpPr>
        <p:spPr>
          <a:xfrm>
            <a:off x="600388" y="1506926"/>
            <a:ext cx="2914778"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社会変化の</a:t>
            </a:r>
            <a:r>
              <a:rPr kumimoji="1" lang="ja-JP" altLang="en-US" sz="3200" b="1">
                <a:solidFill>
                  <a:schemeClr val="tx2"/>
                </a:solidFill>
                <a:latin typeface="Noto Sans JP" panose="020B0200000000000000" pitchFamily="50" charset="-128"/>
                <a:ea typeface="Noto Sans JP" panose="020B0200000000000000" pitchFamily="50" charset="-128"/>
              </a:rPr>
              <a:t>要因</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2" name="グループ化 1">
            <a:extLst>
              <a:ext uri="{FF2B5EF4-FFF2-40B4-BE49-F238E27FC236}">
                <a16:creationId xmlns:a16="http://schemas.microsoft.com/office/drawing/2014/main" id="{8D6365DD-5FF3-78C0-96BC-CB9BC8FC2B9E}"/>
              </a:ext>
            </a:extLst>
          </p:cNvPr>
          <p:cNvGrpSpPr/>
          <p:nvPr/>
        </p:nvGrpSpPr>
        <p:grpSpPr>
          <a:xfrm>
            <a:off x="4917741" y="2066214"/>
            <a:ext cx="2340000" cy="2826447"/>
            <a:chOff x="4917741" y="2066214"/>
            <a:chExt cx="2340000" cy="2826447"/>
          </a:xfrm>
        </p:grpSpPr>
        <p:grpSp>
          <p:nvGrpSpPr>
            <p:cNvPr id="175" name="グループ化 174">
              <a:extLst>
                <a:ext uri="{FF2B5EF4-FFF2-40B4-BE49-F238E27FC236}">
                  <a16:creationId xmlns:a16="http://schemas.microsoft.com/office/drawing/2014/main" id="{D5D34E43-2BF5-9C69-C77F-28638D0BD583}"/>
                </a:ext>
              </a:extLst>
            </p:cNvPr>
            <p:cNvGrpSpPr/>
            <p:nvPr/>
          </p:nvGrpSpPr>
          <p:grpSpPr>
            <a:xfrm>
              <a:off x="4917741" y="2090190"/>
              <a:ext cx="2340000" cy="540808"/>
              <a:chOff x="1453487" y="381213"/>
              <a:chExt cx="2340000" cy="540808"/>
            </a:xfrm>
            <a:solidFill>
              <a:schemeClr val="bg1">
                <a:lumMod val="85000"/>
              </a:schemeClr>
            </a:solidFill>
            <a:effectLst/>
          </p:grpSpPr>
          <p:sp>
            <p:nvSpPr>
              <p:cNvPr id="177" name="楕円 176">
                <a:extLst>
                  <a:ext uri="{FF2B5EF4-FFF2-40B4-BE49-F238E27FC236}">
                    <a16:creationId xmlns:a16="http://schemas.microsoft.com/office/drawing/2014/main" id="{8A51B73B-888B-ACE4-BF80-AFFE8858D820}"/>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78" name="楕円 177">
                <a:extLst>
                  <a:ext uri="{FF2B5EF4-FFF2-40B4-BE49-F238E27FC236}">
                    <a16:creationId xmlns:a16="http://schemas.microsoft.com/office/drawing/2014/main" id="{0CC16E0A-3AD2-7328-9DF1-16ADBD8CFF5F}"/>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79" name="正方形/長方形 178">
                <a:extLst>
                  <a:ext uri="{FF2B5EF4-FFF2-40B4-BE49-F238E27FC236}">
                    <a16:creationId xmlns:a16="http://schemas.microsoft.com/office/drawing/2014/main" id="{65E4906C-19D2-7875-2262-C2DB0F5CDFD2}"/>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76" name="テキスト ボックス 175">
              <a:extLst>
                <a:ext uri="{FF2B5EF4-FFF2-40B4-BE49-F238E27FC236}">
                  <a16:creationId xmlns:a16="http://schemas.microsoft.com/office/drawing/2014/main" id="{9FF4F970-66F0-9F61-B0D8-CF7C28821974}"/>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180" name="グループ化 179">
              <a:extLst>
                <a:ext uri="{FF2B5EF4-FFF2-40B4-BE49-F238E27FC236}">
                  <a16:creationId xmlns:a16="http://schemas.microsoft.com/office/drawing/2014/main" id="{6E58FF6E-16A4-E5F7-CDDE-6D293BD6009B}"/>
                </a:ext>
              </a:extLst>
            </p:cNvPr>
            <p:cNvGrpSpPr/>
            <p:nvPr/>
          </p:nvGrpSpPr>
          <p:grpSpPr>
            <a:xfrm>
              <a:off x="4917741" y="2627913"/>
              <a:ext cx="2340000" cy="584775"/>
              <a:chOff x="1413186" y="2305377"/>
              <a:chExt cx="2340000" cy="584775"/>
            </a:xfrm>
          </p:grpSpPr>
          <p:grpSp>
            <p:nvGrpSpPr>
              <p:cNvPr id="181" name="グループ化 180">
                <a:extLst>
                  <a:ext uri="{FF2B5EF4-FFF2-40B4-BE49-F238E27FC236}">
                    <a16:creationId xmlns:a16="http://schemas.microsoft.com/office/drawing/2014/main" id="{AC4B0C2B-8388-AED1-096B-982F1CB4B092}"/>
                  </a:ext>
                </a:extLst>
              </p:cNvPr>
              <p:cNvGrpSpPr/>
              <p:nvPr/>
            </p:nvGrpSpPr>
            <p:grpSpPr>
              <a:xfrm>
                <a:off x="1413186" y="2329353"/>
                <a:ext cx="2340000" cy="540808"/>
                <a:chOff x="1453487" y="381213"/>
                <a:chExt cx="2340000" cy="540808"/>
              </a:xfrm>
              <a:solidFill>
                <a:schemeClr val="bg1">
                  <a:lumMod val="85000"/>
                </a:schemeClr>
              </a:solidFill>
              <a:effectLst/>
            </p:grpSpPr>
            <p:sp>
              <p:nvSpPr>
                <p:cNvPr id="183" name="楕円 182">
                  <a:extLst>
                    <a:ext uri="{FF2B5EF4-FFF2-40B4-BE49-F238E27FC236}">
                      <a16:creationId xmlns:a16="http://schemas.microsoft.com/office/drawing/2014/main" id="{F1588F24-DE35-373F-D69F-F4537CA0C77B}"/>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4" name="楕円 183">
                  <a:extLst>
                    <a:ext uri="{FF2B5EF4-FFF2-40B4-BE49-F238E27FC236}">
                      <a16:creationId xmlns:a16="http://schemas.microsoft.com/office/drawing/2014/main" id="{E3FC4BA2-3798-0849-272B-0240D3172E38}"/>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5" name="正方形/長方形 184">
                  <a:extLst>
                    <a:ext uri="{FF2B5EF4-FFF2-40B4-BE49-F238E27FC236}">
                      <a16:creationId xmlns:a16="http://schemas.microsoft.com/office/drawing/2014/main" id="{7C693F25-FED0-A230-0B81-1BBFC0BE095D}"/>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2" name="テキスト ボックス 181">
                <a:extLst>
                  <a:ext uri="{FF2B5EF4-FFF2-40B4-BE49-F238E27FC236}">
                    <a16:creationId xmlns:a16="http://schemas.microsoft.com/office/drawing/2014/main" id="{71EEDB5C-1A8D-1FBC-026F-7F226B8FA733}"/>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86" name="グループ化 185">
              <a:extLst>
                <a:ext uri="{FF2B5EF4-FFF2-40B4-BE49-F238E27FC236}">
                  <a16:creationId xmlns:a16="http://schemas.microsoft.com/office/drawing/2014/main" id="{2C6B3F2C-2E34-35C2-604F-D154E4EA6622}"/>
                </a:ext>
              </a:extLst>
            </p:cNvPr>
            <p:cNvGrpSpPr/>
            <p:nvPr/>
          </p:nvGrpSpPr>
          <p:grpSpPr>
            <a:xfrm>
              <a:off x="4917741" y="3187905"/>
              <a:ext cx="2340000" cy="584775"/>
              <a:chOff x="1413186" y="2305378"/>
              <a:chExt cx="2340000" cy="584775"/>
            </a:xfrm>
          </p:grpSpPr>
          <p:grpSp>
            <p:nvGrpSpPr>
              <p:cNvPr id="187" name="グループ化 186">
                <a:extLst>
                  <a:ext uri="{FF2B5EF4-FFF2-40B4-BE49-F238E27FC236}">
                    <a16:creationId xmlns:a16="http://schemas.microsoft.com/office/drawing/2014/main" id="{4621316A-D705-F63D-54E6-A98BB993F53A}"/>
                  </a:ext>
                </a:extLst>
              </p:cNvPr>
              <p:cNvGrpSpPr/>
              <p:nvPr/>
            </p:nvGrpSpPr>
            <p:grpSpPr>
              <a:xfrm>
                <a:off x="1413186" y="2329353"/>
                <a:ext cx="2340000" cy="540808"/>
                <a:chOff x="1453487" y="381213"/>
                <a:chExt cx="2340000" cy="540808"/>
              </a:xfrm>
              <a:solidFill>
                <a:schemeClr val="bg1">
                  <a:lumMod val="85000"/>
                </a:schemeClr>
              </a:solidFill>
              <a:effectLst/>
            </p:grpSpPr>
            <p:sp>
              <p:nvSpPr>
                <p:cNvPr id="189" name="楕円 188">
                  <a:extLst>
                    <a:ext uri="{FF2B5EF4-FFF2-40B4-BE49-F238E27FC236}">
                      <a16:creationId xmlns:a16="http://schemas.microsoft.com/office/drawing/2014/main" id="{2A2A648A-4F3D-F6BA-EE98-4A206BFD5796}"/>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0" name="楕円 189">
                  <a:extLst>
                    <a:ext uri="{FF2B5EF4-FFF2-40B4-BE49-F238E27FC236}">
                      <a16:creationId xmlns:a16="http://schemas.microsoft.com/office/drawing/2014/main" id="{88B70285-BE6B-5EDC-214E-FAF85F3B6A08}"/>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1" name="正方形/長方形 190">
                  <a:extLst>
                    <a:ext uri="{FF2B5EF4-FFF2-40B4-BE49-F238E27FC236}">
                      <a16:creationId xmlns:a16="http://schemas.microsoft.com/office/drawing/2014/main" id="{58E0366A-9314-9768-A260-547D9B5DA0C9}"/>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8" name="テキスト ボックス 187">
                <a:extLst>
                  <a:ext uri="{FF2B5EF4-FFF2-40B4-BE49-F238E27FC236}">
                    <a16:creationId xmlns:a16="http://schemas.microsoft.com/office/drawing/2014/main" id="{37EDC4C9-7FB2-CDE0-D630-BA34C6344260}"/>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2" name="グループ化 191">
              <a:extLst>
                <a:ext uri="{FF2B5EF4-FFF2-40B4-BE49-F238E27FC236}">
                  <a16:creationId xmlns:a16="http://schemas.microsoft.com/office/drawing/2014/main" id="{15A68F8D-4576-448B-9B84-901FB811DDA9}"/>
                </a:ext>
              </a:extLst>
            </p:cNvPr>
            <p:cNvGrpSpPr/>
            <p:nvPr/>
          </p:nvGrpSpPr>
          <p:grpSpPr>
            <a:xfrm>
              <a:off x="4917741" y="3747895"/>
              <a:ext cx="2340000" cy="584775"/>
              <a:chOff x="1413186" y="2305377"/>
              <a:chExt cx="2340000" cy="584775"/>
            </a:xfrm>
          </p:grpSpPr>
          <p:grpSp>
            <p:nvGrpSpPr>
              <p:cNvPr id="193" name="グループ化 192">
                <a:extLst>
                  <a:ext uri="{FF2B5EF4-FFF2-40B4-BE49-F238E27FC236}">
                    <a16:creationId xmlns:a16="http://schemas.microsoft.com/office/drawing/2014/main" id="{DF3F7519-888D-9172-4A27-2125314D102E}"/>
                  </a:ext>
                </a:extLst>
              </p:cNvPr>
              <p:cNvGrpSpPr/>
              <p:nvPr/>
            </p:nvGrpSpPr>
            <p:grpSpPr>
              <a:xfrm>
                <a:off x="1413186" y="2329353"/>
                <a:ext cx="2340000" cy="540808"/>
                <a:chOff x="1453487" y="381213"/>
                <a:chExt cx="2340000" cy="540808"/>
              </a:xfrm>
              <a:solidFill>
                <a:schemeClr val="bg1">
                  <a:lumMod val="85000"/>
                </a:schemeClr>
              </a:solidFill>
              <a:effectLst/>
            </p:grpSpPr>
            <p:sp>
              <p:nvSpPr>
                <p:cNvPr id="195" name="楕円 194">
                  <a:extLst>
                    <a:ext uri="{FF2B5EF4-FFF2-40B4-BE49-F238E27FC236}">
                      <a16:creationId xmlns:a16="http://schemas.microsoft.com/office/drawing/2014/main" id="{00645BAD-5648-84D1-58B7-9A7681971217}"/>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6" name="楕円 195">
                  <a:extLst>
                    <a:ext uri="{FF2B5EF4-FFF2-40B4-BE49-F238E27FC236}">
                      <a16:creationId xmlns:a16="http://schemas.microsoft.com/office/drawing/2014/main" id="{7CACDA1D-E8AF-F24C-1299-B1FA6590091D}"/>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7" name="正方形/長方形 196">
                  <a:extLst>
                    <a:ext uri="{FF2B5EF4-FFF2-40B4-BE49-F238E27FC236}">
                      <a16:creationId xmlns:a16="http://schemas.microsoft.com/office/drawing/2014/main" id="{BFCD1527-C153-E03B-AD90-EF0505BDC552}"/>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94" name="テキスト ボックス 193">
                <a:extLst>
                  <a:ext uri="{FF2B5EF4-FFF2-40B4-BE49-F238E27FC236}">
                    <a16:creationId xmlns:a16="http://schemas.microsoft.com/office/drawing/2014/main" id="{9F9E3E76-5FBF-56D9-3F4B-D0F5A6E60EE9}"/>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技術革新</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8" name="グループ化 197">
              <a:extLst>
                <a:ext uri="{FF2B5EF4-FFF2-40B4-BE49-F238E27FC236}">
                  <a16:creationId xmlns:a16="http://schemas.microsoft.com/office/drawing/2014/main" id="{5EA77A40-C70A-9F13-BAB1-A9459B54FA3C}"/>
                </a:ext>
              </a:extLst>
            </p:cNvPr>
            <p:cNvGrpSpPr/>
            <p:nvPr/>
          </p:nvGrpSpPr>
          <p:grpSpPr>
            <a:xfrm>
              <a:off x="4917741" y="4307886"/>
              <a:ext cx="2340000" cy="584775"/>
              <a:chOff x="1413186" y="2305377"/>
              <a:chExt cx="2340000" cy="584775"/>
            </a:xfrm>
          </p:grpSpPr>
          <p:grpSp>
            <p:nvGrpSpPr>
              <p:cNvPr id="199" name="グループ化 198">
                <a:extLst>
                  <a:ext uri="{FF2B5EF4-FFF2-40B4-BE49-F238E27FC236}">
                    <a16:creationId xmlns:a16="http://schemas.microsoft.com/office/drawing/2014/main" id="{18D0A1D3-F7E9-448A-4786-F2A5F68EA146}"/>
                  </a:ext>
                </a:extLst>
              </p:cNvPr>
              <p:cNvGrpSpPr/>
              <p:nvPr/>
            </p:nvGrpSpPr>
            <p:grpSpPr>
              <a:xfrm>
                <a:off x="1413186" y="2329353"/>
                <a:ext cx="2340000" cy="540808"/>
                <a:chOff x="1453487" y="381213"/>
                <a:chExt cx="2340000" cy="540808"/>
              </a:xfrm>
              <a:solidFill>
                <a:schemeClr val="bg1">
                  <a:lumMod val="85000"/>
                </a:schemeClr>
              </a:solidFill>
              <a:effectLst/>
            </p:grpSpPr>
            <p:sp>
              <p:nvSpPr>
                <p:cNvPr id="201" name="楕円 200">
                  <a:extLst>
                    <a:ext uri="{FF2B5EF4-FFF2-40B4-BE49-F238E27FC236}">
                      <a16:creationId xmlns:a16="http://schemas.microsoft.com/office/drawing/2014/main" id="{84375183-1D44-EBAC-41C8-AFDE3F7DFCD2}"/>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2" name="楕円 201">
                  <a:extLst>
                    <a:ext uri="{FF2B5EF4-FFF2-40B4-BE49-F238E27FC236}">
                      <a16:creationId xmlns:a16="http://schemas.microsoft.com/office/drawing/2014/main" id="{63B6876A-CFAE-C9A2-6E62-FBA7DD7E2CD2}"/>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3" name="正方形/長方形 202">
                  <a:extLst>
                    <a:ext uri="{FF2B5EF4-FFF2-40B4-BE49-F238E27FC236}">
                      <a16:creationId xmlns:a16="http://schemas.microsoft.com/office/drawing/2014/main" id="{13EECDE2-DA0E-F887-9D3D-F9B611185CB6}"/>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00" name="テキスト ボックス 199">
                <a:extLst>
                  <a:ext uri="{FF2B5EF4-FFF2-40B4-BE49-F238E27FC236}">
                    <a16:creationId xmlns:a16="http://schemas.microsoft.com/office/drawing/2014/main" id="{673DCF58-C4D6-92C8-90FD-CD0B10F8E7A2}"/>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気候変動</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grpSp>
        <p:nvGrpSpPr>
          <p:cNvPr id="11" name="グループ化 10">
            <a:extLst>
              <a:ext uri="{FF2B5EF4-FFF2-40B4-BE49-F238E27FC236}">
                <a16:creationId xmlns:a16="http://schemas.microsoft.com/office/drawing/2014/main" id="{E2782DC6-3FD7-0FD6-526E-3BD81C068FD4}"/>
              </a:ext>
            </a:extLst>
          </p:cNvPr>
          <p:cNvGrpSpPr/>
          <p:nvPr/>
        </p:nvGrpSpPr>
        <p:grpSpPr>
          <a:xfrm>
            <a:off x="3874728" y="383254"/>
            <a:ext cx="4442545" cy="769441"/>
            <a:chOff x="3874728" y="376530"/>
            <a:chExt cx="4442545" cy="769441"/>
          </a:xfrm>
        </p:grpSpPr>
        <p:sp>
          <p:nvSpPr>
            <p:cNvPr id="12" name="フリーフォーム: 図形 11">
              <a:extLst>
                <a:ext uri="{FF2B5EF4-FFF2-40B4-BE49-F238E27FC236}">
                  <a16:creationId xmlns:a16="http://schemas.microsoft.com/office/drawing/2014/main" id="{93158C51-0C78-0181-C103-A325470F8F94}"/>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3" name="テキスト ボックス 12">
              <a:extLst>
                <a:ext uri="{FF2B5EF4-FFF2-40B4-BE49-F238E27FC236}">
                  <a16:creationId xmlns:a16="http://schemas.microsoft.com/office/drawing/2014/main" id="{66CCC947-1EDC-C766-237A-DC5B96313F50}"/>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27" name="オーディオ 26">
            <a:hlinkClick r:id="" action="ppaction://media"/>
            <a:extLst>
              <a:ext uri="{FF2B5EF4-FFF2-40B4-BE49-F238E27FC236}">
                <a16:creationId xmlns:a16="http://schemas.microsoft.com/office/drawing/2014/main" id="{1B875E0D-941F-F4FA-6B42-3926ED1F2627}"/>
              </a:ext>
            </a:extLst>
          </p:cNvPr>
          <p:cNvPicPr>
            <a:picLocks noChangeAspect="1"/>
          </p:cNvPicPr>
          <p:nvPr>
            <a:audioFile r:link="rId1"/>
            <p:extLst>
              <p:ext uri="{DAA4B4D4-6D71-4841-9C94-3DE7FCFB9230}">
                <p14:media xmlns:p14="http://schemas.microsoft.com/office/powerpoint/2010/main" r:embed="rId2">
                  <p14:trim st="1770" end="4348.0362"/>
                </p14:media>
              </p:ext>
            </p:extLst>
          </p:nvPr>
        </p:nvPicPr>
        <p:blipFill>
          <a:blip r:embed="rId5"/>
          <a:srcRect l="-287500" t="-287500" r="-287500" b="-287500"/>
          <a:stretch>
            <a:fillRect/>
          </a:stretch>
        </p:blipFill>
        <p:spPr>
          <a:xfrm>
            <a:off x="12384265" y="4249009"/>
            <a:ext cx="2057400" cy="2057400"/>
          </a:xfrm>
          <a:prstGeom prst="ellipse">
            <a:avLst/>
          </a:prstGeom>
        </p:spPr>
      </p:pic>
    </p:spTree>
    <p:extLst>
      <p:ext uri="{BB962C8B-B14F-4D97-AF65-F5344CB8AC3E}">
        <p14:creationId xmlns:p14="http://schemas.microsoft.com/office/powerpoint/2010/main" val="255274652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1"/>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315BCA1F-B39D-0351-7A91-120B222D964F}"/>
            </a:ext>
          </a:extLst>
        </p:cNvPr>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50A5E5CB-FFB0-EBF0-3A2E-7931B19132AD}"/>
              </a:ext>
            </a:extLst>
          </p:cNvPr>
          <p:cNvGrpSpPr/>
          <p:nvPr/>
        </p:nvGrpSpPr>
        <p:grpSpPr>
          <a:xfrm>
            <a:off x="8491300" y="2369617"/>
            <a:ext cx="2401887" cy="2787775"/>
            <a:chOff x="6892943" y="1555627"/>
            <a:chExt cx="2401887" cy="2787775"/>
          </a:xfrm>
        </p:grpSpPr>
        <p:sp>
          <p:nvSpPr>
            <p:cNvPr id="15" name="四角形: 角を丸くする 14">
              <a:extLst>
                <a:ext uri="{FF2B5EF4-FFF2-40B4-BE49-F238E27FC236}">
                  <a16:creationId xmlns:a16="http://schemas.microsoft.com/office/drawing/2014/main" id="{53ADBE14-0309-6AC3-8540-FB83462D08FA}"/>
                </a:ext>
              </a:extLst>
            </p:cNvPr>
            <p:cNvSpPr/>
            <p:nvPr/>
          </p:nvSpPr>
          <p:spPr>
            <a:xfrm>
              <a:off x="6892945" y="1555627"/>
              <a:ext cx="2401885" cy="2457459"/>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角を丸めた四角形 12">
              <a:extLst>
                <a:ext uri="{FF2B5EF4-FFF2-40B4-BE49-F238E27FC236}">
                  <a16:creationId xmlns:a16="http://schemas.microsoft.com/office/drawing/2014/main" id="{CFF49EE0-F9F4-A217-7875-4B8BA1F43C09}"/>
                </a:ext>
              </a:extLst>
            </p:cNvPr>
            <p:cNvSpPr/>
            <p:nvPr/>
          </p:nvSpPr>
          <p:spPr>
            <a:xfrm>
              <a:off x="6892943" y="1570384"/>
              <a:ext cx="2401885" cy="2773018"/>
            </a:xfrm>
            <a:custGeom>
              <a:avLst/>
              <a:gdLst>
                <a:gd name="csX0" fmla="*/ 0 w 2401885"/>
                <a:gd name="csY0" fmla="*/ 378043 h 2268211"/>
                <a:gd name="csX1" fmla="*/ 378043 w 2401885"/>
                <a:gd name="csY1" fmla="*/ 0 h 2268211"/>
                <a:gd name="csX2" fmla="*/ 400314 w 2401885"/>
                <a:gd name="csY2" fmla="*/ 0 h 2268211"/>
                <a:gd name="csX3" fmla="*/ 400314 w 2401885"/>
                <a:gd name="csY3" fmla="*/ 0 h 2268211"/>
                <a:gd name="csX4" fmla="*/ 1000785 w 2401885"/>
                <a:gd name="csY4" fmla="*/ 0 h 2268211"/>
                <a:gd name="csX5" fmla="*/ 2023842 w 2401885"/>
                <a:gd name="csY5" fmla="*/ 0 h 2268211"/>
                <a:gd name="csX6" fmla="*/ 2401885 w 2401885"/>
                <a:gd name="csY6" fmla="*/ 378043 h 2268211"/>
                <a:gd name="csX7" fmla="*/ 2401885 w 2401885"/>
                <a:gd name="csY7" fmla="*/ 1323123 h 2268211"/>
                <a:gd name="csX8" fmla="*/ 2401885 w 2401885"/>
                <a:gd name="csY8" fmla="*/ 1323123 h 2268211"/>
                <a:gd name="csX9" fmla="*/ 2401885 w 2401885"/>
                <a:gd name="csY9" fmla="*/ 1890176 h 2268211"/>
                <a:gd name="csX10" fmla="*/ 2401885 w 2401885"/>
                <a:gd name="csY10" fmla="*/ 1890168 h 2268211"/>
                <a:gd name="csX11" fmla="*/ 2023842 w 2401885"/>
                <a:gd name="csY11" fmla="*/ 2268211 h 2268211"/>
                <a:gd name="csX12" fmla="*/ 1000785 w 2401885"/>
                <a:gd name="csY12" fmla="*/ 2268211 h 2268211"/>
                <a:gd name="csX13" fmla="*/ 192127 w 2401885"/>
                <a:gd name="csY13" fmla="*/ 2691187 h 2268211"/>
                <a:gd name="csX14" fmla="*/ 400314 w 2401885"/>
                <a:gd name="csY14" fmla="*/ 2268211 h 2268211"/>
                <a:gd name="csX15" fmla="*/ 378043 w 2401885"/>
                <a:gd name="csY15" fmla="*/ 2268211 h 2268211"/>
                <a:gd name="csX16" fmla="*/ 0 w 2401885"/>
                <a:gd name="csY16" fmla="*/ 1890168 h 2268211"/>
                <a:gd name="csX17" fmla="*/ 0 w 2401885"/>
                <a:gd name="csY17" fmla="*/ 1890176 h 2268211"/>
                <a:gd name="csX18" fmla="*/ 0 w 2401885"/>
                <a:gd name="csY18" fmla="*/ 1323123 h 2268211"/>
                <a:gd name="csX19" fmla="*/ 0 w 2401885"/>
                <a:gd name="csY19" fmla="*/ 1323123 h 2268211"/>
                <a:gd name="csX20" fmla="*/ 0 w 2401885"/>
                <a:gd name="csY20" fmla="*/ 378043 h 2268211"/>
                <a:gd name="csX0" fmla="*/ 0 w 2401885"/>
                <a:gd name="csY0" fmla="*/ 1323123 h 2691187"/>
                <a:gd name="csX1" fmla="*/ 378043 w 2401885"/>
                <a:gd name="csY1" fmla="*/ 0 h 2691187"/>
                <a:gd name="csX2" fmla="*/ 400314 w 2401885"/>
                <a:gd name="csY2" fmla="*/ 0 h 2691187"/>
                <a:gd name="csX3" fmla="*/ 400314 w 2401885"/>
                <a:gd name="csY3" fmla="*/ 0 h 2691187"/>
                <a:gd name="csX4" fmla="*/ 1000785 w 2401885"/>
                <a:gd name="csY4" fmla="*/ 0 h 2691187"/>
                <a:gd name="csX5" fmla="*/ 2023842 w 2401885"/>
                <a:gd name="csY5" fmla="*/ 0 h 2691187"/>
                <a:gd name="csX6" fmla="*/ 2401885 w 2401885"/>
                <a:gd name="csY6" fmla="*/ 378043 h 2691187"/>
                <a:gd name="csX7" fmla="*/ 2401885 w 2401885"/>
                <a:gd name="csY7" fmla="*/ 1323123 h 2691187"/>
                <a:gd name="csX8" fmla="*/ 2401885 w 2401885"/>
                <a:gd name="csY8" fmla="*/ 1323123 h 2691187"/>
                <a:gd name="csX9" fmla="*/ 2401885 w 2401885"/>
                <a:gd name="csY9" fmla="*/ 1890176 h 2691187"/>
                <a:gd name="csX10" fmla="*/ 2401885 w 2401885"/>
                <a:gd name="csY10" fmla="*/ 1890168 h 2691187"/>
                <a:gd name="csX11" fmla="*/ 2023842 w 2401885"/>
                <a:gd name="csY11" fmla="*/ 2268211 h 2691187"/>
                <a:gd name="csX12" fmla="*/ 1000785 w 2401885"/>
                <a:gd name="csY12" fmla="*/ 2268211 h 2691187"/>
                <a:gd name="csX13" fmla="*/ 192127 w 2401885"/>
                <a:gd name="csY13" fmla="*/ 2691187 h 2691187"/>
                <a:gd name="csX14" fmla="*/ 400314 w 2401885"/>
                <a:gd name="csY14" fmla="*/ 2268211 h 2691187"/>
                <a:gd name="csX15" fmla="*/ 378043 w 2401885"/>
                <a:gd name="csY15" fmla="*/ 2268211 h 2691187"/>
                <a:gd name="csX16" fmla="*/ 0 w 2401885"/>
                <a:gd name="csY16" fmla="*/ 1890168 h 2691187"/>
                <a:gd name="csX17" fmla="*/ 0 w 2401885"/>
                <a:gd name="csY17" fmla="*/ 1890176 h 2691187"/>
                <a:gd name="csX18" fmla="*/ 0 w 2401885"/>
                <a:gd name="csY18" fmla="*/ 1323123 h 2691187"/>
                <a:gd name="csX19" fmla="*/ 0 w 2401885"/>
                <a:gd name="csY19" fmla="*/ 1323123 h 26911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401885" h="2691187">
                  <a:moveTo>
                    <a:pt x="0" y="1323123"/>
                  </a:moveTo>
                  <a:lnTo>
                    <a:pt x="378043" y="0"/>
                  </a:lnTo>
                  <a:lnTo>
                    <a:pt x="400314" y="0"/>
                  </a:lnTo>
                  <a:lnTo>
                    <a:pt x="400314" y="0"/>
                  </a:lnTo>
                  <a:lnTo>
                    <a:pt x="1000785" y="0"/>
                  </a:lnTo>
                  <a:lnTo>
                    <a:pt x="2023842" y="0"/>
                  </a:lnTo>
                  <a:cubicBezTo>
                    <a:pt x="2232629" y="0"/>
                    <a:pt x="2401885" y="169256"/>
                    <a:pt x="2401885" y="378043"/>
                  </a:cubicBezTo>
                  <a:lnTo>
                    <a:pt x="2401885" y="1323123"/>
                  </a:lnTo>
                  <a:lnTo>
                    <a:pt x="2401885" y="1323123"/>
                  </a:lnTo>
                  <a:lnTo>
                    <a:pt x="2401885" y="1890176"/>
                  </a:lnTo>
                  <a:lnTo>
                    <a:pt x="2401885" y="1890168"/>
                  </a:lnTo>
                  <a:cubicBezTo>
                    <a:pt x="2401885" y="2098955"/>
                    <a:pt x="2232629" y="2268211"/>
                    <a:pt x="2023842" y="2268211"/>
                  </a:cubicBezTo>
                  <a:lnTo>
                    <a:pt x="1000785" y="2268211"/>
                  </a:lnTo>
                  <a:lnTo>
                    <a:pt x="192127" y="2691187"/>
                  </a:lnTo>
                  <a:lnTo>
                    <a:pt x="400314" y="2268211"/>
                  </a:lnTo>
                  <a:lnTo>
                    <a:pt x="378043" y="2268211"/>
                  </a:lnTo>
                  <a:cubicBezTo>
                    <a:pt x="169256" y="2268211"/>
                    <a:pt x="0" y="2098955"/>
                    <a:pt x="0" y="1890168"/>
                  </a:cubicBezTo>
                  <a:lnTo>
                    <a:pt x="0" y="1890176"/>
                  </a:lnTo>
                  <a:lnTo>
                    <a:pt x="0" y="1323123"/>
                  </a:lnTo>
                  <a:lnTo>
                    <a:pt x="0" y="1323123"/>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楕円 3">
            <a:extLst>
              <a:ext uri="{FF2B5EF4-FFF2-40B4-BE49-F238E27FC236}">
                <a16:creationId xmlns:a16="http://schemas.microsoft.com/office/drawing/2014/main" id="{3C842819-E44F-B9B5-EEE9-BF1D38ECB6AB}"/>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BE37132-3ACB-79E1-3388-4D5FDB47DC84}"/>
              </a:ext>
            </a:extLst>
          </p:cNvPr>
          <p:cNvSpPr txBox="1"/>
          <p:nvPr/>
        </p:nvSpPr>
        <p:spPr>
          <a:xfrm>
            <a:off x="115022" y="1459229"/>
            <a:ext cx="2031325" cy="3939540"/>
          </a:xfrm>
          <a:prstGeom prst="rect">
            <a:avLst/>
          </a:prstGeom>
          <a:noFill/>
        </p:spPr>
        <p:txBody>
          <a:bodyPr vert="eaVert" wrap="none" rtlCol="0" anchor="ctr">
            <a:spAutoFit/>
          </a:bodyPr>
          <a:lstStyle/>
          <a:p>
            <a:pPr algn="ctr"/>
            <a:r>
              <a:rPr kumimoji="1" lang="ja-JP" altLang="en-US" sz="6000" b="1">
                <a:solidFill>
                  <a:schemeClr val="bg1"/>
                </a:solidFill>
              </a:rPr>
              <a:t>公民館の</a:t>
            </a:r>
            <a:endParaRPr kumimoji="1" lang="en-US" altLang="ja-JP" sz="6000" b="1">
              <a:solidFill>
                <a:schemeClr val="bg1"/>
              </a:solidFill>
            </a:endParaRPr>
          </a:p>
          <a:p>
            <a:pPr algn="ctr"/>
            <a:r>
              <a:rPr kumimoji="1" lang="ja-JP" altLang="en-US" sz="6000" b="1">
                <a:solidFill>
                  <a:schemeClr val="bg1"/>
                </a:solidFill>
              </a:rPr>
              <a:t>多目的利用</a:t>
            </a:r>
          </a:p>
        </p:txBody>
      </p:sp>
      <p:pic>
        <p:nvPicPr>
          <p:cNvPr id="1026" name="Picture 2" descr="公民館のイラスト">
            <a:extLst>
              <a:ext uri="{FF2B5EF4-FFF2-40B4-BE49-F238E27FC236}">
                <a16:creationId xmlns:a16="http://schemas.microsoft.com/office/drawing/2014/main" id="{2DC02D7F-7D30-3796-9E5A-AFCE766AC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651" y="4362028"/>
            <a:ext cx="2481399" cy="223946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CDBEB0D-BEF1-C659-A17E-B8CC45C8027B}"/>
              </a:ext>
            </a:extLst>
          </p:cNvPr>
          <p:cNvSpPr txBox="1"/>
          <p:nvPr/>
        </p:nvSpPr>
        <p:spPr>
          <a:xfrm>
            <a:off x="8894709" y="2478042"/>
            <a:ext cx="1739348" cy="369332"/>
          </a:xfrm>
          <a:prstGeom prst="rect">
            <a:avLst/>
          </a:prstGeom>
          <a:noFill/>
        </p:spPr>
        <p:txBody>
          <a:bodyPr wrap="square" rtlCol="0">
            <a:spAutoFit/>
          </a:bodyPr>
          <a:lstStyle/>
          <a:p>
            <a:r>
              <a:rPr kumimoji="1" lang="ja-JP" altLang="en-US" b="1"/>
              <a:t>子どもランド</a:t>
            </a:r>
          </a:p>
        </p:txBody>
      </p:sp>
      <p:sp>
        <p:nvSpPr>
          <p:cNvPr id="18" name="四角形: 角を丸くする 17">
            <a:extLst>
              <a:ext uri="{FF2B5EF4-FFF2-40B4-BE49-F238E27FC236}">
                <a16:creationId xmlns:a16="http://schemas.microsoft.com/office/drawing/2014/main" id="{E4C5E03F-981B-F68C-19C7-71239EA95513}"/>
              </a:ext>
            </a:extLst>
          </p:cNvPr>
          <p:cNvSpPr/>
          <p:nvPr/>
        </p:nvSpPr>
        <p:spPr>
          <a:xfrm>
            <a:off x="5490521" y="1520055"/>
            <a:ext cx="2670298" cy="2457458"/>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9A5DA587-972A-6779-1537-E1913C729F38}"/>
              </a:ext>
            </a:extLst>
          </p:cNvPr>
          <p:cNvSpPr txBox="1"/>
          <p:nvPr/>
        </p:nvSpPr>
        <p:spPr>
          <a:xfrm>
            <a:off x="5640442" y="1666161"/>
            <a:ext cx="2159999" cy="369332"/>
          </a:xfrm>
          <a:prstGeom prst="rect">
            <a:avLst/>
          </a:prstGeom>
          <a:noFill/>
        </p:spPr>
        <p:txBody>
          <a:bodyPr wrap="square" rtlCol="0">
            <a:spAutoFit/>
          </a:bodyPr>
          <a:lstStyle/>
          <a:p>
            <a:pPr algn="ctr"/>
            <a:r>
              <a:rPr kumimoji="1" lang="ja-JP" altLang="en-US" b="1"/>
              <a:t>交通結節点</a:t>
            </a:r>
          </a:p>
        </p:txBody>
      </p:sp>
      <p:grpSp>
        <p:nvGrpSpPr>
          <p:cNvPr id="28" name="グループ化 27">
            <a:extLst>
              <a:ext uri="{FF2B5EF4-FFF2-40B4-BE49-F238E27FC236}">
                <a16:creationId xmlns:a16="http://schemas.microsoft.com/office/drawing/2014/main" id="{856849CA-CB51-BAD5-A786-5F93F105C2D9}"/>
              </a:ext>
            </a:extLst>
          </p:cNvPr>
          <p:cNvGrpSpPr/>
          <p:nvPr/>
        </p:nvGrpSpPr>
        <p:grpSpPr>
          <a:xfrm>
            <a:off x="-3442738" y="5188950"/>
            <a:ext cx="2150249" cy="1880099"/>
            <a:chOff x="4942600" y="2390775"/>
            <a:chExt cx="2150249" cy="1880099"/>
          </a:xfrm>
        </p:grpSpPr>
        <p:sp>
          <p:nvSpPr>
            <p:cNvPr id="22" name="吹き出し: 角を丸めた四角形 21">
              <a:extLst>
                <a:ext uri="{FF2B5EF4-FFF2-40B4-BE49-F238E27FC236}">
                  <a16:creationId xmlns:a16="http://schemas.microsoft.com/office/drawing/2014/main" id="{074F3139-4E6C-DC30-88DF-283CBD3136FC}"/>
                </a:ext>
              </a:extLst>
            </p:cNvPr>
            <p:cNvSpPr/>
            <p:nvPr/>
          </p:nvSpPr>
          <p:spPr>
            <a:xfrm>
              <a:off x="5244976" y="2610995"/>
              <a:ext cx="1174873" cy="1575008"/>
            </a:xfrm>
            <a:prstGeom prst="wedgeRoundRectCallout">
              <a:avLst>
                <a:gd name="adj1" fmla="val -18194"/>
                <a:gd name="adj2" fmla="val 70718"/>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096902F-F3E8-5986-D524-9C5578E5BABB}"/>
                </a:ext>
              </a:extLst>
            </p:cNvPr>
            <p:cNvSpPr/>
            <p:nvPr/>
          </p:nvSpPr>
          <p:spPr>
            <a:xfrm>
              <a:off x="5016000" y="2390775"/>
              <a:ext cx="2004826" cy="1660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2A812EAC-ECF6-D9D8-9D80-2BD7353F020E}"/>
                </a:ext>
              </a:extLst>
            </p:cNvPr>
            <p:cNvSpPr/>
            <p:nvPr/>
          </p:nvSpPr>
          <p:spPr>
            <a:xfrm>
              <a:off x="4961369" y="3157233"/>
              <a:ext cx="2076849" cy="89630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タクシー（ハイヤー/自動車）のイラスト素材">
              <a:extLst>
                <a:ext uri="{FF2B5EF4-FFF2-40B4-BE49-F238E27FC236}">
                  <a16:creationId xmlns:a16="http://schemas.microsoft.com/office/drawing/2014/main" id="{EF783C3C-B0AD-C394-1A02-ACEFB4D37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974" y="3365999"/>
              <a:ext cx="90487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バスのイラスト | 無料のフリー素材 イラストエイト">
              <a:extLst>
                <a:ext uri="{FF2B5EF4-FFF2-40B4-BE49-F238E27FC236}">
                  <a16:creationId xmlns:a16="http://schemas.microsoft.com/office/drawing/2014/main" id="{A0EBC26A-F3CB-4096-A54F-6A78BF83E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00" y="2823771"/>
              <a:ext cx="1271119" cy="8963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バス停のイラスト | かわいいフリー素材集 いらすとや">
              <a:extLst>
                <a:ext uri="{FF2B5EF4-FFF2-40B4-BE49-F238E27FC236}">
                  <a16:creationId xmlns:a16="http://schemas.microsoft.com/office/drawing/2014/main" id="{0E68A9CE-FF74-D79C-4B7A-3AAB62EE0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09" y="2963526"/>
              <a:ext cx="458599" cy="7206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歩くおばあさんのイラスト">
              <a:extLst>
                <a:ext uri="{FF2B5EF4-FFF2-40B4-BE49-F238E27FC236}">
                  <a16:creationId xmlns:a16="http://schemas.microsoft.com/office/drawing/2014/main" id="{DB66BF6B-D01F-7CFD-3DEF-646D03501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869" y="3063398"/>
              <a:ext cx="428339" cy="622499"/>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図 26">
            <a:extLst>
              <a:ext uri="{FF2B5EF4-FFF2-40B4-BE49-F238E27FC236}">
                <a16:creationId xmlns:a16="http://schemas.microsoft.com/office/drawing/2014/main" id="{706A4E1E-443F-5D35-0842-7B726ED50BE5}"/>
              </a:ext>
            </a:extLst>
          </p:cNvPr>
          <p:cNvPicPr>
            <a:picLocks noChangeAspect="1"/>
          </p:cNvPicPr>
          <p:nvPr/>
        </p:nvPicPr>
        <p:blipFill>
          <a:blip r:embed="rId7"/>
          <a:srcRect r="2185"/>
          <a:stretch>
            <a:fillRect/>
          </a:stretch>
        </p:blipFill>
        <p:spPr>
          <a:xfrm>
            <a:off x="5602971" y="2108218"/>
            <a:ext cx="2445399" cy="1665647"/>
          </a:xfrm>
          <a:prstGeom prst="rect">
            <a:avLst/>
          </a:prstGeom>
        </p:spPr>
      </p:pic>
      <p:pic>
        <p:nvPicPr>
          <p:cNvPr id="30" name="図 29" descr="図書館のテーブル&#10;&#10;AI 生成コンテンツは誤りを含む可能性があります。">
            <a:extLst>
              <a:ext uri="{FF2B5EF4-FFF2-40B4-BE49-F238E27FC236}">
                <a16:creationId xmlns:a16="http://schemas.microsoft.com/office/drawing/2014/main" id="{102A4312-4EB4-F66F-B183-EC2B25091A36}"/>
              </a:ext>
            </a:extLst>
          </p:cNvPr>
          <p:cNvPicPr>
            <a:picLocks noChangeAspect="1"/>
          </p:cNvPicPr>
          <p:nvPr/>
        </p:nvPicPr>
        <p:blipFill>
          <a:blip r:embed="rId8"/>
          <a:stretch>
            <a:fillRect/>
          </a:stretch>
        </p:blipFill>
        <p:spPr>
          <a:xfrm>
            <a:off x="8595627" y="2941042"/>
            <a:ext cx="2193235" cy="1644926"/>
          </a:xfrm>
          <a:prstGeom prst="rect">
            <a:avLst/>
          </a:prstGeom>
        </p:spPr>
      </p:pic>
      <p:sp>
        <p:nvSpPr>
          <p:cNvPr id="32" name="吹き出し: 角を丸めた四角形 31">
            <a:extLst>
              <a:ext uri="{FF2B5EF4-FFF2-40B4-BE49-F238E27FC236}">
                <a16:creationId xmlns:a16="http://schemas.microsoft.com/office/drawing/2014/main" id="{6F67D9FA-F25D-BCA2-724A-420430220E52}"/>
              </a:ext>
            </a:extLst>
          </p:cNvPr>
          <p:cNvSpPr/>
          <p:nvPr/>
        </p:nvSpPr>
        <p:spPr>
          <a:xfrm>
            <a:off x="3244977" y="3050844"/>
            <a:ext cx="1731337" cy="1575008"/>
          </a:xfrm>
          <a:prstGeom prst="wedgeRoundRectCallout">
            <a:avLst>
              <a:gd name="adj1" fmla="val 65776"/>
              <a:gd name="adj2" fmla="val 82813"/>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33EDFD8F-DFFA-FB38-7404-57FA6D6C5334}"/>
              </a:ext>
            </a:extLst>
          </p:cNvPr>
          <p:cNvSpPr/>
          <p:nvPr/>
        </p:nvSpPr>
        <p:spPr>
          <a:xfrm>
            <a:off x="2810973" y="2150589"/>
            <a:ext cx="2401885" cy="2457458"/>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8" name="Picture 14" descr="ファミサポのしくみ | 一般財団法人 女性労働協会">
            <a:extLst>
              <a:ext uri="{FF2B5EF4-FFF2-40B4-BE49-F238E27FC236}">
                <a16:creationId xmlns:a16="http://schemas.microsoft.com/office/drawing/2014/main" id="{84337BD0-AA72-0848-D138-E2125F192C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2460" y="2847374"/>
            <a:ext cx="2150398" cy="1598269"/>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2D70F579-12E6-F946-9490-FB3A2338C8E4}"/>
              </a:ext>
            </a:extLst>
          </p:cNvPr>
          <p:cNvSpPr txBox="1"/>
          <p:nvPr/>
        </p:nvSpPr>
        <p:spPr>
          <a:xfrm>
            <a:off x="2927115" y="2281978"/>
            <a:ext cx="2159999" cy="646331"/>
          </a:xfrm>
          <a:prstGeom prst="rect">
            <a:avLst/>
          </a:prstGeom>
          <a:noFill/>
        </p:spPr>
        <p:txBody>
          <a:bodyPr wrap="square" rtlCol="0">
            <a:spAutoFit/>
          </a:bodyPr>
          <a:lstStyle/>
          <a:p>
            <a:pPr algn="ctr"/>
            <a:r>
              <a:rPr kumimoji="1" lang="ja-JP" altLang="en-US" b="1"/>
              <a:t>ファミリーサポートセンター</a:t>
            </a:r>
          </a:p>
        </p:txBody>
      </p:sp>
    </p:spTree>
    <p:extLst>
      <p:ext uri="{BB962C8B-B14F-4D97-AF65-F5344CB8AC3E}">
        <p14:creationId xmlns:p14="http://schemas.microsoft.com/office/powerpoint/2010/main" val="4204482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949AF6-E173-442B-3785-54EFCB2CF907}"/>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5A7DBA17-A3F3-6BA0-3015-C92671F6BA87}"/>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3C59EE9-D783-B4FF-519D-0E255047D0C9}"/>
              </a:ext>
            </a:extLst>
          </p:cNvPr>
          <p:cNvSpPr txBox="1"/>
          <p:nvPr/>
        </p:nvSpPr>
        <p:spPr>
          <a:xfrm>
            <a:off x="-346643" y="1843950"/>
            <a:ext cx="295465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a:p>
            <a:pPr algn="ctr"/>
            <a:endParaRPr kumimoji="1" lang="ja-JP" altLang="en-US" sz="6000" b="1">
              <a:solidFill>
                <a:schemeClr val="bg1"/>
              </a:solidFill>
            </a:endParaRPr>
          </a:p>
        </p:txBody>
      </p:sp>
      <p:pic>
        <p:nvPicPr>
          <p:cNvPr id="4100" name="Picture 4" descr="公民館イラスト｜無料イラスト・フリー素材なら「イラストAC」">
            <a:extLst>
              <a:ext uri="{FF2B5EF4-FFF2-40B4-BE49-F238E27FC236}">
                <a16:creationId xmlns:a16="http://schemas.microsoft.com/office/drawing/2014/main" id="{B9279AE2-FCC5-81B4-2983-F462E9941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843" y="2825284"/>
            <a:ext cx="2028236" cy="2034219"/>
          </a:xfrm>
          <a:prstGeom prst="rect">
            <a:avLst/>
          </a:prstGeom>
          <a:noFill/>
          <a:extLst>
            <a:ext uri="{909E8E84-426E-40DD-AFC4-6F175D3DCCD1}">
              <a14:hiddenFill xmlns:a14="http://schemas.microsoft.com/office/drawing/2010/main">
                <a:solidFill>
                  <a:srgbClr val="FFFFFF"/>
                </a:solidFill>
              </a14:hiddenFill>
            </a:ext>
          </a:extLst>
        </p:spPr>
      </p:pic>
      <p:sp>
        <p:nvSpPr>
          <p:cNvPr id="2" name="円: 塗りつぶしなし 1">
            <a:extLst>
              <a:ext uri="{FF2B5EF4-FFF2-40B4-BE49-F238E27FC236}">
                <a16:creationId xmlns:a16="http://schemas.microsoft.com/office/drawing/2014/main" id="{FF496571-E056-94C6-C268-24219D1300A3}"/>
              </a:ext>
            </a:extLst>
          </p:cNvPr>
          <p:cNvSpPr/>
          <p:nvPr/>
        </p:nvSpPr>
        <p:spPr>
          <a:xfrm>
            <a:off x="3859805" y="1055718"/>
            <a:ext cx="5842535" cy="5554545"/>
          </a:xfrm>
          <a:prstGeom prst="donut">
            <a:avLst>
              <a:gd name="adj" fmla="val 1979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四角形: 角を丸くする 4">
            <a:extLst>
              <a:ext uri="{FF2B5EF4-FFF2-40B4-BE49-F238E27FC236}">
                <a16:creationId xmlns:a16="http://schemas.microsoft.com/office/drawing/2014/main" id="{59BAED1F-83D4-94E0-E841-B3155990A3B5}"/>
              </a:ext>
            </a:extLst>
          </p:cNvPr>
          <p:cNvSpPr/>
          <p:nvPr/>
        </p:nvSpPr>
        <p:spPr>
          <a:xfrm>
            <a:off x="5457346" y="0"/>
            <a:ext cx="2670298" cy="2311352"/>
          </a:xfrm>
          <a:prstGeom prst="roundRect">
            <a:avLst>
              <a:gd name="adj" fmla="val 722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5D53D44-BE38-B415-A53C-FE4D714E6820}"/>
              </a:ext>
            </a:extLst>
          </p:cNvPr>
          <p:cNvSpPr txBox="1"/>
          <p:nvPr/>
        </p:nvSpPr>
        <p:spPr>
          <a:xfrm>
            <a:off x="5674994" y="73053"/>
            <a:ext cx="2159999" cy="369332"/>
          </a:xfrm>
          <a:prstGeom prst="rect">
            <a:avLst/>
          </a:prstGeom>
          <a:noFill/>
        </p:spPr>
        <p:txBody>
          <a:bodyPr wrap="square" rtlCol="0">
            <a:spAutoFit/>
          </a:bodyPr>
          <a:lstStyle/>
          <a:p>
            <a:pPr algn="ctr"/>
            <a:r>
              <a:rPr kumimoji="1" lang="ja-JP" altLang="en-US" b="1"/>
              <a:t>交通結節点</a:t>
            </a:r>
          </a:p>
        </p:txBody>
      </p:sp>
      <p:pic>
        <p:nvPicPr>
          <p:cNvPr id="7" name="図 6">
            <a:extLst>
              <a:ext uri="{FF2B5EF4-FFF2-40B4-BE49-F238E27FC236}">
                <a16:creationId xmlns:a16="http://schemas.microsoft.com/office/drawing/2014/main" id="{724FED97-3233-61EE-B6CC-92D9B18257C8}"/>
              </a:ext>
            </a:extLst>
          </p:cNvPr>
          <p:cNvPicPr>
            <a:picLocks noChangeAspect="1"/>
          </p:cNvPicPr>
          <p:nvPr/>
        </p:nvPicPr>
        <p:blipFill>
          <a:blip r:embed="rId6"/>
          <a:srcRect r="2185"/>
          <a:stretch>
            <a:fillRect/>
          </a:stretch>
        </p:blipFill>
        <p:spPr>
          <a:xfrm>
            <a:off x="5746925" y="515438"/>
            <a:ext cx="2160000" cy="1471252"/>
          </a:xfrm>
          <a:prstGeom prst="rect">
            <a:avLst/>
          </a:prstGeom>
        </p:spPr>
      </p:pic>
      <p:sp>
        <p:nvSpPr>
          <p:cNvPr id="9" name="四角形: 角を丸くする 8">
            <a:extLst>
              <a:ext uri="{FF2B5EF4-FFF2-40B4-BE49-F238E27FC236}">
                <a16:creationId xmlns:a16="http://schemas.microsoft.com/office/drawing/2014/main" id="{3B744BEF-785B-166E-43AD-3F1563C61B2C}"/>
              </a:ext>
            </a:extLst>
          </p:cNvPr>
          <p:cNvSpPr/>
          <p:nvPr/>
        </p:nvSpPr>
        <p:spPr>
          <a:xfrm>
            <a:off x="8546605" y="1082623"/>
            <a:ext cx="2584268" cy="2457459"/>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A7DCBB9-D28E-1495-97EB-1C2C0AF98B8E}"/>
              </a:ext>
            </a:extLst>
          </p:cNvPr>
          <p:cNvSpPr txBox="1"/>
          <p:nvPr/>
        </p:nvSpPr>
        <p:spPr>
          <a:xfrm>
            <a:off x="9044391" y="1280102"/>
            <a:ext cx="1739348" cy="369332"/>
          </a:xfrm>
          <a:prstGeom prst="rect">
            <a:avLst/>
          </a:prstGeom>
          <a:noFill/>
        </p:spPr>
        <p:txBody>
          <a:bodyPr wrap="square" rtlCol="0">
            <a:spAutoFit/>
          </a:bodyPr>
          <a:lstStyle/>
          <a:p>
            <a:r>
              <a:rPr kumimoji="1" lang="ja-JP" altLang="en-US" b="1"/>
              <a:t>子どもランド</a:t>
            </a:r>
          </a:p>
        </p:txBody>
      </p:sp>
      <p:pic>
        <p:nvPicPr>
          <p:cNvPr id="14" name="図 13" descr="図書館のテーブル&#10;&#10;AI 生成コンテンツは誤りを含む可能性があります。">
            <a:extLst>
              <a:ext uri="{FF2B5EF4-FFF2-40B4-BE49-F238E27FC236}">
                <a16:creationId xmlns:a16="http://schemas.microsoft.com/office/drawing/2014/main" id="{DC175AAE-ACBD-2A67-ADAF-E7EC10C9DB24}"/>
              </a:ext>
            </a:extLst>
          </p:cNvPr>
          <p:cNvPicPr>
            <a:picLocks noChangeAspect="1"/>
          </p:cNvPicPr>
          <p:nvPr/>
        </p:nvPicPr>
        <p:blipFill>
          <a:blip r:embed="rId7"/>
          <a:stretch>
            <a:fillRect/>
          </a:stretch>
        </p:blipFill>
        <p:spPr>
          <a:xfrm>
            <a:off x="8745309" y="1743102"/>
            <a:ext cx="2193235" cy="1644926"/>
          </a:xfrm>
          <a:prstGeom prst="rect">
            <a:avLst/>
          </a:prstGeom>
        </p:spPr>
      </p:pic>
      <p:sp>
        <p:nvSpPr>
          <p:cNvPr id="17" name="四角形: 角を丸くする 16">
            <a:extLst>
              <a:ext uri="{FF2B5EF4-FFF2-40B4-BE49-F238E27FC236}">
                <a16:creationId xmlns:a16="http://schemas.microsoft.com/office/drawing/2014/main" id="{DF3E0828-3478-A576-9859-8E6B02B8DC2D}"/>
              </a:ext>
            </a:extLst>
          </p:cNvPr>
          <p:cNvSpPr/>
          <p:nvPr/>
        </p:nvSpPr>
        <p:spPr>
          <a:xfrm>
            <a:off x="2636500" y="1082623"/>
            <a:ext cx="2401885" cy="2457458"/>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14" descr="ファミサポのしくみ | 一般財団法人 女性労働協会">
            <a:extLst>
              <a:ext uri="{FF2B5EF4-FFF2-40B4-BE49-F238E27FC236}">
                <a16:creationId xmlns:a16="http://schemas.microsoft.com/office/drawing/2014/main" id="{7F88478B-CF72-44B4-786D-9B0DFB762A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485" y="1848318"/>
            <a:ext cx="2150398" cy="159826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BD8DFDFB-F5FA-D650-5753-3F480A48D588}"/>
              </a:ext>
            </a:extLst>
          </p:cNvPr>
          <p:cNvSpPr txBox="1"/>
          <p:nvPr/>
        </p:nvSpPr>
        <p:spPr>
          <a:xfrm>
            <a:off x="2752642" y="1214012"/>
            <a:ext cx="2159999" cy="646331"/>
          </a:xfrm>
          <a:prstGeom prst="rect">
            <a:avLst/>
          </a:prstGeom>
          <a:noFill/>
        </p:spPr>
        <p:txBody>
          <a:bodyPr wrap="square" rtlCol="0">
            <a:spAutoFit/>
          </a:bodyPr>
          <a:lstStyle/>
          <a:p>
            <a:pPr algn="ctr"/>
            <a:r>
              <a:rPr kumimoji="1" lang="ja-JP" altLang="en-US" b="1"/>
              <a:t>ファミリー</a:t>
            </a:r>
            <a:endParaRPr kumimoji="1" lang="en-US" altLang="ja-JP" b="1"/>
          </a:p>
          <a:p>
            <a:pPr algn="ctr"/>
            <a:r>
              <a:rPr kumimoji="1" lang="ja-JP" altLang="en-US" b="1"/>
              <a:t>サポートセンター</a:t>
            </a:r>
          </a:p>
        </p:txBody>
      </p:sp>
      <p:sp>
        <p:nvSpPr>
          <p:cNvPr id="23" name="四角形: 角を丸くする 22">
            <a:extLst>
              <a:ext uri="{FF2B5EF4-FFF2-40B4-BE49-F238E27FC236}">
                <a16:creationId xmlns:a16="http://schemas.microsoft.com/office/drawing/2014/main" id="{967DA84D-779B-F7E7-1753-F681D833748D}"/>
              </a:ext>
            </a:extLst>
          </p:cNvPr>
          <p:cNvSpPr/>
          <p:nvPr/>
        </p:nvSpPr>
        <p:spPr>
          <a:xfrm>
            <a:off x="8189883" y="4468234"/>
            <a:ext cx="2584268" cy="2345864"/>
          </a:xfrm>
          <a:prstGeom prst="roundRect">
            <a:avLst>
              <a:gd name="adj" fmla="val 7225"/>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D99A40F-E9DB-FA10-9912-6E15DCAD9F8A}"/>
              </a:ext>
            </a:extLst>
          </p:cNvPr>
          <p:cNvSpPr txBox="1"/>
          <p:nvPr/>
        </p:nvSpPr>
        <p:spPr>
          <a:xfrm>
            <a:off x="8219446" y="4541791"/>
            <a:ext cx="2621750" cy="646331"/>
          </a:xfrm>
          <a:prstGeom prst="rect">
            <a:avLst/>
          </a:prstGeom>
          <a:noFill/>
        </p:spPr>
        <p:txBody>
          <a:bodyPr wrap="square" rtlCol="0">
            <a:spAutoFit/>
          </a:bodyPr>
          <a:lstStyle/>
          <a:p>
            <a:pPr algn="ctr"/>
            <a:r>
              <a:rPr lang="ja-JP" altLang="en-US" b="1"/>
              <a:t>保健センター</a:t>
            </a:r>
            <a:endParaRPr lang="en-US" altLang="ja-JP" b="1"/>
          </a:p>
          <a:p>
            <a:pPr algn="ctr"/>
            <a:r>
              <a:rPr lang="ja-JP" altLang="en-US" b="1"/>
              <a:t>新治分室</a:t>
            </a:r>
            <a:endParaRPr kumimoji="1" lang="ja-JP" altLang="en-US" b="1"/>
          </a:p>
        </p:txBody>
      </p:sp>
      <p:sp>
        <p:nvSpPr>
          <p:cNvPr id="31" name="テキスト ボックス 30">
            <a:extLst>
              <a:ext uri="{FF2B5EF4-FFF2-40B4-BE49-F238E27FC236}">
                <a16:creationId xmlns:a16="http://schemas.microsoft.com/office/drawing/2014/main" id="{77BDC875-C45E-02C8-4149-3A79CFC78724}"/>
              </a:ext>
            </a:extLst>
          </p:cNvPr>
          <p:cNvSpPr txBox="1"/>
          <p:nvPr/>
        </p:nvSpPr>
        <p:spPr>
          <a:xfrm>
            <a:off x="5766286" y="4628617"/>
            <a:ext cx="2159999" cy="369332"/>
          </a:xfrm>
          <a:prstGeom prst="rect">
            <a:avLst/>
          </a:prstGeom>
          <a:noFill/>
        </p:spPr>
        <p:txBody>
          <a:bodyPr wrap="square" rtlCol="0">
            <a:spAutoFit/>
          </a:bodyPr>
          <a:lstStyle/>
          <a:p>
            <a:pPr algn="ctr"/>
            <a:r>
              <a:rPr kumimoji="1" lang="ja-JP" altLang="en-US" b="1"/>
              <a:t>新治公民館</a:t>
            </a:r>
            <a:endParaRPr kumimoji="1" lang="en-US" altLang="ja-JP" b="1"/>
          </a:p>
        </p:txBody>
      </p:sp>
      <p:sp>
        <p:nvSpPr>
          <p:cNvPr id="34" name="四角形: 角を丸くする 33">
            <a:extLst>
              <a:ext uri="{FF2B5EF4-FFF2-40B4-BE49-F238E27FC236}">
                <a16:creationId xmlns:a16="http://schemas.microsoft.com/office/drawing/2014/main" id="{7B6C9566-7875-3D18-5F31-271A35D03911}"/>
              </a:ext>
            </a:extLst>
          </p:cNvPr>
          <p:cNvSpPr/>
          <p:nvPr/>
        </p:nvSpPr>
        <p:spPr>
          <a:xfrm>
            <a:off x="2873077" y="4394904"/>
            <a:ext cx="2438841" cy="2419193"/>
          </a:xfrm>
          <a:prstGeom prst="roundRect">
            <a:avLst>
              <a:gd name="adj" fmla="val 7225"/>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4367AE9F-B1C2-E2DD-ABAD-F359CEB927DB}"/>
              </a:ext>
            </a:extLst>
          </p:cNvPr>
          <p:cNvSpPr txBox="1"/>
          <p:nvPr/>
        </p:nvSpPr>
        <p:spPr>
          <a:xfrm>
            <a:off x="2789038" y="4558360"/>
            <a:ext cx="2621750" cy="369332"/>
          </a:xfrm>
          <a:prstGeom prst="rect">
            <a:avLst/>
          </a:prstGeom>
          <a:noFill/>
        </p:spPr>
        <p:txBody>
          <a:bodyPr wrap="square" rtlCol="0">
            <a:spAutoFit/>
          </a:bodyPr>
          <a:lstStyle/>
          <a:p>
            <a:pPr algn="ctr"/>
            <a:r>
              <a:rPr kumimoji="1" lang="ja-JP" altLang="en-US" b="1"/>
              <a:t>新治児童館</a:t>
            </a:r>
          </a:p>
        </p:txBody>
      </p:sp>
      <p:grpSp>
        <p:nvGrpSpPr>
          <p:cNvPr id="37" name="グループ化 36">
            <a:extLst>
              <a:ext uri="{FF2B5EF4-FFF2-40B4-BE49-F238E27FC236}">
                <a16:creationId xmlns:a16="http://schemas.microsoft.com/office/drawing/2014/main" id="{9745F393-FCA8-670E-E6C4-A3B070619831}"/>
              </a:ext>
            </a:extLst>
          </p:cNvPr>
          <p:cNvGrpSpPr/>
          <p:nvPr/>
        </p:nvGrpSpPr>
        <p:grpSpPr>
          <a:xfrm rot="1821490">
            <a:off x="4905827" y="2995293"/>
            <a:ext cx="870034" cy="484632"/>
            <a:chOff x="4640556" y="3476472"/>
            <a:chExt cx="870034" cy="484632"/>
          </a:xfrm>
          <a:solidFill>
            <a:schemeClr val="tx2"/>
          </a:solidFill>
        </p:grpSpPr>
        <p:sp>
          <p:nvSpPr>
            <p:cNvPr id="38" name="矢印: 山形 37">
              <a:extLst>
                <a:ext uri="{FF2B5EF4-FFF2-40B4-BE49-F238E27FC236}">
                  <a16:creationId xmlns:a16="http://schemas.microsoft.com/office/drawing/2014/main" id="{3EC0B37A-52B3-9111-9850-10A1FF472B9D}"/>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9" name="矢印: 山形 38">
              <a:extLst>
                <a:ext uri="{FF2B5EF4-FFF2-40B4-BE49-F238E27FC236}">
                  <a16:creationId xmlns:a16="http://schemas.microsoft.com/office/drawing/2014/main" id="{5E774852-4A28-3AC3-BD22-7087F1470FE1}"/>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0" name="矢印: 山形 39">
              <a:extLst>
                <a:ext uri="{FF2B5EF4-FFF2-40B4-BE49-F238E27FC236}">
                  <a16:creationId xmlns:a16="http://schemas.microsoft.com/office/drawing/2014/main" id="{A6A157E1-4DBB-D464-253C-396228EF6AA7}"/>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1" name="グループ化 40">
            <a:extLst>
              <a:ext uri="{FF2B5EF4-FFF2-40B4-BE49-F238E27FC236}">
                <a16:creationId xmlns:a16="http://schemas.microsoft.com/office/drawing/2014/main" id="{5424C68E-F23B-F6BC-37EA-BA91E50D3F4C}"/>
              </a:ext>
            </a:extLst>
          </p:cNvPr>
          <p:cNvGrpSpPr/>
          <p:nvPr/>
        </p:nvGrpSpPr>
        <p:grpSpPr>
          <a:xfrm rot="5400000">
            <a:off x="6391909" y="2231368"/>
            <a:ext cx="870034" cy="484632"/>
            <a:chOff x="4640556" y="3476472"/>
            <a:chExt cx="870034" cy="484632"/>
          </a:xfrm>
          <a:solidFill>
            <a:schemeClr val="tx2"/>
          </a:solidFill>
        </p:grpSpPr>
        <p:sp>
          <p:nvSpPr>
            <p:cNvPr id="42" name="矢印: 山形 41">
              <a:extLst>
                <a:ext uri="{FF2B5EF4-FFF2-40B4-BE49-F238E27FC236}">
                  <a16:creationId xmlns:a16="http://schemas.microsoft.com/office/drawing/2014/main" id="{418FB4AE-79DE-5175-519A-B20C374BED8B}"/>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矢印: 山形 42">
              <a:extLst>
                <a:ext uri="{FF2B5EF4-FFF2-40B4-BE49-F238E27FC236}">
                  <a16:creationId xmlns:a16="http://schemas.microsoft.com/office/drawing/2014/main" id="{A6743A67-2A7B-E2DA-1B10-A3DC158DC404}"/>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4" name="矢印: 山形 43">
              <a:extLst>
                <a:ext uri="{FF2B5EF4-FFF2-40B4-BE49-F238E27FC236}">
                  <a16:creationId xmlns:a16="http://schemas.microsoft.com/office/drawing/2014/main" id="{1D471D75-6FF7-2AFC-AFD4-10131D32F585}"/>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5" name="グループ化 44">
            <a:extLst>
              <a:ext uri="{FF2B5EF4-FFF2-40B4-BE49-F238E27FC236}">
                <a16:creationId xmlns:a16="http://schemas.microsoft.com/office/drawing/2014/main" id="{1517391C-4EE9-64E2-3ADA-ABDD7C9D029F}"/>
              </a:ext>
            </a:extLst>
          </p:cNvPr>
          <p:cNvGrpSpPr/>
          <p:nvPr/>
        </p:nvGrpSpPr>
        <p:grpSpPr>
          <a:xfrm rot="8702407">
            <a:off x="7794029" y="2986812"/>
            <a:ext cx="870034" cy="484632"/>
            <a:chOff x="4640556" y="3476472"/>
            <a:chExt cx="870034" cy="484632"/>
          </a:xfrm>
          <a:solidFill>
            <a:schemeClr val="tx2"/>
          </a:solidFill>
        </p:grpSpPr>
        <p:sp>
          <p:nvSpPr>
            <p:cNvPr id="46" name="矢印: 山形 45">
              <a:extLst>
                <a:ext uri="{FF2B5EF4-FFF2-40B4-BE49-F238E27FC236}">
                  <a16:creationId xmlns:a16="http://schemas.microsoft.com/office/drawing/2014/main" id="{B3F684A9-23A8-E197-72DA-AD7ACDB08140}"/>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7" name="矢印: 山形 46">
              <a:extLst>
                <a:ext uri="{FF2B5EF4-FFF2-40B4-BE49-F238E27FC236}">
                  <a16:creationId xmlns:a16="http://schemas.microsoft.com/office/drawing/2014/main" id="{04019410-AA0F-5945-8723-918FA9D8CDA0}"/>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8" name="矢印: 山形 47">
              <a:extLst>
                <a:ext uri="{FF2B5EF4-FFF2-40B4-BE49-F238E27FC236}">
                  <a16:creationId xmlns:a16="http://schemas.microsoft.com/office/drawing/2014/main" id="{304710C5-A177-4180-3B01-1468AF321CDD}"/>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50" name="グループ化 49">
            <a:extLst>
              <a:ext uri="{FF2B5EF4-FFF2-40B4-BE49-F238E27FC236}">
                <a16:creationId xmlns:a16="http://schemas.microsoft.com/office/drawing/2014/main" id="{92470B4C-6709-F0D9-2248-F091F614BE4E}"/>
              </a:ext>
            </a:extLst>
          </p:cNvPr>
          <p:cNvGrpSpPr/>
          <p:nvPr/>
        </p:nvGrpSpPr>
        <p:grpSpPr>
          <a:xfrm rot="13025079">
            <a:off x="7623068" y="4529913"/>
            <a:ext cx="870034" cy="484632"/>
            <a:chOff x="4640556" y="3476472"/>
            <a:chExt cx="870034" cy="484632"/>
          </a:xfrm>
          <a:solidFill>
            <a:schemeClr val="tx2"/>
          </a:solidFill>
        </p:grpSpPr>
        <p:sp>
          <p:nvSpPr>
            <p:cNvPr id="51" name="矢印: 山形 50">
              <a:extLst>
                <a:ext uri="{FF2B5EF4-FFF2-40B4-BE49-F238E27FC236}">
                  <a16:creationId xmlns:a16="http://schemas.microsoft.com/office/drawing/2014/main" id="{2B1D027F-1AFA-2078-C663-B3D2F82DCE41}"/>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矢印: 山形 51">
              <a:extLst>
                <a:ext uri="{FF2B5EF4-FFF2-40B4-BE49-F238E27FC236}">
                  <a16:creationId xmlns:a16="http://schemas.microsoft.com/office/drawing/2014/main" id="{F21CA100-6B3E-CDD8-D6AE-469C4B8DE305}"/>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3" name="矢印: 山形 52">
              <a:extLst>
                <a:ext uri="{FF2B5EF4-FFF2-40B4-BE49-F238E27FC236}">
                  <a16:creationId xmlns:a16="http://schemas.microsoft.com/office/drawing/2014/main" id="{A0964C85-98D5-3017-3A64-A8BBE645904D}"/>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54" name="グループ化 53">
            <a:extLst>
              <a:ext uri="{FF2B5EF4-FFF2-40B4-BE49-F238E27FC236}">
                <a16:creationId xmlns:a16="http://schemas.microsoft.com/office/drawing/2014/main" id="{3CA9E8CB-CC30-937A-4A6E-DDC5A7CB1A8B}"/>
              </a:ext>
            </a:extLst>
          </p:cNvPr>
          <p:cNvGrpSpPr/>
          <p:nvPr/>
        </p:nvGrpSpPr>
        <p:grpSpPr>
          <a:xfrm rot="19237776">
            <a:off x="5163386" y="4629985"/>
            <a:ext cx="870035" cy="484632"/>
            <a:chOff x="4640555" y="3476472"/>
            <a:chExt cx="870035" cy="484632"/>
          </a:xfrm>
          <a:solidFill>
            <a:schemeClr val="tx2"/>
          </a:solidFill>
        </p:grpSpPr>
        <p:sp>
          <p:nvSpPr>
            <p:cNvPr id="55" name="矢印: 山形 54">
              <a:extLst>
                <a:ext uri="{FF2B5EF4-FFF2-40B4-BE49-F238E27FC236}">
                  <a16:creationId xmlns:a16="http://schemas.microsoft.com/office/drawing/2014/main" id="{B533F8C2-90A1-64D2-2681-4537A6CDF8C7}"/>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6" name="矢印: 山形 55">
              <a:extLst>
                <a:ext uri="{FF2B5EF4-FFF2-40B4-BE49-F238E27FC236}">
                  <a16:creationId xmlns:a16="http://schemas.microsoft.com/office/drawing/2014/main" id="{660D096D-06EB-6D5C-DCE3-C350F38EA027}"/>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7" name="矢印: 山形 56">
              <a:extLst>
                <a:ext uri="{FF2B5EF4-FFF2-40B4-BE49-F238E27FC236}">
                  <a16:creationId xmlns:a16="http://schemas.microsoft.com/office/drawing/2014/main" id="{24329FDC-6A4D-A311-003E-33810B0F7B37}"/>
                </a:ext>
              </a:extLst>
            </p:cNvPr>
            <p:cNvSpPr/>
            <p:nvPr/>
          </p:nvSpPr>
          <p:spPr>
            <a:xfrm>
              <a:off x="4640555"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pic>
        <p:nvPicPr>
          <p:cNvPr id="4102" name="Picture 6" descr="板野町社会福祉協議会ホームページ">
            <a:extLst>
              <a:ext uri="{FF2B5EF4-FFF2-40B4-BE49-F238E27FC236}">
                <a16:creationId xmlns:a16="http://schemas.microsoft.com/office/drawing/2014/main" id="{04426AD9-430A-27D3-DF30-06905F7542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8937" y="5091148"/>
            <a:ext cx="2049462" cy="18086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保健センターのイラスト | かわいいフリー素材集 いらすとや">
            <a:extLst>
              <a:ext uri="{FF2B5EF4-FFF2-40B4-BE49-F238E27FC236}">
                <a16:creationId xmlns:a16="http://schemas.microsoft.com/office/drawing/2014/main" id="{50E3B546-3DB5-F109-3813-C4002AFF59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6861" y="5150047"/>
            <a:ext cx="1613581" cy="1613581"/>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F25158D3-8EE0-1639-564C-57FECEF46CB4}"/>
              </a:ext>
            </a:extLst>
          </p:cNvPr>
          <p:cNvSpPr txBox="1"/>
          <p:nvPr/>
        </p:nvSpPr>
        <p:spPr>
          <a:xfrm>
            <a:off x="2632582" y="348942"/>
            <a:ext cx="1709532" cy="400110"/>
          </a:xfrm>
          <a:prstGeom prst="rect">
            <a:avLst/>
          </a:prstGeom>
          <a:noFill/>
        </p:spPr>
        <p:txBody>
          <a:bodyPr wrap="square" rtlCol="0">
            <a:spAutoFit/>
          </a:bodyPr>
          <a:lstStyle/>
          <a:p>
            <a:r>
              <a:rPr kumimoji="1" lang="ja-JP" altLang="en-US" sz="2000" b="1"/>
              <a:t>新治地区</a:t>
            </a:r>
            <a:endParaRPr kumimoji="1" lang="en-US" altLang="ja-JP" sz="2000" b="1"/>
          </a:p>
        </p:txBody>
      </p:sp>
      <p:pic>
        <p:nvPicPr>
          <p:cNvPr id="60" name="オーディオ 59">
            <a:hlinkClick r:id="" action="ppaction://media"/>
            <a:extLst>
              <a:ext uri="{FF2B5EF4-FFF2-40B4-BE49-F238E27FC236}">
                <a16:creationId xmlns:a16="http://schemas.microsoft.com/office/drawing/2014/main" id="{F1DFC277-5561-77F1-72DC-28FF6C46F9A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4575991"/>
      </p:ext>
    </p:extLst>
  </p:cSld>
  <p:clrMapOvr>
    <a:masterClrMapping/>
  </p:clrMapOvr>
  <mc:AlternateContent xmlns:mc="http://schemas.openxmlformats.org/markup-compatibility/2006">
    <mc:Choice xmlns:p14="http://schemas.microsoft.com/office/powerpoint/2010/main" Requires="p14">
      <p:transition spd="slow" p14:dur="2000" advTm="14596"/>
    </mc:Choice>
    <mc:Fallback>
      <p:transition spd="slow" advTm="1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5910CF-C944-C845-BA71-A28750AABAD0}"/>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33BC1960-3F21-8936-17DD-FAE5B5DBBAD8}"/>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0446345-E871-4500-5290-446F55A53E78}"/>
              </a:ext>
            </a:extLst>
          </p:cNvPr>
          <p:cNvSpPr txBox="1"/>
          <p:nvPr/>
        </p:nvSpPr>
        <p:spPr>
          <a:xfrm>
            <a:off x="115022" y="1843949"/>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sp>
        <p:nvSpPr>
          <p:cNvPr id="18" name="四角形: 角を丸くする 17">
            <a:extLst>
              <a:ext uri="{FF2B5EF4-FFF2-40B4-BE49-F238E27FC236}">
                <a16:creationId xmlns:a16="http://schemas.microsoft.com/office/drawing/2014/main" id="{90FC95F7-FDCE-0924-BB9B-F854182CAB27}"/>
              </a:ext>
            </a:extLst>
          </p:cNvPr>
          <p:cNvSpPr/>
          <p:nvPr/>
        </p:nvSpPr>
        <p:spPr>
          <a:xfrm>
            <a:off x="2804613" y="339802"/>
            <a:ext cx="5970223" cy="1985616"/>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9D774F1D-AD6C-9284-62D7-F0FE008E5EFA}"/>
              </a:ext>
            </a:extLst>
          </p:cNvPr>
          <p:cNvGrpSpPr/>
          <p:nvPr/>
        </p:nvGrpSpPr>
        <p:grpSpPr>
          <a:xfrm>
            <a:off x="-3442738" y="5188950"/>
            <a:ext cx="2150249" cy="1880099"/>
            <a:chOff x="4942600" y="2390775"/>
            <a:chExt cx="2150249" cy="1880099"/>
          </a:xfrm>
        </p:grpSpPr>
        <p:sp>
          <p:nvSpPr>
            <p:cNvPr id="22" name="吹き出し: 角を丸めた四角形 21">
              <a:extLst>
                <a:ext uri="{FF2B5EF4-FFF2-40B4-BE49-F238E27FC236}">
                  <a16:creationId xmlns:a16="http://schemas.microsoft.com/office/drawing/2014/main" id="{A173AED3-EC18-1C89-9AE9-82E2DAC78C8B}"/>
                </a:ext>
              </a:extLst>
            </p:cNvPr>
            <p:cNvSpPr/>
            <p:nvPr/>
          </p:nvSpPr>
          <p:spPr>
            <a:xfrm>
              <a:off x="5244976" y="2610995"/>
              <a:ext cx="1174873" cy="1575008"/>
            </a:xfrm>
            <a:prstGeom prst="wedgeRoundRectCallout">
              <a:avLst>
                <a:gd name="adj1" fmla="val -18194"/>
                <a:gd name="adj2" fmla="val 70718"/>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121EA857-DFBE-D1C3-5A39-7688B47A1222}"/>
                </a:ext>
              </a:extLst>
            </p:cNvPr>
            <p:cNvSpPr/>
            <p:nvPr/>
          </p:nvSpPr>
          <p:spPr>
            <a:xfrm>
              <a:off x="5016000" y="2390775"/>
              <a:ext cx="2004826" cy="1660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0FD344B-AC8B-E5AA-A0BD-3C78F1FC2C7E}"/>
                </a:ext>
              </a:extLst>
            </p:cNvPr>
            <p:cNvSpPr/>
            <p:nvPr/>
          </p:nvSpPr>
          <p:spPr>
            <a:xfrm>
              <a:off x="4961369" y="3157233"/>
              <a:ext cx="2076849" cy="89630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タクシー（ハイヤー/自動車）のイラスト素材">
              <a:extLst>
                <a:ext uri="{FF2B5EF4-FFF2-40B4-BE49-F238E27FC236}">
                  <a16:creationId xmlns:a16="http://schemas.microsoft.com/office/drawing/2014/main" id="{7AD655AF-CEE8-B16E-2B57-ECB87DBD9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974" y="3365999"/>
              <a:ext cx="90487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バスのイラスト | 無料のフリー素材 イラストエイト">
              <a:extLst>
                <a:ext uri="{FF2B5EF4-FFF2-40B4-BE49-F238E27FC236}">
                  <a16:creationId xmlns:a16="http://schemas.microsoft.com/office/drawing/2014/main" id="{AC54F50B-48CC-9DCB-C208-4796A298E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600" y="2823771"/>
              <a:ext cx="1271119" cy="8963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バス停のイラスト | かわいいフリー素材集 いらすとや">
              <a:extLst>
                <a:ext uri="{FF2B5EF4-FFF2-40B4-BE49-F238E27FC236}">
                  <a16:creationId xmlns:a16="http://schemas.microsoft.com/office/drawing/2014/main" id="{8036297D-B2CA-CE7B-65C4-D38D190D5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809" y="2963526"/>
              <a:ext cx="458599" cy="7206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歩くおばあさんのイラスト">
              <a:extLst>
                <a:ext uri="{FF2B5EF4-FFF2-40B4-BE49-F238E27FC236}">
                  <a16:creationId xmlns:a16="http://schemas.microsoft.com/office/drawing/2014/main" id="{FF5B3778-FDC6-30D8-D8F2-1423EBE38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869" y="3063398"/>
              <a:ext cx="428339" cy="62249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四角形: 角を丸くする 32">
            <a:extLst>
              <a:ext uri="{FF2B5EF4-FFF2-40B4-BE49-F238E27FC236}">
                <a16:creationId xmlns:a16="http://schemas.microsoft.com/office/drawing/2014/main" id="{F0A5E08B-CA64-800A-29D5-9D2B099688E9}"/>
              </a:ext>
            </a:extLst>
          </p:cNvPr>
          <p:cNvSpPr/>
          <p:nvPr/>
        </p:nvSpPr>
        <p:spPr>
          <a:xfrm>
            <a:off x="2767376" y="4668639"/>
            <a:ext cx="6004531" cy="2038907"/>
          </a:xfrm>
          <a:prstGeom prst="roundRect">
            <a:avLst>
              <a:gd name="adj" fmla="val 722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95AFEDF0-6F49-ED64-6BAB-5CB1F0AEFB77}"/>
              </a:ext>
            </a:extLst>
          </p:cNvPr>
          <p:cNvSpPr txBox="1"/>
          <p:nvPr/>
        </p:nvSpPr>
        <p:spPr>
          <a:xfrm>
            <a:off x="2742798" y="432801"/>
            <a:ext cx="4360131" cy="461665"/>
          </a:xfrm>
          <a:prstGeom prst="rect">
            <a:avLst/>
          </a:prstGeom>
          <a:noFill/>
        </p:spPr>
        <p:txBody>
          <a:bodyPr wrap="square" rtlCol="0">
            <a:spAutoFit/>
          </a:bodyPr>
          <a:lstStyle/>
          <a:p>
            <a:pPr algn="ctr"/>
            <a:r>
              <a:rPr kumimoji="1" lang="ja-JP" altLang="en-US" sz="2400" b="1"/>
              <a:t>ファミリーサポートセンター</a:t>
            </a:r>
          </a:p>
        </p:txBody>
      </p:sp>
      <p:sp>
        <p:nvSpPr>
          <p:cNvPr id="2" name="四角形: 角を丸くする 1">
            <a:extLst>
              <a:ext uri="{FF2B5EF4-FFF2-40B4-BE49-F238E27FC236}">
                <a16:creationId xmlns:a16="http://schemas.microsoft.com/office/drawing/2014/main" id="{DBCAC431-5217-4620-2EF4-3C8435A60334}"/>
              </a:ext>
            </a:extLst>
          </p:cNvPr>
          <p:cNvSpPr/>
          <p:nvPr/>
        </p:nvSpPr>
        <p:spPr>
          <a:xfrm>
            <a:off x="2767378" y="2413359"/>
            <a:ext cx="6004532" cy="2153209"/>
          </a:xfrm>
          <a:prstGeom prst="roundRect">
            <a:avLst>
              <a:gd name="adj" fmla="val 722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D2D1609-BD4E-03D7-9ACF-6ACC941F3AE2}"/>
              </a:ext>
            </a:extLst>
          </p:cNvPr>
          <p:cNvSpPr txBox="1"/>
          <p:nvPr/>
        </p:nvSpPr>
        <p:spPr>
          <a:xfrm>
            <a:off x="2870244" y="987465"/>
            <a:ext cx="5744163" cy="1200329"/>
          </a:xfrm>
          <a:prstGeom prst="rect">
            <a:avLst/>
          </a:prstGeom>
          <a:noFill/>
        </p:spPr>
        <p:txBody>
          <a:bodyPr wrap="square" rtlCol="0">
            <a:spAutoFit/>
          </a:bodyPr>
          <a:lstStyle/>
          <a:p>
            <a:r>
              <a:rPr lang="ja-JP" altLang="en-US"/>
              <a:t>子育ての「援助を受けたい人」と「援助を行いたい人」が会員となり、地域で相互援助活動（</a:t>
            </a:r>
            <a:r>
              <a:rPr lang="ja-JP" altLang="en-US" b="1"/>
              <a:t>子どもの送迎</a:t>
            </a:r>
            <a:r>
              <a:rPr lang="ja-JP" altLang="en-US"/>
              <a:t>や</a:t>
            </a:r>
            <a:r>
              <a:rPr lang="ja-JP" altLang="en-US" b="1"/>
              <a:t>一時預かり</a:t>
            </a:r>
            <a:r>
              <a:rPr lang="ja-JP" altLang="en-US"/>
              <a:t>など）を行う事業</a:t>
            </a:r>
            <a:endParaRPr lang="en-US" altLang="ja-JP"/>
          </a:p>
          <a:p>
            <a:r>
              <a:rPr kumimoji="1" lang="ja-JP" altLang="en-US"/>
              <a:t>→地域支援による包括的な子育て</a:t>
            </a:r>
            <a:endParaRPr kumimoji="1" lang="en-US" altLang="ja-JP"/>
          </a:p>
        </p:txBody>
      </p:sp>
      <p:sp>
        <p:nvSpPr>
          <p:cNvPr id="20" name="テキスト ボックス 19">
            <a:extLst>
              <a:ext uri="{FF2B5EF4-FFF2-40B4-BE49-F238E27FC236}">
                <a16:creationId xmlns:a16="http://schemas.microsoft.com/office/drawing/2014/main" id="{43DF8BC7-1483-0509-00FD-6FF3ECD89503}"/>
              </a:ext>
            </a:extLst>
          </p:cNvPr>
          <p:cNvSpPr txBox="1"/>
          <p:nvPr/>
        </p:nvSpPr>
        <p:spPr>
          <a:xfrm>
            <a:off x="2634382" y="4761233"/>
            <a:ext cx="2159999" cy="461665"/>
          </a:xfrm>
          <a:prstGeom prst="rect">
            <a:avLst/>
          </a:prstGeom>
          <a:noFill/>
        </p:spPr>
        <p:txBody>
          <a:bodyPr wrap="square" rtlCol="0">
            <a:spAutoFit/>
          </a:bodyPr>
          <a:lstStyle/>
          <a:p>
            <a:pPr algn="ctr"/>
            <a:r>
              <a:rPr kumimoji="1" lang="ja-JP" altLang="en-US" sz="2400" b="1"/>
              <a:t>交通結節点</a:t>
            </a:r>
          </a:p>
        </p:txBody>
      </p:sp>
      <p:sp>
        <p:nvSpPr>
          <p:cNvPr id="6" name="テキスト ボックス 5">
            <a:extLst>
              <a:ext uri="{FF2B5EF4-FFF2-40B4-BE49-F238E27FC236}">
                <a16:creationId xmlns:a16="http://schemas.microsoft.com/office/drawing/2014/main" id="{EE0F39F1-02C4-E1A8-2868-5EBE5827F78B}"/>
              </a:ext>
            </a:extLst>
          </p:cNvPr>
          <p:cNvSpPr txBox="1"/>
          <p:nvPr/>
        </p:nvSpPr>
        <p:spPr>
          <a:xfrm>
            <a:off x="2890327" y="5234544"/>
            <a:ext cx="5798794" cy="923330"/>
          </a:xfrm>
          <a:prstGeom prst="rect">
            <a:avLst/>
          </a:prstGeom>
          <a:noFill/>
        </p:spPr>
        <p:txBody>
          <a:bodyPr wrap="square" rtlCol="0">
            <a:spAutoFit/>
          </a:bodyPr>
          <a:lstStyle/>
          <a:p>
            <a:r>
              <a:rPr kumimoji="1" lang="ja-JP" altLang="en-US"/>
              <a:t>駐車場の広さを活かし、路線バスや公共ライドシェア等の乗り継ぎが可能な乗降場所を整備する</a:t>
            </a:r>
            <a:endParaRPr kumimoji="1" lang="en-US" altLang="ja-JP"/>
          </a:p>
          <a:p>
            <a:r>
              <a:rPr kumimoji="1" lang="ja-JP" altLang="en-US"/>
              <a:t>→拠点性の強化</a:t>
            </a:r>
          </a:p>
        </p:txBody>
      </p:sp>
      <p:pic>
        <p:nvPicPr>
          <p:cNvPr id="7" name="Picture 14" descr="ファミサポのしくみ | 一般財団法人 女性労働協会">
            <a:extLst>
              <a:ext uri="{FF2B5EF4-FFF2-40B4-BE49-F238E27FC236}">
                <a16:creationId xmlns:a16="http://schemas.microsoft.com/office/drawing/2014/main" id="{D897FD97-1DED-480A-0E14-45D9D669A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61" y="381518"/>
            <a:ext cx="2743255" cy="203890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959489E2-FF53-73F9-8824-A8EBEA1D8E1A}"/>
              </a:ext>
            </a:extLst>
          </p:cNvPr>
          <p:cNvPicPr>
            <a:picLocks noChangeAspect="1"/>
          </p:cNvPicPr>
          <p:nvPr/>
        </p:nvPicPr>
        <p:blipFill>
          <a:blip r:embed="rId7"/>
          <a:srcRect r="2185"/>
          <a:stretch>
            <a:fillRect/>
          </a:stretch>
        </p:blipFill>
        <p:spPr>
          <a:xfrm>
            <a:off x="9015677" y="4788011"/>
            <a:ext cx="2809425" cy="1913598"/>
          </a:xfrm>
          <a:prstGeom prst="rect">
            <a:avLst/>
          </a:prstGeom>
        </p:spPr>
      </p:pic>
      <p:pic>
        <p:nvPicPr>
          <p:cNvPr id="9" name="図 8" descr="図書館のテーブル&#10;&#10;AI 生成コンテンツは誤りを含む可能性があります。">
            <a:extLst>
              <a:ext uri="{FF2B5EF4-FFF2-40B4-BE49-F238E27FC236}">
                <a16:creationId xmlns:a16="http://schemas.microsoft.com/office/drawing/2014/main" id="{4E462AD8-0D35-FE9F-9AF6-44E90B3C5F3B}"/>
              </a:ext>
            </a:extLst>
          </p:cNvPr>
          <p:cNvPicPr>
            <a:picLocks noChangeAspect="1"/>
          </p:cNvPicPr>
          <p:nvPr/>
        </p:nvPicPr>
        <p:blipFill>
          <a:blip r:embed="rId8"/>
          <a:stretch>
            <a:fillRect/>
          </a:stretch>
        </p:blipFill>
        <p:spPr>
          <a:xfrm>
            <a:off x="9015677" y="2538798"/>
            <a:ext cx="2743255" cy="2057441"/>
          </a:xfrm>
          <a:prstGeom prst="rect">
            <a:avLst/>
          </a:prstGeom>
        </p:spPr>
      </p:pic>
      <p:sp>
        <p:nvSpPr>
          <p:cNvPr id="10" name="テキスト ボックス 9">
            <a:extLst>
              <a:ext uri="{FF2B5EF4-FFF2-40B4-BE49-F238E27FC236}">
                <a16:creationId xmlns:a16="http://schemas.microsoft.com/office/drawing/2014/main" id="{2A3C21B8-0203-2F28-88E6-322B868CAF6B}"/>
              </a:ext>
            </a:extLst>
          </p:cNvPr>
          <p:cNvSpPr txBox="1"/>
          <p:nvPr/>
        </p:nvSpPr>
        <p:spPr>
          <a:xfrm>
            <a:off x="2870244" y="2947437"/>
            <a:ext cx="5798794" cy="1477328"/>
          </a:xfrm>
          <a:prstGeom prst="rect">
            <a:avLst/>
          </a:prstGeom>
          <a:noFill/>
        </p:spPr>
        <p:txBody>
          <a:bodyPr wrap="square" rtlCol="0">
            <a:spAutoFit/>
          </a:bodyPr>
          <a:lstStyle/>
          <a:p>
            <a:r>
              <a:rPr kumimoji="1" lang="ja-JP" altLang="en-US"/>
              <a:t>土浦市役所内にある室内遊び場「こどもランド」を公民館の中にも設置</a:t>
            </a:r>
            <a:endParaRPr kumimoji="1" lang="en-US" altLang="ja-JP"/>
          </a:p>
          <a:p>
            <a:r>
              <a:rPr kumimoji="1" lang="ja-JP" altLang="en-US"/>
              <a:t>→保護者アンケートでの要望</a:t>
            </a:r>
            <a:r>
              <a:rPr kumimoji="1" lang="ja-JP" altLang="en-US" b="1"/>
              <a:t>「雨天時にもこどもが遊べる場所」</a:t>
            </a:r>
            <a:r>
              <a:rPr kumimoji="1" lang="ja-JP" altLang="en-US"/>
              <a:t>に応えることが出来る</a:t>
            </a:r>
            <a:endParaRPr kumimoji="1" lang="en-US" altLang="ja-JP"/>
          </a:p>
          <a:p>
            <a:endParaRPr kumimoji="1" lang="ja-JP" altLang="en-US"/>
          </a:p>
        </p:txBody>
      </p:sp>
      <p:sp>
        <p:nvSpPr>
          <p:cNvPr id="11" name="テキスト ボックス 10">
            <a:extLst>
              <a:ext uri="{FF2B5EF4-FFF2-40B4-BE49-F238E27FC236}">
                <a16:creationId xmlns:a16="http://schemas.microsoft.com/office/drawing/2014/main" id="{FAE30950-256D-61AA-99CC-B6CE7E0DA4CA}"/>
              </a:ext>
            </a:extLst>
          </p:cNvPr>
          <p:cNvSpPr txBox="1"/>
          <p:nvPr/>
        </p:nvSpPr>
        <p:spPr>
          <a:xfrm>
            <a:off x="2762865" y="2485772"/>
            <a:ext cx="2159999" cy="461665"/>
          </a:xfrm>
          <a:prstGeom prst="rect">
            <a:avLst/>
          </a:prstGeom>
          <a:noFill/>
        </p:spPr>
        <p:txBody>
          <a:bodyPr wrap="square" rtlCol="0">
            <a:spAutoFit/>
          </a:bodyPr>
          <a:lstStyle/>
          <a:p>
            <a:pPr algn="ctr"/>
            <a:r>
              <a:rPr kumimoji="1" lang="ja-JP" altLang="en-US" sz="2400" b="1"/>
              <a:t>こどもランド</a:t>
            </a:r>
          </a:p>
        </p:txBody>
      </p:sp>
    </p:spTree>
    <p:extLst>
      <p:ext uri="{BB962C8B-B14F-4D97-AF65-F5344CB8AC3E}">
        <p14:creationId xmlns:p14="http://schemas.microsoft.com/office/powerpoint/2010/main" val="2550816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8288F763-654D-9C72-2B61-6A59631D4289}"/>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5DCD63A0-0643-0FCF-9A87-0A21E3C7544C}"/>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00FC660-2621-38B8-C739-1743F9B27364}"/>
              </a:ext>
            </a:extLst>
          </p:cNvPr>
          <p:cNvSpPr txBox="1"/>
          <p:nvPr/>
        </p:nvSpPr>
        <p:spPr>
          <a:xfrm>
            <a:off x="115022" y="1459229"/>
            <a:ext cx="2031325" cy="3939540"/>
          </a:xfrm>
          <a:prstGeom prst="rect">
            <a:avLst/>
          </a:prstGeom>
          <a:noFill/>
        </p:spPr>
        <p:txBody>
          <a:bodyPr vert="eaVert" wrap="none" rtlCol="0" anchor="ctr">
            <a:spAutoFit/>
          </a:bodyPr>
          <a:lstStyle/>
          <a:p>
            <a:pPr algn="ctr"/>
            <a:r>
              <a:rPr kumimoji="1" lang="ja-JP" altLang="en-US" sz="6000" b="1">
                <a:solidFill>
                  <a:schemeClr val="bg1"/>
                </a:solidFill>
              </a:rPr>
              <a:t>公民館の</a:t>
            </a:r>
            <a:endParaRPr kumimoji="1" lang="en-US" altLang="ja-JP" sz="6000" b="1">
              <a:solidFill>
                <a:schemeClr val="bg1"/>
              </a:solidFill>
            </a:endParaRPr>
          </a:p>
          <a:p>
            <a:pPr algn="ctr"/>
            <a:r>
              <a:rPr kumimoji="1" lang="ja-JP" altLang="en-US" sz="6000" b="1">
                <a:solidFill>
                  <a:schemeClr val="bg1"/>
                </a:solidFill>
              </a:rPr>
              <a:t>多目的利用</a:t>
            </a:r>
          </a:p>
        </p:txBody>
      </p:sp>
      <p:grpSp>
        <p:nvGrpSpPr>
          <p:cNvPr id="28" name="グループ化 27">
            <a:extLst>
              <a:ext uri="{FF2B5EF4-FFF2-40B4-BE49-F238E27FC236}">
                <a16:creationId xmlns:a16="http://schemas.microsoft.com/office/drawing/2014/main" id="{BB39EBE9-561F-B9C6-9A95-B81969EACF5A}"/>
              </a:ext>
            </a:extLst>
          </p:cNvPr>
          <p:cNvGrpSpPr/>
          <p:nvPr/>
        </p:nvGrpSpPr>
        <p:grpSpPr>
          <a:xfrm>
            <a:off x="-3515600" y="5791950"/>
            <a:ext cx="2150249" cy="1880099"/>
            <a:chOff x="4942600" y="2390775"/>
            <a:chExt cx="2150249" cy="1880099"/>
          </a:xfrm>
        </p:grpSpPr>
        <p:sp>
          <p:nvSpPr>
            <p:cNvPr id="22" name="吹き出し: 角を丸めた四角形 21">
              <a:extLst>
                <a:ext uri="{FF2B5EF4-FFF2-40B4-BE49-F238E27FC236}">
                  <a16:creationId xmlns:a16="http://schemas.microsoft.com/office/drawing/2014/main" id="{BEAD87CC-1D8E-E4B2-F790-61C89FC06849}"/>
                </a:ext>
              </a:extLst>
            </p:cNvPr>
            <p:cNvSpPr/>
            <p:nvPr/>
          </p:nvSpPr>
          <p:spPr>
            <a:xfrm>
              <a:off x="5244976" y="2610995"/>
              <a:ext cx="1174873" cy="1575008"/>
            </a:xfrm>
            <a:prstGeom prst="wedgeRoundRectCallout">
              <a:avLst>
                <a:gd name="adj1" fmla="val -18194"/>
                <a:gd name="adj2" fmla="val 70718"/>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8EEA47A9-2C6C-76F9-87E3-8A1924815882}"/>
                </a:ext>
              </a:extLst>
            </p:cNvPr>
            <p:cNvSpPr/>
            <p:nvPr/>
          </p:nvSpPr>
          <p:spPr>
            <a:xfrm>
              <a:off x="5016000" y="2390775"/>
              <a:ext cx="2004826" cy="1660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A922352-A9D8-67F1-B086-B66431A19181}"/>
                </a:ext>
              </a:extLst>
            </p:cNvPr>
            <p:cNvSpPr/>
            <p:nvPr/>
          </p:nvSpPr>
          <p:spPr>
            <a:xfrm>
              <a:off x="4961369" y="3157233"/>
              <a:ext cx="2076849" cy="89630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タクシー（ハイヤー/自動車）のイラスト素材">
              <a:extLst>
                <a:ext uri="{FF2B5EF4-FFF2-40B4-BE49-F238E27FC236}">
                  <a16:creationId xmlns:a16="http://schemas.microsoft.com/office/drawing/2014/main" id="{D99A1A5A-06D0-B8A9-0E04-84318ED0D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974" y="3365999"/>
              <a:ext cx="90487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バスのイラスト | 無料のフリー素材 イラストエイト">
              <a:extLst>
                <a:ext uri="{FF2B5EF4-FFF2-40B4-BE49-F238E27FC236}">
                  <a16:creationId xmlns:a16="http://schemas.microsoft.com/office/drawing/2014/main" id="{64A03ADF-51AA-D64D-B156-BD93322EA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00" y="2823771"/>
              <a:ext cx="1271119" cy="8963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バス停のイラスト | かわいいフリー素材集 いらすとや">
              <a:extLst>
                <a:ext uri="{FF2B5EF4-FFF2-40B4-BE49-F238E27FC236}">
                  <a16:creationId xmlns:a16="http://schemas.microsoft.com/office/drawing/2014/main" id="{5882C60C-61C1-CA4F-CF7A-E388D2CE3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09" y="2963526"/>
              <a:ext cx="458599" cy="7206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歩くおばあさんのイラスト">
              <a:extLst>
                <a:ext uri="{FF2B5EF4-FFF2-40B4-BE49-F238E27FC236}">
                  <a16:creationId xmlns:a16="http://schemas.microsoft.com/office/drawing/2014/main" id="{ACD624C8-B266-841A-32DD-644CAFFE0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869" y="3063398"/>
              <a:ext cx="428339" cy="6224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a:extLst>
              <a:ext uri="{FF2B5EF4-FFF2-40B4-BE49-F238E27FC236}">
                <a16:creationId xmlns:a16="http://schemas.microsoft.com/office/drawing/2014/main" id="{D99E440F-A4F5-773D-EEE7-6C8217D397D2}"/>
              </a:ext>
            </a:extLst>
          </p:cNvPr>
          <p:cNvSpPr txBox="1"/>
          <p:nvPr/>
        </p:nvSpPr>
        <p:spPr>
          <a:xfrm>
            <a:off x="2168979" y="1881683"/>
            <a:ext cx="7854042" cy="4247317"/>
          </a:xfrm>
          <a:prstGeom prst="rect">
            <a:avLst/>
          </a:prstGeom>
          <a:noFill/>
        </p:spPr>
        <p:txBody>
          <a:bodyPr wrap="square">
            <a:spAutoFit/>
          </a:bodyPr>
          <a:lstStyle/>
          <a:p>
            <a:r>
              <a:rPr lang="ja-JP" altLang="en-US">
                <a:hlinkClick r:id="rId7"/>
              </a:rPr>
              <a:t>https://www.town.nagi.okayama.jp/gyousei/kosodate_kyouiku_bunka/ninshin_shussan_kosodate/kosodate/tsudoinohiroba.html</a:t>
            </a:r>
            <a:endParaRPr lang="en-US" altLang="ja-JP"/>
          </a:p>
          <a:p>
            <a:r>
              <a:rPr lang="ja-JP" altLang="en-US"/>
              <a:t>岡山県奈義町：「なぎチャイルドホーム」アルネ・津山　</a:t>
            </a:r>
            <a:endParaRPr lang="en-US" altLang="ja-JP"/>
          </a:p>
          <a:p>
            <a:r>
              <a:rPr lang="ja-JP" altLang="en-US"/>
              <a:t>結構市市街地に設置されているから、ちょい微妙？</a:t>
            </a:r>
            <a:endParaRPr lang="en-US" altLang="ja-JP"/>
          </a:p>
          <a:p>
            <a:endParaRPr lang="en-US" altLang="ja-JP"/>
          </a:p>
          <a:p>
            <a:r>
              <a:rPr lang="en-US" altLang="ja-JP">
                <a:hlinkClick r:id="rId8"/>
              </a:rPr>
              <a:t>http://nagi-smile.com/smile/</a:t>
            </a:r>
            <a:endParaRPr lang="en-US" altLang="ja-JP"/>
          </a:p>
          <a:p>
            <a:r>
              <a:rPr lang="ja-JP" altLang="en-US"/>
              <a:t>一時預り「すまいる」について←これ個人的に結構良き</a:t>
            </a:r>
            <a:endParaRPr lang="en-US" altLang="ja-JP"/>
          </a:p>
          <a:p>
            <a:endParaRPr lang="en-US" altLang="ja-JP"/>
          </a:p>
          <a:p>
            <a:r>
              <a:rPr lang="ja-JP" altLang="en-US">
                <a:hlinkClick r:id="rId9"/>
              </a:rPr>
              <a:t>自主保育「たけの子」について ｜ 子育てサポートスマイル｜岡山県奈義町｜</a:t>
            </a:r>
            <a:r>
              <a:rPr lang="ja-JP" altLang="en-US"/>
              <a:t>←これも良き</a:t>
            </a:r>
            <a:endParaRPr lang="en-US" altLang="ja-JP"/>
          </a:p>
          <a:p>
            <a:endParaRPr lang="en-US" altLang="ja-JP"/>
          </a:p>
          <a:p>
            <a:r>
              <a:rPr lang="en-US" altLang="ja-JP">
                <a:hlinkClick r:id="rId10"/>
              </a:rPr>
              <a:t>http://nagi-smile.com/nagi-stay/</a:t>
            </a:r>
            <a:endParaRPr lang="en-US" altLang="ja-JP"/>
          </a:p>
          <a:p>
            <a:r>
              <a:rPr lang="ja-JP" altLang="en-US"/>
              <a:t>なぎステイ</a:t>
            </a:r>
            <a:endParaRPr lang="en-US" altLang="ja-JP"/>
          </a:p>
          <a:p>
            <a:endParaRPr lang="en-US" altLang="ja-JP"/>
          </a:p>
          <a:p>
            <a:endParaRPr lang="ja-JP" altLang="en-US"/>
          </a:p>
        </p:txBody>
      </p:sp>
      <p:sp>
        <p:nvSpPr>
          <p:cNvPr id="2" name="テキスト ボックス 1">
            <a:extLst>
              <a:ext uri="{FF2B5EF4-FFF2-40B4-BE49-F238E27FC236}">
                <a16:creationId xmlns:a16="http://schemas.microsoft.com/office/drawing/2014/main" id="{A0618283-B0EC-738C-A400-02590F152154}"/>
              </a:ext>
            </a:extLst>
          </p:cNvPr>
          <p:cNvSpPr txBox="1"/>
          <p:nvPr/>
        </p:nvSpPr>
        <p:spPr>
          <a:xfrm>
            <a:off x="3113373" y="729000"/>
            <a:ext cx="7061985" cy="2123658"/>
          </a:xfrm>
          <a:prstGeom prst="rect">
            <a:avLst/>
          </a:prstGeom>
          <a:noFill/>
        </p:spPr>
        <p:txBody>
          <a:bodyPr wrap="square" rtlCol="0">
            <a:spAutoFit/>
          </a:bodyPr>
          <a:lstStyle/>
          <a:p>
            <a:r>
              <a:rPr kumimoji="1" lang="ja-JP" altLang="en-US" sz="6600"/>
              <a:t>藤田君へ震えて眠れ</a:t>
            </a:r>
          </a:p>
        </p:txBody>
      </p:sp>
    </p:spTree>
    <p:extLst>
      <p:ext uri="{BB962C8B-B14F-4D97-AF65-F5344CB8AC3E}">
        <p14:creationId xmlns:p14="http://schemas.microsoft.com/office/powerpoint/2010/main" val="2198208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5ADDAA-6144-A9C2-1547-1C27F45311B0}"/>
            </a:ext>
          </a:extLst>
        </p:cNvPr>
        <p:cNvGrpSpPr/>
        <p:nvPr/>
      </p:nvGrpSpPr>
      <p:grpSpPr>
        <a:xfrm>
          <a:off x="0" y="0"/>
          <a:ext cx="0" cy="0"/>
          <a:chOff x="0" y="0"/>
          <a:chExt cx="0" cy="0"/>
        </a:xfrm>
      </p:grpSpPr>
      <p:grpSp>
        <p:nvGrpSpPr>
          <p:cNvPr id="94" name="グループ化 93">
            <a:extLst>
              <a:ext uri="{FF2B5EF4-FFF2-40B4-BE49-F238E27FC236}">
                <a16:creationId xmlns:a16="http://schemas.microsoft.com/office/drawing/2014/main" id="{4367E9CE-72F6-F6E8-74E2-501A2722A53F}"/>
              </a:ext>
            </a:extLst>
          </p:cNvPr>
          <p:cNvGrpSpPr/>
          <p:nvPr/>
        </p:nvGrpSpPr>
        <p:grpSpPr>
          <a:xfrm>
            <a:off x="3263354" y="5688007"/>
            <a:ext cx="7739244" cy="584775"/>
            <a:chOff x="3263354" y="5688007"/>
            <a:chExt cx="7739244" cy="584775"/>
          </a:xfrm>
        </p:grpSpPr>
        <p:grpSp>
          <p:nvGrpSpPr>
            <p:cNvPr id="87" name="グループ化 86">
              <a:extLst>
                <a:ext uri="{FF2B5EF4-FFF2-40B4-BE49-F238E27FC236}">
                  <a16:creationId xmlns:a16="http://schemas.microsoft.com/office/drawing/2014/main" id="{D1167C3A-97BD-39A1-22A1-89776836E9E8}"/>
                </a:ext>
              </a:extLst>
            </p:cNvPr>
            <p:cNvGrpSpPr/>
            <p:nvPr/>
          </p:nvGrpSpPr>
          <p:grpSpPr>
            <a:xfrm>
              <a:off x="3263354" y="5709586"/>
              <a:ext cx="7739244" cy="542763"/>
              <a:chOff x="1636301" y="380404"/>
              <a:chExt cx="7739244" cy="542763"/>
            </a:xfrm>
            <a:solidFill>
              <a:schemeClr val="tx2"/>
            </a:solidFill>
            <a:effectLst/>
          </p:grpSpPr>
          <p:sp>
            <p:nvSpPr>
              <p:cNvPr id="88" name="楕円 87">
                <a:extLst>
                  <a:ext uri="{FF2B5EF4-FFF2-40B4-BE49-F238E27FC236}">
                    <a16:creationId xmlns:a16="http://schemas.microsoft.com/office/drawing/2014/main" id="{433DE40E-C707-A653-4FAC-290157017D31}"/>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9" name="楕円 88">
                <a:extLst>
                  <a:ext uri="{FF2B5EF4-FFF2-40B4-BE49-F238E27FC236}">
                    <a16:creationId xmlns:a16="http://schemas.microsoft.com/office/drawing/2014/main" id="{AD2E2C8A-6676-2046-40C7-ECDEBB8E3315}"/>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正方形/長方形 89">
                <a:extLst>
                  <a:ext uri="{FF2B5EF4-FFF2-40B4-BE49-F238E27FC236}">
                    <a16:creationId xmlns:a16="http://schemas.microsoft.com/office/drawing/2014/main" id="{1FB8FEC9-CD22-FD7A-4AAF-D789507AB5EE}"/>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1" name="テキスト ボックス 90">
              <a:extLst>
                <a:ext uri="{FF2B5EF4-FFF2-40B4-BE49-F238E27FC236}">
                  <a16:creationId xmlns:a16="http://schemas.microsoft.com/office/drawing/2014/main" id="{7735FA42-5925-591B-5309-A86D25E05175}"/>
                </a:ext>
              </a:extLst>
            </p:cNvPr>
            <p:cNvSpPr txBox="1"/>
            <p:nvPr/>
          </p:nvSpPr>
          <p:spPr>
            <a:xfrm>
              <a:off x="3612105" y="5688007"/>
              <a:ext cx="5271721" cy="584775"/>
            </a:xfrm>
            <a:prstGeom prst="rect">
              <a:avLst/>
            </a:prstGeom>
            <a:noFill/>
          </p:spPr>
          <p:txBody>
            <a:bodyPr wrap="square" lIns="91440" tIns="45720" rIns="91440" bIns="45720" rtlCol="0" anchor="ctr">
              <a:spAutoFit/>
            </a:bodyPr>
            <a:lstStyle/>
            <a:p>
              <a:r>
                <a:rPr kumimoji="1" lang="ja-JP" altLang="en-US" sz="3200" b="1">
                  <a:solidFill>
                    <a:schemeClr val="tx2"/>
                  </a:solidFill>
                  <a:latin typeface="Noto Sans JP" panose="020B0200000000000000" pitchFamily="50" charset="-128"/>
                  <a:ea typeface="Noto Sans JP"/>
                </a:rPr>
                <a:t>課題：不便な公共交通</a:t>
              </a:r>
              <a:endParaRPr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35" name="グループ化 34">
            <a:extLst>
              <a:ext uri="{FF2B5EF4-FFF2-40B4-BE49-F238E27FC236}">
                <a16:creationId xmlns:a16="http://schemas.microsoft.com/office/drawing/2014/main" id="{9D22063B-7FEB-2FFD-8758-D13D96E2E6CA}"/>
              </a:ext>
            </a:extLst>
          </p:cNvPr>
          <p:cNvGrpSpPr/>
          <p:nvPr/>
        </p:nvGrpSpPr>
        <p:grpSpPr>
          <a:xfrm>
            <a:off x="3262598" y="594797"/>
            <a:ext cx="3420871" cy="584775"/>
            <a:chOff x="346906" y="116014"/>
            <a:chExt cx="3420871" cy="584775"/>
          </a:xfrm>
        </p:grpSpPr>
        <p:grpSp>
          <p:nvGrpSpPr>
            <p:cNvPr id="22" name="グループ化 21">
              <a:extLst>
                <a:ext uri="{FF2B5EF4-FFF2-40B4-BE49-F238E27FC236}">
                  <a16:creationId xmlns:a16="http://schemas.microsoft.com/office/drawing/2014/main" id="{1DCBCD85-0845-3A16-2DF5-CFC3DF55BC1F}"/>
                </a:ext>
              </a:extLst>
            </p:cNvPr>
            <p:cNvGrpSpPr/>
            <p:nvPr/>
          </p:nvGrpSpPr>
          <p:grpSpPr>
            <a:xfrm>
              <a:off x="346906" y="137325"/>
              <a:ext cx="3420871" cy="540809"/>
              <a:chOff x="1453487" y="381212"/>
              <a:chExt cx="3420871" cy="540809"/>
            </a:xfrm>
            <a:solidFill>
              <a:schemeClr val="tx2"/>
            </a:solidFill>
            <a:effectLst/>
          </p:grpSpPr>
          <p:sp>
            <p:nvSpPr>
              <p:cNvPr id="23" name="楕円 22">
                <a:extLst>
                  <a:ext uri="{FF2B5EF4-FFF2-40B4-BE49-F238E27FC236}">
                    <a16:creationId xmlns:a16="http://schemas.microsoft.com/office/drawing/2014/main" id="{DE6DB378-7C43-4AC3-D8C8-FD081C1EFC06}"/>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4" name="楕円 23">
                <a:extLst>
                  <a:ext uri="{FF2B5EF4-FFF2-40B4-BE49-F238E27FC236}">
                    <a16:creationId xmlns:a16="http://schemas.microsoft.com/office/drawing/2014/main" id="{9AC442BF-7769-F4F1-F144-E4CA5456331E}"/>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5" name="正方形/長方形 24">
                <a:extLst>
                  <a:ext uri="{FF2B5EF4-FFF2-40B4-BE49-F238E27FC236}">
                    <a16:creationId xmlns:a16="http://schemas.microsoft.com/office/drawing/2014/main" id="{F952999D-C163-7600-9036-6AD064FCC1C2}"/>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6" name="テキスト ボックス 25">
              <a:extLst>
                <a:ext uri="{FF2B5EF4-FFF2-40B4-BE49-F238E27FC236}">
                  <a16:creationId xmlns:a16="http://schemas.microsoft.com/office/drawing/2014/main" id="{9737B067-010F-F968-5FC7-65225B68D01D}"/>
                </a:ext>
              </a:extLst>
            </p:cNvPr>
            <p:cNvSpPr txBox="1"/>
            <p:nvPr/>
          </p:nvSpPr>
          <p:spPr>
            <a:xfrm>
              <a:off x="600388" y="116014"/>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3200" b="1">
                  <a:solidFill>
                    <a:schemeClr val="accent6"/>
                  </a:solidFill>
                  <a:latin typeface="Noto Sans JP" panose="020B0200000000000000" pitchFamily="50" charset="-128"/>
                  <a:ea typeface="Noto Sans JP" panose="020B0200000000000000" pitchFamily="50" charset="-128"/>
                </a:rPr>
                <a:t>要因</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81" name="グループ化 80">
            <a:extLst>
              <a:ext uri="{FF2B5EF4-FFF2-40B4-BE49-F238E27FC236}">
                <a16:creationId xmlns:a16="http://schemas.microsoft.com/office/drawing/2014/main" id="{17EE98A6-168E-8DEC-5DC6-B815D1076CED}"/>
              </a:ext>
            </a:extLst>
          </p:cNvPr>
          <p:cNvGrpSpPr/>
          <p:nvPr/>
        </p:nvGrpSpPr>
        <p:grpSpPr>
          <a:xfrm>
            <a:off x="3263033" y="5114497"/>
            <a:ext cx="3420871" cy="584775"/>
            <a:chOff x="8424223" y="116014"/>
            <a:chExt cx="3420871" cy="584775"/>
          </a:xfrm>
        </p:grpSpPr>
        <p:grpSp>
          <p:nvGrpSpPr>
            <p:cNvPr id="82" name="グループ化 81">
              <a:extLst>
                <a:ext uri="{FF2B5EF4-FFF2-40B4-BE49-F238E27FC236}">
                  <a16:creationId xmlns:a16="http://schemas.microsoft.com/office/drawing/2014/main" id="{E7B88162-CA73-26CE-F645-5E7A91DC69CE}"/>
                </a:ext>
              </a:extLst>
            </p:cNvPr>
            <p:cNvGrpSpPr/>
            <p:nvPr/>
          </p:nvGrpSpPr>
          <p:grpSpPr>
            <a:xfrm>
              <a:off x="8424223" y="140339"/>
              <a:ext cx="3420871" cy="540809"/>
              <a:chOff x="1453487" y="381212"/>
              <a:chExt cx="3420871" cy="540809"/>
            </a:xfrm>
            <a:solidFill>
              <a:schemeClr val="tx2"/>
            </a:solidFill>
            <a:effectLst/>
          </p:grpSpPr>
          <p:sp>
            <p:nvSpPr>
              <p:cNvPr id="84" name="楕円 83">
                <a:extLst>
                  <a:ext uri="{FF2B5EF4-FFF2-40B4-BE49-F238E27FC236}">
                    <a16:creationId xmlns:a16="http://schemas.microsoft.com/office/drawing/2014/main" id="{EF97816D-96BB-7C47-8764-C6E7D6416FAB}"/>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5" name="楕円 84">
                <a:extLst>
                  <a:ext uri="{FF2B5EF4-FFF2-40B4-BE49-F238E27FC236}">
                    <a16:creationId xmlns:a16="http://schemas.microsoft.com/office/drawing/2014/main" id="{17E45D3E-62FC-2D16-50F0-587FF2643898}"/>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6" name="正方形/長方形 85">
                <a:extLst>
                  <a:ext uri="{FF2B5EF4-FFF2-40B4-BE49-F238E27FC236}">
                    <a16:creationId xmlns:a16="http://schemas.microsoft.com/office/drawing/2014/main" id="{A5E18C21-62E2-D383-3FF2-78192EBD263E}"/>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83" name="テキスト ボックス 82">
              <a:extLst>
                <a:ext uri="{FF2B5EF4-FFF2-40B4-BE49-F238E27FC236}">
                  <a16:creationId xmlns:a16="http://schemas.microsoft.com/office/drawing/2014/main" id="{721F5478-6B0F-78BA-FA44-18FFE8EA4415}"/>
                </a:ext>
              </a:extLst>
            </p:cNvPr>
            <p:cNvSpPr txBox="1"/>
            <p:nvPr/>
          </p:nvSpPr>
          <p:spPr>
            <a:xfrm>
              <a:off x="8562271" y="116014"/>
              <a:ext cx="3145646"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3200" b="1">
                  <a:solidFill>
                    <a:schemeClr val="accent6"/>
                  </a:solidFill>
                  <a:latin typeface="Noto Sans JP" panose="020B0200000000000000" pitchFamily="50" charset="-128"/>
                  <a:ea typeface="Noto Sans JP" panose="020B0200000000000000" pitchFamily="50" charset="-128"/>
                </a:rPr>
                <a:t>影響</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sp>
        <p:nvSpPr>
          <p:cNvPr id="4" name="楕円 3">
            <a:extLst>
              <a:ext uri="{FF2B5EF4-FFF2-40B4-BE49-F238E27FC236}">
                <a16:creationId xmlns:a16="http://schemas.microsoft.com/office/drawing/2014/main" id="{874FA236-2795-6D7C-B9E8-B6A4A2FA681C}"/>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92A6F93B-E706-5B2E-35CA-6E65F07E1A40}"/>
              </a:ext>
            </a:extLst>
          </p:cNvPr>
          <p:cNvSpPr/>
          <p:nvPr/>
        </p:nvSpPr>
        <p:spPr>
          <a:xfrm>
            <a:off x="8199065" y="4142362"/>
            <a:ext cx="3427439" cy="2646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2400">
                <a:solidFill>
                  <a:schemeClr val="bg1"/>
                </a:solidFill>
              </a:rPr>
              <a:t>適応課題</a:t>
            </a:r>
            <a:endParaRPr lang="en-US" altLang="ja-JP" sz="2400">
              <a:solidFill>
                <a:schemeClr val="bg1"/>
              </a:solidFill>
            </a:endParaRPr>
          </a:p>
          <a:p>
            <a:r>
              <a:rPr lang="ja-JP" altLang="en-US" sz="2400">
                <a:solidFill>
                  <a:schemeClr val="bg1"/>
                </a:solidFill>
              </a:rPr>
              <a:t>・交通手段が少ない</a:t>
            </a:r>
          </a:p>
          <a:p>
            <a:r>
              <a:rPr lang="ja-JP" altLang="en-US" sz="2400">
                <a:solidFill>
                  <a:schemeClr val="bg1"/>
                </a:solidFill>
              </a:rPr>
              <a:t>・乗り合いタクシーが使いにくい</a:t>
            </a:r>
          </a:p>
        </p:txBody>
      </p:sp>
      <p:grpSp>
        <p:nvGrpSpPr>
          <p:cNvPr id="27" name="グループ化 26">
            <a:extLst>
              <a:ext uri="{FF2B5EF4-FFF2-40B4-BE49-F238E27FC236}">
                <a16:creationId xmlns:a16="http://schemas.microsoft.com/office/drawing/2014/main" id="{6EC9D193-D54D-5598-0E31-DB906DD9BF3A}"/>
              </a:ext>
            </a:extLst>
          </p:cNvPr>
          <p:cNvGrpSpPr/>
          <p:nvPr/>
        </p:nvGrpSpPr>
        <p:grpSpPr>
          <a:xfrm rot="5400000">
            <a:off x="3489837" y="4314803"/>
            <a:ext cx="870034" cy="484632"/>
            <a:chOff x="4640556" y="3476472"/>
            <a:chExt cx="870034" cy="484632"/>
          </a:xfrm>
          <a:solidFill>
            <a:schemeClr val="tx2"/>
          </a:solidFill>
        </p:grpSpPr>
        <p:sp>
          <p:nvSpPr>
            <p:cNvPr id="28" name="矢印: 山形 27">
              <a:extLst>
                <a:ext uri="{FF2B5EF4-FFF2-40B4-BE49-F238E27FC236}">
                  <a16:creationId xmlns:a16="http://schemas.microsoft.com/office/drawing/2014/main" id="{29F51329-389E-E5ED-9632-6393B9FC013D}"/>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9" name="矢印: 山形 28">
              <a:extLst>
                <a:ext uri="{FF2B5EF4-FFF2-40B4-BE49-F238E27FC236}">
                  <a16:creationId xmlns:a16="http://schemas.microsoft.com/office/drawing/2014/main" id="{53D42E33-9141-D421-A2D5-907B03766E32}"/>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0" name="矢印: 山形 29">
              <a:extLst>
                <a:ext uri="{FF2B5EF4-FFF2-40B4-BE49-F238E27FC236}">
                  <a16:creationId xmlns:a16="http://schemas.microsoft.com/office/drawing/2014/main" id="{86A69DAB-ADAA-A719-CDC0-67C391B9F4D1}"/>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1" name="グループ化 30">
            <a:extLst>
              <a:ext uri="{FF2B5EF4-FFF2-40B4-BE49-F238E27FC236}">
                <a16:creationId xmlns:a16="http://schemas.microsoft.com/office/drawing/2014/main" id="{FF319EBB-BC7B-65AB-A13A-F777AC2A4302}"/>
              </a:ext>
            </a:extLst>
          </p:cNvPr>
          <p:cNvGrpSpPr/>
          <p:nvPr/>
        </p:nvGrpSpPr>
        <p:grpSpPr>
          <a:xfrm rot="5400000">
            <a:off x="3489837" y="2060120"/>
            <a:ext cx="870034" cy="484632"/>
            <a:chOff x="4640556" y="3476472"/>
            <a:chExt cx="870034" cy="484632"/>
          </a:xfrm>
          <a:solidFill>
            <a:schemeClr val="tx2"/>
          </a:solidFill>
        </p:grpSpPr>
        <p:sp>
          <p:nvSpPr>
            <p:cNvPr id="32" name="矢印: 山形 31">
              <a:extLst>
                <a:ext uri="{FF2B5EF4-FFF2-40B4-BE49-F238E27FC236}">
                  <a16:creationId xmlns:a16="http://schemas.microsoft.com/office/drawing/2014/main" id="{FD6B197F-33B5-520B-2461-5EE336A23D49}"/>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矢印: 山形 32">
              <a:extLst>
                <a:ext uri="{FF2B5EF4-FFF2-40B4-BE49-F238E27FC236}">
                  <a16:creationId xmlns:a16="http://schemas.microsoft.com/office/drawing/2014/main" id="{C49D3873-034E-4064-9A45-1E9063F75113}"/>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矢印: 山形 33">
              <a:extLst>
                <a:ext uri="{FF2B5EF4-FFF2-40B4-BE49-F238E27FC236}">
                  <a16:creationId xmlns:a16="http://schemas.microsoft.com/office/drawing/2014/main" id="{1D8D4A75-4B7A-FCC5-2A07-154C829426DD}"/>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6" name="グループ化 35">
            <a:extLst>
              <a:ext uri="{FF2B5EF4-FFF2-40B4-BE49-F238E27FC236}">
                <a16:creationId xmlns:a16="http://schemas.microsoft.com/office/drawing/2014/main" id="{6DCCFE7C-E64E-6F97-158D-76559FF3F84C}"/>
              </a:ext>
            </a:extLst>
          </p:cNvPr>
          <p:cNvGrpSpPr/>
          <p:nvPr/>
        </p:nvGrpSpPr>
        <p:grpSpPr>
          <a:xfrm>
            <a:off x="3263354" y="2851879"/>
            <a:ext cx="2700000" cy="584775"/>
            <a:chOff x="4746000" y="117769"/>
            <a:chExt cx="2700000" cy="584775"/>
          </a:xfrm>
        </p:grpSpPr>
        <p:grpSp>
          <p:nvGrpSpPr>
            <p:cNvPr id="9" name="グループ化 8">
              <a:extLst>
                <a:ext uri="{FF2B5EF4-FFF2-40B4-BE49-F238E27FC236}">
                  <a16:creationId xmlns:a16="http://schemas.microsoft.com/office/drawing/2014/main" id="{B5FC074F-B1EA-D925-4A50-E7D45B2C24C6}"/>
                </a:ext>
              </a:extLst>
            </p:cNvPr>
            <p:cNvGrpSpPr/>
            <p:nvPr/>
          </p:nvGrpSpPr>
          <p:grpSpPr>
            <a:xfrm>
              <a:off x="4746000" y="139348"/>
              <a:ext cx="2700000" cy="540000"/>
              <a:chOff x="1636301" y="380404"/>
              <a:chExt cx="2700000" cy="540000"/>
            </a:xfrm>
            <a:solidFill>
              <a:schemeClr val="tx2"/>
            </a:solidFill>
            <a:effectLst/>
          </p:grpSpPr>
          <p:sp>
            <p:nvSpPr>
              <p:cNvPr id="13" name="楕円 12">
                <a:extLst>
                  <a:ext uri="{FF2B5EF4-FFF2-40B4-BE49-F238E27FC236}">
                    <a16:creationId xmlns:a16="http://schemas.microsoft.com/office/drawing/2014/main" id="{E7A2744E-B6A3-64A7-F73E-A25E67DD555E}"/>
                  </a:ext>
                </a:extLst>
              </p:cNvPr>
              <p:cNvSpPr>
                <a:spLocks noChangeAspect="1"/>
              </p:cNvSpPr>
              <p:nvPr/>
            </p:nvSpPr>
            <p:spPr>
              <a:xfrm>
                <a:off x="163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817FE6BA-E407-4759-A964-50B1790AF1FF}"/>
                  </a:ext>
                </a:extLst>
              </p:cNvPr>
              <p:cNvSpPr>
                <a:spLocks noChangeAspect="1"/>
              </p:cNvSpPr>
              <p:nvPr/>
            </p:nvSpPr>
            <p:spPr>
              <a:xfrm>
                <a:off x="379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48F273D2-5C6F-3928-E0DE-CB0E14413CD3}"/>
                  </a:ext>
                </a:extLst>
              </p:cNvPr>
              <p:cNvSpPr/>
              <p:nvPr/>
            </p:nvSpPr>
            <p:spPr>
              <a:xfrm>
                <a:off x="1906301" y="380404"/>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9B3F8D59-7715-7640-D457-0F0DF0A72E44}"/>
                </a:ext>
              </a:extLst>
            </p:cNvPr>
            <p:cNvSpPr txBox="1"/>
            <p:nvPr/>
          </p:nvSpPr>
          <p:spPr>
            <a:xfrm>
              <a:off x="4903821" y="117769"/>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0CABF8D6-A143-B580-801C-68F608B988EA}"/>
              </a:ext>
            </a:extLst>
          </p:cNvPr>
          <p:cNvGrpSpPr/>
          <p:nvPr/>
        </p:nvGrpSpPr>
        <p:grpSpPr>
          <a:xfrm>
            <a:off x="3263354" y="3421345"/>
            <a:ext cx="7739244" cy="584775"/>
            <a:chOff x="3263354" y="3421345"/>
            <a:chExt cx="7739244" cy="584775"/>
          </a:xfrm>
        </p:grpSpPr>
        <p:grpSp>
          <p:nvGrpSpPr>
            <p:cNvPr id="39" name="グループ化 38">
              <a:extLst>
                <a:ext uri="{FF2B5EF4-FFF2-40B4-BE49-F238E27FC236}">
                  <a16:creationId xmlns:a16="http://schemas.microsoft.com/office/drawing/2014/main" id="{AA8CE49A-8BEC-A7E1-AB7F-CB2DB8450979}"/>
                </a:ext>
              </a:extLst>
            </p:cNvPr>
            <p:cNvGrpSpPr/>
            <p:nvPr/>
          </p:nvGrpSpPr>
          <p:grpSpPr>
            <a:xfrm>
              <a:off x="3263354" y="3442924"/>
              <a:ext cx="7739244" cy="542763"/>
              <a:chOff x="1636301" y="380404"/>
              <a:chExt cx="7739244" cy="542763"/>
            </a:xfrm>
            <a:solidFill>
              <a:schemeClr val="tx2"/>
            </a:solidFill>
            <a:effectLst/>
          </p:grpSpPr>
          <p:sp>
            <p:nvSpPr>
              <p:cNvPr id="41" name="楕円 40">
                <a:extLst>
                  <a:ext uri="{FF2B5EF4-FFF2-40B4-BE49-F238E27FC236}">
                    <a16:creationId xmlns:a16="http://schemas.microsoft.com/office/drawing/2014/main" id="{66DEE420-3009-C31B-3C96-939C5664FD30}"/>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楕円 41">
                <a:extLst>
                  <a:ext uri="{FF2B5EF4-FFF2-40B4-BE49-F238E27FC236}">
                    <a16:creationId xmlns:a16="http://schemas.microsoft.com/office/drawing/2014/main" id="{2F9C0299-1065-23CC-0685-FCB07D85BCFE}"/>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正方形/長方形 42">
                <a:extLst>
                  <a:ext uri="{FF2B5EF4-FFF2-40B4-BE49-F238E27FC236}">
                    <a16:creationId xmlns:a16="http://schemas.microsoft.com/office/drawing/2014/main" id="{11799DE8-2CB0-B417-D9E1-4FC851DA35DE}"/>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47043B92-976D-4339-95E2-FE45016B28FB}"/>
                </a:ext>
              </a:extLst>
            </p:cNvPr>
            <p:cNvSpPr txBox="1"/>
            <p:nvPr/>
          </p:nvSpPr>
          <p:spPr>
            <a:xfrm>
              <a:off x="3612107" y="3421345"/>
              <a:ext cx="4514051" cy="584775"/>
            </a:xfrm>
            <a:prstGeom prst="rect">
              <a:avLst/>
            </a:prstGeom>
            <a:noFill/>
          </p:spPr>
          <p:txBody>
            <a:bodyPr wrap="square" lIns="91440" tIns="45720" rIns="91440" bIns="45720" rtlCol="0" anchor="ctr">
              <a:spAutoFit/>
            </a:bodyPr>
            <a:lstStyle/>
            <a:p>
              <a:endParaRPr lang="ja-JP" altLang="en-US" sz="3200" b="1">
                <a:solidFill>
                  <a:schemeClr val="tx2"/>
                </a:solidFill>
                <a:latin typeface="Noto Sans JP" panose="020B0200000000000000" pitchFamily="50" charset="-128"/>
                <a:ea typeface="Noto Sans JP"/>
              </a:endParaRPr>
            </a:p>
          </p:txBody>
        </p:sp>
      </p:grpSp>
      <p:grpSp>
        <p:nvGrpSpPr>
          <p:cNvPr id="92" name="グループ化 91">
            <a:extLst>
              <a:ext uri="{FF2B5EF4-FFF2-40B4-BE49-F238E27FC236}">
                <a16:creationId xmlns:a16="http://schemas.microsoft.com/office/drawing/2014/main" id="{AA3C953C-AA4E-72C9-E789-1E66B9A21509}"/>
              </a:ext>
            </a:extLst>
          </p:cNvPr>
          <p:cNvGrpSpPr/>
          <p:nvPr/>
        </p:nvGrpSpPr>
        <p:grpSpPr>
          <a:xfrm>
            <a:off x="3262598" y="1168218"/>
            <a:ext cx="7740000" cy="584775"/>
            <a:chOff x="3262598" y="1168218"/>
            <a:chExt cx="7740000" cy="584775"/>
          </a:xfrm>
        </p:grpSpPr>
        <p:grpSp>
          <p:nvGrpSpPr>
            <p:cNvPr id="51" name="グループ化 50">
              <a:extLst>
                <a:ext uri="{FF2B5EF4-FFF2-40B4-BE49-F238E27FC236}">
                  <a16:creationId xmlns:a16="http://schemas.microsoft.com/office/drawing/2014/main" id="{B2F6DE96-0D20-D31F-DD2E-FD5435598A52}"/>
                </a:ext>
              </a:extLst>
            </p:cNvPr>
            <p:cNvGrpSpPr/>
            <p:nvPr/>
          </p:nvGrpSpPr>
          <p:grpSpPr>
            <a:xfrm>
              <a:off x="3262598" y="1185188"/>
              <a:ext cx="7740000" cy="544609"/>
              <a:chOff x="1636301" y="375795"/>
              <a:chExt cx="7740000" cy="544609"/>
            </a:xfrm>
            <a:solidFill>
              <a:schemeClr val="bg1">
                <a:lumMod val="85000"/>
              </a:schemeClr>
            </a:solidFill>
            <a:effectLst/>
          </p:grpSpPr>
          <p:sp>
            <p:nvSpPr>
              <p:cNvPr id="60" name="楕円 59">
                <a:extLst>
                  <a:ext uri="{FF2B5EF4-FFF2-40B4-BE49-F238E27FC236}">
                    <a16:creationId xmlns:a16="http://schemas.microsoft.com/office/drawing/2014/main" id="{24CD635C-E353-3C39-EEBB-D66FBC1553C3}"/>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EA83B1D3-F708-E73B-92AF-C3A60AFA46C5}"/>
                  </a:ext>
                </a:extLst>
              </p:cNvPr>
              <p:cNvSpPr>
                <a:spLocks noChangeAspect="1"/>
              </p:cNvSpPr>
              <p:nvPr/>
            </p:nvSpPr>
            <p:spPr>
              <a:xfrm>
                <a:off x="8836301" y="375795"/>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2" name="正方形/長方形 61">
                <a:extLst>
                  <a:ext uri="{FF2B5EF4-FFF2-40B4-BE49-F238E27FC236}">
                    <a16:creationId xmlns:a16="http://schemas.microsoft.com/office/drawing/2014/main" id="{047DBF37-DF90-7626-1784-973AF583A31A}"/>
                  </a:ext>
                </a:extLst>
              </p:cNvPr>
              <p:cNvSpPr/>
              <p:nvPr/>
            </p:nvSpPr>
            <p:spPr>
              <a:xfrm>
                <a:off x="1906301" y="380404"/>
                <a:ext cx="72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2" name="テキスト ボックス 51">
              <a:extLst>
                <a:ext uri="{FF2B5EF4-FFF2-40B4-BE49-F238E27FC236}">
                  <a16:creationId xmlns:a16="http://schemas.microsoft.com/office/drawing/2014/main" id="{5B8D1E33-E929-F051-4E06-548741E117B1}"/>
                </a:ext>
              </a:extLst>
            </p:cNvPr>
            <p:cNvSpPr txBox="1"/>
            <p:nvPr/>
          </p:nvSpPr>
          <p:spPr>
            <a:xfrm>
              <a:off x="3612106" y="1168218"/>
              <a:ext cx="5177725" cy="584775"/>
            </a:xfrm>
            <a:prstGeom prst="rect">
              <a:avLst/>
            </a:prstGeom>
            <a:noFill/>
          </p:spPr>
          <p:txBody>
            <a:bodyPr wrap="square" lIns="91440" tIns="45720" rIns="91440" bIns="45720" rtlCol="0" anchor="ctr">
              <a:spAutoFit/>
            </a:bodyPr>
            <a:lstStyle/>
            <a:p>
              <a:endParaRPr lang="ja-JP" altLang="en-US" sz="3200" b="1">
                <a:solidFill>
                  <a:schemeClr val="tx2"/>
                </a:solidFill>
                <a:latin typeface="Noto Sans JP" panose="020B0200000000000000" pitchFamily="50" charset="-128"/>
                <a:ea typeface="Noto Sans JP"/>
              </a:endParaRPr>
            </a:p>
          </p:txBody>
        </p:sp>
      </p:grpSp>
      <p:sp>
        <p:nvSpPr>
          <p:cNvPr id="3" name="テキスト ボックス 11">
            <a:extLst>
              <a:ext uri="{FF2B5EF4-FFF2-40B4-BE49-F238E27FC236}">
                <a16:creationId xmlns:a16="http://schemas.microsoft.com/office/drawing/2014/main" id="{92AA5FDD-6209-E712-914E-8FD6A3A85B93}"/>
              </a:ext>
            </a:extLst>
          </p:cNvPr>
          <p:cNvSpPr txBox="1"/>
          <p:nvPr/>
        </p:nvSpPr>
        <p:spPr>
          <a:xfrm>
            <a:off x="-346643" y="1843948"/>
            <a:ext cx="295465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a:p>
            <a:pPr algn="ctr"/>
            <a:endParaRPr kumimoji="1" lang="en-US" altLang="ja-JP" sz="6000" b="1">
              <a:solidFill>
                <a:schemeClr val="bg1"/>
              </a:solidFill>
            </a:endParaRPr>
          </a:p>
        </p:txBody>
      </p:sp>
      <p:sp>
        <p:nvSpPr>
          <p:cNvPr id="8" name="テキスト ボックス 90">
            <a:extLst>
              <a:ext uri="{FF2B5EF4-FFF2-40B4-BE49-F238E27FC236}">
                <a16:creationId xmlns:a16="http://schemas.microsoft.com/office/drawing/2014/main" id="{A0B8E9E0-4970-0CDE-AD54-9B0382318C14}"/>
              </a:ext>
            </a:extLst>
          </p:cNvPr>
          <p:cNvSpPr txBox="1"/>
          <p:nvPr/>
        </p:nvSpPr>
        <p:spPr>
          <a:xfrm>
            <a:off x="3607751" y="3436841"/>
            <a:ext cx="5271721" cy="584775"/>
          </a:xfrm>
          <a:prstGeom prst="rect">
            <a:avLst/>
          </a:prstGeom>
          <a:noFill/>
        </p:spPr>
        <p:txBody>
          <a:bodyPr wrap="square" lIns="91440" tIns="45720" rIns="91440" bIns="45720" rtlCol="0" anchor="ctr">
            <a:spAutoFit/>
          </a:bodyPr>
          <a:lstStyle/>
          <a:p>
            <a:r>
              <a:rPr lang="ja-JP" altLang="en-US" sz="3200" b="1">
                <a:solidFill>
                  <a:schemeClr val="tx2"/>
                </a:solidFill>
                <a:latin typeface="Noto Sans JP" panose="020B0200000000000000" pitchFamily="50" charset="-128"/>
                <a:ea typeface="Noto Sans JP"/>
              </a:rPr>
              <a:t>人口減少・財政ひっ迫</a:t>
            </a:r>
          </a:p>
        </p:txBody>
      </p:sp>
    </p:spTree>
    <p:extLst>
      <p:ext uri="{BB962C8B-B14F-4D97-AF65-F5344CB8AC3E}">
        <p14:creationId xmlns:p14="http://schemas.microsoft.com/office/powerpoint/2010/main" val="510216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2272AB-11A5-7EF5-0BA3-AC075E3270E1}"/>
            </a:ext>
          </a:extLst>
        </p:cNvPr>
        <p:cNvGrpSpPr/>
        <p:nvPr/>
      </p:nvGrpSpPr>
      <p:grpSpPr>
        <a:xfrm>
          <a:off x="0" y="0"/>
          <a:ext cx="0" cy="0"/>
          <a:chOff x="0" y="0"/>
          <a:chExt cx="0" cy="0"/>
        </a:xfrm>
      </p:grpSpPr>
      <p:pic>
        <p:nvPicPr>
          <p:cNvPr id="24" name="図 23" descr="マップ&#10;&#10;AI 生成コンテンツは誤りを含む可能性があります。">
            <a:extLst>
              <a:ext uri="{FF2B5EF4-FFF2-40B4-BE49-F238E27FC236}">
                <a16:creationId xmlns:a16="http://schemas.microsoft.com/office/drawing/2014/main" id="{77A6A03C-88E1-F1F4-61A5-58D2F6AA4180}"/>
              </a:ext>
            </a:extLst>
          </p:cNvPr>
          <p:cNvPicPr>
            <a:picLocks noChangeAspect="1"/>
          </p:cNvPicPr>
          <p:nvPr/>
        </p:nvPicPr>
        <p:blipFill>
          <a:blip r:embed="rId3"/>
          <a:stretch>
            <a:fillRect/>
          </a:stretch>
        </p:blipFill>
        <p:spPr>
          <a:xfrm>
            <a:off x="1909110" y="7097857"/>
            <a:ext cx="5111505" cy="4785892"/>
          </a:xfrm>
          <a:prstGeom prst="rect">
            <a:avLst/>
          </a:prstGeom>
        </p:spPr>
      </p:pic>
      <p:pic>
        <p:nvPicPr>
          <p:cNvPr id="7" name="図 6" descr="ダイアグラム, マップ&#10;&#10;AI 生成コンテンツは誤りを含む可能性があります。">
            <a:extLst>
              <a:ext uri="{FF2B5EF4-FFF2-40B4-BE49-F238E27FC236}">
                <a16:creationId xmlns:a16="http://schemas.microsoft.com/office/drawing/2014/main" id="{344F54E6-7AEC-0682-00B3-F698C28DE4E6}"/>
              </a:ext>
            </a:extLst>
          </p:cNvPr>
          <p:cNvPicPr>
            <a:picLocks noChangeAspect="1"/>
          </p:cNvPicPr>
          <p:nvPr/>
        </p:nvPicPr>
        <p:blipFill>
          <a:blip r:embed="rId4">
            <a:alphaModFix/>
          </a:blip>
          <a:srcRect l="-1" t="-1" r="1296" b="22026"/>
          <a:stretch>
            <a:fillRect/>
          </a:stretch>
        </p:blipFill>
        <p:spPr>
          <a:xfrm>
            <a:off x="13545809" y="4181219"/>
            <a:ext cx="5083374" cy="4708981"/>
          </a:xfrm>
          <a:prstGeom prst="rect">
            <a:avLst/>
          </a:prstGeom>
        </p:spPr>
      </p:pic>
      <p:sp>
        <p:nvSpPr>
          <p:cNvPr id="4" name="楕円 3">
            <a:extLst>
              <a:ext uri="{FF2B5EF4-FFF2-40B4-BE49-F238E27FC236}">
                <a16:creationId xmlns:a16="http://schemas.microsoft.com/office/drawing/2014/main" id="{09B10174-F3CF-B58A-1F40-EBC931B3EBAE}"/>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630809E-DE3B-4478-DF43-8F283C69E776}"/>
              </a:ext>
            </a:extLst>
          </p:cNvPr>
          <p:cNvSpPr txBox="1"/>
          <p:nvPr/>
        </p:nvSpPr>
        <p:spPr>
          <a:xfrm>
            <a:off x="115022" y="1074507"/>
            <a:ext cx="2031325" cy="4708981"/>
          </a:xfrm>
          <a:prstGeom prst="rect">
            <a:avLst/>
          </a:prstGeom>
          <a:noFill/>
        </p:spPr>
        <p:txBody>
          <a:bodyPr vert="eaVert" wrap="none" rtlCol="0" anchor="ctr">
            <a:spAutoFit/>
          </a:bodyPr>
          <a:lstStyle/>
          <a:p>
            <a:pPr algn="ctr"/>
            <a:r>
              <a:rPr kumimoji="1" lang="ja-JP" altLang="en-US" sz="6000" b="1">
                <a:solidFill>
                  <a:schemeClr val="bg1"/>
                </a:solidFill>
              </a:rPr>
              <a:t>公共</a:t>
            </a:r>
            <a:endParaRPr kumimoji="1" lang="en-US" altLang="ja-JP" sz="6000" b="1">
              <a:solidFill>
                <a:schemeClr val="bg1"/>
              </a:solidFill>
            </a:endParaRPr>
          </a:p>
          <a:p>
            <a:pPr algn="ctr"/>
            <a:r>
              <a:rPr kumimoji="1" lang="ja-JP" altLang="en-US" sz="6000" b="1">
                <a:solidFill>
                  <a:schemeClr val="bg1"/>
                </a:solidFill>
              </a:rPr>
              <a:t>ライドシェア</a:t>
            </a:r>
            <a:endParaRPr kumimoji="1" lang="en-US" altLang="ja-JP" sz="6000" b="1">
              <a:solidFill>
                <a:schemeClr val="bg1"/>
              </a:solidFill>
            </a:endParaRPr>
          </a:p>
        </p:txBody>
      </p:sp>
      <p:sp>
        <p:nvSpPr>
          <p:cNvPr id="16" name="テキスト ボックス 15">
            <a:extLst>
              <a:ext uri="{FF2B5EF4-FFF2-40B4-BE49-F238E27FC236}">
                <a16:creationId xmlns:a16="http://schemas.microsoft.com/office/drawing/2014/main" id="{9155D7C4-B051-FAB2-BCC6-F676B75C1270}"/>
              </a:ext>
            </a:extLst>
          </p:cNvPr>
          <p:cNvSpPr txBox="1"/>
          <p:nvPr/>
        </p:nvSpPr>
        <p:spPr>
          <a:xfrm>
            <a:off x="2861300" y="602483"/>
            <a:ext cx="6680692" cy="523220"/>
          </a:xfrm>
          <a:prstGeom prst="rect">
            <a:avLst/>
          </a:prstGeom>
          <a:noFill/>
        </p:spPr>
        <p:txBody>
          <a:bodyPr wrap="square" rtlCol="0">
            <a:spAutoFit/>
          </a:bodyPr>
          <a:lstStyle/>
          <a:p>
            <a:r>
              <a:rPr kumimoji="1" lang="ja-JP" altLang="en-US" sz="2800" b="1"/>
              <a:t>新治地区での公共ライドシェア導入施策</a:t>
            </a:r>
            <a:endParaRPr kumimoji="1" lang="en-US" altLang="ja-JP" sz="2800" b="1"/>
          </a:p>
        </p:txBody>
      </p:sp>
      <p:sp>
        <p:nvSpPr>
          <p:cNvPr id="14" name="楕円 9">
            <a:extLst>
              <a:ext uri="{FF2B5EF4-FFF2-40B4-BE49-F238E27FC236}">
                <a16:creationId xmlns:a16="http://schemas.microsoft.com/office/drawing/2014/main" id="{01F0E02A-682F-D68B-EDF1-E1CA701475A0}"/>
              </a:ext>
            </a:extLst>
          </p:cNvPr>
          <p:cNvSpPr>
            <a:spLocks noChangeAspect="1"/>
          </p:cNvSpPr>
          <p:nvPr/>
        </p:nvSpPr>
        <p:spPr>
          <a:xfrm>
            <a:off x="3264049" y="7586473"/>
            <a:ext cx="2062404" cy="2062404"/>
          </a:xfrm>
          <a:prstGeom prst="ellipse">
            <a:avLst/>
          </a:prstGeom>
          <a:gradFill>
            <a:gsLst>
              <a:gs pos="100000">
                <a:schemeClr val="bg1">
                  <a:alpha val="0"/>
                </a:schemeClr>
              </a:gs>
              <a:gs pos="2000">
                <a:schemeClr val="accent3"/>
              </a:gs>
              <a:gs pos="0">
                <a:schemeClr val="accent3"/>
              </a:gs>
            </a:gsLst>
            <a:path path="circle">
              <a:fillToRect l="50000" t="50000" r="50000" b="50000"/>
            </a:path>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1">
            <a:extLst>
              <a:ext uri="{FF2B5EF4-FFF2-40B4-BE49-F238E27FC236}">
                <a16:creationId xmlns:a16="http://schemas.microsoft.com/office/drawing/2014/main" id="{03CF4D03-2897-0EEE-A629-810E0776CD65}"/>
              </a:ext>
            </a:extLst>
          </p:cNvPr>
          <p:cNvSpPr>
            <a:spLocks noChangeAspect="1"/>
          </p:cNvSpPr>
          <p:nvPr/>
        </p:nvSpPr>
        <p:spPr>
          <a:xfrm>
            <a:off x="2548867" y="9702263"/>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5">
            <a:extLst>
              <a:ext uri="{FF2B5EF4-FFF2-40B4-BE49-F238E27FC236}">
                <a16:creationId xmlns:a16="http://schemas.microsoft.com/office/drawing/2014/main" id="{3D49400C-1895-CB95-5C26-D06BF57E497C}"/>
              </a:ext>
            </a:extLst>
          </p:cNvPr>
          <p:cNvSpPr>
            <a:spLocks noChangeAspect="1"/>
          </p:cNvSpPr>
          <p:nvPr/>
        </p:nvSpPr>
        <p:spPr>
          <a:xfrm>
            <a:off x="5054404" y="10185254"/>
            <a:ext cx="1108954" cy="1108954"/>
          </a:xfrm>
          <a:prstGeom prst="ellipse">
            <a:avLst/>
          </a:prstGeom>
          <a:gradFill>
            <a:gsLst>
              <a:gs pos="100000">
                <a:schemeClr val="bg1">
                  <a:alpha val="0"/>
                </a:schemeClr>
              </a:gs>
              <a:gs pos="22000">
                <a:schemeClr val="accent2"/>
              </a:gs>
              <a:gs pos="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1">
            <a:extLst>
              <a:ext uri="{FF2B5EF4-FFF2-40B4-BE49-F238E27FC236}">
                <a16:creationId xmlns:a16="http://schemas.microsoft.com/office/drawing/2014/main" id="{F99DE207-D4D1-EA1C-A7D1-DD9D9480DD2E}"/>
              </a:ext>
            </a:extLst>
          </p:cNvPr>
          <p:cNvSpPr>
            <a:spLocks noChangeAspect="1"/>
          </p:cNvSpPr>
          <p:nvPr/>
        </p:nvSpPr>
        <p:spPr>
          <a:xfrm>
            <a:off x="3685651" y="9080374"/>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 マップ&#10;&#10;AI 生成コンテンツは誤りを含む可能性があります。">
            <a:extLst>
              <a:ext uri="{FF2B5EF4-FFF2-40B4-BE49-F238E27FC236}">
                <a16:creationId xmlns:a16="http://schemas.microsoft.com/office/drawing/2014/main" id="{BDA471EA-C9A2-42FC-C2C5-792F411D8CC4}"/>
              </a:ext>
            </a:extLst>
          </p:cNvPr>
          <p:cNvPicPr>
            <a:picLocks noChangeAspect="1"/>
          </p:cNvPicPr>
          <p:nvPr/>
        </p:nvPicPr>
        <p:blipFill>
          <a:blip r:embed="rId5"/>
          <a:stretch>
            <a:fillRect/>
          </a:stretch>
        </p:blipFill>
        <p:spPr>
          <a:xfrm>
            <a:off x="12509500" y="0"/>
            <a:ext cx="4487000" cy="4509776"/>
          </a:xfrm>
          <a:prstGeom prst="rect">
            <a:avLst/>
          </a:prstGeom>
        </p:spPr>
      </p:pic>
      <p:sp>
        <p:nvSpPr>
          <p:cNvPr id="3" name="四角形: 角を丸くする 2">
            <a:extLst>
              <a:ext uri="{FF2B5EF4-FFF2-40B4-BE49-F238E27FC236}">
                <a16:creationId xmlns:a16="http://schemas.microsoft.com/office/drawing/2014/main" id="{0E47385C-50FD-F571-CFC9-D81E017A0E1A}"/>
              </a:ext>
            </a:extLst>
          </p:cNvPr>
          <p:cNvSpPr/>
          <p:nvPr/>
        </p:nvSpPr>
        <p:spPr>
          <a:xfrm>
            <a:off x="7447903" y="1315640"/>
            <a:ext cx="4487000" cy="2782486"/>
          </a:xfrm>
          <a:prstGeom prst="roundRect">
            <a:avLst>
              <a:gd name="adj" fmla="val 2719"/>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ja-JP" altLang="en-US">
              <a:solidFill>
                <a:srgbClr val="FFFFFF"/>
              </a:solidFill>
              <a:latin typeface="Noto Sans" panose="020B0502040504020204" pitchFamily="34" charset="0"/>
              <a:cs typeface="Noto Sans" panose="020B0502040504020204" pitchFamily="34" charset="0"/>
            </a:endParaRPr>
          </a:p>
        </p:txBody>
      </p:sp>
      <p:sp>
        <p:nvSpPr>
          <p:cNvPr id="21" name="正方形/長方形 20">
            <a:extLst>
              <a:ext uri="{FF2B5EF4-FFF2-40B4-BE49-F238E27FC236}">
                <a16:creationId xmlns:a16="http://schemas.microsoft.com/office/drawing/2014/main" id="{8F34F2B7-2031-99E4-DC7E-1B99EBDB641A}"/>
              </a:ext>
            </a:extLst>
          </p:cNvPr>
          <p:cNvSpPr/>
          <p:nvPr/>
        </p:nvSpPr>
        <p:spPr>
          <a:xfrm rot="2444999">
            <a:off x="3854217" y="9763384"/>
            <a:ext cx="1526185" cy="207101"/>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2A8B2BDD-2942-4D00-7A72-CAE165F858F4}"/>
              </a:ext>
            </a:extLst>
          </p:cNvPr>
          <p:cNvSpPr/>
          <p:nvPr/>
        </p:nvSpPr>
        <p:spPr>
          <a:xfrm rot="8834416">
            <a:off x="2936878" y="9424438"/>
            <a:ext cx="816865" cy="242855"/>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F8ECF849-EDCC-6CFC-301A-5B39E543DF22}"/>
              </a:ext>
            </a:extLst>
          </p:cNvPr>
          <p:cNvGrpSpPr/>
          <p:nvPr/>
        </p:nvGrpSpPr>
        <p:grpSpPr>
          <a:xfrm>
            <a:off x="3404705" y="9439018"/>
            <a:ext cx="841719" cy="808463"/>
            <a:chOff x="6000142" y="4125108"/>
            <a:chExt cx="841719" cy="808463"/>
          </a:xfrm>
        </p:grpSpPr>
        <p:sp>
          <p:nvSpPr>
            <p:cNvPr id="2" name="四角形: 角を丸くする 1">
              <a:extLst>
                <a:ext uri="{FF2B5EF4-FFF2-40B4-BE49-F238E27FC236}">
                  <a16:creationId xmlns:a16="http://schemas.microsoft.com/office/drawing/2014/main" id="{02100FCE-7CEC-6CCA-1DED-0488603E8CB8}"/>
                </a:ext>
              </a:extLst>
            </p:cNvPr>
            <p:cNvSpPr/>
            <p:nvPr/>
          </p:nvSpPr>
          <p:spPr>
            <a:xfrm>
              <a:off x="6054291" y="4338290"/>
              <a:ext cx="744882" cy="379919"/>
            </a:xfrm>
            <a:prstGeom prst="roundRect">
              <a:avLst/>
            </a:prstGeom>
            <a:solidFill>
              <a:schemeClr val="bg1"/>
            </a:solidFill>
            <a:ln>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グラフィックス 30" descr="バス 枠線">
              <a:extLst>
                <a:ext uri="{FF2B5EF4-FFF2-40B4-BE49-F238E27FC236}">
                  <a16:creationId xmlns:a16="http://schemas.microsoft.com/office/drawing/2014/main" id="{3F86E306-DE20-617D-EF6B-30569120D4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0142" y="4125108"/>
              <a:ext cx="841719" cy="808463"/>
            </a:xfrm>
            <a:prstGeom prst="rect">
              <a:avLst/>
            </a:prstGeom>
          </p:spPr>
        </p:pic>
      </p:grpSp>
      <p:pic>
        <p:nvPicPr>
          <p:cNvPr id="10" name="グラフィックス 9" descr="車 単色塗りつぶし">
            <a:extLst>
              <a:ext uri="{FF2B5EF4-FFF2-40B4-BE49-F238E27FC236}">
                <a16:creationId xmlns:a16="http://schemas.microsoft.com/office/drawing/2014/main" id="{128781D3-2FC1-7D23-F2A2-EC4233B151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6975" y="8394207"/>
            <a:ext cx="914400" cy="914400"/>
          </a:xfrm>
          <a:prstGeom prst="rect">
            <a:avLst/>
          </a:prstGeom>
        </p:spPr>
      </p:pic>
      <p:sp>
        <p:nvSpPr>
          <p:cNvPr id="11" name="テキスト ボックス 10">
            <a:extLst>
              <a:ext uri="{FF2B5EF4-FFF2-40B4-BE49-F238E27FC236}">
                <a16:creationId xmlns:a16="http://schemas.microsoft.com/office/drawing/2014/main" id="{E126F58B-B161-ADFF-03CE-942E70F41869}"/>
              </a:ext>
            </a:extLst>
          </p:cNvPr>
          <p:cNvSpPr txBox="1"/>
          <p:nvPr/>
        </p:nvSpPr>
        <p:spPr>
          <a:xfrm>
            <a:off x="3631254" y="8070329"/>
            <a:ext cx="1612034" cy="369332"/>
          </a:xfrm>
          <a:prstGeom prst="rect">
            <a:avLst/>
          </a:prstGeom>
          <a:solidFill>
            <a:schemeClr val="bg1"/>
          </a:solidFill>
        </p:spPr>
        <p:txBody>
          <a:bodyPr wrap="square" rtlCol="0">
            <a:spAutoFit/>
          </a:bodyPr>
          <a:lstStyle/>
          <a:p>
            <a:r>
              <a:rPr kumimoji="1" lang="ja-JP" altLang="en-US" b="1">
                <a:solidFill>
                  <a:schemeClr val="accent6"/>
                </a:solidFill>
              </a:rPr>
              <a:t>ライドシェア</a:t>
            </a:r>
          </a:p>
        </p:txBody>
      </p:sp>
      <p:sp>
        <p:nvSpPr>
          <p:cNvPr id="19" name="テキスト ボックス 18">
            <a:extLst>
              <a:ext uri="{FF2B5EF4-FFF2-40B4-BE49-F238E27FC236}">
                <a16:creationId xmlns:a16="http://schemas.microsoft.com/office/drawing/2014/main" id="{BC0F7099-85A0-525F-70C6-2B44BD45ED42}"/>
              </a:ext>
            </a:extLst>
          </p:cNvPr>
          <p:cNvSpPr txBox="1"/>
          <p:nvPr/>
        </p:nvSpPr>
        <p:spPr>
          <a:xfrm>
            <a:off x="3517605" y="10097678"/>
            <a:ext cx="650951" cy="369332"/>
          </a:xfrm>
          <a:prstGeom prst="rect">
            <a:avLst/>
          </a:prstGeom>
          <a:solidFill>
            <a:schemeClr val="bg1"/>
          </a:solidFill>
        </p:spPr>
        <p:txBody>
          <a:bodyPr wrap="square" rtlCol="0">
            <a:spAutoFit/>
          </a:bodyPr>
          <a:lstStyle/>
          <a:p>
            <a:r>
              <a:rPr kumimoji="1" lang="ja-JP" altLang="en-US" b="1">
                <a:solidFill>
                  <a:schemeClr val="accent5"/>
                </a:solidFill>
              </a:rPr>
              <a:t>バス</a:t>
            </a:r>
          </a:p>
        </p:txBody>
      </p:sp>
      <p:sp>
        <p:nvSpPr>
          <p:cNvPr id="22" name="テキスト ボックス 21">
            <a:extLst>
              <a:ext uri="{FF2B5EF4-FFF2-40B4-BE49-F238E27FC236}">
                <a16:creationId xmlns:a16="http://schemas.microsoft.com/office/drawing/2014/main" id="{FC58A6CE-CE55-8780-BEE7-BC6B907E6052}"/>
              </a:ext>
            </a:extLst>
          </p:cNvPr>
          <p:cNvSpPr txBox="1"/>
          <p:nvPr/>
        </p:nvSpPr>
        <p:spPr>
          <a:xfrm>
            <a:off x="5608881" y="10908407"/>
            <a:ext cx="872182" cy="369332"/>
          </a:xfrm>
          <a:prstGeom prst="rect">
            <a:avLst/>
          </a:prstGeom>
          <a:solidFill>
            <a:schemeClr val="bg1"/>
          </a:solidFill>
        </p:spPr>
        <p:txBody>
          <a:bodyPr wrap="square" rtlCol="0">
            <a:spAutoFit/>
          </a:bodyPr>
          <a:lstStyle/>
          <a:p>
            <a:r>
              <a:rPr kumimoji="1" lang="ja-JP" altLang="en-US" b="1">
                <a:solidFill>
                  <a:schemeClr val="accent2">
                    <a:lumMod val="60000"/>
                    <a:lumOff val="40000"/>
                  </a:schemeClr>
                </a:solidFill>
              </a:rPr>
              <a:t>土浦駅</a:t>
            </a:r>
          </a:p>
        </p:txBody>
      </p:sp>
      <p:sp>
        <p:nvSpPr>
          <p:cNvPr id="23" name="テキスト ボックス 22">
            <a:extLst>
              <a:ext uri="{FF2B5EF4-FFF2-40B4-BE49-F238E27FC236}">
                <a16:creationId xmlns:a16="http://schemas.microsoft.com/office/drawing/2014/main" id="{AB3D2B21-8472-BA86-3F57-9591F772C3D7}"/>
              </a:ext>
            </a:extLst>
          </p:cNvPr>
          <p:cNvSpPr txBox="1"/>
          <p:nvPr/>
        </p:nvSpPr>
        <p:spPr>
          <a:xfrm>
            <a:off x="2302813" y="8835021"/>
            <a:ext cx="1368527" cy="369332"/>
          </a:xfrm>
          <a:prstGeom prst="rect">
            <a:avLst/>
          </a:prstGeom>
          <a:solidFill>
            <a:schemeClr val="bg1"/>
          </a:solidFill>
        </p:spPr>
        <p:txBody>
          <a:bodyPr wrap="square" rtlCol="0">
            <a:spAutoFit/>
          </a:bodyPr>
          <a:lstStyle/>
          <a:p>
            <a:r>
              <a:rPr kumimoji="1" lang="ja-JP" altLang="en-US" b="1">
                <a:solidFill>
                  <a:schemeClr val="accent1"/>
                </a:solidFill>
              </a:rPr>
              <a:t>新治公民館</a:t>
            </a:r>
          </a:p>
        </p:txBody>
      </p:sp>
      <p:sp>
        <p:nvSpPr>
          <p:cNvPr id="25" name="テキスト ボックス 24">
            <a:extLst>
              <a:ext uri="{FF2B5EF4-FFF2-40B4-BE49-F238E27FC236}">
                <a16:creationId xmlns:a16="http://schemas.microsoft.com/office/drawing/2014/main" id="{CD8567BC-1319-579D-35C1-A840F4C94B46}"/>
              </a:ext>
            </a:extLst>
          </p:cNvPr>
          <p:cNvSpPr txBox="1"/>
          <p:nvPr/>
        </p:nvSpPr>
        <p:spPr>
          <a:xfrm>
            <a:off x="2096479" y="10001884"/>
            <a:ext cx="422283" cy="369332"/>
          </a:xfrm>
          <a:prstGeom prst="rect">
            <a:avLst/>
          </a:prstGeom>
          <a:solidFill>
            <a:schemeClr val="bg1"/>
          </a:solidFill>
        </p:spPr>
        <p:txBody>
          <a:bodyPr wrap="square" rtlCol="0">
            <a:spAutoFit/>
          </a:bodyPr>
          <a:lstStyle/>
          <a:p>
            <a:r>
              <a:rPr kumimoji="1" lang="ja-JP" altLang="en-US" b="1">
                <a:solidFill>
                  <a:schemeClr val="accent1"/>
                </a:solidFill>
              </a:rPr>
              <a:t>桜</a:t>
            </a:r>
          </a:p>
        </p:txBody>
      </p:sp>
      <p:sp>
        <p:nvSpPr>
          <p:cNvPr id="6" name="四角形: 角を丸くする 2">
            <a:extLst>
              <a:ext uri="{FF2B5EF4-FFF2-40B4-BE49-F238E27FC236}">
                <a16:creationId xmlns:a16="http://schemas.microsoft.com/office/drawing/2014/main" id="{1446D991-7C25-DD35-CAE1-1BF348F9C01D}"/>
              </a:ext>
            </a:extLst>
          </p:cNvPr>
          <p:cNvSpPr/>
          <p:nvPr/>
        </p:nvSpPr>
        <p:spPr>
          <a:xfrm>
            <a:off x="-2663013" y="7384738"/>
            <a:ext cx="4240210" cy="1290230"/>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2400" b="1">
                <a:solidFill>
                  <a:srgbClr val="000000"/>
                </a:solidFill>
                <a:latin typeface="Noto Sans" panose="020B0502040504020204" pitchFamily="34" charset="0"/>
                <a:cs typeface="Noto Sans" panose="020B0502040504020204" pitchFamily="34" charset="0"/>
              </a:rPr>
              <a:t>運転者不足</a:t>
            </a:r>
          </a:p>
          <a:p>
            <a:r>
              <a:rPr lang="ja-JP" altLang="en-US">
                <a:solidFill>
                  <a:srgbClr val="000000"/>
                </a:solidFill>
                <a:latin typeface="Noto Sans"/>
                <a:cs typeface="Noto Sans"/>
              </a:rPr>
              <a:t>生産年齢人口の増加によって公共交通機関の運転者不足</a:t>
            </a:r>
          </a:p>
        </p:txBody>
      </p:sp>
      <p:sp>
        <p:nvSpPr>
          <p:cNvPr id="8" name="四角形: 角を丸くする 2">
            <a:extLst>
              <a:ext uri="{FF2B5EF4-FFF2-40B4-BE49-F238E27FC236}">
                <a16:creationId xmlns:a16="http://schemas.microsoft.com/office/drawing/2014/main" id="{B8BF3FD5-550B-E594-12AA-4282B560C074}"/>
              </a:ext>
            </a:extLst>
          </p:cNvPr>
          <p:cNvSpPr/>
          <p:nvPr/>
        </p:nvSpPr>
        <p:spPr>
          <a:xfrm>
            <a:off x="8176232" y="7384738"/>
            <a:ext cx="4213959" cy="1371182"/>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2400" b="1">
                <a:solidFill>
                  <a:schemeClr val="tx1"/>
                </a:solidFill>
                <a:latin typeface="Noto Sans"/>
                <a:cs typeface="Noto Sans"/>
              </a:rPr>
              <a:t>交通不便地域</a:t>
            </a:r>
          </a:p>
          <a:p>
            <a:r>
              <a:rPr lang="ja-JP" altLang="en-US">
                <a:solidFill>
                  <a:schemeClr val="tx1"/>
                </a:solidFill>
                <a:latin typeface="Noto Sans"/>
                <a:cs typeface="Noto Sans"/>
              </a:rPr>
              <a:t>新治には高齢化率の高い地域が多いが、減便に伴いバス路線も限定的</a:t>
            </a:r>
          </a:p>
        </p:txBody>
      </p:sp>
      <p:sp>
        <p:nvSpPr>
          <p:cNvPr id="9" name="四角形: 角を丸くする 2">
            <a:extLst>
              <a:ext uri="{FF2B5EF4-FFF2-40B4-BE49-F238E27FC236}">
                <a16:creationId xmlns:a16="http://schemas.microsoft.com/office/drawing/2014/main" id="{0E45401D-A305-1A29-6733-49116BB5C020}"/>
              </a:ext>
            </a:extLst>
          </p:cNvPr>
          <p:cNvSpPr/>
          <p:nvPr/>
        </p:nvSpPr>
        <p:spPr>
          <a:xfrm>
            <a:off x="2987076" y="4742151"/>
            <a:ext cx="8785958" cy="1371182"/>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a:solidFill>
                  <a:schemeClr val="tx1"/>
                </a:solidFill>
                <a:latin typeface="Noto Sans"/>
                <a:cs typeface="Noto Sans"/>
              </a:rPr>
              <a:t>公共ライドシェアを導入</a:t>
            </a:r>
          </a:p>
          <a:p>
            <a:endParaRPr lang="ja-JP" altLang="en-US">
              <a:solidFill>
                <a:schemeClr val="tx1"/>
              </a:solidFill>
              <a:latin typeface="Noto Sans"/>
              <a:cs typeface="Noto Sans"/>
            </a:endParaRPr>
          </a:p>
        </p:txBody>
      </p:sp>
      <p:sp>
        <p:nvSpPr>
          <p:cNvPr id="13" name="Arrow: Down 12">
            <a:extLst>
              <a:ext uri="{FF2B5EF4-FFF2-40B4-BE49-F238E27FC236}">
                <a16:creationId xmlns:a16="http://schemas.microsoft.com/office/drawing/2014/main" id="{A5EAB6E9-A6BD-1B21-7B4A-61A38903B456}"/>
              </a:ext>
            </a:extLst>
          </p:cNvPr>
          <p:cNvSpPr/>
          <p:nvPr/>
        </p:nvSpPr>
        <p:spPr>
          <a:xfrm>
            <a:off x="6520021" y="4197119"/>
            <a:ext cx="1419178" cy="446039"/>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テキスト ボックス 28">
            <a:extLst>
              <a:ext uri="{FF2B5EF4-FFF2-40B4-BE49-F238E27FC236}">
                <a16:creationId xmlns:a16="http://schemas.microsoft.com/office/drawing/2014/main" id="{459C1606-3ED6-86C6-E85F-EA0C21BA2AF0}"/>
              </a:ext>
            </a:extLst>
          </p:cNvPr>
          <p:cNvSpPr txBox="1"/>
          <p:nvPr/>
        </p:nvSpPr>
        <p:spPr>
          <a:xfrm>
            <a:off x="7520733" y="1415497"/>
            <a:ext cx="4241342" cy="461665"/>
          </a:xfrm>
          <a:prstGeom prst="rect">
            <a:avLst/>
          </a:prstGeom>
          <a:noFill/>
        </p:spPr>
        <p:txBody>
          <a:bodyPr wrap="square">
            <a:spAutoFit/>
          </a:bodyPr>
          <a:lstStyle/>
          <a:p>
            <a:pPr algn="ctr"/>
            <a:r>
              <a:rPr kumimoji="1" lang="ja-JP" altLang="en-US" sz="2400" b="1">
                <a:solidFill>
                  <a:schemeClr val="tx1"/>
                </a:solidFill>
                <a:latin typeface="Noto Sans"/>
                <a:cs typeface="Noto Sans"/>
              </a:rPr>
              <a:t>のりあいタクシー</a:t>
            </a:r>
            <a:endParaRPr lang="ja-JP" altLang="en-US" sz="2400" b="1">
              <a:solidFill>
                <a:schemeClr val="tx1"/>
              </a:solidFill>
              <a:latin typeface="Noto Sans"/>
              <a:ea typeface="+mn-lt"/>
              <a:cs typeface="Noto Sans"/>
            </a:endParaRPr>
          </a:p>
        </p:txBody>
      </p:sp>
      <p:sp>
        <p:nvSpPr>
          <p:cNvPr id="30" name="テキスト ボックス 29">
            <a:extLst>
              <a:ext uri="{FF2B5EF4-FFF2-40B4-BE49-F238E27FC236}">
                <a16:creationId xmlns:a16="http://schemas.microsoft.com/office/drawing/2014/main" id="{C47E1DFF-6F8A-5D89-2DE9-DCE851D4415B}"/>
              </a:ext>
            </a:extLst>
          </p:cNvPr>
          <p:cNvSpPr txBox="1"/>
          <p:nvPr/>
        </p:nvSpPr>
        <p:spPr>
          <a:xfrm>
            <a:off x="7520733" y="1953973"/>
            <a:ext cx="4388553" cy="2400657"/>
          </a:xfrm>
          <a:prstGeom prst="rect">
            <a:avLst/>
          </a:prstGeom>
          <a:noFill/>
        </p:spPr>
        <p:txBody>
          <a:bodyPr wrap="square" rtlCol="0">
            <a:spAutoFit/>
          </a:bodyPr>
          <a:lstStyle/>
          <a:p>
            <a:pPr>
              <a:spcAft>
                <a:spcPts val="600"/>
              </a:spcAft>
            </a:pPr>
            <a:r>
              <a:rPr lang="ja-JP" altLang="en-US" sz="2400" b="1">
                <a:ea typeface="+mn-lt"/>
                <a:cs typeface="+mn-lt"/>
              </a:rPr>
              <a:t>稼働台数</a:t>
            </a:r>
            <a:r>
              <a:rPr lang="en-US" altLang="ja-JP" sz="2400" b="1">
                <a:ea typeface="+mn-lt"/>
                <a:cs typeface="+mn-lt"/>
              </a:rPr>
              <a:t>4</a:t>
            </a:r>
            <a:r>
              <a:rPr lang="ja-JP" altLang="en-US" sz="2400" b="1">
                <a:ea typeface="+mn-lt"/>
                <a:cs typeface="+mn-lt"/>
              </a:rPr>
              <a:t>台、運転手５名</a:t>
            </a:r>
            <a:endParaRPr lang="en-US" altLang="ja-JP" sz="2400" b="1">
              <a:ea typeface="+mn-lt"/>
              <a:cs typeface="+mn-lt"/>
            </a:endParaRPr>
          </a:p>
          <a:p>
            <a:pPr>
              <a:spcAft>
                <a:spcPts val="600"/>
              </a:spcAft>
            </a:pPr>
            <a:r>
              <a:rPr lang="ja-JP" altLang="en-US" sz="2400" b="1">
                <a:ea typeface="+mn-lt"/>
                <a:cs typeface="+mn-lt"/>
              </a:rPr>
              <a:t>毎月平均20件、最大約80件</a:t>
            </a:r>
            <a:endParaRPr lang="en-US" altLang="ja-JP" sz="2400" b="1">
              <a:ea typeface="+mn-lt"/>
              <a:cs typeface="+mn-lt"/>
            </a:endParaRPr>
          </a:p>
          <a:p>
            <a:pPr>
              <a:spcAft>
                <a:spcPts val="600"/>
              </a:spcAft>
            </a:pPr>
            <a:r>
              <a:rPr lang="ja-JP" altLang="en-US" sz="2400" b="1">
                <a:ea typeface="+mn-lt"/>
                <a:cs typeface="+mn-lt"/>
              </a:rPr>
              <a:t>利用を断っている</a:t>
            </a:r>
            <a:endParaRPr lang="ja-JP" altLang="en-US">
              <a:latin typeface="Noto Sans" panose="020B0502040504020204" pitchFamily="34" charset="0"/>
              <a:cs typeface="Noto Sans" panose="020B0502040504020204" pitchFamily="34" charset="0"/>
            </a:endParaRPr>
          </a:p>
          <a:p>
            <a:pPr>
              <a:spcAft>
                <a:spcPts val="600"/>
              </a:spcAft>
            </a:pPr>
            <a:r>
              <a:rPr lang="ja-JP" altLang="en-US" sz="2000">
                <a:latin typeface="Noto Sans"/>
                <a:cs typeface="Noto Sans"/>
              </a:rPr>
              <a:t>一度に３名以上乗せると次の便に間に合わない場合がある</a:t>
            </a:r>
            <a:endParaRPr lang="ja-JP" altLang="en-US" sz="2000">
              <a:latin typeface="Noto Sans" panose="020B0502040504020204" pitchFamily="34" charset="0"/>
              <a:cs typeface="Noto Sans" panose="020B0502040504020204" pitchFamily="34" charset="0"/>
            </a:endParaRPr>
          </a:p>
          <a:p>
            <a:endParaRPr kumimoji="1" lang="ja-JP" altLang="en-US"/>
          </a:p>
        </p:txBody>
      </p:sp>
      <p:sp>
        <p:nvSpPr>
          <p:cNvPr id="32" name="四角形: 角を丸くする 31">
            <a:extLst>
              <a:ext uri="{FF2B5EF4-FFF2-40B4-BE49-F238E27FC236}">
                <a16:creationId xmlns:a16="http://schemas.microsoft.com/office/drawing/2014/main" id="{1A1D0739-533A-8CA7-A694-418EAAFB8C42}"/>
              </a:ext>
            </a:extLst>
          </p:cNvPr>
          <p:cNvSpPr/>
          <p:nvPr/>
        </p:nvSpPr>
        <p:spPr>
          <a:xfrm>
            <a:off x="2757621" y="1315639"/>
            <a:ext cx="4512680" cy="1513963"/>
          </a:xfrm>
          <a:prstGeom prst="roundRect">
            <a:avLst>
              <a:gd name="adj" fmla="val 2719"/>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ja-JP" altLang="en-US">
              <a:solidFill>
                <a:srgbClr val="FFFFFF"/>
              </a:solidFill>
              <a:latin typeface="Noto Sans" panose="020B0502040504020204" pitchFamily="34" charset="0"/>
              <a:cs typeface="Noto Sans" panose="020B0502040504020204" pitchFamily="34" charset="0"/>
            </a:endParaRPr>
          </a:p>
        </p:txBody>
      </p:sp>
      <p:sp>
        <p:nvSpPr>
          <p:cNvPr id="33" name="テキスト ボックス 32">
            <a:extLst>
              <a:ext uri="{FF2B5EF4-FFF2-40B4-BE49-F238E27FC236}">
                <a16:creationId xmlns:a16="http://schemas.microsoft.com/office/drawing/2014/main" id="{654F98D7-5E4F-B769-28CD-9AA2B490741F}"/>
              </a:ext>
            </a:extLst>
          </p:cNvPr>
          <p:cNvSpPr txBox="1"/>
          <p:nvPr/>
        </p:nvSpPr>
        <p:spPr>
          <a:xfrm>
            <a:off x="2830451" y="1415497"/>
            <a:ext cx="4241342" cy="461665"/>
          </a:xfrm>
          <a:prstGeom prst="rect">
            <a:avLst/>
          </a:prstGeom>
          <a:noFill/>
        </p:spPr>
        <p:txBody>
          <a:bodyPr wrap="square">
            <a:spAutoFit/>
          </a:bodyPr>
          <a:lstStyle/>
          <a:p>
            <a:pPr algn="ctr"/>
            <a:r>
              <a:rPr kumimoji="1" lang="ja-JP" altLang="en-US" sz="2400" b="1">
                <a:latin typeface="Noto Sans"/>
                <a:ea typeface="+mn-lt"/>
                <a:cs typeface="Noto Sans"/>
              </a:rPr>
              <a:t>路線バス</a:t>
            </a:r>
            <a:endParaRPr lang="ja-JP" altLang="en-US" sz="2400" b="1">
              <a:solidFill>
                <a:schemeClr val="tx1"/>
              </a:solidFill>
              <a:latin typeface="Noto Sans"/>
              <a:ea typeface="+mn-lt"/>
              <a:cs typeface="Noto Sans"/>
            </a:endParaRPr>
          </a:p>
        </p:txBody>
      </p:sp>
      <p:sp>
        <p:nvSpPr>
          <p:cNvPr id="34" name="テキスト ボックス 33">
            <a:extLst>
              <a:ext uri="{FF2B5EF4-FFF2-40B4-BE49-F238E27FC236}">
                <a16:creationId xmlns:a16="http://schemas.microsoft.com/office/drawing/2014/main" id="{8632B087-02E2-FD0B-BE09-B1362A284EB9}"/>
              </a:ext>
            </a:extLst>
          </p:cNvPr>
          <p:cNvSpPr txBox="1"/>
          <p:nvPr/>
        </p:nvSpPr>
        <p:spPr>
          <a:xfrm>
            <a:off x="2830451" y="1953973"/>
            <a:ext cx="4388553" cy="846386"/>
          </a:xfrm>
          <a:prstGeom prst="rect">
            <a:avLst/>
          </a:prstGeom>
          <a:noFill/>
        </p:spPr>
        <p:txBody>
          <a:bodyPr wrap="square" rtlCol="0">
            <a:spAutoFit/>
          </a:bodyPr>
          <a:lstStyle/>
          <a:p>
            <a:pPr>
              <a:spcAft>
                <a:spcPts val="600"/>
              </a:spcAft>
            </a:pPr>
            <a:r>
              <a:rPr kumimoji="1" lang="ja-JP" altLang="en-US" sz="2400" b="1">
                <a:ea typeface="+mn-lt"/>
                <a:cs typeface="+mn-lt"/>
              </a:rPr>
              <a:t>バス路線は</a:t>
            </a:r>
            <a:r>
              <a:rPr kumimoji="1" lang="en-US" altLang="ja-JP" sz="2400" b="1">
                <a:ea typeface="+mn-lt"/>
                <a:cs typeface="+mn-lt"/>
              </a:rPr>
              <a:t>1</a:t>
            </a:r>
            <a:r>
              <a:rPr kumimoji="1" lang="ja-JP" altLang="en-US" sz="2400" b="1">
                <a:ea typeface="+mn-lt"/>
                <a:cs typeface="+mn-lt"/>
              </a:rPr>
              <a:t>本</a:t>
            </a:r>
            <a:endParaRPr kumimoji="1" lang="en-US" altLang="ja-JP" sz="2400" b="1">
              <a:ea typeface="+mn-lt"/>
              <a:cs typeface="+mn-lt"/>
            </a:endParaRPr>
          </a:p>
          <a:p>
            <a:pPr>
              <a:spcAft>
                <a:spcPts val="600"/>
              </a:spcAft>
            </a:pPr>
            <a:r>
              <a:rPr kumimoji="1" lang="ja-JP" altLang="en-US" sz="2000">
                <a:ea typeface="+mn-lt"/>
                <a:cs typeface="+mn-lt"/>
              </a:rPr>
              <a:t>利用者、運転手不足が考えらえる</a:t>
            </a:r>
            <a:endParaRPr kumimoji="1" lang="en-US" altLang="ja-JP" sz="2000">
              <a:ea typeface="+mn-lt"/>
              <a:cs typeface="+mn-lt"/>
            </a:endParaRPr>
          </a:p>
        </p:txBody>
      </p:sp>
    </p:spTree>
    <p:extLst>
      <p:ext uri="{BB962C8B-B14F-4D97-AF65-F5344CB8AC3E}">
        <p14:creationId xmlns:p14="http://schemas.microsoft.com/office/powerpoint/2010/main" val="3702566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63FD4-36F7-8A6D-8B18-7DB3EE956B36}"/>
            </a:ext>
          </a:extLst>
        </p:cNvPr>
        <p:cNvGrpSpPr/>
        <p:nvPr/>
      </p:nvGrpSpPr>
      <p:grpSpPr>
        <a:xfrm>
          <a:off x="0" y="0"/>
          <a:ext cx="0" cy="0"/>
          <a:chOff x="0" y="0"/>
          <a:chExt cx="0" cy="0"/>
        </a:xfrm>
      </p:grpSpPr>
      <p:pic>
        <p:nvPicPr>
          <p:cNvPr id="24" name="図 23" descr="マップ&#10;&#10;AI 生成コンテンツは誤りを含む可能性があります。">
            <a:extLst>
              <a:ext uri="{FF2B5EF4-FFF2-40B4-BE49-F238E27FC236}">
                <a16:creationId xmlns:a16="http://schemas.microsoft.com/office/drawing/2014/main" id="{8B1CB993-DAC2-D8FA-D5CD-69D98F3D87A2}"/>
              </a:ext>
            </a:extLst>
          </p:cNvPr>
          <p:cNvPicPr>
            <a:picLocks noChangeAspect="1"/>
          </p:cNvPicPr>
          <p:nvPr/>
        </p:nvPicPr>
        <p:blipFill>
          <a:blip r:embed="rId5"/>
          <a:stretch>
            <a:fillRect/>
          </a:stretch>
        </p:blipFill>
        <p:spPr>
          <a:xfrm>
            <a:off x="1909110" y="7097857"/>
            <a:ext cx="5111505" cy="4785892"/>
          </a:xfrm>
          <a:prstGeom prst="rect">
            <a:avLst/>
          </a:prstGeom>
        </p:spPr>
      </p:pic>
      <p:pic>
        <p:nvPicPr>
          <p:cNvPr id="7" name="図 6" descr="ダイアグラム, マップ&#10;&#10;AI 生成コンテンツは誤りを含む可能性があります。">
            <a:extLst>
              <a:ext uri="{FF2B5EF4-FFF2-40B4-BE49-F238E27FC236}">
                <a16:creationId xmlns:a16="http://schemas.microsoft.com/office/drawing/2014/main" id="{1B412910-6E3B-217E-FDC9-EB773AA2306F}"/>
              </a:ext>
            </a:extLst>
          </p:cNvPr>
          <p:cNvPicPr>
            <a:picLocks noChangeAspect="1"/>
          </p:cNvPicPr>
          <p:nvPr/>
        </p:nvPicPr>
        <p:blipFill>
          <a:blip r:embed="rId6">
            <a:alphaModFix/>
          </a:blip>
          <a:srcRect l="-1" t="-1" r="1296" b="22026"/>
          <a:stretch>
            <a:fillRect/>
          </a:stretch>
        </p:blipFill>
        <p:spPr>
          <a:xfrm>
            <a:off x="13545809" y="4181219"/>
            <a:ext cx="5083374" cy="4708981"/>
          </a:xfrm>
          <a:prstGeom prst="rect">
            <a:avLst/>
          </a:prstGeom>
        </p:spPr>
      </p:pic>
      <p:sp>
        <p:nvSpPr>
          <p:cNvPr id="4" name="楕円 3">
            <a:extLst>
              <a:ext uri="{FF2B5EF4-FFF2-40B4-BE49-F238E27FC236}">
                <a16:creationId xmlns:a16="http://schemas.microsoft.com/office/drawing/2014/main" id="{39F23711-A0D7-5301-EF56-E91932ED766F}"/>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459323C-CCB9-BB33-45A1-3E7B7CE599D8}"/>
              </a:ext>
            </a:extLst>
          </p:cNvPr>
          <p:cNvSpPr txBox="1"/>
          <p:nvPr/>
        </p:nvSpPr>
        <p:spPr>
          <a:xfrm>
            <a:off x="115022" y="1843948"/>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sp>
        <p:nvSpPr>
          <p:cNvPr id="16" name="テキスト ボックス 15">
            <a:extLst>
              <a:ext uri="{FF2B5EF4-FFF2-40B4-BE49-F238E27FC236}">
                <a16:creationId xmlns:a16="http://schemas.microsoft.com/office/drawing/2014/main" id="{7ED95EED-F255-9C80-9EB5-3C7A75CD91FA}"/>
              </a:ext>
            </a:extLst>
          </p:cNvPr>
          <p:cNvSpPr txBox="1"/>
          <p:nvPr/>
        </p:nvSpPr>
        <p:spPr>
          <a:xfrm>
            <a:off x="2907510" y="524231"/>
            <a:ext cx="6680692" cy="523220"/>
          </a:xfrm>
          <a:prstGeom prst="rect">
            <a:avLst/>
          </a:prstGeom>
          <a:noFill/>
        </p:spPr>
        <p:txBody>
          <a:bodyPr wrap="square" rtlCol="0">
            <a:spAutoFit/>
          </a:bodyPr>
          <a:lstStyle/>
          <a:p>
            <a:r>
              <a:rPr kumimoji="1" lang="ja-JP" altLang="en-US" sz="2800" b="1"/>
              <a:t>２．公共ライドシェア</a:t>
            </a:r>
            <a:endParaRPr kumimoji="1" lang="en-US" altLang="ja-JP" sz="2800" b="1"/>
          </a:p>
        </p:txBody>
      </p:sp>
      <p:sp>
        <p:nvSpPr>
          <p:cNvPr id="14" name="楕円 9">
            <a:extLst>
              <a:ext uri="{FF2B5EF4-FFF2-40B4-BE49-F238E27FC236}">
                <a16:creationId xmlns:a16="http://schemas.microsoft.com/office/drawing/2014/main" id="{1B7EF40F-DB04-87D3-006C-DBE18A553617}"/>
              </a:ext>
            </a:extLst>
          </p:cNvPr>
          <p:cNvSpPr>
            <a:spLocks noChangeAspect="1"/>
          </p:cNvSpPr>
          <p:nvPr/>
        </p:nvSpPr>
        <p:spPr>
          <a:xfrm>
            <a:off x="3264049" y="7586473"/>
            <a:ext cx="2062404" cy="2062404"/>
          </a:xfrm>
          <a:prstGeom prst="ellipse">
            <a:avLst/>
          </a:prstGeom>
          <a:gradFill>
            <a:gsLst>
              <a:gs pos="100000">
                <a:schemeClr val="bg1">
                  <a:alpha val="0"/>
                </a:schemeClr>
              </a:gs>
              <a:gs pos="2000">
                <a:schemeClr val="accent3"/>
              </a:gs>
              <a:gs pos="0">
                <a:schemeClr val="accent3"/>
              </a:gs>
            </a:gsLst>
            <a:path path="circle">
              <a:fillToRect l="50000" t="50000" r="50000" b="50000"/>
            </a:path>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1">
            <a:extLst>
              <a:ext uri="{FF2B5EF4-FFF2-40B4-BE49-F238E27FC236}">
                <a16:creationId xmlns:a16="http://schemas.microsoft.com/office/drawing/2014/main" id="{7ED42AF1-E4FE-256C-D0E6-47A872E1B336}"/>
              </a:ext>
            </a:extLst>
          </p:cNvPr>
          <p:cNvSpPr>
            <a:spLocks noChangeAspect="1"/>
          </p:cNvSpPr>
          <p:nvPr/>
        </p:nvSpPr>
        <p:spPr>
          <a:xfrm>
            <a:off x="2548867" y="9702263"/>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5">
            <a:extLst>
              <a:ext uri="{FF2B5EF4-FFF2-40B4-BE49-F238E27FC236}">
                <a16:creationId xmlns:a16="http://schemas.microsoft.com/office/drawing/2014/main" id="{5F8F0DB3-4C98-6366-1C32-AA84B152B0DC}"/>
              </a:ext>
            </a:extLst>
          </p:cNvPr>
          <p:cNvSpPr>
            <a:spLocks noChangeAspect="1"/>
          </p:cNvSpPr>
          <p:nvPr/>
        </p:nvSpPr>
        <p:spPr>
          <a:xfrm>
            <a:off x="5054404" y="10185254"/>
            <a:ext cx="1108954" cy="1108954"/>
          </a:xfrm>
          <a:prstGeom prst="ellipse">
            <a:avLst/>
          </a:prstGeom>
          <a:gradFill>
            <a:gsLst>
              <a:gs pos="100000">
                <a:schemeClr val="bg1">
                  <a:alpha val="0"/>
                </a:schemeClr>
              </a:gs>
              <a:gs pos="22000">
                <a:schemeClr val="accent2"/>
              </a:gs>
              <a:gs pos="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1">
            <a:extLst>
              <a:ext uri="{FF2B5EF4-FFF2-40B4-BE49-F238E27FC236}">
                <a16:creationId xmlns:a16="http://schemas.microsoft.com/office/drawing/2014/main" id="{7187A765-7790-4CC0-46EB-0064A9029CE2}"/>
              </a:ext>
            </a:extLst>
          </p:cNvPr>
          <p:cNvSpPr>
            <a:spLocks noChangeAspect="1"/>
          </p:cNvSpPr>
          <p:nvPr/>
        </p:nvSpPr>
        <p:spPr>
          <a:xfrm>
            <a:off x="3685651" y="9080374"/>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 マップ&#10;&#10;AI 生成コンテンツは誤りを含む可能性があります。">
            <a:extLst>
              <a:ext uri="{FF2B5EF4-FFF2-40B4-BE49-F238E27FC236}">
                <a16:creationId xmlns:a16="http://schemas.microsoft.com/office/drawing/2014/main" id="{740CA6D0-394E-D43D-089C-2F1FA4A83F69}"/>
              </a:ext>
            </a:extLst>
          </p:cNvPr>
          <p:cNvPicPr>
            <a:picLocks noChangeAspect="1"/>
          </p:cNvPicPr>
          <p:nvPr/>
        </p:nvPicPr>
        <p:blipFill>
          <a:blip r:embed="rId7"/>
          <a:stretch>
            <a:fillRect/>
          </a:stretch>
        </p:blipFill>
        <p:spPr>
          <a:xfrm>
            <a:off x="12509500" y="0"/>
            <a:ext cx="4487000" cy="4509776"/>
          </a:xfrm>
          <a:prstGeom prst="rect">
            <a:avLst/>
          </a:prstGeom>
        </p:spPr>
      </p:pic>
      <p:sp>
        <p:nvSpPr>
          <p:cNvPr id="21" name="正方形/長方形 20">
            <a:extLst>
              <a:ext uri="{FF2B5EF4-FFF2-40B4-BE49-F238E27FC236}">
                <a16:creationId xmlns:a16="http://schemas.microsoft.com/office/drawing/2014/main" id="{C6319280-3CA3-79A8-80B5-F35C9D14218D}"/>
              </a:ext>
            </a:extLst>
          </p:cNvPr>
          <p:cNvSpPr/>
          <p:nvPr/>
        </p:nvSpPr>
        <p:spPr>
          <a:xfrm rot="2444999">
            <a:off x="3854217" y="9763384"/>
            <a:ext cx="1526185" cy="207101"/>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14D13E37-5C19-A158-220B-9996E4EF5D9B}"/>
              </a:ext>
            </a:extLst>
          </p:cNvPr>
          <p:cNvSpPr/>
          <p:nvPr/>
        </p:nvSpPr>
        <p:spPr>
          <a:xfrm rot="8834416">
            <a:off x="2936878" y="9424438"/>
            <a:ext cx="816865" cy="242855"/>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8A80A3EE-9D04-9DB6-21B8-D96014E47331}"/>
              </a:ext>
            </a:extLst>
          </p:cNvPr>
          <p:cNvGrpSpPr/>
          <p:nvPr/>
        </p:nvGrpSpPr>
        <p:grpSpPr>
          <a:xfrm>
            <a:off x="3404705" y="9439018"/>
            <a:ext cx="841719" cy="808463"/>
            <a:chOff x="6000142" y="4125108"/>
            <a:chExt cx="841719" cy="808463"/>
          </a:xfrm>
        </p:grpSpPr>
        <p:sp>
          <p:nvSpPr>
            <p:cNvPr id="2" name="四角形: 角を丸くする 1">
              <a:extLst>
                <a:ext uri="{FF2B5EF4-FFF2-40B4-BE49-F238E27FC236}">
                  <a16:creationId xmlns:a16="http://schemas.microsoft.com/office/drawing/2014/main" id="{A1A839CA-FFFB-B4AD-EE65-2982CB241AC0}"/>
                </a:ext>
              </a:extLst>
            </p:cNvPr>
            <p:cNvSpPr/>
            <p:nvPr/>
          </p:nvSpPr>
          <p:spPr>
            <a:xfrm>
              <a:off x="6054291" y="4338290"/>
              <a:ext cx="744882" cy="379919"/>
            </a:xfrm>
            <a:prstGeom prst="roundRect">
              <a:avLst/>
            </a:prstGeom>
            <a:solidFill>
              <a:schemeClr val="bg1"/>
            </a:solidFill>
            <a:ln>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グラフィックス 30" descr="バス 枠線">
              <a:extLst>
                <a:ext uri="{FF2B5EF4-FFF2-40B4-BE49-F238E27FC236}">
                  <a16:creationId xmlns:a16="http://schemas.microsoft.com/office/drawing/2014/main" id="{329A84C2-13EA-B3C3-3499-9617DC5257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00142" y="4125108"/>
              <a:ext cx="841719" cy="808463"/>
            </a:xfrm>
            <a:prstGeom prst="rect">
              <a:avLst/>
            </a:prstGeom>
          </p:spPr>
        </p:pic>
      </p:grpSp>
      <p:pic>
        <p:nvPicPr>
          <p:cNvPr id="10" name="グラフィックス 9" descr="車 単色塗りつぶし">
            <a:extLst>
              <a:ext uri="{FF2B5EF4-FFF2-40B4-BE49-F238E27FC236}">
                <a16:creationId xmlns:a16="http://schemas.microsoft.com/office/drawing/2014/main" id="{DA18D9AB-BE85-2439-5AD7-4CF5ADEC85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6975" y="8394207"/>
            <a:ext cx="914400" cy="914400"/>
          </a:xfrm>
          <a:prstGeom prst="rect">
            <a:avLst/>
          </a:prstGeom>
        </p:spPr>
      </p:pic>
      <p:sp>
        <p:nvSpPr>
          <p:cNvPr id="11" name="テキスト ボックス 10">
            <a:extLst>
              <a:ext uri="{FF2B5EF4-FFF2-40B4-BE49-F238E27FC236}">
                <a16:creationId xmlns:a16="http://schemas.microsoft.com/office/drawing/2014/main" id="{DDDCE5B4-E2E9-27A3-5C4F-F1A6D49DD086}"/>
              </a:ext>
            </a:extLst>
          </p:cNvPr>
          <p:cNvSpPr txBox="1"/>
          <p:nvPr/>
        </p:nvSpPr>
        <p:spPr>
          <a:xfrm>
            <a:off x="3631254" y="8070329"/>
            <a:ext cx="1612034" cy="369332"/>
          </a:xfrm>
          <a:prstGeom prst="rect">
            <a:avLst/>
          </a:prstGeom>
          <a:solidFill>
            <a:schemeClr val="bg1"/>
          </a:solidFill>
        </p:spPr>
        <p:txBody>
          <a:bodyPr wrap="square" rtlCol="0">
            <a:spAutoFit/>
          </a:bodyPr>
          <a:lstStyle/>
          <a:p>
            <a:r>
              <a:rPr kumimoji="1" lang="ja-JP" altLang="en-US" b="1">
                <a:solidFill>
                  <a:schemeClr val="accent6"/>
                </a:solidFill>
              </a:rPr>
              <a:t>ライドシェア</a:t>
            </a:r>
          </a:p>
        </p:txBody>
      </p:sp>
      <p:sp>
        <p:nvSpPr>
          <p:cNvPr id="19" name="テキスト ボックス 18">
            <a:extLst>
              <a:ext uri="{FF2B5EF4-FFF2-40B4-BE49-F238E27FC236}">
                <a16:creationId xmlns:a16="http://schemas.microsoft.com/office/drawing/2014/main" id="{43014AE9-23B3-6D43-347B-B73A23A43A3F}"/>
              </a:ext>
            </a:extLst>
          </p:cNvPr>
          <p:cNvSpPr txBox="1"/>
          <p:nvPr/>
        </p:nvSpPr>
        <p:spPr>
          <a:xfrm>
            <a:off x="3517605" y="10097678"/>
            <a:ext cx="650951" cy="369332"/>
          </a:xfrm>
          <a:prstGeom prst="rect">
            <a:avLst/>
          </a:prstGeom>
          <a:solidFill>
            <a:schemeClr val="bg1"/>
          </a:solidFill>
        </p:spPr>
        <p:txBody>
          <a:bodyPr wrap="square" rtlCol="0">
            <a:spAutoFit/>
          </a:bodyPr>
          <a:lstStyle/>
          <a:p>
            <a:r>
              <a:rPr kumimoji="1" lang="ja-JP" altLang="en-US" b="1">
                <a:solidFill>
                  <a:schemeClr val="accent5"/>
                </a:solidFill>
              </a:rPr>
              <a:t>バス</a:t>
            </a:r>
          </a:p>
        </p:txBody>
      </p:sp>
      <p:sp>
        <p:nvSpPr>
          <p:cNvPr id="22" name="テキスト ボックス 21">
            <a:extLst>
              <a:ext uri="{FF2B5EF4-FFF2-40B4-BE49-F238E27FC236}">
                <a16:creationId xmlns:a16="http://schemas.microsoft.com/office/drawing/2014/main" id="{F35BA1C0-79B3-5267-D7A8-8EB7490447C9}"/>
              </a:ext>
            </a:extLst>
          </p:cNvPr>
          <p:cNvSpPr txBox="1"/>
          <p:nvPr/>
        </p:nvSpPr>
        <p:spPr>
          <a:xfrm>
            <a:off x="5608881" y="10908407"/>
            <a:ext cx="872182" cy="369332"/>
          </a:xfrm>
          <a:prstGeom prst="rect">
            <a:avLst/>
          </a:prstGeom>
          <a:solidFill>
            <a:schemeClr val="bg1"/>
          </a:solidFill>
        </p:spPr>
        <p:txBody>
          <a:bodyPr wrap="square" rtlCol="0">
            <a:spAutoFit/>
          </a:bodyPr>
          <a:lstStyle/>
          <a:p>
            <a:r>
              <a:rPr kumimoji="1" lang="ja-JP" altLang="en-US" b="1">
                <a:solidFill>
                  <a:schemeClr val="accent2">
                    <a:lumMod val="60000"/>
                    <a:lumOff val="40000"/>
                  </a:schemeClr>
                </a:solidFill>
              </a:rPr>
              <a:t>土浦駅</a:t>
            </a:r>
          </a:p>
        </p:txBody>
      </p:sp>
      <p:sp>
        <p:nvSpPr>
          <p:cNvPr id="23" name="テキスト ボックス 22">
            <a:extLst>
              <a:ext uri="{FF2B5EF4-FFF2-40B4-BE49-F238E27FC236}">
                <a16:creationId xmlns:a16="http://schemas.microsoft.com/office/drawing/2014/main" id="{9FA5B461-126D-D478-7ADA-0EFEBC3497E4}"/>
              </a:ext>
            </a:extLst>
          </p:cNvPr>
          <p:cNvSpPr txBox="1"/>
          <p:nvPr/>
        </p:nvSpPr>
        <p:spPr>
          <a:xfrm>
            <a:off x="2302813" y="8835021"/>
            <a:ext cx="1368527" cy="369332"/>
          </a:xfrm>
          <a:prstGeom prst="rect">
            <a:avLst/>
          </a:prstGeom>
          <a:solidFill>
            <a:schemeClr val="bg1"/>
          </a:solidFill>
        </p:spPr>
        <p:txBody>
          <a:bodyPr wrap="square" rtlCol="0">
            <a:spAutoFit/>
          </a:bodyPr>
          <a:lstStyle/>
          <a:p>
            <a:r>
              <a:rPr kumimoji="1" lang="ja-JP" altLang="en-US" b="1">
                <a:solidFill>
                  <a:schemeClr val="accent1"/>
                </a:solidFill>
              </a:rPr>
              <a:t>新治公民館</a:t>
            </a:r>
          </a:p>
        </p:txBody>
      </p:sp>
      <p:sp>
        <p:nvSpPr>
          <p:cNvPr id="25" name="テキスト ボックス 24">
            <a:extLst>
              <a:ext uri="{FF2B5EF4-FFF2-40B4-BE49-F238E27FC236}">
                <a16:creationId xmlns:a16="http://schemas.microsoft.com/office/drawing/2014/main" id="{FEB09880-C974-27C5-A9C4-FC4B7876E1AB}"/>
              </a:ext>
            </a:extLst>
          </p:cNvPr>
          <p:cNvSpPr txBox="1"/>
          <p:nvPr/>
        </p:nvSpPr>
        <p:spPr>
          <a:xfrm>
            <a:off x="2096479" y="10001884"/>
            <a:ext cx="422283" cy="369332"/>
          </a:xfrm>
          <a:prstGeom prst="rect">
            <a:avLst/>
          </a:prstGeom>
          <a:solidFill>
            <a:schemeClr val="bg1"/>
          </a:solidFill>
        </p:spPr>
        <p:txBody>
          <a:bodyPr wrap="square" rtlCol="0">
            <a:spAutoFit/>
          </a:bodyPr>
          <a:lstStyle/>
          <a:p>
            <a:r>
              <a:rPr kumimoji="1" lang="ja-JP" altLang="en-US" b="1">
                <a:solidFill>
                  <a:schemeClr val="accent1"/>
                </a:solidFill>
              </a:rPr>
              <a:t>桜</a:t>
            </a:r>
          </a:p>
        </p:txBody>
      </p:sp>
      <p:sp>
        <p:nvSpPr>
          <p:cNvPr id="6" name="四角形: 角を丸くする 2">
            <a:extLst>
              <a:ext uri="{FF2B5EF4-FFF2-40B4-BE49-F238E27FC236}">
                <a16:creationId xmlns:a16="http://schemas.microsoft.com/office/drawing/2014/main" id="{D72A06E7-271A-7B75-9DAD-B69C571DFDF9}"/>
              </a:ext>
            </a:extLst>
          </p:cNvPr>
          <p:cNvSpPr/>
          <p:nvPr/>
        </p:nvSpPr>
        <p:spPr>
          <a:xfrm>
            <a:off x="-2663013" y="7384738"/>
            <a:ext cx="4240210" cy="1290230"/>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2400" b="1">
                <a:solidFill>
                  <a:srgbClr val="000000"/>
                </a:solidFill>
                <a:latin typeface="Noto Sans" panose="020B0502040504020204" pitchFamily="34" charset="0"/>
                <a:cs typeface="Noto Sans" panose="020B0502040504020204" pitchFamily="34" charset="0"/>
              </a:rPr>
              <a:t>運転者不足</a:t>
            </a:r>
          </a:p>
          <a:p>
            <a:r>
              <a:rPr lang="ja-JP" altLang="en-US">
                <a:solidFill>
                  <a:srgbClr val="000000"/>
                </a:solidFill>
                <a:latin typeface="Noto Sans"/>
                <a:cs typeface="Noto Sans"/>
              </a:rPr>
              <a:t>生産年齢人口の増加によって公共交通機関の運転者不足</a:t>
            </a:r>
          </a:p>
        </p:txBody>
      </p:sp>
      <p:sp>
        <p:nvSpPr>
          <p:cNvPr id="8" name="四角形: 角を丸くする 2">
            <a:extLst>
              <a:ext uri="{FF2B5EF4-FFF2-40B4-BE49-F238E27FC236}">
                <a16:creationId xmlns:a16="http://schemas.microsoft.com/office/drawing/2014/main" id="{CA404718-E576-69CA-5575-EB4E2B6BB64B}"/>
              </a:ext>
            </a:extLst>
          </p:cNvPr>
          <p:cNvSpPr/>
          <p:nvPr/>
        </p:nvSpPr>
        <p:spPr>
          <a:xfrm>
            <a:off x="8231624" y="2105998"/>
            <a:ext cx="3759722" cy="1711909"/>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ja-JP" altLang="en-US">
              <a:solidFill>
                <a:schemeClr val="tx1"/>
              </a:solidFill>
              <a:latin typeface="Noto Sans"/>
              <a:cs typeface="Noto Sans"/>
            </a:endParaRPr>
          </a:p>
        </p:txBody>
      </p:sp>
      <p:sp>
        <p:nvSpPr>
          <p:cNvPr id="13" name="Arrow: Down 12">
            <a:extLst>
              <a:ext uri="{FF2B5EF4-FFF2-40B4-BE49-F238E27FC236}">
                <a16:creationId xmlns:a16="http://schemas.microsoft.com/office/drawing/2014/main" id="{235529E7-9C7C-8652-6D9D-5C0CC69A389A}"/>
              </a:ext>
            </a:extLst>
          </p:cNvPr>
          <p:cNvSpPr/>
          <p:nvPr/>
        </p:nvSpPr>
        <p:spPr>
          <a:xfrm rot="16200000">
            <a:off x="7410105" y="3186388"/>
            <a:ext cx="751124" cy="677649"/>
          </a:xfrm>
          <a:prstGeom prst="downArrow">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グループ化 16">
            <a:extLst>
              <a:ext uri="{FF2B5EF4-FFF2-40B4-BE49-F238E27FC236}">
                <a16:creationId xmlns:a16="http://schemas.microsoft.com/office/drawing/2014/main" id="{EF915D84-9E16-2668-FE2D-6B940455DF9F}"/>
              </a:ext>
            </a:extLst>
          </p:cNvPr>
          <p:cNvGrpSpPr/>
          <p:nvPr/>
        </p:nvGrpSpPr>
        <p:grpSpPr>
          <a:xfrm>
            <a:off x="2821150" y="4080770"/>
            <a:ext cx="4487000" cy="2994699"/>
            <a:chOff x="7447903" y="1315640"/>
            <a:chExt cx="4487000" cy="3009949"/>
          </a:xfrm>
        </p:grpSpPr>
        <p:sp>
          <p:nvSpPr>
            <p:cNvPr id="3" name="四角形: 角を丸くする 2">
              <a:extLst>
                <a:ext uri="{FF2B5EF4-FFF2-40B4-BE49-F238E27FC236}">
                  <a16:creationId xmlns:a16="http://schemas.microsoft.com/office/drawing/2014/main" id="{C293D6A1-08DA-AC63-E115-2B47D8B9869B}"/>
                </a:ext>
              </a:extLst>
            </p:cNvPr>
            <p:cNvSpPr/>
            <p:nvPr/>
          </p:nvSpPr>
          <p:spPr>
            <a:xfrm>
              <a:off x="7447903" y="1315640"/>
              <a:ext cx="4487000" cy="2782486"/>
            </a:xfrm>
            <a:prstGeom prst="roundRect">
              <a:avLst>
                <a:gd name="adj" fmla="val 2719"/>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ja-JP" altLang="en-US">
                <a:solidFill>
                  <a:srgbClr val="FFFFFF"/>
                </a:solidFill>
                <a:latin typeface="Noto Sans" panose="020B0502040504020204" pitchFamily="34" charset="0"/>
                <a:cs typeface="Noto Sans" panose="020B0502040504020204" pitchFamily="34" charset="0"/>
              </a:endParaRPr>
            </a:p>
          </p:txBody>
        </p:sp>
        <p:sp>
          <p:nvSpPr>
            <p:cNvPr id="29" name="テキスト ボックス 28">
              <a:extLst>
                <a:ext uri="{FF2B5EF4-FFF2-40B4-BE49-F238E27FC236}">
                  <a16:creationId xmlns:a16="http://schemas.microsoft.com/office/drawing/2014/main" id="{9DB01AE6-B101-A56F-D199-60D22D8324A9}"/>
                </a:ext>
              </a:extLst>
            </p:cNvPr>
            <p:cNvSpPr txBox="1"/>
            <p:nvPr/>
          </p:nvSpPr>
          <p:spPr>
            <a:xfrm>
              <a:off x="7520733" y="1415497"/>
              <a:ext cx="4241342" cy="461665"/>
            </a:xfrm>
            <a:prstGeom prst="rect">
              <a:avLst/>
            </a:prstGeom>
            <a:noFill/>
          </p:spPr>
          <p:txBody>
            <a:bodyPr wrap="square">
              <a:spAutoFit/>
            </a:bodyPr>
            <a:lstStyle/>
            <a:p>
              <a:pPr algn="ctr"/>
              <a:r>
                <a:rPr kumimoji="1" lang="ja-JP" altLang="en-US" sz="2400" b="1">
                  <a:solidFill>
                    <a:schemeClr val="tx1"/>
                  </a:solidFill>
                  <a:latin typeface="Noto Sans"/>
                  <a:cs typeface="Noto Sans"/>
                </a:rPr>
                <a:t>のりあいタクシー</a:t>
              </a:r>
              <a:endParaRPr lang="ja-JP" altLang="en-US" sz="2400" b="1">
                <a:solidFill>
                  <a:schemeClr val="tx1"/>
                </a:solidFill>
                <a:latin typeface="Noto Sans"/>
                <a:ea typeface="+mn-lt"/>
                <a:cs typeface="Noto Sans"/>
              </a:endParaRPr>
            </a:p>
          </p:txBody>
        </p:sp>
        <p:sp>
          <p:nvSpPr>
            <p:cNvPr id="30" name="テキスト ボックス 29">
              <a:extLst>
                <a:ext uri="{FF2B5EF4-FFF2-40B4-BE49-F238E27FC236}">
                  <a16:creationId xmlns:a16="http://schemas.microsoft.com/office/drawing/2014/main" id="{5E18FF98-B7B1-CCF1-1338-1434AB8ED6F1}"/>
                </a:ext>
              </a:extLst>
            </p:cNvPr>
            <p:cNvSpPr txBox="1"/>
            <p:nvPr/>
          </p:nvSpPr>
          <p:spPr>
            <a:xfrm>
              <a:off x="7486880" y="1924932"/>
              <a:ext cx="4388553" cy="2400657"/>
            </a:xfrm>
            <a:prstGeom prst="rect">
              <a:avLst/>
            </a:prstGeom>
            <a:noFill/>
          </p:spPr>
          <p:txBody>
            <a:bodyPr wrap="square" rtlCol="0">
              <a:spAutoFit/>
            </a:bodyPr>
            <a:lstStyle/>
            <a:p>
              <a:pPr>
                <a:spcAft>
                  <a:spcPts val="600"/>
                </a:spcAft>
              </a:pPr>
              <a:r>
                <a:rPr lang="ja-JP" altLang="en-US" sz="2400" b="1">
                  <a:ea typeface="+mn-lt"/>
                  <a:cs typeface="+mn-lt"/>
                </a:rPr>
                <a:t>稼働台数</a:t>
              </a:r>
              <a:r>
                <a:rPr lang="en-US" altLang="ja-JP" sz="2400" b="1">
                  <a:ea typeface="+mn-lt"/>
                  <a:cs typeface="+mn-lt"/>
                </a:rPr>
                <a:t>4</a:t>
              </a:r>
              <a:r>
                <a:rPr lang="ja-JP" altLang="en-US" sz="2400" b="1">
                  <a:ea typeface="+mn-lt"/>
                  <a:cs typeface="+mn-lt"/>
                </a:rPr>
                <a:t>台、運転手５名</a:t>
              </a:r>
              <a:endParaRPr lang="en-US" altLang="ja-JP" sz="2400" b="1">
                <a:ea typeface="+mn-lt"/>
                <a:cs typeface="+mn-lt"/>
              </a:endParaRPr>
            </a:p>
            <a:p>
              <a:pPr>
                <a:spcAft>
                  <a:spcPts val="600"/>
                </a:spcAft>
              </a:pPr>
              <a:r>
                <a:rPr lang="ja-JP" altLang="en-US" sz="2400" b="1">
                  <a:ea typeface="+mn-lt"/>
                  <a:cs typeface="+mn-lt"/>
                </a:rPr>
                <a:t>毎月平均20件、最大約80件</a:t>
              </a:r>
              <a:endParaRPr lang="en-US" altLang="ja-JP" sz="2400" b="1">
                <a:ea typeface="+mn-lt"/>
                <a:cs typeface="+mn-lt"/>
              </a:endParaRPr>
            </a:p>
            <a:p>
              <a:pPr>
                <a:spcAft>
                  <a:spcPts val="600"/>
                </a:spcAft>
              </a:pPr>
              <a:r>
                <a:rPr lang="ja-JP" altLang="en-US" sz="2400" b="1">
                  <a:ea typeface="+mn-lt"/>
                  <a:cs typeface="+mn-lt"/>
                </a:rPr>
                <a:t>利用を断っている</a:t>
              </a:r>
              <a:endParaRPr lang="ja-JP" altLang="en-US">
                <a:latin typeface="Noto Sans" panose="020B0502040504020204" pitchFamily="34" charset="0"/>
                <a:cs typeface="Noto Sans" panose="020B0502040504020204" pitchFamily="34" charset="0"/>
              </a:endParaRPr>
            </a:p>
            <a:p>
              <a:pPr>
                <a:spcAft>
                  <a:spcPts val="600"/>
                </a:spcAft>
              </a:pPr>
              <a:r>
                <a:rPr lang="ja-JP" altLang="en-US" sz="2000">
                  <a:latin typeface="Noto Sans"/>
                  <a:cs typeface="Noto Sans"/>
                </a:rPr>
                <a:t>一度に３名以上乗せると次の便に間に合わない場合がある</a:t>
              </a:r>
              <a:endParaRPr lang="ja-JP" altLang="en-US" sz="2000">
                <a:latin typeface="Noto Sans" panose="020B0502040504020204" pitchFamily="34" charset="0"/>
                <a:cs typeface="Noto Sans" panose="020B0502040504020204" pitchFamily="34" charset="0"/>
              </a:endParaRPr>
            </a:p>
            <a:p>
              <a:endParaRPr kumimoji="1" lang="ja-JP" altLang="en-US"/>
            </a:p>
          </p:txBody>
        </p:sp>
      </p:grpSp>
      <p:sp>
        <p:nvSpPr>
          <p:cNvPr id="32" name="四角形: 角を丸くする 31">
            <a:extLst>
              <a:ext uri="{FF2B5EF4-FFF2-40B4-BE49-F238E27FC236}">
                <a16:creationId xmlns:a16="http://schemas.microsoft.com/office/drawing/2014/main" id="{6C8546F4-8C90-A324-65E9-72E53C23F372}"/>
              </a:ext>
            </a:extLst>
          </p:cNvPr>
          <p:cNvSpPr/>
          <p:nvPr/>
        </p:nvSpPr>
        <p:spPr>
          <a:xfrm>
            <a:off x="2821150" y="2082951"/>
            <a:ext cx="4487000" cy="1416261"/>
          </a:xfrm>
          <a:prstGeom prst="roundRect">
            <a:avLst>
              <a:gd name="adj" fmla="val 5236"/>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ja-JP" altLang="en-US">
              <a:solidFill>
                <a:srgbClr val="FFFFFF"/>
              </a:solidFill>
              <a:latin typeface="Noto Sans" panose="020B0502040504020204" pitchFamily="34" charset="0"/>
              <a:cs typeface="Noto Sans" panose="020B0502040504020204" pitchFamily="34" charset="0"/>
            </a:endParaRPr>
          </a:p>
        </p:txBody>
      </p:sp>
      <p:sp>
        <p:nvSpPr>
          <p:cNvPr id="33" name="テキスト ボックス 32">
            <a:extLst>
              <a:ext uri="{FF2B5EF4-FFF2-40B4-BE49-F238E27FC236}">
                <a16:creationId xmlns:a16="http://schemas.microsoft.com/office/drawing/2014/main" id="{7075A051-E39E-8A1C-5F11-9B14A31A680E}"/>
              </a:ext>
            </a:extLst>
          </p:cNvPr>
          <p:cNvSpPr txBox="1"/>
          <p:nvPr/>
        </p:nvSpPr>
        <p:spPr>
          <a:xfrm>
            <a:off x="2821150" y="2123864"/>
            <a:ext cx="4241342" cy="461665"/>
          </a:xfrm>
          <a:prstGeom prst="rect">
            <a:avLst/>
          </a:prstGeom>
          <a:noFill/>
        </p:spPr>
        <p:txBody>
          <a:bodyPr wrap="square">
            <a:spAutoFit/>
          </a:bodyPr>
          <a:lstStyle/>
          <a:p>
            <a:pPr algn="ctr"/>
            <a:r>
              <a:rPr kumimoji="1" lang="ja-JP" altLang="en-US" sz="2400" b="1">
                <a:latin typeface="Noto Sans"/>
                <a:ea typeface="+mn-lt"/>
                <a:cs typeface="Noto Sans"/>
              </a:rPr>
              <a:t>路線バス</a:t>
            </a:r>
            <a:endParaRPr lang="ja-JP" altLang="en-US" sz="2400" b="1">
              <a:solidFill>
                <a:schemeClr val="tx1"/>
              </a:solidFill>
              <a:latin typeface="Noto Sans"/>
              <a:ea typeface="+mn-lt"/>
              <a:cs typeface="Noto Sans"/>
            </a:endParaRPr>
          </a:p>
        </p:txBody>
      </p:sp>
      <p:sp>
        <p:nvSpPr>
          <p:cNvPr id="34" name="テキスト ボックス 33">
            <a:extLst>
              <a:ext uri="{FF2B5EF4-FFF2-40B4-BE49-F238E27FC236}">
                <a16:creationId xmlns:a16="http://schemas.microsoft.com/office/drawing/2014/main" id="{AA3169E5-3240-CAE2-3F8B-2E1D0CB79B8E}"/>
              </a:ext>
            </a:extLst>
          </p:cNvPr>
          <p:cNvSpPr txBox="1"/>
          <p:nvPr/>
        </p:nvSpPr>
        <p:spPr>
          <a:xfrm>
            <a:off x="2893980" y="2569389"/>
            <a:ext cx="4388553" cy="846386"/>
          </a:xfrm>
          <a:prstGeom prst="rect">
            <a:avLst/>
          </a:prstGeom>
          <a:noFill/>
        </p:spPr>
        <p:txBody>
          <a:bodyPr wrap="square" rtlCol="0">
            <a:spAutoFit/>
          </a:bodyPr>
          <a:lstStyle/>
          <a:p>
            <a:pPr>
              <a:spcAft>
                <a:spcPts val="600"/>
              </a:spcAft>
            </a:pPr>
            <a:r>
              <a:rPr kumimoji="1" lang="ja-JP" altLang="en-US" sz="2400" b="1">
                <a:ea typeface="+mn-lt"/>
                <a:cs typeface="+mn-lt"/>
              </a:rPr>
              <a:t>バス路線は</a:t>
            </a:r>
            <a:r>
              <a:rPr kumimoji="1" lang="en-US" altLang="ja-JP" sz="2400" b="1">
                <a:ea typeface="+mn-lt"/>
                <a:cs typeface="+mn-lt"/>
              </a:rPr>
              <a:t>1</a:t>
            </a:r>
            <a:r>
              <a:rPr kumimoji="1" lang="ja-JP" altLang="en-US" sz="2400" b="1">
                <a:ea typeface="+mn-lt"/>
                <a:cs typeface="+mn-lt"/>
              </a:rPr>
              <a:t>本</a:t>
            </a:r>
          </a:p>
          <a:p>
            <a:pPr>
              <a:spcAft>
                <a:spcPts val="600"/>
              </a:spcAft>
            </a:pPr>
            <a:r>
              <a:rPr kumimoji="1" lang="ja-JP" altLang="en-US" sz="2000">
                <a:ea typeface="+mn-lt"/>
                <a:cs typeface="+mn-lt"/>
              </a:rPr>
              <a:t>下妻駅から藤沢、土浦駅までを経由</a:t>
            </a:r>
            <a:endParaRPr kumimoji="1" lang="en-US" altLang="ja-JP" sz="2000">
              <a:ea typeface="+mn-lt"/>
              <a:cs typeface="+mn-lt"/>
            </a:endParaRPr>
          </a:p>
        </p:txBody>
      </p:sp>
      <p:sp>
        <p:nvSpPr>
          <p:cNvPr id="28" name="テキスト ボックス 27">
            <a:extLst>
              <a:ext uri="{FF2B5EF4-FFF2-40B4-BE49-F238E27FC236}">
                <a16:creationId xmlns:a16="http://schemas.microsoft.com/office/drawing/2014/main" id="{D50B83B8-4030-5AFB-A91B-DB94189D292C}"/>
              </a:ext>
            </a:extLst>
          </p:cNvPr>
          <p:cNvSpPr txBox="1"/>
          <p:nvPr/>
        </p:nvSpPr>
        <p:spPr>
          <a:xfrm>
            <a:off x="8354341" y="2214402"/>
            <a:ext cx="3527927" cy="1400383"/>
          </a:xfrm>
          <a:prstGeom prst="rect">
            <a:avLst/>
          </a:prstGeom>
          <a:noFill/>
        </p:spPr>
        <p:txBody>
          <a:bodyPr wrap="square" lIns="91440" tIns="45720" rIns="91440" bIns="45720" rtlCol="0" anchor="t">
            <a:spAutoFit/>
          </a:bodyPr>
          <a:lstStyle/>
          <a:p>
            <a:r>
              <a:rPr lang="ja-JP" altLang="en-US" sz="2000">
                <a:latin typeface="Noto Sans"/>
                <a:cs typeface="Noto Sans"/>
              </a:rPr>
              <a:t>高齢化率の高い地域が多く、</a:t>
            </a:r>
            <a:r>
              <a:rPr lang="ja-JP" altLang="en-US" sz="2000" b="1">
                <a:latin typeface="Noto Sans"/>
                <a:cs typeface="Noto Sans"/>
              </a:rPr>
              <a:t>公共交通の需要は高い</a:t>
            </a:r>
            <a:endParaRPr lang="en-US" altLang="ja-JP" sz="2000" b="1">
              <a:latin typeface="Noto Sans"/>
              <a:cs typeface="Noto Sans"/>
            </a:endParaRPr>
          </a:p>
          <a:p>
            <a:pPr>
              <a:spcBef>
                <a:spcPts val="600"/>
              </a:spcBef>
            </a:pPr>
            <a:r>
              <a:rPr lang="ja-JP" altLang="en-US" sz="2000" b="1">
                <a:latin typeface="Noto Sans"/>
                <a:cs typeface="Noto Sans"/>
              </a:rPr>
              <a:t>地域内での買い物や通院</a:t>
            </a:r>
            <a:r>
              <a:rPr lang="ja-JP" altLang="en-US" sz="2000">
                <a:latin typeface="Noto Sans"/>
                <a:cs typeface="Noto Sans"/>
              </a:rPr>
              <a:t>といった日常利用</a:t>
            </a:r>
            <a:r>
              <a:rPr lang="ja-JP" altLang="en-US" sz="2000" b="1">
                <a:latin typeface="Noto Sans"/>
                <a:cs typeface="Noto Sans"/>
              </a:rPr>
              <a:t>がしづらい</a:t>
            </a:r>
          </a:p>
        </p:txBody>
      </p:sp>
      <p:sp>
        <p:nvSpPr>
          <p:cNvPr id="35" name="四角形: 角を丸くする 34">
            <a:extLst>
              <a:ext uri="{FF2B5EF4-FFF2-40B4-BE49-F238E27FC236}">
                <a16:creationId xmlns:a16="http://schemas.microsoft.com/office/drawing/2014/main" id="{F2677A05-E665-1643-EDE5-15F80137EC32}"/>
              </a:ext>
            </a:extLst>
          </p:cNvPr>
          <p:cNvSpPr/>
          <p:nvPr/>
        </p:nvSpPr>
        <p:spPr>
          <a:xfrm>
            <a:off x="2821150" y="1582778"/>
            <a:ext cx="1570382" cy="523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DE5CA27-81A2-EAA6-45E0-2ABBD92ED092}"/>
              </a:ext>
            </a:extLst>
          </p:cNvPr>
          <p:cNvSpPr txBox="1"/>
          <p:nvPr/>
        </p:nvSpPr>
        <p:spPr>
          <a:xfrm>
            <a:off x="2885619" y="1644333"/>
            <a:ext cx="1570382" cy="400110"/>
          </a:xfrm>
          <a:prstGeom prst="rect">
            <a:avLst/>
          </a:prstGeom>
          <a:noFill/>
        </p:spPr>
        <p:txBody>
          <a:bodyPr wrap="square" rtlCol="0">
            <a:spAutoFit/>
          </a:bodyPr>
          <a:lstStyle/>
          <a:p>
            <a:r>
              <a:rPr kumimoji="1" lang="ja-JP" altLang="en-US" sz="2000" b="1">
                <a:solidFill>
                  <a:schemeClr val="bg1">
                    <a:lumMod val="95000"/>
                  </a:schemeClr>
                </a:solidFill>
              </a:rPr>
              <a:t>基幹的交通</a:t>
            </a:r>
          </a:p>
        </p:txBody>
      </p:sp>
      <p:sp>
        <p:nvSpPr>
          <p:cNvPr id="37" name="四角形: 角を丸くする 36">
            <a:extLst>
              <a:ext uri="{FF2B5EF4-FFF2-40B4-BE49-F238E27FC236}">
                <a16:creationId xmlns:a16="http://schemas.microsoft.com/office/drawing/2014/main" id="{E6832EDD-5E3A-B983-59E3-482EADA17CDC}"/>
              </a:ext>
            </a:extLst>
          </p:cNvPr>
          <p:cNvSpPr/>
          <p:nvPr/>
        </p:nvSpPr>
        <p:spPr>
          <a:xfrm>
            <a:off x="2846063" y="3567671"/>
            <a:ext cx="1570382" cy="523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EDB1697F-1AD2-1311-9108-871B104D205F}"/>
              </a:ext>
            </a:extLst>
          </p:cNvPr>
          <p:cNvSpPr txBox="1"/>
          <p:nvPr/>
        </p:nvSpPr>
        <p:spPr>
          <a:xfrm>
            <a:off x="2895618" y="3616856"/>
            <a:ext cx="1570382" cy="400110"/>
          </a:xfrm>
          <a:prstGeom prst="rect">
            <a:avLst/>
          </a:prstGeom>
          <a:noFill/>
        </p:spPr>
        <p:txBody>
          <a:bodyPr wrap="square" rtlCol="0">
            <a:spAutoFit/>
          </a:bodyPr>
          <a:lstStyle/>
          <a:p>
            <a:r>
              <a:rPr kumimoji="1" lang="ja-JP" altLang="en-US" sz="2000" b="1">
                <a:solidFill>
                  <a:schemeClr val="bg1">
                    <a:lumMod val="95000"/>
                  </a:schemeClr>
                </a:solidFill>
              </a:rPr>
              <a:t>補助的交通</a:t>
            </a:r>
          </a:p>
        </p:txBody>
      </p:sp>
      <p:sp>
        <p:nvSpPr>
          <p:cNvPr id="39" name="Arrow: Down 12">
            <a:extLst>
              <a:ext uri="{FF2B5EF4-FFF2-40B4-BE49-F238E27FC236}">
                <a16:creationId xmlns:a16="http://schemas.microsoft.com/office/drawing/2014/main" id="{D3F8CCCE-783C-42D8-FD0F-AD187335C28E}"/>
              </a:ext>
            </a:extLst>
          </p:cNvPr>
          <p:cNvSpPr/>
          <p:nvPr/>
        </p:nvSpPr>
        <p:spPr>
          <a:xfrm>
            <a:off x="9735923" y="4301708"/>
            <a:ext cx="751124" cy="677649"/>
          </a:xfrm>
          <a:prstGeom prst="downArrow">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四角形: 角を丸くする 39">
            <a:extLst>
              <a:ext uri="{FF2B5EF4-FFF2-40B4-BE49-F238E27FC236}">
                <a16:creationId xmlns:a16="http://schemas.microsoft.com/office/drawing/2014/main" id="{652F86D8-085E-EBA4-E788-1FA4BBAB342D}"/>
              </a:ext>
            </a:extLst>
          </p:cNvPr>
          <p:cNvSpPr/>
          <p:nvPr/>
        </p:nvSpPr>
        <p:spPr>
          <a:xfrm>
            <a:off x="7665325" y="5186161"/>
            <a:ext cx="4487000" cy="1416261"/>
          </a:xfrm>
          <a:prstGeom prst="roundRect">
            <a:avLst>
              <a:gd name="adj" fmla="val 5236"/>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ja-JP" altLang="en-US">
              <a:solidFill>
                <a:srgbClr val="FFFFFF"/>
              </a:solidFill>
              <a:latin typeface="Noto Sans" panose="020B0502040504020204" pitchFamily="34" charset="0"/>
              <a:cs typeface="Noto Sans" panose="020B0502040504020204" pitchFamily="34" charset="0"/>
            </a:endParaRPr>
          </a:p>
        </p:txBody>
      </p:sp>
      <p:sp>
        <p:nvSpPr>
          <p:cNvPr id="41" name="テキスト ボックス 40">
            <a:extLst>
              <a:ext uri="{FF2B5EF4-FFF2-40B4-BE49-F238E27FC236}">
                <a16:creationId xmlns:a16="http://schemas.microsoft.com/office/drawing/2014/main" id="{DC654153-DF77-CEF8-944E-4F69B0DD46F2}"/>
              </a:ext>
            </a:extLst>
          </p:cNvPr>
          <p:cNvSpPr txBox="1"/>
          <p:nvPr/>
        </p:nvSpPr>
        <p:spPr>
          <a:xfrm>
            <a:off x="7665325" y="5227074"/>
            <a:ext cx="4241342" cy="461665"/>
          </a:xfrm>
          <a:prstGeom prst="rect">
            <a:avLst/>
          </a:prstGeom>
          <a:noFill/>
        </p:spPr>
        <p:txBody>
          <a:bodyPr wrap="square">
            <a:spAutoFit/>
          </a:bodyPr>
          <a:lstStyle/>
          <a:p>
            <a:pPr algn="ctr"/>
            <a:r>
              <a:rPr kumimoji="1" lang="ja-JP" altLang="en-US" sz="2400" b="1">
                <a:solidFill>
                  <a:schemeClr val="tx1"/>
                </a:solidFill>
                <a:latin typeface="Noto Sans"/>
                <a:ea typeface="+mn-lt"/>
                <a:cs typeface="Noto Sans"/>
              </a:rPr>
              <a:t>公共ライドシェア</a:t>
            </a:r>
            <a:endParaRPr lang="ja-JP" altLang="en-US" sz="2400" b="1">
              <a:solidFill>
                <a:schemeClr val="tx1"/>
              </a:solidFill>
              <a:latin typeface="Noto Sans"/>
              <a:ea typeface="+mn-lt"/>
              <a:cs typeface="Noto Sans"/>
            </a:endParaRPr>
          </a:p>
        </p:txBody>
      </p:sp>
      <p:sp>
        <p:nvSpPr>
          <p:cNvPr id="42" name="テキスト ボックス 41">
            <a:extLst>
              <a:ext uri="{FF2B5EF4-FFF2-40B4-BE49-F238E27FC236}">
                <a16:creationId xmlns:a16="http://schemas.microsoft.com/office/drawing/2014/main" id="{DF993007-6F0B-3D87-0EA9-36CB30BB0B66}"/>
              </a:ext>
            </a:extLst>
          </p:cNvPr>
          <p:cNvSpPr txBox="1"/>
          <p:nvPr/>
        </p:nvSpPr>
        <p:spPr>
          <a:xfrm>
            <a:off x="7738155" y="5672599"/>
            <a:ext cx="4388553" cy="707886"/>
          </a:xfrm>
          <a:prstGeom prst="rect">
            <a:avLst/>
          </a:prstGeom>
          <a:noFill/>
        </p:spPr>
        <p:txBody>
          <a:bodyPr wrap="square" rtlCol="0">
            <a:spAutoFit/>
          </a:bodyPr>
          <a:lstStyle/>
          <a:p>
            <a:pPr>
              <a:spcAft>
                <a:spcPts val="600"/>
              </a:spcAft>
            </a:pPr>
            <a:r>
              <a:rPr kumimoji="1" lang="ja-JP" altLang="en-US" sz="2000">
                <a:ea typeface="+mn-lt"/>
                <a:cs typeface="+mn-lt"/>
              </a:rPr>
              <a:t>のりあいタクシーでまかなえない分の交通手段を補完</a:t>
            </a:r>
            <a:endParaRPr kumimoji="1" lang="en-US" altLang="ja-JP" sz="2000">
              <a:ea typeface="+mn-lt"/>
              <a:cs typeface="+mn-lt"/>
            </a:endParaRPr>
          </a:p>
        </p:txBody>
      </p:sp>
      <p:sp>
        <p:nvSpPr>
          <p:cNvPr id="43" name="四角形: 角を丸くする 42">
            <a:extLst>
              <a:ext uri="{FF2B5EF4-FFF2-40B4-BE49-F238E27FC236}">
                <a16:creationId xmlns:a16="http://schemas.microsoft.com/office/drawing/2014/main" id="{DB5BBF08-2A00-490C-255D-F8DDE0519E8B}"/>
              </a:ext>
            </a:extLst>
          </p:cNvPr>
          <p:cNvSpPr/>
          <p:nvPr/>
        </p:nvSpPr>
        <p:spPr>
          <a:xfrm>
            <a:off x="7665325" y="4685988"/>
            <a:ext cx="1570382" cy="523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A4F0A2D-8C0C-BA03-75AE-9A78DB6CDAE4}"/>
              </a:ext>
            </a:extLst>
          </p:cNvPr>
          <p:cNvSpPr txBox="1"/>
          <p:nvPr/>
        </p:nvSpPr>
        <p:spPr>
          <a:xfrm>
            <a:off x="7729794" y="4747543"/>
            <a:ext cx="1570382" cy="400110"/>
          </a:xfrm>
          <a:prstGeom prst="rect">
            <a:avLst/>
          </a:prstGeom>
          <a:noFill/>
        </p:spPr>
        <p:txBody>
          <a:bodyPr wrap="square" rtlCol="0">
            <a:spAutoFit/>
          </a:bodyPr>
          <a:lstStyle/>
          <a:p>
            <a:r>
              <a:rPr kumimoji="1" lang="ja-JP" altLang="en-US" sz="2000" b="1">
                <a:solidFill>
                  <a:schemeClr val="bg1">
                    <a:lumMod val="95000"/>
                  </a:schemeClr>
                </a:solidFill>
              </a:rPr>
              <a:t>補助的交通</a:t>
            </a:r>
          </a:p>
        </p:txBody>
      </p:sp>
      <p:pic>
        <p:nvPicPr>
          <p:cNvPr id="63" name="オーディオ 62">
            <a:hlinkClick r:id="" action="ppaction://media"/>
            <a:extLst>
              <a:ext uri="{FF2B5EF4-FFF2-40B4-BE49-F238E27FC236}">
                <a16:creationId xmlns:a16="http://schemas.microsoft.com/office/drawing/2014/main" id="{716A505E-D269-58FC-848D-D9DA2A44394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250551"/>
      </p:ext>
    </p:extLst>
  </p:cSld>
  <p:clrMapOvr>
    <a:masterClrMapping/>
  </p:clrMapOvr>
  <mc:AlternateContent xmlns:mc="http://schemas.openxmlformats.org/markup-compatibility/2006">
    <mc:Choice xmlns:p14="http://schemas.microsoft.com/office/powerpoint/2010/main" Requires="p14">
      <p:transition spd="slow" p14:dur="2000" advTm="28100"/>
    </mc:Choice>
    <mc:Fallback>
      <p:transition spd="slow" advTm="2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911DCF-B2D5-BE72-B5B5-14441E0E8027}"/>
            </a:ext>
          </a:extLst>
        </p:cNvPr>
        <p:cNvGrpSpPr/>
        <p:nvPr/>
      </p:nvGrpSpPr>
      <p:grpSpPr>
        <a:xfrm>
          <a:off x="0" y="0"/>
          <a:ext cx="0" cy="0"/>
          <a:chOff x="0" y="0"/>
          <a:chExt cx="0" cy="0"/>
        </a:xfrm>
      </p:grpSpPr>
      <p:pic>
        <p:nvPicPr>
          <p:cNvPr id="24" name="図 23" descr="マップ&#10;&#10;AI 生成コンテンツは誤りを含む可能性があります。">
            <a:extLst>
              <a:ext uri="{FF2B5EF4-FFF2-40B4-BE49-F238E27FC236}">
                <a16:creationId xmlns:a16="http://schemas.microsoft.com/office/drawing/2014/main" id="{A3721720-1A15-B2B6-6EFE-C48D5670F4EE}"/>
              </a:ext>
            </a:extLst>
          </p:cNvPr>
          <p:cNvPicPr>
            <a:picLocks noChangeAspect="1"/>
          </p:cNvPicPr>
          <p:nvPr/>
        </p:nvPicPr>
        <p:blipFill>
          <a:blip r:embed="rId3"/>
          <a:stretch>
            <a:fillRect/>
          </a:stretch>
        </p:blipFill>
        <p:spPr>
          <a:xfrm>
            <a:off x="1909110" y="7097857"/>
            <a:ext cx="5111505" cy="4785892"/>
          </a:xfrm>
          <a:prstGeom prst="rect">
            <a:avLst/>
          </a:prstGeom>
        </p:spPr>
      </p:pic>
      <p:pic>
        <p:nvPicPr>
          <p:cNvPr id="7" name="図 6" descr="ダイアグラム, マップ&#10;&#10;AI 生成コンテンツは誤りを含む可能性があります。">
            <a:extLst>
              <a:ext uri="{FF2B5EF4-FFF2-40B4-BE49-F238E27FC236}">
                <a16:creationId xmlns:a16="http://schemas.microsoft.com/office/drawing/2014/main" id="{F96A9230-7434-E95C-D68B-FA54AC9B5B87}"/>
              </a:ext>
            </a:extLst>
          </p:cNvPr>
          <p:cNvPicPr>
            <a:picLocks noChangeAspect="1"/>
          </p:cNvPicPr>
          <p:nvPr/>
        </p:nvPicPr>
        <p:blipFill>
          <a:blip r:embed="rId4">
            <a:alphaModFix/>
          </a:blip>
          <a:srcRect l="-1" t="-1" r="1296" b="22026"/>
          <a:stretch>
            <a:fillRect/>
          </a:stretch>
        </p:blipFill>
        <p:spPr>
          <a:xfrm>
            <a:off x="13545809" y="4181219"/>
            <a:ext cx="5083374" cy="4708981"/>
          </a:xfrm>
          <a:prstGeom prst="rect">
            <a:avLst/>
          </a:prstGeom>
        </p:spPr>
      </p:pic>
      <p:sp>
        <p:nvSpPr>
          <p:cNvPr id="4" name="楕円 3">
            <a:extLst>
              <a:ext uri="{FF2B5EF4-FFF2-40B4-BE49-F238E27FC236}">
                <a16:creationId xmlns:a16="http://schemas.microsoft.com/office/drawing/2014/main" id="{933F97A4-2769-19CE-793B-C1E3E2D9ED5E}"/>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8DFEB5F-4866-8997-4F6B-B4CCBA15B881}"/>
              </a:ext>
            </a:extLst>
          </p:cNvPr>
          <p:cNvSpPr txBox="1"/>
          <p:nvPr/>
        </p:nvSpPr>
        <p:spPr>
          <a:xfrm>
            <a:off x="115022" y="1074507"/>
            <a:ext cx="2031325" cy="4708981"/>
          </a:xfrm>
          <a:prstGeom prst="rect">
            <a:avLst/>
          </a:prstGeom>
          <a:noFill/>
        </p:spPr>
        <p:txBody>
          <a:bodyPr vert="eaVert" wrap="none" rtlCol="0" anchor="ctr">
            <a:spAutoFit/>
          </a:bodyPr>
          <a:lstStyle/>
          <a:p>
            <a:pPr algn="ctr"/>
            <a:r>
              <a:rPr kumimoji="1" lang="ja-JP" altLang="en-US" sz="6000" b="1">
                <a:solidFill>
                  <a:schemeClr val="bg1"/>
                </a:solidFill>
              </a:rPr>
              <a:t>公共</a:t>
            </a:r>
            <a:endParaRPr kumimoji="1" lang="en-US" altLang="ja-JP" sz="6000" b="1">
              <a:solidFill>
                <a:schemeClr val="bg1"/>
              </a:solidFill>
            </a:endParaRPr>
          </a:p>
          <a:p>
            <a:pPr algn="ctr"/>
            <a:r>
              <a:rPr kumimoji="1" lang="ja-JP" altLang="en-US" sz="6000" b="1">
                <a:solidFill>
                  <a:schemeClr val="bg1"/>
                </a:solidFill>
              </a:rPr>
              <a:t>ライドシェア</a:t>
            </a:r>
            <a:endParaRPr kumimoji="1" lang="en-US" altLang="ja-JP" sz="6000" b="1">
              <a:solidFill>
                <a:schemeClr val="bg1"/>
              </a:solidFill>
            </a:endParaRPr>
          </a:p>
        </p:txBody>
      </p:sp>
      <p:sp>
        <p:nvSpPr>
          <p:cNvPr id="16" name="テキスト ボックス 15">
            <a:extLst>
              <a:ext uri="{FF2B5EF4-FFF2-40B4-BE49-F238E27FC236}">
                <a16:creationId xmlns:a16="http://schemas.microsoft.com/office/drawing/2014/main" id="{37809B6C-FD53-EB26-15A0-A36B18A5183E}"/>
              </a:ext>
            </a:extLst>
          </p:cNvPr>
          <p:cNvSpPr txBox="1"/>
          <p:nvPr/>
        </p:nvSpPr>
        <p:spPr>
          <a:xfrm>
            <a:off x="2399809" y="577866"/>
            <a:ext cx="5619750" cy="523220"/>
          </a:xfrm>
          <a:prstGeom prst="rect">
            <a:avLst/>
          </a:prstGeom>
          <a:noFill/>
        </p:spPr>
        <p:txBody>
          <a:bodyPr wrap="square" rtlCol="0">
            <a:spAutoFit/>
          </a:bodyPr>
          <a:lstStyle/>
          <a:p>
            <a:r>
              <a:rPr kumimoji="1" lang="ja-JP" altLang="en-US" sz="2800" b="1"/>
              <a:t>１．公共ライドシェア</a:t>
            </a:r>
            <a:endParaRPr kumimoji="1" lang="en-US" altLang="ja-JP" sz="2800" b="1"/>
          </a:p>
        </p:txBody>
      </p:sp>
      <p:sp>
        <p:nvSpPr>
          <p:cNvPr id="14" name="楕円 9">
            <a:extLst>
              <a:ext uri="{FF2B5EF4-FFF2-40B4-BE49-F238E27FC236}">
                <a16:creationId xmlns:a16="http://schemas.microsoft.com/office/drawing/2014/main" id="{B278B932-01F0-C93A-18DC-C25E5BBA2706}"/>
              </a:ext>
            </a:extLst>
          </p:cNvPr>
          <p:cNvSpPr>
            <a:spLocks noChangeAspect="1"/>
          </p:cNvSpPr>
          <p:nvPr/>
        </p:nvSpPr>
        <p:spPr>
          <a:xfrm>
            <a:off x="3264049" y="7586473"/>
            <a:ext cx="2062404" cy="2062404"/>
          </a:xfrm>
          <a:prstGeom prst="ellipse">
            <a:avLst/>
          </a:prstGeom>
          <a:gradFill>
            <a:gsLst>
              <a:gs pos="100000">
                <a:schemeClr val="bg1">
                  <a:alpha val="0"/>
                </a:schemeClr>
              </a:gs>
              <a:gs pos="2000">
                <a:schemeClr val="accent3"/>
              </a:gs>
              <a:gs pos="0">
                <a:schemeClr val="accent3"/>
              </a:gs>
            </a:gsLst>
            <a:path path="circle">
              <a:fillToRect l="50000" t="50000" r="50000" b="50000"/>
            </a:path>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1">
            <a:extLst>
              <a:ext uri="{FF2B5EF4-FFF2-40B4-BE49-F238E27FC236}">
                <a16:creationId xmlns:a16="http://schemas.microsoft.com/office/drawing/2014/main" id="{6DB7E949-F7B4-C69C-5A09-2E2FD306AED7}"/>
              </a:ext>
            </a:extLst>
          </p:cNvPr>
          <p:cNvSpPr>
            <a:spLocks noChangeAspect="1"/>
          </p:cNvSpPr>
          <p:nvPr/>
        </p:nvSpPr>
        <p:spPr>
          <a:xfrm>
            <a:off x="2548867" y="9702263"/>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5">
            <a:extLst>
              <a:ext uri="{FF2B5EF4-FFF2-40B4-BE49-F238E27FC236}">
                <a16:creationId xmlns:a16="http://schemas.microsoft.com/office/drawing/2014/main" id="{70DAC680-BF7F-ADC0-AD27-92AA0588C945}"/>
              </a:ext>
            </a:extLst>
          </p:cNvPr>
          <p:cNvSpPr>
            <a:spLocks noChangeAspect="1"/>
          </p:cNvSpPr>
          <p:nvPr/>
        </p:nvSpPr>
        <p:spPr>
          <a:xfrm>
            <a:off x="5054404" y="10185254"/>
            <a:ext cx="1108954" cy="1108954"/>
          </a:xfrm>
          <a:prstGeom prst="ellipse">
            <a:avLst/>
          </a:prstGeom>
          <a:gradFill>
            <a:gsLst>
              <a:gs pos="100000">
                <a:schemeClr val="bg1">
                  <a:alpha val="0"/>
                </a:schemeClr>
              </a:gs>
              <a:gs pos="22000">
                <a:schemeClr val="accent2"/>
              </a:gs>
              <a:gs pos="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1">
            <a:extLst>
              <a:ext uri="{FF2B5EF4-FFF2-40B4-BE49-F238E27FC236}">
                <a16:creationId xmlns:a16="http://schemas.microsoft.com/office/drawing/2014/main" id="{BFE7BE21-504F-EA9B-FA48-1EA4FCAF1EBF}"/>
              </a:ext>
            </a:extLst>
          </p:cNvPr>
          <p:cNvSpPr>
            <a:spLocks noChangeAspect="1"/>
          </p:cNvSpPr>
          <p:nvPr/>
        </p:nvSpPr>
        <p:spPr>
          <a:xfrm>
            <a:off x="3685651" y="9080374"/>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 マップ&#10;&#10;AI 生成コンテンツは誤りを含む可能性があります。">
            <a:extLst>
              <a:ext uri="{FF2B5EF4-FFF2-40B4-BE49-F238E27FC236}">
                <a16:creationId xmlns:a16="http://schemas.microsoft.com/office/drawing/2014/main" id="{288C2467-FC7F-3AC2-E76B-3D8A2B0336BC}"/>
              </a:ext>
            </a:extLst>
          </p:cNvPr>
          <p:cNvPicPr>
            <a:picLocks noChangeAspect="1"/>
          </p:cNvPicPr>
          <p:nvPr/>
        </p:nvPicPr>
        <p:blipFill>
          <a:blip r:embed="rId5"/>
          <a:stretch>
            <a:fillRect/>
          </a:stretch>
        </p:blipFill>
        <p:spPr>
          <a:xfrm>
            <a:off x="12954000" y="-544607"/>
            <a:ext cx="4487000" cy="4509776"/>
          </a:xfrm>
          <a:prstGeom prst="rect">
            <a:avLst/>
          </a:prstGeom>
        </p:spPr>
      </p:pic>
      <p:sp>
        <p:nvSpPr>
          <p:cNvPr id="3" name="四角形: 角を丸くする 2">
            <a:extLst>
              <a:ext uri="{FF2B5EF4-FFF2-40B4-BE49-F238E27FC236}">
                <a16:creationId xmlns:a16="http://schemas.microsoft.com/office/drawing/2014/main" id="{39A5AA51-B76C-D627-4B2D-739D25683F6A}"/>
              </a:ext>
            </a:extLst>
          </p:cNvPr>
          <p:cNvSpPr/>
          <p:nvPr/>
        </p:nvSpPr>
        <p:spPr>
          <a:xfrm>
            <a:off x="3032999" y="1304866"/>
            <a:ext cx="4219645" cy="2889495"/>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a:solidFill>
                  <a:schemeClr val="tx1"/>
                </a:solidFill>
                <a:latin typeface="Noto Sans"/>
                <a:cs typeface="Noto Sans"/>
              </a:rPr>
              <a:t>のりあいタクシーに関するヒアリング</a:t>
            </a:r>
            <a:r>
              <a:rPr lang="ja-JP" altLang="en-US">
                <a:solidFill>
                  <a:schemeClr val="tx1"/>
                </a:solidFill>
                <a:latin typeface="Noto Sans"/>
                <a:ea typeface="+mn-lt"/>
                <a:cs typeface="Noto Sans"/>
              </a:rPr>
              <a:t>（</a:t>
            </a:r>
            <a:r>
              <a:rPr lang="ja-JP">
                <a:solidFill>
                  <a:schemeClr val="tx1"/>
                </a:solidFill>
                <a:ea typeface="+mn-lt"/>
                <a:cs typeface="+mn-lt"/>
              </a:rPr>
              <a:t>土浦市役所 都市政策部 都市計画課 交通政策室</a:t>
            </a:r>
            <a:r>
              <a:rPr lang="ja-JP">
                <a:solidFill>
                  <a:schemeClr val="tx1"/>
                </a:solidFill>
                <a:latin typeface="Noto Sans"/>
                <a:ea typeface="+mn-lt"/>
                <a:cs typeface="Noto Sans"/>
              </a:rPr>
              <a:t>様</a:t>
            </a:r>
            <a:r>
              <a:rPr lang="ja-JP" altLang="en-US">
                <a:solidFill>
                  <a:schemeClr val="tx1"/>
                </a:solidFill>
                <a:latin typeface="Noto Sans"/>
                <a:ea typeface="+mn-lt"/>
                <a:cs typeface="Noto Sans"/>
              </a:rPr>
              <a:t>）</a:t>
            </a:r>
          </a:p>
          <a:p>
            <a:endParaRPr lang="ja-JP" altLang="en-US">
              <a:solidFill>
                <a:schemeClr val="tx1"/>
              </a:solidFill>
              <a:latin typeface="Noto Sans"/>
              <a:ea typeface="+mn-lt"/>
              <a:cs typeface="Noto Sans"/>
            </a:endParaRPr>
          </a:p>
          <a:p>
            <a:r>
              <a:rPr lang="ja-JP">
                <a:solidFill>
                  <a:schemeClr val="tx1"/>
                </a:solidFill>
                <a:ea typeface="+mn-lt"/>
                <a:cs typeface="+mn-lt"/>
              </a:rPr>
              <a:t>お客様が使用したいけど使用できない場面</a:t>
            </a:r>
            <a:r>
              <a:rPr lang="ja-JP" altLang="en-US">
                <a:solidFill>
                  <a:schemeClr val="tx1"/>
                </a:solidFill>
                <a:ea typeface="+mn-lt"/>
                <a:cs typeface="+mn-lt"/>
              </a:rPr>
              <a:t>が毎月平均20、最大80件程度</a:t>
            </a:r>
            <a:endParaRPr lang="ja-JP" altLang="en-US">
              <a:solidFill>
                <a:schemeClr val="tx1"/>
              </a:solidFill>
            </a:endParaRPr>
          </a:p>
          <a:p>
            <a:endParaRPr lang="ja-JP" altLang="en-US">
              <a:solidFill>
                <a:schemeClr val="tx1"/>
              </a:solidFill>
              <a:latin typeface="Noto Sans" panose="020B0502040504020204" pitchFamily="34" charset="0"/>
              <a:cs typeface="Noto Sans" panose="020B0502040504020204" pitchFamily="34" charset="0"/>
            </a:endParaRPr>
          </a:p>
          <a:p>
            <a:r>
              <a:rPr lang="ja-JP" altLang="en-US">
                <a:solidFill>
                  <a:schemeClr val="tx1"/>
                </a:solidFill>
                <a:latin typeface="Noto Sans"/>
                <a:cs typeface="Noto Sans"/>
              </a:rPr>
              <a:t>一度に３名以上乗せると次の便に間に合わないケースがある</a:t>
            </a:r>
            <a:endParaRPr lang="ja-JP" altLang="en-US">
              <a:solidFill>
                <a:schemeClr val="tx1"/>
              </a:solidFill>
              <a:latin typeface="Noto Sans" panose="020B0502040504020204" pitchFamily="34" charset="0"/>
              <a:cs typeface="Noto Sans" panose="020B0502040504020204" pitchFamily="34" charset="0"/>
            </a:endParaRPr>
          </a:p>
          <a:p>
            <a:endParaRPr lang="ja-JP" altLang="en-US">
              <a:solidFill>
                <a:srgbClr val="FFFFFF"/>
              </a:solidFill>
              <a:latin typeface="Noto Sans" panose="020B0502040504020204" pitchFamily="34" charset="0"/>
              <a:cs typeface="Noto Sans" panose="020B0502040504020204" pitchFamily="34" charset="0"/>
            </a:endParaRPr>
          </a:p>
        </p:txBody>
      </p:sp>
      <p:sp>
        <p:nvSpPr>
          <p:cNvPr id="21" name="正方形/長方形 20">
            <a:extLst>
              <a:ext uri="{FF2B5EF4-FFF2-40B4-BE49-F238E27FC236}">
                <a16:creationId xmlns:a16="http://schemas.microsoft.com/office/drawing/2014/main" id="{D0B6D60F-7DBF-BD04-3F4C-A583CBAD95E8}"/>
              </a:ext>
            </a:extLst>
          </p:cNvPr>
          <p:cNvSpPr/>
          <p:nvPr/>
        </p:nvSpPr>
        <p:spPr>
          <a:xfrm rot="2444999">
            <a:off x="3854217" y="9763384"/>
            <a:ext cx="1526185" cy="207101"/>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139054D-B7A6-C0B7-D51A-A76B152AB4D4}"/>
              </a:ext>
            </a:extLst>
          </p:cNvPr>
          <p:cNvSpPr/>
          <p:nvPr/>
        </p:nvSpPr>
        <p:spPr>
          <a:xfrm rot="8834416">
            <a:off x="2936878" y="9424438"/>
            <a:ext cx="816865" cy="242855"/>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815E44F0-5A0C-975E-998B-2A6D5782264B}"/>
              </a:ext>
            </a:extLst>
          </p:cNvPr>
          <p:cNvGrpSpPr/>
          <p:nvPr/>
        </p:nvGrpSpPr>
        <p:grpSpPr>
          <a:xfrm>
            <a:off x="3404705" y="9439018"/>
            <a:ext cx="841719" cy="808463"/>
            <a:chOff x="6000142" y="4125108"/>
            <a:chExt cx="841719" cy="808463"/>
          </a:xfrm>
        </p:grpSpPr>
        <p:sp>
          <p:nvSpPr>
            <p:cNvPr id="2" name="四角形: 角を丸くする 1">
              <a:extLst>
                <a:ext uri="{FF2B5EF4-FFF2-40B4-BE49-F238E27FC236}">
                  <a16:creationId xmlns:a16="http://schemas.microsoft.com/office/drawing/2014/main" id="{F985A954-C5B2-450C-C231-0081793F6F64}"/>
                </a:ext>
              </a:extLst>
            </p:cNvPr>
            <p:cNvSpPr/>
            <p:nvPr/>
          </p:nvSpPr>
          <p:spPr>
            <a:xfrm>
              <a:off x="6054291" y="4338290"/>
              <a:ext cx="744882" cy="379919"/>
            </a:xfrm>
            <a:prstGeom prst="roundRect">
              <a:avLst/>
            </a:prstGeom>
            <a:solidFill>
              <a:schemeClr val="bg1"/>
            </a:solidFill>
            <a:ln>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グラフィックス 30" descr="バス 枠線">
              <a:extLst>
                <a:ext uri="{FF2B5EF4-FFF2-40B4-BE49-F238E27FC236}">
                  <a16:creationId xmlns:a16="http://schemas.microsoft.com/office/drawing/2014/main" id="{CF4EC406-F0BC-4647-E847-4516F438D9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0142" y="4125108"/>
              <a:ext cx="841719" cy="808463"/>
            </a:xfrm>
            <a:prstGeom prst="rect">
              <a:avLst/>
            </a:prstGeom>
          </p:spPr>
        </p:pic>
      </p:grpSp>
      <p:pic>
        <p:nvPicPr>
          <p:cNvPr id="10" name="グラフィックス 9" descr="車 単色塗りつぶし">
            <a:extLst>
              <a:ext uri="{FF2B5EF4-FFF2-40B4-BE49-F238E27FC236}">
                <a16:creationId xmlns:a16="http://schemas.microsoft.com/office/drawing/2014/main" id="{B3FE8295-F10B-28F2-3B86-C433BB30A5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6975" y="8394207"/>
            <a:ext cx="914400" cy="914400"/>
          </a:xfrm>
          <a:prstGeom prst="rect">
            <a:avLst/>
          </a:prstGeom>
        </p:spPr>
      </p:pic>
      <p:sp>
        <p:nvSpPr>
          <p:cNvPr id="11" name="テキスト ボックス 10">
            <a:extLst>
              <a:ext uri="{FF2B5EF4-FFF2-40B4-BE49-F238E27FC236}">
                <a16:creationId xmlns:a16="http://schemas.microsoft.com/office/drawing/2014/main" id="{1A4429EC-E01C-1F07-D07E-3D81AB98CCAF}"/>
              </a:ext>
            </a:extLst>
          </p:cNvPr>
          <p:cNvSpPr txBox="1"/>
          <p:nvPr/>
        </p:nvSpPr>
        <p:spPr>
          <a:xfrm>
            <a:off x="3631254" y="8070329"/>
            <a:ext cx="1612034" cy="369332"/>
          </a:xfrm>
          <a:prstGeom prst="rect">
            <a:avLst/>
          </a:prstGeom>
          <a:solidFill>
            <a:schemeClr val="bg1"/>
          </a:solidFill>
        </p:spPr>
        <p:txBody>
          <a:bodyPr wrap="square" rtlCol="0">
            <a:spAutoFit/>
          </a:bodyPr>
          <a:lstStyle/>
          <a:p>
            <a:r>
              <a:rPr kumimoji="1" lang="ja-JP" altLang="en-US" b="1">
                <a:solidFill>
                  <a:schemeClr val="accent6"/>
                </a:solidFill>
              </a:rPr>
              <a:t>ライドシェア</a:t>
            </a:r>
          </a:p>
        </p:txBody>
      </p:sp>
      <p:sp>
        <p:nvSpPr>
          <p:cNvPr id="19" name="テキスト ボックス 18">
            <a:extLst>
              <a:ext uri="{FF2B5EF4-FFF2-40B4-BE49-F238E27FC236}">
                <a16:creationId xmlns:a16="http://schemas.microsoft.com/office/drawing/2014/main" id="{12F5D71E-67A0-E80F-96BD-55831766494B}"/>
              </a:ext>
            </a:extLst>
          </p:cNvPr>
          <p:cNvSpPr txBox="1"/>
          <p:nvPr/>
        </p:nvSpPr>
        <p:spPr>
          <a:xfrm>
            <a:off x="3517605" y="10097678"/>
            <a:ext cx="650951" cy="369332"/>
          </a:xfrm>
          <a:prstGeom prst="rect">
            <a:avLst/>
          </a:prstGeom>
          <a:solidFill>
            <a:schemeClr val="bg1"/>
          </a:solidFill>
        </p:spPr>
        <p:txBody>
          <a:bodyPr wrap="square" rtlCol="0">
            <a:spAutoFit/>
          </a:bodyPr>
          <a:lstStyle/>
          <a:p>
            <a:r>
              <a:rPr kumimoji="1" lang="ja-JP" altLang="en-US" b="1">
                <a:solidFill>
                  <a:schemeClr val="accent5"/>
                </a:solidFill>
              </a:rPr>
              <a:t>バス</a:t>
            </a:r>
          </a:p>
        </p:txBody>
      </p:sp>
      <p:sp>
        <p:nvSpPr>
          <p:cNvPr id="22" name="テキスト ボックス 21">
            <a:extLst>
              <a:ext uri="{FF2B5EF4-FFF2-40B4-BE49-F238E27FC236}">
                <a16:creationId xmlns:a16="http://schemas.microsoft.com/office/drawing/2014/main" id="{7F679E36-77D4-9C4E-CF5A-4DDE0B31F758}"/>
              </a:ext>
            </a:extLst>
          </p:cNvPr>
          <p:cNvSpPr txBox="1"/>
          <p:nvPr/>
        </p:nvSpPr>
        <p:spPr>
          <a:xfrm>
            <a:off x="5608881" y="10908407"/>
            <a:ext cx="872182" cy="369332"/>
          </a:xfrm>
          <a:prstGeom prst="rect">
            <a:avLst/>
          </a:prstGeom>
          <a:solidFill>
            <a:schemeClr val="bg1"/>
          </a:solidFill>
        </p:spPr>
        <p:txBody>
          <a:bodyPr wrap="square" rtlCol="0">
            <a:spAutoFit/>
          </a:bodyPr>
          <a:lstStyle/>
          <a:p>
            <a:r>
              <a:rPr kumimoji="1" lang="ja-JP" altLang="en-US" b="1">
                <a:solidFill>
                  <a:schemeClr val="accent2">
                    <a:lumMod val="60000"/>
                    <a:lumOff val="40000"/>
                  </a:schemeClr>
                </a:solidFill>
              </a:rPr>
              <a:t>土浦駅</a:t>
            </a:r>
          </a:p>
        </p:txBody>
      </p:sp>
      <p:sp>
        <p:nvSpPr>
          <p:cNvPr id="23" name="テキスト ボックス 22">
            <a:extLst>
              <a:ext uri="{FF2B5EF4-FFF2-40B4-BE49-F238E27FC236}">
                <a16:creationId xmlns:a16="http://schemas.microsoft.com/office/drawing/2014/main" id="{EEADD8D7-4DED-6928-D905-05FC5F9CE25F}"/>
              </a:ext>
            </a:extLst>
          </p:cNvPr>
          <p:cNvSpPr txBox="1"/>
          <p:nvPr/>
        </p:nvSpPr>
        <p:spPr>
          <a:xfrm>
            <a:off x="2302813" y="8835021"/>
            <a:ext cx="1368527" cy="369332"/>
          </a:xfrm>
          <a:prstGeom prst="rect">
            <a:avLst/>
          </a:prstGeom>
          <a:solidFill>
            <a:schemeClr val="bg1"/>
          </a:solidFill>
        </p:spPr>
        <p:txBody>
          <a:bodyPr wrap="square" rtlCol="0">
            <a:spAutoFit/>
          </a:bodyPr>
          <a:lstStyle/>
          <a:p>
            <a:r>
              <a:rPr kumimoji="1" lang="ja-JP" altLang="en-US" b="1">
                <a:solidFill>
                  <a:schemeClr val="accent1"/>
                </a:solidFill>
              </a:rPr>
              <a:t>新治公民館</a:t>
            </a:r>
          </a:p>
        </p:txBody>
      </p:sp>
      <p:sp>
        <p:nvSpPr>
          <p:cNvPr id="25" name="テキスト ボックス 24">
            <a:extLst>
              <a:ext uri="{FF2B5EF4-FFF2-40B4-BE49-F238E27FC236}">
                <a16:creationId xmlns:a16="http://schemas.microsoft.com/office/drawing/2014/main" id="{3DA1F969-D6F3-F143-B55B-BB5A1E59BAC8}"/>
              </a:ext>
            </a:extLst>
          </p:cNvPr>
          <p:cNvSpPr txBox="1"/>
          <p:nvPr/>
        </p:nvSpPr>
        <p:spPr>
          <a:xfrm>
            <a:off x="2096479" y="10001884"/>
            <a:ext cx="422283" cy="369332"/>
          </a:xfrm>
          <a:prstGeom prst="rect">
            <a:avLst/>
          </a:prstGeom>
          <a:solidFill>
            <a:schemeClr val="bg1"/>
          </a:solidFill>
        </p:spPr>
        <p:txBody>
          <a:bodyPr wrap="square" rtlCol="0">
            <a:spAutoFit/>
          </a:bodyPr>
          <a:lstStyle/>
          <a:p>
            <a:r>
              <a:rPr kumimoji="1" lang="ja-JP" altLang="en-US" b="1">
                <a:solidFill>
                  <a:schemeClr val="accent1"/>
                </a:solidFill>
              </a:rPr>
              <a:t>桜</a:t>
            </a:r>
          </a:p>
        </p:txBody>
      </p:sp>
      <p:sp>
        <p:nvSpPr>
          <p:cNvPr id="6" name="四角形: 角を丸くする 2">
            <a:extLst>
              <a:ext uri="{FF2B5EF4-FFF2-40B4-BE49-F238E27FC236}">
                <a16:creationId xmlns:a16="http://schemas.microsoft.com/office/drawing/2014/main" id="{D02A43DD-8DD3-38CE-5EDC-525E2AD1F40A}"/>
              </a:ext>
            </a:extLst>
          </p:cNvPr>
          <p:cNvSpPr/>
          <p:nvPr/>
        </p:nvSpPr>
        <p:spPr>
          <a:xfrm>
            <a:off x="7573099" y="1305487"/>
            <a:ext cx="4240210" cy="1290230"/>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a:solidFill>
                  <a:srgbClr val="000000"/>
                </a:solidFill>
                <a:latin typeface="Noto Sans" panose="020B0502040504020204" pitchFamily="34" charset="0"/>
                <a:cs typeface="Noto Sans" panose="020B0502040504020204" pitchFamily="34" charset="0"/>
              </a:rPr>
              <a:t>運転者不足</a:t>
            </a:r>
          </a:p>
          <a:p>
            <a:r>
              <a:rPr lang="ja-JP" altLang="en-US">
                <a:solidFill>
                  <a:srgbClr val="000000"/>
                </a:solidFill>
                <a:latin typeface="Noto Sans"/>
                <a:cs typeface="Noto Sans"/>
              </a:rPr>
              <a:t>生産年齢人口の増加によって公共交通機関の運転者不足</a:t>
            </a:r>
          </a:p>
        </p:txBody>
      </p:sp>
      <p:sp>
        <p:nvSpPr>
          <p:cNvPr id="8" name="四角形: 角を丸くする 2">
            <a:extLst>
              <a:ext uri="{FF2B5EF4-FFF2-40B4-BE49-F238E27FC236}">
                <a16:creationId xmlns:a16="http://schemas.microsoft.com/office/drawing/2014/main" id="{CBC97E40-21FC-A077-A7F6-2F69F9959EBB}"/>
              </a:ext>
            </a:extLst>
          </p:cNvPr>
          <p:cNvSpPr/>
          <p:nvPr/>
        </p:nvSpPr>
        <p:spPr>
          <a:xfrm>
            <a:off x="7593625" y="2823179"/>
            <a:ext cx="4213959" cy="1371182"/>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a:solidFill>
                  <a:schemeClr val="tx1"/>
                </a:solidFill>
                <a:latin typeface="Noto Sans"/>
                <a:cs typeface="Noto Sans"/>
              </a:rPr>
              <a:t>交通不便地域</a:t>
            </a:r>
          </a:p>
          <a:p>
            <a:r>
              <a:rPr lang="ja-JP" altLang="en-US">
                <a:solidFill>
                  <a:schemeClr val="tx1"/>
                </a:solidFill>
                <a:latin typeface="Noto Sans"/>
                <a:cs typeface="Noto Sans"/>
              </a:rPr>
              <a:t>新治には高齢化率の高い地域が多く、自動車免許を返納し付近にバス停がない人々</a:t>
            </a:r>
          </a:p>
        </p:txBody>
      </p:sp>
      <p:sp>
        <p:nvSpPr>
          <p:cNvPr id="9" name="四角形: 角を丸くする 2">
            <a:extLst>
              <a:ext uri="{FF2B5EF4-FFF2-40B4-BE49-F238E27FC236}">
                <a16:creationId xmlns:a16="http://schemas.microsoft.com/office/drawing/2014/main" id="{B656A468-9CAF-3913-2411-B4CD95753404}"/>
              </a:ext>
            </a:extLst>
          </p:cNvPr>
          <p:cNvSpPr/>
          <p:nvPr/>
        </p:nvSpPr>
        <p:spPr>
          <a:xfrm>
            <a:off x="2998879" y="4910149"/>
            <a:ext cx="8785958" cy="1371182"/>
          </a:xfrm>
          <a:prstGeom prst="roundRect">
            <a:avLst>
              <a:gd name="adj" fmla="val 637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a:solidFill>
                  <a:schemeClr val="tx1"/>
                </a:solidFill>
                <a:latin typeface="Noto Sans"/>
                <a:cs typeface="Noto Sans"/>
              </a:rPr>
              <a:t>新治に公共ライドシェアを導入</a:t>
            </a:r>
          </a:p>
          <a:p>
            <a:endParaRPr lang="ja-JP" altLang="en-US">
              <a:solidFill>
                <a:schemeClr val="tx1"/>
              </a:solidFill>
              <a:latin typeface="Noto Sans"/>
              <a:cs typeface="Noto Sans"/>
            </a:endParaRPr>
          </a:p>
          <a:p>
            <a:r>
              <a:rPr lang="ja-JP">
                <a:solidFill>
                  <a:srgbClr val="001D35"/>
                </a:solidFill>
                <a:latin typeface="Noto Sans"/>
                <a:cs typeface="Noto Sans"/>
              </a:rPr>
              <a:t>自治体や</a:t>
            </a:r>
            <a:r>
              <a:rPr lang="en-US" altLang="ja-JP">
                <a:solidFill>
                  <a:srgbClr val="001D35"/>
                </a:solidFill>
                <a:latin typeface="Noto Sans"/>
                <a:ea typeface="+mn-lt"/>
                <a:cs typeface="Noto Sans"/>
              </a:rPr>
              <a:t>NPO</a:t>
            </a:r>
            <a:r>
              <a:rPr lang="ja-JP">
                <a:solidFill>
                  <a:srgbClr val="001D35"/>
                </a:solidFill>
                <a:latin typeface="Noto Sans"/>
                <a:cs typeface="Noto Sans"/>
              </a:rPr>
              <a:t>が主体となり、地域の自家用車（白ナンバー車）を使って住民を有償で送迎する</a:t>
            </a:r>
            <a:endParaRPr lang="ja-JP"/>
          </a:p>
        </p:txBody>
      </p:sp>
      <p:sp>
        <p:nvSpPr>
          <p:cNvPr id="13" name="Arrow: Down 12">
            <a:extLst>
              <a:ext uri="{FF2B5EF4-FFF2-40B4-BE49-F238E27FC236}">
                <a16:creationId xmlns:a16="http://schemas.microsoft.com/office/drawing/2014/main" id="{3D899C28-69DD-2465-D85B-81743250A1A4}"/>
              </a:ext>
            </a:extLst>
          </p:cNvPr>
          <p:cNvSpPr/>
          <p:nvPr/>
        </p:nvSpPr>
        <p:spPr>
          <a:xfrm>
            <a:off x="6340522" y="4412776"/>
            <a:ext cx="2104029" cy="40943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96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8BD1C-F0DA-A708-173D-3355BDC60757}"/>
            </a:ext>
          </a:extLst>
        </p:cNvPr>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FFF25150-DED5-42C8-96AA-07D009DDD67C}"/>
              </a:ext>
            </a:extLst>
          </p:cNvPr>
          <p:cNvSpPr/>
          <p:nvPr/>
        </p:nvSpPr>
        <p:spPr>
          <a:xfrm>
            <a:off x="2785382" y="4153021"/>
            <a:ext cx="7938940" cy="2626682"/>
          </a:xfrm>
          <a:prstGeom prst="roundRect">
            <a:avLst>
              <a:gd name="adj" fmla="val 3613"/>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吹き出し: 角を丸めた四角形 36">
            <a:extLst>
              <a:ext uri="{FF2B5EF4-FFF2-40B4-BE49-F238E27FC236}">
                <a16:creationId xmlns:a16="http://schemas.microsoft.com/office/drawing/2014/main" id="{0C244B84-E102-D5C5-3F0F-5B6EBDF8401C}"/>
              </a:ext>
            </a:extLst>
          </p:cNvPr>
          <p:cNvSpPr/>
          <p:nvPr/>
        </p:nvSpPr>
        <p:spPr>
          <a:xfrm flipH="1">
            <a:off x="8386144" y="1896970"/>
            <a:ext cx="1134166" cy="794557"/>
          </a:xfrm>
          <a:prstGeom prst="wedgeRoundRectCallout">
            <a:avLst>
              <a:gd name="adj1" fmla="val 84214"/>
              <a:gd name="adj2" fmla="val 48754"/>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吹き出し: 角を丸めた四角形 35">
            <a:extLst>
              <a:ext uri="{FF2B5EF4-FFF2-40B4-BE49-F238E27FC236}">
                <a16:creationId xmlns:a16="http://schemas.microsoft.com/office/drawing/2014/main" id="{D813F5E7-63BF-CBC3-32D1-2B684E878C87}"/>
              </a:ext>
            </a:extLst>
          </p:cNvPr>
          <p:cNvSpPr/>
          <p:nvPr/>
        </p:nvSpPr>
        <p:spPr>
          <a:xfrm>
            <a:off x="3830807" y="4529323"/>
            <a:ext cx="1039526" cy="291163"/>
          </a:xfrm>
          <a:prstGeom prst="wedgeRoundRectCallout">
            <a:avLst>
              <a:gd name="adj1" fmla="val -7099"/>
              <a:gd name="adj2" fmla="val 180005"/>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Picture 2" descr="タクシーメーターイラスト｜無料イラスト・フリー素材なら「イラストAC」">
            <a:extLst>
              <a:ext uri="{FF2B5EF4-FFF2-40B4-BE49-F238E27FC236}">
                <a16:creationId xmlns:a16="http://schemas.microsoft.com/office/drawing/2014/main" id="{F0DD731F-388D-E683-76AC-2681E521A4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03813" y="2287822"/>
            <a:ext cx="1768983" cy="794557"/>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a:extLst>
              <a:ext uri="{FF2B5EF4-FFF2-40B4-BE49-F238E27FC236}">
                <a16:creationId xmlns:a16="http://schemas.microsoft.com/office/drawing/2014/main" id="{14806E26-D871-75D1-EBE2-778060FD8EF8}"/>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1309312-3772-CAE7-C754-B23F064A3588}"/>
              </a:ext>
            </a:extLst>
          </p:cNvPr>
          <p:cNvSpPr txBox="1"/>
          <p:nvPr/>
        </p:nvSpPr>
        <p:spPr>
          <a:xfrm>
            <a:off x="115022" y="1843948"/>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sp>
        <p:nvSpPr>
          <p:cNvPr id="16" name="テキスト ボックス 15">
            <a:extLst>
              <a:ext uri="{FF2B5EF4-FFF2-40B4-BE49-F238E27FC236}">
                <a16:creationId xmlns:a16="http://schemas.microsoft.com/office/drawing/2014/main" id="{27F8FE45-BB22-F4A0-32B1-38DD0BCFCEE0}"/>
              </a:ext>
            </a:extLst>
          </p:cNvPr>
          <p:cNvSpPr txBox="1"/>
          <p:nvPr/>
        </p:nvSpPr>
        <p:spPr>
          <a:xfrm>
            <a:off x="2933411" y="540127"/>
            <a:ext cx="5619750" cy="523220"/>
          </a:xfrm>
          <a:prstGeom prst="rect">
            <a:avLst/>
          </a:prstGeom>
          <a:noFill/>
        </p:spPr>
        <p:txBody>
          <a:bodyPr wrap="square" rtlCol="0">
            <a:spAutoFit/>
          </a:bodyPr>
          <a:lstStyle/>
          <a:p>
            <a:r>
              <a:rPr kumimoji="1" lang="ja-JP" altLang="en-US" sz="2800" b="1"/>
              <a:t>公共ライドシェアの仕組み</a:t>
            </a:r>
            <a:endParaRPr kumimoji="1" lang="en-US" altLang="ja-JP" sz="2800" b="1"/>
          </a:p>
        </p:txBody>
      </p:sp>
      <p:sp>
        <p:nvSpPr>
          <p:cNvPr id="17" name="テキスト ボックス 16">
            <a:extLst>
              <a:ext uri="{FF2B5EF4-FFF2-40B4-BE49-F238E27FC236}">
                <a16:creationId xmlns:a16="http://schemas.microsoft.com/office/drawing/2014/main" id="{0B097A82-13D8-73FB-7244-2B4AFE825DB0}"/>
              </a:ext>
            </a:extLst>
          </p:cNvPr>
          <p:cNvSpPr txBox="1"/>
          <p:nvPr/>
        </p:nvSpPr>
        <p:spPr>
          <a:xfrm>
            <a:off x="2871945" y="1037001"/>
            <a:ext cx="7326663" cy="646331"/>
          </a:xfrm>
          <a:prstGeom prst="rect">
            <a:avLst/>
          </a:prstGeom>
          <a:noFill/>
        </p:spPr>
        <p:txBody>
          <a:bodyPr wrap="square">
            <a:spAutoFit/>
          </a:bodyPr>
          <a:lstStyle/>
          <a:p>
            <a:r>
              <a:rPr lang="ja-JP" altLang="en-US" i="0">
                <a:solidFill>
                  <a:srgbClr val="001D35"/>
                </a:solidFill>
                <a:effectLst/>
                <a:latin typeface="Noto Sans" panose="020B0502040504020204" pitchFamily="34" charset="0"/>
                <a:cs typeface="Noto Sans" panose="020B0502040504020204" pitchFamily="34" charset="0"/>
              </a:rPr>
              <a:t>自治体や地域住民、</a:t>
            </a:r>
            <a:r>
              <a:rPr lang="en-US" altLang="ja-JP" i="0">
                <a:solidFill>
                  <a:srgbClr val="001D35"/>
                </a:solidFill>
                <a:effectLst/>
                <a:latin typeface="Noto Sans" panose="020B0502040504020204" pitchFamily="34" charset="0"/>
                <a:ea typeface="Noto Sans" panose="020B0502040504020204" pitchFamily="34" charset="0"/>
                <a:cs typeface="Noto Sans" panose="020B0502040504020204" pitchFamily="34" charset="0"/>
              </a:rPr>
              <a:t>NPO</a:t>
            </a:r>
            <a:r>
              <a:rPr lang="ja-JP" altLang="en-US" i="0">
                <a:solidFill>
                  <a:srgbClr val="001D35"/>
                </a:solidFill>
                <a:effectLst/>
                <a:latin typeface="Noto Sans" panose="020B0502040504020204" pitchFamily="34" charset="0"/>
                <a:cs typeface="Noto Sans" panose="020B0502040504020204" pitchFamily="34" charset="0"/>
              </a:rPr>
              <a:t>が主体となり、</a:t>
            </a:r>
            <a:r>
              <a:rPr lang="ja-JP" altLang="en-US" b="1" i="0" u="sng">
                <a:solidFill>
                  <a:srgbClr val="001D35"/>
                </a:solidFill>
                <a:effectLst/>
                <a:latin typeface="Noto Sans" panose="020B0502040504020204" pitchFamily="34" charset="0"/>
                <a:cs typeface="Noto Sans" panose="020B0502040504020204" pitchFamily="34" charset="0"/>
              </a:rPr>
              <a:t>自家用車</a:t>
            </a:r>
            <a:r>
              <a:rPr lang="ja-JP" altLang="en-US" i="0">
                <a:solidFill>
                  <a:srgbClr val="001D35"/>
                </a:solidFill>
                <a:effectLst/>
                <a:latin typeface="Noto Sans" panose="020B0502040504020204" pitchFamily="34" charset="0"/>
                <a:cs typeface="Noto Sans" panose="020B0502040504020204" pitchFamily="34" charset="0"/>
              </a:rPr>
              <a:t>を使って住民を有償で送迎する仕組み</a:t>
            </a:r>
            <a:endParaRPr lang="ja-JP" altLang="en-US">
              <a:latin typeface="Noto Sans" panose="020B0502040504020204" pitchFamily="34" charset="0"/>
              <a:cs typeface="Noto Sans" panose="020B0502040504020204" pitchFamily="34" charset="0"/>
            </a:endParaRPr>
          </a:p>
        </p:txBody>
      </p:sp>
      <p:grpSp>
        <p:nvGrpSpPr>
          <p:cNvPr id="6" name="グループ化 5">
            <a:extLst>
              <a:ext uri="{FF2B5EF4-FFF2-40B4-BE49-F238E27FC236}">
                <a16:creationId xmlns:a16="http://schemas.microsoft.com/office/drawing/2014/main" id="{C2623FF2-7D87-8C6B-052E-0F28E8DB0D19}"/>
              </a:ext>
            </a:extLst>
          </p:cNvPr>
          <p:cNvGrpSpPr/>
          <p:nvPr/>
        </p:nvGrpSpPr>
        <p:grpSpPr>
          <a:xfrm>
            <a:off x="8346358" y="1723706"/>
            <a:ext cx="2497688" cy="1648189"/>
            <a:chOff x="2904534" y="1897126"/>
            <a:chExt cx="2497688" cy="1648189"/>
          </a:xfrm>
        </p:grpSpPr>
        <p:sp>
          <p:nvSpPr>
            <p:cNvPr id="2" name="四角形: 角を丸くする 1">
              <a:extLst>
                <a:ext uri="{FF2B5EF4-FFF2-40B4-BE49-F238E27FC236}">
                  <a16:creationId xmlns:a16="http://schemas.microsoft.com/office/drawing/2014/main" id="{B1208849-497E-E0CA-66A4-1F4D6687BB73}"/>
                </a:ext>
              </a:extLst>
            </p:cNvPr>
            <p:cNvSpPr/>
            <p:nvPr/>
          </p:nvSpPr>
          <p:spPr>
            <a:xfrm>
              <a:off x="2904536" y="1897126"/>
              <a:ext cx="2497686" cy="1648189"/>
            </a:xfrm>
            <a:prstGeom prst="roundRect">
              <a:avLst>
                <a:gd name="adj" fmla="val 2614"/>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3018DF7-0FD5-B8FA-24AA-CD8401F6A183}"/>
                </a:ext>
              </a:extLst>
            </p:cNvPr>
            <p:cNvSpPr txBox="1"/>
            <p:nvPr/>
          </p:nvSpPr>
          <p:spPr>
            <a:xfrm>
              <a:off x="2904534" y="1982556"/>
              <a:ext cx="2472045" cy="1477328"/>
            </a:xfrm>
            <a:prstGeom prst="rect">
              <a:avLst/>
            </a:prstGeom>
            <a:noFill/>
          </p:spPr>
          <p:txBody>
            <a:bodyPr wrap="square" rtlCol="0">
              <a:spAutoFit/>
            </a:bodyPr>
            <a:lstStyle/>
            <a:p>
              <a:r>
                <a:rPr kumimoji="1" lang="ja-JP" altLang="en-US" b="1"/>
                <a:t>ドライバー条件</a:t>
              </a:r>
              <a:endParaRPr kumimoji="1" lang="en-US" altLang="ja-JP" b="1"/>
            </a:p>
            <a:p>
              <a:r>
                <a:rPr kumimoji="1" lang="ja-JP" altLang="en-US"/>
                <a:t>・</a:t>
              </a:r>
              <a:r>
                <a:rPr kumimoji="1" lang="en-US" altLang="ja-JP"/>
                <a:t>21</a:t>
              </a:r>
              <a:r>
                <a:rPr kumimoji="1" lang="ja-JP" altLang="en-US"/>
                <a:t>歳以上</a:t>
              </a:r>
              <a:r>
                <a:rPr kumimoji="1" lang="en-US" altLang="ja-JP"/>
                <a:t>~70</a:t>
              </a:r>
              <a:r>
                <a:rPr kumimoji="1" lang="ja-JP" altLang="en-US"/>
                <a:t>歳未満</a:t>
              </a:r>
              <a:endParaRPr kumimoji="1" lang="en-US" altLang="ja-JP"/>
            </a:p>
            <a:p>
              <a:r>
                <a:rPr kumimoji="1" lang="ja-JP" altLang="en-US"/>
                <a:t>・普通免許の所持</a:t>
              </a:r>
              <a:endParaRPr kumimoji="1" lang="en-US" altLang="ja-JP"/>
            </a:p>
            <a:p>
              <a:r>
                <a:rPr kumimoji="1" lang="ja-JP" altLang="en-US"/>
                <a:t>（</a:t>
              </a:r>
              <a:r>
                <a:rPr kumimoji="1" lang="en-US" altLang="ja-JP"/>
                <a:t>3</a:t>
              </a:r>
              <a:r>
                <a:rPr kumimoji="1" lang="ja-JP" altLang="en-US"/>
                <a:t>年以上経過）</a:t>
              </a:r>
              <a:endParaRPr kumimoji="1" lang="en-US" altLang="ja-JP"/>
            </a:p>
            <a:p>
              <a:r>
                <a:rPr kumimoji="1" lang="ja-JP" altLang="en-US"/>
                <a:t>など</a:t>
              </a:r>
              <a:endParaRPr kumimoji="1" lang="en-US" altLang="ja-JP"/>
            </a:p>
          </p:txBody>
        </p:sp>
      </p:grpSp>
      <p:pic>
        <p:nvPicPr>
          <p:cNvPr id="3074" name="Picture 2" descr="タクシーメーターイラスト｜無料イラスト・フリー素材なら「イラストAC」">
            <a:extLst>
              <a:ext uri="{FF2B5EF4-FFF2-40B4-BE49-F238E27FC236}">
                <a16:creationId xmlns:a16="http://schemas.microsoft.com/office/drawing/2014/main" id="{380FDDD4-91FD-7751-611C-7331E29C4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363" y="5175160"/>
            <a:ext cx="1589065" cy="794557"/>
          </a:xfrm>
          <a:prstGeom prst="rect">
            <a:avLst/>
          </a:prstGeom>
          <a:noFill/>
          <a:extLst>
            <a:ext uri="{909E8E84-426E-40DD-AFC4-6F175D3DCCD1}">
              <a14:hiddenFill xmlns:a14="http://schemas.microsoft.com/office/drawing/2010/main">
                <a:solidFill>
                  <a:srgbClr val="FFFFFF"/>
                </a:solidFill>
              </a14:hiddenFill>
            </a:ext>
          </a:extLst>
        </p:spPr>
      </p:pic>
      <p:sp>
        <p:nvSpPr>
          <p:cNvPr id="9" name="矢印: 右 8">
            <a:extLst>
              <a:ext uri="{FF2B5EF4-FFF2-40B4-BE49-F238E27FC236}">
                <a16:creationId xmlns:a16="http://schemas.microsoft.com/office/drawing/2014/main" id="{B8F9A8F6-5ADF-DF59-6EA4-370D11B84EE0}"/>
              </a:ext>
            </a:extLst>
          </p:cNvPr>
          <p:cNvSpPr/>
          <p:nvPr/>
        </p:nvSpPr>
        <p:spPr>
          <a:xfrm>
            <a:off x="5163562" y="5969717"/>
            <a:ext cx="3224934" cy="369332"/>
          </a:xfrm>
          <a:prstGeom prst="right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10" descr="歩くおばあさんのイラスト">
            <a:extLst>
              <a:ext uri="{FF2B5EF4-FFF2-40B4-BE49-F238E27FC236}">
                <a16:creationId xmlns:a16="http://schemas.microsoft.com/office/drawing/2014/main" id="{FC1EB46D-8ADD-D663-EDA2-FE70080E64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27129" b="60709"/>
          <a:stretch>
            <a:fillRect/>
          </a:stretch>
        </p:blipFill>
        <p:spPr bwMode="auto">
          <a:xfrm flipH="1">
            <a:off x="6166288" y="5183556"/>
            <a:ext cx="441672" cy="312513"/>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DBE51F09-2270-CBAE-2620-7BB54BCD28B4}"/>
              </a:ext>
            </a:extLst>
          </p:cNvPr>
          <p:cNvSpPr txBox="1"/>
          <p:nvPr/>
        </p:nvSpPr>
        <p:spPr>
          <a:xfrm>
            <a:off x="5734496" y="6328580"/>
            <a:ext cx="2118845" cy="400110"/>
          </a:xfrm>
          <a:prstGeom prst="rect">
            <a:avLst/>
          </a:prstGeom>
          <a:noFill/>
        </p:spPr>
        <p:txBody>
          <a:bodyPr wrap="square" rtlCol="0">
            <a:spAutoFit/>
          </a:bodyPr>
          <a:lstStyle/>
          <a:p>
            <a:r>
              <a:rPr kumimoji="1" lang="ja-JP" altLang="en-US" sz="2000" b="1"/>
              <a:t>ドア </a:t>
            </a:r>
            <a:r>
              <a:rPr kumimoji="1" lang="en-US" altLang="ja-JP" sz="2000" b="1"/>
              <a:t>to </a:t>
            </a:r>
            <a:r>
              <a:rPr kumimoji="1" lang="ja-JP" altLang="en-US" sz="2000" b="1"/>
              <a:t>ドア方式</a:t>
            </a:r>
          </a:p>
        </p:txBody>
      </p:sp>
      <p:pic>
        <p:nvPicPr>
          <p:cNvPr id="27" name="Picture 2" descr="公民館のイラスト">
            <a:extLst>
              <a:ext uri="{FF2B5EF4-FFF2-40B4-BE49-F238E27FC236}">
                <a16:creationId xmlns:a16="http://schemas.microsoft.com/office/drawing/2014/main" id="{EA87B8FE-5DB3-A1AB-63DC-40BCC54C0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7207" y="4860958"/>
            <a:ext cx="1661401" cy="14994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いろいろな家のイラスト | かわいいフリー素材集 いらすとや">
            <a:extLst>
              <a:ext uri="{FF2B5EF4-FFF2-40B4-BE49-F238E27FC236}">
                <a16:creationId xmlns:a16="http://schemas.microsoft.com/office/drawing/2014/main" id="{A40FB1BD-D5BD-033F-583F-18DE649DA6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0366" y="4975946"/>
            <a:ext cx="1522767" cy="1409723"/>
          </a:xfrm>
          <a:prstGeom prst="rect">
            <a:avLst/>
          </a:prstGeom>
          <a:noFill/>
          <a:extLst>
            <a:ext uri="{909E8E84-426E-40DD-AFC4-6F175D3DCCD1}">
              <a14:hiddenFill xmlns:a14="http://schemas.microsoft.com/office/drawing/2010/main">
                <a:solidFill>
                  <a:srgbClr val="FFFFFF"/>
                </a:solidFill>
              </a14:hiddenFill>
            </a:ext>
          </a:extLst>
        </p:spPr>
      </p:pic>
      <p:sp>
        <p:nvSpPr>
          <p:cNvPr id="28" name="矢印: 右 27">
            <a:extLst>
              <a:ext uri="{FF2B5EF4-FFF2-40B4-BE49-F238E27FC236}">
                <a16:creationId xmlns:a16="http://schemas.microsoft.com/office/drawing/2014/main" id="{72A6CFD1-BDAF-8E3C-AFA3-5EC368E099AC}"/>
              </a:ext>
            </a:extLst>
          </p:cNvPr>
          <p:cNvSpPr/>
          <p:nvPr/>
        </p:nvSpPr>
        <p:spPr>
          <a:xfrm rot="8114340">
            <a:off x="4821002" y="4311002"/>
            <a:ext cx="2438913" cy="411400"/>
          </a:xfrm>
          <a:prstGeom prst="right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8" descr="いろいろな斜めから見た立つ人のイラスト（男性） | かわいいフリー素材集 いらすとや">
            <a:extLst>
              <a:ext uri="{FF2B5EF4-FFF2-40B4-BE49-F238E27FC236}">
                <a16:creationId xmlns:a16="http://schemas.microsoft.com/office/drawing/2014/main" id="{54BAE849-9E83-8A3B-2E41-5C8B0A8B877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5108"/>
          <a:stretch>
            <a:fillRect/>
          </a:stretch>
        </p:blipFill>
        <p:spPr bwMode="auto">
          <a:xfrm flipH="1">
            <a:off x="6340063" y="5210320"/>
            <a:ext cx="660021" cy="2957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歩くおばあさんのイラスト">
            <a:extLst>
              <a:ext uri="{FF2B5EF4-FFF2-40B4-BE49-F238E27FC236}">
                <a16:creationId xmlns:a16="http://schemas.microsoft.com/office/drawing/2014/main" id="{30BFAA47-DFDA-C092-5DEE-839334BF1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860353" y="5466362"/>
            <a:ext cx="625206" cy="9863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いろいろな斜めから見た立つ人のイラスト（男性） | かわいいフリー素材集 いらすとや">
            <a:extLst>
              <a:ext uri="{FF2B5EF4-FFF2-40B4-BE49-F238E27FC236}">
                <a16:creationId xmlns:a16="http://schemas.microsoft.com/office/drawing/2014/main" id="{D170BEF3-7118-1B3C-ADAB-0798DF5F49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8238" y="2192328"/>
            <a:ext cx="705103" cy="94511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60195EC4-ED11-8699-6F7D-224D18E459D5}"/>
              </a:ext>
            </a:extLst>
          </p:cNvPr>
          <p:cNvGrpSpPr/>
          <p:nvPr/>
        </p:nvGrpSpPr>
        <p:grpSpPr>
          <a:xfrm>
            <a:off x="3501356" y="4273533"/>
            <a:ext cx="1822983" cy="577056"/>
            <a:chOff x="2904534" y="1897127"/>
            <a:chExt cx="2223586" cy="577056"/>
          </a:xfrm>
        </p:grpSpPr>
        <p:sp>
          <p:nvSpPr>
            <p:cNvPr id="34" name="四角形: 角を丸くする 33">
              <a:extLst>
                <a:ext uri="{FF2B5EF4-FFF2-40B4-BE49-F238E27FC236}">
                  <a16:creationId xmlns:a16="http://schemas.microsoft.com/office/drawing/2014/main" id="{16EE0B9C-7CC0-4519-A548-DB0F53B0A61B}"/>
                </a:ext>
              </a:extLst>
            </p:cNvPr>
            <p:cNvSpPr/>
            <p:nvPr/>
          </p:nvSpPr>
          <p:spPr>
            <a:xfrm>
              <a:off x="2904538" y="1897127"/>
              <a:ext cx="2223582" cy="577056"/>
            </a:xfrm>
            <a:prstGeom prst="roundRect">
              <a:avLst>
                <a:gd name="adj" fmla="val 2614"/>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6DC78C6-0104-C9A6-8931-D728587FBFDA}"/>
                </a:ext>
              </a:extLst>
            </p:cNvPr>
            <p:cNvSpPr txBox="1"/>
            <p:nvPr/>
          </p:nvSpPr>
          <p:spPr>
            <a:xfrm>
              <a:off x="2904534" y="1988010"/>
              <a:ext cx="2223584" cy="369332"/>
            </a:xfrm>
            <a:prstGeom prst="rect">
              <a:avLst/>
            </a:prstGeom>
            <a:noFill/>
          </p:spPr>
          <p:txBody>
            <a:bodyPr wrap="square" rtlCol="0">
              <a:spAutoFit/>
            </a:bodyPr>
            <a:lstStyle/>
            <a:p>
              <a:r>
                <a:rPr kumimoji="1" lang="ja-JP" altLang="en-US" b="1"/>
                <a:t>事前の申し込み</a:t>
              </a:r>
              <a:endParaRPr kumimoji="1" lang="en-US" altLang="ja-JP" b="1"/>
            </a:p>
          </p:txBody>
        </p:sp>
      </p:grpSp>
      <p:sp>
        <p:nvSpPr>
          <p:cNvPr id="39" name="テキスト ボックス 38">
            <a:extLst>
              <a:ext uri="{FF2B5EF4-FFF2-40B4-BE49-F238E27FC236}">
                <a16:creationId xmlns:a16="http://schemas.microsoft.com/office/drawing/2014/main" id="{B7E2B262-874F-3BF6-2257-AEB370C0C284}"/>
              </a:ext>
            </a:extLst>
          </p:cNvPr>
          <p:cNvSpPr txBox="1"/>
          <p:nvPr/>
        </p:nvSpPr>
        <p:spPr>
          <a:xfrm>
            <a:off x="9716213" y="4186333"/>
            <a:ext cx="1594517" cy="400110"/>
          </a:xfrm>
          <a:prstGeom prst="rect">
            <a:avLst/>
          </a:prstGeom>
          <a:noFill/>
        </p:spPr>
        <p:txBody>
          <a:bodyPr wrap="square" rtlCol="0">
            <a:spAutoFit/>
          </a:bodyPr>
          <a:lstStyle/>
          <a:p>
            <a:r>
              <a:rPr kumimoji="1" lang="ja-JP" altLang="en-US" sz="2000" b="1"/>
              <a:t>区域内</a:t>
            </a:r>
            <a:endParaRPr kumimoji="1" lang="en-US" altLang="ja-JP" sz="2000" b="1"/>
          </a:p>
        </p:txBody>
      </p:sp>
      <p:sp>
        <p:nvSpPr>
          <p:cNvPr id="41" name="テキスト ボックス 40">
            <a:extLst>
              <a:ext uri="{FF2B5EF4-FFF2-40B4-BE49-F238E27FC236}">
                <a16:creationId xmlns:a16="http://schemas.microsoft.com/office/drawing/2014/main" id="{86AD0D23-6355-86CC-F209-4A95CD3D37EA}"/>
              </a:ext>
            </a:extLst>
          </p:cNvPr>
          <p:cNvSpPr txBox="1"/>
          <p:nvPr/>
        </p:nvSpPr>
        <p:spPr>
          <a:xfrm>
            <a:off x="6698922" y="3112505"/>
            <a:ext cx="1183649" cy="369332"/>
          </a:xfrm>
          <a:prstGeom prst="rect">
            <a:avLst/>
          </a:prstGeom>
          <a:noFill/>
        </p:spPr>
        <p:txBody>
          <a:bodyPr wrap="square">
            <a:spAutoFit/>
          </a:bodyPr>
          <a:lstStyle/>
          <a:p>
            <a:r>
              <a:rPr lang="ja-JP" altLang="en-US" b="1" i="0">
                <a:solidFill>
                  <a:srgbClr val="001D35"/>
                </a:solidFill>
                <a:effectLst/>
                <a:latin typeface="Noto Sans" panose="020B0502040504020204" pitchFamily="34" charset="0"/>
                <a:cs typeface="Noto Sans" panose="020B0502040504020204" pitchFamily="34" charset="0"/>
              </a:rPr>
              <a:t>自家用車</a:t>
            </a:r>
            <a:endParaRPr lang="ja-JP" altLang="en-US"/>
          </a:p>
        </p:txBody>
      </p:sp>
      <p:pic>
        <p:nvPicPr>
          <p:cNvPr id="11" name="オーディオ 10">
            <a:hlinkClick r:id="" action="ppaction://media"/>
            <a:extLst>
              <a:ext uri="{FF2B5EF4-FFF2-40B4-BE49-F238E27FC236}">
                <a16:creationId xmlns:a16="http://schemas.microsoft.com/office/drawing/2014/main" id="{629572E0-A78B-422A-3D77-5D1E36DED1D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8411898"/>
      </p:ext>
    </p:extLst>
  </p:cSld>
  <p:clrMapOvr>
    <a:masterClrMapping/>
  </p:clrMapOvr>
  <mc:AlternateContent xmlns:mc="http://schemas.openxmlformats.org/markup-compatibility/2006">
    <mc:Choice xmlns:p14="http://schemas.microsoft.com/office/powerpoint/2010/main" Requires="p14">
      <p:transition spd="slow" p14:dur="2000" advTm="9487"/>
    </mc:Choice>
    <mc:Fallback>
      <p:transition spd="slow" advTm="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9B915-6029-F243-D842-29848511A55E}"/>
            </a:ext>
          </a:extLst>
        </p:cNvPr>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BF62FF08-2412-77BA-E46E-657C09ADB306}"/>
              </a:ext>
            </a:extLst>
          </p:cNvPr>
          <p:cNvSpPr/>
          <p:nvPr/>
        </p:nvSpPr>
        <p:spPr>
          <a:xfrm>
            <a:off x="2728382" y="1072542"/>
            <a:ext cx="4975356" cy="2796123"/>
          </a:xfrm>
          <a:prstGeom prst="roundRect">
            <a:avLst>
              <a:gd name="adj" fmla="val 502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マップ&#10;&#10;AI 生成コンテンツは誤りを含む可能性があります。">
            <a:extLst>
              <a:ext uri="{FF2B5EF4-FFF2-40B4-BE49-F238E27FC236}">
                <a16:creationId xmlns:a16="http://schemas.microsoft.com/office/drawing/2014/main" id="{8D2AC5EE-80C3-E127-09ED-56FF0513CFC0}"/>
              </a:ext>
            </a:extLst>
          </p:cNvPr>
          <p:cNvPicPr>
            <a:picLocks noChangeAspect="1"/>
          </p:cNvPicPr>
          <p:nvPr/>
        </p:nvPicPr>
        <p:blipFill>
          <a:blip r:embed="rId5"/>
          <a:srcRect l="12455" r="7565" b="5769"/>
          <a:stretch>
            <a:fillRect/>
          </a:stretch>
        </p:blipFill>
        <p:spPr>
          <a:xfrm>
            <a:off x="7865462" y="1356032"/>
            <a:ext cx="4088124" cy="4509776"/>
          </a:xfrm>
          <a:prstGeom prst="rect">
            <a:avLst/>
          </a:prstGeom>
        </p:spPr>
      </p:pic>
      <p:pic>
        <p:nvPicPr>
          <p:cNvPr id="7" name="図 6" descr="ダイアグラム, マップ&#10;&#10;AI 生成コンテンツは誤りを含む可能性があります。">
            <a:extLst>
              <a:ext uri="{FF2B5EF4-FFF2-40B4-BE49-F238E27FC236}">
                <a16:creationId xmlns:a16="http://schemas.microsoft.com/office/drawing/2014/main" id="{A4A42712-A816-8573-4F5A-A383929D6610}"/>
              </a:ext>
            </a:extLst>
          </p:cNvPr>
          <p:cNvPicPr>
            <a:picLocks noChangeAspect="1"/>
          </p:cNvPicPr>
          <p:nvPr/>
        </p:nvPicPr>
        <p:blipFill>
          <a:blip r:embed="rId6">
            <a:alphaModFix/>
          </a:blip>
          <a:srcRect l="-1" t="-1" r="1296" b="22026"/>
          <a:stretch>
            <a:fillRect/>
          </a:stretch>
        </p:blipFill>
        <p:spPr>
          <a:xfrm>
            <a:off x="13545809" y="4181219"/>
            <a:ext cx="5083374" cy="4708981"/>
          </a:xfrm>
          <a:prstGeom prst="rect">
            <a:avLst/>
          </a:prstGeom>
        </p:spPr>
      </p:pic>
      <p:sp>
        <p:nvSpPr>
          <p:cNvPr id="4" name="楕円 3">
            <a:extLst>
              <a:ext uri="{FF2B5EF4-FFF2-40B4-BE49-F238E27FC236}">
                <a16:creationId xmlns:a16="http://schemas.microsoft.com/office/drawing/2014/main" id="{DF8563DE-0050-04B2-F75C-CBBF40D49331}"/>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4723D22-4712-8686-8499-DCDC2B795B13}"/>
              </a:ext>
            </a:extLst>
          </p:cNvPr>
          <p:cNvSpPr txBox="1"/>
          <p:nvPr/>
        </p:nvSpPr>
        <p:spPr>
          <a:xfrm>
            <a:off x="115022" y="1843948"/>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sp>
        <p:nvSpPr>
          <p:cNvPr id="16" name="テキスト ボックス 15">
            <a:extLst>
              <a:ext uri="{FF2B5EF4-FFF2-40B4-BE49-F238E27FC236}">
                <a16:creationId xmlns:a16="http://schemas.microsoft.com/office/drawing/2014/main" id="{386E360B-1550-4C74-7789-EFD0D87697B2}"/>
              </a:ext>
            </a:extLst>
          </p:cNvPr>
          <p:cNvSpPr txBox="1"/>
          <p:nvPr/>
        </p:nvSpPr>
        <p:spPr>
          <a:xfrm>
            <a:off x="2399809" y="577866"/>
            <a:ext cx="5619750" cy="523220"/>
          </a:xfrm>
          <a:prstGeom prst="rect">
            <a:avLst/>
          </a:prstGeom>
          <a:noFill/>
        </p:spPr>
        <p:txBody>
          <a:bodyPr wrap="square" rtlCol="0">
            <a:spAutoFit/>
          </a:bodyPr>
          <a:lstStyle/>
          <a:p>
            <a:r>
              <a:rPr kumimoji="1" lang="ja-JP" altLang="en-US" sz="2800" b="1"/>
              <a:t>１．公共ライドシェア</a:t>
            </a:r>
            <a:endParaRPr kumimoji="1" lang="en-US" altLang="ja-JP" sz="2800" b="1"/>
          </a:p>
        </p:txBody>
      </p:sp>
      <p:sp>
        <p:nvSpPr>
          <p:cNvPr id="14" name="楕円 9">
            <a:extLst>
              <a:ext uri="{FF2B5EF4-FFF2-40B4-BE49-F238E27FC236}">
                <a16:creationId xmlns:a16="http://schemas.microsoft.com/office/drawing/2014/main" id="{31EE33BB-4258-5184-B4F3-E3EDC4B2D7A4}"/>
              </a:ext>
            </a:extLst>
          </p:cNvPr>
          <p:cNvSpPr>
            <a:spLocks noChangeAspect="1"/>
          </p:cNvSpPr>
          <p:nvPr/>
        </p:nvSpPr>
        <p:spPr>
          <a:xfrm>
            <a:off x="8133398" y="2202760"/>
            <a:ext cx="2240669" cy="2240669"/>
          </a:xfrm>
          <a:prstGeom prst="ellipse">
            <a:avLst/>
          </a:prstGeom>
          <a:gradFill>
            <a:gsLst>
              <a:gs pos="100000">
                <a:schemeClr val="bg1">
                  <a:alpha val="0"/>
                </a:schemeClr>
              </a:gs>
              <a:gs pos="2000">
                <a:schemeClr val="accent3"/>
              </a:gs>
              <a:gs pos="0">
                <a:schemeClr val="accent3"/>
              </a:gs>
            </a:gsLst>
            <a:path path="circle">
              <a:fillToRect l="50000" t="50000" r="50000" b="50000"/>
            </a:path>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5">
            <a:extLst>
              <a:ext uri="{FF2B5EF4-FFF2-40B4-BE49-F238E27FC236}">
                <a16:creationId xmlns:a16="http://schemas.microsoft.com/office/drawing/2014/main" id="{C9C301D2-3212-22B6-2EDD-E6FDF1F48B0A}"/>
              </a:ext>
            </a:extLst>
          </p:cNvPr>
          <p:cNvSpPr>
            <a:spLocks noChangeAspect="1"/>
          </p:cNvSpPr>
          <p:nvPr/>
        </p:nvSpPr>
        <p:spPr>
          <a:xfrm>
            <a:off x="10374067" y="4443429"/>
            <a:ext cx="1108954" cy="1108954"/>
          </a:xfrm>
          <a:prstGeom prst="ellipse">
            <a:avLst/>
          </a:prstGeom>
          <a:gradFill>
            <a:gsLst>
              <a:gs pos="100000">
                <a:schemeClr val="bg1">
                  <a:alpha val="0"/>
                </a:schemeClr>
              </a:gs>
              <a:gs pos="22000">
                <a:schemeClr val="accent2"/>
              </a:gs>
              <a:gs pos="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 マップ&#10;&#10;AI 生成コンテンツは誤りを含む可能性があります。">
            <a:extLst>
              <a:ext uri="{FF2B5EF4-FFF2-40B4-BE49-F238E27FC236}">
                <a16:creationId xmlns:a16="http://schemas.microsoft.com/office/drawing/2014/main" id="{0E9AA47B-B1FC-22D4-892E-36E0C53EEB03}"/>
              </a:ext>
            </a:extLst>
          </p:cNvPr>
          <p:cNvPicPr>
            <a:picLocks noChangeAspect="1"/>
          </p:cNvPicPr>
          <p:nvPr/>
        </p:nvPicPr>
        <p:blipFill>
          <a:blip r:embed="rId7"/>
          <a:stretch>
            <a:fillRect/>
          </a:stretch>
        </p:blipFill>
        <p:spPr>
          <a:xfrm>
            <a:off x="12954000" y="-544607"/>
            <a:ext cx="4487000" cy="4509776"/>
          </a:xfrm>
          <a:prstGeom prst="rect">
            <a:avLst/>
          </a:prstGeom>
        </p:spPr>
      </p:pic>
      <p:sp>
        <p:nvSpPr>
          <p:cNvPr id="21" name="正方形/長方形 20">
            <a:extLst>
              <a:ext uri="{FF2B5EF4-FFF2-40B4-BE49-F238E27FC236}">
                <a16:creationId xmlns:a16="http://schemas.microsoft.com/office/drawing/2014/main" id="{227550EF-7A4D-468E-190A-CBD2C0D63815}"/>
              </a:ext>
            </a:extLst>
          </p:cNvPr>
          <p:cNvSpPr/>
          <p:nvPr/>
        </p:nvSpPr>
        <p:spPr>
          <a:xfrm rot="2444999">
            <a:off x="8873362" y="3909948"/>
            <a:ext cx="1863981" cy="218342"/>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071E27E1-7D33-14B1-87A6-D1B2BF6DA0AA}"/>
              </a:ext>
            </a:extLst>
          </p:cNvPr>
          <p:cNvSpPr/>
          <p:nvPr/>
        </p:nvSpPr>
        <p:spPr>
          <a:xfrm rot="13075533">
            <a:off x="8300913" y="3069892"/>
            <a:ext cx="946596" cy="197246"/>
          </a:xfrm>
          <a:prstGeom prst="rect">
            <a:avLst/>
          </a:prstGeom>
          <a:ln/>
          <a:effectLst>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CB06FE6B-41CD-83D5-3D73-28FDB708C1B9}"/>
              </a:ext>
            </a:extLst>
          </p:cNvPr>
          <p:cNvGrpSpPr/>
          <p:nvPr/>
        </p:nvGrpSpPr>
        <p:grpSpPr>
          <a:xfrm>
            <a:off x="10507684" y="3566560"/>
            <a:ext cx="841719" cy="808463"/>
            <a:chOff x="6000142" y="4125108"/>
            <a:chExt cx="841719" cy="808463"/>
          </a:xfrm>
        </p:grpSpPr>
        <p:sp>
          <p:nvSpPr>
            <p:cNvPr id="2" name="四角形: 角を丸くする 1">
              <a:extLst>
                <a:ext uri="{FF2B5EF4-FFF2-40B4-BE49-F238E27FC236}">
                  <a16:creationId xmlns:a16="http://schemas.microsoft.com/office/drawing/2014/main" id="{77094CF1-C734-7401-9DDF-227DD73F9A8C}"/>
                </a:ext>
              </a:extLst>
            </p:cNvPr>
            <p:cNvSpPr/>
            <p:nvPr/>
          </p:nvSpPr>
          <p:spPr>
            <a:xfrm>
              <a:off x="6054291" y="4338290"/>
              <a:ext cx="744882" cy="379919"/>
            </a:xfrm>
            <a:prstGeom prst="roundRect">
              <a:avLst/>
            </a:prstGeom>
            <a:solidFill>
              <a:schemeClr val="bg1"/>
            </a:solidFill>
            <a:ln>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グラフィックス 30" descr="バス 枠線">
              <a:extLst>
                <a:ext uri="{FF2B5EF4-FFF2-40B4-BE49-F238E27FC236}">
                  <a16:creationId xmlns:a16="http://schemas.microsoft.com/office/drawing/2014/main" id="{521166BF-37A5-6706-8B6E-F83E66F9D3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00142" y="4125108"/>
              <a:ext cx="841719" cy="808463"/>
            </a:xfrm>
            <a:prstGeom prst="rect">
              <a:avLst/>
            </a:prstGeom>
          </p:spPr>
        </p:pic>
      </p:grpSp>
      <p:pic>
        <p:nvPicPr>
          <p:cNvPr id="10" name="グラフィックス 9" descr="車 単色塗りつぶし">
            <a:extLst>
              <a:ext uri="{FF2B5EF4-FFF2-40B4-BE49-F238E27FC236}">
                <a16:creationId xmlns:a16="http://schemas.microsoft.com/office/drawing/2014/main" id="{CC0545F3-D96A-D2E9-28C8-5C21FE642C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38488" y="1702940"/>
            <a:ext cx="914400" cy="914400"/>
          </a:xfrm>
          <a:prstGeom prst="rect">
            <a:avLst/>
          </a:prstGeom>
        </p:spPr>
      </p:pic>
      <p:sp>
        <p:nvSpPr>
          <p:cNvPr id="11" name="テキスト ボックス 10">
            <a:extLst>
              <a:ext uri="{FF2B5EF4-FFF2-40B4-BE49-F238E27FC236}">
                <a16:creationId xmlns:a16="http://schemas.microsoft.com/office/drawing/2014/main" id="{6405594C-C514-DCB9-0030-21DEA1190E51}"/>
              </a:ext>
            </a:extLst>
          </p:cNvPr>
          <p:cNvSpPr txBox="1"/>
          <p:nvPr/>
        </p:nvSpPr>
        <p:spPr>
          <a:xfrm>
            <a:off x="8741457" y="2376507"/>
            <a:ext cx="1612034" cy="369332"/>
          </a:xfrm>
          <a:prstGeom prst="rect">
            <a:avLst/>
          </a:prstGeom>
          <a:solidFill>
            <a:schemeClr val="bg1"/>
          </a:solidFill>
        </p:spPr>
        <p:txBody>
          <a:bodyPr wrap="square" rtlCol="0">
            <a:spAutoFit/>
          </a:bodyPr>
          <a:lstStyle/>
          <a:p>
            <a:r>
              <a:rPr kumimoji="1" lang="ja-JP" altLang="en-US" b="1">
                <a:solidFill>
                  <a:schemeClr val="accent6"/>
                </a:solidFill>
              </a:rPr>
              <a:t>ライドシェア</a:t>
            </a:r>
          </a:p>
        </p:txBody>
      </p:sp>
      <p:sp>
        <p:nvSpPr>
          <p:cNvPr id="19" name="テキスト ボックス 18">
            <a:extLst>
              <a:ext uri="{FF2B5EF4-FFF2-40B4-BE49-F238E27FC236}">
                <a16:creationId xmlns:a16="http://schemas.microsoft.com/office/drawing/2014/main" id="{2ADEBC5F-328F-5E1D-C95E-EE3A1DC70313}"/>
              </a:ext>
            </a:extLst>
          </p:cNvPr>
          <p:cNvSpPr txBox="1"/>
          <p:nvPr/>
        </p:nvSpPr>
        <p:spPr>
          <a:xfrm>
            <a:off x="10628322" y="4198592"/>
            <a:ext cx="650951" cy="369332"/>
          </a:xfrm>
          <a:prstGeom prst="rect">
            <a:avLst/>
          </a:prstGeom>
          <a:solidFill>
            <a:schemeClr val="bg1"/>
          </a:solidFill>
        </p:spPr>
        <p:txBody>
          <a:bodyPr wrap="square" rtlCol="0">
            <a:spAutoFit/>
          </a:bodyPr>
          <a:lstStyle/>
          <a:p>
            <a:r>
              <a:rPr kumimoji="1" lang="ja-JP" altLang="en-US" b="1">
                <a:solidFill>
                  <a:schemeClr val="accent5"/>
                </a:solidFill>
              </a:rPr>
              <a:t>バス</a:t>
            </a:r>
          </a:p>
        </p:txBody>
      </p:sp>
      <p:sp>
        <p:nvSpPr>
          <p:cNvPr id="22" name="テキスト ボックス 21">
            <a:extLst>
              <a:ext uri="{FF2B5EF4-FFF2-40B4-BE49-F238E27FC236}">
                <a16:creationId xmlns:a16="http://schemas.microsoft.com/office/drawing/2014/main" id="{38266713-3EF1-31D0-1D5F-EC98633D4341}"/>
              </a:ext>
            </a:extLst>
          </p:cNvPr>
          <p:cNvSpPr txBox="1"/>
          <p:nvPr/>
        </p:nvSpPr>
        <p:spPr>
          <a:xfrm>
            <a:off x="10928544" y="5166582"/>
            <a:ext cx="872182" cy="369332"/>
          </a:xfrm>
          <a:prstGeom prst="rect">
            <a:avLst/>
          </a:prstGeom>
          <a:solidFill>
            <a:schemeClr val="bg1"/>
          </a:solidFill>
        </p:spPr>
        <p:txBody>
          <a:bodyPr wrap="square" rtlCol="0">
            <a:spAutoFit/>
          </a:bodyPr>
          <a:lstStyle/>
          <a:p>
            <a:r>
              <a:rPr kumimoji="1" lang="ja-JP" altLang="en-US" b="1">
                <a:solidFill>
                  <a:schemeClr val="accent2">
                    <a:lumMod val="60000"/>
                    <a:lumOff val="40000"/>
                  </a:schemeClr>
                </a:solidFill>
              </a:rPr>
              <a:t>土浦駅</a:t>
            </a:r>
          </a:p>
        </p:txBody>
      </p:sp>
      <p:sp>
        <p:nvSpPr>
          <p:cNvPr id="23" name="テキスト ボックス 22">
            <a:extLst>
              <a:ext uri="{FF2B5EF4-FFF2-40B4-BE49-F238E27FC236}">
                <a16:creationId xmlns:a16="http://schemas.microsoft.com/office/drawing/2014/main" id="{6A252C82-C327-2AC5-A88E-81FA62935DCC}"/>
              </a:ext>
            </a:extLst>
          </p:cNvPr>
          <p:cNvSpPr txBox="1"/>
          <p:nvPr/>
        </p:nvSpPr>
        <p:spPr>
          <a:xfrm>
            <a:off x="9504461" y="3300983"/>
            <a:ext cx="1368527" cy="369332"/>
          </a:xfrm>
          <a:prstGeom prst="rect">
            <a:avLst/>
          </a:prstGeom>
          <a:solidFill>
            <a:schemeClr val="bg1"/>
          </a:solidFill>
        </p:spPr>
        <p:txBody>
          <a:bodyPr wrap="square" rtlCol="0">
            <a:spAutoFit/>
          </a:bodyPr>
          <a:lstStyle/>
          <a:p>
            <a:r>
              <a:rPr kumimoji="1" lang="ja-JP" altLang="en-US" b="1">
                <a:solidFill>
                  <a:schemeClr val="accent1"/>
                </a:solidFill>
              </a:rPr>
              <a:t>新治公民館</a:t>
            </a:r>
          </a:p>
        </p:txBody>
      </p:sp>
      <p:sp>
        <p:nvSpPr>
          <p:cNvPr id="8" name="Rectangle 7">
            <a:extLst>
              <a:ext uri="{FF2B5EF4-FFF2-40B4-BE49-F238E27FC236}">
                <a16:creationId xmlns:a16="http://schemas.microsoft.com/office/drawing/2014/main" id="{B2F9206F-3790-54C8-4D07-C37D2FC4B64B}"/>
              </a:ext>
            </a:extLst>
          </p:cNvPr>
          <p:cNvSpPr/>
          <p:nvPr/>
        </p:nvSpPr>
        <p:spPr>
          <a:xfrm>
            <a:off x="3025635" y="1270447"/>
            <a:ext cx="3070365" cy="5800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D64520-D25C-7111-F5CD-114CCE4BC55D}"/>
              </a:ext>
            </a:extLst>
          </p:cNvPr>
          <p:cNvSpPr/>
          <p:nvPr/>
        </p:nvSpPr>
        <p:spPr>
          <a:xfrm>
            <a:off x="3067339" y="2893460"/>
            <a:ext cx="1555637" cy="5800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a:p>
        </p:txBody>
      </p:sp>
      <p:sp>
        <p:nvSpPr>
          <p:cNvPr id="13" name="Rectangle 12">
            <a:extLst>
              <a:ext uri="{FF2B5EF4-FFF2-40B4-BE49-F238E27FC236}">
                <a16:creationId xmlns:a16="http://schemas.microsoft.com/office/drawing/2014/main" id="{ADF4D5F7-93E2-DC2B-5919-6A411016CEB3}"/>
              </a:ext>
            </a:extLst>
          </p:cNvPr>
          <p:cNvSpPr/>
          <p:nvPr/>
        </p:nvSpPr>
        <p:spPr>
          <a:xfrm>
            <a:off x="2873406" y="5262368"/>
            <a:ext cx="3222594" cy="5800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t>土浦駅</a:t>
            </a:r>
          </a:p>
        </p:txBody>
      </p:sp>
      <p:sp>
        <p:nvSpPr>
          <p:cNvPr id="28" name="Rectangle 27">
            <a:extLst>
              <a:ext uri="{FF2B5EF4-FFF2-40B4-BE49-F238E27FC236}">
                <a16:creationId xmlns:a16="http://schemas.microsoft.com/office/drawing/2014/main" id="{23145F2E-E906-2737-8CBB-24D2AB274B18}"/>
              </a:ext>
            </a:extLst>
          </p:cNvPr>
          <p:cNvSpPr/>
          <p:nvPr/>
        </p:nvSpPr>
        <p:spPr>
          <a:xfrm>
            <a:off x="5206254" y="2587629"/>
            <a:ext cx="1199867" cy="8078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a:p>
        </p:txBody>
      </p:sp>
      <p:sp>
        <p:nvSpPr>
          <p:cNvPr id="29" name="Arrow: Down 28">
            <a:extLst>
              <a:ext uri="{FF2B5EF4-FFF2-40B4-BE49-F238E27FC236}">
                <a16:creationId xmlns:a16="http://schemas.microsoft.com/office/drawing/2014/main" id="{2AD84E98-351D-7E77-5F6E-B8E3E69F8939}"/>
              </a:ext>
            </a:extLst>
          </p:cNvPr>
          <p:cNvSpPr/>
          <p:nvPr/>
        </p:nvSpPr>
        <p:spPr>
          <a:xfrm>
            <a:off x="3895130" y="1858505"/>
            <a:ext cx="412109" cy="1018897"/>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5CBDF3C7-9AA7-60D9-69D8-D2014A89C2AF}"/>
              </a:ext>
            </a:extLst>
          </p:cNvPr>
          <p:cNvSpPr/>
          <p:nvPr/>
        </p:nvSpPr>
        <p:spPr>
          <a:xfrm>
            <a:off x="5641766" y="1883771"/>
            <a:ext cx="403745" cy="655046"/>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CAAA0BC4-118C-7FFD-A31C-CFF24CEAE293}"/>
              </a:ext>
            </a:extLst>
          </p:cNvPr>
          <p:cNvSpPr/>
          <p:nvPr/>
        </p:nvSpPr>
        <p:spPr>
          <a:xfrm>
            <a:off x="3879113" y="3503526"/>
            <a:ext cx="459853" cy="1758841"/>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グループ化 4">
            <a:extLst>
              <a:ext uri="{FF2B5EF4-FFF2-40B4-BE49-F238E27FC236}">
                <a16:creationId xmlns:a16="http://schemas.microsoft.com/office/drawing/2014/main" id="{73EBA4BA-FCD9-C554-C250-86730A6A665F}"/>
              </a:ext>
            </a:extLst>
          </p:cNvPr>
          <p:cNvGrpSpPr/>
          <p:nvPr/>
        </p:nvGrpSpPr>
        <p:grpSpPr>
          <a:xfrm>
            <a:off x="3003438" y="4163905"/>
            <a:ext cx="841719" cy="808463"/>
            <a:chOff x="6000142" y="4125108"/>
            <a:chExt cx="841719" cy="808463"/>
          </a:xfrm>
        </p:grpSpPr>
        <p:sp>
          <p:nvSpPr>
            <p:cNvPr id="36" name="四角形: 角を丸くする 1">
              <a:extLst>
                <a:ext uri="{FF2B5EF4-FFF2-40B4-BE49-F238E27FC236}">
                  <a16:creationId xmlns:a16="http://schemas.microsoft.com/office/drawing/2014/main" id="{58FB30FA-2CE8-5ED0-06F9-594C5E0448F8}"/>
                </a:ext>
              </a:extLst>
            </p:cNvPr>
            <p:cNvSpPr/>
            <p:nvPr/>
          </p:nvSpPr>
          <p:spPr>
            <a:xfrm>
              <a:off x="6054291" y="4338290"/>
              <a:ext cx="744882" cy="379919"/>
            </a:xfrm>
            <a:prstGeom prst="roundRect">
              <a:avLst/>
            </a:prstGeom>
            <a:solidFill>
              <a:schemeClr val="bg1"/>
            </a:solidFill>
            <a:ln>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グラフィックス 30" descr="バス 枠線">
              <a:extLst>
                <a:ext uri="{FF2B5EF4-FFF2-40B4-BE49-F238E27FC236}">
                  <a16:creationId xmlns:a16="http://schemas.microsoft.com/office/drawing/2014/main" id="{139DD907-3370-D8E5-B399-B3F5056D3A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00142" y="4125108"/>
              <a:ext cx="841719" cy="808463"/>
            </a:xfrm>
            <a:prstGeom prst="rect">
              <a:avLst/>
            </a:prstGeom>
          </p:spPr>
        </p:pic>
      </p:grpSp>
      <p:pic>
        <p:nvPicPr>
          <p:cNvPr id="38" name="グラフィックス 9" descr="車 単色塗りつぶし">
            <a:extLst>
              <a:ext uri="{FF2B5EF4-FFF2-40B4-BE49-F238E27FC236}">
                <a16:creationId xmlns:a16="http://schemas.microsoft.com/office/drawing/2014/main" id="{57233ACE-FD92-A99A-8CC7-E70FE22F0A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06146" y="1922847"/>
            <a:ext cx="914400" cy="914400"/>
          </a:xfrm>
          <a:prstGeom prst="rect">
            <a:avLst/>
          </a:prstGeom>
        </p:spPr>
      </p:pic>
      <p:sp>
        <p:nvSpPr>
          <p:cNvPr id="40" name="テキスト ボックス 39">
            <a:extLst>
              <a:ext uri="{FF2B5EF4-FFF2-40B4-BE49-F238E27FC236}">
                <a16:creationId xmlns:a16="http://schemas.microsoft.com/office/drawing/2014/main" id="{287B5551-C10E-896C-C989-F4EDCC229361}"/>
              </a:ext>
            </a:extLst>
          </p:cNvPr>
          <p:cNvSpPr txBox="1"/>
          <p:nvPr/>
        </p:nvSpPr>
        <p:spPr>
          <a:xfrm>
            <a:off x="3085487" y="2995403"/>
            <a:ext cx="1486512" cy="400110"/>
          </a:xfrm>
          <a:prstGeom prst="rect">
            <a:avLst/>
          </a:prstGeom>
          <a:noFill/>
        </p:spPr>
        <p:txBody>
          <a:bodyPr wrap="square" rtlCol="0">
            <a:spAutoFit/>
          </a:bodyPr>
          <a:lstStyle/>
          <a:p>
            <a:r>
              <a:rPr kumimoji="1" lang="ja-JP" altLang="en-US" sz="2000" b="1">
                <a:solidFill>
                  <a:schemeClr val="bg1">
                    <a:lumMod val="95000"/>
                  </a:schemeClr>
                </a:solidFill>
              </a:rPr>
              <a:t>新治公民館</a:t>
            </a:r>
          </a:p>
        </p:txBody>
      </p:sp>
      <p:sp>
        <p:nvSpPr>
          <p:cNvPr id="41" name="テキスト ボックス 40">
            <a:extLst>
              <a:ext uri="{FF2B5EF4-FFF2-40B4-BE49-F238E27FC236}">
                <a16:creationId xmlns:a16="http://schemas.microsoft.com/office/drawing/2014/main" id="{1EDA384B-9B4F-0D1D-B763-0CFEBCFC47E1}"/>
              </a:ext>
            </a:extLst>
          </p:cNvPr>
          <p:cNvSpPr txBox="1"/>
          <p:nvPr/>
        </p:nvSpPr>
        <p:spPr>
          <a:xfrm>
            <a:off x="5237746" y="2670460"/>
            <a:ext cx="1211783" cy="707886"/>
          </a:xfrm>
          <a:prstGeom prst="rect">
            <a:avLst/>
          </a:prstGeom>
          <a:noFill/>
        </p:spPr>
        <p:txBody>
          <a:bodyPr wrap="square" rtlCol="0">
            <a:spAutoFit/>
          </a:bodyPr>
          <a:lstStyle/>
          <a:p>
            <a:r>
              <a:rPr kumimoji="1" lang="ja-JP" altLang="en-US" sz="2000" b="1">
                <a:solidFill>
                  <a:schemeClr val="bg1">
                    <a:lumMod val="95000"/>
                  </a:schemeClr>
                </a:solidFill>
              </a:rPr>
              <a:t>病院・スーパー</a:t>
            </a:r>
          </a:p>
        </p:txBody>
      </p:sp>
      <p:sp>
        <p:nvSpPr>
          <p:cNvPr id="42" name="テキスト ボックス 41">
            <a:extLst>
              <a:ext uri="{FF2B5EF4-FFF2-40B4-BE49-F238E27FC236}">
                <a16:creationId xmlns:a16="http://schemas.microsoft.com/office/drawing/2014/main" id="{0176A5F1-3F51-254D-04D0-0174E7732CCC}"/>
              </a:ext>
            </a:extLst>
          </p:cNvPr>
          <p:cNvSpPr txBox="1"/>
          <p:nvPr/>
        </p:nvSpPr>
        <p:spPr>
          <a:xfrm>
            <a:off x="4144380" y="1356032"/>
            <a:ext cx="1013040" cy="400110"/>
          </a:xfrm>
          <a:prstGeom prst="rect">
            <a:avLst/>
          </a:prstGeom>
          <a:noFill/>
        </p:spPr>
        <p:txBody>
          <a:bodyPr wrap="square" rtlCol="0">
            <a:spAutoFit/>
          </a:bodyPr>
          <a:lstStyle/>
          <a:p>
            <a:r>
              <a:rPr kumimoji="1" lang="ja-JP" altLang="en-US" sz="2000" b="1">
                <a:solidFill>
                  <a:schemeClr val="bg1">
                    <a:lumMod val="95000"/>
                  </a:schemeClr>
                </a:solidFill>
              </a:rPr>
              <a:t>自宅</a:t>
            </a:r>
          </a:p>
        </p:txBody>
      </p:sp>
      <p:sp>
        <p:nvSpPr>
          <p:cNvPr id="20" name="楕円 11">
            <a:extLst>
              <a:ext uri="{FF2B5EF4-FFF2-40B4-BE49-F238E27FC236}">
                <a16:creationId xmlns:a16="http://schemas.microsoft.com/office/drawing/2014/main" id="{E68DF5DF-2D96-C3AC-CCFB-4B28E8303798}"/>
              </a:ext>
            </a:extLst>
          </p:cNvPr>
          <p:cNvSpPr>
            <a:spLocks noChangeAspect="1"/>
          </p:cNvSpPr>
          <p:nvPr/>
        </p:nvSpPr>
        <p:spPr>
          <a:xfrm>
            <a:off x="9086937" y="3178574"/>
            <a:ext cx="358643" cy="358643"/>
          </a:xfrm>
          <a:prstGeom prst="ellipse">
            <a:avLst/>
          </a:prstGeom>
          <a:gradFill>
            <a:gsLst>
              <a:gs pos="100000">
                <a:schemeClr val="bg1">
                  <a:alpha val="0"/>
                </a:schemeClr>
              </a:gs>
              <a:gs pos="58000">
                <a:schemeClr val="accent1"/>
              </a:gs>
              <a:gs pos="0">
                <a:schemeClr val="accent1"/>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Arrow: Down 32">
            <a:extLst>
              <a:ext uri="{FF2B5EF4-FFF2-40B4-BE49-F238E27FC236}">
                <a16:creationId xmlns:a16="http://schemas.microsoft.com/office/drawing/2014/main" id="{5BDA557F-FF2F-4489-D66B-1899F6303590}"/>
              </a:ext>
            </a:extLst>
          </p:cNvPr>
          <p:cNvSpPr/>
          <p:nvPr/>
        </p:nvSpPr>
        <p:spPr>
          <a:xfrm rot="5400000">
            <a:off x="4726216" y="2917071"/>
            <a:ext cx="403745" cy="578162"/>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テキスト ボックス 45">
            <a:extLst>
              <a:ext uri="{FF2B5EF4-FFF2-40B4-BE49-F238E27FC236}">
                <a16:creationId xmlns:a16="http://schemas.microsoft.com/office/drawing/2014/main" id="{A9F8DB55-B6CB-C8FB-E5E1-74D8449ACEA6}"/>
              </a:ext>
            </a:extLst>
          </p:cNvPr>
          <p:cNvSpPr txBox="1"/>
          <p:nvPr/>
        </p:nvSpPr>
        <p:spPr>
          <a:xfrm>
            <a:off x="6298941" y="1137760"/>
            <a:ext cx="1433179" cy="369332"/>
          </a:xfrm>
          <a:prstGeom prst="rect">
            <a:avLst/>
          </a:prstGeom>
          <a:noFill/>
        </p:spPr>
        <p:txBody>
          <a:bodyPr wrap="square">
            <a:spAutoFit/>
          </a:bodyPr>
          <a:lstStyle/>
          <a:p>
            <a:r>
              <a:rPr kumimoji="1" lang="ja-JP" altLang="en-US" sz="1800" b="1"/>
              <a:t>新治地区内</a:t>
            </a:r>
            <a:endParaRPr kumimoji="1" lang="en-US" altLang="ja-JP" sz="1800" b="1"/>
          </a:p>
        </p:txBody>
      </p:sp>
      <p:sp>
        <p:nvSpPr>
          <p:cNvPr id="50" name="テキスト ボックス 49">
            <a:extLst>
              <a:ext uri="{FF2B5EF4-FFF2-40B4-BE49-F238E27FC236}">
                <a16:creationId xmlns:a16="http://schemas.microsoft.com/office/drawing/2014/main" id="{61746089-6C28-21D2-2EBC-DD4399C49DF5}"/>
              </a:ext>
            </a:extLst>
          </p:cNvPr>
          <p:cNvSpPr txBox="1"/>
          <p:nvPr/>
        </p:nvSpPr>
        <p:spPr>
          <a:xfrm>
            <a:off x="5772906" y="3499334"/>
            <a:ext cx="1913168" cy="369332"/>
          </a:xfrm>
          <a:prstGeom prst="rect">
            <a:avLst/>
          </a:prstGeom>
          <a:noFill/>
        </p:spPr>
        <p:txBody>
          <a:bodyPr wrap="square">
            <a:spAutoFit/>
          </a:bodyPr>
          <a:lstStyle/>
          <a:p>
            <a:r>
              <a:rPr lang="ja-JP" altLang="en-US" b="1"/>
              <a:t>ドア </a:t>
            </a:r>
            <a:r>
              <a:rPr lang="en-US" altLang="ja-JP" b="1"/>
              <a:t>to </a:t>
            </a:r>
            <a:r>
              <a:rPr lang="ja-JP" altLang="en-US" b="1"/>
              <a:t>ドア方式</a:t>
            </a:r>
          </a:p>
        </p:txBody>
      </p:sp>
      <p:pic>
        <p:nvPicPr>
          <p:cNvPr id="85" name="オーディオ 84">
            <a:hlinkClick r:id="" action="ppaction://media"/>
            <a:extLst>
              <a:ext uri="{FF2B5EF4-FFF2-40B4-BE49-F238E27FC236}">
                <a16:creationId xmlns:a16="http://schemas.microsoft.com/office/drawing/2014/main" id="{1524F917-B313-A94E-8479-D5C0A705F51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6889689"/>
      </p:ext>
    </p:extLst>
  </p:cSld>
  <p:clrMapOvr>
    <a:masterClrMapping/>
  </p:clrMapOvr>
  <mc:AlternateContent xmlns:mc="http://schemas.openxmlformats.org/markup-compatibility/2006">
    <mc:Choice xmlns:p14="http://schemas.microsoft.com/office/powerpoint/2010/main" Requires="p14">
      <p:transition spd="slow" p14:dur="2000" advTm="27522"/>
    </mc:Choice>
    <mc:Fallback>
      <p:transition spd="slow" advTm="2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5268C-24DA-6552-1FAA-8BB3187C82AD}"/>
            </a:ext>
          </a:extLst>
        </p:cNvPr>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20F897FD-5373-30C6-E66B-25D4DDC97642}"/>
              </a:ext>
            </a:extLst>
          </p:cNvPr>
          <p:cNvGrpSpPr/>
          <p:nvPr/>
        </p:nvGrpSpPr>
        <p:grpSpPr>
          <a:xfrm>
            <a:off x="347981" y="1526214"/>
            <a:ext cx="11497113" cy="544046"/>
            <a:chOff x="-2761718" y="376358"/>
            <a:chExt cx="11497113" cy="544046"/>
          </a:xfrm>
          <a:solidFill>
            <a:schemeClr val="bg1">
              <a:lumMod val="85000"/>
            </a:schemeClr>
          </a:solidFill>
          <a:effectLst/>
        </p:grpSpPr>
        <p:sp>
          <p:nvSpPr>
            <p:cNvPr id="62" name="楕円 61">
              <a:extLst>
                <a:ext uri="{FF2B5EF4-FFF2-40B4-BE49-F238E27FC236}">
                  <a16:creationId xmlns:a16="http://schemas.microsoft.com/office/drawing/2014/main" id="{4060E670-5C2A-58DA-43DB-0C397E91418F}"/>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775646A7-0F54-9094-BE9F-EE9216B229C7}"/>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9A583E63-CC18-0958-149F-A4B1B72F00D9}"/>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3" name="グループ化 42">
            <a:extLst>
              <a:ext uri="{FF2B5EF4-FFF2-40B4-BE49-F238E27FC236}">
                <a16:creationId xmlns:a16="http://schemas.microsoft.com/office/drawing/2014/main" id="{5CC91BBE-C895-1268-DAD7-66C9786D320C}"/>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8B2982FB-5B62-C160-9F19-8EBE6FD3ED3F}"/>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8A529CAC-9E62-1F2A-6991-30435B59DA05}"/>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B269FC84-61E3-8424-C919-F0440E7E907E}"/>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3A2DDAF1-7E94-0AC7-8690-A9FFA3BFC5F2}"/>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grpSp>
        <p:nvGrpSpPr>
          <p:cNvPr id="92" name="グループ化 91">
            <a:extLst>
              <a:ext uri="{FF2B5EF4-FFF2-40B4-BE49-F238E27FC236}">
                <a16:creationId xmlns:a16="http://schemas.microsoft.com/office/drawing/2014/main" id="{EEA7182F-E99A-0119-193E-F334EE9440E6}"/>
              </a:ext>
            </a:extLst>
          </p:cNvPr>
          <p:cNvGrpSpPr/>
          <p:nvPr/>
        </p:nvGrpSpPr>
        <p:grpSpPr>
          <a:xfrm>
            <a:off x="8424223" y="1531251"/>
            <a:ext cx="3420871" cy="540809"/>
            <a:chOff x="1453487" y="381212"/>
            <a:chExt cx="3420871" cy="540809"/>
          </a:xfrm>
          <a:solidFill>
            <a:schemeClr val="tx2"/>
          </a:solidFill>
          <a:effectLst/>
        </p:grpSpPr>
        <p:sp>
          <p:nvSpPr>
            <p:cNvPr id="94" name="楕円 93">
              <a:extLst>
                <a:ext uri="{FF2B5EF4-FFF2-40B4-BE49-F238E27FC236}">
                  <a16:creationId xmlns:a16="http://schemas.microsoft.com/office/drawing/2014/main" id="{0DC844D4-C1B8-3D74-3C19-C75B8B237DC3}"/>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5" name="楕円 94">
              <a:extLst>
                <a:ext uri="{FF2B5EF4-FFF2-40B4-BE49-F238E27FC236}">
                  <a16:creationId xmlns:a16="http://schemas.microsoft.com/office/drawing/2014/main" id="{76B7058F-B9C3-783E-EB0D-050DF8B625F8}"/>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6" name="正方形/長方形 95">
              <a:extLst>
                <a:ext uri="{FF2B5EF4-FFF2-40B4-BE49-F238E27FC236}">
                  <a16:creationId xmlns:a16="http://schemas.microsoft.com/office/drawing/2014/main" id="{0CC3E25A-37DD-B5EE-0BFC-3AC5841CAF82}"/>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3" name="テキスト ボックス 92">
            <a:extLst>
              <a:ext uri="{FF2B5EF4-FFF2-40B4-BE49-F238E27FC236}">
                <a16:creationId xmlns:a16="http://schemas.microsoft.com/office/drawing/2014/main" id="{AEF660AA-0286-4CD2-DC88-0554B137673D}"/>
              </a:ext>
            </a:extLst>
          </p:cNvPr>
          <p:cNvSpPr txBox="1"/>
          <p:nvPr/>
        </p:nvSpPr>
        <p:spPr>
          <a:xfrm>
            <a:off x="8562271" y="1506926"/>
            <a:ext cx="3145646"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97" name="グループ化 96">
            <a:extLst>
              <a:ext uri="{FF2B5EF4-FFF2-40B4-BE49-F238E27FC236}">
                <a16:creationId xmlns:a16="http://schemas.microsoft.com/office/drawing/2014/main" id="{9C2D55F2-92F5-3EF1-BA5A-159A1EF438D4}"/>
              </a:ext>
            </a:extLst>
          </p:cNvPr>
          <p:cNvGrpSpPr/>
          <p:nvPr/>
        </p:nvGrpSpPr>
        <p:grpSpPr>
          <a:xfrm>
            <a:off x="346906" y="1528237"/>
            <a:ext cx="3420871" cy="540809"/>
            <a:chOff x="1453487" y="381212"/>
            <a:chExt cx="3420871" cy="540809"/>
          </a:xfrm>
          <a:solidFill>
            <a:schemeClr val="bg1">
              <a:lumMod val="85000"/>
            </a:schemeClr>
          </a:solidFill>
          <a:effectLst/>
        </p:grpSpPr>
        <p:sp>
          <p:nvSpPr>
            <p:cNvPr id="102" name="楕円 101">
              <a:extLst>
                <a:ext uri="{FF2B5EF4-FFF2-40B4-BE49-F238E27FC236}">
                  <a16:creationId xmlns:a16="http://schemas.microsoft.com/office/drawing/2014/main" id="{73C451E0-7BC8-DC3D-DE86-5BE911B0CEE7}"/>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3" name="楕円 102">
              <a:extLst>
                <a:ext uri="{FF2B5EF4-FFF2-40B4-BE49-F238E27FC236}">
                  <a16:creationId xmlns:a16="http://schemas.microsoft.com/office/drawing/2014/main" id="{C530A655-DA16-971D-6755-65E7283087A6}"/>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4" name="正方形/長方形 103">
              <a:extLst>
                <a:ext uri="{FF2B5EF4-FFF2-40B4-BE49-F238E27FC236}">
                  <a16:creationId xmlns:a16="http://schemas.microsoft.com/office/drawing/2014/main" id="{8CFC3A8F-A123-8F9B-EE6C-645FD8150499}"/>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5" name="テキスト ボックス 104">
            <a:extLst>
              <a:ext uri="{FF2B5EF4-FFF2-40B4-BE49-F238E27FC236}">
                <a16:creationId xmlns:a16="http://schemas.microsoft.com/office/drawing/2014/main" id="{658EE2C0-50DE-9936-ADEA-671EA618CC13}"/>
              </a:ext>
            </a:extLst>
          </p:cNvPr>
          <p:cNvSpPr txBox="1"/>
          <p:nvPr/>
        </p:nvSpPr>
        <p:spPr>
          <a:xfrm>
            <a:off x="600388" y="1506926"/>
            <a:ext cx="2914778"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社会変化の</a:t>
            </a:r>
            <a:r>
              <a:rPr kumimoji="1" lang="ja-JP" altLang="en-US" sz="3200" b="1">
                <a:solidFill>
                  <a:schemeClr val="tx2"/>
                </a:solidFill>
                <a:latin typeface="Noto Sans JP" panose="020B0200000000000000" pitchFamily="50" charset="-128"/>
                <a:ea typeface="Noto Sans JP" panose="020B0200000000000000" pitchFamily="50" charset="-128"/>
              </a:rPr>
              <a:t>要因</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2" name="グループ化 1">
            <a:extLst>
              <a:ext uri="{FF2B5EF4-FFF2-40B4-BE49-F238E27FC236}">
                <a16:creationId xmlns:a16="http://schemas.microsoft.com/office/drawing/2014/main" id="{ED5C1995-8E94-68E6-EAB5-0C1906290447}"/>
              </a:ext>
            </a:extLst>
          </p:cNvPr>
          <p:cNvGrpSpPr/>
          <p:nvPr/>
        </p:nvGrpSpPr>
        <p:grpSpPr>
          <a:xfrm>
            <a:off x="4917741" y="2066214"/>
            <a:ext cx="2340000" cy="2826447"/>
            <a:chOff x="4917741" y="2066214"/>
            <a:chExt cx="2340000" cy="2826447"/>
          </a:xfrm>
        </p:grpSpPr>
        <p:grpSp>
          <p:nvGrpSpPr>
            <p:cNvPr id="175" name="グループ化 174">
              <a:extLst>
                <a:ext uri="{FF2B5EF4-FFF2-40B4-BE49-F238E27FC236}">
                  <a16:creationId xmlns:a16="http://schemas.microsoft.com/office/drawing/2014/main" id="{34820898-0E2A-DDBA-21BF-BABEB06FCCD1}"/>
                </a:ext>
              </a:extLst>
            </p:cNvPr>
            <p:cNvGrpSpPr/>
            <p:nvPr/>
          </p:nvGrpSpPr>
          <p:grpSpPr>
            <a:xfrm>
              <a:off x="4917741" y="2090190"/>
              <a:ext cx="2340000" cy="540808"/>
              <a:chOff x="1453487" y="381213"/>
              <a:chExt cx="2340000" cy="540808"/>
            </a:xfrm>
            <a:solidFill>
              <a:schemeClr val="bg1">
                <a:lumMod val="85000"/>
              </a:schemeClr>
            </a:solidFill>
            <a:effectLst/>
          </p:grpSpPr>
          <p:sp>
            <p:nvSpPr>
              <p:cNvPr id="177" name="楕円 176">
                <a:extLst>
                  <a:ext uri="{FF2B5EF4-FFF2-40B4-BE49-F238E27FC236}">
                    <a16:creationId xmlns:a16="http://schemas.microsoft.com/office/drawing/2014/main" id="{DA1A5526-07B6-F5BB-B259-07C8D04B7955}"/>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78" name="楕円 177">
                <a:extLst>
                  <a:ext uri="{FF2B5EF4-FFF2-40B4-BE49-F238E27FC236}">
                    <a16:creationId xmlns:a16="http://schemas.microsoft.com/office/drawing/2014/main" id="{3CDE858E-E5CF-82E9-252E-04EAF16775AF}"/>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79" name="正方形/長方形 178">
                <a:extLst>
                  <a:ext uri="{FF2B5EF4-FFF2-40B4-BE49-F238E27FC236}">
                    <a16:creationId xmlns:a16="http://schemas.microsoft.com/office/drawing/2014/main" id="{D0D18D70-FD2B-D97B-534D-483C3F201329}"/>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76" name="テキスト ボックス 175">
              <a:extLst>
                <a:ext uri="{FF2B5EF4-FFF2-40B4-BE49-F238E27FC236}">
                  <a16:creationId xmlns:a16="http://schemas.microsoft.com/office/drawing/2014/main" id="{528E9A7B-EB5A-2069-FF60-E30EA84778EE}"/>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180" name="グループ化 179">
              <a:extLst>
                <a:ext uri="{FF2B5EF4-FFF2-40B4-BE49-F238E27FC236}">
                  <a16:creationId xmlns:a16="http://schemas.microsoft.com/office/drawing/2014/main" id="{E4731470-FBB1-B72D-7A56-770DE4B7B5C2}"/>
                </a:ext>
              </a:extLst>
            </p:cNvPr>
            <p:cNvGrpSpPr/>
            <p:nvPr/>
          </p:nvGrpSpPr>
          <p:grpSpPr>
            <a:xfrm>
              <a:off x="4917741" y="2627913"/>
              <a:ext cx="2340000" cy="584775"/>
              <a:chOff x="1413186" y="2305377"/>
              <a:chExt cx="2340000" cy="584775"/>
            </a:xfrm>
          </p:grpSpPr>
          <p:grpSp>
            <p:nvGrpSpPr>
              <p:cNvPr id="181" name="グループ化 180">
                <a:extLst>
                  <a:ext uri="{FF2B5EF4-FFF2-40B4-BE49-F238E27FC236}">
                    <a16:creationId xmlns:a16="http://schemas.microsoft.com/office/drawing/2014/main" id="{378A9851-79FE-EDD3-6E81-B607A0DB5CCD}"/>
                  </a:ext>
                </a:extLst>
              </p:cNvPr>
              <p:cNvGrpSpPr/>
              <p:nvPr/>
            </p:nvGrpSpPr>
            <p:grpSpPr>
              <a:xfrm>
                <a:off x="1413186" y="2329353"/>
                <a:ext cx="2340000" cy="540808"/>
                <a:chOff x="1453487" y="381213"/>
                <a:chExt cx="2340000" cy="540808"/>
              </a:xfrm>
              <a:solidFill>
                <a:schemeClr val="bg1">
                  <a:lumMod val="85000"/>
                </a:schemeClr>
              </a:solidFill>
              <a:effectLst/>
            </p:grpSpPr>
            <p:sp>
              <p:nvSpPr>
                <p:cNvPr id="183" name="楕円 182">
                  <a:extLst>
                    <a:ext uri="{FF2B5EF4-FFF2-40B4-BE49-F238E27FC236}">
                      <a16:creationId xmlns:a16="http://schemas.microsoft.com/office/drawing/2014/main" id="{967CBF0E-0B13-B954-250F-3168380A65E1}"/>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4" name="楕円 183">
                  <a:extLst>
                    <a:ext uri="{FF2B5EF4-FFF2-40B4-BE49-F238E27FC236}">
                      <a16:creationId xmlns:a16="http://schemas.microsoft.com/office/drawing/2014/main" id="{1D6149E7-88AF-E8B2-7E9C-3CB3626AB5C2}"/>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5" name="正方形/長方形 184">
                  <a:extLst>
                    <a:ext uri="{FF2B5EF4-FFF2-40B4-BE49-F238E27FC236}">
                      <a16:creationId xmlns:a16="http://schemas.microsoft.com/office/drawing/2014/main" id="{74D44D5B-48CF-F03A-EDC8-F3DA4EEE7A80}"/>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2" name="テキスト ボックス 181">
                <a:extLst>
                  <a:ext uri="{FF2B5EF4-FFF2-40B4-BE49-F238E27FC236}">
                    <a16:creationId xmlns:a16="http://schemas.microsoft.com/office/drawing/2014/main" id="{6E6A8A3E-850E-FC68-D438-B61CA703A4A7}"/>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86" name="グループ化 185">
              <a:extLst>
                <a:ext uri="{FF2B5EF4-FFF2-40B4-BE49-F238E27FC236}">
                  <a16:creationId xmlns:a16="http://schemas.microsoft.com/office/drawing/2014/main" id="{424DB3A0-6C56-5FFD-9851-13AC52E90B83}"/>
                </a:ext>
              </a:extLst>
            </p:cNvPr>
            <p:cNvGrpSpPr/>
            <p:nvPr/>
          </p:nvGrpSpPr>
          <p:grpSpPr>
            <a:xfrm>
              <a:off x="4917741" y="3187905"/>
              <a:ext cx="2340000" cy="584775"/>
              <a:chOff x="1413186" y="2305378"/>
              <a:chExt cx="2340000" cy="584775"/>
            </a:xfrm>
          </p:grpSpPr>
          <p:grpSp>
            <p:nvGrpSpPr>
              <p:cNvPr id="187" name="グループ化 186">
                <a:extLst>
                  <a:ext uri="{FF2B5EF4-FFF2-40B4-BE49-F238E27FC236}">
                    <a16:creationId xmlns:a16="http://schemas.microsoft.com/office/drawing/2014/main" id="{8C16987F-A47A-0A2B-5B21-9A8C30E2B18A}"/>
                  </a:ext>
                </a:extLst>
              </p:cNvPr>
              <p:cNvGrpSpPr/>
              <p:nvPr/>
            </p:nvGrpSpPr>
            <p:grpSpPr>
              <a:xfrm>
                <a:off x="1413186" y="2329353"/>
                <a:ext cx="2340000" cy="540808"/>
                <a:chOff x="1453487" y="381213"/>
                <a:chExt cx="2340000" cy="540808"/>
              </a:xfrm>
              <a:solidFill>
                <a:schemeClr val="bg1">
                  <a:lumMod val="85000"/>
                </a:schemeClr>
              </a:solidFill>
              <a:effectLst/>
            </p:grpSpPr>
            <p:sp>
              <p:nvSpPr>
                <p:cNvPr id="189" name="楕円 188">
                  <a:extLst>
                    <a:ext uri="{FF2B5EF4-FFF2-40B4-BE49-F238E27FC236}">
                      <a16:creationId xmlns:a16="http://schemas.microsoft.com/office/drawing/2014/main" id="{17CFEBEE-E763-1DCA-0398-9C186911B733}"/>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0" name="楕円 189">
                  <a:extLst>
                    <a:ext uri="{FF2B5EF4-FFF2-40B4-BE49-F238E27FC236}">
                      <a16:creationId xmlns:a16="http://schemas.microsoft.com/office/drawing/2014/main" id="{B61CFA0D-CB8C-8128-6C45-263EA0DD3433}"/>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1" name="正方形/長方形 190">
                  <a:extLst>
                    <a:ext uri="{FF2B5EF4-FFF2-40B4-BE49-F238E27FC236}">
                      <a16:creationId xmlns:a16="http://schemas.microsoft.com/office/drawing/2014/main" id="{8C592557-A885-664C-2D9B-9E4597BF139D}"/>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8" name="テキスト ボックス 187">
                <a:extLst>
                  <a:ext uri="{FF2B5EF4-FFF2-40B4-BE49-F238E27FC236}">
                    <a16:creationId xmlns:a16="http://schemas.microsoft.com/office/drawing/2014/main" id="{B278C421-CAB8-BBCF-4F4D-08A9083A06C1}"/>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2" name="グループ化 191">
              <a:extLst>
                <a:ext uri="{FF2B5EF4-FFF2-40B4-BE49-F238E27FC236}">
                  <a16:creationId xmlns:a16="http://schemas.microsoft.com/office/drawing/2014/main" id="{538A744C-7029-BEFD-A64D-C2CF6CAC1995}"/>
                </a:ext>
              </a:extLst>
            </p:cNvPr>
            <p:cNvGrpSpPr/>
            <p:nvPr/>
          </p:nvGrpSpPr>
          <p:grpSpPr>
            <a:xfrm>
              <a:off x="4917741" y="3747895"/>
              <a:ext cx="2340000" cy="584775"/>
              <a:chOff x="1413186" y="2305377"/>
              <a:chExt cx="2340000" cy="584775"/>
            </a:xfrm>
          </p:grpSpPr>
          <p:grpSp>
            <p:nvGrpSpPr>
              <p:cNvPr id="193" name="グループ化 192">
                <a:extLst>
                  <a:ext uri="{FF2B5EF4-FFF2-40B4-BE49-F238E27FC236}">
                    <a16:creationId xmlns:a16="http://schemas.microsoft.com/office/drawing/2014/main" id="{7DBEE077-A229-92A9-1904-A0642D6EA933}"/>
                  </a:ext>
                </a:extLst>
              </p:cNvPr>
              <p:cNvGrpSpPr/>
              <p:nvPr/>
            </p:nvGrpSpPr>
            <p:grpSpPr>
              <a:xfrm>
                <a:off x="1413186" y="2329353"/>
                <a:ext cx="2340000" cy="540808"/>
                <a:chOff x="1453487" y="381213"/>
                <a:chExt cx="2340000" cy="540808"/>
              </a:xfrm>
              <a:solidFill>
                <a:schemeClr val="bg1">
                  <a:lumMod val="85000"/>
                </a:schemeClr>
              </a:solidFill>
              <a:effectLst/>
            </p:grpSpPr>
            <p:sp>
              <p:nvSpPr>
                <p:cNvPr id="195" name="楕円 194">
                  <a:extLst>
                    <a:ext uri="{FF2B5EF4-FFF2-40B4-BE49-F238E27FC236}">
                      <a16:creationId xmlns:a16="http://schemas.microsoft.com/office/drawing/2014/main" id="{C725F1CA-71E4-8DF5-FC7F-CE89A4327EB5}"/>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6" name="楕円 195">
                  <a:extLst>
                    <a:ext uri="{FF2B5EF4-FFF2-40B4-BE49-F238E27FC236}">
                      <a16:creationId xmlns:a16="http://schemas.microsoft.com/office/drawing/2014/main" id="{15DA14B5-884E-88B7-5371-5E10325323FA}"/>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7" name="正方形/長方形 196">
                  <a:extLst>
                    <a:ext uri="{FF2B5EF4-FFF2-40B4-BE49-F238E27FC236}">
                      <a16:creationId xmlns:a16="http://schemas.microsoft.com/office/drawing/2014/main" id="{4E933FE1-1CDC-518A-E748-0ADF841B028F}"/>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94" name="テキスト ボックス 193">
                <a:extLst>
                  <a:ext uri="{FF2B5EF4-FFF2-40B4-BE49-F238E27FC236}">
                    <a16:creationId xmlns:a16="http://schemas.microsoft.com/office/drawing/2014/main" id="{DB4BAE3F-CE7C-9E63-C522-F3EBE2B25B1C}"/>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技術革新</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8" name="グループ化 197">
              <a:extLst>
                <a:ext uri="{FF2B5EF4-FFF2-40B4-BE49-F238E27FC236}">
                  <a16:creationId xmlns:a16="http://schemas.microsoft.com/office/drawing/2014/main" id="{DE8706C6-1C1D-B0E0-5323-2ED6AAE0A769}"/>
                </a:ext>
              </a:extLst>
            </p:cNvPr>
            <p:cNvGrpSpPr/>
            <p:nvPr/>
          </p:nvGrpSpPr>
          <p:grpSpPr>
            <a:xfrm>
              <a:off x="4917741" y="4307886"/>
              <a:ext cx="2340000" cy="584775"/>
              <a:chOff x="1413186" y="2305377"/>
              <a:chExt cx="2340000" cy="584775"/>
            </a:xfrm>
          </p:grpSpPr>
          <p:grpSp>
            <p:nvGrpSpPr>
              <p:cNvPr id="199" name="グループ化 198">
                <a:extLst>
                  <a:ext uri="{FF2B5EF4-FFF2-40B4-BE49-F238E27FC236}">
                    <a16:creationId xmlns:a16="http://schemas.microsoft.com/office/drawing/2014/main" id="{A7E1C3B1-86C4-FFC9-4B0E-B98B78AA7AE4}"/>
                  </a:ext>
                </a:extLst>
              </p:cNvPr>
              <p:cNvGrpSpPr/>
              <p:nvPr/>
            </p:nvGrpSpPr>
            <p:grpSpPr>
              <a:xfrm>
                <a:off x="1413186" y="2329353"/>
                <a:ext cx="2340000" cy="540808"/>
                <a:chOff x="1453487" y="381213"/>
                <a:chExt cx="2340000" cy="540808"/>
              </a:xfrm>
              <a:solidFill>
                <a:schemeClr val="bg1">
                  <a:lumMod val="85000"/>
                </a:schemeClr>
              </a:solidFill>
              <a:effectLst/>
            </p:grpSpPr>
            <p:sp>
              <p:nvSpPr>
                <p:cNvPr id="201" name="楕円 200">
                  <a:extLst>
                    <a:ext uri="{FF2B5EF4-FFF2-40B4-BE49-F238E27FC236}">
                      <a16:creationId xmlns:a16="http://schemas.microsoft.com/office/drawing/2014/main" id="{A861736F-3BD4-624C-D828-B10FCA1340C6}"/>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2" name="楕円 201">
                  <a:extLst>
                    <a:ext uri="{FF2B5EF4-FFF2-40B4-BE49-F238E27FC236}">
                      <a16:creationId xmlns:a16="http://schemas.microsoft.com/office/drawing/2014/main" id="{3DB90C9C-0E91-F735-0A3B-C57CBF8970D1}"/>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3" name="正方形/長方形 202">
                  <a:extLst>
                    <a:ext uri="{FF2B5EF4-FFF2-40B4-BE49-F238E27FC236}">
                      <a16:creationId xmlns:a16="http://schemas.microsoft.com/office/drawing/2014/main" id="{ECCFB9FA-A9A7-F76E-8BE6-E8A6CAF5616D}"/>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00" name="テキスト ボックス 199">
                <a:extLst>
                  <a:ext uri="{FF2B5EF4-FFF2-40B4-BE49-F238E27FC236}">
                    <a16:creationId xmlns:a16="http://schemas.microsoft.com/office/drawing/2014/main" id="{5723612A-4D75-D0F0-F9E1-5486A3BB826A}"/>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気候変動</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sp>
        <p:nvSpPr>
          <p:cNvPr id="10" name="矢印: 山形 9">
            <a:extLst>
              <a:ext uri="{FF2B5EF4-FFF2-40B4-BE49-F238E27FC236}">
                <a16:creationId xmlns:a16="http://schemas.microsoft.com/office/drawing/2014/main" id="{5C79698E-F3AE-305C-11D6-59128D79915E}"/>
              </a:ext>
            </a:extLst>
          </p:cNvPr>
          <p:cNvSpPr/>
          <p:nvPr/>
        </p:nvSpPr>
        <p:spPr>
          <a:xfrm>
            <a:off x="8026624" y="1556326"/>
            <a:ext cx="343504" cy="484632"/>
          </a:xfrm>
          <a:prstGeom prst="chevron">
            <a:avLst>
              <a:gd name="adj" fmla="val 5511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1" name="矢印: 山形 10">
            <a:extLst>
              <a:ext uri="{FF2B5EF4-FFF2-40B4-BE49-F238E27FC236}">
                <a16:creationId xmlns:a16="http://schemas.microsoft.com/office/drawing/2014/main" id="{894A8B10-AFA4-8E7C-7C2E-7D1AB30F1D7D}"/>
              </a:ext>
            </a:extLst>
          </p:cNvPr>
          <p:cNvSpPr/>
          <p:nvPr/>
        </p:nvSpPr>
        <p:spPr>
          <a:xfrm>
            <a:off x="7763359" y="1556326"/>
            <a:ext cx="343504" cy="484632"/>
          </a:xfrm>
          <a:prstGeom prst="chevron">
            <a:avLst>
              <a:gd name="adj" fmla="val 5511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2" name="矢印: 山形 11">
            <a:extLst>
              <a:ext uri="{FF2B5EF4-FFF2-40B4-BE49-F238E27FC236}">
                <a16:creationId xmlns:a16="http://schemas.microsoft.com/office/drawing/2014/main" id="{938795B1-1287-5D79-8BDB-9DD0BD79E7BE}"/>
              </a:ext>
            </a:extLst>
          </p:cNvPr>
          <p:cNvSpPr/>
          <p:nvPr/>
        </p:nvSpPr>
        <p:spPr>
          <a:xfrm>
            <a:off x="7500094" y="1556326"/>
            <a:ext cx="343504" cy="484632"/>
          </a:xfrm>
          <a:prstGeom prst="chevron">
            <a:avLst>
              <a:gd name="adj" fmla="val 5511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nvGrpSpPr>
          <p:cNvPr id="13" name="グループ化 12">
            <a:extLst>
              <a:ext uri="{FF2B5EF4-FFF2-40B4-BE49-F238E27FC236}">
                <a16:creationId xmlns:a16="http://schemas.microsoft.com/office/drawing/2014/main" id="{555447A0-35C1-6573-3778-260290F31B74}"/>
              </a:ext>
            </a:extLst>
          </p:cNvPr>
          <p:cNvGrpSpPr/>
          <p:nvPr/>
        </p:nvGrpSpPr>
        <p:grpSpPr>
          <a:xfrm>
            <a:off x="3874728" y="376530"/>
            <a:ext cx="4442545" cy="769441"/>
            <a:chOff x="3874728" y="376530"/>
            <a:chExt cx="4442545" cy="769441"/>
          </a:xfrm>
        </p:grpSpPr>
        <p:sp>
          <p:nvSpPr>
            <p:cNvPr id="14" name="フリーフォーム: 図形 13">
              <a:extLst>
                <a:ext uri="{FF2B5EF4-FFF2-40B4-BE49-F238E27FC236}">
                  <a16:creationId xmlns:a16="http://schemas.microsoft.com/office/drawing/2014/main" id="{8272FC22-20F9-F6C7-3F0B-65A0758F4124}"/>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A8B572C1-BD8E-8582-BAF1-AAFD5E2A6C8F}"/>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9" name="オーディオ 8">
            <a:hlinkClick r:id="" action="ppaction://media"/>
            <a:extLst>
              <a:ext uri="{FF2B5EF4-FFF2-40B4-BE49-F238E27FC236}">
                <a16:creationId xmlns:a16="http://schemas.microsoft.com/office/drawing/2014/main" id="{A2755BE1-B90F-916D-CB39-73B7982E838C}"/>
              </a:ext>
            </a:extLst>
          </p:cNvPr>
          <p:cNvPicPr>
            <a:picLocks noChangeAspect="1"/>
          </p:cNvPicPr>
          <p:nvPr>
            <a:audioFile r:link="rId1"/>
            <p:extLst>
              <p:ext uri="{DAA4B4D4-6D71-4841-9C94-3DE7FCFB9230}">
                <p14:media xmlns:p14="http://schemas.microsoft.com/office/powerpoint/2010/main" r:embed="rId2">
                  <p14:trim st="1101" end="3127.1564"/>
                </p14:media>
              </p:ext>
            </p:extLst>
          </p:nvPr>
        </p:nvPicPr>
        <p:blipFill>
          <a:blip r:embed="rId5"/>
          <a:srcRect l="-287500" t="-287500" r="-287500" b="-287500"/>
          <a:stretch>
            <a:fillRect/>
          </a:stretch>
        </p:blipFill>
        <p:spPr>
          <a:xfrm>
            <a:off x="12490703" y="4800600"/>
            <a:ext cx="2057400" cy="2057400"/>
          </a:xfrm>
          <a:prstGeom prst="ellipse">
            <a:avLst/>
          </a:prstGeom>
        </p:spPr>
      </p:pic>
    </p:spTree>
    <p:extLst>
      <p:ext uri="{BB962C8B-B14F-4D97-AF65-F5344CB8AC3E}">
        <p14:creationId xmlns:p14="http://schemas.microsoft.com/office/powerpoint/2010/main" val="275250630"/>
      </p:ext>
    </p:extLst>
  </p:cSld>
  <p:clrMapOvr>
    <a:masterClrMapping/>
  </p:clrMapOvr>
  <mc:AlternateContent xmlns:mc="http://schemas.openxmlformats.org/markup-compatibility/2006">
    <mc:Choice xmlns:p14="http://schemas.microsoft.com/office/powerpoint/2010/main" Requires="p14">
      <p:transition p14:dur="0" advClick="0" advTm="1800"/>
    </mc:Choice>
    <mc:Fallback>
      <p:transition advClick="0" advTm="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bldLst>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728D8-A5C8-7590-A46D-2FEDD1644147}"/>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A411FB30-A83E-9575-26E1-BBC5921645C4}"/>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A7C207D-48CA-1C71-D014-7DC40805EA06}"/>
              </a:ext>
            </a:extLst>
          </p:cNvPr>
          <p:cNvSpPr txBox="1"/>
          <p:nvPr/>
        </p:nvSpPr>
        <p:spPr>
          <a:xfrm>
            <a:off x="115022" y="1843948"/>
            <a:ext cx="2031325" cy="3170099"/>
          </a:xfrm>
          <a:prstGeom prst="rect">
            <a:avLst/>
          </a:prstGeom>
          <a:noFill/>
        </p:spPr>
        <p:txBody>
          <a:bodyPr vert="eaVert" wrap="none" rtlCol="0" anchor="ctr">
            <a:spAutoFit/>
          </a:bodyPr>
          <a:lstStyle/>
          <a:p>
            <a:pPr algn="ctr"/>
            <a:r>
              <a:rPr kumimoji="1" lang="ja-JP" altLang="en-US" sz="6000" b="1">
                <a:solidFill>
                  <a:schemeClr val="bg1"/>
                </a:solidFill>
              </a:rPr>
              <a:t>新治</a:t>
            </a:r>
            <a:endParaRPr kumimoji="1" lang="en-US" altLang="ja-JP" sz="6000" b="1">
              <a:solidFill>
                <a:schemeClr val="bg1"/>
              </a:solidFill>
            </a:endParaRPr>
          </a:p>
          <a:p>
            <a:pPr algn="ctr"/>
            <a:r>
              <a:rPr kumimoji="1" lang="ja-JP" altLang="en-US" sz="6000" b="1">
                <a:solidFill>
                  <a:schemeClr val="bg1"/>
                </a:solidFill>
              </a:rPr>
              <a:t>地域拠点</a:t>
            </a:r>
            <a:endParaRPr kumimoji="1" lang="en-US" altLang="ja-JP" sz="6000" b="1">
              <a:solidFill>
                <a:schemeClr val="bg1"/>
              </a:solidFill>
            </a:endParaRPr>
          </a:p>
        </p:txBody>
      </p:sp>
      <p:sp>
        <p:nvSpPr>
          <p:cNvPr id="16" name="テキスト ボックス 15">
            <a:extLst>
              <a:ext uri="{FF2B5EF4-FFF2-40B4-BE49-F238E27FC236}">
                <a16:creationId xmlns:a16="http://schemas.microsoft.com/office/drawing/2014/main" id="{897CB313-8A25-C617-BA5D-33CA5937BC12}"/>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t>2．Ma</a:t>
            </a:r>
            <a:r>
              <a:rPr kumimoji="1" lang="en-US" altLang="ja-JP" sz="2800" b="1" err="1"/>
              <a:t>aS</a:t>
            </a:r>
            <a:r>
              <a:rPr kumimoji="1" lang="ja-JP" altLang="en-US" sz="2800" b="1"/>
              <a:t>の導入</a:t>
            </a:r>
            <a:endParaRPr kumimoji="1" lang="en-US" altLang="ja-JP" sz="2800" b="1"/>
          </a:p>
        </p:txBody>
      </p:sp>
      <p:sp>
        <p:nvSpPr>
          <p:cNvPr id="42" name="Rectangle: Rounded Corners 41">
            <a:extLst>
              <a:ext uri="{FF2B5EF4-FFF2-40B4-BE49-F238E27FC236}">
                <a16:creationId xmlns:a16="http://schemas.microsoft.com/office/drawing/2014/main" id="{30B198E7-78AE-88C9-194A-E4E65D2C3369}"/>
              </a:ext>
            </a:extLst>
          </p:cNvPr>
          <p:cNvSpPr/>
          <p:nvPr/>
        </p:nvSpPr>
        <p:spPr>
          <a:xfrm>
            <a:off x="13430953" y="-21577"/>
            <a:ext cx="4924221" cy="361444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a:solidFill>
                  <a:schemeClr val="tx1"/>
                </a:solidFill>
              </a:rPr>
              <a:t>アプリで広域のオンデマンドタクシー、路線バス、鉄道について一体的に情報提供</a:t>
            </a:r>
            <a:endParaRPr lang="en-US">
              <a:solidFill>
                <a:schemeClr val="tx1"/>
              </a:solidFill>
            </a:endParaRPr>
          </a:p>
          <a:p>
            <a:endParaRPr lang="ja-JP" altLang="en-US">
              <a:solidFill>
                <a:schemeClr val="tx1"/>
              </a:solidFill>
            </a:endParaRPr>
          </a:p>
          <a:p>
            <a:r>
              <a:rPr lang="ja-JP" altLang="en-US">
                <a:solidFill>
                  <a:schemeClr val="tx1"/>
                </a:solidFill>
              </a:rPr>
              <a:t>AIを通して道路の渋滞状況や乗り換えの時間帯を表示し、効率的な移動を支える</a:t>
            </a:r>
          </a:p>
          <a:p>
            <a:endParaRPr lang="ja-JP" altLang="en-US">
              <a:solidFill>
                <a:schemeClr val="tx1"/>
              </a:solidFill>
            </a:endParaRPr>
          </a:p>
          <a:p>
            <a:r>
              <a:rPr lang="ja-JP" altLang="en-US">
                <a:solidFill>
                  <a:schemeClr val="tx1"/>
                </a:solidFill>
              </a:rPr>
              <a:t>スマホ市役所と連携して一括で交通機関のチケットや施設の予約を完了</a:t>
            </a:r>
          </a:p>
          <a:p>
            <a:endParaRPr lang="ja-JP" altLang="en-US">
              <a:solidFill>
                <a:schemeClr val="tx1"/>
              </a:solidFill>
            </a:endParaRPr>
          </a:p>
          <a:p>
            <a:r>
              <a:rPr lang="ja-JP" altLang="en-US">
                <a:solidFill>
                  <a:schemeClr val="tx1"/>
                </a:solidFill>
              </a:rPr>
              <a:t>土浦市健康ポイントが貯まり、利用できる制度を導入し利用促進</a:t>
            </a:r>
          </a:p>
          <a:p>
            <a:endParaRPr lang="ja-JP" altLang="en-US">
              <a:solidFill>
                <a:schemeClr val="tx1"/>
              </a:solidFill>
            </a:endParaRPr>
          </a:p>
        </p:txBody>
      </p:sp>
      <p:pic>
        <p:nvPicPr>
          <p:cNvPr id="21" name="図 20" descr="黒い背景に白い文字がある&#10;&#10;AI 生成コンテンツは誤りを含む可能性があります。">
            <a:extLst>
              <a:ext uri="{FF2B5EF4-FFF2-40B4-BE49-F238E27FC236}">
                <a16:creationId xmlns:a16="http://schemas.microsoft.com/office/drawing/2014/main" id="{19AF30F4-486B-C427-A7E7-8F49DFABC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615" y="4055681"/>
            <a:ext cx="2224453" cy="2224453"/>
          </a:xfrm>
          <a:prstGeom prst="rect">
            <a:avLst/>
          </a:prstGeom>
        </p:spPr>
      </p:pic>
      <p:sp>
        <p:nvSpPr>
          <p:cNvPr id="2" name="角丸四角形 1">
            <a:extLst>
              <a:ext uri="{FF2B5EF4-FFF2-40B4-BE49-F238E27FC236}">
                <a16:creationId xmlns:a16="http://schemas.microsoft.com/office/drawing/2014/main" id="{EA38AFA6-1BF5-F4E1-447B-8F58849EE5EB}"/>
              </a:ext>
            </a:extLst>
          </p:cNvPr>
          <p:cNvSpPr/>
          <p:nvPr/>
        </p:nvSpPr>
        <p:spPr>
          <a:xfrm>
            <a:off x="3519937" y="1542697"/>
            <a:ext cx="2349275" cy="215388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solidFill>
                  <a:schemeClr val="tx1"/>
                </a:solidFill>
                <a:ea typeface="+mn-lt"/>
                <a:cs typeface="+mn-lt"/>
              </a:rPr>
              <a:t>AIを通して道路の渋滞状況や乗り換えの時間帯を表示し、効率的な移動を支える</a:t>
            </a:r>
            <a:endParaRPr lang="en-US" altLang="ja-JP"/>
          </a:p>
        </p:txBody>
      </p:sp>
      <p:sp>
        <p:nvSpPr>
          <p:cNvPr id="3" name="角丸四角形 1">
            <a:extLst>
              <a:ext uri="{FF2B5EF4-FFF2-40B4-BE49-F238E27FC236}">
                <a16:creationId xmlns:a16="http://schemas.microsoft.com/office/drawing/2014/main" id="{DC7AC135-2570-812B-8278-6A63DD4DF6A8}"/>
              </a:ext>
            </a:extLst>
          </p:cNvPr>
          <p:cNvSpPr/>
          <p:nvPr/>
        </p:nvSpPr>
        <p:spPr>
          <a:xfrm>
            <a:off x="6155560" y="1542696"/>
            <a:ext cx="2349275" cy="215388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solidFill>
                  <a:schemeClr val="tx1"/>
                </a:solidFill>
                <a:ea typeface="+mn-lt"/>
                <a:cs typeface="+mn-lt"/>
              </a:rPr>
              <a:t>土浦市健康ポイントが貯まり、利用できる制度を導入し利用促進</a:t>
            </a:r>
            <a:endParaRPr lang="en-US" altLang="ja-JP"/>
          </a:p>
        </p:txBody>
      </p:sp>
      <p:sp>
        <p:nvSpPr>
          <p:cNvPr id="5" name="角丸四角形 1">
            <a:extLst>
              <a:ext uri="{FF2B5EF4-FFF2-40B4-BE49-F238E27FC236}">
                <a16:creationId xmlns:a16="http://schemas.microsoft.com/office/drawing/2014/main" id="{6F1B2A75-85A2-E597-108D-2A6FE66D6AEB}"/>
              </a:ext>
            </a:extLst>
          </p:cNvPr>
          <p:cNvSpPr/>
          <p:nvPr/>
        </p:nvSpPr>
        <p:spPr>
          <a:xfrm>
            <a:off x="8759808" y="1542696"/>
            <a:ext cx="2349275" cy="215388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solidFill>
                  <a:schemeClr val="tx1"/>
                </a:solidFill>
                <a:ea typeface="+mn-lt"/>
                <a:cs typeface="+mn-lt"/>
              </a:rPr>
              <a:t>スマホ土浦と連携して一括で交通機関のチケットや施設の予約を完了</a:t>
            </a:r>
            <a:endParaRPr lang="en-US" altLang="ja-JP">
              <a:solidFill>
                <a:schemeClr val="tx1"/>
              </a:solidFill>
            </a:endParaRPr>
          </a:p>
        </p:txBody>
      </p:sp>
      <p:pic>
        <p:nvPicPr>
          <p:cNvPr id="7" name="Graphic 6" descr="バス 単色塗りつぶし">
            <a:extLst>
              <a:ext uri="{FF2B5EF4-FFF2-40B4-BE49-F238E27FC236}">
                <a16:creationId xmlns:a16="http://schemas.microsoft.com/office/drawing/2014/main" id="{94335D83-1CF9-4354-DD19-2054CDFF26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7855" y="5027068"/>
            <a:ext cx="1213989" cy="1253066"/>
          </a:xfrm>
          <a:prstGeom prst="rect">
            <a:avLst/>
          </a:prstGeom>
        </p:spPr>
      </p:pic>
      <p:pic>
        <p:nvPicPr>
          <p:cNvPr id="9" name="Graphic 8" descr="車 単色塗りつぶし">
            <a:extLst>
              <a:ext uri="{FF2B5EF4-FFF2-40B4-BE49-F238E27FC236}">
                <a16:creationId xmlns:a16="http://schemas.microsoft.com/office/drawing/2014/main" id="{D3B4BCFC-9039-0D73-85C1-D5C67E4650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112" y="3958965"/>
            <a:ext cx="1253066" cy="1285630"/>
          </a:xfrm>
          <a:prstGeom prst="rect">
            <a:avLst/>
          </a:prstGeom>
        </p:spPr>
      </p:pic>
      <p:sp>
        <p:nvSpPr>
          <p:cNvPr id="14" name="Arrow: Circular 13">
            <a:extLst>
              <a:ext uri="{FF2B5EF4-FFF2-40B4-BE49-F238E27FC236}">
                <a16:creationId xmlns:a16="http://schemas.microsoft.com/office/drawing/2014/main" id="{BE125723-719D-0208-5AB7-9266DE1B9000}"/>
              </a:ext>
            </a:extLst>
          </p:cNvPr>
          <p:cNvSpPr/>
          <p:nvPr/>
        </p:nvSpPr>
        <p:spPr>
          <a:xfrm rot="3000000">
            <a:off x="4526945" y="4205127"/>
            <a:ext cx="1139742" cy="1107178"/>
          </a:xfrm>
          <a:prstGeom prst="circularArrow">
            <a:avLst/>
          </a:prstGeom>
          <a:solidFill>
            <a:srgbClr val="009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ircular 16">
            <a:extLst>
              <a:ext uri="{FF2B5EF4-FFF2-40B4-BE49-F238E27FC236}">
                <a16:creationId xmlns:a16="http://schemas.microsoft.com/office/drawing/2014/main" id="{A4CA47A9-3859-A7FE-4E72-034F212D1083}"/>
              </a:ext>
            </a:extLst>
          </p:cNvPr>
          <p:cNvSpPr/>
          <p:nvPr/>
        </p:nvSpPr>
        <p:spPr>
          <a:xfrm rot="13440000">
            <a:off x="3595612" y="4934563"/>
            <a:ext cx="1139742" cy="1107178"/>
          </a:xfrm>
          <a:prstGeom prst="circularArrow">
            <a:avLst/>
          </a:prstGeom>
          <a:solidFill>
            <a:srgbClr val="009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Graphic 17" descr="ハンバーガーとドリンク 単色塗りつぶし">
            <a:extLst>
              <a:ext uri="{FF2B5EF4-FFF2-40B4-BE49-F238E27FC236}">
                <a16:creationId xmlns:a16="http://schemas.microsoft.com/office/drawing/2014/main" id="{DC2BF0F2-BC68-E759-791C-6980A58846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59808" y="5073642"/>
            <a:ext cx="1057682" cy="1077220"/>
          </a:xfrm>
          <a:prstGeom prst="rect">
            <a:avLst/>
          </a:prstGeom>
        </p:spPr>
      </p:pic>
      <p:pic>
        <p:nvPicPr>
          <p:cNvPr id="20" name="Graphic 19" descr="チケット 単色塗りつぶし">
            <a:extLst>
              <a:ext uri="{FF2B5EF4-FFF2-40B4-BE49-F238E27FC236}">
                <a16:creationId xmlns:a16="http://schemas.microsoft.com/office/drawing/2014/main" id="{74298F1B-FDBF-98D8-18C6-DA23E44632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79986" y="4038104"/>
            <a:ext cx="933938" cy="946964"/>
          </a:xfrm>
          <a:prstGeom prst="rect">
            <a:avLst/>
          </a:prstGeom>
        </p:spPr>
      </p:pic>
      <p:pic>
        <p:nvPicPr>
          <p:cNvPr id="22" name="Graphic 21" descr="ワイヤレス 単色塗りつぶし">
            <a:extLst>
              <a:ext uri="{FF2B5EF4-FFF2-40B4-BE49-F238E27FC236}">
                <a16:creationId xmlns:a16="http://schemas.microsoft.com/office/drawing/2014/main" id="{8F2E30A9-CC20-2D17-D0CF-F09AE19F19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0255" y="5314616"/>
            <a:ext cx="914400" cy="914400"/>
          </a:xfrm>
          <a:prstGeom prst="rect">
            <a:avLst/>
          </a:prstGeom>
        </p:spPr>
      </p:pic>
      <p:sp>
        <p:nvSpPr>
          <p:cNvPr id="24" name="Arrow: Up 23">
            <a:extLst>
              <a:ext uri="{FF2B5EF4-FFF2-40B4-BE49-F238E27FC236}">
                <a16:creationId xmlns:a16="http://schemas.microsoft.com/office/drawing/2014/main" id="{9330F56D-AF07-786D-82BA-E32178364F93}"/>
              </a:ext>
            </a:extLst>
          </p:cNvPr>
          <p:cNvSpPr/>
          <p:nvPr/>
        </p:nvSpPr>
        <p:spPr>
          <a:xfrm>
            <a:off x="10471051" y="4894214"/>
            <a:ext cx="352343" cy="490739"/>
          </a:xfrm>
          <a:prstGeom prst="upArrow">
            <a:avLst/>
          </a:prstGeom>
          <a:solidFill>
            <a:srgbClr val="009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A78E84D6-8745-C1D0-6201-A102A686C9CE}"/>
              </a:ext>
            </a:extLst>
          </p:cNvPr>
          <p:cNvSpPr/>
          <p:nvPr/>
        </p:nvSpPr>
        <p:spPr>
          <a:xfrm rot="-5400000">
            <a:off x="9759851" y="5524980"/>
            <a:ext cx="352343" cy="490739"/>
          </a:xfrm>
          <a:prstGeom prst="upArrow">
            <a:avLst/>
          </a:prstGeom>
          <a:solidFill>
            <a:srgbClr val="009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グラフィックス 71">
            <a:extLst>
              <a:ext uri="{FF2B5EF4-FFF2-40B4-BE49-F238E27FC236}">
                <a16:creationId xmlns:a16="http://schemas.microsoft.com/office/drawing/2014/main" id="{BE2D089D-7E61-EEFE-15C6-16DFB2917F47}"/>
              </a:ext>
            </a:extLst>
          </p:cNvPr>
          <p:cNvPicPr>
            <a:picLocks noChangeAspect="1"/>
            <a:extLst>
              <a:ext uri="{51228E76-BA90-4043-B771-695A4F85340A}">
                <alf:liveFeedProps xmlns:alf="http://schemas.microsoft.com/office/drawing/2021/livefeed"/>
              </a:ext>
            </a:extLst>
          </p:cNvPicPr>
          <p:nvPr/>
        </p:nvPicPr>
        <p:blipFill>
          <a:blip r:embed="rId14">
            <a:extLst>
              <a:ext uri="{96DAC541-7B7A-43D3-8B79-37D633B846F1}">
                <asvg:svgBlip xmlns:asvg="http://schemas.microsoft.com/office/drawing/2016/SVG/main" r:embed="rId15"/>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4868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C243-0CCE-FB50-4504-08E9919EFEE1}"/>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CC703DC7-9AB8-C33C-EF7F-53113C285812}"/>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8CC7CCC4-5E80-736A-43FA-0A40960564B2}"/>
                </a:ext>
              </a:extLst>
            </p:cNvPr>
            <p:cNvSpPr/>
            <p:nvPr/>
          </p:nvSpPr>
          <p:spPr>
            <a:xfrm>
              <a:off x="-1" y="729001"/>
              <a:ext cx="12192001"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6705E46-4DDD-6CB2-5C32-1F1C13A26148}"/>
                </a:ext>
              </a:extLst>
            </p:cNvPr>
            <p:cNvSpPr txBox="1"/>
            <p:nvPr/>
          </p:nvSpPr>
          <p:spPr>
            <a:xfrm>
              <a:off x="1092394" y="2644170"/>
              <a:ext cx="10007210" cy="1569660"/>
            </a:xfrm>
            <a:prstGeom prst="rect">
              <a:avLst/>
            </a:prstGeom>
            <a:noFill/>
          </p:spPr>
          <p:txBody>
            <a:bodyPr wrap="square" rtlCol="0" anchor="ctr">
              <a:spAutoFit/>
            </a:bodyPr>
            <a:lstStyle/>
            <a:p>
              <a:pPr algn="ctr"/>
              <a:r>
                <a:rPr kumimoji="1" lang="en-US" altLang="ja-JP" sz="9600" b="1">
                  <a:solidFill>
                    <a:schemeClr val="bg1"/>
                  </a:solidFill>
                  <a:latin typeface="Noto Sans JP" panose="020B0200000000000000" pitchFamily="50" charset="-128"/>
                  <a:ea typeface="Noto Sans JP" panose="020B0200000000000000" pitchFamily="50" charset="-128"/>
                </a:rPr>
                <a:t>DX</a:t>
              </a:r>
              <a:r>
                <a:rPr kumimoji="1" lang="ja-JP" altLang="en-US" sz="9600" b="1">
                  <a:solidFill>
                    <a:schemeClr val="bg1"/>
                  </a:solidFill>
                  <a:latin typeface="Noto Sans JP" panose="020B0200000000000000" pitchFamily="50" charset="-128"/>
                  <a:ea typeface="Noto Sans JP" panose="020B0200000000000000" pitchFamily="50" charset="-128"/>
                </a:rPr>
                <a:t>化施策</a:t>
              </a:r>
            </a:p>
          </p:txBody>
        </p:sp>
      </p:grpSp>
    </p:spTree>
    <p:extLst>
      <p:ext uri="{BB962C8B-B14F-4D97-AF65-F5344CB8AC3E}">
        <p14:creationId xmlns:p14="http://schemas.microsoft.com/office/powerpoint/2010/main" val="3777522403"/>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6DEA0-1877-0D3E-12C5-7ACA2FA09541}"/>
            </a:ext>
          </a:extLst>
        </p:cNvPr>
        <p:cNvGrpSpPr/>
        <p:nvPr/>
      </p:nvGrpSpPr>
      <p:grpSpPr>
        <a:xfrm>
          <a:off x="0" y="0"/>
          <a:ext cx="0" cy="0"/>
          <a:chOff x="0" y="0"/>
          <a:chExt cx="0" cy="0"/>
        </a:xfrm>
      </p:grpSpPr>
      <p:grpSp>
        <p:nvGrpSpPr>
          <p:cNvPr id="94" name="グループ化 93">
            <a:extLst>
              <a:ext uri="{FF2B5EF4-FFF2-40B4-BE49-F238E27FC236}">
                <a16:creationId xmlns:a16="http://schemas.microsoft.com/office/drawing/2014/main" id="{020BC612-8F72-B9AD-8AFF-AA0606166453}"/>
              </a:ext>
            </a:extLst>
          </p:cNvPr>
          <p:cNvGrpSpPr/>
          <p:nvPr/>
        </p:nvGrpSpPr>
        <p:grpSpPr>
          <a:xfrm>
            <a:off x="3396756" y="4840720"/>
            <a:ext cx="7739244" cy="542763"/>
            <a:chOff x="3263354" y="5709586"/>
            <a:chExt cx="7739244" cy="542763"/>
          </a:xfrm>
        </p:grpSpPr>
        <p:grpSp>
          <p:nvGrpSpPr>
            <p:cNvPr id="87" name="グループ化 86">
              <a:extLst>
                <a:ext uri="{FF2B5EF4-FFF2-40B4-BE49-F238E27FC236}">
                  <a16:creationId xmlns:a16="http://schemas.microsoft.com/office/drawing/2014/main" id="{9A40B093-97B6-B535-14E8-8AAFD34B9EFB}"/>
                </a:ext>
              </a:extLst>
            </p:cNvPr>
            <p:cNvGrpSpPr/>
            <p:nvPr/>
          </p:nvGrpSpPr>
          <p:grpSpPr>
            <a:xfrm>
              <a:off x="3263354" y="5709586"/>
              <a:ext cx="7739244" cy="542763"/>
              <a:chOff x="1636301" y="380404"/>
              <a:chExt cx="7739244" cy="542763"/>
            </a:xfrm>
            <a:solidFill>
              <a:schemeClr val="tx2"/>
            </a:solidFill>
            <a:effectLst/>
          </p:grpSpPr>
          <p:sp>
            <p:nvSpPr>
              <p:cNvPr id="88" name="楕円 87">
                <a:extLst>
                  <a:ext uri="{FF2B5EF4-FFF2-40B4-BE49-F238E27FC236}">
                    <a16:creationId xmlns:a16="http://schemas.microsoft.com/office/drawing/2014/main" id="{2D362A90-3C15-256F-7920-5C8D29043B7C}"/>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9" name="楕円 88">
                <a:extLst>
                  <a:ext uri="{FF2B5EF4-FFF2-40B4-BE49-F238E27FC236}">
                    <a16:creationId xmlns:a16="http://schemas.microsoft.com/office/drawing/2014/main" id="{255987CF-9EF8-6B70-5A18-6686B49BCAFF}"/>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正方形/長方形 89">
                <a:extLst>
                  <a:ext uri="{FF2B5EF4-FFF2-40B4-BE49-F238E27FC236}">
                    <a16:creationId xmlns:a16="http://schemas.microsoft.com/office/drawing/2014/main" id="{0704F7E6-EECE-393B-4AE0-6C66EDF490D2}"/>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1" name="テキスト ボックス 90">
              <a:extLst>
                <a:ext uri="{FF2B5EF4-FFF2-40B4-BE49-F238E27FC236}">
                  <a16:creationId xmlns:a16="http://schemas.microsoft.com/office/drawing/2014/main" id="{637FE84C-12FD-CEC3-D9DA-C66E14474F0E}"/>
                </a:ext>
              </a:extLst>
            </p:cNvPr>
            <p:cNvSpPr txBox="1"/>
            <p:nvPr/>
          </p:nvSpPr>
          <p:spPr>
            <a:xfrm>
              <a:off x="3612105" y="5718784"/>
              <a:ext cx="7045106" cy="523220"/>
            </a:xfrm>
            <a:prstGeom prst="rect">
              <a:avLst/>
            </a:prstGeom>
            <a:noFill/>
          </p:spPr>
          <p:txBody>
            <a:bodyPr wrap="square" rtlCol="0" anchor="ctr">
              <a:spAutoFit/>
            </a:bodyPr>
            <a:lstStyle/>
            <a:p>
              <a:r>
                <a:rPr kumimoji="1" lang="ja-JP" altLang="en-US" sz="2800" b="1">
                  <a:solidFill>
                    <a:schemeClr val="tx2"/>
                  </a:solidFill>
                  <a:latin typeface="Noto Sans JP" panose="020B0200000000000000" pitchFamily="50" charset="-128"/>
                  <a:ea typeface="Noto Sans JP" panose="020B0200000000000000" pitchFamily="50" charset="-128"/>
                </a:rPr>
                <a:t>増大・子育て環境への不満・住民負担増</a:t>
              </a:r>
              <a:endParaRPr kumimoji="1" lang="ja-JP" altLang="en-US" sz="2000" b="1">
                <a:solidFill>
                  <a:schemeClr val="tx2"/>
                </a:solidFill>
                <a:latin typeface="Noto Sans JP" panose="020B0200000000000000" pitchFamily="50" charset="-128"/>
                <a:ea typeface="Noto Sans JP" panose="020B0200000000000000" pitchFamily="50" charset="-128"/>
              </a:endParaRPr>
            </a:p>
          </p:txBody>
        </p:sp>
      </p:grpSp>
      <p:sp>
        <p:nvSpPr>
          <p:cNvPr id="4" name="楕円 3">
            <a:extLst>
              <a:ext uri="{FF2B5EF4-FFF2-40B4-BE49-F238E27FC236}">
                <a16:creationId xmlns:a16="http://schemas.microsoft.com/office/drawing/2014/main" id="{C3F15726-2680-8917-0CEC-16F9FBEBAFF3}"/>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C8F78E72-4BF3-6FDD-4B4F-38AB54A364F6}"/>
              </a:ext>
            </a:extLst>
          </p:cNvPr>
          <p:cNvGrpSpPr/>
          <p:nvPr/>
        </p:nvGrpSpPr>
        <p:grpSpPr>
          <a:xfrm rot="5400000">
            <a:off x="3623239" y="2874758"/>
            <a:ext cx="870034" cy="484632"/>
            <a:chOff x="4640556" y="3476472"/>
            <a:chExt cx="870034" cy="484632"/>
          </a:xfrm>
          <a:solidFill>
            <a:schemeClr val="tx2"/>
          </a:solidFill>
        </p:grpSpPr>
        <p:sp>
          <p:nvSpPr>
            <p:cNvPr id="32" name="矢印: 山形 31">
              <a:extLst>
                <a:ext uri="{FF2B5EF4-FFF2-40B4-BE49-F238E27FC236}">
                  <a16:creationId xmlns:a16="http://schemas.microsoft.com/office/drawing/2014/main" id="{A696ED43-B4CE-E2D8-E61E-18083B571397}"/>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矢印: 山形 32">
              <a:extLst>
                <a:ext uri="{FF2B5EF4-FFF2-40B4-BE49-F238E27FC236}">
                  <a16:creationId xmlns:a16="http://schemas.microsoft.com/office/drawing/2014/main" id="{77CC5B27-D00A-1B86-2053-6450CEB93CB5}"/>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矢印: 山形 33">
              <a:extLst>
                <a:ext uri="{FF2B5EF4-FFF2-40B4-BE49-F238E27FC236}">
                  <a16:creationId xmlns:a16="http://schemas.microsoft.com/office/drawing/2014/main" id="{6E8560C2-CB9E-0541-0F23-61B9FEFA4B8F}"/>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6" name="グループ化 35">
            <a:extLst>
              <a:ext uri="{FF2B5EF4-FFF2-40B4-BE49-F238E27FC236}">
                <a16:creationId xmlns:a16="http://schemas.microsoft.com/office/drawing/2014/main" id="{649DF286-AD6D-0790-CB5D-99894AFC7997}"/>
              </a:ext>
            </a:extLst>
          </p:cNvPr>
          <p:cNvGrpSpPr/>
          <p:nvPr/>
        </p:nvGrpSpPr>
        <p:grpSpPr>
          <a:xfrm>
            <a:off x="3396000" y="1408327"/>
            <a:ext cx="2700000" cy="584775"/>
            <a:chOff x="4746000" y="117769"/>
            <a:chExt cx="2700000" cy="584775"/>
          </a:xfrm>
        </p:grpSpPr>
        <p:grpSp>
          <p:nvGrpSpPr>
            <p:cNvPr id="9" name="グループ化 8">
              <a:extLst>
                <a:ext uri="{FF2B5EF4-FFF2-40B4-BE49-F238E27FC236}">
                  <a16:creationId xmlns:a16="http://schemas.microsoft.com/office/drawing/2014/main" id="{CD82DC34-ED29-120C-BB73-C198073B1C05}"/>
                </a:ext>
              </a:extLst>
            </p:cNvPr>
            <p:cNvGrpSpPr/>
            <p:nvPr/>
          </p:nvGrpSpPr>
          <p:grpSpPr>
            <a:xfrm>
              <a:off x="4746000" y="139348"/>
              <a:ext cx="2700000" cy="540000"/>
              <a:chOff x="1636301" y="380404"/>
              <a:chExt cx="2700000" cy="540000"/>
            </a:xfrm>
            <a:solidFill>
              <a:schemeClr val="tx2"/>
            </a:solidFill>
            <a:effectLst/>
          </p:grpSpPr>
          <p:sp>
            <p:nvSpPr>
              <p:cNvPr id="13" name="楕円 12">
                <a:extLst>
                  <a:ext uri="{FF2B5EF4-FFF2-40B4-BE49-F238E27FC236}">
                    <a16:creationId xmlns:a16="http://schemas.microsoft.com/office/drawing/2014/main" id="{42737AAD-5D4E-39B7-13E1-71DF48B1D301}"/>
                  </a:ext>
                </a:extLst>
              </p:cNvPr>
              <p:cNvSpPr>
                <a:spLocks noChangeAspect="1"/>
              </p:cNvSpPr>
              <p:nvPr/>
            </p:nvSpPr>
            <p:spPr>
              <a:xfrm>
                <a:off x="163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FF11CBCA-8DFC-B323-CE34-5ECEAEB1B68F}"/>
                  </a:ext>
                </a:extLst>
              </p:cNvPr>
              <p:cNvSpPr>
                <a:spLocks noChangeAspect="1"/>
              </p:cNvSpPr>
              <p:nvPr/>
            </p:nvSpPr>
            <p:spPr>
              <a:xfrm>
                <a:off x="379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3B266924-5B02-70CF-625B-EFE730BD8107}"/>
                  </a:ext>
                </a:extLst>
              </p:cNvPr>
              <p:cNvSpPr/>
              <p:nvPr/>
            </p:nvSpPr>
            <p:spPr>
              <a:xfrm>
                <a:off x="1906301" y="380404"/>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945AF785-CC95-D4BD-67EF-CE806556AEF5}"/>
                </a:ext>
              </a:extLst>
            </p:cNvPr>
            <p:cNvSpPr txBox="1"/>
            <p:nvPr/>
          </p:nvSpPr>
          <p:spPr>
            <a:xfrm>
              <a:off x="4903821" y="117769"/>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8EC454F8-E780-51E3-7C69-A5DDAFBD4EB1}"/>
              </a:ext>
            </a:extLst>
          </p:cNvPr>
          <p:cNvGrpSpPr/>
          <p:nvPr/>
        </p:nvGrpSpPr>
        <p:grpSpPr>
          <a:xfrm>
            <a:off x="3396756" y="4271010"/>
            <a:ext cx="7739244" cy="542763"/>
            <a:chOff x="3263354" y="3442924"/>
            <a:chExt cx="7739244" cy="542763"/>
          </a:xfrm>
        </p:grpSpPr>
        <p:grpSp>
          <p:nvGrpSpPr>
            <p:cNvPr id="39" name="グループ化 38">
              <a:extLst>
                <a:ext uri="{FF2B5EF4-FFF2-40B4-BE49-F238E27FC236}">
                  <a16:creationId xmlns:a16="http://schemas.microsoft.com/office/drawing/2014/main" id="{A528848A-DFED-5EE2-D463-8931DAB177EC}"/>
                </a:ext>
              </a:extLst>
            </p:cNvPr>
            <p:cNvGrpSpPr/>
            <p:nvPr/>
          </p:nvGrpSpPr>
          <p:grpSpPr>
            <a:xfrm>
              <a:off x="3263354" y="3442924"/>
              <a:ext cx="7739244" cy="542763"/>
              <a:chOff x="1636301" y="380404"/>
              <a:chExt cx="7739244" cy="542763"/>
            </a:xfrm>
            <a:solidFill>
              <a:schemeClr val="tx2"/>
            </a:solidFill>
            <a:effectLst/>
          </p:grpSpPr>
          <p:sp>
            <p:nvSpPr>
              <p:cNvPr id="41" name="楕円 40">
                <a:extLst>
                  <a:ext uri="{FF2B5EF4-FFF2-40B4-BE49-F238E27FC236}">
                    <a16:creationId xmlns:a16="http://schemas.microsoft.com/office/drawing/2014/main" id="{AB4448AB-F8F9-CE96-E486-02A646B41EA8}"/>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楕円 41">
                <a:extLst>
                  <a:ext uri="{FF2B5EF4-FFF2-40B4-BE49-F238E27FC236}">
                    <a16:creationId xmlns:a16="http://schemas.microsoft.com/office/drawing/2014/main" id="{47FB847A-BB66-4E52-A354-358EEA6D2B2A}"/>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正方形/長方形 42">
                <a:extLst>
                  <a:ext uri="{FF2B5EF4-FFF2-40B4-BE49-F238E27FC236}">
                    <a16:creationId xmlns:a16="http://schemas.microsoft.com/office/drawing/2014/main" id="{F8B1E383-7037-B2FE-941C-CF8CB2711F63}"/>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B64FEE09-8F1B-E91F-C053-1232D0C50E57}"/>
                </a:ext>
              </a:extLst>
            </p:cNvPr>
            <p:cNvSpPr txBox="1"/>
            <p:nvPr/>
          </p:nvSpPr>
          <p:spPr>
            <a:xfrm>
              <a:off x="3612107" y="3452122"/>
              <a:ext cx="7120491" cy="523220"/>
            </a:xfrm>
            <a:prstGeom prst="rect">
              <a:avLst/>
            </a:prstGeom>
            <a:noFill/>
          </p:spPr>
          <p:txBody>
            <a:bodyPr wrap="square" rtlCol="0" anchor="ctr">
              <a:spAutoFit/>
            </a:bodyPr>
            <a:lstStyle/>
            <a:p>
              <a:r>
                <a:rPr kumimoji="1" lang="ja-JP" altLang="en-US" sz="2800" b="1">
                  <a:solidFill>
                    <a:schemeClr val="tx2"/>
                  </a:solidFill>
                  <a:latin typeface="Noto Sans JP" panose="020B0200000000000000" pitchFamily="50" charset="-128"/>
                  <a:ea typeface="Noto Sans JP" panose="020B0200000000000000" pitchFamily="50" charset="-128"/>
                </a:rPr>
                <a:t>事務的経費の増大・公共サービスの維持費</a:t>
              </a:r>
              <a:endParaRPr kumimoji="1" lang="ja-JP" altLang="en-US" sz="2000" b="1">
                <a:solidFill>
                  <a:schemeClr val="tx2"/>
                </a:solidFill>
                <a:latin typeface="Noto Sans JP" panose="020B0200000000000000" pitchFamily="50" charset="-128"/>
                <a:ea typeface="Noto Sans JP" panose="020B0200000000000000" pitchFamily="50" charset="-128"/>
              </a:endParaRPr>
            </a:p>
          </p:txBody>
        </p:sp>
      </p:grpSp>
      <p:grpSp>
        <p:nvGrpSpPr>
          <p:cNvPr id="92" name="グループ化 91">
            <a:extLst>
              <a:ext uri="{FF2B5EF4-FFF2-40B4-BE49-F238E27FC236}">
                <a16:creationId xmlns:a16="http://schemas.microsoft.com/office/drawing/2014/main" id="{16301450-E9E0-D686-3DEF-8463314A7149}"/>
              </a:ext>
            </a:extLst>
          </p:cNvPr>
          <p:cNvGrpSpPr/>
          <p:nvPr/>
        </p:nvGrpSpPr>
        <p:grpSpPr>
          <a:xfrm>
            <a:off x="3396000" y="1982856"/>
            <a:ext cx="7740000" cy="584775"/>
            <a:chOff x="3262598" y="1168218"/>
            <a:chExt cx="7740000" cy="584775"/>
          </a:xfrm>
        </p:grpSpPr>
        <p:grpSp>
          <p:nvGrpSpPr>
            <p:cNvPr id="51" name="グループ化 50">
              <a:extLst>
                <a:ext uri="{FF2B5EF4-FFF2-40B4-BE49-F238E27FC236}">
                  <a16:creationId xmlns:a16="http://schemas.microsoft.com/office/drawing/2014/main" id="{F2F3AF8F-0103-187E-00C0-1B92FB0EEAB8}"/>
                </a:ext>
              </a:extLst>
            </p:cNvPr>
            <p:cNvGrpSpPr/>
            <p:nvPr/>
          </p:nvGrpSpPr>
          <p:grpSpPr>
            <a:xfrm>
              <a:off x="3262598" y="1185188"/>
              <a:ext cx="7740000" cy="544609"/>
              <a:chOff x="1636301" y="375795"/>
              <a:chExt cx="7740000" cy="544609"/>
            </a:xfrm>
            <a:solidFill>
              <a:schemeClr val="bg1">
                <a:lumMod val="85000"/>
              </a:schemeClr>
            </a:solidFill>
            <a:effectLst/>
          </p:grpSpPr>
          <p:sp>
            <p:nvSpPr>
              <p:cNvPr id="60" name="楕円 59">
                <a:extLst>
                  <a:ext uri="{FF2B5EF4-FFF2-40B4-BE49-F238E27FC236}">
                    <a16:creationId xmlns:a16="http://schemas.microsoft.com/office/drawing/2014/main" id="{7C0BBFD4-7834-8BFA-8E55-57F012D6F2F7}"/>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81FAB82F-350D-CFE4-1F16-1F4FD3B97A68}"/>
                  </a:ext>
                </a:extLst>
              </p:cNvPr>
              <p:cNvSpPr>
                <a:spLocks noChangeAspect="1"/>
              </p:cNvSpPr>
              <p:nvPr/>
            </p:nvSpPr>
            <p:spPr>
              <a:xfrm>
                <a:off x="8836301" y="375795"/>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2" name="正方形/長方形 61">
                <a:extLst>
                  <a:ext uri="{FF2B5EF4-FFF2-40B4-BE49-F238E27FC236}">
                    <a16:creationId xmlns:a16="http://schemas.microsoft.com/office/drawing/2014/main" id="{2158E0C3-DD0A-09FC-923D-8F9402BFB565}"/>
                  </a:ext>
                </a:extLst>
              </p:cNvPr>
              <p:cNvSpPr/>
              <p:nvPr/>
            </p:nvSpPr>
            <p:spPr>
              <a:xfrm>
                <a:off x="1906301" y="380404"/>
                <a:ext cx="72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2" name="テキスト ボックス 51">
              <a:extLst>
                <a:ext uri="{FF2B5EF4-FFF2-40B4-BE49-F238E27FC236}">
                  <a16:creationId xmlns:a16="http://schemas.microsoft.com/office/drawing/2014/main" id="{39F041DC-4090-9538-DA6F-AA5C8DBF93BE}"/>
                </a:ext>
              </a:extLst>
            </p:cNvPr>
            <p:cNvSpPr txBox="1"/>
            <p:nvPr/>
          </p:nvSpPr>
          <p:spPr>
            <a:xfrm>
              <a:off x="3612106" y="1168218"/>
              <a:ext cx="6833103"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人口減少・コスト増大・技術革新</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8F0CA152-12DA-1C8F-D141-9459A7057A89}"/>
              </a:ext>
            </a:extLst>
          </p:cNvPr>
          <p:cNvGrpSpPr/>
          <p:nvPr/>
        </p:nvGrpSpPr>
        <p:grpSpPr>
          <a:xfrm>
            <a:off x="3396870" y="3672382"/>
            <a:ext cx="3420871" cy="584775"/>
            <a:chOff x="346906" y="116014"/>
            <a:chExt cx="3420871" cy="584775"/>
          </a:xfrm>
        </p:grpSpPr>
        <p:grpSp>
          <p:nvGrpSpPr>
            <p:cNvPr id="3" name="グループ化 2">
              <a:extLst>
                <a:ext uri="{FF2B5EF4-FFF2-40B4-BE49-F238E27FC236}">
                  <a16:creationId xmlns:a16="http://schemas.microsoft.com/office/drawing/2014/main" id="{4FE6CAC4-4F46-5254-5B60-FDDBB79DCC6F}"/>
                </a:ext>
              </a:extLst>
            </p:cNvPr>
            <p:cNvGrpSpPr/>
            <p:nvPr/>
          </p:nvGrpSpPr>
          <p:grpSpPr>
            <a:xfrm>
              <a:off x="346906" y="137325"/>
              <a:ext cx="3420871" cy="540809"/>
              <a:chOff x="1453487" y="381212"/>
              <a:chExt cx="3420871" cy="540809"/>
            </a:xfrm>
            <a:solidFill>
              <a:schemeClr val="tx2"/>
            </a:solidFill>
            <a:effectLst/>
          </p:grpSpPr>
          <p:sp>
            <p:nvSpPr>
              <p:cNvPr id="6" name="楕円 5">
                <a:extLst>
                  <a:ext uri="{FF2B5EF4-FFF2-40B4-BE49-F238E27FC236}">
                    <a16:creationId xmlns:a16="http://schemas.microsoft.com/office/drawing/2014/main" id="{E11550F2-C0E3-AD1D-E1C5-2C914A4A0FAC}"/>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 name="楕円 6">
                <a:extLst>
                  <a:ext uri="{FF2B5EF4-FFF2-40B4-BE49-F238E27FC236}">
                    <a16:creationId xmlns:a16="http://schemas.microsoft.com/office/drawing/2014/main" id="{18961253-6DDB-5F61-EA50-C1CFF636703A}"/>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 name="正方形/長方形 7">
                <a:extLst>
                  <a:ext uri="{FF2B5EF4-FFF2-40B4-BE49-F238E27FC236}">
                    <a16:creationId xmlns:a16="http://schemas.microsoft.com/office/drawing/2014/main" id="{D6C9021D-6CB5-D0B3-20CB-5F1BAEC5EF69}"/>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 name="テキスト ボックス 4">
              <a:extLst>
                <a:ext uri="{FF2B5EF4-FFF2-40B4-BE49-F238E27FC236}">
                  <a16:creationId xmlns:a16="http://schemas.microsoft.com/office/drawing/2014/main" id="{4A61E360-E89E-CA26-0960-4C5C55754328}"/>
                </a:ext>
              </a:extLst>
            </p:cNvPr>
            <p:cNvSpPr txBox="1"/>
            <p:nvPr/>
          </p:nvSpPr>
          <p:spPr>
            <a:xfrm>
              <a:off x="600388" y="116014"/>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取り組む</a:t>
              </a:r>
              <a:r>
                <a:rPr kumimoji="1" lang="ja-JP" altLang="en-US" sz="3200" b="1">
                  <a:solidFill>
                    <a:schemeClr val="accent6"/>
                  </a:solidFill>
                  <a:latin typeface="Noto Sans JP" panose="020B0200000000000000" pitchFamily="50" charset="-128"/>
                  <a:ea typeface="Noto Sans JP" panose="020B0200000000000000" pitchFamily="50" charset="-128"/>
                </a:rPr>
                <a:t>課題</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sp>
        <p:nvSpPr>
          <p:cNvPr id="11" name="テキスト ボックス 11">
            <a:extLst>
              <a:ext uri="{FF2B5EF4-FFF2-40B4-BE49-F238E27FC236}">
                <a16:creationId xmlns:a16="http://schemas.microsoft.com/office/drawing/2014/main" id="{95D93CD5-CECC-322F-BA89-7E346453767D}"/>
              </a:ext>
            </a:extLst>
          </p:cNvPr>
          <p:cNvSpPr txBox="1"/>
          <p:nvPr/>
        </p:nvSpPr>
        <p:spPr>
          <a:xfrm>
            <a:off x="535011" y="2459501"/>
            <a:ext cx="1191352" cy="1938992"/>
          </a:xfrm>
          <a:prstGeom prst="rect">
            <a:avLst/>
          </a:prstGeom>
          <a:noFill/>
        </p:spPr>
        <p:txBody>
          <a:bodyPr vert="horz" wrap="none" lIns="91440" tIns="45720" rIns="91440" bIns="45720" rtlCol="0" anchor="ctr">
            <a:spAutoFit/>
          </a:bodyPr>
          <a:lstStyle/>
          <a:p>
            <a:pPr algn="ctr"/>
            <a:r>
              <a:rPr lang="ja-JP" altLang="en-US" sz="6000" b="1">
                <a:solidFill>
                  <a:schemeClr val="bg1"/>
                </a:solidFill>
              </a:rPr>
              <a:t>DX</a:t>
            </a:r>
            <a:endParaRPr lang="en-US" altLang="ja-JP" sz="6000" b="1">
              <a:solidFill>
                <a:schemeClr val="bg1"/>
              </a:solidFill>
            </a:endParaRPr>
          </a:p>
          <a:p>
            <a:pPr algn="ctr"/>
            <a:r>
              <a:rPr lang="ja-JP" altLang="en-US" sz="6000" b="1">
                <a:solidFill>
                  <a:schemeClr val="bg1"/>
                </a:solidFill>
              </a:rPr>
              <a:t>化</a:t>
            </a:r>
            <a:endParaRPr lang="en-US" altLang="ja-JP" sz="6000" b="1">
              <a:solidFill>
                <a:schemeClr val="bg1"/>
              </a:solidFill>
            </a:endParaRPr>
          </a:p>
        </p:txBody>
      </p:sp>
    </p:spTree>
    <p:extLst>
      <p:ext uri="{BB962C8B-B14F-4D97-AF65-F5344CB8AC3E}">
        <p14:creationId xmlns:p14="http://schemas.microsoft.com/office/powerpoint/2010/main" val="2446075195"/>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EADD5-D7ED-206F-9491-810CDFB10049}"/>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BD6C06D4-DAE0-187C-0A10-391279295A37}"/>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1644D26-6BBF-1A29-727C-6C4D7E86FB21}"/>
              </a:ext>
            </a:extLst>
          </p:cNvPr>
          <p:cNvSpPr txBox="1"/>
          <p:nvPr/>
        </p:nvSpPr>
        <p:spPr>
          <a:xfrm>
            <a:off x="2664542" y="318638"/>
            <a:ext cx="8716820" cy="523220"/>
          </a:xfrm>
          <a:prstGeom prst="rect">
            <a:avLst/>
          </a:prstGeom>
          <a:noFill/>
        </p:spPr>
        <p:txBody>
          <a:bodyPr wrap="square" lIns="91440" tIns="45720" rIns="91440" bIns="45720" rtlCol="0" anchor="t">
            <a:spAutoFit/>
          </a:bodyPr>
          <a:lstStyle/>
          <a:p>
            <a:r>
              <a:rPr lang="ja-JP" altLang="en-US" sz="2800" b="1"/>
              <a:t>現状：サービスが点在・オンライン化が不十分</a:t>
            </a:r>
          </a:p>
        </p:txBody>
      </p:sp>
      <p:sp>
        <p:nvSpPr>
          <p:cNvPr id="5" name="テキスト ボックス 11">
            <a:extLst>
              <a:ext uri="{FF2B5EF4-FFF2-40B4-BE49-F238E27FC236}">
                <a16:creationId xmlns:a16="http://schemas.microsoft.com/office/drawing/2014/main" id="{A2E93413-E7D7-4404-2DE6-F2F065280CE5}"/>
              </a:ext>
            </a:extLst>
          </p:cNvPr>
          <p:cNvSpPr txBox="1"/>
          <p:nvPr/>
        </p:nvSpPr>
        <p:spPr>
          <a:xfrm>
            <a:off x="535011" y="2459501"/>
            <a:ext cx="1191352" cy="1938992"/>
          </a:xfrm>
          <a:prstGeom prst="rect">
            <a:avLst/>
          </a:prstGeom>
          <a:noFill/>
        </p:spPr>
        <p:txBody>
          <a:bodyPr vert="horz" wrap="none" lIns="91440" tIns="45720" rIns="91440" bIns="45720" rtlCol="0" anchor="ctr">
            <a:spAutoFit/>
          </a:bodyPr>
          <a:lstStyle/>
          <a:p>
            <a:pPr algn="ctr"/>
            <a:r>
              <a:rPr lang="ja-JP" altLang="en-US" sz="6000" b="1">
                <a:solidFill>
                  <a:schemeClr val="bg1"/>
                </a:solidFill>
              </a:rPr>
              <a:t>DX</a:t>
            </a:r>
            <a:endParaRPr lang="en-US" altLang="ja-JP" sz="6000" b="1">
              <a:solidFill>
                <a:schemeClr val="bg1"/>
              </a:solidFill>
            </a:endParaRPr>
          </a:p>
          <a:p>
            <a:pPr algn="ctr"/>
            <a:r>
              <a:rPr lang="ja-JP" altLang="en-US" sz="6000" b="1">
                <a:solidFill>
                  <a:schemeClr val="bg1"/>
                </a:solidFill>
              </a:rPr>
              <a:t>化</a:t>
            </a:r>
            <a:endParaRPr lang="en-US" altLang="ja-JP" sz="6000" b="1">
              <a:solidFill>
                <a:schemeClr val="bg1"/>
              </a:solidFill>
            </a:endParaRPr>
          </a:p>
        </p:txBody>
      </p:sp>
      <p:sp>
        <p:nvSpPr>
          <p:cNvPr id="3" name="テキスト ボックス 2">
            <a:extLst>
              <a:ext uri="{FF2B5EF4-FFF2-40B4-BE49-F238E27FC236}">
                <a16:creationId xmlns:a16="http://schemas.microsoft.com/office/drawing/2014/main" id="{156E83BE-D34E-BBB8-950A-3A622F65A1F4}"/>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1348FE1F-3A93-C614-5E6C-A29ACFC8DFE5}"/>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3158BE2B-A185-B14B-7C5F-AFCFB20F5B3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3C79CD0-ADF9-2507-25D8-25992D09F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8" name="四角形: 角を丸くする 7">
            <a:extLst>
              <a:ext uri="{FF2B5EF4-FFF2-40B4-BE49-F238E27FC236}">
                <a16:creationId xmlns:a16="http://schemas.microsoft.com/office/drawing/2014/main" id="{E966A9D5-A5E9-169E-5C1D-C1E4C04EC962}"/>
              </a:ext>
            </a:extLst>
          </p:cNvPr>
          <p:cNvSpPr/>
          <p:nvPr/>
        </p:nvSpPr>
        <p:spPr>
          <a:xfrm>
            <a:off x="3720504" y="5019591"/>
            <a:ext cx="2933700" cy="1676235"/>
          </a:xfrm>
          <a:prstGeom prst="roundRect">
            <a:avLst/>
          </a:prstGeom>
          <a:solidFill>
            <a:schemeClr val="bg2"/>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9" name="四角形: 角を丸くする 8">
            <a:extLst>
              <a:ext uri="{FF2B5EF4-FFF2-40B4-BE49-F238E27FC236}">
                <a16:creationId xmlns:a16="http://schemas.microsoft.com/office/drawing/2014/main" id="{7B1FB887-7A74-5D33-4609-318CD642863F}"/>
              </a:ext>
            </a:extLst>
          </p:cNvPr>
          <p:cNvSpPr/>
          <p:nvPr/>
        </p:nvSpPr>
        <p:spPr>
          <a:xfrm>
            <a:off x="6960135" y="1096886"/>
            <a:ext cx="2933700" cy="1676235"/>
          </a:xfrm>
          <a:prstGeom prst="roundRect">
            <a:avLst/>
          </a:prstGeom>
          <a:solidFill>
            <a:srgbClr val="FBFEDE"/>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10" name="四角形: 角を丸くする 9">
            <a:extLst>
              <a:ext uri="{FF2B5EF4-FFF2-40B4-BE49-F238E27FC236}">
                <a16:creationId xmlns:a16="http://schemas.microsoft.com/office/drawing/2014/main" id="{CDBE704A-B543-AFBF-7A30-79B7FF0DF2D8}"/>
              </a:ext>
            </a:extLst>
          </p:cNvPr>
          <p:cNvSpPr/>
          <p:nvPr/>
        </p:nvSpPr>
        <p:spPr>
          <a:xfrm>
            <a:off x="3720504" y="3052192"/>
            <a:ext cx="2933700" cy="1676235"/>
          </a:xfrm>
          <a:prstGeom prst="roundRect">
            <a:avLst/>
          </a:prstGeom>
          <a:solidFill>
            <a:schemeClr val="tx2">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11" name="四角形: 角を丸くする 10">
            <a:extLst>
              <a:ext uri="{FF2B5EF4-FFF2-40B4-BE49-F238E27FC236}">
                <a16:creationId xmlns:a16="http://schemas.microsoft.com/office/drawing/2014/main" id="{11C64560-2969-BDAA-C439-F431586FDB31}"/>
              </a:ext>
            </a:extLst>
          </p:cNvPr>
          <p:cNvSpPr/>
          <p:nvPr/>
        </p:nvSpPr>
        <p:spPr>
          <a:xfrm>
            <a:off x="3720504" y="1084793"/>
            <a:ext cx="2933700" cy="1676235"/>
          </a:xfrm>
          <a:prstGeom prst="roundRect">
            <a:avLst/>
          </a:prstGeom>
          <a:solidFill>
            <a:schemeClr val="accent2">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12" name="四角形: 角を丸くする 11">
            <a:extLst>
              <a:ext uri="{FF2B5EF4-FFF2-40B4-BE49-F238E27FC236}">
                <a16:creationId xmlns:a16="http://schemas.microsoft.com/office/drawing/2014/main" id="{E2CD33E5-B828-A964-79FB-329CB161F95D}"/>
              </a:ext>
            </a:extLst>
          </p:cNvPr>
          <p:cNvSpPr/>
          <p:nvPr/>
        </p:nvSpPr>
        <p:spPr>
          <a:xfrm>
            <a:off x="6960135" y="3050766"/>
            <a:ext cx="2933700" cy="1676235"/>
          </a:xfrm>
          <a:prstGeom prst="roundRect">
            <a:avLst/>
          </a:prstGeom>
          <a:solidFill>
            <a:srgbClr val="DFF1CF"/>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13" name="四角形: 角を丸くする 12">
            <a:extLst>
              <a:ext uri="{FF2B5EF4-FFF2-40B4-BE49-F238E27FC236}">
                <a16:creationId xmlns:a16="http://schemas.microsoft.com/office/drawing/2014/main" id="{850009BC-4452-8E2A-CE33-7E2A69CFEDBE}"/>
              </a:ext>
            </a:extLst>
          </p:cNvPr>
          <p:cNvSpPr/>
          <p:nvPr/>
        </p:nvSpPr>
        <p:spPr>
          <a:xfrm>
            <a:off x="6960135" y="5004646"/>
            <a:ext cx="2933700" cy="1676235"/>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14" name="テキスト ボックス 13">
            <a:extLst>
              <a:ext uri="{FF2B5EF4-FFF2-40B4-BE49-F238E27FC236}">
                <a16:creationId xmlns:a16="http://schemas.microsoft.com/office/drawing/2014/main" id="{71A5DB62-EB0F-EE7F-9F44-3018B5FB84DB}"/>
              </a:ext>
            </a:extLst>
          </p:cNvPr>
          <p:cNvSpPr txBox="1"/>
          <p:nvPr/>
        </p:nvSpPr>
        <p:spPr>
          <a:xfrm>
            <a:off x="3537962" y="1507411"/>
            <a:ext cx="3298780" cy="830997"/>
          </a:xfrm>
          <a:prstGeom prst="rect">
            <a:avLst/>
          </a:prstGeom>
          <a:noFill/>
        </p:spPr>
        <p:txBody>
          <a:bodyPr wrap="square" rtlCol="0">
            <a:spAutoFit/>
          </a:bodyPr>
          <a:lstStyle/>
          <a:p>
            <a:pPr algn="ctr"/>
            <a:r>
              <a:rPr kumimoji="1" lang="ja-JP" altLang="en-US" sz="2400" b="1"/>
              <a:t>つちまるキッズ</a:t>
            </a:r>
            <a:endParaRPr kumimoji="1" lang="en-US" altLang="ja-JP" sz="2400" b="1"/>
          </a:p>
          <a:p>
            <a:pPr algn="ctr"/>
            <a:r>
              <a:rPr kumimoji="1" lang="ja-JP" altLang="en-US" sz="2400" b="1"/>
              <a:t>（子育て支援アプリ）</a:t>
            </a:r>
          </a:p>
        </p:txBody>
      </p:sp>
      <p:sp>
        <p:nvSpPr>
          <p:cNvPr id="15" name="テキスト ボックス 14">
            <a:extLst>
              <a:ext uri="{FF2B5EF4-FFF2-40B4-BE49-F238E27FC236}">
                <a16:creationId xmlns:a16="http://schemas.microsoft.com/office/drawing/2014/main" id="{B142CB32-FD8D-5427-7F60-198BB43E1950}"/>
              </a:ext>
            </a:extLst>
          </p:cNvPr>
          <p:cNvSpPr txBox="1"/>
          <p:nvPr/>
        </p:nvSpPr>
        <p:spPr>
          <a:xfrm>
            <a:off x="7292993" y="1514716"/>
            <a:ext cx="2486647" cy="830997"/>
          </a:xfrm>
          <a:prstGeom prst="rect">
            <a:avLst/>
          </a:prstGeom>
          <a:noFill/>
        </p:spPr>
        <p:txBody>
          <a:bodyPr wrap="square" rtlCol="0">
            <a:spAutoFit/>
          </a:bodyPr>
          <a:lstStyle/>
          <a:p>
            <a:r>
              <a:rPr kumimoji="1" lang="ja-JP" altLang="en-US" sz="2400" b="1"/>
              <a:t>マイナポータル</a:t>
            </a:r>
            <a:endParaRPr kumimoji="1" lang="en-US" altLang="ja-JP" sz="2400" b="1"/>
          </a:p>
          <a:p>
            <a:r>
              <a:rPr kumimoji="1" lang="ja-JP" altLang="en-US" sz="2400" b="1"/>
              <a:t>（行政手続き）</a:t>
            </a:r>
          </a:p>
        </p:txBody>
      </p:sp>
      <p:sp>
        <p:nvSpPr>
          <p:cNvPr id="17" name="テキスト ボックス 16">
            <a:extLst>
              <a:ext uri="{FF2B5EF4-FFF2-40B4-BE49-F238E27FC236}">
                <a16:creationId xmlns:a16="http://schemas.microsoft.com/office/drawing/2014/main" id="{77DBE672-F783-2095-4FE3-D3102AD20A2A}"/>
              </a:ext>
            </a:extLst>
          </p:cNvPr>
          <p:cNvSpPr txBox="1"/>
          <p:nvPr/>
        </p:nvSpPr>
        <p:spPr>
          <a:xfrm>
            <a:off x="3415034" y="3473384"/>
            <a:ext cx="3523373" cy="830997"/>
          </a:xfrm>
          <a:prstGeom prst="rect">
            <a:avLst/>
          </a:prstGeom>
          <a:noFill/>
        </p:spPr>
        <p:txBody>
          <a:bodyPr wrap="square" rtlCol="0">
            <a:spAutoFit/>
          </a:bodyPr>
          <a:lstStyle/>
          <a:p>
            <a:pPr algn="ctr"/>
            <a:r>
              <a:rPr kumimoji="1" lang="ja-JP" altLang="en-US" sz="2400" b="1"/>
              <a:t>ホームページ</a:t>
            </a:r>
            <a:endParaRPr kumimoji="1" lang="en-US" altLang="ja-JP" sz="2400" b="1"/>
          </a:p>
          <a:p>
            <a:pPr algn="ctr"/>
            <a:r>
              <a:rPr kumimoji="1" lang="ja-JP" altLang="en-US" sz="2400" b="1"/>
              <a:t>（粗大ごみ予約など）</a:t>
            </a:r>
          </a:p>
        </p:txBody>
      </p:sp>
      <p:sp>
        <p:nvSpPr>
          <p:cNvPr id="21" name="テキスト ボックス 20">
            <a:extLst>
              <a:ext uri="{FF2B5EF4-FFF2-40B4-BE49-F238E27FC236}">
                <a16:creationId xmlns:a16="http://schemas.microsoft.com/office/drawing/2014/main" id="{AEEB79AA-0903-BF4F-F4BF-92D76954D517}"/>
              </a:ext>
            </a:extLst>
          </p:cNvPr>
          <p:cNvSpPr txBox="1"/>
          <p:nvPr/>
        </p:nvSpPr>
        <p:spPr>
          <a:xfrm>
            <a:off x="6811108" y="3523133"/>
            <a:ext cx="3195105" cy="830997"/>
          </a:xfrm>
          <a:prstGeom prst="rect">
            <a:avLst/>
          </a:prstGeom>
          <a:noFill/>
        </p:spPr>
        <p:txBody>
          <a:bodyPr wrap="square" rtlCol="0">
            <a:spAutoFit/>
          </a:bodyPr>
          <a:lstStyle/>
          <a:p>
            <a:pPr algn="ctr"/>
            <a:r>
              <a:rPr kumimoji="1" lang="ja-JP" altLang="en-US" sz="2400" b="1"/>
              <a:t>公式</a:t>
            </a:r>
            <a:r>
              <a:rPr kumimoji="1" lang="en-US" altLang="ja-JP" sz="2400" b="1"/>
              <a:t>LINE</a:t>
            </a:r>
          </a:p>
          <a:p>
            <a:pPr algn="ctr"/>
            <a:r>
              <a:rPr kumimoji="1" lang="ja-JP" altLang="en-US" sz="2400" b="1"/>
              <a:t>（チャットボット）</a:t>
            </a:r>
          </a:p>
        </p:txBody>
      </p:sp>
      <p:sp>
        <p:nvSpPr>
          <p:cNvPr id="24" name="テキスト ボックス 23">
            <a:extLst>
              <a:ext uri="{FF2B5EF4-FFF2-40B4-BE49-F238E27FC236}">
                <a16:creationId xmlns:a16="http://schemas.microsoft.com/office/drawing/2014/main" id="{B85F1014-A45A-B248-B918-B6C3FCFA0894}"/>
              </a:ext>
            </a:extLst>
          </p:cNvPr>
          <p:cNvSpPr txBox="1"/>
          <p:nvPr/>
        </p:nvSpPr>
        <p:spPr>
          <a:xfrm>
            <a:off x="3959291" y="5474682"/>
            <a:ext cx="2456121" cy="830997"/>
          </a:xfrm>
          <a:prstGeom prst="rect">
            <a:avLst/>
          </a:prstGeom>
          <a:noFill/>
        </p:spPr>
        <p:txBody>
          <a:bodyPr wrap="square" rtlCol="0">
            <a:spAutoFit/>
          </a:bodyPr>
          <a:lstStyle/>
          <a:p>
            <a:pPr algn="ctr"/>
            <a:r>
              <a:rPr kumimoji="1" lang="ja-JP" altLang="en-US" sz="2400" b="1"/>
              <a:t>公共施設予約・</a:t>
            </a:r>
            <a:endParaRPr kumimoji="1" lang="en-US" altLang="ja-JP" sz="2400" b="1"/>
          </a:p>
          <a:p>
            <a:pPr algn="ctr"/>
            <a:r>
              <a:rPr kumimoji="1" lang="ja-JP" altLang="en-US" sz="2400" b="1"/>
              <a:t>案内システム</a:t>
            </a:r>
          </a:p>
        </p:txBody>
      </p:sp>
      <p:sp>
        <p:nvSpPr>
          <p:cNvPr id="25" name="テキスト ボックス 24">
            <a:extLst>
              <a:ext uri="{FF2B5EF4-FFF2-40B4-BE49-F238E27FC236}">
                <a16:creationId xmlns:a16="http://schemas.microsoft.com/office/drawing/2014/main" id="{5A75F4F2-F402-1A85-D355-195EB34034AC}"/>
              </a:ext>
            </a:extLst>
          </p:cNvPr>
          <p:cNvSpPr txBox="1"/>
          <p:nvPr/>
        </p:nvSpPr>
        <p:spPr>
          <a:xfrm>
            <a:off x="6847797" y="5474681"/>
            <a:ext cx="3216835" cy="830997"/>
          </a:xfrm>
          <a:prstGeom prst="rect">
            <a:avLst/>
          </a:prstGeom>
          <a:noFill/>
        </p:spPr>
        <p:txBody>
          <a:bodyPr wrap="square" rtlCol="0">
            <a:spAutoFit/>
          </a:bodyPr>
          <a:lstStyle/>
          <a:p>
            <a:pPr algn="ctr"/>
            <a:r>
              <a:rPr kumimoji="1" lang="ja-JP" altLang="en-US" sz="2400" b="1"/>
              <a:t>いばらき電子申請・</a:t>
            </a:r>
            <a:endParaRPr kumimoji="1" lang="en-US" altLang="ja-JP" sz="2400" b="1"/>
          </a:p>
          <a:p>
            <a:pPr algn="ctr"/>
            <a:r>
              <a:rPr kumimoji="1" lang="ja-JP" altLang="en-US" sz="2400" b="1"/>
              <a:t>届出サービス</a:t>
            </a:r>
          </a:p>
        </p:txBody>
      </p:sp>
    </p:spTree>
    <p:extLst>
      <p:ext uri="{BB962C8B-B14F-4D97-AF65-F5344CB8AC3E}">
        <p14:creationId xmlns:p14="http://schemas.microsoft.com/office/powerpoint/2010/main" val="1305740703"/>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C927175-B534-7E21-1039-A1A5960A76F1}"/>
              </a:ext>
            </a:extLst>
          </p:cNvPr>
          <p:cNvSpPr txBox="1"/>
          <p:nvPr/>
        </p:nvSpPr>
        <p:spPr>
          <a:xfrm>
            <a:off x="2425164" y="331873"/>
            <a:ext cx="7341671" cy="523220"/>
          </a:xfrm>
          <a:prstGeom prst="rect">
            <a:avLst/>
          </a:prstGeom>
          <a:noFill/>
        </p:spPr>
        <p:txBody>
          <a:bodyPr wrap="square" lIns="91440" tIns="45720" rIns="91440" bIns="45720" rtlCol="0" anchor="t">
            <a:spAutoFit/>
          </a:bodyPr>
          <a:lstStyle/>
          <a:p>
            <a:r>
              <a:rPr lang="ja-JP" altLang="en-US" sz="2800" b="1"/>
              <a:t>すべての行政サービスを１つのアプリ上で</a:t>
            </a:r>
          </a:p>
        </p:txBody>
      </p:sp>
      <p:sp>
        <p:nvSpPr>
          <p:cNvPr id="5" name="テキスト ボックス 11">
            <a:extLst>
              <a:ext uri="{FF2B5EF4-FFF2-40B4-BE49-F238E27FC236}">
                <a16:creationId xmlns:a16="http://schemas.microsoft.com/office/drawing/2014/main" id="{5A8859C5-D021-89A1-54A9-5C1C2129CCEC}"/>
              </a:ext>
            </a:extLst>
          </p:cNvPr>
          <p:cNvSpPr txBox="1"/>
          <p:nvPr/>
        </p:nvSpPr>
        <p:spPr>
          <a:xfrm>
            <a:off x="535011" y="2459501"/>
            <a:ext cx="1191352" cy="1938992"/>
          </a:xfrm>
          <a:prstGeom prst="rect">
            <a:avLst/>
          </a:prstGeom>
          <a:noFill/>
        </p:spPr>
        <p:txBody>
          <a:bodyPr vert="horz" wrap="none" lIns="91440" tIns="45720" rIns="91440" bIns="45720" rtlCol="0" anchor="ctr">
            <a:spAutoFit/>
          </a:bodyPr>
          <a:lstStyle/>
          <a:p>
            <a:pPr algn="ctr"/>
            <a:r>
              <a:rPr lang="ja-JP" altLang="en-US" sz="6000" b="1">
                <a:solidFill>
                  <a:schemeClr val="bg1"/>
                </a:solidFill>
              </a:rPr>
              <a:t>DX</a:t>
            </a:r>
            <a:endParaRPr lang="en-US" altLang="ja-JP" sz="6000" b="1">
              <a:solidFill>
                <a:schemeClr val="bg1"/>
              </a:solidFill>
            </a:endParaRPr>
          </a:p>
          <a:p>
            <a:pPr algn="ctr"/>
            <a:r>
              <a:rPr lang="ja-JP" altLang="en-US" sz="6000" b="1">
                <a:solidFill>
                  <a:schemeClr val="bg1"/>
                </a:solidFill>
              </a:rPr>
              <a:t>化</a:t>
            </a:r>
            <a:endParaRPr lang="en-US" altLang="ja-JP" sz="6000" b="1">
              <a:solidFill>
                <a:schemeClr val="bg1"/>
              </a:solidFill>
            </a:endParaRPr>
          </a:p>
        </p:txBody>
      </p:sp>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7413676" y="1440282"/>
            <a:ext cx="3440724" cy="4912237"/>
            <a:chOff x="6642099" y="1118599"/>
            <a:chExt cx="3886228" cy="4041102"/>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7" y="1253057"/>
              <a:ext cx="3650750" cy="3906644"/>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施設や病院の予約</a:t>
              </a:r>
              <a:endParaRPr kumimoji="1" lang="en-US" altLang="ja-JP" sz="2400"/>
            </a:p>
            <a:p>
              <a:r>
                <a:rPr kumimoji="1" lang="ja-JP" altLang="en-US" sz="2400"/>
                <a:t>保育園入園申し込み</a:t>
              </a:r>
              <a:endParaRPr kumimoji="1" lang="en-US" altLang="ja-JP" sz="2400"/>
            </a:p>
            <a:p>
              <a:r>
                <a:rPr kumimoji="1" lang="ja-JP" altLang="en-US" sz="2400"/>
                <a:t>粗大ごみ予約</a:t>
              </a:r>
              <a:endParaRPr kumimoji="1" lang="en-US" altLang="ja-JP" sz="2400"/>
            </a:p>
            <a:p>
              <a:r>
                <a:rPr kumimoji="1" lang="ja-JP" altLang="en-US" sz="2400"/>
                <a:t>学校への連絡や支払い</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en-US" altLang="ja-JP" sz="2400"/>
                <a:t>AI</a:t>
              </a:r>
              <a:r>
                <a:rPr kumimoji="1" lang="ja-JP" altLang="en-US" sz="2400"/>
                <a:t>チャット</a:t>
              </a:r>
              <a:endParaRPr kumimoji="1" lang="en-US" altLang="ja-JP" sz="2400"/>
            </a:p>
            <a:p>
              <a:r>
                <a:rPr kumimoji="1" lang="en-US" altLang="ja-JP" sz="2400" err="1"/>
                <a:t>MaaS</a:t>
              </a:r>
              <a:endParaRPr kumimoji="1" lang="en-US" altLang="ja-JP" sz="2400"/>
            </a:p>
            <a:p>
              <a:r>
                <a:rPr kumimoji="1" lang="ja-JP" altLang="en-US" sz="2400"/>
                <a:t>健康ポイント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1118599"/>
              <a:ext cx="3886227" cy="3373959"/>
            </a:xfrm>
            <a:prstGeom prst="wedgeRoundRectCallout">
              <a:avLst>
                <a:gd name="adj1" fmla="val -54797"/>
                <a:gd name="adj2" fmla="val 59317"/>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grpSp>
        <p:nvGrpSpPr>
          <p:cNvPr id="27" name="グループ化 26">
            <a:extLst>
              <a:ext uri="{FF2B5EF4-FFF2-40B4-BE49-F238E27FC236}">
                <a16:creationId xmlns:a16="http://schemas.microsoft.com/office/drawing/2014/main" id="{3FE722A0-939B-0C3F-FA85-AC758F155404}"/>
              </a:ext>
            </a:extLst>
          </p:cNvPr>
          <p:cNvGrpSpPr/>
          <p:nvPr/>
        </p:nvGrpSpPr>
        <p:grpSpPr>
          <a:xfrm>
            <a:off x="3355174" y="1275096"/>
            <a:ext cx="3611811" cy="5417717"/>
            <a:chOff x="2831886" y="1227969"/>
            <a:chExt cx="3611811" cy="5417717"/>
          </a:xfrm>
        </p:grpSpPr>
        <p:pic>
          <p:nvPicPr>
            <p:cNvPr id="24" name="図 23" descr="グラフィカル ユーザー インターフェイス, アプリケーション&#10;&#10;AI 生成コンテンツは誤りを含む可能性があります。">
              <a:extLst>
                <a:ext uri="{FF2B5EF4-FFF2-40B4-BE49-F238E27FC236}">
                  <a16:creationId xmlns:a16="http://schemas.microsoft.com/office/drawing/2014/main" id="{63C44FF0-3FA0-1E08-CDC2-4F0C335FF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886" y="1227969"/>
              <a:ext cx="3611811" cy="5417717"/>
            </a:xfrm>
            <a:prstGeom prst="rect">
              <a:avLst/>
            </a:prstGeom>
          </p:spPr>
        </p:pic>
        <p:sp>
          <p:nvSpPr>
            <p:cNvPr id="7" name="四角形: 角を丸くする 6">
              <a:extLst>
                <a:ext uri="{FF2B5EF4-FFF2-40B4-BE49-F238E27FC236}">
                  <a16:creationId xmlns:a16="http://schemas.microsoft.com/office/drawing/2014/main" id="{03EBA1DA-037F-7707-CB42-798A7CAD1D24}"/>
                </a:ext>
              </a:extLst>
            </p:cNvPr>
            <p:cNvSpPr/>
            <p:nvPr/>
          </p:nvSpPr>
          <p:spPr>
            <a:xfrm>
              <a:off x="4823791" y="5121965"/>
              <a:ext cx="457200" cy="437322"/>
            </a:xfrm>
            <a:prstGeom prst="roundRect">
              <a:avLst/>
            </a:prstGeom>
            <a:solidFill>
              <a:srgbClr val="E9FFE9"/>
            </a:solidFill>
            <a:ln>
              <a:solidFill>
                <a:srgbClr val="E9FF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 name="図 25" descr="黒い背景に白い文字がある&#10;&#10;AI 生成コンテンツは誤りを含む可能性があります。">
            <a:extLst>
              <a:ext uri="{FF2B5EF4-FFF2-40B4-BE49-F238E27FC236}">
                <a16:creationId xmlns:a16="http://schemas.microsoft.com/office/drawing/2014/main" id="{A9F79030-2C7F-65BD-0416-9AE724BC8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6216" y="5157283"/>
            <a:ext cx="460939" cy="460939"/>
          </a:xfrm>
          <a:prstGeom prst="rect">
            <a:avLst/>
          </a:prstGeom>
          <a:ln w="9525">
            <a:solidFill>
              <a:srgbClr val="00A180"/>
            </a:solidFill>
            <a:extLst>
              <a:ext uri="{C807C97D-BFC1-408E-A445-0C87EB9F89A2}">
                <ask:lineSketchStyleProps xmlns:ask="http://schemas.microsoft.com/office/drawing/2018/sketchyshapes" sd="981765707">
                  <a:custGeom>
                    <a:avLst/>
                    <a:gdLst>
                      <a:gd name="csX0" fmla="*/ 0 w 460939"/>
                      <a:gd name="csY0" fmla="*/ 0 h 460939"/>
                      <a:gd name="csX1" fmla="*/ 460939 w 460939"/>
                      <a:gd name="csY1" fmla="*/ 0 h 460939"/>
                      <a:gd name="csX2" fmla="*/ 460939 w 460939"/>
                      <a:gd name="csY2" fmla="*/ 460939 h 460939"/>
                      <a:gd name="csX3" fmla="*/ 0 w 460939"/>
                      <a:gd name="csY3" fmla="*/ 460939 h 460939"/>
                      <a:gd name="csX4" fmla="*/ 0 w 460939"/>
                      <a:gd name="csY4" fmla="*/ 0 h 460939"/>
                    </a:gdLst>
                    <a:ahLst/>
                    <a:cxnLst>
                      <a:cxn ang="0">
                        <a:pos x="csX0" y="csY0"/>
                      </a:cxn>
                      <a:cxn ang="0">
                        <a:pos x="csX1" y="csY1"/>
                      </a:cxn>
                      <a:cxn ang="0">
                        <a:pos x="csX2" y="csY2"/>
                      </a:cxn>
                      <a:cxn ang="0">
                        <a:pos x="csX3" y="csY3"/>
                      </a:cxn>
                      <a:cxn ang="0">
                        <a:pos x="csX4" y="csY4"/>
                      </a:cxn>
                    </a:cxnLst>
                    <a:rect l="l" t="t" r="r" b="b"/>
                    <a:pathLst>
                      <a:path w="460939" h="460939" fill="none" extrusionOk="0">
                        <a:moveTo>
                          <a:pt x="0" y="0"/>
                        </a:moveTo>
                        <a:cubicBezTo>
                          <a:pt x="213884" y="14086"/>
                          <a:pt x="257552" y="6337"/>
                          <a:pt x="460939" y="0"/>
                        </a:cubicBezTo>
                        <a:cubicBezTo>
                          <a:pt x="490366" y="66321"/>
                          <a:pt x="450410" y="312179"/>
                          <a:pt x="460939" y="460939"/>
                        </a:cubicBezTo>
                        <a:cubicBezTo>
                          <a:pt x="312323" y="426240"/>
                          <a:pt x="152575" y="438380"/>
                          <a:pt x="0" y="460939"/>
                        </a:cubicBezTo>
                        <a:cubicBezTo>
                          <a:pt x="-6171" y="334007"/>
                          <a:pt x="6438" y="210025"/>
                          <a:pt x="0" y="0"/>
                        </a:cubicBezTo>
                        <a:close/>
                      </a:path>
                      <a:path w="460939" h="460939" stroke="0" extrusionOk="0">
                        <a:moveTo>
                          <a:pt x="0" y="0"/>
                        </a:moveTo>
                        <a:cubicBezTo>
                          <a:pt x="76154" y="-37230"/>
                          <a:pt x="379818" y="5086"/>
                          <a:pt x="460939" y="0"/>
                        </a:cubicBezTo>
                        <a:cubicBezTo>
                          <a:pt x="465122" y="71178"/>
                          <a:pt x="446310" y="301118"/>
                          <a:pt x="460939" y="460939"/>
                        </a:cubicBezTo>
                        <a:cubicBezTo>
                          <a:pt x="330093" y="471861"/>
                          <a:pt x="60945" y="435407"/>
                          <a:pt x="0" y="460939"/>
                        </a:cubicBezTo>
                        <a:cubicBezTo>
                          <a:pt x="24331" y="412852"/>
                          <a:pt x="15215" y="204784"/>
                          <a:pt x="0" y="0"/>
                        </a:cubicBezTo>
                        <a:close/>
                      </a:path>
                    </a:pathLst>
                  </a:custGeom>
                  <ask:type>
                    <ask:lineSketchNone/>
                  </ask:type>
                </ask:lineSketchStyleProps>
              </a:ext>
            </a:extLst>
          </a:ln>
        </p:spPr>
      </p:pic>
      <p:sp>
        <p:nvSpPr>
          <p:cNvPr id="25" name="正方形/長方形 24">
            <a:extLst>
              <a:ext uri="{FF2B5EF4-FFF2-40B4-BE49-F238E27FC236}">
                <a16:creationId xmlns:a16="http://schemas.microsoft.com/office/drawing/2014/main" id="{D1840610-252E-F180-0984-C30C4A8837A6}"/>
              </a:ext>
            </a:extLst>
          </p:cNvPr>
          <p:cNvSpPr/>
          <p:nvPr/>
        </p:nvSpPr>
        <p:spPr>
          <a:xfrm>
            <a:off x="4520857" y="2148218"/>
            <a:ext cx="675640" cy="218440"/>
          </a:xfrm>
          <a:prstGeom prst="rect">
            <a:avLst/>
          </a:prstGeom>
          <a:solidFill>
            <a:srgbClr val="D8FB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35362B6-7331-F20D-D7B3-21084C25BA62}"/>
              </a:ext>
            </a:extLst>
          </p:cNvPr>
          <p:cNvSpPr txBox="1"/>
          <p:nvPr/>
        </p:nvSpPr>
        <p:spPr>
          <a:xfrm>
            <a:off x="4334922" y="2103549"/>
            <a:ext cx="1047510" cy="307777"/>
          </a:xfrm>
          <a:prstGeom prst="rect">
            <a:avLst/>
          </a:prstGeom>
          <a:noFill/>
        </p:spPr>
        <p:txBody>
          <a:bodyPr wrap="square" rtlCol="0">
            <a:spAutoFit/>
          </a:bodyPr>
          <a:lstStyle/>
          <a:p>
            <a:pPr algn="dist"/>
            <a:r>
              <a:rPr kumimoji="1" lang="ja-JP" altLang="en-US" sz="1400" b="1">
                <a:solidFill>
                  <a:srgbClr val="008790"/>
                </a:solidFill>
              </a:rPr>
              <a:t>つちうら</a:t>
            </a:r>
          </a:p>
        </p:txBody>
      </p:sp>
      <p:sp>
        <p:nvSpPr>
          <p:cNvPr id="2" name="正方形/長方形 1">
            <a:extLst>
              <a:ext uri="{FF2B5EF4-FFF2-40B4-BE49-F238E27FC236}">
                <a16:creationId xmlns:a16="http://schemas.microsoft.com/office/drawing/2014/main" id="{A827A979-5C09-37DE-D031-049F55AC9DFA}"/>
              </a:ext>
            </a:extLst>
          </p:cNvPr>
          <p:cNvSpPr/>
          <p:nvPr/>
        </p:nvSpPr>
        <p:spPr>
          <a:xfrm>
            <a:off x="4334922" y="2397167"/>
            <a:ext cx="1047510" cy="218440"/>
          </a:xfrm>
          <a:prstGeom prst="rect">
            <a:avLst/>
          </a:prstGeom>
          <a:solidFill>
            <a:srgbClr val="D7FBF5"/>
          </a:solidFill>
          <a:ln>
            <a:solidFill>
              <a:srgbClr val="D8FBF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b="1">
                <a:solidFill>
                  <a:srgbClr val="2A8B90"/>
                </a:solidFill>
              </a:rPr>
              <a:t> へようこそ</a:t>
            </a:r>
          </a:p>
        </p:txBody>
      </p:sp>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spTree>
    <p:extLst>
      <p:ext uri="{BB962C8B-B14F-4D97-AF65-F5344CB8AC3E}">
        <p14:creationId xmlns:p14="http://schemas.microsoft.com/office/powerpoint/2010/main" val="50619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EA56C7-BBAD-5D04-8AED-AE594AE6DCFC}"/>
            </a:ext>
          </a:extLst>
        </p:cNvPr>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C602298F-BA44-6672-3E7B-04AD4C2AEAAC}"/>
              </a:ext>
            </a:extLst>
          </p:cNvPr>
          <p:cNvSpPr/>
          <p:nvPr/>
        </p:nvSpPr>
        <p:spPr>
          <a:xfrm>
            <a:off x="3087504" y="1524000"/>
            <a:ext cx="2917286" cy="4510296"/>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14097B12-F97E-F6F7-26A3-8F1831C56E98}"/>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49294BE-6792-F02A-F703-5D7752B9067E}"/>
              </a:ext>
            </a:extLst>
          </p:cNvPr>
          <p:cNvSpPr txBox="1"/>
          <p:nvPr/>
        </p:nvSpPr>
        <p:spPr>
          <a:xfrm>
            <a:off x="2425164" y="331873"/>
            <a:ext cx="7341671" cy="523220"/>
          </a:xfrm>
          <a:prstGeom prst="rect">
            <a:avLst/>
          </a:prstGeom>
          <a:noFill/>
        </p:spPr>
        <p:txBody>
          <a:bodyPr wrap="square" lIns="91440" tIns="45720" rIns="91440" bIns="45720" rtlCol="0" anchor="t">
            <a:spAutoFit/>
          </a:bodyPr>
          <a:lstStyle/>
          <a:p>
            <a:r>
              <a:rPr lang="ja-JP" altLang="en-US" sz="2800" b="1"/>
              <a:t>すべての行政サービスを１つのアプリ上で</a:t>
            </a:r>
          </a:p>
        </p:txBody>
      </p:sp>
      <p:sp>
        <p:nvSpPr>
          <p:cNvPr id="5" name="テキスト ボックス 11">
            <a:extLst>
              <a:ext uri="{FF2B5EF4-FFF2-40B4-BE49-F238E27FC236}">
                <a16:creationId xmlns:a16="http://schemas.microsoft.com/office/drawing/2014/main" id="{4EA2A681-91E2-3E0C-B631-7EEDA66EE265}"/>
              </a:ext>
            </a:extLst>
          </p:cNvPr>
          <p:cNvSpPr txBox="1"/>
          <p:nvPr/>
        </p:nvSpPr>
        <p:spPr>
          <a:xfrm>
            <a:off x="102970" y="2921165"/>
            <a:ext cx="2055434" cy="1015663"/>
          </a:xfrm>
          <a:prstGeom prst="rect">
            <a:avLst/>
          </a:prstGeom>
          <a:noFill/>
        </p:spPr>
        <p:txBody>
          <a:bodyPr vert="horz" wrap="none" lIns="91440" tIns="45720" rIns="91440" bIns="45720" rtlCol="0" anchor="ctr">
            <a:spAutoFit/>
          </a:bodyPr>
          <a:lstStyle/>
          <a:p>
            <a:pPr algn="ctr"/>
            <a:r>
              <a:rPr lang="ja-JP" altLang="en-US" sz="6000" b="1">
                <a:solidFill>
                  <a:schemeClr val="bg1"/>
                </a:solidFill>
              </a:rPr>
              <a:t>DX化</a:t>
            </a:r>
            <a:endParaRPr lang="en-US" altLang="ja-JP" sz="6000" b="1">
              <a:solidFill>
                <a:schemeClr val="bg1"/>
              </a:solidFill>
            </a:endParaRPr>
          </a:p>
        </p:txBody>
      </p:sp>
      <p:sp>
        <p:nvSpPr>
          <p:cNvPr id="3" name="テキスト ボックス 2">
            <a:extLst>
              <a:ext uri="{FF2B5EF4-FFF2-40B4-BE49-F238E27FC236}">
                <a16:creationId xmlns:a16="http://schemas.microsoft.com/office/drawing/2014/main" id="{19CF91D7-831A-A917-2AF9-C372B403DAD0}"/>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94023323-97DA-FA5A-C5D6-E5897E875FEE}"/>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grpSp>
        <p:nvGrpSpPr>
          <p:cNvPr id="17" name="グループ化 16">
            <a:extLst>
              <a:ext uri="{FF2B5EF4-FFF2-40B4-BE49-F238E27FC236}">
                <a16:creationId xmlns:a16="http://schemas.microsoft.com/office/drawing/2014/main" id="{EDAEECA2-CEEB-3AE5-732D-45734E33F3EB}"/>
              </a:ext>
            </a:extLst>
          </p:cNvPr>
          <p:cNvGrpSpPr/>
          <p:nvPr/>
        </p:nvGrpSpPr>
        <p:grpSpPr>
          <a:xfrm>
            <a:off x="1130684" y="520966"/>
            <a:ext cx="6858000" cy="6858000"/>
            <a:chOff x="1130684" y="520966"/>
            <a:chExt cx="6858000" cy="6858000"/>
          </a:xfrm>
        </p:grpSpPr>
        <p:pic>
          <p:nvPicPr>
            <p:cNvPr id="8" name="図 7" descr="屋外, モニター, 記号, 写真 が含まれている画像&#10;&#10;AI 生成コンテンツは誤りを含む可能性があります。">
              <a:extLst>
                <a:ext uri="{FF2B5EF4-FFF2-40B4-BE49-F238E27FC236}">
                  <a16:creationId xmlns:a16="http://schemas.microsoft.com/office/drawing/2014/main" id="{AC7BF929-AF8F-E92F-4B20-F11E24A25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84" y="520966"/>
              <a:ext cx="6858000" cy="6858000"/>
            </a:xfrm>
            <a:prstGeom prst="rect">
              <a:avLst/>
            </a:prstGeom>
          </p:spPr>
        </p:pic>
        <p:pic>
          <p:nvPicPr>
            <p:cNvPr id="9" name="図 8" descr="グラフィカル ユーザー インターフェイス&#10;&#10;AI 生成コンテンツは誤りを含む可能性があります。">
              <a:extLst>
                <a:ext uri="{FF2B5EF4-FFF2-40B4-BE49-F238E27FC236}">
                  <a16:creationId xmlns:a16="http://schemas.microsoft.com/office/drawing/2014/main" id="{C1812307-010C-8953-5EAE-601D0F3E0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782" y="1613459"/>
              <a:ext cx="1040088" cy="1040088"/>
            </a:xfrm>
            <a:prstGeom prst="rect">
              <a:avLst/>
            </a:prstGeom>
          </p:spPr>
        </p:pic>
        <p:pic>
          <p:nvPicPr>
            <p:cNvPr id="10" name="図 9" descr="ビデオゲームの画面&#10;&#10;AI 生成コンテンツは誤りを含む可能性があります。">
              <a:extLst>
                <a:ext uri="{FF2B5EF4-FFF2-40B4-BE49-F238E27FC236}">
                  <a16:creationId xmlns:a16="http://schemas.microsoft.com/office/drawing/2014/main" id="{0FB16FEA-9C7D-FA73-6099-94DAE3DC1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511" y="4366012"/>
              <a:ext cx="706521" cy="590337"/>
            </a:xfrm>
            <a:prstGeom prst="rect">
              <a:avLst/>
            </a:prstGeom>
          </p:spPr>
        </p:pic>
        <p:pic>
          <p:nvPicPr>
            <p:cNvPr id="11" name="図 10" descr="文字と数字と文字の加工写真&#10;&#10;AI 生成コンテンツは誤りを含む可能性があります。">
              <a:extLst>
                <a:ext uri="{FF2B5EF4-FFF2-40B4-BE49-F238E27FC236}">
                  <a16:creationId xmlns:a16="http://schemas.microsoft.com/office/drawing/2014/main" id="{8856C0BC-6EE2-A4D5-08E2-47939D1B9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7504" y="4952465"/>
              <a:ext cx="1717192" cy="1081831"/>
            </a:xfrm>
            <a:prstGeom prst="rect">
              <a:avLst/>
            </a:prstGeom>
          </p:spPr>
        </p:pic>
        <p:pic>
          <p:nvPicPr>
            <p:cNvPr id="12" name="図 11" descr="テキスト が含まれている画像&#10;&#10;AI 生成コンテンツは誤りを含む可能性があります。">
              <a:extLst>
                <a:ext uri="{FF2B5EF4-FFF2-40B4-BE49-F238E27FC236}">
                  <a16:creationId xmlns:a16="http://schemas.microsoft.com/office/drawing/2014/main" id="{ED060C2E-A29C-49E8-0F03-BE46C75DD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039" y="3107883"/>
              <a:ext cx="1909307" cy="1909307"/>
            </a:xfrm>
            <a:prstGeom prst="rect">
              <a:avLst/>
            </a:prstGeom>
          </p:spPr>
        </p:pic>
        <p:pic>
          <p:nvPicPr>
            <p:cNvPr id="13" name="図 12" descr="アイコン が含まれている画像&#10;&#10;AI 生成コンテンツは誤りを含む可能性があります。">
              <a:extLst>
                <a:ext uri="{FF2B5EF4-FFF2-40B4-BE49-F238E27FC236}">
                  <a16:creationId xmlns:a16="http://schemas.microsoft.com/office/drawing/2014/main" id="{69779C93-CF21-924A-4F5D-56CB2C496B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2976" y="1613459"/>
              <a:ext cx="1074056" cy="1256205"/>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86E0FCBA-0893-630B-8299-501FE1E0A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644" y="5369618"/>
              <a:ext cx="987146" cy="664678"/>
            </a:xfrm>
            <a:prstGeom prst="rect">
              <a:avLst/>
            </a:prstGeom>
          </p:spPr>
        </p:pic>
        <p:pic>
          <p:nvPicPr>
            <p:cNvPr id="15" name="図 14" descr="ダイアグラム, 概略図&#10;&#10;AI 生成コンテンツは誤りを含む可能性があります。">
              <a:extLst>
                <a:ext uri="{FF2B5EF4-FFF2-40B4-BE49-F238E27FC236}">
                  <a16:creationId xmlns:a16="http://schemas.microsoft.com/office/drawing/2014/main" id="{5BB3BB07-C6A9-E652-CFA1-84B0595F3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87504" y="2530330"/>
              <a:ext cx="1717193" cy="1708607"/>
            </a:xfrm>
            <a:prstGeom prst="rect">
              <a:avLst/>
            </a:prstGeom>
          </p:spPr>
        </p:pic>
      </p:grpSp>
      <p:sp>
        <p:nvSpPr>
          <p:cNvPr id="18" name="テキスト ボックス 17">
            <a:extLst>
              <a:ext uri="{FF2B5EF4-FFF2-40B4-BE49-F238E27FC236}">
                <a16:creationId xmlns:a16="http://schemas.microsoft.com/office/drawing/2014/main" id="{E97B59ED-9D85-D8D1-44CB-AEF5C369D2DF}"/>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548ABB8F-4901-3B70-14F4-C249E92C1242}"/>
              </a:ext>
            </a:extLst>
          </p:cNvPr>
          <p:cNvGrpSpPr/>
          <p:nvPr/>
        </p:nvGrpSpPr>
        <p:grpSpPr>
          <a:xfrm>
            <a:off x="6402329" y="1230946"/>
            <a:ext cx="3440724" cy="3269465"/>
            <a:chOff x="6642099" y="1118599"/>
            <a:chExt cx="3886228" cy="3373959"/>
          </a:xfrm>
        </p:grpSpPr>
        <p:sp>
          <p:nvSpPr>
            <p:cNvPr id="19" name="テキスト ボックス 18">
              <a:extLst>
                <a:ext uri="{FF2B5EF4-FFF2-40B4-BE49-F238E27FC236}">
                  <a16:creationId xmlns:a16="http://schemas.microsoft.com/office/drawing/2014/main" id="{54B7FA16-8B9C-F0A2-0465-21F982954CBA}"/>
                </a:ext>
              </a:extLst>
            </p:cNvPr>
            <p:cNvSpPr txBox="1"/>
            <p:nvPr/>
          </p:nvSpPr>
          <p:spPr>
            <a:xfrm>
              <a:off x="6877577" y="1253057"/>
              <a:ext cx="3650750" cy="3046988"/>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施設や病院の予約</a:t>
              </a:r>
              <a:endParaRPr kumimoji="1" lang="en-US" altLang="ja-JP" sz="2400"/>
            </a:p>
            <a:p>
              <a:r>
                <a:rPr kumimoji="1" lang="ja-JP" altLang="en-US" sz="2400"/>
                <a:t>保育園入園申し込み</a:t>
              </a:r>
              <a:endParaRPr kumimoji="1" lang="en-US" altLang="ja-JP" sz="2400"/>
            </a:p>
            <a:p>
              <a:r>
                <a:rPr kumimoji="1" lang="ja-JP" altLang="en-US" sz="2400"/>
                <a:t>粗大ごみ予約</a:t>
              </a:r>
              <a:endParaRPr kumimoji="1" lang="en-US" altLang="ja-JP" sz="2400"/>
            </a:p>
            <a:p>
              <a:r>
                <a:rPr kumimoji="1" lang="ja-JP" altLang="en-US" sz="2400"/>
                <a:t>学校への連絡や支払い</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en-US" altLang="ja-JP" sz="2400"/>
                <a:t>AI</a:t>
              </a:r>
              <a:r>
                <a:rPr kumimoji="1" lang="ja-JP" altLang="en-US" sz="2400"/>
                <a:t>チャット</a:t>
              </a:r>
              <a:endParaRPr kumimoji="1" lang="en-US" altLang="ja-JP" sz="2400"/>
            </a:p>
          </p:txBody>
        </p:sp>
        <p:sp>
          <p:nvSpPr>
            <p:cNvPr id="20" name="吹き出し: 角を丸めた四角形 19">
              <a:extLst>
                <a:ext uri="{FF2B5EF4-FFF2-40B4-BE49-F238E27FC236}">
                  <a16:creationId xmlns:a16="http://schemas.microsoft.com/office/drawing/2014/main" id="{37FF8465-CBF4-1729-D57B-41E5A6F4FF30}"/>
                </a:ext>
              </a:extLst>
            </p:cNvPr>
            <p:cNvSpPr/>
            <p:nvPr/>
          </p:nvSpPr>
          <p:spPr>
            <a:xfrm>
              <a:off x="6642099" y="1118599"/>
              <a:ext cx="3886227" cy="3373959"/>
            </a:xfrm>
            <a:prstGeom prst="wedgeRoundRectCallout">
              <a:avLst>
                <a:gd name="adj1" fmla="val -54797"/>
                <a:gd name="adj2" fmla="val 59317"/>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79863210-EA8C-2F48-804F-62CE66D8B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Tree>
    <p:extLst>
      <p:ext uri="{BB962C8B-B14F-4D97-AF65-F5344CB8AC3E}">
        <p14:creationId xmlns:p14="http://schemas.microsoft.com/office/powerpoint/2010/main" val="2417479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901168-B9E4-DB13-B892-8A8895C6353F}"/>
              </a:ext>
            </a:extLst>
          </p:cNvPr>
          <p:cNvSpPr>
            <a:spLocks noGrp="1"/>
          </p:cNvSpPr>
          <p:nvPr>
            <p:ph type="title"/>
          </p:nvPr>
        </p:nvSpPr>
        <p:spPr/>
        <p:txBody>
          <a:bodyPr/>
          <a:lstStyle/>
          <a:p>
            <a:endParaRPr kumimoji="1" lang="ja-JP" altLang="en-US"/>
          </a:p>
        </p:txBody>
      </p:sp>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A06C0D38-B7F3-B6B1-3BF4-46EDAF5A3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4891" y="452948"/>
            <a:ext cx="3695700" cy="5543550"/>
          </a:xfrm>
          <a:prstGeom prst="rect">
            <a:avLst/>
          </a:prstGeom>
        </p:spPr>
      </p:pic>
      <p:pic>
        <p:nvPicPr>
          <p:cNvPr id="13" name="コンテンツ プレースホルダー 12" descr="グラフィカル ユーザー インターフェイス, アプリケーション&#10;&#10;AI 生成コンテンツは誤りを含む可能性があります。">
            <a:extLst>
              <a:ext uri="{FF2B5EF4-FFF2-40B4-BE49-F238E27FC236}">
                <a16:creationId xmlns:a16="http://schemas.microsoft.com/office/drawing/2014/main" id="{5AB3B529-1C27-475C-F47A-2A2E2B205E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7108" y="365125"/>
            <a:ext cx="3338908" cy="5008363"/>
          </a:xfrm>
        </p:spPr>
      </p:pic>
      <p:pic>
        <p:nvPicPr>
          <p:cNvPr id="17" name="図 16" descr="グラフィカル ユーザー インターフェイス, アプリケーション&#10;&#10;AI 生成コンテンツは誤りを含む可能性があります。">
            <a:extLst>
              <a:ext uri="{FF2B5EF4-FFF2-40B4-BE49-F238E27FC236}">
                <a16:creationId xmlns:a16="http://schemas.microsoft.com/office/drawing/2014/main" id="{DC755559-773C-47B7-F96F-9BDCE21A4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09" y="288562"/>
            <a:ext cx="3338908" cy="5008362"/>
          </a:xfrm>
          <a:prstGeom prst="rect">
            <a:avLst/>
          </a:prstGeom>
        </p:spPr>
      </p:pic>
    </p:spTree>
    <p:extLst>
      <p:ext uri="{BB962C8B-B14F-4D97-AF65-F5344CB8AC3E}">
        <p14:creationId xmlns:p14="http://schemas.microsoft.com/office/powerpoint/2010/main" val="506968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1691C-1F6B-F6FA-A6F8-6B68F485B480}"/>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3A820E32-DBEC-F33D-4F6E-D0AC39608C28}"/>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CFF09133-3FB7-F31D-A1B1-9F069AA648DF}"/>
                </a:ext>
              </a:extLst>
            </p:cNvPr>
            <p:cNvSpPr/>
            <p:nvPr/>
          </p:nvSpPr>
          <p:spPr>
            <a:xfrm>
              <a:off x="-1" y="729001"/>
              <a:ext cx="12192001" cy="54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1C08BB7-E4D1-A534-6085-A3F3B387CE52}"/>
                </a:ext>
              </a:extLst>
            </p:cNvPr>
            <p:cNvSpPr txBox="1"/>
            <p:nvPr/>
          </p:nvSpPr>
          <p:spPr>
            <a:xfrm>
              <a:off x="1092394" y="1905506"/>
              <a:ext cx="10007210" cy="3046988"/>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公共施設の</a:t>
              </a:r>
              <a:endParaRPr kumimoji="1" lang="en-US" altLang="ja-JP" sz="9600" b="1">
                <a:solidFill>
                  <a:schemeClr val="bg1"/>
                </a:solidFill>
                <a:latin typeface="Noto Sans JP" panose="020B0200000000000000" pitchFamily="50" charset="-128"/>
                <a:ea typeface="Noto Sans JP" panose="020B0200000000000000" pitchFamily="50" charset="-128"/>
              </a:endParaRPr>
            </a:p>
            <a:p>
              <a:pPr algn="ctr"/>
              <a:r>
                <a:rPr kumimoji="1" lang="ja-JP" altLang="en-US" sz="9600" b="1">
                  <a:solidFill>
                    <a:schemeClr val="bg1"/>
                  </a:solidFill>
                  <a:latin typeface="Noto Sans JP" panose="020B0200000000000000" pitchFamily="50" charset="-128"/>
                  <a:ea typeface="Noto Sans JP" panose="020B0200000000000000" pitchFamily="50" charset="-128"/>
                </a:rPr>
                <a:t>広域配置施策</a:t>
              </a:r>
            </a:p>
          </p:txBody>
        </p:sp>
      </p:grpSp>
    </p:spTree>
    <p:extLst>
      <p:ext uri="{BB962C8B-B14F-4D97-AF65-F5344CB8AC3E}">
        <p14:creationId xmlns:p14="http://schemas.microsoft.com/office/powerpoint/2010/main" val="598881401"/>
      </p:ext>
    </p:extLst>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ABEE-54C8-DE6A-18E5-22F3D32BCFBF}"/>
            </a:ext>
          </a:extLst>
        </p:cNvPr>
        <p:cNvGrpSpPr/>
        <p:nvPr/>
      </p:nvGrpSpPr>
      <p:grpSpPr>
        <a:xfrm>
          <a:off x="0" y="0"/>
          <a:ext cx="0" cy="0"/>
          <a:chOff x="0" y="0"/>
          <a:chExt cx="0" cy="0"/>
        </a:xfrm>
      </p:grpSpPr>
      <p:grpSp>
        <p:nvGrpSpPr>
          <p:cNvPr id="94" name="グループ化 93">
            <a:extLst>
              <a:ext uri="{FF2B5EF4-FFF2-40B4-BE49-F238E27FC236}">
                <a16:creationId xmlns:a16="http://schemas.microsoft.com/office/drawing/2014/main" id="{61515F53-507F-4B2C-3026-2E8E9E1DEBB7}"/>
              </a:ext>
            </a:extLst>
          </p:cNvPr>
          <p:cNvGrpSpPr/>
          <p:nvPr/>
        </p:nvGrpSpPr>
        <p:grpSpPr>
          <a:xfrm>
            <a:off x="3396756" y="4840720"/>
            <a:ext cx="7739244" cy="542763"/>
            <a:chOff x="3263354" y="5709586"/>
            <a:chExt cx="7739244" cy="542763"/>
          </a:xfrm>
        </p:grpSpPr>
        <p:grpSp>
          <p:nvGrpSpPr>
            <p:cNvPr id="87" name="グループ化 86">
              <a:extLst>
                <a:ext uri="{FF2B5EF4-FFF2-40B4-BE49-F238E27FC236}">
                  <a16:creationId xmlns:a16="http://schemas.microsoft.com/office/drawing/2014/main" id="{FFF3271E-C683-13ED-DE54-9D73D279285E}"/>
                </a:ext>
              </a:extLst>
            </p:cNvPr>
            <p:cNvGrpSpPr/>
            <p:nvPr/>
          </p:nvGrpSpPr>
          <p:grpSpPr>
            <a:xfrm>
              <a:off x="3263354" y="5709586"/>
              <a:ext cx="7739244" cy="542763"/>
              <a:chOff x="1636301" y="380404"/>
              <a:chExt cx="7739244" cy="542763"/>
            </a:xfrm>
            <a:solidFill>
              <a:schemeClr val="tx2"/>
            </a:solidFill>
            <a:effectLst/>
          </p:grpSpPr>
          <p:sp>
            <p:nvSpPr>
              <p:cNvPr id="88" name="楕円 87">
                <a:extLst>
                  <a:ext uri="{FF2B5EF4-FFF2-40B4-BE49-F238E27FC236}">
                    <a16:creationId xmlns:a16="http://schemas.microsoft.com/office/drawing/2014/main" id="{5C138ED8-B3CC-5D44-BC17-42038CFC0111}"/>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9" name="楕円 88">
                <a:extLst>
                  <a:ext uri="{FF2B5EF4-FFF2-40B4-BE49-F238E27FC236}">
                    <a16:creationId xmlns:a16="http://schemas.microsoft.com/office/drawing/2014/main" id="{35EE7D0A-D6D8-2B8A-8FCF-78092940739E}"/>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正方形/長方形 89">
                <a:extLst>
                  <a:ext uri="{FF2B5EF4-FFF2-40B4-BE49-F238E27FC236}">
                    <a16:creationId xmlns:a16="http://schemas.microsoft.com/office/drawing/2014/main" id="{03CEB734-3934-B1E9-6079-A8444AB76A34}"/>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1" name="テキスト ボックス 90">
              <a:extLst>
                <a:ext uri="{FF2B5EF4-FFF2-40B4-BE49-F238E27FC236}">
                  <a16:creationId xmlns:a16="http://schemas.microsoft.com/office/drawing/2014/main" id="{BB911C0B-FF91-CDE4-82F4-A398FAB03F27}"/>
                </a:ext>
              </a:extLst>
            </p:cNvPr>
            <p:cNvSpPr txBox="1"/>
            <p:nvPr/>
          </p:nvSpPr>
          <p:spPr>
            <a:xfrm>
              <a:off x="3612105" y="5718784"/>
              <a:ext cx="7045106" cy="523220"/>
            </a:xfrm>
            <a:prstGeom prst="rect">
              <a:avLst/>
            </a:prstGeom>
            <a:noFill/>
          </p:spPr>
          <p:txBody>
            <a:bodyPr wrap="square" rtlCol="0" anchor="ctr">
              <a:spAutoFit/>
            </a:bodyPr>
            <a:lstStyle/>
            <a:p>
              <a:r>
                <a:rPr kumimoji="1" lang="ja-JP" altLang="en-US" sz="2800" b="1">
                  <a:solidFill>
                    <a:schemeClr val="tx2"/>
                  </a:solidFill>
                  <a:latin typeface="Noto Sans JP" panose="020B0200000000000000" pitchFamily="50" charset="-128"/>
                  <a:ea typeface="Noto Sans JP" panose="020B0200000000000000" pitchFamily="50" charset="-128"/>
                </a:rPr>
                <a:t>増大・住民負担増</a:t>
              </a:r>
              <a:endParaRPr kumimoji="1" lang="ja-JP" altLang="en-US" sz="2000" b="1">
                <a:solidFill>
                  <a:schemeClr val="tx2"/>
                </a:solidFill>
                <a:latin typeface="Noto Sans JP" panose="020B0200000000000000" pitchFamily="50" charset="-128"/>
                <a:ea typeface="Noto Sans JP" panose="020B0200000000000000" pitchFamily="50" charset="-128"/>
              </a:endParaRPr>
            </a:p>
          </p:txBody>
        </p:sp>
      </p:grpSp>
      <p:sp>
        <p:nvSpPr>
          <p:cNvPr id="4" name="楕円 3">
            <a:extLst>
              <a:ext uri="{FF2B5EF4-FFF2-40B4-BE49-F238E27FC236}">
                <a16:creationId xmlns:a16="http://schemas.microsoft.com/office/drawing/2014/main" id="{14F8E7F0-4DBB-B37E-F2A0-D07AD837DEA1}"/>
              </a:ext>
            </a:extLst>
          </p:cNvPr>
          <p:cNvSpPr>
            <a:spLocks noChangeAspect="1"/>
          </p:cNvSpPr>
          <p:nvPr/>
        </p:nvSpPr>
        <p:spPr>
          <a:xfrm>
            <a:off x="-2700000" y="733322"/>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E17D545D-4FF9-603F-A2CA-E60FD267B495}"/>
              </a:ext>
            </a:extLst>
          </p:cNvPr>
          <p:cNvGrpSpPr/>
          <p:nvPr/>
        </p:nvGrpSpPr>
        <p:grpSpPr>
          <a:xfrm rot="5400000">
            <a:off x="3623239" y="2874758"/>
            <a:ext cx="870034" cy="484632"/>
            <a:chOff x="4640556" y="3476472"/>
            <a:chExt cx="870034" cy="484632"/>
          </a:xfrm>
          <a:solidFill>
            <a:schemeClr val="tx2"/>
          </a:solidFill>
        </p:grpSpPr>
        <p:sp>
          <p:nvSpPr>
            <p:cNvPr id="32" name="矢印: 山形 31">
              <a:extLst>
                <a:ext uri="{FF2B5EF4-FFF2-40B4-BE49-F238E27FC236}">
                  <a16:creationId xmlns:a16="http://schemas.microsoft.com/office/drawing/2014/main" id="{7BDE4244-633C-2BF9-A20D-81901365A7B7}"/>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矢印: 山形 32">
              <a:extLst>
                <a:ext uri="{FF2B5EF4-FFF2-40B4-BE49-F238E27FC236}">
                  <a16:creationId xmlns:a16="http://schemas.microsoft.com/office/drawing/2014/main" id="{5003040D-2E06-D415-501D-C77D9D2A1A29}"/>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矢印: 山形 33">
              <a:extLst>
                <a:ext uri="{FF2B5EF4-FFF2-40B4-BE49-F238E27FC236}">
                  <a16:creationId xmlns:a16="http://schemas.microsoft.com/office/drawing/2014/main" id="{E8A9E10E-4253-A528-8A39-D722E84E85CD}"/>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6" name="グループ化 35">
            <a:extLst>
              <a:ext uri="{FF2B5EF4-FFF2-40B4-BE49-F238E27FC236}">
                <a16:creationId xmlns:a16="http://schemas.microsoft.com/office/drawing/2014/main" id="{CBF76648-8966-10C6-EAF0-EB38590FB052}"/>
              </a:ext>
            </a:extLst>
          </p:cNvPr>
          <p:cNvGrpSpPr/>
          <p:nvPr/>
        </p:nvGrpSpPr>
        <p:grpSpPr>
          <a:xfrm>
            <a:off x="3396000" y="1408327"/>
            <a:ext cx="2700000" cy="584775"/>
            <a:chOff x="4746000" y="117769"/>
            <a:chExt cx="2700000" cy="584775"/>
          </a:xfrm>
        </p:grpSpPr>
        <p:grpSp>
          <p:nvGrpSpPr>
            <p:cNvPr id="9" name="グループ化 8">
              <a:extLst>
                <a:ext uri="{FF2B5EF4-FFF2-40B4-BE49-F238E27FC236}">
                  <a16:creationId xmlns:a16="http://schemas.microsoft.com/office/drawing/2014/main" id="{24BBB102-A4D2-5045-A6D6-364B076F2F71}"/>
                </a:ext>
              </a:extLst>
            </p:cNvPr>
            <p:cNvGrpSpPr/>
            <p:nvPr/>
          </p:nvGrpSpPr>
          <p:grpSpPr>
            <a:xfrm>
              <a:off x="4746000" y="139348"/>
              <a:ext cx="2700000" cy="540000"/>
              <a:chOff x="1636301" y="380404"/>
              <a:chExt cx="2700000" cy="540000"/>
            </a:xfrm>
            <a:solidFill>
              <a:schemeClr val="tx2"/>
            </a:solidFill>
            <a:effectLst/>
          </p:grpSpPr>
          <p:sp>
            <p:nvSpPr>
              <p:cNvPr id="13" name="楕円 12">
                <a:extLst>
                  <a:ext uri="{FF2B5EF4-FFF2-40B4-BE49-F238E27FC236}">
                    <a16:creationId xmlns:a16="http://schemas.microsoft.com/office/drawing/2014/main" id="{5C8E7A58-9139-0D27-99E7-F0AC10945517}"/>
                  </a:ext>
                </a:extLst>
              </p:cNvPr>
              <p:cNvSpPr>
                <a:spLocks noChangeAspect="1"/>
              </p:cNvSpPr>
              <p:nvPr/>
            </p:nvSpPr>
            <p:spPr>
              <a:xfrm>
                <a:off x="163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4" name="楕円 13">
                <a:extLst>
                  <a:ext uri="{FF2B5EF4-FFF2-40B4-BE49-F238E27FC236}">
                    <a16:creationId xmlns:a16="http://schemas.microsoft.com/office/drawing/2014/main" id="{348D0DB8-E0DC-D2D3-234E-916100BB56B6}"/>
                  </a:ext>
                </a:extLst>
              </p:cNvPr>
              <p:cNvSpPr>
                <a:spLocks noChangeAspect="1"/>
              </p:cNvSpPr>
              <p:nvPr/>
            </p:nvSpPr>
            <p:spPr>
              <a:xfrm>
                <a:off x="3796301" y="380404"/>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5" name="正方形/長方形 14">
                <a:extLst>
                  <a:ext uri="{FF2B5EF4-FFF2-40B4-BE49-F238E27FC236}">
                    <a16:creationId xmlns:a16="http://schemas.microsoft.com/office/drawing/2014/main" id="{DB38432E-CDEA-8F0E-C2C8-2227201071A2}"/>
                  </a:ext>
                </a:extLst>
              </p:cNvPr>
              <p:cNvSpPr/>
              <p:nvPr/>
            </p:nvSpPr>
            <p:spPr>
              <a:xfrm>
                <a:off x="1906301" y="380404"/>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FEFB7C85-F087-8496-6477-E60A1089BD62}"/>
                </a:ext>
              </a:extLst>
            </p:cNvPr>
            <p:cNvSpPr txBox="1"/>
            <p:nvPr/>
          </p:nvSpPr>
          <p:spPr>
            <a:xfrm>
              <a:off x="4903821" y="117769"/>
              <a:ext cx="2384358" cy="584775"/>
            </a:xfrm>
            <a:prstGeom prst="rect">
              <a:avLst/>
            </a:prstGeom>
            <a:noFill/>
          </p:spPr>
          <p:txBody>
            <a:bodyPr wrap="square" rtlCol="0" anchor="ctr">
              <a:spAutoFit/>
            </a:bodyPr>
            <a:lstStyle/>
            <a:p>
              <a:pPr algn="ctr"/>
              <a:r>
                <a:rPr kumimoji="1" lang="ja-JP" altLang="en-US" sz="3200" b="1">
                  <a:solidFill>
                    <a:schemeClr val="accent6"/>
                  </a:solidFill>
                  <a:latin typeface="Noto Sans JP" panose="020B0200000000000000" pitchFamily="50" charset="-128"/>
                  <a:ea typeface="Noto Sans JP" panose="020B0200000000000000" pitchFamily="50" charset="-128"/>
                </a:rPr>
                <a:t>社会変化</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grpSp>
        <p:nvGrpSpPr>
          <p:cNvPr id="93" name="グループ化 92">
            <a:extLst>
              <a:ext uri="{FF2B5EF4-FFF2-40B4-BE49-F238E27FC236}">
                <a16:creationId xmlns:a16="http://schemas.microsoft.com/office/drawing/2014/main" id="{7B432A72-1DFB-3F4F-5BB6-13F8E737E1FE}"/>
              </a:ext>
            </a:extLst>
          </p:cNvPr>
          <p:cNvGrpSpPr/>
          <p:nvPr/>
        </p:nvGrpSpPr>
        <p:grpSpPr>
          <a:xfrm>
            <a:off x="3396756" y="4271010"/>
            <a:ext cx="7739244" cy="542763"/>
            <a:chOff x="3263354" y="3442924"/>
            <a:chExt cx="7739244" cy="542763"/>
          </a:xfrm>
        </p:grpSpPr>
        <p:grpSp>
          <p:nvGrpSpPr>
            <p:cNvPr id="39" name="グループ化 38">
              <a:extLst>
                <a:ext uri="{FF2B5EF4-FFF2-40B4-BE49-F238E27FC236}">
                  <a16:creationId xmlns:a16="http://schemas.microsoft.com/office/drawing/2014/main" id="{4522B187-5C0E-DC3B-8CCF-A390A8344069}"/>
                </a:ext>
              </a:extLst>
            </p:cNvPr>
            <p:cNvGrpSpPr/>
            <p:nvPr/>
          </p:nvGrpSpPr>
          <p:grpSpPr>
            <a:xfrm>
              <a:off x="3263354" y="3442924"/>
              <a:ext cx="7739244" cy="542763"/>
              <a:chOff x="1636301" y="380404"/>
              <a:chExt cx="7739244" cy="542763"/>
            </a:xfrm>
            <a:solidFill>
              <a:schemeClr val="tx2"/>
            </a:solidFill>
            <a:effectLst/>
          </p:grpSpPr>
          <p:sp>
            <p:nvSpPr>
              <p:cNvPr id="41" name="楕円 40">
                <a:extLst>
                  <a:ext uri="{FF2B5EF4-FFF2-40B4-BE49-F238E27FC236}">
                    <a16:creationId xmlns:a16="http://schemas.microsoft.com/office/drawing/2014/main" id="{3D2F8BA5-99D3-912D-D887-7D0F35879D29}"/>
                  </a:ext>
                </a:extLst>
              </p:cNvPr>
              <p:cNvSpPr>
                <a:spLocks noChangeAspect="1"/>
              </p:cNvSpPr>
              <p:nvPr/>
            </p:nvSpPr>
            <p:spPr>
              <a:xfrm>
                <a:off x="1636301" y="380404"/>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楕円 41">
                <a:extLst>
                  <a:ext uri="{FF2B5EF4-FFF2-40B4-BE49-F238E27FC236}">
                    <a16:creationId xmlns:a16="http://schemas.microsoft.com/office/drawing/2014/main" id="{D8F91080-81AF-F743-F3C2-01B3BC9EF142}"/>
                  </a:ext>
                </a:extLst>
              </p:cNvPr>
              <p:cNvSpPr>
                <a:spLocks noChangeAspect="1"/>
              </p:cNvSpPr>
              <p:nvPr/>
            </p:nvSpPr>
            <p:spPr>
              <a:xfrm>
                <a:off x="8835545" y="383167"/>
                <a:ext cx="540000" cy="540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3" name="正方形/長方形 42">
                <a:extLst>
                  <a:ext uri="{FF2B5EF4-FFF2-40B4-BE49-F238E27FC236}">
                    <a16:creationId xmlns:a16="http://schemas.microsoft.com/office/drawing/2014/main" id="{D0F25503-8719-175A-D9F8-DE030F2A5FB2}"/>
                  </a:ext>
                </a:extLst>
              </p:cNvPr>
              <p:cNvSpPr/>
              <p:nvPr/>
            </p:nvSpPr>
            <p:spPr>
              <a:xfrm>
                <a:off x="1906301" y="380404"/>
                <a:ext cx="7199244" cy="54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0" name="テキスト ボックス 39">
              <a:extLst>
                <a:ext uri="{FF2B5EF4-FFF2-40B4-BE49-F238E27FC236}">
                  <a16:creationId xmlns:a16="http://schemas.microsoft.com/office/drawing/2014/main" id="{7B4B83EF-9A4B-0515-C6CC-220022921AEA}"/>
                </a:ext>
              </a:extLst>
            </p:cNvPr>
            <p:cNvSpPr txBox="1"/>
            <p:nvPr/>
          </p:nvSpPr>
          <p:spPr>
            <a:xfrm>
              <a:off x="3612107" y="3452122"/>
              <a:ext cx="7120491" cy="523220"/>
            </a:xfrm>
            <a:prstGeom prst="rect">
              <a:avLst/>
            </a:prstGeom>
            <a:noFill/>
          </p:spPr>
          <p:txBody>
            <a:bodyPr wrap="square" rtlCol="0" anchor="ctr">
              <a:spAutoFit/>
            </a:bodyPr>
            <a:lstStyle/>
            <a:p>
              <a:r>
                <a:rPr kumimoji="1" lang="ja-JP" altLang="en-US" sz="2800" b="1">
                  <a:solidFill>
                    <a:schemeClr val="tx2"/>
                  </a:solidFill>
                  <a:latin typeface="Noto Sans JP" panose="020B0200000000000000" pitchFamily="50" charset="-128"/>
                  <a:ea typeface="Noto Sans JP" panose="020B0200000000000000" pitchFamily="50" charset="-128"/>
                </a:rPr>
                <a:t>事務的経費の増大・公共サービスの維持費</a:t>
              </a:r>
              <a:endParaRPr kumimoji="1" lang="ja-JP" altLang="en-US" sz="2000" b="1">
                <a:solidFill>
                  <a:schemeClr val="tx2"/>
                </a:solidFill>
                <a:latin typeface="Noto Sans JP" panose="020B0200000000000000" pitchFamily="50" charset="-128"/>
                <a:ea typeface="Noto Sans JP" panose="020B0200000000000000" pitchFamily="50" charset="-128"/>
              </a:endParaRPr>
            </a:p>
          </p:txBody>
        </p:sp>
      </p:grpSp>
      <p:grpSp>
        <p:nvGrpSpPr>
          <p:cNvPr id="92" name="グループ化 91">
            <a:extLst>
              <a:ext uri="{FF2B5EF4-FFF2-40B4-BE49-F238E27FC236}">
                <a16:creationId xmlns:a16="http://schemas.microsoft.com/office/drawing/2014/main" id="{09A59048-8E59-F957-EFE6-68370A710CB3}"/>
              </a:ext>
            </a:extLst>
          </p:cNvPr>
          <p:cNvGrpSpPr/>
          <p:nvPr/>
        </p:nvGrpSpPr>
        <p:grpSpPr>
          <a:xfrm>
            <a:off x="3396000" y="1982856"/>
            <a:ext cx="7740000" cy="584775"/>
            <a:chOff x="3262598" y="1168218"/>
            <a:chExt cx="7740000" cy="584775"/>
          </a:xfrm>
        </p:grpSpPr>
        <p:grpSp>
          <p:nvGrpSpPr>
            <p:cNvPr id="51" name="グループ化 50">
              <a:extLst>
                <a:ext uri="{FF2B5EF4-FFF2-40B4-BE49-F238E27FC236}">
                  <a16:creationId xmlns:a16="http://schemas.microsoft.com/office/drawing/2014/main" id="{0DB4F4C8-65A9-F9CD-7D63-B59003DB1A8F}"/>
                </a:ext>
              </a:extLst>
            </p:cNvPr>
            <p:cNvGrpSpPr/>
            <p:nvPr/>
          </p:nvGrpSpPr>
          <p:grpSpPr>
            <a:xfrm>
              <a:off x="3262598" y="1185188"/>
              <a:ext cx="7740000" cy="544609"/>
              <a:chOff x="1636301" y="375795"/>
              <a:chExt cx="7740000" cy="544609"/>
            </a:xfrm>
            <a:solidFill>
              <a:schemeClr val="bg1">
                <a:lumMod val="85000"/>
              </a:schemeClr>
            </a:solidFill>
            <a:effectLst/>
          </p:grpSpPr>
          <p:sp>
            <p:nvSpPr>
              <p:cNvPr id="60" name="楕円 59">
                <a:extLst>
                  <a:ext uri="{FF2B5EF4-FFF2-40B4-BE49-F238E27FC236}">
                    <a16:creationId xmlns:a16="http://schemas.microsoft.com/office/drawing/2014/main" id="{63AE7D1C-EF9C-FB26-8445-7505FD5DBB10}"/>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B123D411-2AEB-121B-B0BC-E384174066B9}"/>
                  </a:ext>
                </a:extLst>
              </p:cNvPr>
              <p:cNvSpPr>
                <a:spLocks noChangeAspect="1"/>
              </p:cNvSpPr>
              <p:nvPr/>
            </p:nvSpPr>
            <p:spPr>
              <a:xfrm>
                <a:off x="8836301" y="375795"/>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2" name="正方形/長方形 61">
                <a:extLst>
                  <a:ext uri="{FF2B5EF4-FFF2-40B4-BE49-F238E27FC236}">
                    <a16:creationId xmlns:a16="http://schemas.microsoft.com/office/drawing/2014/main" id="{524D75D8-7192-28E1-640E-667F95EA8465}"/>
                  </a:ext>
                </a:extLst>
              </p:cNvPr>
              <p:cNvSpPr/>
              <p:nvPr/>
            </p:nvSpPr>
            <p:spPr>
              <a:xfrm>
                <a:off x="1906301" y="380404"/>
                <a:ext cx="72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2" name="テキスト ボックス 51">
              <a:extLst>
                <a:ext uri="{FF2B5EF4-FFF2-40B4-BE49-F238E27FC236}">
                  <a16:creationId xmlns:a16="http://schemas.microsoft.com/office/drawing/2014/main" id="{645F92D6-2AF8-A156-4022-C113529266C6}"/>
                </a:ext>
              </a:extLst>
            </p:cNvPr>
            <p:cNvSpPr txBox="1"/>
            <p:nvPr/>
          </p:nvSpPr>
          <p:spPr>
            <a:xfrm>
              <a:off x="3612106" y="1168218"/>
              <a:ext cx="6833103" cy="584775"/>
            </a:xfrm>
            <a:prstGeom prst="rect">
              <a:avLst/>
            </a:prstGeom>
            <a:noFill/>
          </p:spPr>
          <p:txBody>
            <a:bodyPr wrap="square" rtlCol="0" anchor="ctr">
              <a:spAutoFit/>
            </a:bodyPr>
            <a:lstStyle/>
            <a:p>
              <a:r>
                <a:rPr kumimoji="1" lang="ja-JP" altLang="en-US" sz="3200" b="1">
                  <a:solidFill>
                    <a:schemeClr val="tx2"/>
                  </a:solidFill>
                  <a:latin typeface="Noto Sans JP" panose="020B0200000000000000" pitchFamily="50" charset="-128"/>
                  <a:ea typeface="Noto Sans JP" panose="020B0200000000000000" pitchFamily="50" charset="-128"/>
                </a:rPr>
                <a:t>人口減少・コスト増大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2" name="グループ化 1">
            <a:extLst>
              <a:ext uri="{FF2B5EF4-FFF2-40B4-BE49-F238E27FC236}">
                <a16:creationId xmlns:a16="http://schemas.microsoft.com/office/drawing/2014/main" id="{0E266AE7-8B95-2613-C10A-69DD87157DA3}"/>
              </a:ext>
            </a:extLst>
          </p:cNvPr>
          <p:cNvGrpSpPr/>
          <p:nvPr/>
        </p:nvGrpSpPr>
        <p:grpSpPr>
          <a:xfrm>
            <a:off x="3396870" y="3672382"/>
            <a:ext cx="3420871" cy="584775"/>
            <a:chOff x="346906" y="116014"/>
            <a:chExt cx="3420871" cy="584775"/>
          </a:xfrm>
        </p:grpSpPr>
        <p:grpSp>
          <p:nvGrpSpPr>
            <p:cNvPr id="3" name="グループ化 2">
              <a:extLst>
                <a:ext uri="{FF2B5EF4-FFF2-40B4-BE49-F238E27FC236}">
                  <a16:creationId xmlns:a16="http://schemas.microsoft.com/office/drawing/2014/main" id="{4DC2F904-C08C-D791-6F71-D2E12377B538}"/>
                </a:ext>
              </a:extLst>
            </p:cNvPr>
            <p:cNvGrpSpPr/>
            <p:nvPr/>
          </p:nvGrpSpPr>
          <p:grpSpPr>
            <a:xfrm>
              <a:off x="346906" y="137325"/>
              <a:ext cx="3420871" cy="540809"/>
              <a:chOff x="1453487" y="381212"/>
              <a:chExt cx="3420871" cy="540809"/>
            </a:xfrm>
            <a:solidFill>
              <a:schemeClr val="tx2"/>
            </a:solidFill>
            <a:effectLst/>
          </p:grpSpPr>
          <p:sp>
            <p:nvSpPr>
              <p:cNvPr id="6" name="楕円 5">
                <a:extLst>
                  <a:ext uri="{FF2B5EF4-FFF2-40B4-BE49-F238E27FC236}">
                    <a16:creationId xmlns:a16="http://schemas.microsoft.com/office/drawing/2014/main" id="{873379A6-021D-5A53-DF65-4C27D0C2DA8D}"/>
                  </a:ext>
                </a:extLst>
              </p:cNvPr>
              <p:cNvSpPr>
                <a:spLocks noChangeAspect="1"/>
              </p:cNvSpPr>
              <p:nvPr/>
            </p:nvSpPr>
            <p:spPr>
              <a:xfrm>
                <a:off x="1453487" y="382021"/>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 name="楕円 6">
                <a:extLst>
                  <a:ext uri="{FF2B5EF4-FFF2-40B4-BE49-F238E27FC236}">
                    <a16:creationId xmlns:a16="http://schemas.microsoft.com/office/drawing/2014/main" id="{8315CA5C-B05C-8618-EB79-258DE76B1C44}"/>
                  </a:ext>
                </a:extLst>
              </p:cNvPr>
              <p:cNvSpPr>
                <a:spLocks noChangeAspect="1"/>
              </p:cNvSpPr>
              <p:nvPr/>
            </p:nvSpPr>
            <p:spPr>
              <a:xfrm>
                <a:off x="4334358" y="381212"/>
                <a:ext cx="540000" cy="54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 name="正方形/長方形 7">
                <a:extLst>
                  <a:ext uri="{FF2B5EF4-FFF2-40B4-BE49-F238E27FC236}">
                    <a16:creationId xmlns:a16="http://schemas.microsoft.com/office/drawing/2014/main" id="{C5901E95-0DD5-3AE1-25F2-82AD5B82CC25}"/>
                  </a:ext>
                </a:extLst>
              </p:cNvPr>
              <p:cNvSpPr/>
              <p:nvPr/>
            </p:nvSpPr>
            <p:spPr>
              <a:xfrm>
                <a:off x="1724358" y="381212"/>
                <a:ext cx="288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 name="テキスト ボックス 4">
              <a:extLst>
                <a:ext uri="{FF2B5EF4-FFF2-40B4-BE49-F238E27FC236}">
                  <a16:creationId xmlns:a16="http://schemas.microsoft.com/office/drawing/2014/main" id="{34002650-230D-E4ED-1EE2-7FCEFBEB5644}"/>
                </a:ext>
              </a:extLst>
            </p:cNvPr>
            <p:cNvSpPr txBox="1"/>
            <p:nvPr/>
          </p:nvSpPr>
          <p:spPr>
            <a:xfrm>
              <a:off x="600388" y="116014"/>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取り組む</a:t>
              </a:r>
              <a:r>
                <a:rPr kumimoji="1" lang="ja-JP" altLang="en-US" sz="3200" b="1">
                  <a:solidFill>
                    <a:schemeClr val="accent6"/>
                  </a:solidFill>
                  <a:latin typeface="Noto Sans JP" panose="020B0200000000000000" pitchFamily="50" charset="-128"/>
                  <a:ea typeface="Noto Sans JP" panose="020B0200000000000000" pitchFamily="50" charset="-128"/>
                </a:rPr>
                <a:t>課題</a:t>
              </a:r>
              <a:endParaRPr kumimoji="1" lang="ja-JP" altLang="en-US" sz="2400" b="1">
                <a:solidFill>
                  <a:schemeClr val="accent6"/>
                </a:solidFill>
                <a:latin typeface="Noto Sans JP" panose="020B0200000000000000" pitchFamily="50" charset="-128"/>
                <a:ea typeface="Noto Sans JP" panose="020B0200000000000000" pitchFamily="50" charset="-128"/>
              </a:endParaRPr>
            </a:p>
          </p:txBody>
        </p:sp>
      </p:grpSp>
      <p:sp>
        <p:nvSpPr>
          <p:cNvPr id="10" name="テキスト ボックス 9">
            <a:extLst>
              <a:ext uri="{FF2B5EF4-FFF2-40B4-BE49-F238E27FC236}">
                <a16:creationId xmlns:a16="http://schemas.microsoft.com/office/drawing/2014/main" id="{DF1DC82A-56AD-6FE1-73D5-DB924BE56F16}"/>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Tree>
    <p:extLst>
      <p:ext uri="{BB962C8B-B14F-4D97-AF65-F5344CB8AC3E}">
        <p14:creationId xmlns:p14="http://schemas.microsoft.com/office/powerpoint/2010/main" val="133979437"/>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02476-E7FC-CC93-B19F-A9FAEE3EE55E}"/>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E25051B2-DAB7-7A1E-7649-9D91DA30252B}"/>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1919E84-E1E7-6D6C-988E-A8037D0EB9A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843115DF-E8BB-FF2A-22C1-6FF800176AE7}"/>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t>１．広域拠点の整備</a:t>
            </a:r>
            <a:endParaRPr kumimoji="1" lang="en-US" altLang="ja-JP" sz="2800" b="1"/>
          </a:p>
        </p:txBody>
      </p:sp>
      <p:sp>
        <p:nvSpPr>
          <p:cNvPr id="17" name="テキスト ボックス 16">
            <a:extLst>
              <a:ext uri="{FF2B5EF4-FFF2-40B4-BE49-F238E27FC236}">
                <a16:creationId xmlns:a16="http://schemas.microsoft.com/office/drawing/2014/main" id="{2A4113A9-CFC3-6993-474F-C66E5492DC3B}"/>
              </a:ext>
            </a:extLst>
          </p:cNvPr>
          <p:cNvSpPr txBox="1"/>
          <p:nvPr/>
        </p:nvSpPr>
        <p:spPr>
          <a:xfrm>
            <a:off x="2465528" y="1098035"/>
            <a:ext cx="9618031" cy="707886"/>
          </a:xfrm>
          <a:prstGeom prst="rect">
            <a:avLst/>
          </a:prstGeom>
          <a:noFill/>
        </p:spPr>
        <p:txBody>
          <a:bodyPr wrap="square" lIns="91440" tIns="45720" rIns="91440" bIns="45720" anchor="t">
            <a:spAutoFit/>
          </a:bodyPr>
          <a:lstStyle/>
          <a:p>
            <a:r>
              <a:rPr lang="ja-JP" altLang="en-US" sz="2000">
                <a:solidFill>
                  <a:srgbClr val="001D35"/>
                </a:solidFill>
                <a:latin typeface="Noto Sans"/>
                <a:cs typeface="Noto Sans"/>
              </a:rPr>
              <a:t>土浦市と隣接する5市町と土浦市が独自に整備する公共施設について、行政界を超えて集約することで効率化・高機能化を図る。</a:t>
            </a:r>
            <a:endParaRPr lang="ja-JP" altLang="en-US" sz="2000">
              <a:solidFill>
                <a:srgbClr val="001D35"/>
              </a:solidFill>
              <a:latin typeface="Noto Sans" panose="020B0502040504020204" pitchFamily="34" charset="0"/>
              <a:cs typeface="Noto Sans" panose="020B0502040504020204" pitchFamily="34" charset="0"/>
            </a:endParaRPr>
          </a:p>
        </p:txBody>
      </p:sp>
      <p:sp>
        <p:nvSpPr>
          <p:cNvPr id="10" name="四角形: 角を丸くする 12">
            <a:extLst>
              <a:ext uri="{FF2B5EF4-FFF2-40B4-BE49-F238E27FC236}">
                <a16:creationId xmlns:a16="http://schemas.microsoft.com/office/drawing/2014/main" id="{1986609C-EDDD-1845-4799-1CD67B7C4979}"/>
              </a:ext>
            </a:extLst>
          </p:cNvPr>
          <p:cNvSpPr>
            <a:spLocks/>
          </p:cNvSpPr>
          <p:nvPr/>
        </p:nvSpPr>
        <p:spPr>
          <a:xfrm>
            <a:off x="2757959" y="2089191"/>
            <a:ext cx="3011324" cy="2053680"/>
          </a:xfrm>
          <a:prstGeom prst="roundRect">
            <a:avLst>
              <a:gd name="adj" fmla="val 5248"/>
            </a:avLst>
          </a:prstGeom>
          <a:solidFill>
            <a:srgbClr val="B8D0E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b="1">
                <a:solidFill>
                  <a:schemeClr val="tx1"/>
                </a:solidFill>
                <a:latin typeface="Noto Sans"/>
                <a:cs typeface="Noto Sans"/>
              </a:rPr>
              <a:t>土浦市</a:t>
            </a:r>
          </a:p>
          <a:p>
            <a:r>
              <a:rPr lang="ja-JP">
                <a:solidFill>
                  <a:schemeClr val="tx1"/>
                </a:solidFill>
                <a:latin typeface="Noto Sans"/>
                <a:cs typeface="Noto Sans"/>
              </a:rPr>
              <a:t>モール505</a:t>
            </a:r>
            <a:r>
              <a:rPr lang="ja-JP" altLang="en-US">
                <a:solidFill>
                  <a:schemeClr val="tx1"/>
                </a:solidFill>
                <a:latin typeface="Noto Sans"/>
                <a:cs typeface="Noto Sans"/>
              </a:rPr>
              <a:t>はイノベーション拠点として整備、地域課題解決の出発点として機能するように強化する。</a:t>
            </a:r>
          </a:p>
        </p:txBody>
      </p:sp>
      <p:sp>
        <p:nvSpPr>
          <p:cNvPr id="15" name="四角形: 角を丸くする 12">
            <a:extLst>
              <a:ext uri="{FF2B5EF4-FFF2-40B4-BE49-F238E27FC236}">
                <a16:creationId xmlns:a16="http://schemas.microsoft.com/office/drawing/2014/main" id="{5A3DA3DB-9F3E-C8E7-BDBA-A0F1BAFF4688}"/>
              </a:ext>
            </a:extLst>
          </p:cNvPr>
          <p:cNvSpPr>
            <a:spLocks/>
          </p:cNvSpPr>
          <p:nvPr/>
        </p:nvSpPr>
        <p:spPr>
          <a:xfrm>
            <a:off x="5891557" y="2085549"/>
            <a:ext cx="3011324" cy="2061617"/>
          </a:xfrm>
          <a:prstGeom prst="roundRect">
            <a:avLst>
              <a:gd name="adj" fmla="val 5248"/>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b="1">
                <a:solidFill>
                  <a:schemeClr val="tx1"/>
                </a:solidFill>
                <a:latin typeface="Noto Sans"/>
                <a:cs typeface="Noto Sans"/>
              </a:rPr>
              <a:t>つくば</a:t>
            </a:r>
            <a:r>
              <a:rPr lang="ja-JP" b="1">
                <a:solidFill>
                  <a:schemeClr val="tx1"/>
                </a:solidFill>
                <a:latin typeface="Noto Sans"/>
                <a:cs typeface="Noto Sans"/>
              </a:rPr>
              <a:t>市</a:t>
            </a:r>
          </a:p>
          <a:p>
            <a:r>
              <a:rPr lang="ja-JP" altLang="en-US">
                <a:solidFill>
                  <a:schemeClr val="tx1"/>
                </a:solidFill>
                <a:latin typeface="Noto Sans"/>
                <a:cs typeface="Noto Sans"/>
              </a:rPr>
              <a:t>ノバホ</a:t>
            </a:r>
            <a:r>
              <a:rPr lang="ja-JP">
                <a:solidFill>
                  <a:schemeClr val="tx1"/>
                </a:solidFill>
                <a:latin typeface="Noto Sans"/>
                <a:cs typeface="Noto Sans"/>
              </a:rPr>
              <a:t>ール</a:t>
            </a:r>
            <a:r>
              <a:rPr lang="ja-JP" altLang="en-US">
                <a:solidFill>
                  <a:schemeClr val="tx1"/>
                </a:solidFill>
                <a:latin typeface="Noto Sans"/>
                <a:cs typeface="Noto Sans"/>
              </a:rPr>
              <a:t>を芸術・国際交流拠点として高機能化。圏域のメインホールとして位置付ける。</a:t>
            </a:r>
          </a:p>
        </p:txBody>
      </p:sp>
      <p:sp>
        <p:nvSpPr>
          <p:cNvPr id="18" name="四角形: 角を丸くする 12">
            <a:extLst>
              <a:ext uri="{FF2B5EF4-FFF2-40B4-BE49-F238E27FC236}">
                <a16:creationId xmlns:a16="http://schemas.microsoft.com/office/drawing/2014/main" id="{80AF0F85-5D2F-EA6C-C20B-CE3AACFEE427}"/>
              </a:ext>
            </a:extLst>
          </p:cNvPr>
          <p:cNvSpPr>
            <a:spLocks/>
          </p:cNvSpPr>
          <p:nvPr/>
        </p:nvSpPr>
        <p:spPr>
          <a:xfrm>
            <a:off x="9022837" y="2086546"/>
            <a:ext cx="3024881" cy="2060795"/>
          </a:xfrm>
          <a:prstGeom prst="roundRect">
            <a:avLst>
              <a:gd name="adj" fmla="val 5248"/>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b="1">
                <a:solidFill>
                  <a:schemeClr val="tx1"/>
                </a:solidFill>
                <a:latin typeface="Noto Sans"/>
                <a:cs typeface="Noto Sans"/>
              </a:rPr>
              <a:t>阿見町</a:t>
            </a:r>
            <a:endParaRPr lang="ja-JP" b="1">
              <a:solidFill>
                <a:schemeClr val="tx1"/>
              </a:solidFill>
              <a:latin typeface="Noto Sans"/>
              <a:cs typeface="Noto Sans"/>
            </a:endParaRPr>
          </a:p>
          <a:p>
            <a:r>
              <a:rPr lang="ja-JP" altLang="en-US">
                <a:solidFill>
                  <a:schemeClr val="tx1"/>
                </a:solidFill>
                <a:latin typeface="Noto Sans"/>
                <a:cs typeface="Noto Sans"/>
              </a:rPr>
              <a:t>総合運動公園を圏域の屋外スポーツ拠点として高機能化。牛久市や土浦市のスポーツ施設需要の移転を促す</a:t>
            </a:r>
            <a:endParaRPr lang="ja-JP">
              <a:solidFill>
                <a:schemeClr val="tx1"/>
              </a:solidFill>
              <a:latin typeface="Noto Sans"/>
              <a:cs typeface="Noto Sans"/>
            </a:endParaRPr>
          </a:p>
        </p:txBody>
      </p:sp>
      <p:sp>
        <p:nvSpPr>
          <p:cNvPr id="22" name="TextBox 21">
            <a:extLst>
              <a:ext uri="{FF2B5EF4-FFF2-40B4-BE49-F238E27FC236}">
                <a16:creationId xmlns:a16="http://schemas.microsoft.com/office/drawing/2014/main" id="{5F5B2AF1-48C1-7BFE-5F93-B26AA25307E0}"/>
              </a:ext>
            </a:extLst>
          </p:cNvPr>
          <p:cNvSpPr txBox="1"/>
          <p:nvPr/>
        </p:nvSpPr>
        <p:spPr>
          <a:xfrm>
            <a:off x="2760337" y="5484057"/>
            <a:ext cx="9295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t>近隣市町で同様の機能を持った施設を廃止・縮小しつつ、</a:t>
            </a:r>
            <a:endParaRPr lang="en-US" altLang="ja-JP"/>
          </a:p>
          <a:p>
            <a:pPr algn="ctr"/>
            <a:r>
              <a:rPr lang="ja-JP" altLang="en-US" b="1"/>
              <a:t>高機能化によって住民が受けるサービスの低下を避ける</a:t>
            </a:r>
            <a:endParaRPr lang="ja-JP"/>
          </a:p>
        </p:txBody>
      </p:sp>
      <p:sp>
        <p:nvSpPr>
          <p:cNvPr id="28" name="左中かっこ 18">
            <a:extLst>
              <a:ext uri="{FF2B5EF4-FFF2-40B4-BE49-F238E27FC236}">
                <a16:creationId xmlns:a16="http://schemas.microsoft.com/office/drawing/2014/main" id="{D0E49125-D363-879C-7019-E0CADB15061E}"/>
              </a:ext>
            </a:extLst>
          </p:cNvPr>
          <p:cNvSpPr/>
          <p:nvPr/>
        </p:nvSpPr>
        <p:spPr>
          <a:xfrm rot="16200000">
            <a:off x="7039244" y="296043"/>
            <a:ext cx="843396" cy="9172955"/>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2071610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3B704-BE42-A126-7976-1CF8FDAAAB67}"/>
            </a:ext>
          </a:extLst>
        </p:cNvPr>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BB9F8A1D-B160-8654-7487-B044FCD8E0E1}"/>
              </a:ext>
            </a:extLst>
          </p:cNvPr>
          <p:cNvGrpSpPr/>
          <p:nvPr/>
        </p:nvGrpSpPr>
        <p:grpSpPr>
          <a:xfrm>
            <a:off x="347981" y="1526214"/>
            <a:ext cx="11497113" cy="544046"/>
            <a:chOff x="-2761718" y="376358"/>
            <a:chExt cx="11497113" cy="544046"/>
          </a:xfrm>
          <a:solidFill>
            <a:schemeClr val="bg1">
              <a:lumMod val="85000"/>
            </a:schemeClr>
          </a:solidFill>
          <a:effectLst/>
        </p:grpSpPr>
        <p:sp>
          <p:nvSpPr>
            <p:cNvPr id="62" name="楕円 61">
              <a:extLst>
                <a:ext uri="{FF2B5EF4-FFF2-40B4-BE49-F238E27FC236}">
                  <a16:creationId xmlns:a16="http://schemas.microsoft.com/office/drawing/2014/main" id="{D9D542C4-7027-AD80-04E5-C9EE87C422A4}"/>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19682823-B2A6-8E94-2B48-7B793508002A}"/>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AA026DDA-C004-E3B4-8130-2E0D58527007}"/>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3" name="グループ化 42">
            <a:extLst>
              <a:ext uri="{FF2B5EF4-FFF2-40B4-BE49-F238E27FC236}">
                <a16:creationId xmlns:a16="http://schemas.microsoft.com/office/drawing/2014/main" id="{1E6AEAAE-1F9A-73D1-1AB1-07035D1C2CA0}"/>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680AD12E-D7C6-A996-7251-D8A525463E67}"/>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47579292-BFD5-1207-1426-9907C9DD6D8D}"/>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D3E0B311-51E5-5DB1-0245-C29B079292A9}"/>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83357AF9-4F5F-9D76-58F8-BB90F55086EB}"/>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grpSp>
        <p:nvGrpSpPr>
          <p:cNvPr id="92" name="グループ化 91">
            <a:extLst>
              <a:ext uri="{FF2B5EF4-FFF2-40B4-BE49-F238E27FC236}">
                <a16:creationId xmlns:a16="http://schemas.microsoft.com/office/drawing/2014/main" id="{F4D6D2AC-B808-3D8E-140C-53FC1AE3155C}"/>
              </a:ext>
            </a:extLst>
          </p:cNvPr>
          <p:cNvGrpSpPr/>
          <p:nvPr/>
        </p:nvGrpSpPr>
        <p:grpSpPr>
          <a:xfrm>
            <a:off x="8424223" y="1531251"/>
            <a:ext cx="3420871" cy="540809"/>
            <a:chOff x="1453487" y="381212"/>
            <a:chExt cx="3420871" cy="540809"/>
          </a:xfrm>
          <a:solidFill>
            <a:schemeClr val="tx2"/>
          </a:solidFill>
          <a:effectLst/>
        </p:grpSpPr>
        <p:sp>
          <p:nvSpPr>
            <p:cNvPr id="94" name="楕円 93">
              <a:extLst>
                <a:ext uri="{FF2B5EF4-FFF2-40B4-BE49-F238E27FC236}">
                  <a16:creationId xmlns:a16="http://schemas.microsoft.com/office/drawing/2014/main" id="{5AE7F47F-A3F3-EBB9-BBF4-CEC4F23426C0}"/>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5" name="楕円 94">
              <a:extLst>
                <a:ext uri="{FF2B5EF4-FFF2-40B4-BE49-F238E27FC236}">
                  <a16:creationId xmlns:a16="http://schemas.microsoft.com/office/drawing/2014/main" id="{21B18543-4DF9-8276-F661-EE145D11D06F}"/>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6" name="正方形/長方形 95">
              <a:extLst>
                <a:ext uri="{FF2B5EF4-FFF2-40B4-BE49-F238E27FC236}">
                  <a16:creationId xmlns:a16="http://schemas.microsoft.com/office/drawing/2014/main" id="{74D1CDBE-1E2A-9E42-1401-4BC1A4AB640D}"/>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3" name="テキスト ボックス 92">
            <a:extLst>
              <a:ext uri="{FF2B5EF4-FFF2-40B4-BE49-F238E27FC236}">
                <a16:creationId xmlns:a16="http://schemas.microsoft.com/office/drawing/2014/main" id="{70720C40-CE3E-1084-12C4-B5FA3E5A3A9A}"/>
              </a:ext>
            </a:extLst>
          </p:cNvPr>
          <p:cNvSpPr txBox="1"/>
          <p:nvPr/>
        </p:nvSpPr>
        <p:spPr>
          <a:xfrm>
            <a:off x="8562271" y="1506926"/>
            <a:ext cx="3145646"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97" name="グループ化 96">
            <a:extLst>
              <a:ext uri="{FF2B5EF4-FFF2-40B4-BE49-F238E27FC236}">
                <a16:creationId xmlns:a16="http://schemas.microsoft.com/office/drawing/2014/main" id="{1789899D-B2CB-565C-4175-185B92FB9CB1}"/>
              </a:ext>
            </a:extLst>
          </p:cNvPr>
          <p:cNvGrpSpPr/>
          <p:nvPr/>
        </p:nvGrpSpPr>
        <p:grpSpPr>
          <a:xfrm>
            <a:off x="346906" y="1528237"/>
            <a:ext cx="3420871" cy="540809"/>
            <a:chOff x="1453487" y="381212"/>
            <a:chExt cx="3420871" cy="540809"/>
          </a:xfrm>
          <a:solidFill>
            <a:schemeClr val="bg1">
              <a:lumMod val="85000"/>
            </a:schemeClr>
          </a:solidFill>
          <a:effectLst/>
        </p:grpSpPr>
        <p:sp>
          <p:nvSpPr>
            <p:cNvPr id="102" name="楕円 101">
              <a:extLst>
                <a:ext uri="{FF2B5EF4-FFF2-40B4-BE49-F238E27FC236}">
                  <a16:creationId xmlns:a16="http://schemas.microsoft.com/office/drawing/2014/main" id="{EFA8BBB4-75E3-D35B-97A2-131672CCED07}"/>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3" name="楕円 102">
              <a:extLst>
                <a:ext uri="{FF2B5EF4-FFF2-40B4-BE49-F238E27FC236}">
                  <a16:creationId xmlns:a16="http://schemas.microsoft.com/office/drawing/2014/main" id="{A36F8C83-5439-F8D0-CB7A-2CB1590B1D9F}"/>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4" name="正方形/長方形 103">
              <a:extLst>
                <a:ext uri="{FF2B5EF4-FFF2-40B4-BE49-F238E27FC236}">
                  <a16:creationId xmlns:a16="http://schemas.microsoft.com/office/drawing/2014/main" id="{64A8FB1B-0EBA-005D-1502-67EC0970F0B4}"/>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5" name="テキスト ボックス 104">
            <a:extLst>
              <a:ext uri="{FF2B5EF4-FFF2-40B4-BE49-F238E27FC236}">
                <a16:creationId xmlns:a16="http://schemas.microsoft.com/office/drawing/2014/main" id="{B9A1E44B-ED97-3553-88B8-C58E243F379F}"/>
              </a:ext>
            </a:extLst>
          </p:cNvPr>
          <p:cNvSpPr txBox="1"/>
          <p:nvPr/>
        </p:nvSpPr>
        <p:spPr>
          <a:xfrm>
            <a:off x="600388" y="1506926"/>
            <a:ext cx="2914778"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社会変化の</a:t>
            </a:r>
            <a:r>
              <a:rPr kumimoji="1" lang="ja-JP" altLang="en-US" sz="3200" b="1">
                <a:solidFill>
                  <a:schemeClr val="tx2"/>
                </a:solidFill>
                <a:latin typeface="Noto Sans JP" panose="020B0200000000000000" pitchFamily="50" charset="-128"/>
                <a:ea typeface="Noto Sans JP" panose="020B0200000000000000" pitchFamily="50" charset="-128"/>
              </a:rPr>
              <a:t>要因</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2" name="グループ化 1">
            <a:extLst>
              <a:ext uri="{FF2B5EF4-FFF2-40B4-BE49-F238E27FC236}">
                <a16:creationId xmlns:a16="http://schemas.microsoft.com/office/drawing/2014/main" id="{D01F79CA-B5F6-379A-7720-1D41BA60EE7C}"/>
              </a:ext>
            </a:extLst>
          </p:cNvPr>
          <p:cNvGrpSpPr/>
          <p:nvPr/>
        </p:nvGrpSpPr>
        <p:grpSpPr>
          <a:xfrm>
            <a:off x="4917741" y="2066214"/>
            <a:ext cx="2340000" cy="2826447"/>
            <a:chOff x="4917741" y="2066214"/>
            <a:chExt cx="2340000" cy="2826447"/>
          </a:xfrm>
        </p:grpSpPr>
        <p:grpSp>
          <p:nvGrpSpPr>
            <p:cNvPr id="175" name="グループ化 174">
              <a:extLst>
                <a:ext uri="{FF2B5EF4-FFF2-40B4-BE49-F238E27FC236}">
                  <a16:creationId xmlns:a16="http://schemas.microsoft.com/office/drawing/2014/main" id="{F8C20573-62B0-10E2-C51C-7A84F973595B}"/>
                </a:ext>
              </a:extLst>
            </p:cNvPr>
            <p:cNvGrpSpPr/>
            <p:nvPr/>
          </p:nvGrpSpPr>
          <p:grpSpPr>
            <a:xfrm>
              <a:off x="4917741" y="2090190"/>
              <a:ext cx="2340000" cy="540808"/>
              <a:chOff x="1453487" y="381213"/>
              <a:chExt cx="2340000" cy="540808"/>
            </a:xfrm>
            <a:solidFill>
              <a:schemeClr val="bg1">
                <a:lumMod val="85000"/>
              </a:schemeClr>
            </a:solidFill>
            <a:effectLst/>
          </p:grpSpPr>
          <p:sp>
            <p:nvSpPr>
              <p:cNvPr id="177" name="楕円 176">
                <a:extLst>
                  <a:ext uri="{FF2B5EF4-FFF2-40B4-BE49-F238E27FC236}">
                    <a16:creationId xmlns:a16="http://schemas.microsoft.com/office/drawing/2014/main" id="{FE5C32E4-E562-B7FF-CDBD-E2B28F9B3CC5}"/>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78" name="楕円 177">
                <a:extLst>
                  <a:ext uri="{FF2B5EF4-FFF2-40B4-BE49-F238E27FC236}">
                    <a16:creationId xmlns:a16="http://schemas.microsoft.com/office/drawing/2014/main" id="{C351ED8A-BCC1-B38E-85A6-4F4628612F5C}"/>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79" name="正方形/長方形 178">
                <a:extLst>
                  <a:ext uri="{FF2B5EF4-FFF2-40B4-BE49-F238E27FC236}">
                    <a16:creationId xmlns:a16="http://schemas.microsoft.com/office/drawing/2014/main" id="{AC8113F2-EE69-11D1-29E1-0673821D240D}"/>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76" name="テキスト ボックス 175">
              <a:extLst>
                <a:ext uri="{FF2B5EF4-FFF2-40B4-BE49-F238E27FC236}">
                  <a16:creationId xmlns:a16="http://schemas.microsoft.com/office/drawing/2014/main" id="{C8FEC1D1-319A-E5A0-D4B9-8561E3F20E94}"/>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180" name="グループ化 179">
              <a:extLst>
                <a:ext uri="{FF2B5EF4-FFF2-40B4-BE49-F238E27FC236}">
                  <a16:creationId xmlns:a16="http://schemas.microsoft.com/office/drawing/2014/main" id="{A71E09E2-81DD-B8EF-9E86-0B3E7D61D3F2}"/>
                </a:ext>
              </a:extLst>
            </p:cNvPr>
            <p:cNvGrpSpPr/>
            <p:nvPr/>
          </p:nvGrpSpPr>
          <p:grpSpPr>
            <a:xfrm>
              <a:off x="4917741" y="2627913"/>
              <a:ext cx="2340000" cy="584775"/>
              <a:chOff x="1413186" y="2305377"/>
              <a:chExt cx="2340000" cy="584775"/>
            </a:xfrm>
          </p:grpSpPr>
          <p:grpSp>
            <p:nvGrpSpPr>
              <p:cNvPr id="181" name="グループ化 180">
                <a:extLst>
                  <a:ext uri="{FF2B5EF4-FFF2-40B4-BE49-F238E27FC236}">
                    <a16:creationId xmlns:a16="http://schemas.microsoft.com/office/drawing/2014/main" id="{1AA357E2-8E06-9140-2824-2CF4A89D784F}"/>
                  </a:ext>
                </a:extLst>
              </p:cNvPr>
              <p:cNvGrpSpPr/>
              <p:nvPr/>
            </p:nvGrpSpPr>
            <p:grpSpPr>
              <a:xfrm>
                <a:off x="1413186" y="2329353"/>
                <a:ext cx="2340000" cy="540808"/>
                <a:chOff x="1453487" y="381213"/>
                <a:chExt cx="2340000" cy="540808"/>
              </a:xfrm>
              <a:solidFill>
                <a:schemeClr val="bg1">
                  <a:lumMod val="85000"/>
                </a:schemeClr>
              </a:solidFill>
              <a:effectLst/>
            </p:grpSpPr>
            <p:sp>
              <p:nvSpPr>
                <p:cNvPr id="183" name="楕円 182">
                  <a:extLst>
                    <a:ext uri="{FF2B5EF4-FFF2-40B4-BE49-F238E27FC236}">
                      <a16:creationId xmlns:a16="http://schemas.microsoft.com/office/drawing/2014/main" id="{9A2EF425-01ED-9D3B-F6A4-3DFF64CC6D74}"/>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4" name="楕円 183">
                  <a:extLst>
                    <a:ext uri="{FF2B5EF4-FFF2-40B4-BE49-F238E27FC236}">
                      <a16:creationId xmlns:a16="http://schemas.microsoft.com/office/drawing/2014/main" id="{1A50C380-1A79-E0FD-F4F8-D0E40DAC02B4}"/>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5" name="正方形/長方形 184">
                  <a:extLst>
                    <a:ext uri="{FF2B5EF4-FFF2-40B4-BE49-F238E27FC236}">
                      <a16:creationId xmlns:a16="http://schemas.microsoft.com/office/drawing/2014/main" id="{F2EB5FAF-6864-E873-663A-C82CA6D0E76D}"/>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2" name="テキスト ボックス 181">
                <a:extLst>
                  <a:ext uri="{FF2B5EF4-FFF2-40B4-BE49-F238E27FC236}">
                    <a16:creationId xmlns:a16="http://schemas.microsoft.com/office/drawing/2014/main" id="{9AF60C9D-B5D2-3BF7-6CFD-44B85D6A2F1D}"/>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86" name="グループ化 185">
              <a:extLst>
                <a:ext uri="{FF2B5EF4-FFF2-40B4-BE49-F238E27FC236}">
                  <a16:creationId xmlns:a16="http://schemas.microsoft.com/office/drawing/2014/main" id="{56DD0FCD-89AF-7101-F5FF-75EFB2CABBD6}"/>
                </a:ext>
              </a:extLst>
            </p:cNvPr>
            <p:cNvGrpSpPr/>
            <p:nvPr/>
          </p:nvGrpSpPr>
          <p:grpSpPr>
            <a:xfrm>
              <a:off x="4917741" y="3187905"/>
              <a:ext cx="2340000" cy="584775"/>
              <a:chOff x="1413186" y="2305378"/>
              <a:chExt cx="2340000" cy="584775"/>
            </a:xfrm>
          </p:grpSpPr>
          <p:grpSp>
            <p:nvGrpSpPr>
              <p:cNvPr id="187" name="グループ化 186">
                <a:extLst>
                  <a:ext uri="{FF2B5EF4-FFF2-40B4-BE49-F238E27FC236}">
                    <a16:creationId xmlns:a16="http://schemas.microsoft.com/office/drawing/2014/main" id="{6C59BBA2-E22F-043A-49CA-42E5BFC6884C}"/>
                  </a:ext>
                </a:extLst>
              </p:cNvPr>
              <p:cNvGrpSpPr/>
              <p:nvPr/>
            </p:nvGrpSpPr>
            <p:grpSpPr>
              <a:xfrm>
                <a:off x="1413186" y="2329353"/>
                <a:ext cx="2340000" cy="540808"/>
                <a:chOff x="1453487" y="381213"/>
                <a:chExt cx="2340000" cy="540808"/>
              </a:xfrm>
              <a:solidFill>
                <a:schemeClr val="bg1">
                  <a:lumMod val="85000"/>
                </a:schemeClr>
              </a:solidFill>
              <a:effectLst/>
            </p:grpSpPr>
            <p:sp>
              <p:nvSpPr>
                <p:cNvPr id="189" name="楕円 188">
                  <a:extLst>
                    <a:ext uri="{FF2B5EF4-FFF2-40B4-BE49-F238E27FC236}">
                      <a16:creationId xmlns:a16="http://schemas.microsoft.com/office/drawing/2014/main" id="{9B33DF10-E6EB-F0E4-A02E-646C906042A4}"/>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0" name="楕円 189">
                  <a:extLst>
                    <a:ext uri="{FF2B5EF4-FFF2-40B4-BE49-F238E27FC236}">
                      <a16:creationId xmlns:a16="http://schemas.microsoft.com/office/drawing/2014/main" id="{72D71F66-2C57-127E-40EA-E56FFB289F72}"/>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1" name="正方形/長方形 190">
                  <a:extLst>
                    <a:ext uri="{FF2B5EF4-FFF2-40B4-BE49-F238E27FC236}">
                      <a16:creationId xmlns:a16="http://schemas.microsoft.com/office/drawing/2014/main" id="{7CEF2B95-8031-5523-9873-C7A64A4D7A19}"/>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88" name="テキスト ボックス 187">
                <a:extLst>
                  <a:ext uri="{FF2B5EF4-FFF2-40B4-BE49-F238E27FC236}">
                    <a16:creationId xmlns:a16="http://schemas.microsoft.com/office/drawing/2014/main" id="{705C2263-4833-A257-C708-DFD9854A9BFA}"/>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2" name="グループ化 191">
              <a:extLst>
                <a:ext uri="{FF2B5EF4-FFF2-40B4-BE49-F238E27FC236}">
                  <a16:creationId xmlns:a16="http://schemas.microsoft.com/office/drawing/2014/main" id="{1FBBA3E2-48CC-F5B1-18D1-111C9C6FA045}"/>
                </a:ext>
              </a:extLst>
            </p:cNvPr>
            <p:cNvGrpSpPr/>
            <p:nvPr/>
          </p:nvGrpSpPr>
          <p:grpSpPr>
            <a:xfrm>
              <a:off x="4917741" y="3747895"/>
              <a:ext cx="2340000" cy="584775"/>
              <a:chOff x="1413186" y="2305377"/>
              <a:chExt cx="2340000" cy="584775"/>
            </a:xfrm>
          </p:grpSpPr>
          <p:grpSp>
            <p:nvGrpSpPr>
              <p:cNvPr id="193" name="グループ化 192">
                <a:extLst>
                  <a:ext uri="{FF2B5EF4-FFF2-40B4-BE49-F238E27FC236}">
                    <a16:creationId xmlns:a16="http://schemas.microsoft.com/office/drawing/2014/main" id="{1507E5E2-A17B-7710-9324-38ABBAD4E539}"/>
                  </a:ext>
                </a:extLst>
              </p:cNvPr>
              <p:cNvGrpSpPr/>
              <p:nvPr/>
            </p:nvGrpSpPr>
            <p:grpSpPr>
              <a:xfrm>
                <a:off x="1413186" y="2329353"/>
                <a:ext cx="2340000" cy="540808"/>
                <a:chOff x="1453487" y="381213"/>
                <a:chExt cx="2340000" cy="540808"/>
              </a:xfrm>
              <a:solidFill>
                <a:schemeClr val="bg1">
                  <a:lumMod val="85000"/>
                </a:schemeClr>
              </a:solidFill>
              <a:effectLst/>
            </p:grpSpPr>
            <p:sp>
              <p:nvSpPr>
                <p:cNvPr id="195" name="楕円 194">
                  <a:extLst>
                    <a:ext uri="{FF2B5EF4-FFF2-40B4-BE49-F238E27FC236}">
                      <a16:creationId xmlns:a16="http://schemas.microsoft.com/office/drawing/2014/main" id="{E5F225CF-09BF-98C2-E683-96D9C73F52A4}"/>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6" name="楕円 195">
                  <a:extLst>
                    <a:ext uri="{FF2B5EF4-FFF2-40B4-BE49-F238E27FC236}">
                      <a16:creationId xmlns:a16="http://schemas.microsoft.com/office/drawing/2014/main" id="{B0237E0D-1A74-8B68-51EC-43ABFA8CF063}"/>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7" name="正方形/長方形 196">
                  <a:extLst>
                    <a:ext uri="{FF2B5EF4-FFF2-40B4-BE49-F238E27FC236}">
                      <a16:creationId xmlns:a16="http://schemas.microsoft.com/office/drawing/2014/main" id="{3B25C2B2-BAB1-DF05-DA5A-960FB10FE109}"/>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94" name="テキスト ボックス 193">
                <a:extLst>
                  <a:ext uri="{FF2B5EF4-FFF2-40B4-BE49-F238E27FC236}">
                    <a16:creationId xmlns:a16="http://schemas.microsoft.com/office/drawing/2014/main" id="{255C8743-0448-AD45-7568-8D3E2DE2DE15}"/>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技術革新</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98" name="グループ化 197">
              <a:extLst>
                <a:ext uri="{FF2B5EF4-FFF2-40B4-BE49-F238E27FC236}">
                  <a16:creationId xmlns:a16="http://schemas.microsoft.com/office/drawing/2014/main" id="{1E1A5AD3-1B74-10CF-DC52-FEFF45C04E4F}"/>
                </a:ext>
              </a:extLst>
            </p:cNvPr>
            <p:cNvGrpSpPr/>
            <p:nvPr/>
          </p:nvGrpSpPr>
          <p:grpSpPr>
            <a:xfrm>
              <a:off x="4917741" y="4307886"/>
              <a:ext cx="2340000" cy="584775"/>
              <a:chOff x="1413186" y="2305377"/>
              <a:chExt cx="2340000" cy="584775"/>
            </a:xfrm>
          </p:grpSpPr>
          <p:grpSp>
            <p:nvGrpSpPr>
              <p:cNvPr id="199" name="グループ化 198">
                <a:extLst>
                  <a:ext uri="{FF2B5EF4-FFF2-40B4-BE49-F238E27FC236}">
                    <a16:creationId xmlns:a16="http://schemas.microsoft.com/office/drawing/2014/main" id="{B9CEFBFF-3FB3-FCFF-1AA8-23A586485E04}"/>
                  </a:ext>
                </a:extLst>
              </p:cNvPr>
              <p:cNvGrpSpPr/>
              <p:nvPr/>
            </p:nvGrpSpPr>
            <p:grpSpPr>
              <a:xfrm>
                <a:off x="1413186" y="2329353"/>
                <a:ext cx="2340000" cy="540808"/>
                <a:chOff x="1453487" y="381213"/>
                <a:chExt cx="2340000" cy="540808"/>
              </a:xfrm>
              <a:solidFill>
                <a:schemeClr val="bg1">
                  <a:lumMod val="85000"/>
                </a:schemeClr>
              </a:solidFill>
              <a:effectLst/>
            </p:grpSpPr>
            <p:sp>
              <p:nvSpPr>
                <p:cNvPr id="201" name="楕円 200">
                  <a:extLst>
                    <a:ext uri="{FF2B5EF4-FFF2-40B4-BE49-F238E27FC236}">
                      <a16:creationId xmlns:a16="http://schemas.microsoft.com/office/drawing/2014/main" id="{BC3D5647-C07B-6442-68C5-F69B75F6B4FC}"/>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2" name="楕円 201">
                  <a:extLst>
                    <a:ext uri="{FF2B5EF4-FFF2-40B4-BE49-F238E27FC236}">
                      <a16:creationId xmlns:a16="http://schemas.microsoft.com/office/drawing/2014/main" id="{A15ECBB7-443B-C921-D7A8-662C8335EE8C}"/>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03" name="正方形/長方形 202">
                  <a:extLst>
                    <a:ext uri="{FF2B5EF4-FFF2-40B4-BE49-F238E27FC236}">
                      <a16:creationId xmlns:a16="http://schemas.microsoft.com/office/drawing/2014/main" id="{FE1E7323-024A-3596-C7BC-D7C0ED14F3E8}"/>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00" name="テキスト ボックス 199">
                <a:extLst>
                  <a:ext uri="{FF2B5EF4-FFF2-40B4-BE49-F238E27FC236}">
                    <a16:creationId xmlns:a16="http://schemas.microsoft.com/office/drawing/2014/main" id="{249369C4-523E-F47A-602A-D5999F716F52}"/>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気候変動</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grpSp>
        <p:nvGrpSpPr>
          <p:cNvPr id="9" name="グループ化 8">
            <a:extLst>
              <a:ext uri="{FF2B5EF4-FFF2-40B4-BE49-F238E27FC236}">
                <a16:creationId xmlns:a16="http://schemas.microsoft.com/office/drawing/2014/main" id="{6227136A-A786-9C7E-227D-F9FB826CC290}"/>
              </a:ext>
            </a:extLst>
          </p:cNvPr>
          <p:cNvGrpSpPr/>
          <p:nvPr/>
        </p:nvGrpSpPr>
        <p:grpSpPr>
          <a:xfrm>
            <a:off x="8578298" y="2090190"/>
            <a:ext cx="3113592" cy="3749099"/>
            <a:chOff x="8264590" y="2938022"/>
            <a:chExt cx="3113592" cy="3749099"/>
          </a:xfrm>
        </p:grpSpPr>
        <p:grpSp>
          <p:nvGrpSpPr>
            <p:cNvPr id="13" name="グループ化 12">
              <a:extLst>
                <a:ext uri="{FF2B5EF4-FFF2-40B4-BE49-F238E27FC236}">
                  <a16:creationId xmlns:a16="http://schemas.microsoft.com/office/drawing/2014/main" id="{A62BC813-41A8-BA8F-ABF4-6D28F15503DD}"/>
                </a:ext>
              </a:extLst>
            </p:cNvPr>
            <p:cNvGrpSpPr/>
            <p:nvPr/>
          </p:nvGrpSpPr>
          <p:grpSpPr>
            <a:xfrm>
              <a:off x="8264590" y="2938022"/>
              <a:ext cx="3111125" cy="540562"/>
              <a:chOff x="773567" y="3207929"/>
              <a:chExt cx="3111125" cy="540562"/>
            </a:xfrm>
          </p:grpSpPr>
          <p:grpSp>
            <p:nvGrpSpPr>
              <p:cNvPr id="44" name="グループ化 43">
                <a:extLst>
                  <a:ext uri="{FF2B5EF4-FFF2-40B4-BE49-F238E27FC236}">
                    <a16:creationId xmlns:a16="http://schemas.microsoft.com/office/drawing/2014/main" id="{8C3ECE30-C4C7-9FF7-A5B4-DBEA072D7555}"/>
                  </a:ext>
                </a:extLst>
              </p:cNvPr>
              <p:cNvGrpSpPr/>
              <p:nvPr/>
            </p:nvGrpSpPr>
            <p:grpSpPr>
              <a:xfrm>
                <a:off x="773567" y="3207929"/>
                <a:ext cx="3111125" cy="540562"/>
                <a:chOff x="845207" y="383459"/>
                <a:chExt cx="3111125" cy="540562"/>
              </a:xfrm>
              <a:solidFill>
                <a:schemeClr val="bg1">
                  <a:lumMod val="85000"/>
                </a:schemeClr>
              </a:solidFill>
              <a:effectLst/>
            </p:grpSpPr>
            <p:sp>
              <p:nvSpPr>
                <p:cNvPr id="46" name="楕円 45">
                  <a:extLst>
                    <a:ext uri="{FF2B5EF4-FFF2-40B4-BE49-F238E27FC236}">
                      <a16:creationId xmlns:a16="http://schemas.microsoft.com/office/drawing/2014/main" id="{740131F0-0D45-BF7F-7276-942E23FCCBD3}"/>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7" name="楕円 46">
                  <a:extLst>
                    <a:ext uri="{FF2B5EF4-FFF2-40B4-BE49-F238E27FC236}">
                      <a16:creationId xmlns:a16="http://schemas.microsoft.com/office/drawing/2014/main" id="{E71B50B2-4943-FB9E-E76A-DE8A211525E9}"/>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8" name="正方形/長方形 47">
                  <a:extLst>
                    <a:ext uri="{FF2B5EF4-FFF2-40B4-BE49-F238E27FC236}">
                      <a16:creationId xmlns:a16="http://schemas.microsoft.com/office/drawing/2014/main" id="{765061F5-0FD3-38A6-AE80-FEE6C993C371}"/>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5" name="テキスト ボックス 44">
                <a:extLst>
                  <a:ext uri="{FF2B5EF4-FFF2-40B4-BE49-F238E27FC236}">
                    <a16:creationId xmlns:a16="http://schemas.microsoft.com/office/drawing/2014/main" id="{9EE9E5BC-DB19-B6AA-2365-BB628EC4A162}"/>
                  </a:ext>
                </a:extLst>
              </p:cNvPr>
              <p:cNvSpPr txBox="1"/>
              <p:nvPr/>
            </p:nvSpPr>
            <p:spPr>
              <a:xfrm>
                <a:off x="1121270" y="3253504"/>
                <a:ext cx="2408280"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不便な公共交通</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14" name="グループ化 13">
              <a:extLst>
                <a:ext uri="{FF2B5EF4-FFF2-40B4-BE49-F238E27FC236}">
                  <a16:creationId xmlns:a16="http://schemas.microsoft.com/office/drawing/2014/main" id="{29A3A94C-D555-9035-B5AE-2284F31ADE72}"/>
                </a:ext>
              </a:extLst>
            </p:cNvPr>
            <p:cNvGrpSpPr/>
            <p:nvPr/>
          </p:nvGrpSpPr>
          <p:grpSpPr>
            <a:xfrm>
              <a:off x="8264590" y="3501998"/>
              <a:ext cx="3113592" cy="936000"/>
              <a:chOff x="848927" y="382895"/>
              <a:chExt cx="3113592" cy="936000"/>
            </a:xfrm>
            <a:solidFill>
              <a:schemeClr val="bg1">
                <a:lumMod val="85000"/>
              </a:schemeClr>
            </a:solidFill>
            <a:effectLst/>
          </p:grpSpPr>
          <p:sp>
            <p:nvSpPr>
              <p:cNvPr id="40" name="楕円 39">
                <a:extLst>
                  <a:ext uri="{FF2B5EF4-FFF2-40B4-BE49-F238E27FC236}">
                    <a16:creationId xmlns:a16="http://schemas.microsoft.com/office/drawing/2014/main" id="{0F9CE2B7-4EDA-CFA2-7B4B-E6AC97E2E145}"/>
                  </a:ext>
                </a:extLst>
              </p:cNvPr>
              <p:cNvSpPr>
                <a:spLocks noChangeAspect="1"/>
              </p:cNvSpPr>
              <p:nvPr/>
            </p:nvSpPr>
            <p:spPr>
              <a:xfrm>
                <a:off x="848927" y="382895"/>
                <a:ext cx="936000" cy="936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1" name="楕円 40">
                <a:extLst>
                  <a:ext uri="{FF2B5EF4-FFF2-40B4-BE49-F238E27FC236}">
                    <a16:creationId xmlns:a16="http://schemas.microsoft.com/office/drawing/2014/main" id="{71482B9F-6410-BA25-FEC7-DBEB0EF54F38}"/>
                  </a:ext>
                </a:extLst>
              </p:cNvPr>
              <p:cNvSpPr>
                <a:spLocks noChangeAspect="1"/>
              </p:cNvSpPr>
              <p:nvPr/>
            </p:nvSpPr>
            <p:spPr>
              <a:xfrm>
                <a:off x="3026519" y="382895"/>
                <a:ext cx="936000" cy="936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2" name="正方形/長方形 41">
                <a:extLst>
                  <a:ext uri="{FF2B5EF4-FFF2-40B4-BE49-F238E27FC236}">
                    <a16:creationId xmlns:a16="http://schemas.microsoft.com/office/drawing/2014/main" id="{92FC4B85-2528-0E33-3B3D-E1EC2D8447F3}"/>
                  </a:ext>
                </a:extLst>
              </p:cNvPr>
              <p:cNvSpPr/>
              <p:nvPr/>
            </p:nvSpPr>
            <p:spPr>
              <a:xfrm>
                <a:off x="1313523" y="382895"/>
                <a:ext cx="2184400" cy="936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5" name="テキスト ボックス 14">
              <a:extLst>
                <a:ext uri="{FF2B5EF4-FFF2-40B4-BE49-F238E27FC236}">
                  <a16:creationId xmlns:a16="http://schemas.microsoft.com/office/drawing/2014/main" id="{2B7DAA6B-F29A-3DB7-7219-BA44558C22F3}"/>
                </a:ext>
              </a:extLst>
            </p:cNvPr>
            <p:cNvSpPr txBox="1"/>
            <p:nvPr/>
          </p:nvSpPr>
          <p:spPr>
            <a:xfrm>
              <a:off x="8642805" y="3554499"/>
              <a:ext cx="2357785" cy="830997"/>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公共サービスの</a:t>
              </a:r>
              <a:endParaRPr kumimoji="1" lang="en-US" altLang="ja-JP" sz="2400" b="1">
                <a:solidFill>
                  <a:schemeClr val="tx2"/>
                </a:solidFill>
                <a:latin typeface="Noto Sans JP" panose="020B0200000000000000" pitchFamily="50" charset="-128"/>
                <a:ea typeface="Noto Sans JP" panose="020B0200000000000000" pitchFamily="50" charset="-128"/>
              </a:endParaRPr>
            </a:p>
            <a:p>
              <a:pPr algn="ctr"/>
              <a:r>
                <a:rPr kumimoji="1" lang="ja-JP" altLang="en-US" sz="2400" b="1">
                  <a:solidFill>
                    <a:schemeClr val="tx2"/>
                  </a:solidFill>
                  <a:latin typeface="Noto Sans JP" panose="020B0200000000000000" pitchFamily="50" charset="-128"/>
                  <a:ea typeface="Noto Sans JP" panose="020B0200000000000000" pitchFamily="50" charset="-128"/>
                </a:rPr>
                <a:t>質が低下</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nvGrpSpPr>
            <p:cNvPr id="16" name="グループ化 15">
              <a:extLst>
                <a:ext uri="{FF2B5EF4-FFF2-40B4-BE49-F238E27FC236}">
                  <a16:creationId xmlns:a16="http://schemas.microsoft.com/office/drawing/2014/main" id="{A2E4E7FA-70FE-2539-9B4E-3BC86722E2E7}"/>
                </a:ext>
              </a:extLst>
            </p:cNvPr>
            <p:cNvGrpSpPr/>
            <p:nvPr/>
          </p:nvGrpSpPr>
          <p:grpSpPr>
            <a:xfrm>
              <a:off x="8264590" y="4461412"/>
              <a:ext cx="3111125" cy="540562"/>
              <a:chOff x="773567" y="3207929"/>
              <a:chExt cx="3111125" cy="540562"/>
            </a:xfrm>
          </p:grpSpPr>
          <p:grpSp>
            <p:nvGrpSpPr>
              <p:cNvPr id="35" name="グループ化 34">
                <a:extLst>
                  <a:ext uri="{FF2B5EF4-FFF2-40B4-BE49-F238E27FC236}">
                    <a16:creationId xmlns:a16="http://schemas.microsoft.com/office/drawing/2014/main" id="{324A7622-AF76-028F-D718-710594C36407}"/>
                  </a:ext>
                </a:extLst>
              </p:cNvPr>
              <p:cNvGrpSpPr/>
              <p:nvPr/>
            </p:nvGrpSpPr>
            <p:grpSpPr>
              <a:xfrm>
                <a:off x="773567" y="3207929"/>
                <a:ext cx="3111125" cy="540562"/>
                <a:chOff x="845207" y="383459"/>
                <a:chExt cx="3111125" cy="540562"/>
              </a:xfrm>
              <a:solidFill>
                <a:schemeClr val="bg1">
                  <a:lumMod val="85000"/>
                </a:schemeClr>
              </a:solidFill>
              <a:effectLst/>
            </p:grpSpPr>
            <p:sp>
              <p:nvSpPr>
                <p:cNvPr id="37" name="楕円 36">
                  <a:extLst>
                    <a:ext uri="{FF2B5EF4-FFF2-40B4-BE49-F238E27FC236}">
                      <a16:creationId xmlns:a16="http://schemas.microsoft.com/office/drawing/2014/main" id="{DAACEEC5-09E4-CC57-0831-04B2391EDC36}"/>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8" name="楕円 37">
                  <a:extLst>
                    <a:ext uri="{FF2B5EF4-FFF2-40B4-BE49-F238E27FC236}">
                      <a16:creationId xmlns:a16="http://schemas.microsoft.com/office/drawing/2014/main" id="{30FB14AB-2249-2449-600C-00D7E719ADD0}"/>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9" name="正方形/長方形 38">
                  <a:extLst>
                    <a:ext uri="{FF2B5EF4-FFF2-40B4-BE49-F238E27FC236}">
                      <a16:creationId xmlns:a16="http://schemas.microsoft.com/office/drawing/2014/main" id="{B357492D-B548-2174-482F-06444E84679E}"/>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36" name="テキスト ボックス 35">
                <a:extLst>
                  <a:ext uri="{FF2B5EF4-FFF2-40B4-BE49-F238E27FC236}">
                    <a16:creationId xmlns:a16="http://schemas.microsoft.com/office/drawing/2014/main" id="{8CCD838A-00F7-3884-E334-5ECBE798BF8F}"/>
                  </a:ext>
                </a:extLst>
              </p:cNvPr>
              <p:cNvSpPr txBox="1"/>
              <p:nvPr/>
            </p:nvSpPr>
            <p:spPr>
              <a:xfrm>
                <a:off x="1121270" y="3253504"/>
                <a:ext cx="2408280"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働き手の不足</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17" name="グループ化 16">
              <a:extLst>
                <a:ext uri="{FF2B5EF4-FFF2-40B4-BE49-F238E27FC236}">
                  <a16:creationId xmlns:a16="http://schemas.microsoft.com/office/drawing/2014/main" id="{BD1F70CB-2745-BB51-EB79-545831A8031E}"/>
                </a:ext>
              </a:extLst>
            </p:cNvPr>
            <p:cNvGrpSpPr/>
            <p:nvPr/>
          </p:nvGrpSpPr>
          <p:grpSpPr>
            <a:xfrm>
              <a:off x="8264590" y="5024826"/>
              <a:ext cx="3111125" cy="540562"/>
              <a:chOff x="773567" y="3207929"/>
              <a:chExt cx="3111125" cy="540562"/>
            </a:xfrm>
          </p:grpSpPr>
          <p:grpSp>
            <p:nvGrpSpPr>
              <p:cNvPr id="30" name="グループ化 29">
                <a:extLst>
                  <a:ext uri="{FF2B5EF4-FFF2-40B4-BE49-F238E27FC236}">
                    <a16:creationId xmlns:a16="http://schemas.microsoft.com/office/drawing/2014/main" id="{34188E96-DAC2-70C1-7FB7-22F603679359}"/>
                  </a:ext>
                </a:extLst>
              </p:cNvPr>
              <p:cNvGrpSpPr/>
              <p:nvPr/>
            </p:nvGrpSpPr>
            <p:grpSpPr>
              <a:xfrm>
                <a:off x="773567" y="3207929"/>
                <a:ext cx="3111125" cy="540562"/>
                <a:chOff x="845207" y="383459"/>
                <a:chExt cx="3111125" cy="540562"/>
              </a:xfrm>
              <a:solidFill>
                <a:schemeClr val="bg1">
                  <a:lumMod val="85000"/>
                </a:schemeClr>
              </a:solidFill>
              <a:effectLst/>
            </p:grpSpPr>
            <p:sp>
              <p:nvSpPr>
                <p:cNvPr id="32" name="楕円 31">
                  <a:extLst>
                    <a:ext uri="{FF2B5EF4-FFF2-40B4-BE49-F238E27FC236}">
                      <a16:creationId xmlns:a16="http://schemas.microsoft.com/office/drawing/2014/main" id="{22122F07-023B-A6E4-B1FB-7E957F420E92}"/>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楕円 32">
                  <a:extLst>
                    <a:ext uri="{FF2B5EF4-FFF2-40B4-BE49-F238E27FC236}">
                      <a16:creationId xmlns:a16="http://schemas.microsoft.com/office/drawing/2014/main" id="{9EF43B8A-B9BF-2315-4AC1-C6A6ACC583D4}"/>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正方形/長方形 33">
                  <a:extLst>
                    <a:ext uri="{FF2B5EF4-FFF2-40B4-BE49-F238E27FC236}">
                      <a16:creationId xmlns:a16="http://schemas.microsoft.com/office/drawing/2014/main" id="{3354A677-476E-B1D8-3AF0-B5ED746E38BE}"/>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31" name="テキスト ボックス 30">
                <a:extLst>
                  <a:ext uri="{FF2B5EF4-FFF2-40B4-BE49-F238E27FC236}">
                    <a16:creationId xmlns:a16="http://schemas.microsoft.com/office/drawing/2014/main" id="{1CD49FA0-3E48-1D2E-3D7D-CB541F48648A}"/>
                  </a:ext>
                </a:extLst>
              </p:cNvPr>
              <p:cNvSpPr txBox="1"/>
              <p:nvPr/>
            </p:nvSpPr>
            <p:spPr>
              <a:xfrm>
                <a:off x="997733" y="3251067"/>
                <a:ext cx="2655354"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コミュニティ縮小</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18" name="グループ化 17">
              <a:extLst>
                <a:ext uri="{FF2B5EF4-FFF2-40B4-BE49-F238E27FC236}">
                  <a16:creationId xmlns:a16="http://schemas.microsoft.com/office/drawing/2014/main" id="{DB14AF36-7204-516A-C227-55721D7A9E9D}"/>
                </a:ext>
              </a:extLst>
            </p:cNvPr>
            <p:cNvGrpSpPr/>
            <p:nvPr/>
          </p:nvGrpSpPr>
          <p:grpSpPr>
            <a:xfrm>
              <a:off x="8264590" y="5587678"/>
              <a:ext cx="3111125" cy="540562"/>
              <a:chOff x="773567" y="3207929"/>
              <a:chExt cx="3111125" cy="540562"/>
            </a:xfrm>
          </p:grpSpPr>
          <p:grpSp>
            <p:nvGrpSpPr>
              <p:cNvPr id="25" name="グループ化 24">
                <a:extLst>
                  <a:ext uri="{FF2B5EF4-FFF2-40B4-BE49-F238E27FC236}">
                    <a16:creationId xmlns:a16="http://schemas.microsoft.com/office/drawing/2014/main" id="{ABC932F4-E976-5A73-E144-0CDA1B0BC55E}"/>
                  </a:ext>
                </a:extLst>
              </p:cNvPr>
              <p:cNvGrpSpPr/>
              <p:nvPr/>
            </p:nvGrpSpPr>
            <p:grpSpPr>
              <a:xfrm>
                <a:off x="773567" y="3207929"/>
                <a:ext cx="3111125" cy="540562"/>
                <a:chOff x="845207" y="383459"/>
                <a:chExt cx="3111125" cy="540562"/>
              </a:xfrm>
              <a:solidFill>
                <a:schemeClr val="bg1">
                  <a:lumMod val="85000"/>
                </a:schemeClr>
              </a:solidFill>
              <a:effectLst/>
            </p:grpSpPr>
            <p:sp>
              <p:nvSpPr>
                <p:cNvPr id="27" name="楕円 26">
                  <a:extLst>
                    <a:ext uri="{FF2B5EF4-FFF2-40B4-BE49-F238E27FC236}">
                      <a16:creationId xmlns:a16="http://schemas.microsoft.com/office/drawing/2014/main" id="{824BA6B1-BFED-98CD-9794-18F186AFB5F8}"/>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8" name="楕円 27">
                  <a:extLst>
                    <a:ext uri="{FF2B5EF4-FFF2-40B4-BE49-F238E27FC236}">
                      <a16:creationId xmlns:a16="http://schemas.microsoft.com/office/drawing/2014/main" id="{7352A47A-A8D5-2588-B77D-628ECE28312B}"/>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9" name="正方形/長方形 28">
                  <a:extLst>
                    <a:ext uri="{FF2B5EF4-FFF2-40B4-BE49-F238E27FC236}">
                      <a16:creationId xmlns:a16="http://schemas.microsoft.com/office/drawing/2014/main" id="{2D180078-ADFF-E399-ECF7-E7CA7835705F}"/>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6" name="テキスト ボックス 25">
                <a:extLst>
                  <a:ext uri="{FF2B5EF4-FFF2-40B4-BE49-F238E27FC236}">
                    <a16:creationId xmlns:a16="http://schemas.microsoft.com/office/drawing/2014/main" id="{2AE3CD43-8488-E756-1EC7-32C14420FC6E}"/>
                  </a:ext>
                </a:extLst>
              </p:cNvPr>
              <p:cNvSpPr txBox="1"/>
              <p:nvPr/>
            </p:nvSpPr>
            <p:spPr>
              <a:xfrm>
                <a:off x="857907" y="3247096"/>
                <a:ext cx="2942445"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交通弱者の増加</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19" name="グループ化 18">
              <a:extLst>
                <a:ext uri="{FF2B5EF4-FFF2-40B4-BE49-F238E27FC236}">
                  <a16:creationId xmlns:a16="http://schemas.microsoft.com/office/drawing/2014/main" id="{6761F899-712F-DAE3-E925-82D956FAD78A}"/>
                </a:ext>
              </a:extLst>
            </p:cNvPr>
            <p:cNvGrpSpPr/>
            <p:nvPr/>
          </p:nvGrpSpPr>
          <p:grpSpPr>
            <a:xfrm>
              <a:off x="8264590" y="6146559"/>
              <a:ext cx="3111125" cy="540562"/>
              <a:chOff x="773567" y="3207929"/>
              <a:chExt cx="3111125" cy="540562"/>
            </a:xfrm>
          </p:grpSpPr>
          <p:grpSp>
            <p:nvGrpSpPr>
              <p:cNvPr id="20" name="グループ化 19">
                <a:extLst>
                  <a:ext uri="{FF2B5EF4-FFF2-40B4-BE49-F238E27FC236}">
                    <a16:creationId xmlns:a16="http://schemas.microsoft.com/office/drawing/2014/main" id="{B99E6664-5417-16CA-2D9E-08E8AAAFA97D}"/>
                  </a:ext>
                </a:extLst>
              </p:cNvPr>
              <p:cNvGrpSpPr/>
              <p:nvPr/>
            </p:nvGrpSpPr>
            <p:grpSpPr>
              <a:xfrm>
                <a:off x="773567" y="3207929"/>
                <a:ext cx="3111125" cy="540562"/>
                <a:chOff x="845207" y="383459"/>
                <a:chExt cx="3111125" cy="540562"/>
              </a:xfrm>
              <a:solidFill>
                <a:schemeClr val="bg1">
                  <a:lumMod val="85000"/>
                </a:schemeClr>
              </a:solidFill>
              <a:effectLst/>
            </p:grpSpPr>
            <p:sp>
              <p:nvSpPr>
                <p:cNvPr id="22" name="楕円 21">
                  <a:extLst>
                    <a:ext uri="{FF2B5EF4-FFF2-40B4-BE49-F238E27FC236}">
                      <a16:creationId xmlns:a16="http://schemas.microsoft.com/office/drawing/2014/main" id="{957F43A6-F044-512B-2526-F2CB98BA58EB}"/>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3" name="楕円 22">
                  <a:extLst>
                    <a:ext uri="{FF2B5EF4-FFF2-40B4-BE49-F238E27FC236}">
                      <a16:creationId xmlns:a16="http://schemas.microsoft.com/office/drawing/2014/main" id="{D1AB38E0-EE0D-5F41-E872-DE15298AF211}"/>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4" name="正方形/長方形 23">
                  <a:extLst>
                    <a:ext uri="{FF2B5EF4-FFF2-40B4-BE49-F238E27FC236}">
                      <a16:creationId xmlns:a16="http://schemas.microsoft.com/office/drawing/2014/main" id="{524784EB-2440-E9ED-4418-0859E74B8966}"/>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1" name="テキスト ボックス 20">
                <a:extLst>
                  <a:ext uri="{FF2B5EF4-FFF2-40B4-BE49-F238E27FC236}">
                    <a16:creationId xmlns:a16="http://schemas.microsoft.com/office/drawing/2014/main" id="{5EFA62FD-0601-1717-3114-FE0204C23F8F}"/>
                  </a:ext>
                </a:extLst>
              </p:cNvPr>
              <p:cNvSpPr txBox="1"/>
              <p:nvPr/>
            </p:nvSpPr>
            <p:spPr>
              <a:xfrm>
                <a:off x="857907" y="3247096"/>
                <a:ext cx="2942445"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災害リスク増加</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grpSp>
        <p:nvGrpSpPr>
          <p:cNvPr id="53" name="グループ化 52">
            <a:extLst>
              <a:ext uri="{FF2B5EF4-FFF2-40B4-BE49-F238E27FC236}">
                <a16:creationId xmlns:a16="http://schemas.microsoft.com/office/drawing/2014/main" id="{041DE1C7-41B6-91D2-8903-06713E3A671B}"/>
              </a:ext>
            </a:extLst>
          </p:cNvPr>
          <p:cNvGrpSpPr/>
          <p:nvPr/>
        </p:nvGrpSpPr>
        <p:grpSpPr>
          <a:xfrm>
            <a:off x="7500094" y="1556326"/>
            <a:ext cx="870034" cy="484632"/>
            <a:chOff x="4640556" y="3476472"/>
            <a:chExt cx="870034" cy="484632"/>
          </a:xfrm>
          <a:solidFill>
            <a:schemeClr val="tx2"/>
          </a:solidFill>
        </p:grpSpPr>
        <p:sp>
          <p:nvSpPr>
            <p:cNvPr id="54" name="矢印: 山形 53">
              <a:extLst>
                <a:ext uri="{FF2B5EF4-FFF2-40B4-BE49-F238E27FC236}">
                  <a16:creationId xmlns:a16="http://schemas.microsoft.com/office/drawing/2014/main" id="{915FE157-B654-D065-CC84-F5B33E8FA5B3}"/>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5" name="矢印: 山形 54">
              <a:extLst>
                <a:ext uri="{FF2B5EF4-FFF2-40B4-BE49-F238E27FC236}">
                  <a16:creationId xmlns:a16="http://schemas.microsoft.com/office/drawing/2014/main" id="{FA351EE5-148E-BF7B-1DE0-4C3D6116DDDE}"/>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6" name="矢印: 山形 55">
              <a:extLst>
                <a:ext uri="{FF2B5EF4-FFF2-40B4-BE49-F238E27FC236}">
                  <a16:creationId xmlns:a16="http://schemas.microsoft.com/office/drawing/2014/main" id="{67575BCB-DFDB-EC9F-159E-4BFA2BB8B407}"/>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57" name="グループ化 56">
            <a:extLst>
              <a:ext uri="{FF2B5EF4-FFF2-40B4-BE49-F238E27FC236}">
                <a16:creationId xmlns:a16="http://schemas.microsoft.com/office/drawing/2014/main" id="{D5A99547-1A7F-756B-EFAA-7EF7DE096953}"/>
              </a:ext>
            </a:extLst>
          </p:cNvPr>
          <p:cNvGrpSpPr/>
          <p:nvPr/>
        </p:nvGrpSpPr>
        <p:grpSpPr>
          <a:xfrm>
            <a:off x="3874728" y="376530"/>
            <a:ext cx="4442545" cy="769441"/>
            <a:chOff x="3874728" y="376530"/>
            <a:chExt cx="4442545" cy="769441"/>
          </a:xfrm>
        </p:grpSpPr>
        <p:sp>
          <p:nvSpPr>
            <p:cNvPr id="58" name="フリーフォーム: 図形 57">
              <a:extLst>
                <a:ext uri="{FF2B5EF4-FFF2-40B4-BE49-F238E27FC236}">
                  <a16:creationId xmlns:a16="http://schemas.microsoft.com/office/drawing/2014/main" id="{D0571772-1C2F-A31F-67D0-CD61DC8FC722}"/>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9" name="テキスト ボックス 58">
              <a:extLst>
                <a:ext uri="{FF2B5EF4-FFF2-40B4-BE49-F238E27FC236}">
                  <a16:creationId xmlns:a16="http://schemas.microsoft.com/office/drawing/2014/main" id="{06F2CDF1-920A-5D5D-E23F-75B0FE7057DE}"/>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8" name="オーディオ 7">
            <a:hlinkClick r:id="" action="ppaction://media"/>
            <a:extLst>
              <a:ext uri="{FF2B5EF4-FFF2-40B4-BE49-F238E27FC236}">
                <a16:creationId xmlns:a16="http://schemas.microsoft.com/office/drawing/2014/main" id="{157DC8F5-CF9E-EE06-591F-51C85229A025}"/>
              </a:ext>
            </a:extLst>
          </p:cNvPr>
          <p:cNvPicPr>
            <a:picLocks noChangeAspect="1"/>
          </p:cNvPicPr>
          <p:nvPr>
            <a:audioFile r:link="rId1"/>
            <p:extLst>
              <p:ext uri="{DAA4B4D4-6D71-4841-9C94-3DE7FCFB9230}">
                <p14:media xmlns:p14="http://schemas.microsoft.com/office/powerpoint/2010/main" r:embed="rId2">
                  <p14:trim st="2509" end="3436.2653"/>
                </p14:media>
              </p:ext>
            </p:extLst>
          </p:nvPr>
        </p:nvPicPr>
        <p:blipFill>
          <a:blip r:embed="rId5"/>
          <a:srcRect l="-287500" t="-287500" r="-287500" b="-287500"/>
          <a:stretch>
            <a:fillRect/>
          </a:stretch>
        </p:blipFill>
        <p:spPr>
          <a:xfrm>
            <a:off x="12311694" y="4540026"/>
            <a:ext cx="2057400" cy="2057400"/>
          </a:xfrm>
          <a:prstGeom prst="ellipse">
            <a:avLst/>
          </a:prstGeom>
        </p:spPr>
      </p:pic>
    </p:spTree>
    <p:extLst>
      <p:ext uri="{BB962C8B-B14F-4D97-AF65-F5344CB8AC3E}">
        <p14:creationId xmlns:p14="http://schemas.microsoft.com/office/powerpoint/2010/main" val="4129678681"/>
      </p:ext>
    </p:extLst>
  </p:cSld>
  <p:clrMapOvr>
    <a:masterClrMapping/>
  </p:clrMapOvr>
  <mc:AlternateContent xmlns:mc="http://schemas.openxmlformats.org/markup-compatibility/2006">
    <mc:Choice xmlns:p14="http://schemas.microsoft.com/office/powerpoint/2010/main" Requires="p14">
      <p:transition spd="slow" p14:dur="2000" advClick="0" advTm="9700"/>
    </mc:Choice>
    <mc:Fallback>
      <p:transition spd="slow" advClick="0" advTm="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2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1F03-0C96-881D-2CA1-25F08F07C69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0568F6E9-F21A-FCF8-8434-6A6E2A85862B}"/>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5EF9B71-F2DA-3D32-2FF6-6BF852B4493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279051FB-2889-7CDD-F526-72AF17ED28F9}"/>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t>２．都市拠点の整備</a:t>
            </a:r>
            <a:endParaRPr kumimoji="1" lang="en-US" altLang="ja-JP" sz="2800" b="1"/>
          </a:p>
        </p:txBody>
      </p:sp>
      <p:sp>
        <p:nvSpPr>
          <p:cNvPr id="17" name="テキスト ボックス 16">
            <a:extLst>
              <a:ext uri="{FF2B5EF4-FFF2-40B4-BE49-F238E27FC236}">
                <a16:creationId xmlns:a16="http://schemas.microsoft.com/office/drawing/2014/main" id="{AE736176-A80B-AFD8-90AF-627CB8E2CEB7}"/>
              </a:ext>
            </a:extLst>
          </p:cNvPr>
          <p:cNvSpPr txBox="1"/>
          <p:nvPr/>
        </p:nvSpPr>
        <p:spPr>
          <a:xfrm>
            <a:off x="2465528" y="1106421"/>
            <a:ext cx="9616682" cy="400110"/>
          </a:xfrm>
          <a:prstGeom prst="rect">
            <a:avLst/>
          </a:prstGeom>
          <a:noFill/>
        </p:spPr>
        <p:txBody>
          <a:bodyPr wrap="square" lIns="91440" tIns="45720" rIns="91440" bIns="45720" anchor="t">
            <a:spAutoFit/>
          </a:bodyPr>
          <a:lstStyle/>
          <a:p>
            <a:r>
              <a:rPr lang="ja-JP" altLang="en-US" sz="2000">
                <a:solidFill>
                  <a:srgbClr val="001D35"/>
                </a:solidFill>
                <a:latin typeface="Noto Sans"/>
                <a:cs typeface="Noto Sans"/>
              </a:rPr>
              <a:t>隣接市町の施設も利用可能とし、アクセス性を重視した公共施設配置を考える。</a:t>
            </a:r>
            <a:endParaRPr lang="ja-JP" altLang="en-US" sz="2000">
              <a:solidFill>
                <a:srgbClr val="001D35"/>
              </a:solidFill>
              <a:latin typeface="Noto Sans" panose="020B0502040504020204" pitchFamily="34" charset="0"/>
              <a:cs typeface="Noto Sans" panose="020B0502040504020204" pitchFamily="34" charset="0"/>
            </a:endParaRPr>
          </a:p>
        </p:txBody>
      </p:sp>
      <p:grpSp>
        <p:nvGrpSpPr>
          <p:cNvPr id="10" name="Group 9">
            <a:extLst>
              <a:ext uri="{FF2B5EF4-FFF2-40B4-BE49-F238E27FC236}">
                <a16:creationId xmlns:a16="http://schemas.microsoft.com/office/drawing/2014/main" id="{CFF28EF6-93D9-B99C-47EC-C95BDFF19E2D}"/>
              </a:ext>
            </a:extLst>
          </p:cNvPr>
          <p:cNvGrpSpPr/>
          <p:nvPr/>
        </p:nvGrpSpPr>
        <p:grpSpPr>
          <a:xfrm>
            <a:off x="2802759" y="1619250"/>
            <a:ext cx="2404514" cy="1808102"/>
            <a:chOff x="3048000" y="2032000"/>
            <a:chExt cx="1856827" cy="1395352"/>
          </a:xfrm>
        </p:grpSpPr>
        <p:sp>
          <p:nvSpPr>
            <p:cNvPr id="6" name="Rectangle 5">
              <a:extLst>
                <a:ext uri="{FF2B5EF4-FFF2-40B4-BE49-F238E27FC236}">
                  <a16:creationId xmlns:a16="http://schemas.microsoft.com/office/drawing/2014/main" id="{9D3D8CCA-AD76-6CD7-68B8-209ECF68E468}"/>
                </a:ext>
              </a:extLst>
            </p:cNvPr>
            <p:cNvSpPr/>
            <p:nvPr/>
          </p:nvSpPr>
          <p:spPr>
            <a:xfrm>
              <a:off x="3367500" y="2428527"/>
              <a:ext cx="1235185" cy="998825"/>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住民</a:t>
              </a:r>
              <a:endParaRPr lang="en-US" sz="2400" b="1">
                <a:solidFill>
                  <a:schemeClr val="tx1"/>
                </a:solidFill>
              </a:endParaRPr>
            </a:p>
          </p:txBody>
        </p:sp>
        <p:sp>
          <p:nvSpPr>
            <p:cNvPr id="9" name="Isosceles Triangle 8">
              <a:extLst>
                <a:ext uri="{FF2B5EF4-FFF2-40B4-BE49-F238E27FC236}">
                  <a16:creationId xmlns:a16="http://schemas.microsoft.com/office/drawing/2014/main" id="{F4D0AC60-9763-418F-6EDC-34D681916639}"/>
                </a:ext>
              </a:extLst>
            </p:cNvPr>
            <p:cNvSpPr/>
            <p:nvPr/>
          </p:nvSpPr>
          <p:spPr>
            <a:xfrm>
              <a:off x="3048000" y="2032000"/>
              <a:ext cx="1856827" cy="525516"/>
            </a:xfrm>
            <a:prstGeom prst="triangl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lowchart: Card 10">
            <a:extLst>
              <a:ext uri="{FF2B5EF4-FFF2-40B4-BE49-F238E27FC236}">
                <a16:creationId xmlns:a16="http://schemas.microsoft.com/office/drawing/2014/main" id="{F4AC6594-A41F-0FB4-9EF4-A7BA1BF7BBD9}"/>
              </a:ext>
            </a:extLst>
          </p:cNvPr>
          <p:cNvSpPr/>
          <p:nvPr/>
        </p:nvSpPr>
        <p:spPr>
          <a:xfrm>
            <a:off x="9479063" y="1620072"/>
            <a:ext cx="2049790" cy="1805370"/>
          </a:xfrm>
          <a:prstGeom prst="flowChartPunchedCard">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都市拠点</a:t>
            </a:r>
            <a:endParaRPr lang="en-US" altLang="ja-JP" sz="1600">
              <a:solidFill>
                <a:schemeClr val="tx1"/>
              </a:solidFill>
            </a:endParaRPr>
          </a:p>
          <a:p>
            <a:pPr algn="ctr"/>
            <a:r>
              <a:rPr lang="ja-JP" altLang="en-US" sz="2400" b="1">
                <a:solidFill>
                  <a:schemeClr val="tx1"/>
                </a:solidFill>
              </a:rPr>
              <a:t>公共施設</a:t>
            </a:r>
            <a:endParaRPr lang="en-US" sz="2400" b="1">
              <a:solidFill>
                <a:schemeClr val="tx1"/>
              </a:solidFill>
            </a:endParaRPr>
          </a:p>
        </p:txBody>
      </p:sp>
      <p:cxnSp>
        <p:nvCxnSpPr>
          <p:cNvPr id="13" name="Straight Arrow Connector 12">
            <a:extLst>
              <a:ext uri="{FF2B5EF4-FFF2-40B4-BE49-F238E27FC236}">
                <a16:creationId xmlns:a16="http://schemas.microsoft.com/office/drawing/2014/main" id="{8249360C-C099-3606-953C-50C2451AAE65}"/>
              </a:ext>
            </a:extLst>
          </p:cNvPr>
          <p:cNvCxnSpPr/>
          <p:nvPr/>
        </p:nvCxnSpPr>
        <p:spPr>
          <a:xfrm>
            <a:off x="5016948" y="3023235"/>
            <a:ext cx="4281580" cy="7004"/>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7930FB7-8E76-E324-E9E1-BB17CDFD3B50}"/>
              </a:ext>
            </a:extLst>
          </p:cNvPr>
          <p:cNvSpPr txBox="1"/>
          <p:nvPr/>
        </p:nvSpPr>
        <p:spPr>
          <a:xfrm>
            <a:off x="6111307" y="2524971"/>
            <a:ext cx="23276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b="1"/>
              <a:t>距離ベース配置</a:t>
            </a:r>
            <a:endParaRPr lang="en-US" sz="2400" b="1"/>
          </a:p>
        </p:txBody>
      </p:sp>
      <p:sp>
        <p:nvSpPr>
          <p:cNvPr id="19" name="Rectangle: Rounded Corners 18">
            <a:extLst>
              <a:ext uri="{FF2B5EF4-FFF2-40B4-BE49-F238E27FC236}">
                <a16:creationId xmlns:a16="http://schemas.microsoft.com/office/drawing/2014/main" id="{C3CF7CFB-9FB5-102A-D8BD-0DEB41E2D2E9}"/>
              </a:ext>
            </a:extLst>
          </p:cNvPr>
          <p:cNvSpPr/>
          <p:nvPr/>
        </p:nvSpPr>
        <p:spPr>
          <a:xfrm>
            <a:off x="8804442" y="3906344"/>
            <a:ext cx="2824253" cy="2732687"/>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ja-JP" altLang="en-US" b="1">
                <a:solidFill>
                  <a:schemeClr val="tx1"/>
                </a:solidFill>
              </a:rPr>
              <a:t>牛久市中央生涯学習</a:t>
            </a:r>
            <a:endParaRPr lang="en-US" altLang="ja-JP" b="1">
              <a:solidFill>
                <a:schemeClr val="tx1"/>
              </a:solidFill>
            </a:endParaRPr>
          </a:p>
          <a:p>
            <a:pPr algn="ctr"/>
            <a:r>
              <a:rPr lang="ja-JP" altLang="en-US" b="1">
                <a:solidFill>
                  <a:schemeClr val="tx1"/>
                </a:solidFill>
              </a:rPr>
              <a:t>センター</a:t>
            </a:r>
            <a:endParaRPr lang="en-US" altLang="ja-JP" b="1">
              <a:solidFill>
                <a:schemeClr val="tx1"/>
              </a:solidFill>
            </a:endParaRPr>
          </a:p>
          <a:p>
            <a:pPr algn="ctr"/>
            <a:endParaRPr lang="ja-JP" altLang="en-US">
              <a:solidFill>
                <a:schemeClr val="tx1"/>
              </a:solidFill>
            </a:endParaRPr>
          </a:p>
          <a:p>
            <a:r>
              <a:rPr lang="ja-JP" altLang="en-US">
                <a:solidFill>
                  <a:schemeClr val="tx1"/>
                </a:solidFill>
              </a:rPr>
              <a:t>ホールを縮小し滞在型・創造型拠点にコンバージョンする。</a:t>
            </a:r>
          </a:p>
          <a:p>
            <a:r>
              <a:rPr lang="ja-JP" altLang="en-US">
                <a:solidFill>
                  <a:schemeClr val="tx1"/>
                </a:solidFill>
              </a:rPr>
              <a:t>市民活動スペースとして活用</a:t>
            </a:r>
            <a:endParaRPr lang="ja-JP">
              <a:solidFill>
                <a:schemeClr val="tx1"/>
              </a:solidFill>
            </a:endParaRPr>
          </a:p>
          <a:p>
            <a:endParaRPr lang="ja-JP" altLang="en-US">
              <a:solidFill>
                <a:schemeClr val="tx1"/>
              </a:solidFill>
            </a:endParaRPr>
          </a:p>
          <a:p>
            <a:endParaRPr lang="ja-JP" altLang="en-US">
              <a:solidFill>
                <a:schemeClr val="tx1"/>
              </a:solidFill>
            </a:endParaRPr>
          </a:p>
        </p:txBody>
      </p:sp>
      <p:sp>
        <p:nvSpPr>
          <p:cNvPr id="23" name="Rectangle: Rounded Corners 22">
            <a:extLst>
              <a:ext uri="{FF2B5EF4-FFF2-40B4-BE49-F238E27FC236}">
                <a16:creationId xmlns:a16="http://schemas.microsoft.com/office/drawing/2014/main" id="{8DF82580-D1B1-B06B-6CD5-1FFCDA1B7DE5}"/>
              </a:ext>
            </a:extLst>
          </p:cNvPr>
          <p:cNvSpPr/>
          <p:nvPr/>
        </p:nvSpPr>
        <p:spPr>
          <a:xfrm>
            <a:off x="2695851" y="3906344"/>
            <a:ext cx="2832190" cy="2732687"/>
          </a:xfrm>
          <a:prstGeom prst="roundRect">
            <a:avLst/>
          </a:prstGeom>
          <a:solidFill>
            <a:srgbClr val="B8D0E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ja-JP" altLang="en-US" b="1">
                <a:solidFill>
                  <a:schemeClr val="tx1"/>
                </a:solidFill>
              </a:rPr>
              <a:t>図書館機能再編</a:t>
            </a:r>
            <a:endParaRPr lang="ja-JP" b="1">
              <a:solidFill>
                <a:schemeClr val="tx1"/>
              </a:solidFill>
            </a:endParaRPr>
          </a:p>
          <a:p>
            <a:pPr algn="ctr"/>
            <a:endParaRPr lang="ja-JP" altLang="en-US" u="sng">
              <a:solidFill>
                <a:schemeClr val="tx1"/>
              </a:solidFill>
            </a:endParaRPr>
          </a:p>
          <a:p>
            <a:r>
              <a:rPr lang="ja-JP" altLang="en-US">
                <a:solidFill>
                  <a:schemeClr val="tx1"/>
                </a:solidFill>
              </a:rPr>
              <a:t>つくば市・土浦市に機能集約。</a:t>
            </a:r>
            <a:endParaRPr lang="ja-JP" altLang="en-US" u="sng">
              <a:solidFill>
                <a:schemeClr val="tx1"/>
              </a:solidFill>
            </a:endParaRPr>
          </a:p>
          <a:p>
            <a:r>
              <a:rPr lang="ja-JP" altLang="en-US">
                <a:solidFill>
                  <a:schemeClr val="tx1"/>
                </a:solidFill>
              </a:rPr>
              <a:t>他市町の図書館は、</a:t>
            </a:r>
            <a:r>
              <a:rPr lang="ja-JP">
                <a:solidFill>
                  <a:schemeClr val="tx1"/>
                </a:solidFill>
              </a:rPr>
              <a:t>閲覧・貸出特化型サテライトへダウンサイジング</a:t>
            </a:r>
            <a:r>
              <a:rPr lang="ja-JP" altLang="en-US">
                <a:solidFill>
                  <a:schemeClr val="tx1"/>
                </a:solidFill>
              </a:rPr>
              <a:t>する。</a:t>
            </a:r>
            <a:endParaRPr lang="ja-JP" altLang="en-US" u="sng">
              <a:solidFill>
                <a:schemeClr val="tx1"/>
              </a:solidFill>
            </a:endParaRPr>
          </a:p>
        </p:txBody>
      </p:sp>
      <p:sp>
        <p:nvSpPr>
          <p:cNvPr id="24" name="Rectangle: Rounded Corners 23">
            <a:extLst>
              <a:ext uri="{FF2B5EF4-FFF2-40B4-BE49-F238E27FC236}">
                <a16:creationId xmlns:a16="http://schemas.microsoft.com/office/drawing/2014/main" id="{2FDF5D33-FBAC-1815-E5B0-AF9287F52F84}"/>
              </a:ext>
            </a:extLst>
          </p:cNvPr>
          <p:cNvSpPr/>
          <p:nvPr/>
        </p:nvSpPr>
        <p:spPr>
          <a:xfrm>
            <a:off x="5747136" y="3906345"/>
            <a:ext cx="2824252" cy="2732687"/>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ja-JP" altLang="en-US" b="1">
                <a:solidFill>
                  <a:schemeClr val="tx1"/>
                </a:solidFill>
              </a:rPr>
              <a:t>ごみ処理場余熱活用</a:t>
            </a:r>
            <a:endParaRPr lang="en-US" altLang="ja-JP">
              <a:solidFill>
                <a:schemeClr val="tx1"/>
              </a:solidFill>
            </a:endParaRPr>
          </a:p>
          <a:p>
            <a:pPr algn="ctr"/>
            <a:r>
              <a:rPr lang="ja-JP" altLang="en-US" b="1">
                <a:solidFill>
                  <a:schemeClr val="tx1"/>
                </a:solidFill>
              </a:rPr>
              <a:t>プール</a:t>
            </a:r>
            <a:endParaRPr lang="ja-JP">
              <a:solidFill>
                <a:schemeClr val="tx1"/>
              </a:solidFill>
            </a:endParaRPr>
          </a:p>
          <a:p>
            <a:pPr algn="ctr"/>
            <a:endParaRPr lang="ja-JP" altLang="en-US">
              <a:solidFill>
                <a:schemeClr val="tx1"/>
              </a:solidFill>
            </a:endParaRPr>
          </a:p>
          <a:p>
            <a:r>
              <a:rPr lang="ja-JP" altLang="en-US">
                <a:solidFill>
                  <a:schemeClr val="tx1"/>
                </a:solidFill>
              </a:rPr>
              <a:t>つくばと土浦のごみ処理場余熱を活用した広域共同プール。</a:t>
            </a:r>
          </a:p>
          <a:p>
            <a:r>
              <a:rPr lang="ja-JP" altLang="en-US">
                <a:solidFill>
                  <a:schemeClr val="tx1"/>
                </a:solidFill>
              </a:rPr>
              <a:t>市民プールは廃止し機能集約。</a:t>
            </a:r>
          </a:p>
        </p:txBody>
      </p:sp>
    </p:spTree>
    <p:extLst>
      <p:ext uri="{BB962C8B-B14F-4D97-AF65-F5344CB8AC3E}">
        <p14:creationId xmlns:p14="http://schemas.microsoft.com/office/powerpoint/2010/main" val="2780934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E801-A4CE-87AB-050D-430A83C2E32C}"/>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1BBD3AD4-CD60-F2E9-68D0-0C338578A295}"/>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17C3B33-FC31-8ECB-2E1C-A462E0854866}"/>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4C1CA19B-0F9F-FE47-630B-97E767D4DA50}"/>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t>３．地域拠点の整備</a:t>
            </a:r>
            <a:endParaRPr kumimoji="1" lang="en-US" altLang="ja-JP" sz="2800" b="1"/>
          </a:p>
        </p:txBody>
      </p:sp>
      <p:sp>
        <p:nvSpPr>
          <p:cNvPr id="17" name="テキスト ボックス 16">
            <a:extLst>
              <a:ext uri="{FF2B5EF4-FFF2-40B4-BE49-F238E27FC236}">
                <a16:creationId xmlns:a16="http://schemas.microsoft.com/office/drawing/2014/main" id="{7ACF7FC7-D66C-E66D-9445-C3F776551FB6}"/>
              </a:ext>
            </a:extLst>
          </p:cNvPr>
          <p:cNvSpPr txBox="1"/>
          <p:nvPr/>
        </p:nvSpPr>
        <p:spPr>
          <a:xfrm>
            <a:off x="2396256" y="1101931"/>
            <a:ext cx="9596093" cy="646331"/>
          </a:xfrm>
          <a:prstGeom prst="rect">
            <a:avLst/>
          </a:prstGeom>
          <a:noFill/>
        </p:spPr>
        <p:txBody>
          <a:bodyPr wrap="square" lIns="91440" tIns="45720" rIns="91440" bIns="45720" anchor="t">
            <a:spAutoFit/>
          </a:bodyPr>
          <a:lstStyle/>
          <a:p>
            <a:r>
              <a:rPr lang="ja-JP" altLang="en-US">
                <a:solidFill>
                  <a:srgbClr val="001D35"/>
                </a:solidFill>
                <a:latin typeface="Noto Sans"/>
                <a:cs typeface="Noto Sans"/>
              </a:rPr>
              <a:t>行政界を挟んで近い位置に立地する施設を統合することを前提とし、効率的な施設の運用を目指す。</a:t>
            </a:r>
            <a:endParaRPr lang="ja-JP" altLang="en-US">
              <a:solidFill>
                <a:srgbClr val="001D35"/>
              </a:solidFill>
              <a:latin typeface="Noto Sans" panose="020B0502040504020204" pitchFamily="34" charset="0"/>
              <a:cs typeface="Noto Sans" panose="020B0502040504020204" pitchFamily="34" charset="0"/>
            </a:endParaRPr>
          </a:p>
        </p:txBody>
      </p:sp>
      <p:pic>
        <p:nvPicPr>
          <p:cNvPr id="13" name="Picture 12">
            <a:extLst>
              <a:ext uri="{FF2B5EF4-FFF2-40B4-BE49-F238E27FC236}">
                <a16:creationId xmlns:a16="http://schemas.microsoft.com/office/drawing/2014/main" id="{B0F16DA5-DD88-770E-FA5B-A09019EA17E4}"/>
              </a:ext>
            </a:extLst>
          </p:cNvPr>
          <p:cNvPicPr>
            <a:picLocks noChangeAspect="1"/>
          </p:cNvPicPr>
          <p:nvPr/>
        </p:nvPicPr>
        <p:blipFill>
          <a:blip r:embed="rId3"/>
          <a:stretch>
            <a:fillRect/>
          </a:stretch>
        </p:blipFill>
        <p:spPr>
          <a:xfrm>
            <a:off x="4464389" y="7483281"/>
            <a:ext cx="3615394" cy="1206787"/>
          </a:xfrm>
          <a:prstGeom prst="rect">
            <a:avLst/>
          </a:prstGeom>
        </p:spPr>
      </p:pic>
      <p:sp>
        <p:nvSpPr>
          <p:cNvPr id="3" name="四角形: 角を丸くする 12">
            <a:extLst>
              <a:ext uri="{FF2B5EF4-FFF2-40B4-BE49-F238E27FC236}">
                <a16:creationId xmlns:a16="http://schemas.microsoft.com/office/drawing/2014/main" id="{B8709F98-50F5-96E4-2887-615754E379E6}"/>
              </a:ext>
            </a:extLst>
          </p:cNvPr>
          <p:cNvSpPr>
            <a:spLocks/>
          </p:cNvSpPr>
          <p:nvPr/>
        </p:nvSpPr>
        <p:spPr>
          <a:xfrm>
            <a:off x="2957745" y="1842756"/>
            <a:ext cx="9032142" cy="1435811"/>
          </a:xfrm>
          <a:prstGeom prst="roundRect">
            <a:avLst>
              <a:gd name="adj" fmla="val 5248"/>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a:solidFill>
                  <a:schemeClr val="tx1"/>
                </a:solidFill>
                <a:latin typeface="Noto Sans"/>
                <a:cs typeface="Noto Sans"/>
              </a:rPr>
              <a:t>土浦市と阿見町の境界を超えた</a:t>
            </a:r>
            <a:r>
              <a:rPr lang="ja-JP" b="1">
                <a:solidFill>
                  <a:schemeClr val="tx1"/>
                </a:solidFill>
                <a:latin typeface="Noto Sans"/>
                <a:cs typeface="Noto Sans"/>
              </a:rPr>
              <a:t>義務教育学校</a:t>
            </a:r>
            <a:endParaRPr lang="en-US" altLang="ja-JP">
              <a:solidFill>
                <a:schemeClr val="tx1"/>
              </a:solidFill>
            </a:endParaRPr>
          </a:p>
        </p:txBody>
      </p:sp>
      <p:sp>
        <p:nvSpPr>
          <p:cNvPr id="7" name="四角形: 角を丸くする 12">
            <a:extLst>
              <a:ext uri="{FF2B5EF4-FFF2-40B4-BE49-F238E27FC236}">
                <a16:creationId xmlns:a16="http://schemas.microsoft.com/office/drawing/2014/main" id="{31B2B710-0B54-D46A-B0BC-7D7B4D32ED42}"/>
              </a:ext>
            </a:extLst>
          </p:cNvPr>
          <p:cNvSpPr>
            <a:spLocks/>
          </p:cNvSpPr>
          <p:nvPr/>
        </p:nvSpPr>
        <p:spPr>
          <a:xfrm>
            <a:off x="2957745" y="3430111"/>
            <a:ext cx="9032141" cy="1427874"/>
          </a:xfrm>
          <a:prstGeom prst="roundRect">
            <a:avLst>
              <a:gd name="adj" fmla="val 5248"/>
            </a:avLst>
          </a:prstGeom>
          <a:solidFill>
            <a:srgbClr val="D7E4B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a:solidFill>
                  <a:schemeClr val="tx1"/>
                </a:solidFill>
                <a:latin typeface="Noto Sans"/>
                <a:cs typeface="Noto Sans"/>
              </a:rPr>
              <a:t>かすみがうら市</a:t>
            </a:r>
            <a:r>
              <a:rPr lang="ja-JP" altLang="en-US" b="1">
                <a:solidFill>
                  <a:schemeClr val="tx1"/>
                </a:solidFill>
                <a:latin typeface="Noto Sans"/>
                <a:cs typeface="Noto Sans"/>
              </a:rPr>
              <a:t>農村環境改善センターの廃止</a:t>
            </a:r>
            <a:endParaRPr lang="ja-JP" altLang="en-US">
              <a:solidFill>
                <a:schemeClr val="tx1"/>
              </a:solidFill>
              <a:latin typeface="Noto Sans"/>
              <a:cs typeface="Noto Sans"/>
            </a:endParaRPr>
          </a:p>
        </p:txBody>
      </p:sp>
      <p:sp>
        <p:nvSpPr>
          <p:cNvPr id="8" name="四角形: 角を丸くする 12">
            <a:extLst>
              <a:ext uri="{FF2B5EF4-FFF2-40B4-BE49-F238E27FC236}">
                <a16:creationId xmlns:a16="http://schemas.microsoft.com/office/drawing/2014/main" id="{D95E7F8C-32C4-72F0-248D-CDC367ED5C2F}"/>
              </a:ext>
            </a:extLst>
          </p:cNvPr>
          <p:cNvSpPr>
            <a:spLocks/>
          </p:cNvSpPr>
          <p:nvPr/>
        </p:nvSpPr>
        <p:spPr>
          <a:xfrm>
            <a:off x="2957745" y="5015446"/>
            <a:ext cx="9032141" cy="1427873"/>
          </a:xfrm>
          <a:prstGeom prst="roundRect">
            <a:avLst>
              <a:gd name="adj" fmla="val 5248"/>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a:solidFill>
                  <a:schemeClr val="tx1"/>
                </a:solidFill>
                <a:latin typeface="Noto Sans"/>
                <a:cs typeface="Noto Sans"/>
              </a:rPr>
              <a:t>近接する</a:t>
            </a:r>
            <a:r>
              <a:rPr lang="ja-JP" altLang="en-US" b="1">
                <a:solidFill>
                  <a:schemeClr val="tx1"/>
                </a:solidFill>
                <a:latin typeface="Noto Sans"/>
                <a:cs typeface="Noto Sans"/>
              </a:rPr>
              <a:t>公民館等の統合</a:t>
            </a:r>
            <a:endParaRPr lang="ja-JP" b="1">
              <a:solidFill>
                <a:schemeClr val="tx1"/>
              </a:solidFill>
              <a:latin typeface="Noto Sans"/>
              <a:cs typeface="Noto Sans"/>
            </a:endParaRPr>
          </a:p>
        </p:txBody>
      </p:sp>
      <p:pic>
        <p:nvPicPr>
          <p:cNvPr id="2" name="Picture 1">
            <a:extLst>
              <a:ext uri="{FF2B5EF4-FFF2-40B4-BE49-F238E27FC236}">
                <a16:creationId xmlns:a16="http://schemas.microsoft.com/office/drawing/2014/main" id="{8EB887E4-00B9-704F-D897-0975F3166116}"/>
              </a:ext>
            </a:extLst>
          </p:cNvPr>
          <p:cNvPicPr>
            <a:picLocks noChangeAspect="1"/>
          </p:cNvPicPr>
          <p:nvPr/>
        </p:nvPicPr>
        <p:blipFill>
          <a:blip r:embed="rId4"/>
          <a:srcRect r="968" b="-618"/>
          <a:stretch>
            <a:fillRect/>
          </a:stretch>
        </p:blipFill>
        <p:spPr>
          <a:xfrm>
            <a:off x="5901942" y="2201863"/>
            <a:ext cx="3115545" cy="1085838"/>
          </a:xfrm>
          <a:prstGeom prst="rect">
            <a:avLst/>
          </a:prstGeom>
        </p:spPr>
      </p:pic>
      <p:pic>
        <p:nvPicPr>
          <p:cNvPr id="6" name="Picture 5">
            <a:extLst>
              <a:ext uri="{FF2B5EF4-FFF2-40B4-BE49-F238E27FC236}">
                <a16:creationId xmlns:a16="http://schemas.microsoft.com/office/drawing/2014/main" id="{732B76A3-EF9B-A97D-98AB-EFA9BDB219B3}"/>
              </a:ext>
            </a:extLst>
          </p:cNvPr>
          <p:cNvPicPr>
            <a:picLocks noChangeAspect="1"/>
          </p:cNvPicPr>
          <p:nvPr/>
        </p:nvPicPr>
        <p:blipFill>
          <a:blip r:embed="rId5"/>
          <a:stretch>
            <a:fillRect/>
          </a:stretch>
        </p:blipFill>
        <p:spPr>
          <a:xfrm>
            <a:off x="271516" y="7272501"/>
            <a:ext cx="2889250" cy="1062857"/>
          </a:xfrm>
          <a:prstGeom prst="rect">
            <a:avLst/>
          </a:prstGeom>
        </p:spPr>
      </p:pic>
      <p:pic>
        <p:nvPicPr>
          <p:cNvPr id="9" name="Picture 8">
            <a:extLst>
              <a:ext uri="{FF2B5EF4-FFF2-40B4-BE49-F238E27FC236}">
                <a16:creationId xmlns:a16="http://schemas.microsoft.com/office/drawing/2014/main" id="{A4837A97-68D1-8FF5-5375-4AAED9C334E6}"/>
              </a:ext>
            </a:extLst>
          </p:cNvPr>
          <p:cNvPicPr>
            <a:picLocks noChangeAspect="1"/>
          </p:cNvPicPr>
          <p:nvPr/>
        </p:nvPicPr>
        <p:blipFill>
          <a:blip r:embed="rId6"/>
          <a:srcRect l="90" t="6154" r="-91" b="769"/>
          <a:stretch>
            <a:fillRect/>
          </a:stretch>
        </p:blipFill>
        <p:spPr>
          <a:xfrm>
            <a:off x="5780022" y="3727548"/>
            <a:ext cx="3387860" cy="1127553"/>
          </a:xfrm>
          <a:prstGeom prst="rect">
            <a:avLst/>
          </a:prstGeom>
        </p:spPr>
      </p:pic>
      <p:pic>
        <p:nvPicPr>
          <p:cNvPr id="10" name="Picture 9">
            <a:extLst>
              <a:ext uri="{FF2B5EF4-FFF2-40B4-BE49-F238E27FC236}">
                <a16:creationId xmlns:a16="http://schemas.microsoft.com/office/drawing/2014/main" id="{571D2D58-F315-70EB-2981-9140C2E43B00}"/>
              </a:ext>
            </a:extLst>
          </p:cNvPr>
          <p:cNvPicPr>
            <a:picLocks noChangeAspect="1"/>
          </p:cNvPicPr>
          <p:nvPr/>
        </p:nvPicPr>
        <p:blipFill>
          <a:blip r:embed="rId7"/>
          <a:srcRect l="842" r="2526" b="-1266"/>
          <a:stretch>
            <a:fillRect/>
          </a:stretch>
        </p:blipFill>
        <p:spPr>
          <a:xfrm>
            <a:off x="5609788" y="5075407"/>
            <a:ext cx="3723970" cy="1303588"/>
          </a:xfrm>
          <a:prstGeom prst="rect">
            <a:avLst/>
          </a:prstGeom>
        </p:spPr>
      </p:pic>
    </p:spTree>
    <p:extLst>
      <p:ext uri="{BB962C8B-B14F-4D97-AF65-F5344CB8AC3E}">
        <p14:creationId xmlns:p14="http://schemas.microsoft.com/office/powerpoint/2010/main" val="1931756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164BB-15F1-7B11-AE35-9F400012A439}"/>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4D2A7BE1-C41D-89BC-9B54-78BC879F68E9}"/>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3F556F5-1DD6-8265-811C-14986C5B9116}"/>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94188B4E-E632-77BA-6470-005A9C212ED5}"/>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t>４．負担の均一化と目指す姿</a:t>
            </a:r>
            <a:endParaRPr kumimoji="1" lang="en-US" altLang="ja-JP" sz="2800" b="1"/>
          </a:p>
        </p:txBody>
      </p:sp>
      <p:sp>
        <p:nvSpPr>
          <p:cNvPr id="3" name="Rectangle: Rounded Corners 2">
            <a:extLst>
              <a:ext uri="{FF2B5EF4-FFF2-40B4-BE49-F238E27FC236}">
                <a16:creationId xmlns:a16="http://schemas.microsoft.com/office/drawing/2014/main" id="{727005EC-C6E9-8FD1-E5D8-EF613AE06EDC}"/>
              </a:ext>
            </a:extLst>
          </p:cNvPr>
          <p:cNvSpPr/>
          <p:nvPr/>
        </p:nvSpPr>
        <p:spPr>
          <a:xfrm>
            <a:off x="2937748" y="1266824"/>
            <a:ext cx="9055759" cy="1192485"/>
          </a:xfrm>
          <a:prstGeom prst="roundRect">
            <a:avLst/>
          </a:prstGeom>
          <a:solidFill>
            <a:srgbClr val="B8D0E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2400" b="1">
                <a:solidFill>
                  <a:schemeClr val="tx1"/>
                </a:solidFill>
              </a:rPr>
              <a:t>①</a:t>
            </a:r>
            <a:r>
              <a:rPr lang="ja-JP" altLang="en-US" sz="2400" b="1">
                <a:solidFill>
                  <a:schemeClr val="tx1"/>
                </a:solidFill>
              </a:rPr>
              <a:t>広域予約システム</a:t>
            </a:r>
          </a:p>
          <a:p>
            <a:pPr algn="ctr"/>
            <a:r>
              <a:rPr lang="ja-JP" altLang="en-US" sz="2400">
                <a:solidFill>
                  <a:schemeClr val="tx1"/>
                </a:solidFill>
              </a:rPr>
              <a:t>アプリで簡単に行える予約・全住民の統一料金体系</a:t>
            </a:r>
          </a:p>
        </p:txBody>
      </p:sp>
      <p:sp>
        <p:nvSpPr>
          <p:cNvPr id="6" name="Rectangle: Rounded Corners 5">
            <a:extLst>
              <a:ext uri="{FF2B5EF4-FFF2-40B4-BE49-F238E27FC236}">
                <a16:creationId xmlns:a16="http://schemas.microsoft.com/office/drawing/2014/main" id="{A23CEA9C-D039-68E6-EC19-FC4451538A70}"/>
              </a:ext>
            </a:extLst>
          </p:cNvPr>
          <p:cNvSpPr/>
          <p:nvPr/>
        </p:nvSpPr>
        <p:spPr>
          <a:xfrm>
            <a:off x="2937747" y="2606892"/>
            <a:ext cx="9055759" cy="119248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2400" b="1">
                <a:solidFill>
                  <a:schemeClr val="tx1"/>
                </a:solidFill>
              </a:rPr>
              <a:t>②</a:t>
            </a:r>
            <a:r>
              <a:rPr lang="ja-JP" altLang="en-US" sz="2400" b="1">
                <a:solidFill>
                  <a:schemeClr val="tx1"/>
                </a:solidFill>
              </a:rPr>
              <a:t>コストシェアリング</a:t>
            </a:r>
          </a:p>
          <a:p>
            <a:pPr algn="ctr"/>
            <a:r>
              <a:rPr lang="ja-JP" altLang="en-US" sz="2400">
                <a:solidFill>
                  <a:schemeClr val="tx1"/>
                </a:solidFill>
              </a:rPr>
              <a:t>利用比率に応じた自治体の費用負担</a:t>
            </a:r>
            <a:endParaRPr lang="en-US" altLang="ja-JP" sz="2400">
              <a:solidFill>
                <a:schemeClr val="tx1"/>
              </a:solidFill>
            </a:endParaRPr>
          </a:p>
        </p:txBody>
      </p:sp>
      <p:sp>
        <p:nvSpPr>
          <p:cNvPr id="7" name="Rectangle: Rounded Corners 6">
            <a:extLst>
              <a:ext uri="{FF2B5EF4-FFF2-40B4-BE49-F238E27FC236}">
                <a16:creationId xmlns:a16="http://schemas.microsoft.com/office/drawing/2014/main" id="{758A3586-B90F-E930-7634-94872F09717F}"/>
              </a:ext>
            </a:extLst>
          </p:cNvPr>
          <p:cNvSpPr/>
          <p:nvPr/>
        </p:nvSpPr>
        <p:spPr>
          <a:xfrm>
            <a:off x="2937747" y="3946961"/>
            <a:ext cx="9055759" cy="119248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2400" b="1">
                <a:solidFill>
                  <a:schemeClr val="tx1"/>
                </a:solidFill>
              </a:rPr>
              <a:t>③</a:t>
            </a:r>
            <a:r>
              <a:rPr lang="ja-JP" altLang="en-US" sz="2400" b="1">
                <a:solidFill>
                  <a:schemeClr val="tx1"/>
                </a:solidFill>
              </a:rPr>
              <a:t>アクセス保証</a:t>
            </a:r>
          </a:p>
          <a:p>
            <a:pPr algn="ctr"/>
            <a:r>
              <a:rPr lang="ja-JP" altLang="en-US" sz="2400">
                <a:solidFill>
                  <a:schemeClr val="tx1"/>
                </a:solidFill>
              </a:rPr>
              <a:t>交通と連携して拠点アクセス性を全住民に保証</a:t>
            </a:r>
            <a:endParaRPr lang="en-US" sz="2400">
              <a:solidFill>
                <a:schemeClr val="tx1"/>
              </a:solidFill>
            </a:endParaRPr>
          </a:p>
        </p:txBody>
      </p:sp>
      <p:sp>
        <p:nvSpPr>
          <p:cNvPr id="8" name="Rectangle: Rounded Corners 7">
            <a:extLst>
              <a:ext uri="{FF2B5EF4-FFF2-40B4-BE49-F238E27FC236}">
                <a16:creationId xmlns:a16="http://schemas.microsoft.com/office/drawing/2014/main" id="{8B64F93D-2C03-7A52-0BF6-7B60C2476341}"/>
              </a:ext>
            </a:extLst>
          </p:cNvPr>
          <p:cNvSpPr/>
          <p:nvPr/>
        </p:nvSpPr>
        <p:spPr>
          <a:xfrm>
            <a:off x="2937747" y="5541030"/>
            <a:ext cx="9055759" cy="11924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b="1"/>
              <a:t>2040年</a:t>
            </a:r>
            <a:endParaRPr lang="en-US" altLang="ja-JP" sz="2400" b="1"/>
          </a:p>
          <a:p>
            <a:pPr algn="ctr"/>
            <a:r>
              <a:rPr lang="ja-JP" altLang="en-US" sz="2400" b="1"/>
              <a:t>圏域全体で支える持続可能な広域公共施設立地</a:t>
            </a:r>
          </a:p>
        </p:txBody>
      </p:sp>
      <p:sp>
        <p:nvSpPr>
          <p:cNvPr id="9" name="Isosceles Triangle 8">
            <a:extLst>
              <a:ext uri="{FF2B5EF4-FFF2-40B4-BE49-F238E27FC236}">
                <a16:creationId xmlns:a16="http://schemas.microsoft.com/office/drawing/2014/main" id="{87B2AB8B-DE3C-CF7C-9EA1-D77E3A8293EA}"/>
              </a:ext>
            </a:extLst>
          </p:cNvPr>
          <p:cNvSpPr/>
          <p:nvPr/>
        </p:nvSpPr>
        <p:spPr>
          <a:xfrm flipV="1">
            <a:off x="6748845" y="5236451"/>
            <a:ext cx="1438275" cy="23976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766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783936E4-60E2-9B9A-12E8-E3878C9D8F10}"/>
              </a:ext>
            </a:extLst>
          </p:cNvPr>
          <p:cNvSpPr/>
          <p:nvPr/>
        </p:nvSpPr>
        <p:spPr>
          <a:xfrm>
            <a:off x="2392471" y="300625"/>
            <a:ext cx="7728559" cy="19034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5" name="テキスト ボックス 4">
            <a:extLst>
              <a:ext uri="{FF2B5EF4-FFF2-40B4-BE49-F238E27FC236}">
                <a16:creationId xmlns:a16="http://schemas.microsoft.com/office/drawing/2014/main" id="{D4231523-B6D6-4E59-5630-1635E9F17948}"/>
              </a:ext>
            </a:extLst>
          </p:cNvPr>
          <p:cNvSpPr txBox="1"/>
          <p:nvPr/>
        </p:nvSpPr>
        <p:spPr>
          <a:xfrm>
            <a:off x="5235879" y="507490"/>
            <a:ext cx="2680570" cy="523220"/>
          </a:xfrm>
          <a:prstGeom prst="rect">
            <a:avLst/>
          </a:prstGeom>
          <a:noFill/>
        </p:spPr>
        <p:txBody>
          <a:bodyPr wrap="square" rtlCol="0">
            <a:spAutoFit/>
          </a:bodyPr>
          <a:lstStyle/>
          <a:p>
            <a:r>
              <a:rPr kumimoji="1" lang="ja-JP" altLang="en-US" sz="2800"/>
              <a:t>モール</a:t>
            </a:r>
            <a:r>
              <a:rPr kumimoji="1" lang="en-US" altLang="ja-JP" sz="2800"/>
              <a:t>505</a:t>
            </a:r>
            <a:endParaRPr kumimoji="1" lang="ja-JP" altLang="en-US" sz="2800"/>
          </a:p>
        </p:txBody>
      </p:sp>
      <p:sp>
        <p:nvSpPr>
          <p:cNvPr id="6" name="テキスト ボックス 5">
            <a:extLst>
              <a:ext uri="{FF2B5EF4-FFF2-40B4-BE49-F238E27FC236}">
                <a16:creationId xmlns:a16="http://schemas.microsoft.com/office/drawing/2014/main" id="{610730BC-0390-8EB0-2D3A-459CFE74FA50}"/>
              </a:ext>
            </a:extLst>
          </p:cNvPr>
          <p:cNvSpPr txBox="1"/>
          <p:nvPr/>
        </p:nvSpPr>
        <p:spPr>
          <a:xfrm>
            <a:off x="4463441" y="1030710"/>
            <a:ext cx="7728559" cy="369332"/>
          </a:xfrm>
          <a:prstGeom prst="rect">
            <a:avLst/>
          </a:prstGeom>
          <a:noFill/>
        </p:spPr>
        <p:txBody>
          <a:bodyPr wrap="square" rtlCol="0">
            <a:spAutoFit/>
          </a:bodyPr>
          <a:lstStyle/>
          <a:p>
            <a:r>
              <a:rPr kumimoji="1" lang="ja-JP" altLang="en-US"/>
              <a:t>多種多様なテナントが入る空間</a:t>
            </a:r>
          </a:p>
        </p:txBody>
      </p:sp>
      <p:sp>
        <p:nvSpPr>
          <p:cNvPr id="8" name="テキスト ボックス 7">
            <a:extLst>
              <a:ext uri="{FF2B5EF4-FFF2-40B4-BE49-F238E27FC236}">
                <a16:creationId xmlns:a16="http://schemas.microsoft.com/office/drawing/2014/main" id="{9D309652-21AE-E974-6C6F-C311A7F490B1}"/>
              </a:ext>
            </a:extLst>
          </p:cNvPr>
          <p:cNvSpPr txBox="1"/>
          <p:nvPr/>
        </p:nvSpPr>
        <p:spPr>
          <a:xfrm>
            <a:off x="3209794" y="1497212"/>
            <a:ext cx="6093912" cy="369332"/>
          </a:xfrm>
          <a:prstGeom prst="rect">
            <a:avLst/>
          </a:prstGeom>
          <a:noFill/>
        </p:spPr>
        <p:txBody>
          <a:bodyPr wrap="square">
            <a:spAutoFit/>
          </a:bodyPr>
          <a:lstStyle/>
          <a:p>
            <a:r>
              <a:rPr kumimoji="1" lang="ja-JP" altLang="en-US"/>
              <a:t>潜在的に柔軟な発想を持つ学生が多く通る動線に位置</a:t>
            </a:r>
            <a:endParaRPr lang="ja-JP" altLang="en-US"/>
          </a:p>
        </p:txBody>
      </p:sp>
      <p:cxnSp>
        <p:nvCxnSpPr>
          <p:cNvPr id="11" name="直線矢印コネクタ 10">
            <a:extLst>
              <a:ext uri="{FF2B5EF4-FFF2-40B4-BE49-F238E27FC236}">
                <a16:creationId xmlns:a16="http://schemas.microsoft.com/office/drawing/2014/main" id="{49219DEB-22D8-24D0-4BF2-B5802708F1F9}"/>
              </a:ext>
            </a:extLst>
          </p:cNvPr>
          <p:cNvCxnSpPr>
            <a:cxnSpLocks/>
          </p:cNvCxnSpPr>
          <p:nvPr/>
        </p:nvCxnSpPr>
        <p:spPr>
          <a:xfrm>
            <a:off x="6132513" y="2116900"/>
            <a:ext cx="0" cy="1753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矢印: 下 12">
            <a:extLst>
              <a:ext uri="{FF2B5EF4-FFF2-40B4-BE49-F238E27FC236}">
                <a16:creationId xmlns:a16="http://schemas.microsoft.com/office/drawing/2014/main" id="{229630F0-0BAC-B4D6-690C-8905E39E8AEA}"/>
              </a:ext>
            </a:extLst>
          </p:cNvPr>
          <p:cNvSpPr/>
          <p:nvPr/>
        </p:nvSpPr>
        <p:spPr>
          <a:xfrm>
            <a:off x="5624186" y="2392471"/>
            <a:ext cx="1064713" cy="13149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25E92BA-9C1A-BD85-E162-F434E8C18F31}"/>
              </a:ext>
            </a:extLst>
          </p:cNvPr>
          <p:cNvSpPr txBox="1"/>
          <p:nvPr/>
        </p:nvSpPr>
        <p:spPr>
          <a:xfrm>
            <a:off x="1530263" y="3802436"/>
            <a:ext cx="9131474" cy="2862322"/>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a:t>新たな発想が生まれる（やすい）</a:t>
            </a:r>
            <a:endParaRPr kumimoji="1" lang="en-US" altLang="ja-JP"/>
          </a:p>
          <a:p>
            <a:pPr marL="285750" indent="-285750">
              <a:buFont typeface="Arial" panose="020B0604020202020204" pitchFamily="34" charset="0"/>
              <a:buChar char="•"/>
            </a:pPr>
            <a:endParaRPr kumimoji="1" lang="en-US" altLang="ja-JP"/>
          </a:p>
          <a:p>
            <a:pPr marL="285750" indent="-285750">
              <a:buFont typeface="Arial" panose="020B0604020202020204" pitchFamily="34" charset="0"/>
              <a:buChar char="•"/>
            </a:pPr>
            <a:r>
              <a:rPr kumimoji="1" lang="ja-JP" altLang="en-US"/>
              <a:t>交流が生まれる</a:t>
            </a:r>
            <a:endParaRPr kumimoji="1" lang="en-US" altLang="ja-JP"/>
          </a:p>
          <a:p>
            <a:pPr marL="285750" indent="-285750">
              <a:buFont typeface="Arial" panose="020B0604020202020204" pitchFamily="34" charset="0"/>
              <a:buChar char="•"/>
            </a:pPr>
            <a:r>
              <a:rPr kumimoji="1" lang="ja-JP" altLang="en-US"/>
              <a:t>⇨企業：クリエイティブな発想を得ることができる</a:t>
            </a:r>
            <a:endParaRPr kumimoji="1" lang="en-US" altLang="ja-JP"/>
          </a:p>
          <a:p>
            <a:pPr marL="285750" indent="-285750">
              <a:buFont typeface="Arial" panose="020B0604020202020204" pitchFamily="34" charset="0"/>
              <a:buChar char="•"/>
            </a:pPr>
            <a:r>
              <a:rPr kumimoji="1" lang="ja-JP" altLang="en-US"/>
              <a:t>⇨学生：若い時から自分の住む町の課題を考え解決する手段を企業から学ぶことができる</a:t>
            </a:r>
            <a:endParaRPr kumimoji="1" lang="en-US" altLang="ja-JP"/>
          </a:p>
          <a:p>
            <a:endParaRPr kumimoji="1" lang="en-US" altLang="ja-JP"/>
          </a:p>
          <a:p>
            <a:pPr marL="285750" indent="-285750">
              <a:buFont typeface="Arial" panose="020B0604020202020204" pitchFamily="34" charset="0"/>
              <a:buChar char="•"/>
            </a:pPr>
            <a:r>
              <a:rPr kumimoji="1" lang="ja-JP" altLang="en-US"/>
              <a:t>⇨現在の課題を解決するだけでなく、学生の育成を通じて将来の地域課題を解決する人材を育成することができる</a:t>
            </a:r>
            <a:endParaRPr kumimoji="1" lang="en-US" altLang="ja-JP"/>
          </a:p>
          <a:p>
            <a:endParaRPr kumimoji="1" lang="ja-JP" altLang="en-US"/>
          </a:p>
        </p:txBody>
      </p:sp>
      <p:sp>
        <p:nvSpPr>
          <p:cNvPr id="9" name="テキスト ボックス 8">
            <a:extLst>
              <a:ext uri="{FF2B5EF4-FFF2-40B4-BE49-F238E27FC236}">
                <a16:creationId xmlns:a16="http://schemas.microsoft.com/office/drawing/2014/main" id="{A037F3EC-05F4-B57A-AA81-4AFC6628CDF4}"/>
              </a:ext>
            </a:extLst>
          </p:cNvPr>
          <p:cNvSpPr txBox="1"/>
          <p:nvPr/>
        </p:nvSpPr>
        <p:spPr>
          <a:xfrm>
            <a:off x="6688899" y="2410953"/>
            <a:ext cx="1901869" cy="923330"/>
          </a:xfrm>
          <a:prstGeom prst="rect">
            <a:avLst/>
          </a:prstGeom>
          <a:noFill/>
        </p:spPr>
        <p:txBody>
          <a:bodyPr wrap="square" rtlCol="0">
            <a:spAutoFit/>
          </a:bodyPr>
          <a:lstStyle/>
          <a:p>
            <a:r>
              <a:rPr kumimoji="1" lang="ja-JP" altLang="en-US" sz="5400" b="1"/>
              <a:t>交流</a:t>
            </a:r>
          </a:p>
        </p:txBody>
      </p:sp>
    </p:spTree>
    <p:extLst>
      <p:ext uri="{BB962C8B-B14F-4D97-AF65-F5344CB8AC3E}">
        <p14:creationId xmlns:p14="http://schemas.microsoft.com/office/powerpoint/2010/main" val="2185073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A3C9BF1-7C2F-039D-E9EE-AA83C06B4030}"/>
              </a:ext>
            </a:extLst>
          </p:cNvPr>
          <p:cNvSpPr txBox="1"/>
          <p:nvPr/>
        </p:nvSpPr>
        <p:spPr>
          <a:xfrm>
            <a:off x="218451" y="1305341"/>
            <a:ext cx="11828124" cy="4247317"/>
          </a:xfrm>
          <a:prstGeom prst="rect">
            <a:avLst/>
          </a:prstGeom>
          <a:noFill/>
        </p:spPr>
        <p:txBody>
          <a:bodyPr wrap="square">
            <a:spAutoFit/>
          </a:bodyPr>
          <a:lstStyle/>
          <a:p>
            <a:r>
              <a:rPr kumimoji="1" lang="ja-JP" altLang="en-US"/>
              <a:t>モール</a:t>
            </a:r>
            <a:r>
              <a:rPr kumimoji="1" lang="en-US" altLang="ja-JP"/>
              <a:t>505</a:t>
            </a:r>
            <a:r>
              <a:rPr kumimoji="1" lang="ja-JP" altLang="en-US"/>
              <a:t>は多種多様なテナントが入る空間⇨その空間で行われる交流によって、新たな発想が生まれやすいという特徴のある空間</a:t>
            </a:r>
            <a:endParaRPr kumimoji="1" lang="en-US" altLang="ja-JP"/>
          </a:p>
          <a:p>
            <a:endParaRPr kumimoji="1" lang="en-US" altLang="ja-JP"/>
          </a:p>
          <a:p>
            <a:r>
              <a:rPr kumimoji="1" lang="ja-JP" altLang="en-US"/>
              <a:t>地域課題は今までにない発想で課題を解決することが求められるから、地域課題を解決する企業はモール</a:t>
            </a:r>
            <a:r>
              <a:rPr kumimoji="1" lang="en-US" altLang="ja-JP"/>
              <a:t>505</a:t>
            </a:r>
            <a:r>
              <a:rPr kumimoji="1" lang="ja-JP" altLang="en-US"/>
              <a:t>のような、交流によって新たな発想が生まれやすい空間に立地することが良いと考えられる。</a:t>
            </a:r>
            <a:endParaRPr kumimoji="1" lang="en-US" altLang="ja-JP"/>
          </a:p>
          <a:p>
            <a:endParaRPr kumimoji="1" lang="en-US" altLang="ja-JP"/>
          </a:p>
          <a:p>
            <a:endParaRPr kumimoji="1" lang="en-US" altLang="ja-JP"/>
          </a:p>
          <a:p>
            <a:r>
              <a:rPr kumimoji="1" lang="ja-JP" altLang="en-US"/>
              <a:t>またモール</a:t>
            </a:r>
            <a:r>
              <a:rPr kumimoji="1" lang="en-US" altLang="ja-JP"/>
              <a:t>505</a:t>
            </a:r>
            <a:r>
              <a:rPr kumimoji="1" lang="ja-JP" altLang="en-US"/>
              <a:t>は潜在的に柔軟な発想を持つ学生が多く通る動線に位置している。</a:t>
            </a:r>
            <a:endParaRPr kumimoji="1" lang="en-US" altLang="ja-JP"/>
          </a:p>
          <a:p>
            <a:endParaRPr kumimoji="1" lang="en-US" altLang="ja-JP"/>
          </a:p>
          <a:p>
            <a:endParaRPr kumimoji="1" lang="en-US" altLang="ja-JP"/>
          </a:p>
          <a:p>
            <a:r>
              <a:rPr kumimoji="1" lang="ja-JP" altLang="en-US"/>
              <a:t>企業は学生のクリエイティブな発想を得ることができ、学生は若い時から自分の住む町の課題を考え解決する手段を企業から学ぶことができる。</a:t>
            </a:r>
            <a:endParaRPr kumimoji="1" lang="en-US" altLang="ja-JP"/>
          </a:p>
          <a:p>
            <a:endParaRPr kumimoji="1" lang="en-US" altLang="ja-JP"/>
          </a:p>
          <a:p>
            <a:endParaRPr kumimoji="1" lang="en-US" altLang="ja-JP"/>
          </a:p>
          <a:p>
            <a:r>
              <a:rPr kumimoji="1" lang="ja-JP" altLang="en-US"/>
              <a:t>現在の課題を解決するだけでなく、学生の育成を通じて将来の地域課題を解決する人材を育成することができる</a:t>
            </a:r>
            <a:endParaRPr kumimoji="1" lang="en-US" altLang="ja-JP"/>
          </a:p>
        </p:txBody>
      </p:sp>
      <p:sp>
        <p:nvSpPr>
          <p:cNvPr id="11" name="テキスト ボックス 10">
            <a:extLst>
              <a:ext uri="{FF2B5EF4-FFF2-40B4-BE49-F238E27FC236}">
                <a16:creationId xmlns:a16="http://schemas.microsoft.com/office/drawing/2014/main" id="{1969EC51-ACC5-2521-C506-1D2DBE0CA7E5}"/>
              </a:ext>
            </a:extLst>
          </p:cNvPr>
          <p:cNvSpPr txBox="1"/>
          <p:nvPr/>
        </p:nvSpPr>
        <p:spPr>
          <a:xfrm>
            <a:off x="576197" y="488515"/>
            <a:ext cx="3782861" cy="461665"/>
          </a:xfrm>
          <a:prstGeom prst="rect">
            <a:avLst/>
          </a:prstGeom>
          <a:noFill/>
        </p:spPr>
        <p:txBody>
          <a:bodyPr wrap="square" rtlCol="0">
            <a:spAutoFit/>
          </a:bodyPr>
          <a:lstStyle/>
          <a:p>
            <a:r>
              <a:rPr kumimoji="1" lang="ja-JP" altLang="en-US" sz="2400" b="1"/>
              <a:t>永浦君頭の中メモ</a:t>
            </a:r>
          </a:p>
        </p:txBody>
      </p:sp>
    </p:spTree>
    <p:extLst>
      <p:ext uri="{BB962C8B-B14F-4D97-AF65-F5344CB8AC3E}">
        <p14:creationId xmlns:p14="http://schemas.microsoft.com/office/powerpoint/2010/main" val="473637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CD12AD-AD1D-3E5A-6AD6-EF48EF96B234}"/>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B091D7FB-D607-0822-3BE6-53B88FA69EA0}"/>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0B51FAD-5E77-53A9-059C-13F40A6B7219}"/>
              </a:ext>
            </a:extLst>
          </p:cNvPr>
          <p:cNvSpPr txBox="1"/>
          <p:nvPr/>
        </p:nvSpPr>
        <p:spPr>
          <a:xfrm>
            <a:off x="2001128" y="225518"/>
            <a:ext cx="7632187" cy="523220"/>
          </a:xfrm>
          <a:prstGeom prst="rect">
            <a:avLst/>
          </a:prstGeom>
          <a:noFill/>
        </p:spPr>
        <p:txBody>
          <a:bodyPr wrap="square" rtlCol="0">
            <a:spAutoFit/>
          </a:bodyPr>
          <a:lstStyle/>
          <a:p>
            <a:r>
              <a:rPr kumimoji="1" lang="ja-JP" altLang="en-US" sz="2800" b="1"/>
              <a:t>モール</a:t>
            </a:r>
            <a:r>
              <a:rPr kumimoji="1" lang="en-US" altLang="ja-JP" sz="2800" b="1"/>
              <a:t>505</a:t>
            </a:r>
            <a:r>
              <a:rPr kumimoji="1" lang="ja-JP" altLang="en-US" sz="2800" b="1"/>
              <a:t>　資金調達方針</a:t>
            </a:r>
            <a:endParaRPr kumimoji="1" lang="en-US" altLang="ja-JP" sz="2800" b="1"/>
          </a:p>
        </p:txBody>
      </p:sp>
      <p:sp>
        <p:nvSpPr>
          <p:cNvPr id="3" name="テキスト ボックス 2">
            <a:extLst>
              <a:ext uri="{FF2B5EF4-FFF2-40B4-BE49-F238E27FC236}">
                <a16:creationId xmlns:a16="http://schemas.microsoft.com/office/drawing/2014/main" id="{32564319-246B-3D45-E18B-1D132B4E004E}"/>
              </a:ext>
            </a:extLst>
          </p:cNvPr>
          <p:cNvSpPr txBox="1"/>
          <p:nvPr/>
        </p:nvSpPr>
        <p:spPr>
          <a:xfrm>
            <a:off x="437672" y="1464378"/>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土浦駅拠点</a:t>
            </a:r>
          </a:p>
        </p:txBody>
      </p:sp>
    </p:spTree>
    <p:extLst>
      <p:ext uri="{BB962C8B-B14F-4D97-AF65-F5344CB8AC3E}">
        <p14:creationId xmlns:p14="http://schemas.microsoft.com/office/powerpoint/2010/main" val="34107199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F94EEF-408A-F00D-9E38-9E916926C4DF}"/>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C114E1EB-9D0B-6518-2844-1D0D4DF92E00}"/>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791A57F-FF72-FCC1-2A42-050F450A7E2E}"/>
              </a:ext>
            </a:extLst>
          </p:cNvPr>
          <p:cNvSpPr txBox="1"/>
          <p:nvPr/>
        </p:nvSpPr>
        <p:spPr>
          <a:xfrm>
            <a:off x="437672" y="146437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中心市街地</a:t>
            </a:r>
          </a:p>
        </p:txBody>
      </p:sp>
      <p:sp>
        <p:nvSpPr>
          <p:cNvPr id="41" name="楕円 7">
            <a:extLst>
              <a:ext uri="{FF2B5EF4-FFF2-40B4-BE49-F238E27FC236}">
                <a16:creationId xmlns:a16="http://schemas.microsoft.com/office/drawing/2014/main" id="{BA915DD2-2B4C-2E92-B4F5-AAC2A95C251E}"/>
              </a:ext>
            </a:extLst>
          </p:cNvPr>
          <p:cNvSpPr/>
          <p:nvPr/>
        </p:nvSpPr>
        <p:spPr>
          <a:xfrm>
            <a:off x="1946366" y="5006788"/>
            <a:ext cx="8085629" cy="1988027"/>
          </a:xfrm>
          <a:prstGeom prst="ellipse">
            <a:avLst/>
          </a:prstGeom>
          <a:solidFill>
            <a:schemeClr val="tx2"/>
          </a:solidFill>
          <a:scene3d>
            <a:camera prst="orthographicFront">
              <a:rot lat="19799980" lon="0" rev="0"/>
            </a:camera>
            <a:lightRig rig="threePt" dir="t"/>
          </a:scene3d>
          <a:sp3d>
            <a:bevelT w="298450" h="22225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23">
            <a:extLst>
              <a:ext uri="{FF2B5EF4-FFF2-40B4-BE49-F238E27FC236}">
                <a16:creationId xmlns:a16="http://schemas.microsoft.com/office/drawing/2014/main" id="{975B206B-889A-E5A3-B311-EA0D83DE3B43}"/>
              </a:ext>
            </a:extLst>
          </p:cNvPr>
          <p:cNvSpPr/>
          <p:nvPr/>
        </p:nvSpPr>
        <p:spPr>
          <a:xfrm>
            <a:off x="2932434" y="4733255"/>
            <a:ext cx="5852571" cy="1494136"/>
          </a:xfrm>
          <a:prstGeom prst="ellipse">
            <a:avLst/>
          </a:prstGeom>
          <a:solidFill>
            <a:schemeClr val="accent3">
              <a:lumMod val="50000"/>
            </a:schemeClr>
          </a:solidFill>
          <a:ln>
            <a:solidFill>
              <a:schemeClr val="accent3">
                <a:lumMod val="60000"/>
                <a:lumOff val="40000"/>
              </a:schemeClr>
            </a:solidFill>
          </a:ln>
          <a:scene3d>
            <a:camera prst="orthographicFront">
              <a:rot lat="19213800" lon="367002" rev="21261839"/>
            </a:camera>
            <a:lightRig rig="threePt" dir="t"/>
          </a:scene3d>
          <a:sp3d>
            <a:bevelT w="304800" h="425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21">
            <a:extLst>
              <a:ext uri="{FF2B5EF4-FFF2-40B4-BE49-F238E27FC236}">
                <a16:creationId xmlns:a16="http://schemas.microsoft.com/office/drawing/2014/main" id="{7178B077-6B98-5FD5-D72A-0545C9511BA1}"/>
              </a:ext>
            </a:extLst>
          </p:cNvPr>
          <p:cNvSpPr txBox="1"/>
          <p:nvPr/>
        </p:nvSpPr>
        <p:spPr>
          <a:xfrm rot="840000">
            <a:off x="3409319" y="6251224"/>
            <a:ext cx="1783343" cy="362077"/>
          </a:xfrm>
          <a:prstGeom prst="rect">
            <a:avLst/>
          </a:prstGeom>
          <a:noFill/>
        </p:spPr>
        <p:txBody>
          <a:bodyPr wrap="square" rtlCol="0">
            <a:spAutoFit/>
          </a:bodyPr>
          <a:lstStyle/>
          <a:p>
            <a:r>
              <a:rPr kumimoji="1" lang="ja-JP" altLang="en-US"/>
              <a:t>土浦市</a:t>
            </a:r>
          </a:p>
        </p:txBody>
      </p:sp>
      <p:sp>
        <p:nvSpPr>
          <p:cNvPr id="45" name="四角形: 角を丸くする 5">
            <a:extLst>
              <a:ext uri="{FF2B5EF4-FFF2-40B4-BE49-F238E27FC236}">
                <a16:creationId xmlns:a16="http://schemas.microsoft.com/office/drawing/2014/main" id="{0B871C76-CCCE-36C4-CBDA-64DF0FAA245D}"/>
              </a:ext>
            </a:extLst>
          </p:cNvPr>
          <p:cNvSpPr/>
          <p:nvPr/>
        </p:nvSpPr>
        <p:spPr>
          <a:xfrm>
            <a:off x="3952567" y="3413241"/>
            <a:ext cx="3773482" cy="1157561"/>
          </a:xfrm>
          <a:prstGeom prst="roundRect">
            <a:avLst/>
          </a:prstGeom>
          <a:solidFill>
            <a:schemeClr val="tx2">
              <a:lumMod val="20000"/>
              <a:lumOff val="80000"/>
            </a:schemeClr>
          </a:solidFill>
          <a:ln>
            <a:solidFill>
              <a:schemeClr val="tx2">
                <a:lumMod val="40000"/>
                <a:lumOff val="60000"/>
              </a:schemeClr>
            </a:solidFill>
          </a:ln>
          <a:scene3d>
            <a:camera prst="orthographicFront">
              <a:rot lat="21081016" lon="19777112" rev="302294"/>
            </a:camera>
            <a:lightRig rig="threePt" dir="t"/>
          </a:scene3d>
          <a:sp3d>
            <a:bevelT w="114300" h="152400"/>
          </a:sp3d>
        </p:spPr>
        <p:style>
          <a:lnRef idx="1">
            <a:schemeClr val="accent4"/>
          </a:lnRef>
          <a:fillRef idx="2">
            <a:schemeClr val="accent4"/>
          </a:fillRef>
          <a:effectRef idx="1">
            <a:schemeClr val="accent4"/>
          </a:effectRef>
          <a:fontRef idx="minor">
            <a:schemeClr val="dk1"/>
          </a:fontRef>
        </p:style>
        <p:txBody>
          <a:bodyPr lIns="91440" tIns="45720" rIns="91440" bIns="45720" rtlCol="0" anchor="ctr">
            <a:sp3d extrusionH="127000">
              <a:bevelT w="254000" h="254000"/>
              <a:extrusionClr>
                <a:srgbClr val="1F497D"/>
              </a:extrusionClr>
            </a:sp3d>
          </a:bodyPr>
          <a:lstStyle/>
          <a:p>
            <a:pPr algn="ctr"/>
            <a:endParaRPr lang="ja-JP" altLang="en-US" b="1">
              <a:solidFill>
                <a:schemeClr val="bg1"/>
              </a:solidFill>
              <a:ea typeface="游ゴシック"/>
            </a:endParaRPr>
          </a:p>
        </p:txBody>
      </p:sp>
      <p:sp>
        <p:nvSpPr>
          <p:cNvPr id="6" name="四角形: 角を丸くする 29">
            <a:extLst>
              <a:ext uri="{FF2B5EF4-FFF2-40B4-BE49-F238E27FC236}">
                <a16:creationId xmlns:a16="http://schemas.microsoft.com/office/drawing/2014/main" id="{DD121F4D-EBC1-DCFB-E1B0-A7AB867E845D}"/>
              </a:ext>
            </a:extLst>
          </p:cNvPr>
          <p:cNvSpPr/>
          <p:nvPr/>
        </p:nvSpPr>
        <p:spPr>
          <a:xfrm>
            <a:off x="4075145" y="3411243"/>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21299963" rev="0"/>
              </a:camera>
              <a:lightRig rig="threePt" dir="t"/>
            </a:scene3d>
            <a:sp3d extrusionH="127000">
              <a:bevelT w="254000" h="254000"/>
              <a:extrusionClr>
                <a:srgbClr val="1F497D"/>
              </a:extrusionClr>
            </a:sp3d>
          </a:bodyPr>
          <a:lstStyle/>
          <a:p>
            <a:pPr algn="ctr"/>
            <a:endParaRPr kumimoji="1" lang="en-US" altLang="ja-JP" b="1"/>
          </a:p>
        </p:txBody>
      </p:sp>
      <p:sp>
        <p:nvSpPr>
          <p:cNvPr id="7" name="四角形: 角を丸くする 29">
            <a:extLst>
              <a:ext uri="{FF2B5EF4-FFF2-40B4-BE49-F238E27FC236}">
                <a16:creationId xmlns:a16="http://schemas.microsoft.com/office/drawing/2014/main" id="{080DD558-ED19-AA60-117E-03A334015987}"/>
              </a:ext>
            </a:extLst>
          </p:cNvPr>
          <p:cNvSpPr/>
          <p:nvPr/>
        </p:nvSpPr>
        <p:spPr>
          <a:xfrm>
            <a:off x="4590010" y="4047935"/>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21299963" rev="0"/>
              </a:camera>
              <a:lightRig rig="threePt" dir="t"/>
            </a:scene3d>
            <a:sp3d extrusionH="127000">
              <a:bevelT w="254000" h="254000"/>
              <a:extrusionClr>
                <a:srgbClr val="1F497D"/>
              </a:extrusionClr>
            </a:sp3d>
          </a:bodyPr>
          <a:lstStyle/>
          <a:p>
            <a:pPr algn="ctr"/>
            <a:endParaRPr kumimoji="1" lang="en-US" altLang="ja-JP" b="1"/>
          </a:p>
        </p:txBody>
      </p:sp>
      <p:sp>
        <p:nvSpPr>
          <p:cNvPr id="8" name="四角形: 角を丸くする 29">
            <a:extLst>
              <a:ext uri="{FF2B5EF4-FFF2-40B4-BE49-F238E27FC236}">
                <a16:creationId xmlns:a16="http://schemas.microsoft.com/office/drawing/2014/main" id="{219B1998-3730-C4D9-4301-0CB95E6203AC}"/>
              </a:ext>
            </a:extLst>
          </p:cNvPr>
          <p:cNvSpPr/>
          <p:nvPr/>
        </p:nvSpPr>
        <p:spPr>
          <a:xfrm>
            <a:off x="6773037" y="4047936"/>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21299963" rev="0"/>
              </a:camera>
              <a:lightRig rig="threePt" dir="t"/>
            </a:scene3d>
            <a:sp3d extrusionH="127000">
              <a:bevelT w="254000" h="254000"/>
              <a:extrusionClr>
                <a:srgbClr val="1F497D"/>
              </a:extrusionClr>
            </a:sp3d>
          </a:bodyPr>
          <a:lstStyle/>
          <a:p>
            <a:pPr algn="ctr"/>
            <a:endParaRPr kumimoji="1" lang="en-US" altLang="ja-JP" b="1"/>
          </a:p>
        </p:txBody>
      </p:sp>
      <p:sp>
        <p:nvSpPr>
          <p:cNvPr id="10" name="四角形: 角を丸くする 29">
            <a:extLst>
              <a:ext uri="{FF2B5EF4-FFF2-40B4-BE49-F238E27FC236}">
                <a16:creationId xmlns:a16="http://schemas.microsoft.com/office/drawing/2014/main" id="{3F1E7573-2564-BF18-904B-7254E08B70B2}"/>
              </a:ext>
            </a:extLst>
          </p:cNvPr>
          <p:cNvSpPr/>
          <p:nvPr/>
        </p:nvSpPr>
        <p:spPr>
          <a:xfrm>
            <a:off x="5676374" y="3421539"/>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21299963" rev="0"/>
              </a:camera>
              <a:lightRig rig="threePt" dir="t"/>
            </a:scene3d>
            <a:sp3d extrusionH="127000">
              <a:bevelT w="254000" h="254000"/>
              <a:extrusionClr>
                <a:srgbClr val="1F497D"/>
              </a:extrusionClr>
            </a:sp3d>
          </a:bodyPr>
          <a:lstStyle/>
          <a:p>
            <a:pPr algn="ctr"/>
            <a:endParaRPr kumimoji="1" lang="en-US" altLang="ja-JP" b="1"/>
          </a:p>
        </p:txBody>
      </p:sp>
      <p:sp>
        <p:nvSpPr>
          <p:cNvPr id="11" name="TextBox 10">
            <a:extLst>
              <a:ext uri="{FF2B5EF4-FFF2-40B4-BE49-F238E27FC236}">
                <a16:creationId xmlns:a16="http://schemas.microsoft.com/office/drawing/2014/main" id="{0D44EDBB-A374-0022-253E-31326F0BCB5F}"/>
              </a:ext>
            </a:extLst>
          </p:cNvPr>
          <p:cNvSpPr txBox="1"/>
          <p:nvPr/>
        </p:nvSpPr>
        <p:spPr>
          <a:xfrm>
            <a:off x="5194849" y="3869220"/>
            <a:ext cx="18162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rot lat="0" lon="21299963" rev="0"/>
              </a:camera>
              <a:lightRig rig="threePt" dir="t"/>
            </a:scene3d>
            <a:sp3d extrusionH="127000">
              <a:bevelT w="254000" h="254000"/>
              <a:extrusionClr>
                <a:srgbClr val="1F497D"/>
              </a:extrusionClr>
            </a:sp3d>
          </a:bodyPr>
          <a:lstStyle/>
          <a:p>
            <a:pPr algn="l"/>
            <a:r>
              <a:rPr lang="ja-JP" altLang="en-US" b="1">
                <a:solidFill>
                  <a:schemeClr val="bg1"/>
                </a:solidFill>
                <a:ea typeface="游ゴシック"/>
              </a:rPr>
              <a:t>既存テナント</a:t>
            </a:r>
            <a:endParaRPr lang="en-US" b="1">
              <a:solidFill>
                <a:schemeClr val="bg1"/>
              </a:solidFill>
            </a:endParaRPr>
          </a:p>
        </p:txBody>
      </p:sp>
      <p:sp>
        <p:nvSpPr>
          <p:cNvPr id="21" name="四角形: 角を丸くする 29">
            <a:extLst>
              <a:ext uri="{FF2B5EF4-FFF2-40B4-BE49-F238E27FC236}">
                <a16:creationId xmlns:a16="http://schemas.microsoft.com/office/drawing/2014/main" id="{EC0DFD14-62E5-A930-7D9D-E6092F95A618}"/>
              </a:ext>
            </a:extLst>
          </p:cNvPr>
          <p:cNvSpPr/>
          <p:nvPr/>
        </p:nvSpPr>
        <p:spPr>
          <a:xfrm>
            <a:off x="7251860" y="3426687"/>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21299963" rev="0"/>
              </a:camera>
              <a:lightRig rig="threePt" dir="t"/>
            </a:scene3d>
            <a:sp3d extrusionH="127000">
              <a:bevelT w="254000" h="254000"/>
              <a:extrusionClr>
                <a:srgbClr val="1F497D"/>
              </a:extrusionClr>
            </a:sp3d>
          </a:bodyPr>
          <a:lstStyle/>
          <a:p>
            <a:pPr algn="ctr"/>
            <a:endParaRPr kumimoji="1" lang="en-US" altLang="ja-JP" b="1"/>
          </a:p>
        </p:txBody>
      </p:sp>
      <p:sp>
        <p:nvSpPr>
          <p:cNvPr id="9" name="Arrow: Up-Down 8">
            <a:extLst>
              <a:ext uri="{FF2B5EF4-FFF2-40B4-BE49-F238E27FC236}">
                <a16:creationId xmlns:a16="http://schemas.microsoft.com/office/drawing/2014/main" id="{5E80CD43-712E-0AA0-2BA9-487A21B0C710}"/>
              </a:ext>
            </a:extLst>
          </p:cNvPr>
          <p:cNvSpPr/>
          <p:nvPr/>
        </p:nvSpPr>
        <p:spPr>
          <a:xfrm>
            <a:off x="7911754" y="3469048"/>
            <a:ext cx="352038" cy="1836491"/>
          </a:xfrm>
          <a:prstGeom prst="upDownArrow">
            <a:avLst>
              <a:gd name="adj1" fmla="val 50000"/>
              <a:gd name="adj2"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21299963" rev="0"/>
              </a:camera>
              <a:lightRig rig="threePt" dir="t"/>
            </a:scene3d>
            <a:sp3d extrusionH="127000">
              <a:bevelT w="254000" h="254000"/>
              <a:extrusionClr>
                <a:srgbClr val="1F497D"/>
              </a:extrusionClr>
            </a:sp3d>
          </a:bodyPr>
          <a:lstStyle/>
          <a:p>
            <a:pPr algn="ctr"/>
            <a:r>
              <a:rPr lang="ja-JP" altLang="en-US" b="1"/>
              <a:t>交流</a:t>
            </a:r>
            <a:endParaRPr lang="en-US" b="1"/>
          </a:p>
        </p:txBody>
      </p:sp>
      <p:sp>
        <p:nvSpPr>
          <p:cNvPr id="32" name="Arrow: Right 31">
            <a:extLst>
              <a:ext uri="{FF2B5EF4-FFF2-40B4-BE49-F238E27FC236}">
                <a16:creationId xmlns:a16="http://schemas.microsoft.com/office/drawing/2014/main" id="{F29E99DA-E609-05D5-E4A0-883E9734A5D1}"/>
              </a:ext>
            </a:extLst>
          </p:cNvPr>
          <p:cNvSpPr/>
          <p:nvPr/>
        </p:nvSpPr>
        <p:spPr>
          <a:xfrm rot="9300000">
            <a:off x="3161553" y="5127885"/>
            <a:ext cx="2808370" cy="268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E3FC21AD-0EE1-D615-D926-AD3CC8B4DD89}"/>
              </a:ext>
            </a:extLst>
          </p:cNvPr>
          <p:cNvSpPr/>
          <p:nvPr/>
        </p:nvSpPr>
        <p:spPr>
          <a:xfrm rot="7560000">
            <a:off x="4195392" y="5375860"/>
            <a:ext cx="2066965" cy="2274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C1D74EDD-036A-83CE-CC8E-47EEE4F0B4C1}"/>
              </a:ext>
            </a:extLst>
          </p:cNvPr>
          <p:cNvSpPr/>
          <p:nvPr/>
        </p:nvSpPr>
        <p:spPr>
          <a:xfrm rot="1440000">
            <a:off x="5949673" y="5123441"/>
            <a:ext cx="2916490" cy="2377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C5A9BCA5-EFB1-BB32-AC5E-60DB013E7CD4}"/>
              </a:ext>
            </a:extLst>
          </p:cNvPr>
          <p:cNvSpPr/>
          <p:nvPr/>
        </p:nvSpPr>
        <p:spPr>
          <a:xfrm rot="3300000">
            <a:off x="6189415" y="5524652"/>
            <a:ext cx="2502635" cy="612251"/>
          </a:xfrm>
          <a:prstGeom prst="rightArrow">
            <a:avLst>
              <a:gd name="adj1" fmla="val 50000"/>
              <a:gd name="adj2" fmla="val 173793"/>
            </a:avLst>
          </a:prstGeom>
          <a:scene3d>
            <a:camera prst="orthographicFront">
              <a:rot lat="19083315" lon="2660342" rev="21389982"/>
            </a:camera>
            <a:lightRig rig="threePt" dir="t"/>
          </a:scene3d>
          <a:sp3d>
            <a:bevelT w="14605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127A584-F113-7256-BAE2-0AD3DADEC422}"/>
              </a:ext>
            </a:extLst>
          </p:cNvPr>
          <p:cNvSpPr txBox="1"/>
          <p:nvPr/>
        </p:nvSpPr>
        <p:spPr>
          <a:xfrm>
            <a:off x="4993749" y="5347791"/>
            <a:ext cx="2413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chemeClr val="bg1"/>
                </a:solidFill>
                <a:ea typeface="游ゴシック"/>
              </a:rPr>
              <a:t>ウェルネスパーク</a:t>
            </a:r>
          </a:p>
        </p:txBody>
      </p:sp>
      <p:sp>
        <p:nvSpPr>
          <p:cNvPr id="50" name="四角形: 角を丸くする 6">
            <a:extLst>
              <a:ext uri="{FF2B5EF4-FFF2-40B4-BE49-F238E27FC236}">
                <a16:creationId xmlns:a16="http://schemas.microsoft.com/office/drawing/2014/main" id="{733F84F1-1C0A-3116-762A-6AD0DC84DAE3}"/>
              </a:ext>
            </a:extLst>
          </p:cNvPr>
          <p:cNvSpPr/>
          <p:nvPr/>
        </p:nvSpPr>
        <p:spPr>
          <a:xfrm>
            <a:off x="4239563" y="4571204"/>
            <a:ext cx="3773482" cy="743059"/>
          </a:xfrm>
          <a:prstGeom prst="roundRect">
            <a:avLst/>
          </a:prstGeom>
          <a:scene3d>
            <a:camera prst="orthographicFront">
              <a:rot lat="21119543" lon="19474485" rev="364010"/>
            </a:camera>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3d extrusionH="127000">
              <a:bevelT w="254000" h="254000"/>
              <a:extrusionClr>
                <a:srgbClr val="1F497D"/>
              </a:extrusionClr>
            </a:sp3d>
          </a:bodyPr>
          <a:lstStyle/>
          <a:p>
            <a:pPr algn="ctr"/>
            <a:r>
              <a:rPr lang="ja-JP" altLang="en-US" b="1">
                <a:ea typeface="游ゴシック"/>
              </a:rPr>
              <a:t>　　　　　　共創拠点</a:t>
            </a:r>
            <a:endParaRPr lang="ja-JP" b="1">
              <a:ea typeface="游ゴシック"/>
            </a:endParaRPr>
          </a:p>
        </p:txBody>
      </p:sp>
      <p:sp>
        <p:nvSpPr>
          <p:cNvPr id="20" name="四角形: 角を丸くする 6">
            <a:extLst>
              <a:ext uri="{FF2B5EF4-FFF2-40B4-BE49-F238E27FC236}">
                <a16:creationId xmlns:a16="http://schemas.microsoft.com/office/drawing/2014/main" id="{6A8C87EB-8504-FD71-FBBB-82F96E8A3094}"/>
              </a:ext>
            </a:extLst>
          </p:cNvPr>
          <p:cNvSpPr/>
          <p:nvPr/>
        </p:nvSpPr>
        <p:spPr>
          <a:xfrm>
            <a:off x="5040692" y="4563835"/>
            <a:ext cx="828457" cy="743060"/>
          </a:xfrm>
          <a:prstGeom prst="roundRect">
            <a:avLst/>
          </a:prstGeom>
          <a:solidFill>
            <a:schemeClr val="tx2">
              <a:lumMod val="50000"/>
              <a:lumOff val="50000"/>
            </a:schemeClr>
          </a:solidFill>
          <a:scene3d>
            <a:camera prst="orthographicFront">
              <a:rot lat="27685" lon="19491093" rev="43338"/>
            </a:camera>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3d extrusionH="127000">
              <a:bevelT w="254000" h="254000"/>
              <a:extrusionClr>
                <a:srgbClr val="1F497D"/>
              </a:extrusionClr>
            </a:sp3d>
          </a:bodyPr>
          <a:lstStyle/>
          <a:p>
            <a:pPr algn="ctr"/>
            <a:r>
              <a:rPr lang="ja-JP" altLang="en-US" b="1">
                <a:ea typeface="游ゴシック"/>
              </a:rPr>
              <a:t>託児所</a:t>
            </a:r>
          </a:p>
        </p:txBody>
      </p:sp>
      <p:sp>
        <p:nvSpPr>
          <p:cNvPr id="19" name="四角形: 角を丸くする 6">
            <a:extLst>
              <a:ext uri="{FF2B5EF4-FFF2-40B4-BE49-F238E27FC236}">
                <a16:creationId xmlns:a16="http://schemas.microsoft.com/office/drawing/2014/main" id="{6F9C6635-A56E-5192-7011-D65D88646597}"/>
              </a:ext>
            </a:extLst>
          </p:cNvPr>
          <p:cNvSpPr/>
          <p:nvPr/>
        </p:nvSpPr>
        <p:spPr>
          <a:xfrm>
            <a:off x="4216908" y="4568983"/>
            <a:ext cx="828457" cy="743060"/>
          </a:xfrm>
          <a:prstGeom prst="roundRect">
            <a:avLst/>
          </a:prstGeom>
          <a:solidFill>
            <a:schemeClr val="tx2">
              <a:lumMod val="50000"/>
              <a:lumOff val="50000"/>
            </a:schemeClr>
          </a:solidFill>
          <a:scene3d>
            <a:camera prst="orthographicFront">
              <a:rot lat="27685" lon="19491093" rev="43338"/>
            </a:camera>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3d extrusionH="127000">
              <a:bevelT w="254000" h="254000"/>
              <a:extrusionClr>
                <a:srgbClr val="1F497D"/>
              </a:extrusionClr>
            </a:sp3d>
          </a:bodyPr>
          <a:lstStyle/>
          <a:p>
            <a:pPr algn="ctr"/>
            <a:r>
              <a:rPr lang="ja-JP" altLang="en-US" b="1">
                <a:ea typeface="游ゴシック"/>
              </a:rPr>
              <a:t>大学院大学</a:t>
            </a:r>
          </a:p>
        </p:txBody>
      </p:sp>
      <p:sp>
        <p:nvSpPr>
          <p:cNvPr id="13" name="テキスト ボックス 12">
            <a:extLst>
              <a:ext uri="{FF2B5EF4-FFF2-40B4-BE49-F238E27FC236}">
                <a16:creationId xmlns:a16="http://schemas.microsoft.com/office/drawing/2014/main" id="{A8898C3D-6DDC-EBDD-7E58-31BB6779A36A}"/>
              </a:ext>
            </a:extLst>
          </p:cNvPr>
          <p:cNvSpPr txBox="1"/>
          <p:nvPr/>
        </p:nvSpPr>
        <p:spPr>
          <a:xfrm>
            <a:off x="2399808" y="577866"/>
            <a:ext cx="7632187" cy="523220"/>
          </a:xfrm>
          <a:prstGeom prst="rect">
            <a:avLst/>
          </a:prstGeom>
          <a:noFill/>
        </p:spPr>
        <p:txBody>
          <a:bodyPr wrap="square" rtlCol="0">
            <a:spAutoFit/>
          </a:bodyPr>
          <a:lstStyle/>
          <a:p>
            <a:r>
              <a:rPr kumimoji="1" lang="ja-JP" altLang="en-US" sz="2800" b="1"/>
              <a:t>モール</a:t>
            </a:r>
            <a:r>
              <a:rPr kumimoji="1" lang="en-US" altLang="ja-JP" sz="2800" b="1"/>
              <a:t>505</a:t>
            </a:r>
            <a:r>
              <a:rPr kumimoji="1" lang="ja-JP" altLang="en-US" sz="2800" b="1"/>
              <a:t>　社会変化に対処する</a:t>
            </a:r>
            <a:r>
              <a:rPr kumimoji="1" lang="ja-JP" altLang="en-US" sz="2800" b="1">
                <a:solidFill>
                  <a:srgbClr val="333333"/>
                </a:solidFill>
                <a:latin typeface="Noto Sans JP" panose="020B0200000000000000" pitchFamily="50" charset="-128"/>
                <a:ea typeface="Noto Sans JP" panose="020B0200000000000000" pitchFamily="50" charset="-128"/>
              </a:rPr>
              <a:t>共創拠点</a:t>
            </a:r>
            <a:endParaRPr kumimoji="1" lang="en-US" altLang="ja-JP" sz="2800" b="1"/>
          </a:p>
        </p:txBody>
      </p:sp>
      <p:sp>
        <p:nvSpPr>
          <p:cNvPr id="29" name="テキスト ボックス 28">
            <a:extLst>
              <a:ext uri="{FF2B5EF4-FFF2-40B4-BE49-F238E27FC236}">
                <a16:creationId xmlns:a16="http://schemas.microsoft.com/office/drawing/2014/main" id="{93030B5D-9C6C-489B-F5ED-A5A064137530}"/>
              </a:ext>
            </a:extLst>
          </p:cNvPr>
          <p:cNvSpPr txBox="1"/>
          <p:nvPr/>
        </p:nvSpPr>
        <p:spPr>
          <a:xfrm>
            <a:off x="9519181" y="3269055"/>
            <a:ext cx="2289390" cy="1200329"/>
          </a:xfrm>
          <a:prstGeom prst="rect">
            <a:avLst/>
          </a:prstGeom>
          <a:noFill/>
        </p:spPr>
        <p:txBody>
          <a:bodyPr wrap="square" rtlCol="0">
            <a:spAutoFit/>
          </a:bodyPr>
          <a:lstStyle/>
          <a:p>
            <a:r>
              <a:rPr kumimoji="1" lang="ja-JP" altLang="en-US"/>
              <a:t>　あえて既存テナントと住み分けないことで偶発的な交流に繋げる</a:t>
            </a:r>
          </a:p>
        </p:txBody>
      </p:sp>
      <p:sp>
        <p:nvSpPr>
          <p:cNvPr id="2" name="Circle: Hollow 2">
            <a:extLst>
              <a:ext uri="{FF2B5EF4-FFF2-40B4-BE49-F238E27FC236}">
                <a16:creationId xmlns:a16="http://schemas.microsoft.com/office/drawing/2014/main" id="{5F91B568-0953-90FA-23A9-7052D0EF6111}"/>
              </a:ext>
            </a:extLst>
          </p:cNvPr>
          <p:cNvSpPr/>
          <p:nvPr/>
        </p:nvSpPr>
        <p:spPr>
          <a:xfrm>
            <a:off x="2833921" y="1924869"/>
            <a:ext cx="6230315" cy="2601797"/>
          </a:xfrm>
          <a:prstGeom prst="donut">
            <a:avLst>
              <a:gd name="adj" fmla="val 26736"/>
            </a:avLst>
          </a:prstGeom>
          <a:solidFill>
            <a:schemeClr val="tx2"/>
          </a:solidFill>
          <a:scene3d>
            <a:camera prst="orthographicFront">
              <a:rot lat="18299988" lon="0" rev="0"/>
            </a:camera>
            <a:lightRig rig="threePt" dir="t"/>
          </a:scene3d>
          <a:sp3d>
            <a:bevelT w="279400" h="3619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四角形: 角を丸くする 1">
            <a:extLst>
              <a:ext uri="{FF2B5EF4-FFF2-40B4-BE49-F238E27FC236}">
                <a16:creationId xmlns:a16="http://schemas.microsoft.com/office/drawing/2014/main" id="{63D24B59-753C-316D-AE31-BB690338FB8F}"/>
              </a:ext>
            </a:extLst>
          </p:cNvPr>
          <p:cNvSpPr/>
          <p:nvPr/>
        </p:nvSpPr>
        <p:spPr>
          <a:xfrm>
            <a:off x="2932434" y="1637887"/>
            <a:ext cx="1833640" cy="1721831"/>
          </a:xfrm>
          <a:prstGeom prst="roundRect">
            <a:avLst/>
          </a:prstGeom>
          <a:solidFill>
            <a:schemeClr val="tx2">
              <a:lumMod val="40000"/>
              <a:lumOff val="60000"/>
            </a:schemeClr>
          </a:solidFill>
          <a:scene3d>
            <a:camera prst="orthographicFront">
              <a:rot lat="0" lon="0" rev="20699999"/>
            </a:camera>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域外企業</a:t>
            </a:r>
            <a:endParaRPr kumimoji="1" lang="en-US" altLang="ja-JP" sz="2400"/>
          </a:p>
          <a:p>
            <a:endParaRPr lang="ja-JP" altLang="en-US" sz="1400">
              <a:solidFill>
                <a:srgbClr val="000000"/>
              </a:solidFill>
            </a:endParaRPr>
          </a:p>
          <a:p>
            <a:r>
              <a:rPr lang="ja-JP" sz="1400">
                <a:solidFill>
                  <a:srgbClr val="000000"/>
                </a:solidFill>
              </a:rPr>
              <a:t>・専門人材、</a:t>
            </a:r>
            <a:r>
              <a:rPr lang="ja-JP" altLang="en-US" sz="1400">
                <a:solidFill>
                  <a:srgbClr val="000000"/>
                </a:solidFill>
              </a:rPr>
              <a:t>ノウハウ、</a:t>
            </a:r>
            <a:r>
              <a:rPr lang="ja-JP" sz="1400">
                <a:solidFill>
                  <a:srgbClr val="000000"/>
                </a:solidFill>
              </a:rPr>
              <a:t>技術を提供する</a:t>
            </a:r>
            <a:r>
              <a:rPr lang="ja-JP" altLang="en-US" sz="1400">
                <a:solidFill>
                  <a:srgbClr val="000000"/>
                </a:solidFill>
              </a:rPr>
              <a:t>企業</a:t>
            </a:r>
            <a:endParaRPr lang="ja-JP"/>
          </a:p>
        </p:txBody>
      </p:sp>
      <p:sp>
        <p:nvSpPr>
          <p:cNvPr id="15" name="四角形: 角を丸くする 1">
            <a:extLst>
              <a:ext uri="{FF2B5EF4-FFF2-40B4-BE49-F238E27FC236}">
                <a16:creationId xmlns:a16="http://schemas.microsoft.com/office/drawing/2014/main" id="{2B25981B-264C-46E3-7A52-11DB1A666850}"/>
              </a:ext>
            </a:extLst>
          </p:cNvPr>
          <p:cNvSpPr/>
          <p:nvPr/>
        </p:nvSpPr>
        <p:spPr>
          <a:xfrm>
            <a:off x="5052653" y="1268657"/>
            <a:ext cx="1700496" cy="1607181"/>
          </a:xfrm>
          <a:prstGeom prst="roundRect">
            <a:avLst/>
          </a:prstGeom>
          <a:solidFill>
            <a:schemeClr val="tx2">
              <a:lumMod val="40000"/>
              <a:lumOff val="60000"/>
            </a:schemeClr>
          </a:solidFill>
          <a:scene3d>
            <a:camera prst="orthographicFront">
              <a:rot lat="1200000" lon="1200000" rev="0"/>
            </a:camera>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ローカル</a:t>
            </a:r>
            <a:endParaRPr kumimoji="1" lang="en-US" altLang="ja-JP" sz="2400"/>
          </a:p>
          <a:p>
            <a:pPr algn="ctr"/>
            <a:r>
              <a:rPr kumimoji="1" lang="ja-JP" altLang="en-US" sz="2400"/>
              <a:t>ゼブラ</a:t>
            </a:r>
          </a:p>
          <a:p>
            <a:pPr algn="ctr"/>
            <a:r>
              <a:rPr lang="ja-JP" sz="1400">
                <a:solidFill>
                  <a:srgbClr val="000000"/>
                </a:solidFill>
              </a:rPr>
              <a:t>・社会課題解決と経済成長の両立を目指す企業</a:t>
            </a:r>
            <a:endParaRPr lang="ja-JP" sz="1400"/>
          </a:p>
        </p:txBody>
      </p:sp>
      <p:sp>
        <p:nvSpPr>
          <p:cNvPr id="17" name="四角形: 角を丸くする 1">
            <a:extLst>
              <a:ext uri="{FF2B5EF4-FFF2-40B4-BE49-F238E27FC236}">
                <a16:creationId xmlns:a16="http://schemas.microsoft.com/office/drawing/2014/main" id="{727B839B-475D-D740-1838-E046057314DD}"/>
              </a:ext>
            </a:extLst>
          </p:cNvPr>
          <p:cNvSpPr/>
          <p:nvPr/>
        </p:nvSpPr>
        <p:spPr>
          <a:xfrm>
            <a:off x="7126675" y="1695212"/>
            <a:ext cx="1833640" cy="1607181"/>
          </a:xfrm>
          <a:prstGeom prst="roundRect">
            <a:avLst/>
          </a:prstGeom>
          <a:solidFill>
            <a:schemeClr val="tx2">
              <a:lumMod val="40000"/>
              <a:lumOff val="60000"/>
            </a:schemeClr>
          </a:solidFill>
          <a:scene3d>
            <a:camera prst="orthographicFront">
              <a:rot lat="21084255" lon="21229108" rev="976627"/>
            </a:camera>
            <a:lightRig rig="threePt" dir="t"/>
          </a:scene3d>
          <a:sp3d>
            <a:bevelT h="1524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域内企業</a:t>
            </a:r>
            <a:endParaRPr kumimoji="1" lang="en-US" altLang="ja-JP" sz="2400"/>
          </a:p>
          <a:p>
            <a:pPr algn="ctr"/>
            <a:endParaRPr lang="ja-JP" altLang="en-US" sz="1400">
              <a:solidFill>
                <a:srgbClr val="000000"/>
              </a:solidFill>
            </a:endParaRPr>
          </a:p>
          <a:p>
            <a:pPr algn="ctr"/>
            <a:r>
              <a:rPr lang="ja-JP" sz="1400">
                <a:solidFill>
                  <a:srgbClr val="000000"/>
                </a:solidFill>
              </a:rPr>
              <a:t>・地域</a:t>
            </a:r>
            <a:r>
              <a:rPr lang="ja-JP" altLang="en-US" sz="1400">
                <a:solidFill>
                  <a:srgbClr val="000000"/>
                </a:solidFill>
              </a:rPr>
              <a:t>資源</a:t>
            </a:r>
            <a:r>
              <a:rPr lang="ja-JP" sz="1400">
                <a:solidFill>
                  <a:srgbClr val="000000"/>
                </a:solidFill>
              </a:rPr>
              <a:t>や地域</a:t>
            </a:r>
            <a:r>
              <a:rPr lang="ja-JP" altLang="en-US" sz="1400">
                <a:solidFill>
                  <a:srgbClr val="000000"/>
                </a:solidFill>
              </a:rPr>
              <a:t>との</a:t>
            </a:r>
            <a:r>
              <a:rPr lang="ja-JP" sz="1400">
                <a:solidFill>
                  <a:srgbClr val="000000"/>
                </a:solidFill>
              </a:rPr>
              <a:t>信頼、地域との接続性</a:t>
            </a:r>
            <a:r>
              <a:rPr lang="ja-JP" altLang="en-US" sz="1400">
                <a:solidFill>
                  <a:srgbClr val="000000"/>
                </a:solidFill>
              </a:rPr>
              <a:t>を活かせる企業</a:t>
            </a:r>
            <a:endParaRPr lang="ja-JP" sz="1400"/>
          </a:p>
        </p:txBody>
      </p:sp>
      <p:sp>
        <p:nvSpPr>
          <p:cNvPr id="18" name="テキスト ボックス 17">
            <a:extLst>
              <a:ext uri="{FF2B5EF4-FFF2-40B4-BE49-F238E27FC236}">
                <a16:creationId xmlns:a16="http://schemas.microsoft.com/office/drawing/2014/main" id="{BEC12C91-3EF2-E907-9E4F-82FCE9B1735C}"/>
              </a:ext>
            </a:extLst>
          </p:cNvPr>
          <p:cNvSpPr txBox="1"/>
          <p:nvPr/>
        </p:nvSpPr>
        <p:spPr>
          <a:xfrm>
            <a:off x="4998261" y="2302856"/>
            <a:ext cx="1901636" cy="1541896"/>
          </a:xfrm>
          <a:prstGeom prst="rect">
            <a:avLst/>
          </a:prstGeom>
          <a:noFill/>
          <a:scene3d>
            <a:camera prst="orthographicFront">
              <a:rot lat="20966062" lon="1901431" rev="20962929"/>
            </a:camera>
            <a:lightRig rig="threePt" dir="t"/>
          </a:scene3d>
          <a:sp3d>
            <a:bevelT w="254000" h="196850"/>
          </a:sp3d>
        </p:spPr>
        <p:txBody>
          <a:bodyPr wrap="none" rtlCol="0">
            <a:spAutoFit/>
            <a:sp3d extrusionH="57150">
              <a:bevelT w="190500" h="101600"/>
            </a:sp3d>
          </a:bodyPr>
          <a:lstStyle/>
          <a:p>
            <a:pPr algn="ctr"/>
            <a:r>
              <a:rPr kumimoji="1" lang="en-US" altLang="ja-JP" sz="4800" b="1">
                <a:solidFill>
                  <a:schemeClr val="accent2"/>
                </a:solidFill>
              </a:rPr>
              <a:t>MALL</a:t>
            </a:r>
          </a:p>
          <a:p>
            <a:pPr algn="ctr"/>
            <a:r>
              <a:rPr kumimoji="1" lang="en-US" altLang="ja-JP" sz="4800" b="1">
                <a:solidFill>
                  <a:schemeClr val="accent2"/>
                </a:solidFill>
              </a:rPr>
              <a:t>505</a:t>
            </a:r>
            <a:endParaRPr kumimoji="1" lang="ja-JP" altLang="en-US" sz="4800" b="1">
              <a:solidFill>
                <a:schemeClr val="accent2"/>
              </a:solidFill>
            </a:endParaRPr>
          </a:p>
        </p:txBody>
      </p:sp>
      <p:sp>
        <p:nvSpPr>
          <p:cNvPr id="22" name="TextBox 6">
            <a:extLst>
              <a:ext uri="{FF2B5EF4-FFF2-40B4-BE49-F238E27FC236}">
                <a16:creationId xmlns:a16="http://schemas.microsoft.com/office/drawing/2014/main" id="{CB85FBD8-CD3D-09AB-519E-68C69D09F7EC}"/>
              </a:ext>
            </a:extLst>
          </p:cNvPr>
          <p:cNvSpPr txBox="1"/>
          <p:nvPr/>
        </p:nvSpPr>
        <p:spPr>
          <a:xfrm>
            <a:off x="4967178" y="3575696"/>
            <a:ext cx="3571940" cy="816298"/>
          </a:xfrm>
          <a:prstGeom prst="rect">
            <a:avLst/>
          </a:prstGeom>
          <a:noFill/>
          <a:scene3d>
            <a:camera prst="orthographicFront">
              <a:rot lat="0" lon="20399988" rev="30000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rot lat="20878538" lon="20162607" rev="860996"/>
              </a:camera>
              <a:lightRig rig="threePt" dir="t"/>
            </a:scene3d>
            <a:sp3d extrusionH="57150" prstMaterial="plastic">
              <a:bevelT w="114300" h="107950"/>
            </a:sp3d>
          </a:bodyPr>
          <a:lstStyle/>
          <a:p>
            <a:pPr algn="ctr"/>
            <a:r>
              <a:rPr lang="en-US" altLang="ja-JP" sz="4800" b="1">
                <a:solidFill>
                  <a:schemeClr val="tx2">
                    <a:lumMod val="60000"/>
                    <a:lumOff val="40000"/>
                  </a:schemeClr>
                </a:solidFill>
              </a:rPr>
              <a:t>VISION</a:t>
            </a:r>
            <a:endParaRPr lang="en-US" sz="4800" b="1">
              <a:solidFill>
                <a:schemeClr val="tx2">
                  <a:lumMod val="60000"/>
                  <a:lumOff val="40000"/>
                </a:schemeClr>
              </a:solidFill>
            </a:endParaRPr>
          </a:p>
        </p:txBody>
      </p:sp>
      <p:sp>
        <p:nvSpPr>
          <p:cNvPr id="75" name="テキスト ボックス 22">
            <a:extLst>
              <a:ext uri="{FF2B5EF4-FFF2-40B4-BE49-F238E27FC236}">
                <a16:creationId xmlns:a16="http://schemas.microsoft.com/office/drawing/2014/main" id="{57B73E3D-9711-644D-E31D-4418DBBC5E3D}"/>
              </a:ext>
            </a:extLst>
          </p:cNvPr>
          <p:cNvSpPr txBox="1"/>
          <p:nvPr/>
        </p:nvSpPr>
        <p:spPr>
          <a:xfrm rot="1440000">
            <a:off x="6775417" y="5172298"/>
            <a:ext cx="2001391" cy="830997"/>
          </a:xfrm>
          <a:prstGeom prst="rect">
            <a:avLst/>
          </a:prstGeom>
          <a:noFill/>
        </p:spPr>
        <p:txBody>
          <a:bodyPr wrap="square" rtlCol="0">
            <a:spAutoFit/>
            <a:scene3d>
              <a:camera prst="orthographicFront">
                <a:rot lat="20116733" lon="221078" rev="21258452"/>
              </a:camera>
              <a:lightRig rig="threePt" dir="t"/>
            </a:scene3d>
            <a:sp3d extrusionH="57150">
              <a:bevelT w="190500" h="190500"/>
            </a:sp3d>
          </a:bodyPr>
          <a:lstStyle/>
          <a:p>
            <a:r>
              <a:rPr lang="ja-JP" altLang="en-US" sz="4800" b="1"/>
              <a:t>波及</a:t>
            </a:r>
            <a:endParaRPr kumimoji="1" lang="ja-JP" altLang="en-US" sz="4800" b="1"/>
          </a:p>
        </p:txBody>
      </p:sp>
    </p:spTree>
    <p:extLst>
      <p:ext uri="{BB962C8B-B14F-4D97-AF65-F5344CB8AC3E}">
        <p14:creationId xmlns:p14="http://schemas.microsoft.com/office/powerpoint/2010/main" val="1564488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DD8875-627D-0DA1-82B7-84C18CB1BBDD}"/>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0696E5D0-7F2A-DC9F-D1EC-D85B314FCD8A}"/>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D2E4034-535D-159A-3BCB-5EE3351734EF}"/>
              </a:ext>
            </a:extLst>
          </p:cNvPr>
          <p:cNvSpPr txBox="1"/>
          <p:nvPr/>
        </p:nvSpPr>
        <p:spPr>
          <a:xfrm>
            <a:off x="437672" y="146437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中心市街地</a:t>
            </a:r>
          </a:p>
        </p:txBody>
      </p:sp>
      <p:sp>
        <p:nvSpPr>
          <p:cNvPr id="41" name="楕円 7">
            <a:extLst>
              <a:ext uri="{FF2B5EF4-FFF2-40B4-BE49-F238E27FC236}">
                <a16:creationId xmlns:a16="http://schemas.microsoft.com/office/drawing/2014/main" id="{2D3193E5-31A6-71FC-4170-49B26AD86F08}"/>
              </a:ext>
            </a:extLst>
          </p:cNvPr>
          <p:cNvSpPr/>
          <p:nvPr/>
        </p:nvSpPr>
        <p:spPr>
          <a:xfrm>
            <a:off x="3123770" y="4634530"/>
            <a:ext cx="5761988" cy="1808290"/>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23">
            <a:extLst>
              <a:ext uri="{FF2B5EF4-FFF2-40B4-BE49-F238E27FC236}">
                <a16:creationId xmlns:a16="http://schemas.microsoft.com/office/drawing/2014/main" id="{15E81A98-B1EF-BCA9-F9B3-7AD00172DFAE}"/>
              </a:ext>
            </a:extLst>
          </p:cNvPr>
          <p:cNvSpPr/>
          <p:nvPr/>
        </p:nvSpPr>
        <p:spPr>
          <a:xfrm>
            <a:off x="3673141" y="4836875"/>
            <a:ext cx="4594580" cy="1007960"/>
          </a:xfrm>
          <a:prstGeom prst="ellipse">
            <a:avLst/>
          </a:prstGeom>
          <a:solidFill>
            <a:schemeClr val="accent3">
              <a:lumMod val="75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21">
            <a:extLst>
              <a:ext uri="{FF2B5EF4-FFF2-40B4-BE49-F238E27FC236}">
                <a16:creationId xmlns:a16="http://schemas.microsoft.com/office/drawing/2014/main" id="{1DCF5BA5-41B2-7A51-3CF1-9C849A884AE3}"/>
              </a:ext>
            </a:extLst>
          </p:cNvPr>
          <p:cNvSpPr txBox="1"/>
          <p:nvPr/>
        </p:nvSpPr>
        <p:spPr>
          <a:xfrm rot="840000">
            <a:off x="3409319" y="6251224"/>
            <a:ext cx="1783343" cy="362077"/>
          </a:xfrm>
          <a:prstGeom prst="rect">
            <a:avLst/>
          </a:prstGeom>
          <a:noFill/>
        </p:spPr>
        <p:txBody>
          <a:bodyPr wrap="square" rtlCol="0">
            <a:spAutoFit/>
          </a:bodyPr>
          <a:lstStyle/>
          <a:p>
            <a:r>
              <a:rPr kumimoji="1" lang="ja-JP" altLang="en-US"/>
              <a:t>土浦市</a:t>
            </a:r>
          </a:p>
        </p:txBody>
      </p:sp>
      <p:sp>
        <p:nvSpPr>
          <p:cNvPr id="75" name="テキスト ボックス 22">
            <a:extLst>
              <a:ext uri="{FF2B5EF4-FFF2-40B4-BE49-F238E27FC236}">
                <a16:creationId xmlns:a16="http://schemas.microsoft.com/office/drawing/2014/main" id="{A7189778-03F1-750A-2EDF-C4E420D4DB9E}"/>
              </a:ext>
            </a:extLst>
          </p:cNvPr>
          <p:cNvSpPr txBox="1"/>
          <p:nvPr/>
        </p:nvSpPr>
        <p:spPr>
          <a:xfrm rot="1440000">
            <a:off x="8113873" y="5337293"/>
            <a:ext cx="718215" cy="362077"/>
          </a:xfrm>
          <a:prstGeom prst="rect">
            <a:avLst/>
          </a:prstGeom>
          <a:noFill/>
        </p:spPr>
        <p:txBody>
          <a:bodyPr wrap="square" rtlCol="0">
            <a:spAutoFit/>
          </a:bodyPr>
          <a:lstStyle/>
          <a:p>
            <a:r>
              <a:rPr lang="ja-JP" altLang="en-US"/>
              <a:t>波及</a:t>
            </a:r>
            <a:endParaRPr kumimoji="1" lang="ja-JP" altLang="en-US"/>
          </a:p>
        </p:txBody>
      </p:sp>
      <p:sp>
        <p:nvSpPr>
          <p:cNvPr id="45" name="四角形: 角を丸くする 5">
            <a:extLst>
              <a:ext uri="{FF2B5EF4-FFF2-40B4-BE49-F238E27FC236}">
                <a16:creationId xmlns:a16="http://schemas.microsoft.com/office/drawing/2014/main" id="{E99A9BB3-9166-9FD9-6C27-CC277C0D47EE}"/>
              </a:ext>
            </a:extLst>
          </p:cNvPr>
          <p:cNvSpPr/>
          <p:nvPr/>
        </p:nvSpPr>
        <p:spPr>
          <a:xfrm>
            <a:off x="3998285" y="3413241"/>
            <a:ext cx="3773482" cy="1157561"/>
          </a:xfrm>
          <a:prstGeom prst="roundRect">
            <a:avLst/>
          </a:prstGeom>
          <a:solidFill>
            <a:schemeClr val="tx2">
              <a:lumMod val="20000"/>
              <a:lumOff val="80000"/>
            </a:schemeClr>
          </a:solidFill>
          <a:ln>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endParaRPr lang="ja-JP" altLang="en-US">
              <a:solidFill>
                <a:schemeClr val="bg1"/>
              </a:solidFill>
              <a:ea typeface="游ゴシック"/>
            </a:endParaRPr>
          </a:p>
        </p:txBody>
      </p:sp>
      <p:sp>
        <p:nvSpPr>
          <p:cNvPr id="6" name="四角形: 角を丸くする 29">
            <a:extLst>
              <a:ext uri="{FF2B5EF4-FFF2-40B4-BE49-F238E27FC236}">
                <a16:creationId xmlns:a16="http://schemas.microsoft.com/office/drawing/2014/main" id="{CB49DBCA-C47C-F1C3-AD99-5EDDC0368FED}"/>
              </a:ext>
            </a:extLst>
          </p:cNvPr>
          <p:cNvSpPr/>
          <p:nvPr/>
        </p:nvSpPr>
        <p:spPr>
          <a:xfrm>
            <a:off x="4075145" y="3411243"/>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7" name="四角形: 角を丸くする 29">
            <a:extLst>
              <a:ext uri="{FF2B5EF4-FFF2-40B4-BE49-F238E27FC236}">
                <a16:creationId xmlns:a16="http://schemas.microsoft.com/office/drawing/2014/main" id="{DDBC24CE-D415-47C7-F149-39078CFE8CF3}"/>
              </a:ext>
            </a:extLst>
          </p:cNvPr>
          <p:cNvSpPr/>
          <p:nvPr/>
        </p:nvSpPr>
        <p:spPr>
          <a:xfrm>
            <a:off x="4590010" y="4047935"/>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8" name="四角形: 角を丸くする 29">
            <a:extLst>
              <a:ext uri="{FF2B5EF4-FFF2-40B4-BE49-F238E27FC236}">
                <a16:creationId xmlns:a16="http://schemas.microsoft.com/office/drawing/2014/main" id="{5D2120EC-F0E4-DFD5-948A-1514D6F1519E}"/>
              </a:ext>
            </a:extLst>
          </p:cNvPr>
          <p:cNvSpPr/>
          <p:nvPr/>
        </p:nvSpPr>
        <p:spPr>
          <a:xfrm>
            <a:off x="6773037" y="4047936"/>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10" name="四角形: 角を丸くする 29">
            <a:extLst>
              <a:ext uri="{FF2B5EF4-FFF2-40B4-BE49-F238E27FC236}">
                <a16:creationId xmlns:a16="http://schemas.microsoft.com/office/drawing/2014/main" id="{C99B30D2-6A68-3A0F-A78F-A5688C5C93B2}"/>
              </a:ext>
            </a:extLst>
          </p:cNvPr>
          <p:cNvSpPr/>
          <p:nvPr/>
        </p:nvSpPr>
        <p:spPr>
          <a:xfrm>
            <a:off x="5676374" y="3421539"/>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11" name="TextBox 10">
            <a:extLst>
              <a:ext uri="{FF2B5EF4-FFF2-40B4-BE49-F238E27FC236}">
                <a16:creationId xmlns:a16="http://schemas.microsoft.com/office/drawing/2014/main" id="{376C06B8-CE21-AD21-4429-94309D1DAF9B}"/>
              </a:ext>
            </a:extLst>
          </p:cNvPr>
          <p:cNvSpPr txBox="1"/>
          <p:nvPr/>
        </p:nvSpPr>
        <p:spPr>
          <a:xfrm>
            <a:off x="5025624" y="3869220"/>
            <a:ext cx="21581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b="1">
                <a:solidFill>
                  <a:schemeClr val="bg1"/>
                </a:solidFill>
                <a:latin typeface="+mj-lt"/>
                <a:ea typeface="游ゴシック"/>
              </a:rPr>
              <a:t>既存テナント</a:t>
            </a:r>
            <a:endParaRPr lang="en-US" sz="2400" b="1">
              <a:solidFill>
                <a:schemeClr val="bg1"/>
              </a:solidFill>
              <a:latin typeface="+mj-lt"/>
            </a:endParaRPr>
          </a:p>
        </p:txBody>
      </p:sp>
      <p:sp>
        <p:nvSpPr>
          <p:cNvPr id="21" name="四角形: 角を丸くする 29">
            <a:extLst>
              <a:ext uri="{FF2B5EF4-FFF2-40B4-BE49-F238E27FC236}">
                <a16:creationId xmlns:a16="http://schemas.microsoft.com/office/drawing/2014/main" id="{7C2A0ED3-1E8F-A134-2451-A5C2910DC659}"/>
              </a:ext>
            </a:extLst>
          </p:cNvPr>
          <p:cNvSpPr/>
          <p:nvPr/>
        </p:nvSpPr>
        <p:spPr>
          <a:xfrm>
            <a:off x="7251860" y="3426687"/>
            <a:ext cx="467874" cy="4732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9" name="Arrow: Up-Down 8">
            <a:extLst>
              <a:ext uri="{FF2B5EF4-FFF2-40B4-BE49-F238E27FC236}">
                <a16:creationId xmlns:a16="http://schemas.microsoft.com/office/drawing/2014/main" id="{63ED9077-A9D7-2FEA-50E6-317423B0BA8A}"/>
              </a:ext>
            </a:extLst>
          </p:cNvPr>
          <p:cNvSpPr/>
          <p:nvPr/>
        </p:nvSpPr>
        <p:spPr>
          <a:xfrm>
            <a:off x="7855343" y="3454906"/>
            <a:ext cx="352038" cy="183649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t>交流</a:t>
            </a:r>
            <a:endParaRPr lang="en-US"/>
          </a:p>
        </p:txBody>
      </p:sp>
      <p:sp>
        <p:nvSpPr>
          <p:cNvPr id="32" name="Arrow: Right 31">
            <a:extLst>
              <a:ext uri="{FF2B5EF4-FFF2-40B4-BE49-F238E27FC236}">
                <a16:creationId xmlns:a16="http://schemas.microsoft.com/office/drawing/2014/main" id="{10B6E9FD-4CFB-3235-22B5-FB9D2434256F}"/>
              </a:ext>
            </a:extLst>
          </p:cNvPr>
          <p:cNvSpPr/>
          <p:nvPr/>
        </p:nvSpPr>
        <p:spPr>
          <a:xfrm rot="9300000">
            <a:off x="3161553" y="5127885"/>
            <a:ext cx="2808370" cy="268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429AA19F-C638-C4FE-F2E7-2E8D30BB4581}"/>
              </a:ext>
            </a:extLst>
          </p:cNvPr>
          <p:cNvSpPr/>
          <p:nvPr/>
        </p:nvSpPr>
        <p:spPr>
          <a:xfrm rot="7560000">
            <a:off x="4195392" y="5375860"/>
            <a:ext cx="2066965" cy="2274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9DB30E02-EF0A-E40D-B36A-A63B2E8A9167}"/>
              </a:ext>
            </a:extLst>
          </p:cNvPr>
          <p:cNvSpPr/>
          <p:nvPr/>
        </p:nvSpPr>
        <p:spPr>
          <a:xfrm rot="1440000">
            <a:off x="5949673" y="5123441"/>
            <a:ext cx="2916490" cy="2377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39DB5D1E-D324-22F6-C23B-05C95DF07540}"/>
              </a:ext>
            </a:extLst>
          </p:cNvPr>
          <p:cNvSpPr/>
          <p:nvPr/>
        </p:nvSpPr>
        <p:spPr>
          <a:xfrm rot="3300000">
            <a:off x="5589998" y="5403726"/>
            <a:ext cx="2020627" cy="2429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D536E27-24DA-E9EF-907B-BC689C2D8D17}"/>
              </a:ext>
            </a:extLst>
          </p:cNvPr>
          <p:cNvSpPr txBox="1"/>
          <p:nvPr/>
        </p:nvSpPr>
        <p:spPr>
          <a:xfrm>
            <a:off x="4993749" y="5347791"/>
            <a:ext cx="2413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chemeClr val="bg1"/>
                </a:solidFill>
                <a:ea typeface="游ゴシック"/>
              </a:rPr>
              <a:t>ウェルネスパーク</a:t>
            </a:r>
          </a:p>
        </p:txBody>
      </p:sp>
      <p:sp>
        <p:nvSpPr>
          <p:cNvPr id="50" name="四角形: 角を丸くする 6">
            <a:extLst>
              <a:ext uri="{FF2B5EF4-FFF2-40B4-BE49-F238E27FC236}">
                <a16:creationId xmlns:a16="http://schemas.microsoft.com/office/drawing/2014/main" id="{75E29280-1001-11DD-9025-A93F2BA240A1}"/>
              </a:ext>
            </a:extLst>
          </p:cNvPr>
          <p:cNvSpPr/>
          <p:nvPr/>
        </p:nvSpPr>
        <p:spPr>
          <a:xfrm>
            <a:off x="4024029" y="4571204"/>
            <a:ext cx="3773482" cy="7430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游ゴシック"/>
              </a:rPr>
              <a:t>　　　　　</a:t>
            </a:r>
            <a:r>
              <a:rPr lang="ja-JP" altLang="en-US">
                <a:latin typeface="+mj-lt"/>
                <a:ea typeface="游ゴシック"/>
              </a:rPr>
              <a:t>　</a:t>
            </a:r>
            <a:r>
              <a:rPr lang="ja-JP" altLang="en-US" sz="2400">
                <a:latin typeface="+mj-ea"/>
                <a:ea typeface="+mj-ea"/>
              </a:rPr>
              <a:t>共創拠点</a:t>
            </a:r>
            <a:endParaRPr lang="ja-JP" sz="2400">
              <a:latin typeface="+mj-ea"/>
              <a:ea typeface="+mj-ea"/>
            </a:endParaRPr>
          </a:p>
        </p:txBody>
      </p:sp>
      <p:sp>
        <p:nvSpPr>
          <p:cNvPr id="20" name="四角形: 角を丸くする 6">
            <a:extLst>
              <a:ext uri="{FF2B5EF4-FFF2-40B4-BE49-F238E27FC236}">
                <a16:creationId xmlns:a16="http://schemas.microsoft.com/office/drawing/2014/main" id="{E1A64611-102A-247E-81BD-917354D90C2D}"/>
              </a:ext>
            </a:extLst>
          </p:cNvPr>
          <p:cNvSpPr/>
          <p:nvPr/>
        </p:nvSpPr>
        <p:spPr>
          <a:xfrm>
            <a:off x="4825158" y="4563835"/>
            <a:ext cx="828457" cy="743060"/>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mj-ea"/>
                <a:ea typeface="+mj-ea"/>
              </a:rPr>
              <a:t>託児所</a:t>
            </a:r>
          </a:p>
        </p:txBody>
      </p:sp>
      <p:sp>
        <p:nvSpPr>
          <p:cNvPr id="19" name="四角形: 角を丸くする 6">
            <a:extLst>
              <a:ext uri="{FF2B5EF4-FFF2-40B4-BE49-F238E27FC236}">
                <a16:creationId xmlns:a16="http://schemas.microsoft.com/office/drawing/2014/main" id="{02E32BB8-D7D3-CAE9-BB98-C893C8823647}"/>
              </a:ext>
            </a:extLst>
          </p:cNvPr>
          <p:cNvSpPr/>
          <p:nvPr/>
        </p:nvSpPr>
        <p:spPr>
          <a:xfrm>
            <a:off x="4001374" y="4568983"/>
            <a:ext cx="828457" cy="743060"/>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Noto Sans JP" panose="020B0200000000000000" pitchFamily="50" charset="-128"/>
                <a:ea typeface="Noto Sans JP" panose="020B0200000000000000" pitchFamily="50" charset="-128"/>
              </a:rPr>
              <a:t>大学院大学</a:t>
            </a:r>
          </a:p>
        </p:txBody>
      </p:sp>
      <p:sp>
        <p:nvSpPr>
          <p:cNvPr id="13" name="テキスト ボックス 12">
            <a:extLst>
              <a:ext uri="{FF2B5EF4-FFF2-40B4-BE49-F238E27FC236}">
                <a16:creationId xmlns:a16="http://schemas.microsoft.com/office/drawing/2014/main" id="{EADC9AE7-CC94-C44A-9D3F-42378C88DB4B}"/>
              </a:ext>
            </a:extLst>
          </p:cNvPr>
          <p:cNvSpPr txBox="1"/>
          <p:nvPr/>
        </p:nvSpPr>
        <p:spPr>
          <a:xfrm>
            <a:off x="2399808" y="577866"/>
            <a:ext cx="7632187" cy="523220"/>
          </a:xfrm>
          <a:prstGeom prst="rect">
            <a:avLst/>
          </a:prstGeom>
          <a:noFill/>
        </p:spPr>
        <p:txBody>
          <a:bodyPr wrap="square" rtlCol="0">
            <a:spAutoFit/>
          </a:bodyPr>
          <a:lstStyle/>
          <a:p>
            <a:r>
              <a:rPr kumimoji="1" lang="ja-JP" altLang="en-US" sz="2800" b="1"/>
              <a:t>モール</a:t>
            </a:r>
            <a:r>
              <a:rPr kumimoji="1" lang="en-US" altLang="ja-JP" sz="2800" b="1"/>
              <a:t>505</a:t>
            </a:r>
            <a:r>
              <a:rPr kumimoji="1" lang="ja-JP" altLang="en-US" sz="2800" b="1"/>
              <a:t>　社会変化に対処する</a:t>
            </a:r>
            <a:r>
              <a:rPr kumimoji="1" lang="ja-JP" altLang="en-US" sz="2800" b="1">
                <a:solidFill>
                  <a:srgbClr val="333333"/>
                </a:solidFill>
                <a:latin typeface="Noto Sans JP" panose="020B0200000000000000" pitchFamily="50" charset="-128"/>
                <a:ea typeface="Noto Sans JP" panose="020B0200000000000000" pitchFamily="50" charset="-128"/>
              </a:rPr>
              <a:t>共創拠点</a:t>
            </a:r>
            <a:endParaRPr kumimoji="1" lang="en-US" altLang="ja-JP" sz="2800" b="1"/>
          </a:p>
        </p:txBody>
      </p:sp>
      <p:sp>
        <p:nvSpPr>
          <p:cNvPr id="29" name="テキスト ボックス 28">
            <a:extLst>
              <a:ext uri="{FF2B5EF4-FFF2-40B4-BE49-F238E27FC236}">
                <a16:creationId xmlns:a16="http://schemas.microsoft.com/office/drawing/2014/main" id="{7A187E1E-78B7-6B92-2674-3546AF953C2C}"/>
              </a:ext>
            </a:extLst>
          </p:cNvPr>
          <p:cNvSpPr txBox="1"/>
          <p:nvPr/>
        </p:nvSpPr>
        <p:spPr>
          <a:xfrm>
            <a:off x="9519181" y="3269055"/>
            <a:ext cx="2289390" cy="1200329"/>
          </a:xfrm>
          <a:prstGeom prst="rect">
            <a:avLst/>
          </a:prstGeom>
          <a:noFill/>
        </p:spPr>
        <p:txBody>
          <a:bodyPr wrap="square" rtlCol="0">
            <a:spAutoFit/>
          </a:bodyPr>
          <a:lstStyle/>
          <a:p>
            <a:r>
              <a:rPr kumimoji="1" lang="ja-JP" altLang="en-US"/>
              <a:t>　あえて既存テナントと住み分けないことで偶発的な交流に繋げる</a:t>
            </a:r>
          </a:p>
        </p:txBody>
      </p:sp>
      <p:sp>
        <p:nvSpPr>
          <p:cNvPr id="5" name="四角形: 角を丸くする 1">
            <a:extLst>
              <a:ext uri="{FF2B5EF4-FFF2-40B4-BE49-F238E27FC236}">
                <a16:creationId xmlns:a16="http://schemas.microsoft.com/office/drawing/2014/main" id="{FFC48567-46F8-8C11-AE94-1FD7C963629B}"/>
              </a:ext>
            </a:extLst>
          </p:cNvPr>
          <p:cNvSpPr/>
          <p:nvPr/>
        </p:nvSpPr>
        <p:spPr>
          <a:xfrm>
            <a:off x="2756321" y="1411482"/>
            <a:ext cx="1786698" cy="161894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域外企業</a:t>
            </a:r>
            <a:endParaRPr kumimoji="1" lang="en-US" altLang="ja-JP" sz="2400"/>
          </a:p>
          <a:p>
            <a:endParaRPr lang="ja-JP" altLang="en-US" sz="1400">
              <a:solidFill>
                <a:srgbClr val="000000"/>
              </a:solidFill>
            </a:endParaRPr>
          </a:p>
          <a:p>
            <a:r>
              <a:rPr lang="ja-JP" sz="1400">
                <a:solidFill>
                  <a:srgbClr val="000000"/>
                </a:solidFill>
              </a:rPr>
              <a:t>・専門人材、</a:t>
            </a:r>
            <a:r>
              <a:rPr lang="ja-JP" altLang="en-US" sz="1400">
                <a:solidFill>
                  <a:srgbClr val="000000"/>
                </a:solidFill>
              </a:rPr>
              <a:t>ノウハウ、</a:t>
            </a:r>
            <a:r>
              <a:rPr lang="ja-JP" sz="1400">
                <a:solidFill>
                  <a:srgbClr val="000000"/>
                </a:solidFill>
              </a:rPr>
              <a:t>技術を提供する</a:t>
            </a:r>
            <a:r>
              <a:rPr lang="ja-JP" altLang="en-US" sz="1400">
                <a:solidFill>
                  <a:srgbClr val="000000"/>
                </a:solidFill>
              </a:rPr>
              <a:t>企業</a:t>
            </a:r>
            <a:endParaRPr lang="ja-JP"/>
          </a:p>
        </p:txBody>
      </p:sp>
      <p:sp>
        <p:nvSpPr>
          <p:cNvPr id="15" name="四角形: 角を丸くする 1">
            <a:extLst>
              <a:ext uri="{FF2B5EF4-FFF2-40B4-BE49-F238E27FC236}">
                <a16:creationId xmlns:a16="http://schemas.microsoft.com/office/drawing/2014/main" id="{413B7C66-736E-34C9-E970-F312D773C021}"/>
              </a:ext>
            </a:extLst>
          </p:cNvPr>
          <p:cNvSpPr/>
          <p:nvPr/>
        </p:nvSpPr>
        <p:spPr>
          <a:xfrm>
            <a:off x="5078107" y="1411482"/>
            <a:ext cx="1700496" cy="1607181"/>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ローカル</a:t>
            </a:r>
            <a:endParaRPr kumimoji="1" lang="en-US" altLang="ja-JP" sz="2400"/>
          </a:p>
          <a:p>
            <a:pPr algn="ctr"/>
            <a:r>
              <a:rPr kumimoji="1" lang="ja-JP" altLang="en-US" sz="2400"/>
              <a:t>ゼブラ</a:t>
            </a:r>
          </a:p>
          <a:p>
            <a:pPr algn="ctr"/>
            <a:r>
              <a:rPr lang="ja-JP" sz="1400">
                <a:solidFill>
                  <a:srgbClr val="000000"/>
                </a:solidFill>
              </a:rPr>
              <a:t>・社会課題解決と経済成長の両立を目指す企業</a:t>
            </a:r>
            <a:endParaRPr lang="ja-JP" sz="1400"/>
          </a:p>
        </p:txBody>
      </p:sp>
      <p:sp>
        <p:nvSpPr>
          <p:cNvPr id="17" name="四角形: 角を丸くする 1">
            <a:extLst>
              <a:ext uri="{FF2B5EF4-FFF2-40B4-BE49-F238E27FC236}">
                <a16:creationId xmlns:a16="http://schemas.microsoft.com/office/drawing/2014/main" id="{0AC6970E-6668-6D85-D33A-116507B9C16C}"/>
              </a:ext>
            </a:extLst>
          </p:cNvPr>
          <p:cNvSpPr/>
          <p:nvPr/>
        </p:nvSpPr>
        <p:spPr>
          <a:xfrm>
            <a:off x="7346972" y="1423243"/>
            <a:ext cx="1833640" cy="1607181"/>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域内企業</a:t>
            </a:r>
            <a:endParaRPr kumimoji="1" lang="en-US" altLang="ja-JP" sz="2400"/>
          </a:p>
          <a:p>
            <a:pPr algn="ctr"/>
            <a:endParaRPr lang="ja-JP" altLang="en-US" sz="1400">
              <a:solidFill>
                <a:srgbClr val="000000"/>
              </a:solidFill>
            </a:endParaRPr>
          </a:p>
          <a:p>
            <a:pPr algn="ctr"/>
            <a:r>
              <a:rPr lang="ja-JP" sz="1400">
                <a:solidFill>
                  <a:srgbClr val="000000"/>
                </a:solidFill>
              </a:rPr>
              <a:t>・地域</a:t>
            </a:r>
            <a:r>
              <a:rPr lang="ja-JP" altLang="en-US" sz="1400">
                <a:solidFill>
                  <a:srgbClr val="000000"/>
                </a:solidFill>
              </a:rPr>
              <a:t>資源</a:t>
            </a:r>
            <a:r>
              <a:rPr lang="ja-JP" sz="1400">
                <a:solidFill>
                  <a:srgbClr val="000000"/>
                </a:solidFill>
              </a:rPr>
              <a:t>や地域</a:t>
            </a:r>
            <a:r>
              <a:rPr lang="ja-JP" altLang="en-US" sz="1400">
                <a:solidFill>
                  <a:srgbClr val="000000"/>
                </a:solidFill>
              </a:rPr>
              <a:t>との</a:t>
            </a:r>
            <a:r>
              <a:rPr lang="ja-JP" sz="1400">
                <a:solidFill>
                  <a:srgbClr val="000000"/>
                </a:solidFill>
              </a:rPr>
              <a:t>信頼、地域との接続性</a:t>
            </a:r>
            <a:r>
              <a:rPr lang="ja-JP" altLang="en-US" sz="1400">
                <a:solidFill>
                  <a:srgbClr val="000000"/>
                </a:solidFill>
              </a:rPr>
              <a:t>を活かせる企業</a:t>
            </a:r>
            <a:endParaRPr lang="ja-JP" sz="1400"/>
          </a:p>
        </p:txBody>
      </p:sp>
      <p:sp>
        <p:nvSpPr>
          <p:cNvPr id="3" name="左中かっこ 2">
            <a:extLst>
              <a:ext uri="{FF2B5EF4-FFF2-40B4-BE49-F238E27FC236}">
                <a16:creationId xmlns:a16="http://schemas.microsoft.com/office/drawing/2014/main" id="{4E0F8023-6DAF-006F-4942-F07EF7AA6DBB}"/>
              </a:ext>
            </a:extLst>
          </p:cNvPr>
          <p:cNvSpPr/>
          <p:nvPr/>
        </p:nvSpPr>
        <p:spPr>
          <a:xfrm rot="16200000">
            <a:off x="5733798" y="-138120"/>
            <a:ext cx="473266" cy="6524920"/>
          </a:xfrm>
          <a:prstGeom prst="leftBrace">
            <a:avLst>
              <a:gd name="adj1" fmla="val 8333"/>
              <a:gd name="adj2" fmla="val 4900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5830ADE-634E-C88D-E715-FA48C720991C}"/>
              </a:ext>
            </a:extLst>
          </p:cNvPr>
          <p:cNvSpPr txBox="1"/>
          <p:nvPr/>
        </p:nvSpPr>
        <p:spPr>
          <a:xfrm>
            <a:off x="9519181" y="1799573"/>
            <a:ext cx="2750074" cy="830997"/>
          </a:xfrm>
          <a:prstGeom prst="rect">
            <a:avLst/>
          </a:prstGeom>
          <a:noFill/>
        </p:spPr>
        <p:txBody>
          <a:bodyPr wrap="square" rtlCol="0">
            <a:spAutoFit/>
          </a:bodyPr>
          <a:lstStyle/>
          <a:p>
            <a:r>
              <a:rPr kumimoji="1" lang="ja-JP" altLang="en-US" sz="2400"/>
              <a:t>共通の</a:t>
            </a:r>
            <a:r>
              <a:rPr kumimoji="1" lang="en-US" altLang="ja-JP" sz="2400"/>
              <a:t>vision</a:t>
            </a:r>
            <a:r>
              <a:rPr kumimoji="1" lang="ja-JP" altLang="en-US" sz="2400"/>
              <a:t>を</a:t>
            </a:r>
            <a:endParaRPr kumimoji="1" lang="en-US" altLang="ja-JP" sz="2400"/>
          </a:p>
          <a:p>
            <a:r>
              <a:rPr kumimoji="1" lang="ja-JP" altLang="en-US" sz="2400"/>
              <a:t>持つ三者</a:t>
            </a:r>
          </a:p>
        </p:txBody>
      </p:sp>
    </p:spTree>
    <p:extLst>
      <p:ext uri="{BB962C8B-B14F-4D97-AF65-F5344CB8AC3E}">
        <p14:creationId xmlns:p14="http://schemas.microsoft.com/office/powerpoint/2010/main" val="3127273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13440C-4657-F48F-C18A-339B1DE71867}"/>
            </a:ext>
          </a:extLst>
        </p:cNvPr>
        <p:cNvGrpSpPr/>
        <p:nvPr/>
      </p:nvGrpSpPr>
      <p:grpSpPr>
        <a:xfrm>
          <a:off x="0" y="0"/>
          <a:ext cx="0" cy="0"/>
          <a:chOff x="0" y="0"/>
          <a:chExt cx="0" cy="0"/>
        </a:xfrm>
      </p:grpSpPr>
      <p:sp>
        <p:nvSpPr>
          <p:cNvPr id="3" name="Circle: Hollow 2">
            <a:extLst>
              <a:ext uri="{FF2B5EF4-FFF2-40B4-BE49-F238E27FC236}">
                <a16:creationId xmlns:a16="http://schemas.microsoft.com/office/drawing/2014/main" id="{6F38AB52-AC32-F45A-8A90-6B9050069090}"/>
              </a:ext>
            </a:extLst>
          </p:cNvPr>
          <p:cNvSpPr/>
          <p:nvPr/>
        </p:nvSpPr>
        <p:spPr>
          <a:xfrm>
            <a:off x="3318091" y="2970374"/>
            <a:ext cx="5951459" cy="2648646"/>
          </a:xfrm>
          <a:prstGeom prst="donut">
            <a:avLst>
              <a:gd name="adj" fmla="val 26736"/>
            </a:avLst>
          </a:prstGeom>
          <a:solidFill>
            <a:schemeClr val="tx2"/>
          </a:solidFill>
          <a:scene3d>
            <a:camera prst="orthographicFront">
              <a:rot lat="18299988" lon="0" rev="0"/>
            </a:camera>
            <a:lightRig rig="threePt" dir="t"/>
          </a:scene3d>
          <a:sp3d>
            <a:bevelT w="279400" h="3619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楕円 3">
            <a:extLst>
              <a:ext uri="{FF2B5EF4-FFF2-40B4-BE49-F238E27FC236}">
                <a16:creationId xmlns:a16="http://schemas.microsoft.com/office/drawing/2014/main" id="{7A8DED2B-FCBF-81C8-8C5C-0DCED933791C}"/>
              </a:ext>
            </a:extLst>
          </p:cNvPr>
          <p:cNvSpPr>
            <a:spLocks noChangeAspect="1"/>
          </p:cNvSpPr>
          <p:nvPr/>
        </p:nvSpPr>
        <p:spPr>
          <a:xfrm>
            <a:off x="-2721993"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F5B5204-1FF7-2DAF-F088-9FF292C8E422}"/>
              </a:ext>
            </a:extLst>
          </p:cNvPr>
          <p:cNvSpPr txBox="1"/>
          <p:nvPr/>
        </p:nvSpPr>
        <p:spPr>
          <a:xfrm>
            <a:off x="990649" y="201523"/>
            <a:ext cx="5619750" cy="523220"/>
          </a:xfrm>
          <a:prstGeom prst="rect">
            <a:avLst/>
          </a:prstGeom>
          <a:noFill/>
        </p:spPr>
        <p:txBody>
          <a:bodyPr wrap="square" lIns="91440" tIns="45720" rIns="91440" bIns="45720" rtlCol="0" anchor="t">
            <a:spAutoFit/>
          </a:bodyPr>
          <a:lstStyle/>
          <a:p>
            <a:r>
              <a:rPr lang="ja-JP" altLang="en-US" sz="2800" b="1">
                <a:ea typeface="游ゴシック"/>
              </a:rPr>
              <a:t>モール505</a:t>
            </a:r>
          </a:p>
        </p:txBody>
      </p:sp>
      <p:sp>
        <p:nvSpPr>
          <p:cNvPr id="5" name="テキスト ボックス 4">
            <a:extLst>
              <a:ext uri="{FF2B5EF4-FFF2-40B4-BE49-F238E27FC236}">
                <a16:creationId xmlns:a16="http://schemas.microsoft.com/office/drawing/2014/main" id="{2F59285A-3854-DF44-511A-1C5ADC65C4BF}"/>
              </a:ext>
            </a:extLst>
          </p:cNvPr>
          <p:cNvSpPr txBox="1"/>
          <p:nvPr/>
        </p:nvSpPr>
        <p:spPr>
          <a:xfrm>
            <a:off x="3456307" y="1585695"/>
            <a:ext cx="6094203" cy="369332"/>
          </a:xfrm>
          <a:prstGeom prst="rect">
            <a:avLst/>
          </a:prstGeom>
          <a:noFill/>
        </p:spPr>
        <p:txBody>
          <a:bodyPr wrap="square" lIns="91440" tIns="45720" rIns="91440" bIns="45720" anchor="t">
            <a:spAutoFit/>
          </a:bodyPr>
          <a:lstStyle/>
          <a:p>
            <a:r>
              <a:rPr lang="ja-JP" altLang="en-US" b="1">
                <a:solidFill>
                  <a:srgbClr val="333333"/>
                </a:solidFill>
                <a:latin typeface="游ゴシック Medium"/>
                <a:ea typeface="游ゴシック Medium"/>
              </a:rPr>
              <a:t>社会課題解決に向けた共通の</a:t>
            </a:r>
            <a:r>
              <a:rPr lang="en-US" altLang="ja-JP" b="1">
                <a:solidFill>
                  <a:srgbClr val="333333"/>
                </a:solidFill>
                <a:latin typeface="游ゴシック Medium"/>
                <a:ea typeface="游ゴシック Medium"/>
              </a:rPr>
              <a:t>VISION</a:t>
            </a:r>
            <a:r>
              <a:rPr lang="ja-JP" altLang="en-US" b="1">
                <a:solidFill>
                  <a:srgbClr val="333333"/>
                </a:solidFill>
                <a:latin typeface="游ゴシック Medium"/>
                <a:ea typeface="游ゴシック Medium"/>
              </a:rPr>
              <a:t>を有する三者</a:t>
            </a:r>
            <a:endParaRPr lang="ja-JP" altLang="en-US">
              <a:solidFill>
                <a:srgbClr val="333333"/>
              </a:solidFill>
              <a:latin typeface="游ゴシック Medium"/>
              <a:ea typeface="游ゴシック Medium"/>
            </a:endParaRPr>
          </a:p>
        </p:txBody>
      </p:sp>
      <p:sp>
        <p:nvSpPr>
          <p:cNvPr id="12" name="テキスト ボックス 11">
            <a:extLst>
              <a:ext uri="{FF2B5EF4-FFF2-40B4-BE49-F238E27FC236}">
                <a16:creationId xmlns:a16="http://schemas.microsoft.com/office/drawing/2014/main" id="{A8872FB7-4230-D59A-901E-5C09F08ED684}"/>
              </a:ext>
            </a:extLst>
          </p:cNvPr>
          <p:cNvSpPr txBox="1"/>
          <p:nvPr/>
        </p:nvSpPr>
        <p:spPr>
          <a:xfrm>
            <a:off x="437672" y="146437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中心市街地</a:t>
            </a:r>
          </a:p>
        </p:txBody>
      </p:sp>
      <p:sp>
        <p:nvSpPr>
          <p:cNvPr id="22" name="四角形: 角を丸くする 1">
            <a:extLst>
              <a:ext uri="{FF2B5EF4-FFF2-40B4-BE49-F238E27FC236}">
                <a16:creationId xmlns:a16="http://schemas.microsoft.com/office/drawing/2014/main" id="{150CE396-6C2A-1E59-24B8-89A4387D5DAD}"/>
              </a:ext>
            </a:extLst>
          </p:cNvPr>
          <p:cNvSpPr/>
          <p:nvPr/>
        </p:nvSpPr>
        <p:spPr>
          <a:xfrm>
            <a:off x="3456307" y="2600218"/>
            <a:ext cx="1751570" cy="1752835"/>
          </a:xfrm>
          <a:prstGeom prst="roundRect">
            <a:avLst/>
          </a:prstGeom>
          <a:solidFill>
            <a:schemeClr val="tx2">
              <a:lumMod val="40000"/>
              <a:lumOff val="60000"/>
            </a:schemeClr>
          </a:solidFill>
          <a:scene3d>
            <a:camera prst="orthographicFront">
              <a:rot lat="0" lon="0" rev="20699999"/>
            </a:camera>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域外企業</a:t>
            </a:r>
            <a:endParaRPr kumimoji="1" lang="en-US" altLang="ja-JP" sz="2400"/>
          </a:p>
          <a:p>
            <a:endParaRPr lang="ja-JP" altLang="en-US" sz="1400">
              <a:solidFill>
                <a:srgbClr val="000000"/>
              </a:solidFill>
            </a:endParaRPr>
          </a:p>
          <a:p>
            <a:r>
              <a:rPr lang="ja-JP" sz="1400">
                <a:solidFill>
                  <a:srgbClr val="000000"/>
                </a:solidFill>
              </a:rPr>
              <a:t>・専門人材、</a:t>
            </a:r>
            <a:r>
              <a:rPr lang="ja-JP" altLang="en-US" sz="1400">
                <a:solidFill>
                  <a:srgbClr val="000000"/>
                </a:solidFill>
              </a:rPr>
              <a:t>ノウハウ、</a:t>
            </a:r>
            <a:r>
              <a:rPr lang="ja-JP" sz="1400">
                <a:solidFill>
                  <a:srgbClr val="000000"/>
                </a:solidFill>
              </a:rPr>
              <a:t>技術を提供する</a:t>
            </a:r>
            <a:r>
              <a:rPr lang="ja-JP" altLang="en-US" sz="1400">
                <a:solidFill>
                  <a:srgbClr val="000000"/>
                </a:solidFill>
              </a:rPr>
              <a:t>企業</a:t>
            </a:r>
            <a:endParaRPr lang="ja-JP"/>
          </a:p>
        </p:txBody>
      </p:sp>
      <p:sp>
        <p:nvSpPr>
          <p:cNvPr id="23" name="四角形: 角を丸くする 1">
            <a:extLst>
              <a:ext uri="{FF2B5EF4-FFF2-40B4-BE49-F238E27FC236}">
                <a16:creationId xmlns:a16="http://schemas.microsoft.com/office/drawing/2014/main" id="{D7CA5651-955A-F80D-CAEF-08343BDFB188}"/>
              </a:ext>
            </a:extLst>
          </p:cNvPr>
          <p:cNvSpPr/>
          <p:nvPr/>
        </p:nvSpPr>
        <p:spPr>
          <a:xfrm>
            <a:off x="5481629" y="2224340"/>
            <a:ext cx="1624385" cy="1636121"/>
          </a:xfrm>
          <a:prstGeom prst="roundRect">
            <a:avLst/>
          </a:prstGeom>
          <a:solidFill>
            <a:schemeClr val="tx2">
              <a:lumMod val="40000"/>
              <a:lumOff val="60000"/>
            </a:schemeClr>
          </a:solidFill>
          <a:scene3d>
            <a:camera prst="orthographicFront">
              <a:rot lat="1200000" lon="1200000" rev="0"/>
            </a:camera>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ローカル</a:t>
            </a:r>
            <a:endParaRPr kumimoji="1" lang="en-US" altLang="ja-JP" sz="2400"/>
          </a:p>
          <a:p>
            <a:pPr algn="ctr"/>
            <a:r>
              <a:rPr kumimoji="1" lang="ja-JP" altLang="en-US" sz="2400"/>
              <a:t>ゼブラ</a:t>
            </a:r>
          </a:p>
          <a:p>
            <a:pPr algn="ctr"/>
            <a:r>
              <a:rPr lang="ja-JP" sz="1400">
                <a:solidFill>
                  <a:srgbClr val="000000"/>
                </a:solidFill>
              </a:rPr>
              <a:t>・社会課題解決と経済成長の両立を目指す企業</a:t>
            </a:r>
            <a:endParaRPr lang="ja-JP" sz="1400"/>
          </a:p>
        </p:txBody>
      </p:sp>
      <p:sp>
        <p:nvSpPr>
          <p:cNvPr id="25" name="四角形: 角を丸くする 1">
            <a:extLst>
              <a:ext uri="{FF2B5EF4-FFF2-40B4-BE49-F238E27FC236}">
                <a16:creationId xmlns:a16="http://schemas.microsoft.com/office/drawing/2014/main" id="{8A2111C1-93AE-E407-38F4-9378ECDA333C}"/>
              </a:ext>
            </a:extLst>
          </p:cNvPr>
          <p:cNvSpPr/>
          <p:nvPr/>
        </p:nvSpPr>
        <p:spPr>
          <a:xfrm>
            <a:off x="7462822" y="2658576"/>
            <a:ext cx="1751570" cy="1636121"/>
          </a:xfrm>
          <a:prstGeom prst="roundRect">
            <a:avLst/>
          </a:prstGeom>
          <a:solidFill>
            <a:schemeClr val="tx2">
              <a:lumMod val="40000"/>
              <a:lumOff val="60000"/>
            </a:schemeClr>
          </a:solidFill>
          <a:scene3d>
            <a:camera prst="orthographicFront">
              <a:rot lat="21084255" lon="21229108" rev="976627"/>
            </a:camera>
            <a:lightRig rig="threePt" dir="t"/>
          </a:scene3d>
          <a:sp3d>
            <a:bevelT h="1524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2400"/>
              <a:t>域内企業</a:t>
            </a:r>
            <a:endParaRPr kumimoji="1" lang="en-US" altLang="ja-JP" sz="2400"/>
          </a:p>
          <a:p>
            <a:pPr algn="ctr"/>
            <a:endParaRPr lang="ja-JP" altLang="en-US" sz="1400">
              <a:solidFill>
                <a:srgbClr val="000000"/>
              </a:solidFill>
            </a:endParaRPr>
          </a:p>
          <a:p>
            <a:pPr algn="ctr"/>
            <a:r>
              <a:rPr lang="ja-JP" sz="1400">
                <a:solidFill>
                  <a:srgbClr val="000000"/>
                </a:solidFill>
              </a:rPr>
              <a:t>・地域</a:t>
            </a:r>
            <a:r>
              <a:rPr lang="ja-JP" altLang="en-US" sz="1400">
                <a:solidFill>
                  <a:srgbClr val="000000"/>
                </a:solidFill>
              </a:rPr>
              <a:t>資源</a:t>
            </a:r>
            <a:r>
              <a:rPr lang="ja-JP" sz="1400">
                <a:solidFill>
                  <a:srgbClr val="000000"/>
                </a:solidFill>
              </a:rPr>
              <a:t>や地域</a:t>
            </a:r>
            <a:r>
              <a:rPr lang="ja-JP" altLang="en-US" sz="1400">
                <a:solidFill>
                  <a:srgbClr val="000000"/>
                </a:solidFill>
              </a:rPr>
              <a:t>との</a:t>
            </a:r>
            <a:r>
              <a:rPr lang="ja-JP" sz="1400">
                <a:solidFill>
                  <a:srgbClr val="000000"/>
                </a:solidFill>
              </a:rPr>
              <a:t>信頼、地域との接続性</a:t>
            </a:r>
            <a:r>
              <a:rPr lang="ja-JP" altLang="en-US" sz="1400">
                <a:solidFill>
                  <a:srgbClr val="000000"/>
                </a:solidFill>
              </a:rPr>
              <a:t>を活かせる企業</a:t>
            </a:r>
            <a:endParaRPr lang="ja-JP" sz="1400"/>
          </a:p>
        </p:txBody>
      </p:sp>
      <p:sp>
        <p:nvSpPr>
          <p:cNvPr id="14" name="テキスト ボックス 13">
            <a:extLst>
              <a:ext uri="{FF2B5EF4-FFF2-40B4-BE49-F238E27FC236}">
                <a16:creationId xmlns:a16="http://schemas.microsoft.com/office/drawing/2014/main" id="{316BA537-FF9C-C70C-E125-2E4B688E1D77}"/>
              </a:ext>
            </a:extLst>
          </p:cNvPr>
          <p:cNvSpPr txBox="1"/>
          <p:nvPr/>
        </p:nvSpPr>
        <p:spPr>
          <a:xfrm>
            <a:off x="5429672" y="3277161"/>
            <a:ext cx="1816523" cy="1569660"/>
          </a:xfrm>
          <a:prstGeom prst="rect">
            <a:avLst/>
          </a:prstGeom>
          <a:noFill/>
          <a:scene3d>
            <a:camera prst="orthographicFront">
              <a:rot lat="20966062" lon="1901431" rev="20962929"/>
            </a:camera>
            <a:lightRig rig="threePt" dir="t"/>
          </a:scene3d>
          <a:sp3d>
            <a:bevelT w="254000" h="196850"/>
          </a:sp3d>
        </p:spPr>
        <p:txBody>
          <a:bodyPr wrap="none" rtlCol="0">
            <a:spAutoFit/>
            <a:sp3d extrusionH="57150">
              <a:bevelT w="190500" h="101600"/>
            </a:sp3d>
          </a:bodyPr>
          <a:lstStyle/>
          <a:p>
            <a:pPr algn="ctr"/>
            <a:r>
              <a:rPr kumimoji="1" lang="en-US" altLang="ja-JP" sz="4800" b="1">
                <a:solidFill>
                  <a:schemeClr val="accent2"/>
                </a:solidFill>
              </a:rPr>
              <a:t>MALL</a:t>
            </a:r>
          </a:p>
          <a:p>
            <a:pPr algn="ctr"/>
            <a:r>
              <a:rPr kumimoji="1" lang="en-US" altLang="ja-JP" sz="4800" b="1">
                <a:solidFill>
                  <a:schemeClr val="accent2"/>
                </a:solidFill>
              </a:rPr>
              <a:t>505</a:t>
            </a:r>
            <a:endParaRPr kumimoji="1" lang="ja-JP" altLang="en-US" sz="4800" b="1">
              <a:solidFill>
                <a:schemeClr val="accent2"/>
              </a:solidFill>
            </a:endParaRPr>
          </a:p>
        </p:txBody>
      </p:sp>
      <p:sp>
        <p:nvSpPr>
          <p:cNvPr id="7" name="TextBox 6">
            <a:extLst>
              <a:ext uri="{FF2B5EF4-FFF2-40B4-BE49-F238E27FC236}">
                <a16:creationId xmlns:a16="http://schemas.microsoft.com/office/drawing/2014/main" id="{E788E17E-3868-6FD1-4665-3B11E184C075}"/>
              </a:ext>
            </a:extLst>
          </p:cNvPr>
          <p:cNvSpPr txBox="1"/>
          <p:nvPr/>
        </p:nvSpPr>
        <p:spPr>
          <a:xfrm>
            <a:off x="5399980" y="4572920"/>
            <a:ext cx="3412067" cy="830997"/>
          </a:xfrm>
          <a:prstGeom prst="rect">
            <a:avLst/>
          </a:prstGeom>
          <a:noFill/>
          <a:scene3d>
            <a:camera prst="orthographicFront">
              <a:rot lat="0" lon="20399988" rev="30000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rot lat="20878538" lon="20162607" rev="860996"/>
              </a:camera>
              <a:lightRig rig="threePt" dir="t"/>
            </a:scene3d>
            <a:sp3d extrusionH="57150" prstMaterial="plastic">
              <a:bevelT w="114300" h="107950"/>
            </a:sp3d>
          </a:bodyPr>
          <a:lstStyle/>
          <a:p>
            <a:pPr algn="ctr"/>
            <a:r>
              <a:rPr lang="en-US" altLang="ja-JP" sz="4800" b="1">
                <a:solidFill>
                  <a:schemeClr val="tx2">
                    <a:lumMod val="60000"/>
                    <a:lumOff val="40000"/>
                  </a:schemeClr>
                </a:solidFill>
              </a:rPr>
              <a:t>VISION</a:t>
            </a:r>
            <a:endParaRPr lang="en-US" sz="4800" b="1">
              <a:solidFill>
                <a:schemeClr val="tx2">
                  <a:lumMod val="60000"/>
                  <a:lumOff val="40000"/>
                </a:schemeClr>
              </a:solidFill>
            </a:endParaRPr>
          </a:p>
        </p:txBody>
      </p:sp>
    </p:spTree>
    <p:extLst>
      <p:ext uri="{BB962C8B-B14F-4D97-AF65-F5344CB8AC3E}">
        <p14:creationId xmlns:p14="http://schemas.microsoft.com/office/powerpoint/2010/main" val="3750332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A6E925-9157-9798-9A19-60D803CEDFF8}"/>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007337B9-2B93-D465-D584-AE6F7C58113D}"/>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1C640CD6-F01E-FACB-B693-813C24819C9D}"/>
              </a:ext>
            </a:extLst>
          </p:cNvPr>
          <p:cNvGrpSpPr/>
          <p:nvPr/>
        </p:nvGrpSpPr>
        <p:grpSpPr>
          <a:xfrm rot="10800000">
            <a:off x="10031996" y="0"/>
            <a:ext cx="2160006" cy="6858000"/>
            <a:chOff x="10031996" y="0"/>
            <a:chExt cx="2160006" cy="6858000"/>
          </a:xfrm>
        </p:grpSpPr>
        <p:grpSp>
          <p:nvGrpSpPr>
            <p:cNvPr id="47" name="グループ化 46">
              <a:extLst>
                <a:ext uri="{FF2B5EF4-FFF2-40B4-BE49-F238E27FC236}">
                  <a16:creationId xmlns:a16="http://schemas.microsoft.com/office/drawing/2014/main" id="{B3122DF9-D947-3E10-DAB5-911C29B2611D}"/>
                </a:ext>
              </a:extLst>
            </p:cNvPr>
            <p:cNvGrpSpPr/>
            <p:nvPr/>
          </p:nvGrpSpPr>
          <p:grpSpPr>
            <a:xfrm rot="16200000">
              <a:off x="9969001" y="62999"/>
              <a:ext cx="2286000" cy="2160002"/>
              <a:chOff x="-376418" y="1383006"/>
              <a:chExt cx="2286000" cy="2160002"/>
            </a:xfrm>
            <a:solidFill>
              <a:schemeClr val="tx2">
                <a:lumMod val="60000"/>
                <a:lumOff val="40000"/>
              </a:schemeClr>
            </a:solidFill>
          </p:grpSpPr>
          <p:sp>
            <p:nvSpPr>
              <p:cNvPr id="48" name="楕円 47">
                <a:extLst>
                  <a:ext uri="{FF2B5EF4-FFF2-40B4-BE49-F238E27FC236}">
                    <a16:creationId xmlns:a16="http://schemas.microsoft.com/office/drawing/2014/main" id="{626C06BF-5D94-26ED-4165-0EA5B474F827}"/>
                  </a:ext>
                </a:extLst>
              </p:cNvPr>
              <p:cNvSpPr>
                <a:spLocks noChangeAspect="1"/>
              </p:cNvSpPr>
              <p:nvPr/>
            </p:nvSpPr>
            <p:spPr>
              <a:xfrm>
                <a:off x="-376418" y="1383006"/>
                <a:ext cx="2160000" cy="216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上の 2 つの角を丸める 48">
                <a:extLst>
                  <a:ext uri="{FF2B5EF4-FFF2-40B4-BE49-F238E27FC236}">
                    <a16:creationId xmlns:a16="http://schemas.microsoft.com/office/drawing/2014/main" id="{6AE262F4-0EBB-0B5B-F6ED-DDE7759A0677}"/>
                  </a:ext>
                </a:extLst>
              </p:cNvPr>
              <p:cNvSpPr/>
              <p:nvPr/>
            </p:nvSpPr>
            <p:spPr>
              <a:xfrm rot="5400000">
                <a:off x="226582" y="1860008"/>
                <a:ext cx="2160000" cy="1206000"/>
              </a:xfrm>
              <a:prstGeom prst="round2SameRect">
                <a:avLst>
                  <a:gd name="adj1" fmla="val 11284"/>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25FFCEB0-AF39-C3BB-0CBC-B2CC3409A84E}"/>
                </a:ext>
              </a:extLst>
            </p:cNvPr>
            <p:cNvGrpSpPr/>
            <p:nvPr/>
          </p:nvGrpSpPr>
          <p:grpSpPr>
            <a:xfrm rot="16200000">
              <a:off x="9968999" y="2348999"/>
              <a:ext cx="2286000" cy="2160002"/>
              <a:chOff x="-376418" y="1383006"/>
              <a:chExt cx="2286000" cy="2160002"/>
            </a:xfrm>
            <a:solidFill>
              <a:schemeClr val="tx2">
                <a:lumMod val="40000"/>
                <a:lumOff val="60000"/>
              </a:schemeClr>
            </a:solidFill>
          </p:grpSpPr>
          <p:sp>
            <p:nvSpPr>
              <p:cNvPr id="54" name="楕円 53">
                <a:extLst>
                  <a:ext uri="{FF2B5EF4-FFF2-40B4-BE49-F238E27FC236}">
                    <a16:creationId xmlns:a16="http://schemas.microsoft.com/office/drawing/2014/main" id="{68D36EE4-EA41-14F3-C979-2A7E5F6EAB7E}"/>
                  </a:ext>
                </a:extLst>
              </p:cNvPr>
              <p:cNvSpPr>
                <a:spLocks noChangeAspect="1"/>
              </p:cNvSpPr>
              <p:nvPr/>
            </p:nvSpPr>
            <p:spPr>
              <a:xfrm>
                <a:off x="-376418" y="1383006"/>
                <a:ext cx="2160000" cy="216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四角形: 上の 2 つの角を丸める 54">
                <a:extLst>
                  <a:ext uri="{FF2B5EF4-FFF2-40B4-BE49-F238E27FC236}">
                    <a16:creationId xmlns:a16="http://schemas.microsoft.com/office/drawing/2014/main" id="{278A18F4-EE65-C150-60CE-D268E83F06C0}"/>
                  </a:ext>
                </a:extLst>
              </p:cNvPr>
              <p:cNvSpPr/>
              <p:nvPr/>
            </p:nvSpPr>
            <p:spPr>
              <a:xfrm rot="5400000">
                <a:off x="226582" y="1860008"/>
                <a:ext cx="2160000" cy="1206000"/>
              </a:xfrm>
              <a:prstGeom prst="round2SameRect">
                <a:avLst>
                  <a:gd name="adj1" fmla="val 11284"/>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BEE55F05-E81D-6AD1-44FD-5ED60FCB240B}"/>
                </a:ext>
              </a:extLst>
            </p:cNvPr>
            <p:cNvGrpSpPr/>
            <p:nvPr/>
          </p:nvGrpSpPr>
          <p:grpSpPr>
            <a:xfrm rot="16200000">
              <a:off x="9968997" y="4634999"/>
              <a:ext cx="2286000" cy="2160002"/>
              <a:chOff x="-376418" y="1383006"/>
              <a:chExt cx="2286000" cy="2160002"/>
            </a:xfrm>
            <a:solidFill>
              <a:schemeClr val="tx2">
                <a:lumMod val="20000"/>
                <a:lumOff val="80000"/>
              </a:schemeClr>
            </a:solidFill>
          </p:grpSpPr>
          <p:sp>
            <p:nvSpPr>
              <p:cNvPr id="57" name="楕円 56">
                <a:extLst>
                  <a:ext uri="{FF2B5EF4-FFF2-40B4-BE49-F238E27FC236}">
                    <a16:creationId xmlns:a16="http://schemas.microsoft.com/office/drawing/2014/main" id="{D2640658-768E-AB53-FF54-AAB34447F875}"/>
                  </a:ext>
                </a:extLst>
              </p:cNvPr>
              <p:cNvSpPr>
                <a:spLocks noChangeAspect="1"/>
              </p:cNvSpPr>
              <p:nvPr/>
            </p:nvSpPr>
            <p:spPr>
              <a:xfrm>
                <a:off x="-376418" y="1383006"/>
                <a:ext cx="2160000" cy="216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上の 2 つの角を丸める 57">
                <a:extLst>
                  <a:ext uri="{FF2B5EF4-FFF2-40B4-BE49-F238E27FC236}">
                    <a16:creationId xmlns:a16="http://schemas.microsoft.com/office/drawing/2014/main" id="{682B09BE-8045-C3F9-E912-D7ECC77D8EBA}"/>
                  </a:ext>
                </a:extLst>
              </p:cNvPr>
              <p:cNvSpPr/>
              <p:nvPr/>
            </p:nvSpPr>
            <p:spPr>
              <a:xfrm rot="5400000">
                <a:off x="226582" y="1860008"/>
                <a:ext cx="2160000" cy="1206000"/>
              </a:xfrm>
              <a:prstGeom prst="round2SameRect">
                <a:avLst>
                  <a:gd name="adj1" fmla="val 11284"/>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テキスト ボックス 1">
            <a:extLst>
              <a:ext uri="{FF2B5EF4-FFF2-40B4-BE49-F238E27FC236}">
                <a16:creationId xmlns:a16="http://schemas.microsoft.com/office/drawing/2014/main" id="{D4F3EE04-752A-273D-A705-D4CA8603F358}"/>
              </a:ext>
            </a:extLst>
          </p:cNvPr>
          <p:cNvSpPr txBox="1"/>
          <p:nvPr/>
        </p:nvSpPr>
        <p:spPr>
          <a:xfrm>
            <a:off x="2700000" y="556780"/>
            <a:ext cx="5619750" cy="523220"/>
          </a:xfrm>
          <a:prstGeom prst="rect">
            <a:avLst/>
          </a:prstGeom>
          <a:noFill/>
        </p:spPr>
        <p:txBody>
          <a:bodyPr wrap="square" lIns="91440" tIns="45720" rIns="91440" bIns="45720" rtlCol="0" anchor="t">
            <a:spAutoFit/>
          </a:bodyPr>
          <a:lstStyle/>
          <a:p>
            <a:r>
              <a:rPr lang="ja-JP" altLang="en-US" sz="2800" b="1">
                <a:ea typeface="游ゴシック"/>
              </a:rPr>
              <a:t>モール505</a:t>
            </a:r>
          </a:p>
        </p:txBody>
      </p:sp>
      <p:sp>
        <p:nvSpPr>
          <p:cNvPr id="5" name="テキスト ボックス 4">
            <a:extLst>
              <a:ext uri="{FF2B5EF4-FFF2-40B4-BE49-F238E27FC236}">
                <a16:creationId xmlns:a16="http://schemas.microsoft.com/office/drawing/2014/main" id="{39866982-A75D-2C0F-A1C1-2A1E0B5393E4}"/>
              </a:ext>
            </a:extLst>
          </p:cNvPr>
          <p:cNvSpPr txBox="1"/>
          <p:nvPr/>
        </p:nvSpPr>
        <p:spPr>
          <a:xfrm>
            <a:off x="2763393" y="1116255"/>
            <a:ext cx="6094203" cy="369332"/>
          </a:xfrm>
          <a:prstGeom prst="rect">
            <a:avLst/>
          </a:prstGeom>
          <a:noFill/>
        </p:spPr>
        <p:txBody>
          <a:bodyPr wrap="square" lIns="91440" tIns="45720" rIns="91440" bIns="45720" anchor="t">
            <a:spAutoFit/>
          </a:bodyPr>
          <a:lstStyle/>
          <a:p>
            <a:r>
              <a:rPr lang="ja-JP" altLang="en-US" b="1">
                <a:solidFill>
                  <a:srgbClr val="333333"/>
                </a:solidFill>
                <a:latin typeface="游ゴシック Medium"/>
                <a:ea typeface="游ゴシック Medium"/>
              </a:rPr>
              <a:t>イノベーションを生み、社会変化に対処する拠点</a:t>
            </a:r>
            <a:endParaRPr lang="ja-JP" altLang="en-US">
              <a:solidFill>
                <a:srgbClr val="333333"/>
              </a:solidFill>
              <a:latin typeface="游ゴシック Medium"/>
              <a:ea typeface="游ゴシック Medium"/>
            </a:endParaRPr>
          </a:p>
        </p:txBody>
      </p:sp>
      <p:sp>
        <p:nvSpPr>
          <p:cNvPr id="12" name="テキスト ボックス 11">
            <a:extLst>
              <a:ext uri="{FF2B5EF4-FFF2-40B4-BE49-F238E27FC236}">
                <a16:creationId xmlns:a16="http://schemas.microsoft.com/office/drawing/2014/main" id="{9FC455CE-434D-1552-3738-ECC9F7D982FA}"/>
              </a:ext>
            </a:extLst>
          </p:cNvPr>
          <p:cNvSpPr txBox="1"/>
          <p:nvPr/>
        </p:nvSpPr>
        <p:spPr>
          <a:xfrm>
            <a:off x="437672" y="146437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ea typeface="游ゴシック"/>
              </a:rPr>
              <a:t>中心市街地</a:t>
            </a:r>
          </a:p>
        </p:txBody>
      </p:sp>
      <p:sp>
        <p:nvSpPr>
          <p:cNvPr id="7" name="四角形: 角を丸くする 1">
            <a:extLst>
              <a:ext uri="{FF2B5EF4-FFF2-40B4-BE49-F238E27FC236}">
                <a16:creationId xmlns:a16="http://schemas.microsoft.com/office/drawing/2014/main" id="{BBFD0942-3446-FA57-BABA-AAF221F3AED5}"/>
              </a:ext>
            </a:extLst>
          </p:cNvPr>
          <p:cNvSpPr/>
          <p:nvPr/>
        </p:nvSpPr>
        <p:spPr>
          <a:xfrm>
            <a:off x="2701752" y="1996554"/>
            <a:ext cx="1046967" cy="1021524"/>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a:ea typeface="游ゴシック"/>
              </a:rPr>
              <a:t>大企業</a:t>
            </a:r>
            <a:endParaRPr lang="en-US" altLang="ja-JP">
              <a:ea typeface="游ゴシック"/>
            </a:endParaRPr>
          </a:p>
          <a:p>
            <a:pPr algn="ctr"/>
            <a:endParaRPr lang="ja-JP" altLang="en-US" sz="1600">
              <a:ea typeface="游ゴシック"/>
            </a:endParaRPr>
          </a:p>
        </p:txBody>
      </p:sp>
      <p:sp>
        <p:nvSpPr>
          <p:cNvPr id="11" name="四角形: 角を丸くする 3">
            <a:extLst>
              <a:ext uri="{FF2B5EF4-FFF2-40B4-BE49-F238E27FC236}">
                <a16:creationId xmlns:a16="http://schemas.microsoft.com/office/drawing/2014/main" id="{8905E0B0-D847-63B5-60F5-4398665B8DC2}"/>
              </a:ext>
            </a:extLst>
          </p:cNvPr>
          <p:cNvSpPr/>
          <p:nvPr/>
        </p:nvSpPr>
        <p:spPr>
          <a:xfrm>
            <a:off x="3994936" y="1999403"/>
            <a:ext cx="1088373" cy="102152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ローカル</a:t>
            </a:r>
            <a:endParaRPr kumimoji="1" lang="en-US" altLang="ja-JP"/>
          </a:p>
          <a:p>
            <a:pPr algn="ctr"/>
            <a:r>
              <a:rPr kumimoji="1" lang="ja-JP" altLang="en-US"/>
              <a:t>ゼブラ</a:t>
            </a:r>
          </a:p>
        </p:txBody>
      </p:sp>
      <p:sp>
        <p:nvSpPr>
          <p:cNvPr id="14" name="四角形: 角を丸くする 4">
            <a:extLst>
              <a:ext uri="{FF2B5EF4-FFF2-40B4-BE49-F238E27FC236}">
                <a16:creationId xmlns:a16="http://schemas.microsoft.com/office/drawing/2014/main" id="{F29D6021-CCBB-3BD5-F6EF-5E8176AD18BD}"/>
              </a:ext>
            </a:extLst>
          </p:cNvPr>
          <p:cNvSpPr/>
          <p:nvPr/>
        </p:nvSpPr>
        <p:spPr>
          <a:xfrm>
            <a:off x="5339264" y="1999403"/>
            <a:ext cx="1088374" cy="102152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地元企業</a:t>
            </a:r>
          </a:p>
        </p:txBody>
      </p:sp>
      <p:sp>
        <p:nvSpPr>
          <p:cNvPr id="16" name="四角形: 角を丸くする 6">
            <a:extLst>
              <a:ext uri="{FF2B5EF4-FFF2-40B4-BE49-F238E27FC236}">
                <a16:creationId xmlns:a16="http://schemas.microsoft.com/office/drawing/2014/main" id="{49D5D52E-E520-C264-FFCA-7F3380B9F068}"/>
              </a:ext>
            </a:extLst>
          </p:cNvPr>
          <p:cNvSpPr/>
          <p:nvPr/>
        </p:nvSpPr>
        <p:spPr>
          <a:xfrm>
            <a:off x="3626891" y="3476812"/>
            <a:ext cx="1755294" cy="148604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t>大学院大学</a:t>
            </a:r>
            <a:endParaRPr kumimoji="1" lang="en-US" altLang="ja-JP"/>
          </a:p>
        </p:txBody>
      </p:sp>
      <p:sp>
        <p:nvSpPr>
          <p:cNvPr id="20" name="四角形: 角を丸くする 7">
            <a:extLst>
              <a:ext uri="{FF2B5EF4-FFF2-40B4-BE49-F238E27FC236}">
                <a16:creationId xmlns:a16="http://schemas.microsoft.com/office/drawing/2014/main" id="{295C1FC1-B237-82BD-50C9-4742E2567A09}"/>
              </a:ext>
            </a:extLst>
          </p:cNvPr>
          <p:cNvSpPr/>
          <p:nvPr/>
        </p:nvSpPr>
        <p:spPr>
          <a:xfrm>
            <a:off x="7518321" y="3444196"/>
            <a:ext cx="1755294" cy="148604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游ゴシック"/>
              </a:rPr>
              <a:t>NPO法人</a:t>
            </a:r>
            <a:endParaRPr lang="en-US" altLang="ja-JP">
              <a:ea typeface="游ゴシック"/>
            </a:endParaRPr>
          </a:p>
          <a:p>
            <a:pPr algn="ctr"/>
            <a:r>
              <a:rPr kumimoji="1" lang="ja-JP" altLang="en-US">
                <a:ea typeface="游ゴシック"/>
              </a:rPr>
              <a:t>土浦わかもののまち</a:t>
            </a:r>
            <a:endParaRPr lang="en-US" altLang="ja-JP">
              <a:ea typeface="游ゴシック"/>
            </a:endParaRPr>
          </a:p>
          <a:p>
            <a:pPr algn="ctr"/>
            <a:r>
              <a:rPr kumimoji="1" lang="ja-JP" altLang="en-US"/>
              <a:t>プロジェクト</a:t>
            </a:r>
            <a:endParaRPr kumimoji="1" lang="en-US" altLang="ja-JP"/>
          </a:p>
        </p:txBody>
      </p:sp>
      <p:sp>
        <p:nvSpPr>
          <p:cNvPr id="22" name="乗算記号 9">
            <a:extLst>
              <a:ext uri="{FF2B5EF4-FFF2-40B4-BE49-F238E27FC236}">
                <a16:creationId xmlns:a16="http://schemas.microsoft.com/office/drawing/2014/main" id="{ED1764F4-0162-A181-3A87-33D6C0AB6B3B}"/>
              </a:ext>
            </a:extLst>
          </p:cNvPr>
          <p:cNvSpPr/>
          <p:nvPr/>
        </p:nvSpPr>
        <p:spPr>
          <a:xfrm>
            <a:off x="6148531" y="3881328"/>
            <a:ext cx="637166" cy="62090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11">
            <a:extLst>
              <a:ext uri="{FF2B5EF4-FFF2-40B4-BE49-F238E27FC236}">
                <a16:creationId xmlns:a16="http://schemas.microsoft.com/office/drawing/2014/main" id="{1C224261-F6F1-8C0A-5748-B52699787904}"/>
              </a:ext>
            </a:extLst>
          </p:cNvPr>
          <p:cNvCxnSpPr>
            <a:cxnSpLocks/>
          </p:cNvCxnSpPr>
          <p:nvPr/>
        </p:nvCxnSpPr>
        <p:spPr>
          <a:xfrm>
            <a:off x="4539123" y="3020927"/>
            <a:ext cx="0" cy="4460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13">
            <a:extLst>
              <a:ext uri="{FF2B5EF4-FFF2-40B4-BE49-F238E27FC236}">
                <a16:creationId xmlns:a16="http://schemas.microsoft.com/office/drawing/2014/main" id="{73588F63-8E63-942D-35FB-1A3A19BA11CB}"/>
              </a:ext>
            </a:extLst>
          </p:cNvPr>
          <p:cNvCxnSpPr>
            <a:cxnSpLocks/>
          </p:cNvCxnSpPr>
          <p:nvPr/>
        </p:nvCxnSpPr>
        <p:spPr>
          <a:xfrm>
            <a:off x="3188523" y="3051536"/>
            <a:ext cx="479460" cy="4723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16">
            <a:extLst>
              <a:ext uri="{FF2B5EF4-FFF2-40B4-BE49-F238E27FC236}">
                <a16:creationId xmlns:a16="http://schemas.microsoft.com/office/drawing/2014/main" id="{68AD9C21-98AB-FD71-A044-E7F74B73189E}"/>
              </a:ext>
            </a:extLst>
          </p:cNvPr>
          <p:cNvCxnSpPr>
            <a:cxnSpLocks/>
          </p:cNvCxnSpPr>
          <p:nvPr/>
        </p:nvCxnSpPr>
        <p:spPr>
          <a:xfrm flipH="1">
            <a:off x="5339264" y="3043699"/>
            <a:ext cx="507777" cy="4802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左中かっこ 18">
            <a:extLst>
              <a:ext uri="{FF2B5EF4-FFF2-40B4-BE49-F238E27FC236}">
                <a16:creationId xmlns:a16="http://schemas.microsoft.com/office/drawing/2014/main" id="{DEACF5A2-B855-AFF9-05B5-9B006BDA010E}"/>
              </a:ext>
            </a:extLst>
          </p:cNvPr>
          <p:cNvSpPr/>
          <p:nvPr/>
        </p:nvSpPr>
        <p:spPr>
          <a:xfrm rot="16200000">
            <a:off x="6280665" y="2225812"/>
            <a:ext cx="372896" cy="58014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テキスト ボックス 20">
            <a:extLst>
              <a:ext uri="{FF2B5EF4-FFF2-40B4-BE49-F238E27FC236}">
                <a16:creationId xmlns:a16="http://schemas.microsoft.com/office/drawing/2014/main" id="{B17FF926-FFB6-0CDE-D66E-30455E9CE3FB}"/>
              </a:ext>
            </a:extLst>
          </p:cNvPr>
          <p:cNvSpPr txBox="1"/>
          <p:nvPr/>
        </p:nvSpPr>
        <p:spPr>
          <a:xfrm>
            <a:off x="4932397" y="5461912"/>
            <a:ext cx="3839371" cy="273190"/>
          </a:xfrm>
          <a:prstGeom prst="rect">
            <a:avLst/>
          </a:prstGeom>
          <a:noFill/>
        </p:spPr>
        <p:txBody>
          <a:bodyPr wrap="square" rtlCol="0">
            <a:spAutoFit/>
          </a:bodyPr>
          <a:lstStyle/>
          <a:p>
            <a:r>
              <a:rPr kumimoji="1" lang="ja-JP" altLang="en-US"/>
              <a:t>持続的に社会課題を解決できる仕組み</a:t>
            </a:r>
          </a:p>
        </p:txBody>
      </p:sp>
      <p:sp>
        <p:nvSpPr>
          <p:cNvPr id="78" name="四角形: 角を丸くする 4">
            <a:extLst>
              <a:ext uri="{FF2B5EF4-FFF2-40B4-BE49-F238E27FC236}">
                <a16:creationId xmlns:a16="http://schemas.microsoft.com/office/drawing/2014/main" id="{296E2991-9B56-ED74-5362-46777BCE2F79}"/>
              </a:ext>
            </a:extLst>
          </p:cNvPr>
          <p:cNvSpPr/>
          <p:nvPr/>
        </p:nvSpPr>
        <p:spPr>
          <a:xfrm>
            <a:off x="8227656" y="1989106"/>
            <a:ext cx="1088374" cy="102152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游ゴシック"/>
              </a:rPr>
              <a:t>高校生</a:t>
            </a:r>
          </a:p>
        </p:txBody>
      </p:sp>
      <p:cxnSp>
        <p:nvCxnSpPr>
          <p:cNvPr id="79" name="直線矢印コネクタ 11">
            <a:extLst>
              <a:ext uri="{FF2B5EF4-FFF2-40B4-BE49-F238E27FC236}">
                <a16:creationId xmlns:a16="http://schemas.microsoft.com/office/drawing/2014/main" id="{E7F552B0-C283-A65B-9DF1-9A38C254F160}"/>
              </a:ext>
            </a:extLst>
          </p:cNvPr>
          <p:cNvCxnSpPr>
            <a:cxnSpLocks/>
          </p:cNvCxnSpPr>
          <p:nvPr/>
        </p:nvCxnSpPr>
        <p:spPr>
          <a:xfrm>
            <a:off x="8771312" y="2984886"/>
            <a:ext cx="0" cy="4460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988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00A7B-6B51-C6D4-5060-9ECFF877BD5D}"/>
            </a:ext>
          </a:extLst>
        </p:cNvPr>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021BA18D-FCED-142D-163D-1D4BB116534F}"/>
              </a:ext>
            </a:extLst>
          </p:cNvPr>
          <p:cNvGrpSpPr/>
          <p:nvPr/>
        </p:nvGrpSpPr>
        <p:grpSpPr>
          <a:xfrm>
            <a:off x="347981" y="1526214"/>
            <a:ext cx="11497113" cy="544046"/>
            <a:chOff x="-2761718" y="376358"/>
            <a:chExt cx="11497113" cy="544046"/>
          </a:xfrm>
          <a:solidFill>
            <a:schemeClr val="bg1">
              <a:lumMod val="85000"/>
            </a:schemeClr>
          </a:solidFill>
          <a:effectLst/>
        </p:grpSpPr>
        <p:sp>
          <p:nvSpPr>
            <p:cNvPr id="62" name="楕円 61">
              <a:extLst>
                <a:ext uri="{FF2B5EF4-FFF2-40B4-BE49-F238E27FC236}">
                  <a16:creationId xmlns:a16="http://schemas.microsoft.com/office/drawing/2014/main" id="{47EE3FF9-4A0A-6522-3B40-EB7A05208BC8}"/>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28533F5E-2656-561B-3625-42A387ADCBB8}"/>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4D3AED6A-BF4D-7AD2-830E-B97045C23699}"/>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3" name="グループ化 42">
            <a:extLst>
              <a:ext uri="{FF2B5EF4-FFF2-40B4-BE49-F238E27FC236}">
                <a16:creationId xmlns:a16="http://schemas.microsoft.com/office/drawing/2014/main" id="{EB225ED7-8CE3-ECB2-8807-7D5FDFD50F2C}"/>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4B411234-CFE1-AA14-F399-746A433BD50B}"/>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F47A5017-EAA1-3738-5676-8A7413777312}"/>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B9334054-5027-32C5-8032-8D0B97981CBB}"/>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4AF83E7E-2CEA-A65E-BCD6-B0B46C6EFFF2}"/>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grpSp>
        <p:nvGrpSpPr>
          <p:cNvPr id="92" name="グループ化 91">
            <a:extLst>
              <a:ext uri="{FF2B5EF4-FFF2-40B4-BE49-F238E27FC236}">
                <a16:creationId xmlns:a16="http://schemas.microsoft.com/office/drawing/2014/main" id="{18FC269E-6520-AF9A-2852-D5EFC61400FC}"/>
              </a:ext>
            </a:extLst>
          </p:cNvPr>
          <p:cNvGrpSpPr/>
          <p:nvPr/>
        </p:nvGrpSpPr>
        <p:grpSpPr>
          <a:xfrm>
            <a:off x="8424223" y="1531251"/>
            <a:ext cx="3420871" cy="540809"/>
            <a:chOff x="1453487" y="381212"/>
            <a:chExt cx="3420871" cy="540809"/>
          </a:xfrm>
          <a:solidFill>
            <a:schemeClr val="bg1">
              <a:lumMod val="85000"/>
            </a:schemeClr>
          </a:solidFill>
          <a:effectLst/>
        </p:grpSpPr>
        <p:sp>
          <p:nvSpPr>
            <p:cNvPr id="94" name="楕円 93">
              <a:extLst>
                <a:ext uri="{FF2B5EF4-FFF2-40B4-BE49-F238E27FC236}">
                  <a16:creationId xmlns:a16="http://schemas.microsoft.com/office/drawing/2014/main" id="{26284AFD-C32A-1096-F7DC-0287E971D9EA}"/>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5" name="楕円 94">
              <a:extLst>
                <a:ext uri="{FF2B5EF4-FFF2-40B4-BE49-F238E27FC236}">
                  <a16:creationId xmlns:a16="http://schemas.microsoft.com/office/drawing/2014/main" id="{7A84510E-5315-9DBE-9EFB-8A6EEFD0A7DC}"/>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6" name="正方形/長方形 95">
              <a:extLst>
                <a:ext uri="{FF2B5EF4-FFF2-40B4-BE49-F238E27FC236}">
                  <a16:creationId xmlns:a16="http://schemas.microsoft.com/office/drawing/2014/main" id="{0C9D2029-806F-564E-88AA-96A68CE750A6}"/>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3" name="テキスト ボックス 92">
            <a:extLst>
              <a:ext uri="{FF2B5EF4-FFF2-40B4-BE49-F238E27FC236}">
                <a16:creationId xmlns:a16="http://schemas.microsoft.com/office/drawing/2014/main" id="{0BC109B3-E281-0B56-EAEA-B48C9F20E30F}"/>
              </a:ext>
            </a:extLst>
          </p:cNvPr>
          <p:cNvSpPr txBox="1"/>
          <p:nvPr/>
        </p:nvSpPr>
        <p:spPr>
          <a:xfrm>
            <a:off x="8562271" y="1506926"/>
            <a:ext cx="3145646"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r>
              <a:rPr kumimoji="1" lang="ja-JP" altLang="en-US" sz="3200" b="1">
                <a:solidFill>
                  <a:schemeClr val="tx2"/>
                </a:solidFill>
                <a:latin typeface="Noto Sans JP" panose="020B0200000000000000" pitchFamily="50" charset="-128"/>
                <a:ea typeface="Noto Sans JP" panose="020B0200000000000000" pitchFamily="50" charset="-128"/>
              </a:rPr>
              <a:t>影響</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97" name="グループ化 96">
            <a:extLst>
              <a:ext uri="{FF2B5EF4-FFF2-40B4-BE49-F238E27FC236}">
                <a16:creationId xmlns:a16="http://schemas.microsoft.com/office/drawing/2014/main" id="{9D21DDF3-C882-651A-B42B-CC51F9D580BA}"/>
              </a:ext>
            </a:extLst>
          </p:cNvPr>
          <p:cNvGrpSpPr/>
          <p:nvPr/>
        </p:nvGrpSpPr>
        <p:grpSpPr>
          <a:xfrm>
            <a:off x="346906" y="1528237"/>
            <a:ext cx="3420871" cy="540809"/>
            <a:chOff x="1453487" y="381212"/>
            <a:chExt cx="3420871" cy="540809"/>
          </a:xfrm>
          <a:solidFill>
            <a:schemeClr val="tx2"/>
          </a:solidFill>
          <a:effectLst/>
        </p:grpSpPr>
        <p:sp>
          <p:nvSpPr>
            <p:cNvPr id="102" name="楕円 101">
              <a:extLst>
                <a:ext uri="{FF2B5EF4-FFF2-40B4-BE49-F238E27FC236}">
                  <a16:creationId xmlns:a16="http://schemas.microsoft.com/office/drawing/2014/main" id="{B2211C7F-7611-EBFD-C55B-ADE90B6A8E7D}"/>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3" name="楕円 102">
              <a:extLst>
                <a:ext uri="{FF2B5EF4-FFF2-40B4-BE49-F238E27FC236}">
                  <a16:creationId xmlns:a16="http://schemas.microsoft.com/office/drawing/2014/main" id="{525A71C6-7C51-C7D5-1B4B-A393CEBBA738}"/>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4" name="正方形/長方形 103">
              <a:extLst>
                <a:ext uri="{FF2B5EF4-FFF2-40B4-BE49-F238E27FC236}">
                  <a16:creationId xmlns:a16="http://schemas.microsoft.com/office/drawing/2014/main" id="{211E33EF-9FBB-C2C9-E9C8-0D60D6811D5A}"/>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5" name="テキスト ボックス 104">
            <a:extLst>
              <a:ext uri="{FF2B5EF4-FFF2-40B4-BE49-F238E27FC236}">
                <a16:creationId xmlns:a16="http://schemas.microsoft.com/office/drawing/2014/main" id="{14C4FD3B-C07D-3C56-BCA4-E5D2FE916327}"/>
              </a:ext>
            </a:extLst>
          </p:cNvPr>
          <p:cNvSpPr txBox="1"/>
          <p:nvPr/>
        </p:nvSpPr>
        <p:spPr>
          <a:xfrm>
            <a:off x="600388" y="1506926"/>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2" name="グループ化 1">
            <a:extLst>
              <a:ext uri="{FF2B5EF4-FFF2-40B4-BE49-F238E27FC236}">
                <a16:creationId xmlns:a16="http://schemas.microsoft.com/office/drawing/2014/main" id="{BD3C398C-4D96-8384-B3C1-ABF613BF8F71}"/>
              </a:ext>
            </a:extLst>
          </p:cNvPr>
          <p:cNvGrpSpPr/>
          <p:nvPr/>
        </p:nvGrpSpPr>
        <p:grpSpPr>
          <a:xfrm>
            <a:off x="4917741" y="2066214"/>
            <a:ext cx="2340000" cy="2826447"/>
            <a:chOff x="4917741" y="2066214"/>
            <a:chExt cx="2340000" cy="2826447"/>
          </a:xfrm>
        </p:grpSpPr>
        <p:grpSp>
          <p:nvGrpSpPr>
            <p:cNvPr id="9" name="グループ化 8">
              <a:extLst>
                <a:ext uri="{FF2B5EF4-FFF2-40B4-BE49-F238E27FC236}">
                  <a16:creationId xmlns:a16="http://schemas.microsoft.com/office/drawing/2014/main" id="{3ED786FC-7D7A-6517-B3EC-263B35746F58}"/>
                </a:ext>
              </a:extLst>
            </p:cNvPr>
            <p:cNvGrpSpPr/>
            <p:nvPr/>
          </p:nvGrpSpPr>
          <p:grpSpPr>
            <a:xfrm>
              <a:off x="4917741" y="2090190"/>
              <a:ext cx="2340000" cy="540808"/>
              <a:chOff x="1453487" y="381213"/>
              <a:chExt cx="2340000" cy="540808"/>
            </a:xfrm>
            <a:solidFill>
              <a:schemeClr val="bg1">
                <a:lumMod val="85000"/>
              </a:schemeClr>
            </a:solidFill>
            <a:effectLst/>
          </p:grpSpPr>
          <p:sp>
            <p:nvSpPr>
              <p:cNvPr id="35" name="楕円 34">
                <a:extLst>
                  <a:ext uri="{FF2B5EF4-FFF2-40B4-BE49-F238E27FC236}">
                    <a16:creationId xmlns:a16="http://schemas.microsoft.com/office/drawing/2014/main" id="{FBD6B9CF-79CA-92EA-5072-93CE6AB4E267}"/>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6" name="楕円 35">
                <a:extLst>
                  <a:ext uri="{FF2B5EF4-FFF2-40B4-BE49-F238E27FC236}">
                    <a16:creationId xmlns:a16="http://schemas.microsoft.com/office/drawing/2014/main" id="{8BF9F7A6-6B47-56B7-8A1C-93420844A4C7}"/>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7" name="正方形/長方形 36">
                <a:extLst>
                  <a:ext uri="{FF2B5EF4-FFF2-40B4-BE49-F238E27FC236}">
                    <a16:creationId xmlns:a16="http://schemas.microsoft.com/office/drawing/2014/main" id="{7172A5E5-0DEA-B27E-A980-DFDABEBFE08C}"/>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 name="テキスト ボックス 9">
              <a:extLst>
                <a:ext uri="{FF2B5EF4-FFF2-40B4-BE49-F238E27FC236}">
                  <a16:creationId xmlns:a16="http://schemas.microsoft.com/office/drawing/2014/main" id="{113F484D-5767-E07C-60A5-D338696479C4}"/>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11" name="グループ化 10">
              <a:extLst>
                <a:ext uri="{FF2B5EF4-FFF2-40B4-BE49-F238E27FC236}">
                  <a16:creationId xmlns:a16="http://schemas.microsoft.com/office/drawing/2014/main" id="{14488040-A7EE-5D18-A444-FC8E38E64843}"/>
                </a:ext>
              </a:extLst>
            </p:cNvPr>
            <p:cNvGrpSpPr/>
            <p:nvPr/>
          </p:nvGrpSpPr>
          <p:grpSpPr>
            <a:xfrm>
              <a:off x="4917741" y="2627913"/>
              <a:ext cx="2340000" cy="584775"/>
              <a:chOff x="1413186" y="2305377"/>
              <a:chExt cx="2340000" cy="584775"/>
            </a:xfrm>
          </p:grpSpPr>
          <p:grpSp>
            <p:nvGrpSpPr>
              <p:cNvPr id="30" name="グループ化 29">
                <a:extLst>
                  <a:ext uri="{FF2B5EF4-FFF2-40B4-BE49-F238E27FC236}">
                    <a16:creationId xmlns:a16="http://schemas.microsoft.com/office/drawing/2014/main" id="{5D51387F-6FF7-C7B4-5E0D-0417C6514AE3}"/>
                  </a:ext>
                </a:extLst>
              </p:cNvPr>
              <p:cNvGrpSpPr/>
              <p:nvPr/>
            </p:nvGrpSpPr>
            <p:grpSpPr>
              <a:xfrm>
                <a:off x="1413186" y="2329353"/>
                <a:ext cx="2340000" cy="540808"/>
                <a:chOff x="1453487" y="381213"/>
                <a:chExt cx="2340000" cy="540808"/>
              </a:xfrm>
              <a:solidFill>
                <a:schemeClr val="bg1">
                  <a:lumMod val="85000"/>
                </a:schemeClr>
              </a:solidFill>
              <a:effectLst/>
            </p:grpSpPr>
            <p:sp>
              <p:nvSpPr>
                <p:cNvPr id="32" name="楕円 31">
                  <a:extLst>
                    <a:ext uri="{FF2B5EF4-FFF2-40B4-BE49-F238E27FC236}">
                      <a16:creationId xmlns:a16="http://schemas.microsoft.com/office/drawing/2014/main" id="{5DF43FFD-025A-911D-5E81-9F51D4E51F66}"/>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楕円 32">
                  <a:extLst>
                    <a:ext uri="{FF2B5EF4-FFF2-40B4-BE49-F238E27FC236}">
                      <a16:creationId xmlns:a16="http://schemas.microsoft.com/office/drawing/2014/main" id="{36522344-FA56-801E-F8E4-EAA521151493}"/>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正方形/長方形 33">
                  <a:extLst>
                    <a:ext uri="{FF2B5EF4-FFF2-40B4-BE49-F238E27FC236}">
                      <a16:creationId xmlns:a16="http://schemas.microsoft.com/office/drawing/2014/main" id="{23471E9E-1D39-F1DB-CF35-E042C3034BB7}"/>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31" name="テキスト ボックス 30">
                <a:extLst>
                  <a:ext uri="{FF2B5EF4-FFF2-40B4-BE49-F238E27FC236}">
                    <a16:creationId xmlns:a16="http://schemas.microsoft.com/office/drawing/2014/main" id="{8853D8EF-ED35-B088-8637-E3D282D2E662}"/>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2" name="グループ化 11">
              <a:extLst>
                <a:ext uri="{FF2B5EF4-FFF2-40B4-BE49-F238E27FC236}">
                  <a16:creationId xmlns:a16="http://schemas.microsoft.com/office/drawing/2014/main" id="{92487879-7944-D60D-DB1A-90BC73821938}"/>
                </a:ext>
              </a:extLst>
            </p:cNvPr>
            <p:cNvGrpSpPr/>
            <p:nvPr/>
          </p:nvGrpSpPr>
          <p:grpSpPr>
            <a:xfrm>
              <a:off x="4917741" y="3187905"/>
              <a:ext cx="2340000" cy="584775"/>
              <a:chOff x="1413186" y="2305378"/>
              <a:chExt cx="2340000" cy="584775"/>
            </a:xfrm>
          </p:grpSpPr>
          <p:grpSp>
            <p:nvGrpSpPr>
              <p:cNvPr id="25" name="グループ化 24">
                <a:extLst>
                  <a:ext uri="{FF2B5EF4-FFF2-40B4-BE49-F238E27FC236}">
                    <a16:creationId xmlns:a16="http://schemas.microsoft.com/office/drawing/2014/main" id="{3A369582-82F1-42BF-7C36-BE248D25CD11}"/>
                  </a:ext>
                </a:extLst>
              </p:cNvPr>
              <p:cNvGrpSpPr/>
              <p:nvPr/>
            </p:nvGrpSpPr>
            <p:grpSpPr>
              <a:xfrm>
                <a:off x="1413186" y="2329353"/>
                <a:ext cx="2340000" cy="540808"/>
                <a:chOff x="1453487" y="381213"/>
                <a:chExt cx="2340000" cy="540808"/>
              </a:xfrm>
              <a:solidFill>
                <a:schemeClr val="bg1">
                  <a:lumMod val="85000"/>
                </a:schemeClr>
              </a:solidFill>
              <a:effectLst/>
            </p:grpSpPr>
            <p:sp>
              <p:nvSpPr>
                <p:cNvPr id="27" name="楕円 26">
                  <a:extLst>
                    <a:ext uri="{FF2B5EF4-FFF2-40B4-BE49-F238E27FC236}">
                      <a16:creationId xmlns:a16="http://schemas.microsoft.com/office/drawing/2014/main" id="{A4521334-F895-A75F-8EEE-7F8497B0DD4F}"/>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8" name="楕円 27">
                  <a:extLst>
                    <a:ext uri="{FF2B5EF4-FFF2-40B4-BE49-F238E27FC236}">
                      <a16:creationId xmlns:a16="http://schemas.microsoft.com/office/drawing/2014/main" id="{3A52C924-9E00-9F19-A1C6-7BFC8D70184C}"/>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9" name="正方形/長方形 28">
                  <a:extLst>
                    <a:ext uri="{FF2B5EF4-FFF2-40B4-BE49-F238E27FC236}">
                      <a16:creationId xmlns:a16="http://schemas.microsoft.com/office/drawing/2014/main" id="{86BC6BDC-6228-D234-3FEA-BA24509AFC55}"/>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6" name="テキスト ボックス 25">
                <a:extLst>
                  <a:ext uri="{FF2B5EF4-FFF2-40B4-BE49-F238E27FC236}">
                    <a16:creationId xmlns:a16="http://schemas.microsoft.com/office/drawing/2014/main" id="{C770F198-8A8B-781E-FB32-A5369C3EED4D}"/>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F5C7E8C3-FA8B-5EE6-5400-CCB3228A720C}"/>
                </a:ext>
              </a:extLst>
            </p:cNvPr>
            <p:cNvGrpSpPr/>
            <p:nvPr/>
          </p:nvGrpSpPr>
          <p:grpSpPr>
            <a:xfrm>
              <a:off x="4917741" y="3747895"/>
              <a:ext cx="2340000" cy="584775"/>
              <a:chOff x="1413186" y="2305377"/>
              <a:chExt cx="2340000" cy="584775"/>
            </a:xfrm>
          </p:grpSpPr>
          <p:grpSp>
            <p:nvGrpSpPr>
              <p:cNvPr id="20" name="グループ化 19">
                <a:extLst>
                  <a:ext uri="{FF2B5EF4-FFF2-40B4-BE49-F238E27FC236}">
                    <a16:creationId xmlns:a16="http://schemas.microsoft.com/office/drawing/2014/main" id="{AE4E4633-7951-D464-2DC2-6C1BC0C88847}"/>
                  </a:ext>
                </a:extLst>
              </p:cNvPr>
              <p:cNvGrpSpPr/>
              <p:nvPr/>
            </p:nvGrpSpPr>
            <p:grpSpPr>
              <a:xfrm>
                <a:off x="1413186" y="2329353"/>
                <a:ext cx="2340000" cy="540808"/>
                <a:chOff x="1453487" y="381213"/>
                <a:chExt cx="2340000" cy="540808"/>
              </a:xfrm>
              <a:solidFill>
                <a:schemeClr val="bg1">
                  <a:lumMod val="85000"/>
                </a:schemeClr>
              </a:solidFill>
              <a:effectLst/>
            </p:grpSpPr>
            <p:sp>
              <p:nvSpPr>
                <p:cNvPr id="22" name="楕円 21">
                  <a:extLst>
                    <a:ext uri="{FF2B5EF4-FFF2-40B4-BE49-F238E27FC236}">
                      <a16:creationId xmlns:a16="http://schemas.microsoft.com/office/drawing/2014/main" id="{74C1AA64-F2E6-0A74-8C76-C74DE1B7812F}"/>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3" name="楕円 22">
                  <a:extLst>
                    <a:ext uri="{FF2B5EF4-FFF2-40B4-BE49-F238E27FC236}">
                      <a16:creationId xmlns:a16="http://schemas.microsoft.com/office/drawing/2014/main" id="{18C3523B-9E02-462E-1113-851728B57F64}"/>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4" name="正方形/長方形 23">
                  <a:extLst>
                    <a:ext uri="{FF2B5EF4-FFF2-40B4-BE49-F238E27FC236}">
                      <a16:creationId xmlns:a16="http://schemas.microsoft.com/office/drawing/2014/main" id="{0183B375-74D4-BD46-A4E4-E67CE5103910}"/>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1" name="テキスト ボックス 20">
                <a:extLst>
                  <a:ext uri="{FF2B5EF4-FFF2-40B4-BE49-F238E27FC236}">
                    <a16:creationId xmlns:a16="http://schemas.microsoft.com/office/drawing/2014/main" id="{DFAEA762-071A-F915-2ABD-FF65D4A30B00}"/>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技術革新</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4" name="グループ化 13">
              <a:extLst>
                <a:ext uri="{FF2B5EF4-FFF2-40B4-BE49-F238E27FC236}">
                  <a16:creationId xmlns:a16="http://schemas.microsoft.com/office/drawing/2014/main" id="{96C35C62-375D-B4D0-9282-1D82576BB27C}"/>
                </a:ext>
              </a:extLst>
            </p:cNvPr>
            <p:cNvGrpSpPr/>
            <p:nvPr/>
          </p:nvGrpSpPr>
          <p:grpSpPr>
            <a:xfrm>
              <a:off x="4917741" y="4307886"/>
              <a:ext cx="2340000" cy="584775"/>
              <a:chOff x="1413186" y="2305377"/>
              <a:chExt cx="2340000" cy="584775"/>
            </a:xfrm>
          </p:grpSpPr>
          <p:grpSp>
            <p:nvGrpSpPr>
              <p:cNvPr id="15" name="グループ化 14">
                <a:extLst>
                  <a:ext uri="{FF2B5EF4-FFF2-40B4-BE49-F238E27FC236}">
                    <a16:creationId xmlns:a16="http://schemas.microsoft.com/office/drawing/2014/main" id="{76F624E9-2AE6-3293-0A82-53225C247F04}"/>
                  </a:ext>
                </a:extLst>
              </p:cNvPr>
              <p:cNvGrpSpPr/>
              <p:nvPr/>
            </p:nvGrpSpPr>
            <p:grpSpPr>
              <a:xfrm>
                <a:off x="1413186" y="2329353"/>
                <a:ext cx="2340000" cy="540808"/>
                <a:chOff x="1453487" y="381213"/>
                <a:chExt cx="2340000" cy="540808"/>
              </a:xfrm>
              <a:solidFill>
                <a:schemeClr val="bg1">
                  <a:lumMod val="85000"/>
                </a:schemeClr>
              </a:solidFill>
              <a:effectLst/>
            </p:grpSpPr>
            <p:sp>
              <p:nvSpPr>
                <p:cNvPr id="17" name="楕円 16">
                  <a:extLst>
                    <a:ext uri="{FF2B5EF4-FFF2-40B4-BE49-F238E27FC236}">
                      <a16:creationId xmlns:a16="http://schemas.microsoft.com/office/drawing/2014/main" id="{805ED856-28EA-3BDB-3165-35645ACFC1BD}"/>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 name="楕円 17">
                  <a:extLst>
                    <a:ext uri="{FF2B5EF4-FFF2-40B4-BE49-F238E27FC236}">
                      <a16:creationId xmlns:a16="http://schemas.microsoft.com/office/drawing/2014/main" id="{E50BECB8-D3A1-125B-96A4-42BC89EEACE7}"/>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 name="正方形/長方形 18">
                  <a:extLst>
                    <a:ext uri="{FF2B5EF4-FFF2-40B4-BE49-F238E27FC236}">
                      <a16:creationId xmlns:a16="http://schemas.microsoft.com/office/drawing/2014/main" id="{7B97023B-1397-92DE-DAAC-4E3689704B66}"/>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E8880B17-93BF-8F2C-AC3E-CE639F56EF97}"/>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気候変動</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sp>
        <p:nvSpPr>
          <p:cNvPr id="39" name="矢印: 山形 38">
            <a:extLst>
              <a:ext uri="{FF2B5EF4-FFF2-40B4-BE49-F238E27FC236}">
                <a16:creationId xmlns:a16="http://schemas.microsoft.com/office/drawing/2014/main" id="{6065331A-B2A8-92F9-830E-32FFE2942A81}"/>
              </a:ext>
            </a:extLst>
          </p:cNvPr>
          <p:cNvSpPr/>
          <p:nvPr/>
        </p:nvSpPr>
        <p:spPr>
          <a:xfrm>
            <a:off x="4348401" y="1553898"/>
            <a:ext cx="343504" cy="484632"/>
          </a:xfrm>
          <a:prstGeom prst="chevron">
            <a:avLst>
              <a:gd name="adj" fmla="val 5511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0" name="矢印: 山形 39">
            <a:extLst>
              <a:ext uri="{FF2B5EF4-FFF2-40B4-BE49-F238E27FC236}">
                <a16:creationId xmlns:a16="http://schemas.microsoft.com/office/drawing/2014/main" id="{6189D5D8-C1A4-D465-EFE7-6EE5EA8CED6C}"/>
              </a:ext>
            </a:extLst>
          </p:cNvPr>
          <p:cNvSpPr/>
          <p:nvPr/>
        </p:nvSpPr>
        <p:spPr>
          <a:xfrm>
            <a:off x="4085136" y="1553898"/>
            <a:ext cx="343504" cy="484632"/>
          </a:xfrm>
          <a:prstGeom prst="chevron">
            <a:avLst>
              <a:gd name="adj" fmla="val 5511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1" name="矢印: 山形 40">
            <a:extLst>
              <a:ext uri="{FF2B5EF4-FFF2-40B4-BE49-F238E27FC236}">
                <a16:creationId xmlns:a16="http://schemas.microsoft.com/office/drawing/2014/main" id="{F72AC639-C99C-E6C6-93DB-9427DFF1E171}"/>
              </a:ext>
            </a:extLst>
          </p:cNvPr>
          <p:cNvSpPr/>
          <p:nvPr/>
        </p:nvSpPr>
        <p:spPr>
          <a:xfrm>
            <a:off x="3821871" y="1553898"/>
            <a:ext cx="343504" cy="484632"/>
          </a:xfrm>
          <a:prstGeom prst="chevron">
            <a:avLst>
              <a:gd name="adj" fmla="val 5511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nvGrpSpPr>
          <p:cNvPr id="56" name="グループ化 55">
            <a:extLst>
              <a:ext uri="{FF2B5EF4-FFF2-40B4-BE49-F238E27FC236}">
                <a16:creationId xmlns:a16="http://schemas.microsoft.com/office/drawing/2014/main" id="{63B8AB86-8FB0-9640-D995-4437EDDBAF7D}"/>
              </a:ext>
            </a:extLst>
          </p:cNvPr>
          <p:cNvGrpSpPr/>
          <p:nvPr/>
        </p:nvGrpSpPr>
        <p:grpSpPr>
          <a:xfrm>
            <a:off x="3874728" y="376530"/>
            <a:ext cx="4442545" cy="769441"/>
            <a:chOff x="3874728" y="376530"/>
            <a:chExt cx="4442545" cy="769441"/>
          </a:xfrm>
        </p:grpSpPr>
        <p:sp>
          <p:nvSpPr>
            <p:cNvPr id="57" name="フリーフォーム: 図形 56">
              <a:extLst>
                <a:ext uri="{FF2B5EF4-FFF2-40B4-BE49-F238E27FC236}">
                  <a16:creationId xmlns:a16="http://schemas.microsoft.com/office/drawing/2014/main" id="{CA545727-5B9D-8686-EB18-DCCA70183B83}"/>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8" name="テキスト ボックス 57">
              <a:extLst>
                <a:ext uri="{FF2B5EF4-FFF2-40B4-BE49-F238E27FC236}">
                  <a16:creationId xmlns:a16="http://schemas.microsoft.com/office/drawing/2014/main" id="{2FC5C910-1EAD-25CA-C39B-F161C45FFE10}"/>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5" name="オーディオ 4">
            <a:hlinkClick r:id="" action="ppaction://media"/>
            <a:extLst>
              <a:ext uri="{FF2B5EF4-FFF2-40B4-BE49-F238E27FC236}">
                <a16:creationId xmlns:a16="http://schemas.microsoft.com/office/drawing/2014/main" id="{48AF4B85-8B0C-E8EA-2777-92BC2EA277E9}"/>
              </a:ext>
            </a:extLst>
          </p:cNvPr>
          <p:cNvPicPr>
            <a:picLocks noChangeAspect="1"/>
          </p:cNvPicPr>
          <p:nvPr>
            <a:audioFile r:link="rId1"/>
            <p:extLst>
              <p:ext uri="{DAA4B4D4-6D71-4841-9C94-3DE7FCFB9230}">
                <p14:media xmlns:p14="http://schemas.microsoft.com/office/powerpoint/2010/main" r:embed="rId2">
                  <p14:trim st="3264" end="3803.2403"/>
                </p14:media>
              </p:ext>
            </p:extLst>
          </p:nvPr>
        </p:nvPicPr>
        <p:blipFill>
          <a:blip r:embed="rId5"/>
          <a:srcRect l="-287500" t="-287500" r="-287500" b="-287500"/>
          <a:stretch>
            <a:fillRect/>
          </a:stretch>
        </p:blipFill>
        <p:spPr>
          <a:xfrm>
            <a:off x="12409714" y="4800600"/>
            <a:ext cx="2057400" cy="2057400"/>
          </a:xfrm>
          <a:prstGeom prst="ellipse">
            <a:avLst/>
          </a:prstGeom>
        </p:spPr>
      </p:pic>
    </p:spTree>
    <p:extLst>
      <p:ext uri="{BB962C8B-B14F-4D97-AF65-F5344CB8AC3E}">
        <p14:creationId xmlns:p14="http://schemas.microsoft.com/office/powerpoint/2010/main" val="2905985822"/>
      </p:ext>
    </p:extLst>
  </p:cSld>
  <p:clrMapOvr>
    <a:masterClrMapping/>
  </p:clrMapOvr>
  <mc:AlternateContent xmlns:mc="http://schemas.openxmlformats.org/markup-compatibility/2006">
    <mc:Choice xmlns:p14="http://schemas.microsoft.com/office/powerpoint/2010/main" Requires="p14">
      <p:transition p14:dur="10" advClick="0" advTm="4000"/>
    </mc:Choice>
    <mc:Fallback>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cTn>
                              </p:par>
                              <p:par>
                                <p:cTn id="10" presetID="1" presetClass="entr" presetSubtype="0" fill="hold" grpId="0" nodeType="withEffect">
                                  <p:stCondLst>
                                    <p:cond delay="250"/>
                                  </p:stCondLst>
                                  <p:childTnLst>
                                    <p:set>
                                      <p:cBhvr>
                                        <p:cTn id="11" dur="1" fill="hold">
                                          <p:stCondLst>
                                            <p:cond delay="0"/>
                                          </p:stCondLst>
                                        </p:cTn>
                                        <p:tgtEl>
                                          <p:spTgt spid="40"/>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9" grpId="0" animBg="1"/>
      <p:bldP spid="40" grpId="0" animBg="1"/>
      <p:bldP spid="41"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4293EF73-F9E3-32BF-A1D6-AAB6DDFF460D}"/>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537E05FB-5FE1-6D35-9EFA-79CCD8FFDB4E}"/>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7FF963C-20A5-3289-5E17-715B11B24CF7}"/>
              </a:ext>
            </a:extLst>
          </p:cNvPr>
          <p:cNvSpPr txBox="1"/>
          <p:nvPr/>
        </p:nvSpPr>
        <p:spPr>
          <a:xfrm>
            <a:off x="115022" y="1459229"/>
            <a:ext cx="2031325" cy="3939540"/>
          </a:xfrm>
          <a:prstGeom prst="rect">
            <a:avLst/>
          </a:prstGeom>
          <a:noFill/>
        </p:spPr>
        <p:txBody>
          <a:bodyPr vert="eaVert" wrap="none" rtlCol="0" anchor="ctr">
            <a:spAutoFit/>
          </a:bodyPr>
          <a:lstStyle/>
          <a:p>
            <a:pPr algn="ctr"/>
            <a:r>
              <a:rPr kumimoji="1" lang="ja-JP" altLang="en-US" sz="6000" b="1">
                <a:solidFill>
                  <a:schemeClr val="bg1"/>
                </a:solidFill>
              </a:rPr>
              <a:t>公民館の</a:t>
            </a:r>
            <a:endParaRPr kumimoji="1" lang="en-US" altLang="ja-JP" sz="6000" b="1">
              <a:solidFill>
                <a:schemeClr val="bg1"/>
              </a:solidFill>
            </a:endParaRPr>
          </a:p>
          <a:p>
            <a:pPr algn="ctr"/>
            <a:r>
              <a:rPr kumimoji="1" lang="ja-JP" altLang="en-US" sz="6000" b="1">
                <a:solidFill>
                  <a:schemeClr val="bg1"/>
                </a:solidFill>
              </a:rPr>
              <a:t>多目的利用</a:t>
            </a:r>
          </a:p>
        </p:txBody>
      </p:sp>
      <p:sp>
        <p:nvSpPr>
          <p:cNvPr id="60" name="テキスト ボックス 59">
            <a:extLst>
              <a:ext uri="{FF2B5EF4-FFF2-40B4-BE49-F238E27FC236}">
                <a16:creationId xmlns:a16="http://schemas.microsoft.com/office/drawing/2014/main" id="{8574556D-2D08-47E3-CA52-F49050396592}"/>
              </a:ext>
            </a:extLst>
          </p:cNvPr>
          <p:cNvSpPr txBox="1"/>
          <p:nvPr/>
        </p:nvSpPr>
        <p:spPr>
          <a:xfrm>
            <a:off x="12583036" y="449850"/>
            <a:ext cx="2031326" cy="923330"/>
          </a:xfrm>
          <a:prstGeom prst="rect">
            <a:avLst/>
          </a:prstGeom>
          <a:noFill/>
        </p:spPr>
        <p:txBody>
          <a:bodyPr wrap="none" rtlCol="0">
            <a:spAutoFit/>
          </a:bodyPr>
          <a:lstStyle/>
          <a:p>
            <a:pPr algn="ctr"/>
            <a:r>
              <a:rPr kumimoji="1" lang="ja-JP" altLang="en-US">
                <a:latin typeface="Noto Sans JP" panose="020B0200000000000000" pitchFamily="50" charset="-128"/>
                <a:ea typeface="Noto Sans JP" panose="020B0200000000000000" pitchFamily="50" charset="-128"/>
              </a:rPr>
              <a:t>地域・都市構造や</a:t>
            </a:r>
            <a:endParaRPr kumimoji="1" lang="en-US" altLang="ja-JP">
              <a:latin typeface="Noto Sans JP" panose="020B0200000000000000" pitchFamily="50" charset="-128"/>
              <a:ea typeface="Noto Sans JP" panose="020B0200000000000000" pitchFamily="50" charset="-128"/>
            </a:endParaRPr>
          </a:p>
          <a:p>
            <a:pPr algn="ctr"/>
            <a:r>
              <a:rPr kumimoji="1" lang="ja-JP" altLang="en-US">
                <a:latin typeface="Noto Sans JP" panose="020B0200000000000000" pitchFamily="50" charset="-128"/>
                <a:ea typeface="Noto Sans JP" panose="020B0200000000000000" pitchFamily="50" charset="-128"/>
              </a:rPr>
              <a:t>公共サービスを</a:t>
            </a:r>
            <a:endParaRPr kumimoji="1" lang="en-US" altLang="ja-JP">
              <a:latin typeface="Noto Sans JP" panose="020B0200000000000000" pitchFamily="50" charset="-128"/>
              <a:ea typeface="Noto Sans JP" panose="020B0200000000000000" pitchFamily="50" charset="-128"/>
            </a:endParaRPr>
          </a:p>
          <a:p>
            <a:pPr algn="ctr"/>
            <a:r>
              <a:rPr kumimoji="1" lang="ja-JP" altLang="en-US">
                <a:latin typeface="Noto Sans JP" panose="020B0200000000000000" pitchFamily="50" charset="-128"/>
                <a:ea typeface="Noto Sans JP" panose="020B0200000000000000" pitchFamily="50" charset="-128"/>
              </a:rPr>
              <a:t>アップデート</a:t>
            </a:r>
            <a:endParaRPr kumimoji="1" lang="en-US" altLang="ja-JP">
              <a:latin typeface="Noto Sans JP" panose="020B0200000000000000" pitchFamily="50" charset="-128"/>
              <a:ea typeface="Noto Sans JP" panose="020B0200000000000000" pitchFamily="50" charset="-128"/>
            </a:endParaRPr>
          </a:p>
        </p:txBody>
      </p:sp>
      <p:sp>
        <p:nvSpPr>
          <p:cNvPr id="5" name="テキスト ボックス 4">
            <a:extLst>
              <a:ext uri="{FF2B5EF4-FFF2-40B4-BE49-F238E27FC236}">
                <a16:creationId xmlns:a16="http://schemas.microsoft.com/office/drawing/2014/main" id="{982A2280-B8B7-F169-EB56-322DA82C03AA}"/>
              </a:ext>
            </a:extLst>
          </p:cNvPr>
          <p:cNvSpPr txBox="1"/>
          <p:nvPr/>
        </p:nvSpPr>
        <p:spPr>
          <a:xfrm>
            <a:off x="2700000" y="535197"/>
            <a:ext cx="5619750" cy="523220"/>
          </a:xfrm>
          <a:prstGeom prst="rect">
            <a:avLst/>
          </a:prstGeom>
          <a:noFill/>
        </p:spPr>
        <p:txBody>
          <a:bodyPr wrap="square" rtlCol="0">
            <a:spAutoFit/>
          </a:bodyPr>
          <a:lstStyle/>
          <a:p>
            <a:r>
              <a:rPr kumimoji="1" lang="ja-JP" altLang="en-US" sz="2800" b="1">
                <a:latin typeface="Noto Sans" panose="020B0502040504020204" pitchFamily="34" charset="0"/>
                <a:cs typeface="Noto Sans" panose="020B0502040504020204" pitchFamily="34" charset="0"/>
              </a:rPr>
              <a:t>２．子育て交流サロン</a:t>
            </a:r>
            <a:endParaRPr kumimoji="1" lang="en-US" altLang="ja-JP" sz="2800" b="1">
              <a:latin typeface="Noto Sans" panose="020B0502040504020204" pitchFamily="34" charset="0"/>
              <a:ea typeface="Noto Sans" panose="020B0502040504020204" pitchFamily="34" charset="0"/>
              <a:cs typeface="Noto Sans" panose="020B0502040504020204" pitchFamily="34" charset="0"/>
            </a:endParaRPr>
          </a:p>
        </p:txBody>
      </p:sp>
      <p:sp>
        <p:nvSpPr>
          <p:cNvPr id="6" name="テキスト ボックス 5">
            <a:extLst>
              <a:ext uri="{FF2B5EF4-FFF2-40B4-BE49-F238E27FC236}">
                <a16:creationId xmlns:a16="http://schemas.microsoft.com/office/drawing/2014/main" id="{518F283E-C33E-3CCE-6F0D-5A302F68C7B7}"/>
              </a:ext>
            </a:extLst>
          </p:cNvPr>
          <p:cNvSpPr txBox="1"/>
          <p:nvPr/>
        </p:nvSpPr>
        <p:spPr>
          <a:xfrm>
            <a:off x="2729700" y="1021458"/>
            <a:ext cx="5740252" cy="1015663"/>
          </a:xfrm>
          <a:prstGeom prst="rect">
            <a:avLst/>
          </a:prstGeom>
          <a:noFill/>
        </p:spPr>
        <p:txBody>
          <a:bodyPr wrap="square" rtlCol="0">
            <a:spAutoFit/>
          </a:bodyPr>
          <a:lstStyle/>
          <a:p>
            <a:r>
              <a:rPr lang="ja-JP" altLang="en-US" sz="2000">
                <a:latin typeface="Noto Sans" panose="020B0502040504020204" pitchFamily="34" charset="0"/>
                <a:cs typeface="Noto Sans" panose="020B0502040504020204" pitchFamily="34" charset="0"/>
              </a:rPr>
              <a:t>子育て家庭の親子がいつでも好きな時間に来て自由に過ごすことができる。また気軽に親子間での相互に交流できる。</a:t>
            </a:r>
            <a:endParaRPr kumimoji="1" lang="ja-JP" altLang="en-US" sz="2000">
              <a:latin typeface="Noto Sans" panose="020B0502040504020204" pitchFamily="34" charset="0"/>
              <a:cs typeface="Noto Sans" panose="020B0502040504020204" pitchFamily="34" charset="0"/>
            </a:endParaRPr>
          </a:p>
        </p:txBody>
      </p:sp>
      <p:sp>
        <p:nvSpPr>
          <p:cNvPr id="7" name="テキスト ボックス 6">
            <a:extLst>
              <a:ext uri="{FF2B5EF4-FFF2-40B4-BE49-F238E27FC236}">
                <a16:creationId xmlns:a16="http://schemas.microsoft.com/office/drawing/2014/main" id="{3A7E8F8F-1D47-4156-A8FE-25005B152149}"/>
              </a:ext>
            </a:extLst>
          </p:cNvPr>
          <p:cNvSpPr txBox="1"/>
          <p:nvPr/>
        </p:nvSpPr>
        <p:spPr>
          <a:xfrm>
            <a:off x="5591121" y="2258248"/>
            <a:ext cx="3300359" cy="1292662"/>
          </a:xfrm>
          <a:prstGeom prst="rect">
            <a:avLst/>
          </a:prstGeom>
          <a:noFill/>
        </p:spPr>
        <p:txBody>
          <a:bodyPr wrap="square" rtlCol="0">
            <a:spAutoFit/>
          </a:bodyPr>
          <a:lstStyle/>
          <a:p>
            <a:r>
              <a:rPr kumimoji="1" lang="ja-JP" altLang="en-US" u="sng">
                <a:latin typeface="Noto Sans" panose="020B0502040504020204" pitchFamily="34" charset="0"/>
                <a:cs typeface="Noto Sans" panose="020B0502040504020204" pitchFamily="34" charset="0"/>
              </a:rPr>
              <a:t>現状の子育て交流サロン</a:t>
            </a:r>
            <a:endParaRPr kumimoji="1" lang="en-US" altLang="ja-JP" u="sng">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cs typeface="Noto Sans" panose="020B0502040504020204" pitchFamily="34" charset="0"/>
              </a:rPr>
              <a:t>「わらべ」　</a:t>
            </a:r>
            <a:r>
              <a:rPr lang="ja-JP" altLang="en-US">
                <a:latin typeface="Noto Sans" panose="020B0502040504020204" pitchFamily="34" charset="0"/>
                <a:cs typeface="Noto Sans" panose="020B0502040504020204" pitchFamily="34" charset="0"/>
              </a:rPr>
              <a:t>中高津</a:t>
            </a:r>
            <a:endParaRPr kumimoji="1" lang="en-US" altLang="ja-JP">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cs typeface="Noto Sans" panose="020B0502040504020204" pitchFamily="34" charset="0"/>
              </a:rPr>
              <a:t>「のぞみ」　</a:t>
            </a:r>
            <a:r>
              <a:rPr lang="ja-JP" altLang="en-US">
                <a:latin typeface="Noto Sans" panose="020B0502040504020204" pitchFamily="34" charset="0"/>
                <a:cs typeface="Noto Sans" panose="020B0502040504020204" pitchFamily="34" charset="0"/>
              </a:rPr>
              <a:t>東真鍋町</a:t>
            </a:r>
            <a:endParaRPr lang="en-US" altLang="ja-JP">
              <a:latin typeface="Noto Sans" panose="020B0502040504020204" pitchFamily="34" charset="0"/>
              <a:ea typeface="Noto Sans" panose="020B0502040504020204" pitchFamily="34" charset="0"/>
              <a:cs typeface="Noto Sans" panose="020B0502040504020204" pitchFamily="34" charset="0"/>
            </a:endParaRPr>
          </a:p>
          <a:p>
            <a:r>
              <a:rPr kumimoji="1" lang="ja-JP" altLang="en-US" sz="2400" b="1">
                <a:latin typeface="Noto Sans" panose="020B0502040504020204" pitchFamily="34" charset="0"/>
                <a:cs typeface="Noto Sans" panose="020B0502040504020204" pitchFamily="34" charset="0"/>
              </a:rPr>
              <a:t>→</a:t>
            </a:r>
            <a:r>
              <a:rPr kumimoji="1" lang="ja-JP" altLang="en-US" sz="2400" b="1" u="sng">
                <a:latin typeface="Noto Sans" panose="020B0502040504020204" pitchFamily="34" charset="0"/>
                <a:cs typeface="Noto Sans" panose="020B0502040504020204" pitchFamily="34" charset="0"/>
              </a:rPr>
              <a:t>２か所しかない</a:t>
            </a:r>
            <a:endParaRPr kumimoji="1" lang="en-US" altLang="ja-JP" sz="2400" b="1" u="sng">
              <a:latin typeface="Noto Sans" panose="020B0502040504020204" pitchFamily="34" charset="0"/>
              <a:ea typeface="Noto Sans" panose="020B0502040504020204" pitchFamily="34" charset="0"/>
              <a:cs typeface="Noto Sans" panose="020B0502040504020204" pitchFamily="34" charset="0"/>
            </a:endParaRPr>
          </a:p>
        </p:txBody>
      </p:sp>
      <p:grpSp>
        <p:nvGrpSpPr>
          <p:cNvPr id="8" name="グループ化 7">
            <a:extLst>
              <a:ext uri="{FF2B5EF4-FFF2-40B4-BE49-F238E27FC236}">
                <a16:creationId xmlns:a16="http://schemas.microsoft.com/office/drawing/2014/main" id="{A659DAFD-DA81-EB2F-A5A7-5D4042ACEBF6}"/>
              </a:ext>
            </a:extLst>
          </p:cNvPr>
          <p:cNvGrpSpPr/>
          <p:nvPr/>
        </p:nvGrpSpPr>
        <p:grpSpPr>
          <a:xfrm>
            <a:off x="6208416" y="4396011"/>
            <a:ext cx="3300359" cy="2179277"/>
            <a:chOff x="2723322" y="3281173"/>
            <a:chExt cx="2474843" cy="1641412"/>
          </a:xfrm>
        </p:grpSpPr>
        <p:sp>
          <p:nvSpPr>
            <p:cNvPr id="9" name="四角形: 角を丸くする 8">
              <a:extLst>
                <a:ext uri="{FF2B5EF4-FFF2-40B4-BE49-F238E27FC236}">
                  <a16:creationId xmlns:a16="http://schemas.microsoft.com/office/drawing/2014/main" id="{911AB67A-3006-5042-3426-C246A3F3E0EB}"/>
                </a:ext>
              </a:extLst>
            </p:cNvPr>
            <p:cNvSpPr>
              <a:spLocks/>
            </p:cNvSpPr>
            <p:nvPr/>
          </p:nvSpPr>
          <p:spPr>
            <a:xfrm>
              <a:off x="2723322" y="3281173"/>
              <a:ext cx="2474843" cy="1641412"/>
            </a:xfrm>
            <a:prstGeom prst="roundRect">
              <a:avLst>
                <a:gd name="adj" fmla="val 5248"/>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panose="020B0502040504020204" pitchFamily="34" charset="0"/>
                <a:cs typeface="Noto Sans" panose="020B0502040504020204" pitchFamily="34" charset="0"/>
              </a:endParaRPr>
            </a:p>
          </p:txBody>
        </p:sp>
        <p:sp>
          <p:nvSpPr>
            <p:cNvPr id="10" name="テキスト ボックス 9">
              <a:extLst>
                <a:ext uri="{FF2B5EF4-FFF2-40B4-BE49-F238E27FC236}">
                  <a16:creationId xmlns:a16="http://schemas.microsoft.com/office/drawing/2014/main" id="{CE7228B4-5B2E-CC9D-5DA4-F0C67A8BD854}"/>
                </a:ext>
              </a:extLst>
            </p:cNvPr>
            <p:cNvSpPr txBox="1">
              <a:spLocks/>
            </p:cNvSpPr>
            <p:nvPr/>
          </p:nvSpPr>
          <p:spPr>
            <a:xfrm>
              <a:off x="2784658" y="3436125"/>
              <a:ext cx="2384823" cy="1321343"/>
            </a:xfrm>
            <a:prstGeom prst="rect">
              <a:avLst/>
            </a:prstGeom>
            <a:noFill/>
          </p:spPr>
          <p:txBody>
            <a:bodyPr wrap="square" rtlCol="0">
              <a:spAutoFit/>
            </a:bodyPr>
            <a:lstStyle/>
            <a:p>
              <a:pPr algn="ctr"/>
              <a:r>
                <a:rPr kumimoji="1" lang="ja-JP" altLang="en-US" sz="2000" b="1">
                  <a:solidFill>
                    <a:schemeClr val="tx1">
                      <a:lumMod val="85000"/>
                      <a:lumOff val="15000"/>
                    </a:schemeClr>
                  </a:solidFill>
                  <a:latin typeface="Noto Sans" panose="020B0502040504020204" pitchFamily="34" charset="0"/>
                  <a:cs typeface="Noto Sans" panose="020B0502040504020204" pitchFamily="34" charset="0"/>
                </a:rPr>
                <a:t>保護者アンケート</a:t>
              </a:r>
              <a:endParaRPr kumimoji="1"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r>
                <a:rPr lang="ja-JP" altLang="en-US" sz="2000" b="1">
                  <a:solidFill>
                    <a:schemeClr val="tx1">
                      <a:lumMod val="85000"/>
                      <a:lumOff val="15000"/>
                    </a:schemeClr>
                  </a:solidFill>
                  <a:latin typeface="Noto Sans" panose="020B0502040504020204" pitchFamily="34" charset="0"/>
                  <a:cs typeface="Noto Sans" panose="020B0502040504020204" pitchFamily="34" charset="0"/>
                </a:rPr>
                <a:t>「子連れでも出かけやすく楽しめる場所を増やして欲しい」</a:t>
              </a:r>
              <a:endParaRPr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77</a:t>
              </a:r>
              <a:r>
                <a:rPr lang="ja-JP" altLang="en-US" sz="2800" b="1">
                  <a:solidFill>
                    <a:schemeClr val="tx1">
                      <a:lumMod val="85000"/>
                      <a:lumOff val="15000"/>
                    </a:schemeClr>
                  </a:solidFill>
                  <a:latin typeface="Noto Sans" panose="020B0502040504020204" pitchFamily="34" charset="0"/>
                  <a:cs typeface="Noto Sans" panose="020B0502040504020204" pitchFamily="34" charset="0"/>
                </a:rPr>
                <a:t>％</a:t>
              </a:r>
              <a:endPar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11" name="テキスト ボックス 10">
            <a:extLst>
              <a:ext uri="{FF2B5EF4-FFF2-40B4-BE49-F238E27FC236}">
                <a16:creationId xmlns:a16="http://schemas.microsoft.com/office/drawing/2014/main" id="{B957C940-827D-31D4-1530-25A2161C2A70}"/>
              </a:ext>
            </a:extLst>
          </p:cNvPr>
          <p:cNvSpPr txBox="1"/>
          <p:nvPr/>
        </p:nvSpPr>
        <p:spPr>
          <a:xfrm>
            <a:off x="2831871" y="2051180"/>
            <a:ext cx="3300359" cy="1754326"/>
          </a:xfrm>
          <a:prstGeom prst="rect">
            <a:avLst/>
          </a:prstGeom>
          <a:noFill/>
        </p:spPr>
        <p:txBody>
          <a:bodyPr wrap="square" rtlCol="0">
            <a:spAutoFit/>
          </a:bodyPr>
          <a:lstStyle/>
          <a:p>
            <a:r>
              <a:rPr kumimoji="1" lang="ja-JP" altLang="en-US" u="sng">
                <a:latin typeface="Noto Sans" panose="020B0502040504020204" pitchFamily="34" charset="0"/>
                <a:ea typeface="Noto Sans" panose="020B0502040504020204" pitchFamily="34" charset="0"/>
                <a:cs typeface="Noto Sans" panose="020B0502040504020204" pitchFamily="34" charset="0"/>
              </a:rPr>
              <a:t>イベント</a:t>
            </a:r>
            <a:endParaRPr kumimoji="1" lang="en-US" altLang="ja-JP" u="sng">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ea typeface="Noto Sans" panose="020B0502040504020204" pitchFamily="34" charset="0"/>
                <a:cs typeface="Noto Sans" panose="020B0502040504020204" pitchFamily="34" charset="0"/>
              </a:rPr>
              <a:t>・子育て講座</a:t>
            </a:r>
            <a:endParaRPr kumimoji="1" lang="en-US" altLang="ja-JP">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ea typeface="Noto Sans" panose="020B0502040504020204" pitchFamily="34" charset="0"/>
                <a:cs typeface="Noto Sans" panose="020B0502040504020204" pitchFamily="34" charset="0"/>
              </a:rPr>
              <a:t>・救急救命講習会</a:t>
            </a:r>
            <a:endParaRPr kumimoji="1" lang="en-US" altLang="ja-JP">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ea typeface="Noto Sans" panose="020B0502040504020204" pitchFamily="34" charset="0"/>
                <a:cs typeface="Noto Sans" panose="020B0502040504020204" pitchFamily="34" charset="0"/>
              </a:rPr>
              <a:t>・読み聞かせボランティア</a:t>
            </a:r>
            <a:endParaRPr kumimoji="1" lang="en-US" altLang="ja-JP">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ea typeface="Noto Sans" panose="020B0502040504020204" pitchFamily="34" charset="0"/>
                <a:cs typeface="Noto Sans" panose="020B0502040504020204" pitchFamily="34" charset="0"/>
              </a:rPr>
              <a:t>実習</a:t>
            </a:r>
            <a:endParaRPr kumimoji="1" lang="en-US" altLang="ja-JP">
              <a:latin typeface="Noto Sans" panose="020B0502040504020204" pitchFamily="34" charset="0"/>
              <a:ea typeface="Noto Sans" panose="020B0502040504020204" pitchFamily="34" charset="0"/>
              <a:cs typeface="Noto Sans" panose="020B0502040504020204" pitchFamily="34" charset="0"/>
            </a:endParaRPr>
          </a:p>
          <a:p>
            <a:r>
              <a:rPr kumimoji="1" lang="ja-JP" altLang="en-US">
                <a:latin typeface="Noto Sans" panose="020B0502040504020204" pitchFamily="34" charset="0"/>
                <a:ea typeface="Noto Sans" panose="020B0502040504020204" pitchFamily="34" charset="0"/>
                <a:cs typeface="Noto Sans" panose="020B0502040504020204" pitchFamily="34" charset="0"/>
              </a:rPr>
              <a:t>・</a:t>
            </a:r>
            <a:r>
              <a:rPr kumimoji="1" lang="zh-TW" altLang="en-US">
                <a:latin typeface="Noto Sans" panose="020B0502040504020204" pitchFamily="34" charset="0"/>
                <a:ea typeface="Noto Sans" panose="020B0502040504020204" pitchFamily="34" charset="0"/>
                <a:cs typeface="Noto Sans" panose="020B0502040504020204" pitchFamily="34" charset="0"/>
              </a:rPr>
              <a:t>乳幼児栄養相談</a:t>
            </a:r>
            <a:endParaRPr kumimoji="1" lang="en-US" altLang="ja-JP">
              <a:latin typeface="Noto Sans" panose="020B0502040504020204" pitchFamily="34" charset="0"/>
              <a:ea typeface="Noto Sans" panose="020B0502040504020204" pitchFamily="34" charset="0"/>
              <a:cs typeface="Noto Sans" panose="020B0502040504020204" pitchFamily="34" charset="0"/>
            </a:endParaRPr>
          </a:p>
        </p:txBody>
      </p:sp>
      <p:grpSp>
        <p:nvGrpSpPr>
          <p:cNvPr id="12" name="グループ化 11">
            <a:extLst>
              <a:ext uri="{FF2B5EF4-FFF2-40B4-BE49-F238E27FC236}">
                <a16:creationId xmlns:a16="http://schemas.microsoft.com/office/drawing/2014/main" id="{232CB712-6D16-ED39-3184-0329A203D59B}"/>
              </a:ext>
            </a:extLst>
          </p:cNvPr>
          <p:cNvGrpSpPr/>
          <p:nvPr/>
        </p:nvGrpSpPr>
        <p:grpSpPr>
          <a:xfrm>
            <a:off x="2700000" y="4396009"/>
            <a:ext cx="3300359" cy="2179279"/>
            <a:chOff x="2723322" y="3281173"/>
            <a:chExt cx="2474843" cy="1811989"/>
          </a:xfrm>
        </p:grpSpPr>
        <p:sp>
          <p:nvSpPr>
            <p:cNvPr id="13" name="四角形: 角を丸くする 12">
              <a:extLst>
                <a:ext uri="{FF2B5EF4-FFF2-40B4-BE49-F238E27FC236}">
                  <a16:creationId xmlns:a16="http://schemas.microsoft.com/office/drawing/2014/main" id="{1D77D035-DDBE-A69E-E191-967C0016A075}"/>
                </a:ext>
              </a:extLst>
            </p:cNvPr>
            <p:cNvSpPr>
              <a:spLocks/>
            </p:cNvSpPr>
            <p:nvPr/>
          </p:nvSpPr>
          <p:spPr>
            <a:xfrm>
              <a:off x="2723322" y="3281173"/>
              <a:ext cx="2474843" cy="1811989"/>
            </a:xfrm>
            <a:prstGeom prst="roundRect">
              <a:avLst>
                <a:gd name="adj" fmla="val 5248"/>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panose="020B0502040504020204" pitchFamily="34" charset="0"/>
                <a:cs typeface="Noto Sans" panose="020B0502040504020204" pitchFamily="34" charset="0"/>
              </a:endParaRPr>
            </a:p>
          </p:txBody>
        </p:sp>
        <p:sp>
          <p:nvSpPr>
            <p:cNvPr id="14" name="テキスト ボックス 13">
              <a:extLst>
                <a:ext uri="{FF2B5EF4-FFF2-40B4-BE49-F238E27FC236}">
                  <a16:creationId xmlns:a16="http://schemas.microsoft.com/office/drawing/2014/main" id="{EBCC9EDA-3BEE-E039-E9DC-3F45EB0E14B0}"/>
                </a:ext>
              </a:extLst>
            </p:cNvPr>
            <p:cNvSpPr txBox="1">
              <a:spLocks/>
            </p:cNvSpPr>
            <p:nvPr/>
          </p:nvSpPr>
          <p:spPr>
            <a:xfrm>
              <a:off x="2794500" y="3436126"/>
              <a:ext cx="2384823" cy="1535195"/>
            </a:xfrm>
            <a:prstGeom prst="rect">
              <a:avLst/>
            </a:prstGeom>
            <a:noFill/>
          </p:spPr>
          <p:txBody>
            <a:bodyPr wrap="square" rtlCol="0">
              <a:spAutoFit/>
            </a:bodyPr>
            <a:lstStyle/>
            <a:p>
              <a:pPr algn="ctr"/>
              <a:r>
                <a:rPr kumimoji="1" lang="ja-JP" altLang="en-US"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市民満足度調査（全体）</a:t>
              </a:r>
              <a:endParaRPr kumimoji="1"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r>
                <a:rPr lang="ja-JP" altLang="en-US" sz="2000" b="1">
                  <a:solidFill>
                    <a:schemeClr val="tx1">
                      <a:lumMod val="85000"/>
                      <a:lumOff val="15000"/>
                    </a:schemeClr>
                  </a:solidFill>
                  <a:latin typeface="Noto Sans" panose="020B0502040504020204" pitchFamily="34" charset="0"/>
                  <a:cs typeface="Noto Sans" panose="020B0502040504020204" pitchFamily="34" charset="0"/>
                </a:rPr>
                <a:t>「公園、子どもの遊び場などの整備 」</a:t>
              </a:r>
              <a:endParaRPr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2.82</a:t>
              </a:r>
            </a:p>
            <a:p>
              <a:pPr algn="ctr"/>
              <a:r>
                <a:rPr lang="en-US" altLang="ja-JP"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(5:</a:t>
              </a:r>
              <a:r>
                <a:rPr lang="ja-JP" altLang="en-US"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満足</a:t>
              </a:r>
              <a:r>
                <a:rPr lang="en-US" altLang="ja-JP"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/4:</a:t>
              </a:r>
              <a:r>
                <a:rPr lang="ja-JP" altLang="en-US"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やや満足</a:t>
              </a:r>
              <a:r>
                <a:rPr lang="en-US" altLang="ja-JP"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/3:</a:t>
              </a:r>
              <a:r>
                <a:rPr lang="ja-JP" altLang="en-US"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どちらともいえない</a:t>
              </a:r>
              <a:r>
                <a:rPr lang="en-US" altLang="ja-JP"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/2:</a:t>
              </a:r>
              <a:r>
                <a:rPr lang="ja-JP" altLang="en-US"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やや不満</a:t>
              </a:r>
              <a:r>
                <a:rPr lang="en-US" altLang="ja-JP"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/1:</a:t>
              </a:r>
              <a:r>
                <a:rPr lang="ja-JP" altLang="en-US"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不満</a:t>
              </a:r>
              <a:r>
                <a:rPr lang="en-US" altLang="ja-JP" sz="16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a:t>
              </a:r>
            </a:p>
          </p:txBody>
        </p:sp>
      </p:grpSp>
    </p:spTree>
    <p:extLst>
      <p:ext uri="{BB962C8B-B14F-4D97-AF65-F5344CB8AC3E}">
        <p14:creationId xmlns:p14="http://schemas.microsoft.com/office/powerpoint/2010/main" val="1583063211"/>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85B569FD-71B1-9C23-544E-8D7D688C95DB}"/>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DC84FE5F-BC4B-1D1B-C27B-F8DB96E24AFA}"/>
              </a:ext>
            </a:extLst>
          </p:cNvPr>
          <p:cNvSpPr>
            <a:spLocks noChangeAspect="1"/>
          </p:cNvSpPr>
          <p:nvPr/>
        </p:nvSpPr>
        <p:spPr>
          <a:xfrm>
            <a:off x="-2700000" y="729000"/>
            <a:ext cx="5400000" cy="540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E2E750D-F16B-B661-3DD9-C107A3EF8543}"/>
              </a:ext>
            </a:extLst>
          </p:cNvPr>
          <p:cNvSpPr txBox="1"/>
          <p:nvPr/>
        </p:nvSpPr>
        <p:spPr>
          <a:xfrm>
            <a:off x="2700000" y="556780"/>
            <a:ext cx="5619750" cy="523220"/>
          </a:xfrm>
          <a:prstGeom prst="rect">
            <a:avLst/>
          </a:prstGeom>
          <a:noFill/>
        </p:spPr>
        <p:txBody>
          <a:bodyPr wrap="square" rtlCol="0">
            <a:spAutoFit/>
          </a:bodyPr>
          <a:lstStyle/>
          <a:p>
            <a:r>
              <a:rPr kumimoji="1" lang="ja-JP" altLang="en-US" sz="2800" b="1"/>
              <a:t>３．子どもランド</a:t>
            </a:r>
            <a:endParaRPr kumimoji="1" lang="en-US" altLang="ja-JP" sz="2800" b="1"/>
          </a:p>
        </p:txBody>
      </p:sp>
      <p:sp>
        <p:nvSpPr>
          <p:cNvPr id="5" name="テキスト ボックス 4">
            <a:extLst>
              <a:ext uri="{FF2B5EF4-FFF2-40B4-BE49-F238E27FC236}">
                <a16:creationId xmlns:a16="http://schemas.microsoft.com/office/drawing/2014/main" id="{3D53563F-FFAA-24AD-4BAE-0A16C7A3F631}"/>
              </a:ext>
            </a:extLst>
          </p:cNvPr>
          <p:cNvSpPr txBox="1"/>
          <p:nvPr/>
        </p:nvSpPr>
        <p:spPr>
          <a:xfrm>
            <a:off x="2763393" y="1116255"/>
            <a:ext cx="6094203" cy="923330"/>
          </a:xfrm>
          <a:prstGeom prst="rect">
            <a:avLst/>
          </a:prstGeom>
          <a:noFill/>
        </p:spPr>
        <p:txBody>
          <a:bodyPr wrap="square">
            <a:spAutoFit/>
          </a:bodyPr>
          <a:lstStyle/>
          <a:p>
            <a:r>
              <a:rPr lang="ja-JP" altLang="en-US" b="1" i="0">
                <a:solidFill>
                  <a:srgbClr val="333333"/>
                </a:solidFill>
                <a:effectLst/>
                <a:latin typeface="游ゴシック Medium" panose="020B0500000000000000" pitchFamily="50" charset="-128"/>
                <a:ea typeface="游ゴシック Medium" panose="020B0500000000000000" pitchFamily="50" charset="-128"/>
              </a:rPr>
              <a:t>子どもが安心して遊び、子育て親子が交流できる場所を提供する施設</a:t>
            </a:r>
            <a:r>
              <a:rPr lang="ja-JP" altLang="en-US" b="0" i="0">
                <a:solidFill>
                  <a:srgbClr val="333333"/>
                </a:solidFill>
                <a:effectLst/>
                <a:latin typeface="游ゴシック Medium" panose="020B0500000000000000" pitchFamily="50" charset="-128"/>
                <a:ea typeface="游ゴシック Medium" panose="020B0500000000000000" pitchFamily="50" charset="-128"/>
              </a:rPr>
              <a:t>。年間を通して、市内外から多くの親子連れが来場。</a:t>
            </a:r>
            <a:endParaRPr lang="ja-JP" altLang="en-US"/>
          </a:p>
        </p:txBody>
      </p:sp>
      <p:sp>
        <p:nvSpPr>
          <p:cNvPr id="6" name="テキスト ボックス 5">
            <a:extLst>
              <a:ext uri="{FF2B5EF4-FFF2-40B4-BE49-F238E27FC236}">
                <a16:creationId xmlns:a16="http://schemas.microsoft.com/office/drawing/2014/main" id="{4204CE14-B493-BCF2-2086-CE80A31EEA49}"/>
              </a:ext>
            </a:extLst>
          </p:cNvPr>
          <p:cNvSpPr txBox="1"/>
          <p:nvPr/>
        </p:nvSpPr>
        <p:spPr>
          <a:xfrm>
            <a:off x="2908013" y="2396149"/>
            <a:ext cx="4387500" cy="646331"/>
          </a:xfrm>
          <a:prstGeom prst="rect">
            <a:avLst/>
          </a:prstGeom>
          <a:noFill/>
        </p:spPr>
        <p:txBody>
          <a:bodyPr wrap="square">
            <a:spAutoFit/>
          </a:bodyPr>
          <a:lstStyle/>
          <a:p>
            <a:r>
              <a:rPr lang="ja-JP" altLang="en-US" b="0" i="0">
                <a:solidFill>
                  <a:srgbClr val="333333"/>
                </a:solidFill>
                <a:effectLst/>
                <a:latin typeface="游ゴシック Medium" panose="020B0500000000000000" pitchFamily="50" charset="-128"/>
                <a:ea typeface="游ゴシック Medium" panose="020B0500000000000000" pitchFamily="50" charset="-128"/>
              </a:rPr>
              <a:t>現状は一か所</a:t>
            </a:r>
            <a:endParaRPr lang="en-US" altLang="ja-JP" b="0" i="0">
              <a:solidFill>
                <a:srgbClr val="333333"/>
              </a:solidFill>
              <a:effectLst/>
              <a:latin typeface="游ゴシック Medium" panose="020B0500000000000000" pitchFamily="50" charset="-128"/>
              <a:ea typeface="游ゴシック Medium" panose="020B0500000000000000" pitchFamily="50" charset="-128"/>
            </a:endParaRPr>
          </a:p>
          <a:p>
            <a:r>
              <a:rPr lang="ja-JP" altLang="en-US" b="0" i="0">
                <a:solidFill>
                  <a:srgbClr val="333333"/>
                </a:solidFill>
                <a:effectLst/>
                <a:latin typeface="游ゴシック Medium" panose="020B0500000000000000" pitchFamily="50" charset="-128"/>
                <a:ea typeface="游ゴシック Medium" panose="020B0500000000000000" pitchFamily="50" charset="-128"/>
              </a:rPr>
              <a:t>土浦市大和町</a:t>
            </a:r>
            <a:r>
              <a:rPr lang="en-US" altLang="ja-JP" b="0" i="0">
                <a:solidFill>
                  <a:srgbClr val="333333"/>
                </a:solidFill>
                <a:effectLst/>
                <a:latin typeface="游ゴシック Medium" panose="020B0500000000000000" pitchFamily="50" charset="-128"/>
                <a:ea typeface="游ゴシック Medium" panose="020B0500000000000000" pitchFamily="50" charset="-128"/>
              </a:rPr>
              <a:t>9</a:t>
            </a:r>
            <a:r>
              <a:rPr lang="ja-JP" altLang="en-US" b="0" i="0">
                <a:solidFill>
                  <a:srgbClr val="333333"/>
                </a:solidFill>
                <a:effectLst/>
                <a:latin typeface="游ゴシック Medium" panose="020B0500000000000000" pitchFamily="50" charset="-128"/>
                <a:ea typeface="游ゴシック Medium" panose="020B0500000000000000" pitchFamily="50" charset="-128"/>
              </a:rPr>
              <a:t>－</a:t>
            </a:r>
            <a:r>
              <a:rPr lang="en-US" altLang="ja-JP" b="0" i="0">
                <a:solidFill>
                  <a:srgbClr val="333333"/>
                </a:solidFill>
                <a:effectLst/>
                <a:latin typeface="游ゴシック Medium" panose="020B0500000000000000" pitchFamily="50" charset="-128"/>
                <a:ea typeface="游ゴシック Medium" panose="020B0500000000000000" pitchFamily="50" charset="-128"/>
              </a:rPr>
              <a:t>2</a:t>
            </a:r>
            <a:r>
              <a:rPr lang="ja-JP" altLang="en-US" b="0" i="0">
                <a:solidFill>
                  <a:srgbClr val="333333"/>
                </a:solidFill>
                <a:effectLst/>
                <a:latin typeface="游ゴシック Medium" panose="020B0500000000000000" pitchFamily="50" charset="-128"/>
                <a:ea typeface="游ゴシック Medium" panose="020B0500000000000000" pitchFamily="50" charset="-128"/>
              </a:rPr>
              <a:t>ウララ</a:t>
            </a:r>
            <a:r>
              <a:rPr lang="en-US" altLang="ja-JP" b="0" i="0">
                <a:solidFill>
                  <a:srgbClr val="333333"/>
                </a:solidFill>
                <a:effectLst/>
                <a:latin typeface="游ゴシック Medium" panose="020B0500000000000000" pitchFamily="50" charset="-128"/>
                <a:ea typeface="游ゴシック Medium" panose="020B0500000000000000" pitchFamily="50" charset="-128"/>
              </a:rPr>
              <a:t>2</a:t>
            </a:r>
            <a:r>
              <a:rPr lang="ja-JP" altLang="en-US" b="0" i="0">
                <a:solidFill>
                  <a:srgbClr val="333333"/>
                </a:solidFill>
                <a:effectLst/>
                <a:latin typeface="游ゴシック Medium" panose="020B0500000000000000" pitchFamily="50" charset="-128"/>
                <a:ea typeface="游ゴシック Medium" panose="020B0500000000000000" pitchFamily="50" charset="-128"/>
              </a:rPr>
              <a:t>ビル</a:t>
            </a:r>
            <a:r>
              <a:rPr lang="en-US" altLang="ja-JP" b="0" i="0">
                <a:solidFill>
                  <a:srgbClr val="333333"/>
                </a:solidFill>
                <a:effectLst/>
                <a:latin typeface="游ゴシック Medium" panose="020B0500000000000000" pitchFamily="50" charset="-128"/>
                <a:ea typeface="游ゴシック Medium" panose="020B0500000000000000" pitchFamily="50" charset="-128"/>
              </a:rPr>
              <a:t>8</a:t>
            </a:r>
            <a:r>
              <a:rPr lang="ja-JP" altLang="en-US" b="0" i="0">
                <a:solidFill>
                  <a:srgbClr val="333333"/>
                </a:solidFill>
                <a:effectLst/>
                <a:latin typeface="游ゴシック Medium" panose="020B0500000000000000" pitchFamily="50" charset="-128"/>
                <a:ea typeface="游ゴシック Medium" panose="020B0500000000000000" pitchFamily="50" charset="-128"/>
              </a:rPr>
              <a:t>階 </a:t>
            </a:r>
            <a:endParaRPr lang="ja-JP" altLang="en-US"/>
          </a:p>
        </p:txBody>
      </p:sp>
      <p:grpSp>
        <p:nvGrpSpPr>
          <p:cNvPr id="7" name="グループ化 6">
            <a:extLst>
              <a:ext uri="{FF2B5EF4-FFF2-40B4-BE49-F238E27FC236}">
                <a16:creationId xmlns:a16="http://schemas.microsoft.com/office/drawing/2014/main" id="{1D952121-A030-0499-5E26-346F095D6850}"/>
              </a:ext>
            </a:extLst>
          </p:cNvPr>
          <p:cNvGrpSpPr/>
          <p:nvPr/>
        </p:nvGrpSpPr>
        <p:grpSpPr>
          <a:xfrm>
            <a:off x="5702002" y="3407198"/>
            <a:ext cx="2687045" cy="1946264"/>
            <a:chOff x="2800472" y="3281174"/>
            <a:chExt cx="1922057" cy="1465909"/>
          </a:xfrm>
        </p:grpSpPr>
        <p:sp>
          <p:nvSpPr>
            <p:cNvPr id="8" name="四角形: 角を丸くする 7">
              <a:extLst>
                <a:ext uri="{FF2B5EF4-FFF2-40B4-BE49-F238E27FC236}">
                  <a16:creationId xmlns:a16="http://schemas.microsoft.com/office/drawing/2014/main" id="{C313DD61-6AE9-20C8-E090-E49D179F6FE7}"/>
                </a:ext>
              </a:extLst>
            </p:cNvPr>
            <p:cNvSpPr>
              <a:spLocks/>
            </p:cNvSpPr>
            <p:nvPr/>
          </p:nvSpPr>
          <p:spPr>
            <a:xfrm>
              <a:off x="2823690" y="3281174"/>
              <a:ext cx="1898839" cy="1465909"/>
            </a:xfrm>
            <a:prstGeom prst="roundRect">
              <a:avLst>
                <a:gd name="adj" fmla="val 5248"/>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panose="020B0502040504020204" pitchFamily="34" charset="0"/>
                <a:cs typeface="Noto Sans" panose="020B0502040504020204" pitchFamily="34" charset="0"/>
              </a:endParaRPr>
            </a:p>
          </p:txBody>
        </p:sp>
        <p:sp>
          <p:nvSpPr>
            <p:cNvPr id="9" name="テキスト ボックス 8">
              <a:extLst>
                <a:ext uri="{FF2B5EF4-FFF2-40B4-BE49-F238E27FC236}">
                  <a16:creationId xmlns:a16="http://schemas.microsoft.com/office/drawing/2014/main" id="{8C15F632-F6B9-2E7A-85DD-0CE42E2DA69F}"/>
                </a:ext>
              </a:extLst>
            </p:cNvPr>
            <p:cNvSpPr txBox="1">
              <a:spLocks/>
            </p:cNvSpPr>
            <p:nvPr/>
          </p:nvSpPr>
          <p:spPr>
            <a:xfrm>
              <a:off x="2800472" y="3369712"/>
              <a:ext cx="1898839" cy="1321343"/>
            </a:xfrm>
            <a:prstGeom prst="rect">
              <a:avLst/>
            </a:prstGeom>
            <a:noFill/>
          </p:spPr>
          <p:txBody>
            <a:bodyPr wrap="square" rtlCol="0">
              <a:spAutoFit/>
            </a:bodyPr>
            <a:lstStyle/>
            <a:p>
              <a:pPr algn="ctr"/>
              <a:r>
                <a:rPr kumimoji="1" lang="ja-JP" altLang="en-US" sz="2000" b="1">
                  <a:solidFill>
                    <a:schemeClr val="tx1">
                      <a:lumMod val="85000"/>
                      <a:lumOff val="15000"/>
                    </a:schemeClr>
                  </a:solidFill>
                  <a:latin typeface="Noto Sans" panose="020B0502040504020204" pitchFamily="34" charset="0"/>
                  <a:cs typeface="Noto Sans" panose="020B0502040504020204" pitchFamily="34" charset="0"/>
                </a:rPr>
                <a:t>保護者アンケート</a:t>
              </a:r>
              <a:endParaRPr kumimoji="1" lang="en-US" altLang="ja-JP" sz="2000" b="1">
                <a:solidFill>
                  <a:schemeClr val="tx1">
                    <a:lumMod val="85000"/>
                    <a:lumOff val="15000"/>
                  </a:schemeClr>
                </a:solidFill>
                <a:latin typeface="Noto Sans" panose="020B0502040504020204" pitchFamily="34" charset="0"/>
                <a:cs typeface="Noto Sans" panose="020B0502040504020204" pitchFamily="34" charset="0"/>
              </a:endParaRPr>
            </a:p>
            <a:p>
              <a:pPr algn="ctr"/>
              <a:r>
                <a:rPr kumimoji="1" lang="ja-JP" altLang="en-US"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希望する遊び場</a:t>
              </a:r>
              <a:endParaRPr kumimoji="1"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r>
                <a:rPr lang="ja-JP" altLang="en-US" sz="2000" b="1">
                  <a:solidFill>
                    <a:schemeClr val="tx1">
                      <a:lumMod val="85000"/>
                      <a:lumOff val="15000"/>
                    </a:schemeClr>
                  </a:solidFill>
                  <a:latin typeface="Noto Sans" panose="020B0502040504020204" pitchFamily="34" charset="0"/>
                  <a:cs typeface="Noto Sans" panose="020B0502040504020204" pitchFamily="34" charset="0"/>
                </a:rPr>
                <a:t>「雨の日でも遊べる</a:t>
              </a:r>
              <a:endParaRPr lang="en-US" altLang="ja-JP" sz="2000" b="1">
                <a:solidFill>
                  <a:schemeClr val="tx1">
                    <a:lumMod val="85000"/>
                    <a:lumOff val="15000"/>
                  </a:schemeClr>
                </a:solidFill>
                <a:latin typeface="Noto Sans" panose="020B0502040504020204" pitchFamily="34" charset="0"/>
                <a:cs typeface="Noto Sans" panose="020B0502040504020204" pitchFamily="34" charset="0"/>
              </a:endParaRPr>
            </a:p>
            <a:p>
              <a:r>
                <a:rPr lang="ja-JP" altLang="en-US" sz="2000" b="1">
                  <a:solidFill>
                    <a:schemeClr val="tx1">
                      <a:lumMod val="85000"/>
                      <a:lumOff val="15000"/>
                    </a:schemeClr>
                  </a:solidFill>
                  <a:latin typeface="Noto Sans" panose="020B0502040504020204" pitchFamily="34" charset="0"/>
                  <a:cs typeface="Noto Sans" panose="020B0502040504020204" pitchFamily="34" charset="0"/>
                </a:rPr>
                <a:t>　場所」</a:t>
              </a:r>
              <a:endParaRPr lang="en-US" altLang="ja-JP" sz="20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rPr>
                <a:t>80.9</a:t>
              </a:r>
              <a:r>
                <a:rPr lang="ja-JP" altLang="en-US" sz="2800" b="1">
                  <a:solidFill>
                    <a:schemeClr val="tx1">
                      <a:lumMod val="85000"/>
                      <a:lumOff val="15000"/>
                    </a:schemeClr>
                  </a:solidFill>
                  <a:latin typeface="Noto Sans" panose="020B0502040504020204" pitchFamily="34" charset="0"/>
                  <a:cs typeface="Noto Sans" panose="020B0502040504020204" pitchFamily="34" charset="0"/>
                </a:rPr>
                <a:t>％</a:t>
              </a:r>
              <a:endParaRPr lang="en-US" altLang="ja-JP" sz="2800" b="1">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pic>
        <p:nvPicPr>
          <p:cNvPr id="10" name="図 9" descr="図書館のテーブル&#10;&#10;AI 生成コンテンツは誤りを含む可能性があります。">
            <a:extLst>
              <a:ext uri="{FF2B5EF4-FFF2-40B4-BE49-F238E27FC236}">
                <a16:creationId xmlns:a16="http://schemas.microsoft.com/office/drawing/2014/main" id="{486F8F50-3649-97B0-0185-144F01DEC673}"/>
              </a:ext>
            </a:extLst>
          </p:cNvPr>
          <p:cNvPicPr>
            <a:picLocks noChangeAspect="1"/>
          </p:cNvPicPr>
          <p:nvPr/>
        </p:nvPicPr>
        <p:blipFill>
          <a:blip r:embed="rId2"/>
          <a:stretch>
            <a:fillRect/>
          </a:stretch>
        </p:blipFill>
        <p:spPr>
          <a:xfrm>
            <a:off x="2926624" y="3252604"/>
            <a:ext cx="2713084" cy="2034813"/>
          </a:xfrm>
          <a:prstGeom prst="rect">
            <a:avLst/>
          </a:prstGeom>
        </p:spPr>
      </p:pic>
      <p:sp>
        <p:nvSpPr>
          <p:cNvPr id="11" name="テキスト ボックス 10">
            <a:extLst>
              <a:ext uri="{FF2B5EF4-FFF2-40B4-BE49-F238E27FC236}">
                <a16:creationId xmlns:a16="http://schemas.microsoft.com/office/drawing/2014/main" id="{DE371D2B-54D4-1514-4D57-E87E036AD2F3}"/>
              </a:ext>
            </a:extLst>
          </p:cNvPr>
          <p:cNvSpPr txBox="1"/>
          <p:nvPr/>
        </p:nvSpPr>
        <p:spPr>
          <a:xfrm>
            <a:off x="2808446" y="5275406"/>
            <a:ext cx="2909785" cy="577081"/>
          </a:xfrm>
          <a:prstGeom prst="rect">
            <a:avLst/>
          </a:prstGeom>
          <a:noFill/>
        </p:spPr>
        <p:txBody>
          <a:bodyPr wrap="square">
            <a:spAutoFit/>
          </a:bodyPr>
          <a:lstStyle/>
          <a:p>
            <a:r>
              <a:rPr lang="en-US" altLang="ja-JP" sz="1050"/>
              <a:t>https://www.city.tsuchiura.lg.jp/kurashi-tetsuzuki/kokyoshisetsu/bunka-shogaigakushunoshisetsu/page000755.html</a:t>
            </a:r>
            <a:endParaRPr lang="ja-JP" altLang="en-US" sz="1050"/>
          </a:p>
        </p:txBody>
      </p:sp>
      <p:sp>
        <p:nvSpPr>
          <p:cNvPr id="12" name="テキスト ボックス 11">
            <a:extLst>
              <a:ext uri="{FF2B5EF4-FFF2-40B4-BE49-F238E27FC236}">
                <a16:creationId xmlns:a16="http://schemas.microsoft.com/office/drawing/2014/main" id="{2054FFB4-B509-C5AA-ECB6-0C26F72EE771}"/>
              </a:ext>
            </a:extLst>
          </p:cNvPr>
          <p:cNvSpPr txBox="1"/>
          <p:nvPr/>
        </p:nvSpPr>
        <p:spPr>
          <a:xfrm>
            <a:off x="115022" y="1459229"/>
            <a:ext cx="2031325" cy="3939540"/>
          </a:xfrm>
          <a:prstGeom prst="rect">
            <a:avLst/>
          </a:prstGeom>
          <a:noFill/>
        </p:spPr>
        <p:txBody>
          <a:bodyPr vert="eaVert" wrap="none" rtlCol="0" anchor="ctr">
            <a:spAutoFit/>
          </a:bodyPr>
          <a:lstStyle/>
          <a:p>
            <a:pPr algn="ctr"/>
            <a:r>
              <a:rPr kumimoji="1" lang="ja-JP" altLang="en-US" sz="6000" b="1">
                <a:solidFill>
                  <a:schemeClr val="bg1"/>
                </a:solidFill>
              </a:rPr>
              <a:t>公民館の</a:t>
            </a:r>
            <a:endParaRPr kumimoji="1" lang="en-US" altLang="ja-JP" sz="6000" b="1">
              <a:solidFill>
                <a:schemeClr val="bg1"/>
              </a:solidFill>
            </a:endParaRPr>
          </a:p>
          <a:p>
            <a:pPr algn="ctr"/>
            <a:r>
              <a:rPr kumimoji="1" lang="ja-JP" altLang="en-US" sz="6000" b="1">
                <a:solidFill>
                  <a:schemeClr val="bg1"/>
                </a:solidFill>
              </a:rPr>
              <a:t>多目的利用</a:t>
            </a:r>
          </a:p>
        </p:txBody>
      </p:sp>
    </p:spTree>
    <p:extLst>
      <p:ext uri="{BB962C8B-B14F-4D97-AF65-F5344CB8AC3E}">
        <p14:creationId xmlns:p14="http://schemas.microsoft.com/office/powerpoint/2010/main" val="3954037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EF0B7-EF07-D7A7-C9DE-926EC9D96DA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731A15D-F890-A2C7-AB40-3EFA34CF8425}"/>
              </a:ext>
            </a:extLst>
          </p:cNvPr>
          <p:cNvSpPr>
            <a:spLocks noGrp="1"/>
          </p:cNvSpPr>
          <p:nvPr>
            <p:ph idx="1"/>
          </p:nvPr>
        </p:nvSpPr>
        <p:spPr/>
        <p:txBody>
          <a:bodyPr/>
          <a:lstStyle/>
          <a:p>
            <a:endParaRPr kumimoji="1" lang="ja-JP" altLang="en-US"/>
          </a:p>
        </p:txBody>
      </p:sp>
      <p:pic>
        <p:nvPicPr>
          <p:cNvPr id="4" name="図 3" descr="テーブル&#10;&#10;AI 生成コンテンツは誤りを含む可能性があります。">
            <a:extLst>
              <a:ext uri="{FF2B5EF4-FFF2-40B4-BE49-F238E27FC236}">
                <a16:creationId xmlns:a16="http://schemas.microsoft.com/office/drawing/2014/main" id="{AF2C92D5-3CA3-79FC-558D-A79E4A192FE5}"/>
              </a:ext>
            </a:extLst>
          </p:cNvPr>
          <p:cNvPicPr>
            <a:picLocks noChangeAspect="1"/>
          </p:cNvPicPr>
          <p:nvPr/>
        </p:nvPicPr>
        <p:blipFill>
          <a:blip r:embed="rId2"/>
          <a:stretch>
            <a:fillRect/>
          </a:stretch>
        </p:blipFill>
        <p:spPr>
          <a:xfrm>
            <a:off x="0" y="77788"/>
            <a:ext cx="12039600" cy="7147620"/>
          </a:xfrm>
          <a:prstGeom prst="rect">
            <a:avLst/>
          </a:prstGeom>
        </p:spPr>
      </p:pic>
    </p:spTree>
    <p:extLst>
      <p:ext uri="{BB962C8B-B14F-4D97-AF65-F5344CB8AC3E}">
        <p14:creationId xmlns:p14="http://schemas.microsoft.com/office/powerpoint/2010/main" val="539749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C7E89-1BE6-37C0-05DD-4562B43865C8}"/>
            </a:ext>
          </a:extLst>
        </p:cNvPr>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16109F4C-42C9-276C-8054-4B065EAD36C7}"/>
              </a:ext>
            </a:extLst>
          </p:cNvPr>
          <p:cNvGrpSpPr/>
          <p:nvPr/>
        </p:nvGrpSpPr>
        <p:grpSpPr>
          <a:xfrm>
            <a:off x="347981" y="1526214"/>
            <a:ext cx="11497113" cy="544046"/>
            <a:chOff x="-2761718" y="376358"/>
            <a:chExt cx="11497113" cy="544046"/>
          </a:xfrm>
          <a:solidFill>
            <a:schemeClr val="bg1">
              <a:lumMod val="85000"/>
            </a:schemeClr>
          </a:solidFill>
          <a:effectLst/>
        </p:grpSpPr>
        <p:sp>
          <p:nvSpPr>
            <p:cNvPr id="62" name="楕円 61">
              <a:extLst>
                <a:ext uri="{FF2B5EF4-FFF2-40B4-BE49-F238E27FC236}">
                  <a16:creationId xmlns:a16="http://schemas.microsoft.com/office/drawing/2014/main" id="{11D39CC5-9256-80C5-B773-9E952689E9D2}"/>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F277D075-393A-7940-F2EB-447200ECB171}"/>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93872AF6-37B5-1DF0-6E2B-41C12501990A}"/>
                </a:ext>
              </a:extLst>
            </p:cNvPr>
            <p:cNvSpPr/>
            <p:nvPr/>
          </p:nvSpPr>
          <p:spPr>
            <a:xfrm>
              <a:off x="-2509311" y="380404"/>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3" name="グループ化 42">
            <a:extLst>
              <a:ext uri="{FF2B5EF4-FFF2-40B4-BE49-F238E27FC236}">
                <a16:creationId xmlns:a16="http://schemas.microsoft.com/office/drawing/2014/main" id="{625ADC18-F217-AF32-A7CB-E2179F11E06F}"/>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E2D567DC-C2BC-D142-26FF-580087DEE528}"/>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1F722A94-16E5-D138-A33A-C2AAFE3EC76B}"/>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A3AB16D5-DD0A-D32B-4B03-002C0200B0D3}"/>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15B7C348-F350-864D-5309-5E00068B8F32}"/>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grpSp>
        <p:nvGrpSpPr>
          <p:cNvPr id="92" name="グループ化 91">
            <a:extLst>
              <a:ext uri="{FF2B5EF4-FFF2-40B4-BE49-F238E27FC236}">
                <a16:creationId xmlns:a16="http://schemas.microsoft.com/office/drawing/2014/main" id="{EA463139-FB0C-68E7-0B9F-DC3AB1E6BD4D}"/>
              </a:ext>
            </a:extLst>
          </p:cNvPr>
          <p:cNvGrpSpPr/>
          <p:nvPr/>
        </p:nvGrpSpPr>
        <p:grpSpPr>
          <a:xfrm>
            <a:off x="8424223" y="1531251"/>
            <a:ext cx="3420871" cy="540809"/>
            <a:chOff x="1453487" y="381212"/>
            <a:chExt cx="3420871" cy="540809"/>
          </a:xfrm>
          <a:solidFill>
            <a:schemeClr val="bg1">
              <a:lumMod val="85000"/>
            </a:schemeClr>
          </a:solidFill>
          <a:effectLst/>
        </p:grpSpPr>
        <p:sp>
          <p:nvSpPr>
            <p:cNvPr id="94" name="楕円 93">
              <a:extLst>
                <a:ext uri="{FF2B5EF4-FFF2-40B4-BE49-F238E27FC236}">
                  <a16:creationId xmlns:a16="http://schemas.microsoft.com/office/drawing/2014/main" id="{9BB999C1-A762-F8A8-ACDF-C310486C9625}"/>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5" name="楕円 94">
              <a:extLst>
                <a:ext uri="{FF2B5EF4-FFF2-40B4-BE49-F238E27FC236}">
                  <a16:creationId xmlns:a16="http://schemas.microsoft.com/office/drawing/2014/main" id="{94306BD8-D88B-9B6E-8D16-D0635A03BBBA}"/>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6" name="正方形/長方形 95">
              <a:extLst>
                <a:ext uri="{FF2B5EF4-FFF2-40B4-BE49-F238E27FC236}">
                  <a16:creationId xmlns:a16="http://schemas.microsoft.com/office/drawing/2014/main" id="{AE55B4F6-B01E-FF57-83EB-CF98359E47F6}"/>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93" name="テキスト ボックス 92">
            <a:extLst>
              <a:ext uri="{FF2B5EF4-FFF2-40B4-BE49-F238E27FC236}">
                <a16:creationId xmlns:a16="http://schemas.microsoft.com/office/drawing/2014/main" id="{6445A9B7-71FB-C5CD-91BA-3B8CF01364A4}"/>
              </a:ext>
            </a:extLst>
          </p:cNvPr>
          <p:cNvSpPr txBox="1"/>
          <p:nvPr/>
        </p:nvSpPr>
        <p:spPr>
          <a:xfrm>
            <a:off x="8562271" y="1506926"/>
            <a:ext cx="3145646" cy="58477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社会変化による</a:t>
            </a:r>
            <a:r>
              <a:rPr kumimoji="1" lang="ja-JP" altLang="en-US" sz="3200" b="1">
                <a:solidFill>
                  <a:schemeClr val="tx2"/>
                </a:solidFill>
                <a:latin typeface="Noto Sans JP" panose="020B0200000000000000" pitchFamily="50" charset="-128"/>
                <a:ea typeface="Noto Sans JP" panose="020B0200000000000000" pitchFamily="50" charset="-128"/>
              </a:rPr>
              <a:t>影響</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97" name="グループ化 96">
            <a:extLst>
              <a:ext uri="{FF2B5EF4-FFF2-40B4-BE49-F238E27FC236}">
                <a16:creationId xmlns:a16="http://schemas.microsoft.com/office/drawing/2014/main" id="{6A7E5A05-6606-66BD-17EC-60EB5A675F4A}"/>
              </a:ext>
            </a:extLst>
          </p:cNvPr>
          <p:cNvGrpSpPr/>
          <p:nvPr/>
        </p:nvGrpSpPr>
        <p:grpSpPr>
          <a:xfrm>
            <a:off x="346906" y="1528237"/>
            <a:ext cx="3420871" cy="540809"/>
            <a:chOff x="1453487" y="381212"/>
            <a:chExt cx="3420871" cy="540809"/>
          </a:xfrm>
          <a:solidFill>
            <a:schemeClr val="tx2"/>
          </a:solidFill>
          <a:effectLst/>
        </p:grpSpPr>
        <p:sp>
          <p:nvSpPr>
            <p:cNvPr id="102" name="楕円 101">
              <a:extLst>
                <a:ext uri="{FF2B5EF4-FFF2-40B4-BE49-F238E27FC236}">
                  <a16:creationId xmlns:a16="http://schemas.microsoft.com/office/drawing/2014/main" id="{71D43AE1-E89C-DE60-382B-00CC40F1C801}"/>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3" name="楕円 102">
              <a:extLst>
                <a:ext uri="{FF2B5EF4-FFF2-40B4-BE49-F238E27FC236}">
                  <a16:creationId xmlns:a16="http://schemas.microsoft.com/office/drawing/2014/main" id="{0F8D61D3-D25B-DA12-C994-F4F326BFAD51}"/>
                </a:ext>
              </a:extLst>
            </p:cNvPr>
            <p:cNvSpPr>
              <a:spLocks noChangeAspect="1"/>
            </p:cNvSpPr>
            <p:nvPr/>
          </p:nvSpPr>
          <p:spPr>
            <a:xfrm>
              <a:off x="4334358" y="381212"/>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04" name="正方形/長方形 103">
              <a:extLst>
                <a:ext uri="{FF2B5EF4-FFF2-40B4-BE49-F238E27FC236}">
                  <a16:creationId xmlns:a16="http://schemas.microsoft.com/office/drawing/2014/main" id="{385E54FB-FB70-29FD-99DE-BE7D9B7B3515}"/>
                </a:ext>
              </a:extLst>
            </p:cNvPr>
            <p:cNvSpPr/>
            <p:nvPr/>
          </p:nvSpPr>
          <p:spPr>
            <a:xfrm>
              <a:off x="1724358" y="381212"/>
              <a:ext cx="288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5" name="テキスト ボックス 104">
            <a:extLst>
              <a:ext uri="{FF2B5EF4-FFF2-40B4-BE49-F238E27FC236}">
                <a16:creationId xmlns:a16="http://schemas.microsoft.com/office/drawing/2014/main" id="{78896935-9AF5-FC0E-AEAC-89816F259251}"/>
              </a:ext>
            </a:extLst>
          </p:cNvPr>
          <p:cNvSpPr txBox="1"/>
          <p:nvPr/>
        </p:nvSpPr>
        <p:spPr>
          <a:xfrm>
            <a:off x="600388" y="1506926"/>
            <a:ext cx="2914778" cy="584775"/>
          </a:xfrm>
          <a:prstGeom prst="rect">
            <a:avLst/>
          </a:prstGeom>
          <a:noFill/>
        </p:spPr>
        <p:txBody>
          <a:bodyPr wrap="square" rtlCol="0" anchor="ctr">
            <a:spAutoFit/>
          </a:bodyPr>
          <a:lstStyle/>
          <a:p>
            <a:pPr algn="ctr"/>
            <a:r>
              <a:rPr kumimoji="1" lang="ja-JP" altLang="en-US" sz="24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2" name="グループ化 1">
            <a:extLst>
              <a:ext uri="{FF2B5EF4-FFF2-40B4-BE49-F238E27FC236}">
                <a16:creationId xmlns:a16="http://schemas.microsoft.com/office/drawing/2014/main" id="{EADA2DDD-9E01-AB6C-D857-845D7417D445}"/>
              </a:ext>
            </a:extLst>
          </p:cNvPr>
          <p:cNvGrpSpPr/>
          <p:nvPr/>
        </p:nvGrpSpPr>
        <p:grpSpPr>
          <a:xfrm>
            <a:off x="4917741" y="2066214"/>
            <a:ext cx="2340000" cy="2826447"/>
            <a:chOff x="4917741" y="2066214"/>
            <a:chExt cx="2340000" cy="2826447"/>
          </a:xfrm>
        </p:grpSpPr>
        <p:grpSp>
          <p:nvGrpSpPr>
            <p:cNvPr id="9" name="グループ化 8">
              <a:extLst>
                <a:ext uri="{FF2B5EF4-FFF2-40B4-BE49-F238E27FC236}">
                  <a16:creationId xmlns:a16="http://schemas.microsoft.com/office/drawing/2014/main" id="{7FB84F6F-4477-E53F-B73C-9355DB8E8457}"/>
                </a:ext>
              </a:extLst>
            </p:cNvPr>
            <p:cNvGrpSpPr/>
            <p:nvPr/>
          </p:nvGrpSpPr>
          <p:grpSpPr>
            <a:xfrm>
              <a:off x="4917741" y="2090190"/>
              <a:ext cx="2340000" cy="540808"/>
              <a:chOff x="1453487" y="381213"/>
              <a:chExt cx="2340000" cy="540808"/>
            </a:xfrm>
            <a:solidFill>
              <a:schemeClr val="bg1">
                <a:lumMod val="85000"/>
              </a:schemeClr>
            </a:solidFill>
            <a:effectLst/>
          </p:grpSpPr>
          <p:sp>
            <p:nvSpPr>
              <p:cNvPr id="35" name="楕円 34">
                <a:extLst>
                  <a:ext uri="{FF2B5EF4-FFF2-40B4-BE49-F238E27FC236}">
                    <a16:creationId xmlns:a16="http://schemas.microsoft.com/office/drawing/2014/main" id="{051011D4-4FB0-D573-8AB6-44B58FCB574F}"/>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6" name="楕円 35">
                <a:extLst>
                  <a:ext uri="{FF2B5EF4-FFF2-40B4-BE49-F238E27FC236}">
                    <a16:creationId xmlns:a16="http://schemas.microsoft.com/office/drawing/2014/main" id="{11606858-B870-6380-1DB9-2638D81212D8}"/>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7" name="正方形/長方形 36">
                <a:extLst>
                  <a:ext uri="{FF2B5EF4-FFF2-40B4-BE49-F238E27FC236}">
                    <a16:creationId xmlns:a16="http://schemas.microsoft.com/office/drawing/2014/main" id="{520667DA-99DA-AD4D-21F8-EC247B1A1960}"/>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0" name="テキスト ボックス 9">
              <a:extLst>
                <a:ext uri="{FF2B5EF4-FFF2-40B4-BE49-F238E27FC236}">
                  <a16:creationId xmlns:a16="http://schemas.microsoft.com/office/drawing/2014/main" id="{013F290F-1C89-0B78-EB97-BDB43329EDB3}"/>
                </a:ext>
              </a:extLst>
            </p:cNvPr>
            <p:cNvSpPr txBox="1"/>
            <p:nvPr/>
          </p:nvSpPr>
          <p:spPr>
            <a:xfrm>
              <a:off x="4917741" y="2066214"/>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人口減少</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nvGrpSpPr>
            <p:cNvPr id="11" name="グループ化 10">
              <a:extLst>
                <a:ext uri="{FF2B5EF4-FFF2-40B4-BE49-F238E27FC236}">
                  <a16:creationId xmlns:a16="http://schemas.microsoft.com/office/drawing/2014/main" id="{673CB615-6E90-D69A-5363-33FA6B3732D1}"/>
                </a:ext>
              </a:extLst>
            </p:cNvPr>
            <p:cNvGrpSpPr/>
            <p:nvPr/>
          </p:nvGrpSpPr>
          <p:grpSpPr>
            <a:xfrm>
              <a:off x="4917741" y="2627913"/>
              <a:ext cx="2340000" cy="584775"/>
              <a:chOff x="1413186" y="2305377"/>
              <a:chExt cx="2340000" cy="584775"/>
            </a:xfrm>
          </p:grpSpPr>
          <p:grpSp>
            <p:nvGrpSpPr>
              <p:cNvPr id="30" name="グループ化 29">
                <a:extLst>
                  <a:ext uri="{FF2B5EF4-FFF2-40B4-BE49-F238E27FC236}">
                    <a16:creationId xmlns:a16="http://schemas.microsoft.com/office/drawing/2014/main" id="{8B35F153-E609-871F-9A10-02E10B1088E7}"/>
                  </a:ext>
                </a:extLst>
              </p:cNvPr>
              <p:cNvGrpSpPr/>
              <p:nvPr/>
            </p:nvGrpSpPr>
            <p:grpSpPr>
              <a:xfrm>
                <a:off x="1413186" y="2329353"/>
                <a:ext cx="2340000" cy="540808"/>
                <a:chOff x="1453487" y="381213"/>
                <a:chExt cx="2340000" cy="540808"/>
              </a:xfrm>
              <a:solidFill>
                <a:schemeClr val="bg1">
                  <a:lumMod val="85000"/>
                </a:schemeClr>
              </a:solidFill>
              <a:effectLst/>
            </p:grpSpPr>
            <p:sp>
              <p:nvSpPr>
                <p:cNvPr id="32" name="楕円 31">
                  <a:extLst>
                    <a:ext uri="{FF2B5EF4-FFF2-40B4-BE49-F238E27FC236}">
                      <a16:creationId xmlns:a16="http://schemas.microsoft.com/office/drawing/2014/main" id="{0D937D54-4A25-D9E7-D1F4-BD1A7C3E2EF1}"/>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3" name="楕円 32">
                  <a:extLst>
                    <a:ext uri="{FF2B5EF4-FFF2-40B4-BE49-F238E27FC236}">
                      <a16:creationId xmlns:a16="http://schemas.microsoft.com/office/drawing/2014/main" id="{13598B96-5ADF-C58A-C1A7-E938537E12AE}"/>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34" name="正方形/長方形 33">
                  <a:extLst>
                    <a:ext uri="{FF2B5EF4-FFF2-40B4-BE49-F238E27FC236}">
                      <a16:creationId xmlns:a16="http://schemas.microsoft.com/office/drawing/2014/main" id="{3744453C-3D83-1FB8-6684-9170AAB47223}"/>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31" name="テキスト ボックス 30">
                <a:extLst>
                  <a:ext uri="{FF2B5EF4-FFF2-40B4-BE49-F238E27FC236}">
                    <a16:creationId xmlns:a16="http://schemas.microsoft.com/office/drawing/2014/main" id="{9208BF05-F67A-0AF6-2AD4-884DC1CF0C57}"/>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高齢化</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2" name="グループ化 11">
              <a:extLst>
                <a:ext uri="{FF2B5EF4-FFF2-40B4-BE49-F238E27FC236}">
                  <a16:creationId xmlns:a16="http://schemas.microsoft.com/office/drawing/2014/main" id="{AB61B235-9AE6-B4DC-5A34-50274499C79C}"/>
                </a:ext>
              </a:extLst>
            </p:cNvPr>
            <p:cNvGrpSpPr/>
            <p:nvPr/>
          </p:nvGrpSpPr>
          <p:grpSpPr>
            <a:xfrm>
              <a:off x="4917741" y="3187905"/>
              <a:ext cx="2340000" cy="584775"/>
              <a:chOff x="1413186" y="2305378"/>
              <a:chExt cx="2340000" cy="584775"/>
            </a:xfrm>
          </p:grpSpPr>
          <p:grpSp>
            <p:nvGrpSpPr>
              <p:cNvPr id="25" name="グループ化 24">
                <a:extLst>
                  <a:ext uri="{FF2B5EF4-FFF2-40B4-BE49-F238E27FC236}">
                    <a16:creationId xmlns:a16="http://schemas.microsoft.com/office/drawing/2014/main" id="{13B0F681-0A30-3A26-549A-C7222ED16516}"/>
                  </a:ext>
                </a:extLst>
              </p:cNvPr>
              <p:cNvGrpSpPr/>
              <p:nvPr/>
            </p:nvGrpSpPr>
            <p:grpSpPr>
              <a:xfrm>
                <a:off x="1413186" y="2329353"/>
                <a:ext cx="2340000" cy="540808"/>
                <a:chOff x="1453487" y="381213"/>
                <a:chExt cx="2340000" cy="540808"/>
              </a:xfrm>
              <a:solidFill>
                <a:schemeClr val="bg1">
                  <a:lumMod val="85000"/>
                </a:schemeClr>
              </a:solidFill>
              <a:effectLst/>
            </p:grpSpPr>
            <p:sp>
              <p:nvSpPr>
                <p:cNvPr id="27" name="楕円 26">
                  <a:extLst>
                    <a:ext uri="{FF2B5EF4-FFF2-40B4-BE49-F238E27FC236}">
                      <a16:creationId xmlns:a16="http://schemas.microsoft.com/office/drawing/2014/main" id="{8AB44077-C0C8-2B1B-99FA-51B387D5A796}"/>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8" name="楕円 27">
                  <a:extLst>
                    <a:ext uri="{FF2B5EF4-FFF2-40B4-BE49-F238E27FC236}">
                      <a16:creationId xmlns:a16="http://schemas.microsoft.com/office/drawing/2014/main" id="{BC0E02AD-638E-320C-CB42-A2F553BE5569}"/>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9" name="正方形/長方形 28">
                  <a:extLst>
                    <a:ext uri="{FF2B5EF4-FFF2-40B4-BE49-F238E27FC236}">
                      <a16:creationId xmlns:a16="http://schemas.microsoft.com/office/drawing/2014/main" id="{F14A5815-CA4E-DD65-3A06-FBAD7E2D846D}"/>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6" name="テキスト ボックス 25">
                <a:extLst>
                  <a:ext uri="{FF2B5EF4-FFF2-40B4-BE49-F238E27FC236}">
                    <a16:creationId xmlns:a16="http://schemas.microsoft.com/office/drawing/2014/main" id="{27EC7B88-94D4-070B-9F49-B7092E381C3E}"/>
                  </a:ext>
                </a:extLst>
              </p:cNvPr>
              <p:cNvSpPr txBox="1"/>
              <p:nvPr/>
            </p:nvSpPr>
            <p:spPr>
              <a:xfrm>
                <a:off x="1413186" y="2305378"/>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コスト増大</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E9AE0B29-BB1C-03F3-F700-1224DB301F0E}"/>
                </a:ext>
              </a:extLst>
            </p:cNvPr>
            <p:cNvGrpSpPr/>
            <p:nvPr/>
          </p:nvGrpSpPr>
          <p:grpSpPr>
            <a:xfrm>
              <a:off x="4917741" y="3747895"/>
              <a:ext cx="2340000" cy="584775"/>
              <a:chOff x="1413186" y="2305377"/>
              <a:chExt cx="2340000" cy="584775"/>
            </a:xfrm>
          </p:grpSpPr>
          <p:grpSp>
            <p:nvGrpSpPr>
              <p:cNvPr id="20" name="グループ化 19">
                <a:extLst>
                  <a:ext uri="{FF2B5EF4-FFF2-40B4-BE49-F238E27FC236}">
                    <a16:creationId xmlns:a16="http://schemas.microsoft.com/office/drawing/2014/main" id="{7031787C-A64C-7BE6-9016-D27CB0D9F7F5}"/>
                  </a:ext>
                </a:extLst>
              </p:cNvPr>
              <p:cNvGrpSpPr/>
              <p:nvPr/>
            </p:nvGrpSpPr>
            <p:grpSpPr>
              <a:xfrm>
                <a:off x="1413186" y="2329353"/>
                <a:ext cx="2340000" cy="540808"/>
                <a:chOff x="1453487" y="381213"/>
                <a:chExt cx="2340000" cy="540808"/>
              </a:xfrm>
              <a:solidFill>
                <a:schemeClr val="bg1">
                  <a:lumMod val="85000"/>
                </a:schemeClr>
              </a:solidFill>
              <a:effectLst/>
            </p:grpSpPr>
            <p:sp>
              <p:nvSpPr>
                <p:cNvPr id="22" name="楕円 21">
                  <a:extLst>
                    <a:ext uri="{FF2B5EF4-FFF2-40B4-BE49-F238E27FC236}">
                      <a16:creationId xmlns:a16="http://schemas.microsoft.com/office/drawing/2014/main" id="{C33130E9-20C2-E4A0-5CDB-F0D345F82FAF}"/>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3" name="楕円 22">
                  <a:extLst>
                    <a:ext uri="{FF2B5EF4-FFF2-40B4-BE49-F238E27FC236}">
                      <a16:creationId xmlns:a16="http://schemas.microsoft.com/office/drawing/2014/main" id="{2B235AE0-38B2-D3D0-52A6-67473B4B91AD}"/>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4" name="正方形/長方形 23">
                  <a:extLst>
                    <a:ext uri="{FF2B5EF4-FFF2-40B4-BE49-F238E27FC236}">
                      <a16:creationId xmlns:a16="http://schemas.microsoft.com/office/drawing/2014/main" id="{A2F2C3DF-75C9-2136-603E-1982DB9D189B}"/>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21" name="テキスト ボックス 20">
                <a:extLst>
                  <a:ext uri="{FF2B5EF4-FFF2-40B4-BE49-F238E27FC236}">
                    <a16:creationId xmlns:a16="http://schemas.microsoft.com/office/drawing/2014/main" id="{AD4232C3-473D-BE11-AD20-404C026F5E9D}"/>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技術革新</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nvGrpSpPr>
            <p:cNvPr id="14" name="グループ化 13">
              <a:extLst>
                <a:ext uri="{FF2B5EF4-FFF2-40B4-BE49-F238E27FC236}">
                  <a16:creationId xmlns:a16="http://schemas.microsoft.com/office/drawing/2014/main" id="{0781A851-FB80-4258-F262-C427601D6920}"/>
                </a:ext>
              </a:extLst>
            </p:cNvPr>
            <p:cNvGrpSpPr/>
            <p:nvPr/>
          </p:nvGrpSpPr>
          <p:grpSpPr>
            <a:xfrm>
              <a:off x="4917741" y="4307886"/>
              <a:ext cx="2340000" cy="584775"/>
              <a:chOff x="1413186" y="2305377"/>
              <a:chExt cx="2340000" cy="584775"/>
            </a:xfrm>
          </p:grpSpPr>
          <p:grpSp>
            <p:nvGrpSpPr>
              <p:cNvPr id="15" name="グループ化 14">
                <a:extLst>
                  <a:ext uri="{FF2B5EF4-FFF2-40B4-BE49-F238E27FC236}">
                    <a16:creationId xmlns:a16="http://schemas.microsoft.com/office/drawing/2014/main" id="{7127EEF1-E607-44FE-D829-C538ABD0A9D2}"/>
                  </a:ext>
                </a:extLst>
              </p:cNvPr>
              <p:cNvGrpSpPr/>
              <p:nvPr/>
            </p:nvGrpSpPr>
            <p:grpSpPr>
              <a:xfrm>
                <a:off x="1413186" y="2329353"/>
                <a:ext cx="2340000" cy="540808"/>
                <a:chOff x="1453487" y="381213"/>
                <a:chExt cx="2340000" cy="540808"/>
              </a:xfrm>
              <a:solidFill>
                <a:schemeClr val="bg1">
                  <a:lumMod val="85000"/>
                </a:schemeClr>
              </a:solidFill>
              <a:effectLst/>
            </p:grpSpPr>
            <p:sp>
              <p:nvSpPr>
                <p:cNvPr id="17" name="楕円 16">
                  <a:extLst>
                    <a:ext uri="{FF2B5EF4-FFF2-40B4-BE49-F238E27FC236}">
                      <a16:creationId xmlns:a16="http://schemas.microsoft.com/office/drawing/2014/main" id="{7C236651-053C-8C22-EEF7-31EBD22C44CC}"/>
                    </a:ext>
                  </a:extLst>
                </p:cNvPr>
                <p:cNvSpPr>
                  <a:spLocks noChangeAspect="1"/>
                </p:cNvSpPr>
                <p:nvPr/>
              </p:nvSpPr>
              <p:spPr>
                <a:xfrm>
                  <a:off x="1453487" y="382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8" name="楕円 17">
                  <a:extLst>
                    <a:ext uri="{FF2B5EF4-FFF2-40B4-BE49-F238E27FC236}">
                      <a16:creationId xmlns:a16="http://schemas.microsoft.com/office/drawing/2014/main" id="{C4D2E6B6-0A42-BA9F-FD0C-CB35E33152ED}"/>
                    </a:ext>
                  </a:extLst>
                </p:cNvPr>
                <p:cNvSpPr>
                  <a:spLocks noChangeAspect="1"/>
                </p:cNvSpPr>
                <p:nvPr/>
              </p:nvSpPr>
              <p:spPr>
                <a:xfrm>
                  <a:off x="3253487" y="381213"/>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9" name="正方形/長方形 18">
                  <a:extLst>
                    <a:ext uri="{FF2B5EF4-FFF2-40B4-BE49-F238E27FC236}">
                      <a16:creationId xmlns:a16="http://schemas.microsoft.com/office/drawing/2014/main" id="{C22C0FB9-EBBB-2B35-347D-B8F1C2DAA45B}"/>
                    </a:ext>
                  </a:extLst>
                </p:cNvPr>
                <p:cNvSpPr/>
                <p:nvPr/>
              </p:nvSpPr>
              <p:spPr>
                <a:xfrm>
                  <a:off x="1723487" y="382021"/>
                  <a:ext cx="180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16" name="テキスト ボックス 15">
                <a:extLst>
                  <a:ext uri="{FF2B5EF4-FFF2-40B4-BE49-F238E27FC236}">
                    <a16:creationId xmlns:a16="http://schemas.microsoft.com/office/drawing/2014/main" id="{08BF8280-7350-609A-1102-AB08E3946105}"/>
                  </a:ext>
                </a:extLst>
              </p:cNvPr>
              <p:cNvSpPr txBox="1"/>
              <p:nvPr/>
            </p:nvSpPr>
            <p:spPr>
              <a:xfrm>
                <a:off x="1413186" y="2305377"/>
                <a:ext cx="2340000" cy="584775"/>
              </a:xfrm>
              <a:prstGeom prst="rect">
                <a:avLst/>
              </a:prstGeom>
              <a:noFill/>
            </p:spPr>
            <p:txBody>
              <a:bodyPr wrap="square" rtlCol="0" anchor="ctr">
                <a:spAutoFit/>
              </a:bodyPr>
              <a:lstStyle/>
              <a:p>
                <a:pPr algn="ctr"/>
                <a:r>
                  <a:rPr kumimoji="1" lang="ja-JP" altLang="en-US" sz="3200" b="1">
                    <a:solidFill>
                      <a:schemeClr val="tx2"/>
                    </a:solidFill>
                    <a:latin typeface="Noto Sans JP" panose="020B0200000000000000" pitchFamily="50" charset="-128"/>
                    <a:ea typeface="Noto Sans JP" panose="020B0200000000000000" pitchFamily="50" charset="-128"/>
                  </a:rPr>
                  <a:t>気候変動</a:t>
                </a:r>
                <a:endParaRPr kumimoji="1" lang="ja-JP" altLang="en-US" sz="2400" b="1">
                  <a:solidFill>
                    <a:schemeClr val="tx2"/>
                  </a:solidFill>
                  <a:latin typeface="Noto Sans JP" panose="020B0200000000000000" pitchFamily="50" charset="-128"/>
                  <a:ea typeface="Noto Sans JP" panose="020B0200000000000000" pitchFamily="50" charset="-128"/>
                </a:endParaRPr>
              </a:p>
            </p:txBody>
          </p:sp>
        </p:grpSp>
      </p:grpSp>
      <p:grpSp>
        <p:nvGrpSpPr>
          <p:cNvPr id="38" name="グループ化 37">
            <a:extLst>
              <a:ext uri="{FF2B5EF4-FFF2-40B4-BE49-F238E27FC236}">
                <a16:creationId xmlns:a16="http://schemas.microsoft.com/office/drawing/2014/main" id="{E42AE20D-3E56-D223-043E-3A3709204DB4}"/>
              </a:ext>
            </a:extLst>
          </p:cNvPr>
          <p:cNvGrpSpPr/>
          <p:nvPr/>
        </p:nvGrpSpPr>
        <p:grpSpPr>
          <a:xfrm>
            <a:off x="3821871" y="1553898"/>
            <a:ext cx="870034" cy="484632"/>
            <a:chOff x="4640556" y="3476472"/>
            <a:chExt cx="870034" cy="484632"/>
          </a:xfrm>
          <a:solidFill>
            <a:schemeClr val="tx2"/>
          </a:solidFill>
        </p:grpSpPr>
        <p:sp>
          <p:nvSpPr>
            <p:cNvPr id="42" name="矢印: 山形 41">
              <a:extLst>
                <a:ext uri="{FF2B5EF4-FFF2-40B4-BE49-F238E27FC236}">
                  <a16:creationId xmlns:a16="http://schemas.microsoft.com/office/drawing/2014/main" id="{373A062C-6117-E594-D861-DD02FEDC9BF8}"/>
                </a:ext>
              </a:extLst>
            </p:cNvPr>
            <p:cNvSpPr/>
            <p:nvPr/>
          </p:nvSpPr>
          <p:spPr>
            <a:xfrm>
              <a:off x="516708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4" name="矢印: 山形 43">
              <a:extLst>
                <a:ext uri="{FF2B5EF4-FFF2-40B4-BE49-F238E27FC236}">
                  <a16:creationId xmlns:a16="http://schemas.microsoft.com/office/drawing/2014/main" id="{7D822AD7-47D4-503C-84FC-53A186BACA6E}"/>
                </a:ext>
              </a:extLst>
            </p:cNvPr>
            <p:cNvSpPr/>
            <p:nvPr/>
          </p:nvSpPr>
          <p:spPr>
            <a:xfrm>
              <a:off x="4903821"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45" name="矢印: 山形 44">
              <a:extLst>
                <a:ext uri="{FF2B5EF4-FFF2-40B4-BE49-F238E27FC236}">
                  <a16:creationId xmlns:a16="http://schemas.microsoft.com/office/drawing/2014/main" id="{9F55737E-BC90-9783-05D9-E514743BD1D1}"/>
                </a:ext>
              </a:extLst>
            </p:cNvPr>
            <p:cNvSpPr/>
            <p:nvPr/>
          </p:nvSpPr>
          <p:spPr>
            <a:xfrm>
              <a:off x="4640556" y="3476472"/>
              <a:ext cx="343504" cy="484632"/>
            </a:xfrm>
            <a:prstGeom prst="chevron">
              <a:avLst>
                <a:gd name="adj" fmla="val 551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46" name="グループ化 45">
            <a:extLst>
              <a:ext uri="{FF2B5EF4-FFF2-40B4-BE49-F238E27FC236}">
                <a16:creationId xmlns:a16="http://schemas.microsoft.com/office/drawing/2014/main" id="{FAD5EFC2-99A3-1526-1BE2-E64FCCA38503}"/>
              </a:ext>
            </a:extLst>
          </p:cNvPr>
          <p:cNvGrpSpPr/>
          <p:nvPr/>
        </p:nvGrpSpPr>
        <p:grpSpPr>
          <a:xfrm>
            <a:off x="495955" y="2092380"/>
            <a:ext cx="3117747" cy="3750689"/>
            <a:chOff x="810097" y="2912062"/>
            <a:chExt cx="3117747" cy="3750689"/>
          </a:xfrm>
        </p:grpSpPr>
        <p:grpSp>
          <p:nvGrpSpPr>
            <p:cNvPr id="47" name="グループ化 46">
              <a:extLst>
                <a:ext uri="{FF2B5EF4-FFF2-40B4-BE49-F238E27FC236}">
                  <a16:creationId xmlns:a16="http://schemas.microsoft.com/office/drawing/2014/main" id="{F1453A5D-FBB2-06EE-2EA0-C60B54F2AA1F}"/>
                </a:ext>
              </a:extLst>
            </p:cNvPr>
            <p:cNvGrpSpPr/>
            <p:nvPr/>
          </p:nvGrpSpPr>
          <p:grpSpPr>
            <a:xfrm>
              <a:off x="815051" y="2912062"/>
              <a:ext cx="3111125" cy="540562"/>
              <a:chOff x="773567" y="3207929"/>
              <a:chExt cx="3111125" cy="540562"/>
            </a:xfrm>
          </p:grpSpPr>
          <p:grpSp>
            <p:nvGrpSpPr>
              <p:cNvPr id="86" name="グループ化 85">
                <a:extLst>
                  <a:ext uri="{FF2B5EF4-FFF2-40B4-BE49-F238E27FC236}">
                    <a16:creationId xmlns:a16="http://schemas.microsoft.com/office/drawing/2014/main" id="{B66D36DA-1F8B-A586-8985-A63BDA9B277F}"/>
                  </a:ext>
                </a:extLst>
              </p:cNvPr>
              <p:cNvGrpSpPr/>
              <p:nvPr/>
            </p:nvGrpSpPr>
            <p:grpSpPr>
              <a:xfrm>
                <a:off x="773567" y="3207929"/>
                <a:ext cx="3111125" cy="540562"/>
                <a:chOff x="845207" y="383459"/>
                <a:chExt cx="3111125" cy="540562"/>
              </a:xfrm>
              <a:solidFill>
                <a:schemeClr val="bg1">
                  <a:lumMod val="85000"/>
                </a:schemeClr>
              </a:solidFill>
              <a:effectLst/>
            </p:grpSpPr>
            <p:sp>
              <p:nvSpPr>
                <p:cNvPr id="88" name="楕円 87">
                  <a:extLst>
                    <a:ext uri="{FF2B5EF4-FFF2-40B4-BE49-F238E27FC236}">
                      <a16:creationId xmlns:a16="http://schemas.microsoft.com/office/drawing/2014/main" id="{5B762CEE-1A98-ED9F-F3EE-F0A1E05A973A}"/>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9" name="楕円 88">
                  <a:extLst>
                    <a:ext uri="{FF2B5EF4-FFF2-40B4-BE49-F238E27FC236}">
                      <a16:creationId xmlns:a16="http://schemas.microsoft.com/office/drawing/2014/main" id="{60F1F9C7-A090-9399-B8DA-05077173B2C4}"/>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90" name="正方形/長方形 89">
                  <a:extLst>
                    <a:ext uri="{FF2B5EF4-FFF2-40B4-BE49-F238E27FC236}">
                      <a16:creationId xmlns:a16="http://schemas.microsoft.com/office/drawing/2014/main" id="{E18BA058-6F7F-B77B-02C5-0A1C9A3685B4}"/>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87" name="テキスト ボックス 86">
                <a:extLst>
                  <a:ext uri="{FF2B5EF4-FFF2-40B4-BE49-F238E27FC236}">
                    <a16:creationId xmlns:a16="http://schemas.microsoft.com/office/drawing/2014/main" id="{43CCB5ED-EAA0-BEFD-229F-C40118A18906}"/>
                  </a:ext>
                </a:extLst>
              </p:cNvPr>
              <p:cNvSpPr txBox="1"/>
              <p:nvPr/>
            </p:nvSpPr>
            <p:spPr>
              <a:xfrm>
                <a:off x="842536" y="3243697"/>
                <a:ext cx="2956474"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子育て環境への不備</a:t>
                </a:r>
              </a:p>
            </p:txBody>
          </p:sp>
        </p:grpSp>
        <p:grpSp>
          <p:nvGrpSpPr>
            <p:cNvPr id="48" name="グループ化 47">
              <a:extLst>
                <a:ext uri="{FF2B5EF4-FFF2-40B4-BE49-F238E27FC236}">
                  <a16:creationId xmlns:a16="http://schemas.microsoft.com/office/drawing/2014/main" id="{EA651F1F-6957-313D-64C8-BCBDB3A16F9B}"/>
                </a:ext>
              </a:extLst>
            </p:cNvPr>
            <p:cNvGrpSpPr/>
            <p:nvPr/>
          </p:nvGrpSpPr>
          <p:grpSpPr>
            <a:xfrm>
              <a:off x="810098" y="4034919"/>
              <a:ext cx="3113592" cy="936000"/>
              <a:chOff x="824875" y="3476748"/>
              <a:chExt cx="3113592" cy="936000"/>
            </a:xfrm>
          </p:grpSpPr>
          <p:grpSp>
            <p:nvGrpSpPr>
              <p:cNvPr id="81" name="グループ化 80">
                <a:extLst>
                  <a:ext uri="{FF2B5EF4-FFF2-40B4-BE49-F238E27FC236}">
                    <a16:creationId xmlns:a16="http://schemas.microsoft.com/office/drawing/2014/main" id="{FE390310-4050-0388-A220-F50768871F79}"/>
                  </a:ext>
                </a:extLst>
              </p:cNvPr>
              <p:cNvGrpSpPr/>
              <p:nvPr/>
            </p:nvGrpSpPr>
            <p:grpSpPr>
              <a:xfrm>
                <a:off x="824875" y="3476748"/>
                <a:ext cx="3113592" cy="936000"/>
                <a:chOff x="848927" y="382895"/>
                <a:chExt cx="3113592" cy="936000"/>
              </a:xfrm>
              <a:solidFill>
                <a:schemeClr val="bg1">
                  <a:lumMod val="85000"/>
                </a:schemeClr>
              </a:solidFill>
              <a:effectLst/>
            </p:grpSpPr>
            <p:sp>
              <p:nvSpPr>
                <p:cNvPr id="83" name="楕円 82">
                  <a:extLst>
                    <a:ext uri="{FF2B5EF4-FFF2-40B4-BE49-F238E27FC236}">
                      <a16:creationId xmlns:a16="http://schemas.microsoft.com/office/drawing/2014/main" id="{E5668E28-CF66-C896-D879-E008E5D92201}"/>
                    </a:ext>
                  </a:extLst>
                </p:cNvPr>
                <p:cNvSpPr>
                  <a:spLocks noChangeAspect="1"/>
                </p:cNvSpPr>
                <p:nvPr/>
              </p:nvSpPr>
              <p:spPr>
                <a:xfrm>
                  <a:off x="848927" y="382895"/>
                  <a:ext cx="936000" cy="936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4" name="楕円 83">
                  <a:extLst>
                    <a:ext uri="{FF2B5EF4-FFF2-40B4-BE49-F238E27FC236}">
                      <a16:creationId xmlns:a16="http://schemas.microsoft.com/office/drawing/2014/main" id="{815F7A27-FDED-0C0F-3811-888BF75ED7DD}"/>
                    </a:ext>
                  </a:extLst>
                </p:cNvPr>
                <p:cNvSpPr>
                  <a:spLocks noChangeAspect="1"/>
                </p:cNvSpPr>
                <p:nvPr/>
              </p:nvSpPr>
              <p:spPr>
                <a:xfrm>
                  <a:off x="3026519" y="382895"/>
                  <a:ext cx="936000" cy="936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5" name="正方形/長方形 84">
                  <a:extLst>
                    <a:ext uri="{FF2B5EF4-FFF2-40B4-BE49-F238E27FC236}">
                      <a16:creationId xmlns:a16="http://schemas.microsoft.com/office/drawing/2014/main" id="{7BDB153A-DF85-3D12-BD50-F8DB8E0488C5}"/>
                    </a:ext>
                  </a:extLst>
                </p:cNvPr>
                <p:cNvSpPr/>
                <p:nvPr/>
              </p:nvSpPr>
              <p:spPr>
                <a:xfrm>
                  <a:off x="1313523" y="382895"/>
                  <a:ext cx="2184400" cy="936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82" name="テキスト ボックス 81">
                <a:extLst>
                  <a:ext uri="{FF2B5EF4-FFF2-40B4-BE49-F238E27FC236}">
                    <a16:creationId xmlns:a16="http://schemas.microsoft.com/office/drawing/2014/main" id="{3DD323AB-2E55-BE0F-42DB-8198DAF9D810}"/>
                  </a:ext>
                </a:extLst>
              </p:cNvPr>
              <p:cNvSpPr txBox="1"/>
              <p:nvPr/>
            </p:nvSpPr>
            <p:spPr>
              <a:xfrm>
                <a:off x="1203090" y="3529249"/>
                <a:ext cx="2357785" cy="830997"/>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公共サービスの</a:t>
                </a:r>
                <a:endParaRPr kumimoji="1" lang="en-US" altLang="ja-JP" sz="2400" b="1">
                  <a:solidFill>
                    <a:schemeClr val="tx2"/>
                  </a:solidFill>
                  <a:latin typeface="Noto Sans JP" panose="020B0200000000000000" pitchFamily="50" charset="-128"/>
                  <a:ea typeface="Noto Sans JP" panose="020B0200000000000000" pitchFamily="50" charset="-128"/>
                </a:endParaRPr>
              </a:p>
              <a:p>
                <a:pPr algn="ctr"/>
                <a:r>
                  <a:rPr kumimoji="1" lang="ja-JP" altLang="en-US" sz="2400" b="1">
                    <a:solidFill>
                      <a:schemeClr val="tx2"/>
                    </a:solidFill>
                    <a:latin typeface="Noto Sans JP" panose="020B0200000000000000" pitchFamily="50" charset="-128"/>
                    <a:ea typeface="Noto Sans JP" panose="020B0200000000000000" pitchFamily="50" charset="-128"/>
                  </a:rPr>
                  <a:t>維持費増大</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53" name="グループ化 52">
              <a:extLst>
                <a:ext uri="{FF2B5EF4-FFF2-40B4-BE49-F238E27FC236}">
                  <a16:creationId xmlns:a16="http://schemas.microsoft.com/office/drawing/2014/main" id="{90222C00-FE7B-C471-9C21-4D77C0DA8471}"/>
                </a:ext>
              </a:extLst>
            </p:cNvPr>
            <p:cNvGrpSpPr/>
            <p:nvPr/>
          </p:nvGrpSpPr>
          <p:grpSpPr>
            <a:xfrm>
              <a:off x="815051" y="3475476"/>
              <a:ext cx="3111125" cy="540562"/>
              <a:chOff x="773567" y="3207929"/>
              <a:chExt cx="3111125" cy="540562"/>
            </a:xfrm>
          </p:grpSpPr>
          <p:grpSp>
            <p:nvGrpSpPr>
              <p:cNvPr id="76" name="グループ化 75">
                <a:extLst>
                  <a:ext uri="{FF2B5EF4-FFF2-40B4-BE49-F238E27FC236}">
                    <a16:creationId xmlns:a16="http://schemas.microsoft.com/office/drawing/2014/main" id="{CB56322B-D479-AD5D-0834-7BF5694EEABE}"/>
                  </a:ext>
                </a:extLst>
              </p:cNvPr>
              <p:cNvGrpSpPr/>
              <p:nvPr/>
            </p:nvGrpSpPr>
            <p:grpSpPr>
              <a:xfrm>
                <a:off x="773567" y="3207929"/>
                <a:ext cx="3111125" cy="540562"/>
                <a:chOff x="845207" y="383459"/>
                <a:chExt cx="3111125" cy="540562"/>
              </a:xfrm>
              <a:solidFill>
                <a:schemeClr val="bg1">
                  <a:lumMod val="85000"/>
                </a:schemeClr>
              </a:solidFill>
              <a:effectLst/>
            </p:grpSpPr>
            <p:sp>
              <p:nvSpPr>
                <p:cNvPr id="78" name="楕円 77">
                  <a:extLst>
                    <a:ext uri="{FF2B5EF4-FFF2-40B4-BE49-F238E27FC236}">
                      <a16:creationId xmlns:a16="http://schemas.microsoft.com/office/drawing/2014/main" id="{14319E5D-4C00-5A74-D2B6-1371FA3E2B6A}"/>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9" name="楕円 78">
                  <a:extLst>
                    <a:ext uri="{FF2B5EF4-FFF2-40B4-BE49-F238E27FC236}">
                      <a16:creationId xmlns:a16="http://schemas.microsoft.com/office/drawing/2014/main" id="{0A71F5C4-F044-9E22-6DF4-84BFCF1883C4}"/>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80" name="正方形/長方形 79">
                  <a:extLst>
                    <a:ext uri="{FF2B5EF4-FFF2-40B4-BE49-F238E27FC236}">
                      <a16:creationId xmlns:a16="http://schemas.microsoft.com/office/drawing/2014/main" id="{C7E601C0-AFB2-EA2D-E2BB-0B778CE72332}"/>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77" name="テキスト ボックス 76">
                <a:extLst>
                  <a:ext uri="{FF2B5EF4-FFF2-40B4-BE49-F238E27FC236}">
                    <a16:creationId xmlns:a16="http://schemas.microsoft.com/office/drawing/2014/main" id="{0572606A-0EF2-2B4E-AA04-9C084665DCF2}"/>
                  </a:ext>
                </a:extLst>
              </p:cNvPr>
              <p:cNvSpPr txBox="1"/>
              <p:nvPr/>
            </p:nvSpPr>
            <p:spPr>
              <a:xfrm>
                <a:off x="1121270" y="3253504"/>
                <a:ext cx="2408280"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まちの魅力低下</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54" name="グループ化 53">
              <a:extLst>
                <a:ext uri="{FF2B5EF4-FFF2-40B4-BE49-F238E27FC236}">
                  <a16:creationId xmlns:a16="http://schemas.microsoft.com/office/drawing/2014/main" id="{2D7E96BC-9ECE-E812-6394-2D3A696E9C65}"/>
                </a:ext>
              </a:extLst>
            </p:cNvPr>
            <p:cNvGrpSpPr/>
            <p:nvPr/>
          </p:nvGrpSpPr>
          <p:grpSpPr>
            <a:xfrm>
              <a:off x="810098" y="4995701"/>
              <a:ext cx="3111125" cy="540562"/>
              <a:chOff x="773567" y="3207929"/>
              <a:chExt cx="3111125" cy="540562"/>
            </a:xfrm>
          </p:grpSpPr>
          <p:grpSp>
            <p:nvGrpSpPr>
              <p:cNvPr id="71" name="グループ化 70">
                <a:extLst>
                  <a:ext uri="{FF2B5EF4-FFF2-40B4-BE49-F238E27FC236}">
                    <a16:creationId xmlns:a16="http://schemas.microsoft.com/office/drawing/2014/main" id="{C635E3F0-89A6-9963-E370-E85F3BA60ADF}"/>
                  </a:ext>
                </a:extLst>
              </p:cNvPr>
              <p:cNvGrpSpPr/>
              <p:nvPr/>
            </p:nvGrpSpPr>
            <p:grpSpPr>
              <a:xfrm>
                <a:off x="773567" y="3207929"/>
                <a:ext cx="3111125" cy="540562"/>
                <a:chOff x="845207" y="383459"/>
                <a:chExt cx="3111125" cy="540562"/>
              </a:xfrm>
              <a:solidFill>
                <a:schemeClr val="bg1">
                  <a:lumMod val="85000"/>
                </a:schemeClr>
              </a:solidFill>
              <a:effectLst/>
            </p:grpSpPr>
            <p:sp>
              <p:nvSpPr>
                <p:cNvPr id="73" name="楕円 72">
                  <a:extLst>
                    <a:ext uri="{FF2B5EF4-FFF2-40B4-BE49-F238E27FC236}">
                      <a16:creationId xmlns:a16="http://schemas.microsoft.com/office/drawing/2014/main" id="{92716B70-FA30-0D6E-9435-B5ABD78057FD}"/>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4" name="楕円 73">
                  <a:extLst>
                    <a:ext uri="{FF2B5EF4-FFF2-40B4-BE49-F238E27FC236}">
                      <a16:creationId xmlns:a16="http://schemas.microsoft.com/office/drawing/2014/main" id="{981B3806-36B0-8440-7814-69EF8751DB0F}"/>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5" name="正方形/長方形 74">
                  <a:extLst>
                    <a:ext uri="{FF2B5EF4-FFF2-40B4-BE49-F238E27FC236}">
                      <a16:creationId xmlns:a16="http://schemas.microsoft.com/office/drawing/2014/main" id="{959B6789-A9CA-9593-C5ED-E3284FCD797A}"/>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72" name="テキスト ボックス 71">
                <a:extLst>
                  <a:ext uri="{FF2B5EF4-FFF2-40B4-BE49-F238E27FC236}">
                    <a16:creationId xmlns:a16="http://schemas.microsoft.com/office/drawing/2014/main" id="{7F5F97E0-D101-D226-A601-740BD814BA56}"/>
                  </a:ext>
                </a:extLst>
              </p:cNvPr>
              <p:cNvSpPr txBox="1"/>
              <p:nvPr/>
            </p:nvSpPr>
            <p:spPr>
              <a:xfrm>
                <a:off x="857907" y="3247096"/>
                <a:ext cx="2942445"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事務的経費増大</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55" name="グループ化 54">
              <a:extLst>
                <a:ext uri="{FF2B5EF4-FFF2-40B4-BE49-F238E27FC236}">
                  <a16:creationId xmlns:a16="http://schemas.microsoft.com/office/drawing/2014/main" id="{A25E5788-2CCE-43E3-3ADC-FD33B08BD473}"/>
                </a:ext>
              </a:extLst>
            </p:cNvPr>
            <p:cNvGrpSpPr/>
            <p:nvPr/>
          </p:nvGrpSpPr>
          <p:grpSpPr>
            <a:xfrm>
              <a:off x="810097" y="5561164"/>
              <a:ext cx="3111125" cy="540562"/>
              <a:chOff x="773567" y="3207929"/>
              <a:chExt cx="3111125" cy="540562"/>
            </a:xfrm>
          </p:grpSpPr>
          <p:grpSp>
            <p:nvGrpSpPr>
              <p:cNvPr id="66" name="グループ化 65">
                <a:extLst>
                  <a:ext uri="{FF2B5EF4-FFF2-40B4-BE49-F238E27FC236}">
                    <a16:creationId xmlns:a16="http://schemas.microsoft.com/office/drawing/2014/main" id="{B9C66E7D-BEBD-B281-32F3-D50793463A6A}"/>
                  </a:ext>
                </a:extLst>
              </p:cNvPr>
              <p:cNvGrpSpPr/>
              <p:nvPr/>
            </p:nvGrpSpPr>
            <p:grpSpPr>
              <a:xfrm>
                <a:off x="773567" y="3207929"/>
                <a:ext cx="3111125" cy="540562"/>
                <a:chOff x="845207" y="383459"/>
                <a:chExt cx="3111125" cy="540562"/>
              </a:xfrm>
              <a:solidFill>
                <a:schemeClr val="bg1">
                  <a:lumMod val="85000"/>
                </a:schemeClr>
              </a:solidFill>
              <a:effectLst/>
            </p:grpSpPr>
            <p:sp>
              <p:nvSpPr>
                <p:cNvPr id="68" name="楕円 67">
                  <a:extLst>
                    <a:ext uri="{FF2B5EF4-FFF2-40B4-BE49-F238E27FC236}">
                      <a16:creationId xmlns:a16="http://schemas.microsoft.com/office/drawing/2014/main" id="{F679F6CD-A964-2C56-866B-952238E23024}"/>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9" name="楕円 68">
                  <a:extLst>
                    <a:ext uri="{FF2B5EF4-FFF2-40B4-BE49-F238E27FC236}">
                      <a16:creationId xmlns:a16="http://schemas.microsoft.com/office/drawing/2014/main" id="{DC4E9C78-B708-E0E9-824A-35A650D26A4F}"/>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70" name="正方形/長方形 69">
                  <a:extLst>
                    <a:ext uri="{FF2B5EF4-FFF2-40B4-BE49-F238E27FC236}">
                      <a16:creationId xmlns:a16="http://schemas.microsoft.com/office/drawing/2014/main" id="{7F787EC9-A28A-73E1-32C1-1D4F018D8E3E}"/>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67" name="テキスト ボックス 66">
                <a:extLst>
                  <a:ext uri="{FF2B5EF4-FFF2-40B4-BE49-F238E27FC236}">
                    <a16:creationId xmlns:a16="http://schemas.microsoft.com/office/drawing/2014/main" id="{6479FB11-061F-C6F8-FCEA-D4B5D5B7FAA0}"/>
                  </a:ext>
                </a:extLst>
              </p:cNvPr>
              <p:cNvSpPr txBox="1"/>
              <p:nvPr/>
            </p:nvSpPr>
            <p:spPr>
              <a:xfrm>
                <a:off x="857907" y="3247096"/>
                <a:ext cx="2942445"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財源の不足</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nvGrpSpPr>
            <p:cNvPr id="56" name="グループ化 55">
              <a:extLst>
                <a:ext uri="{FF2B5EF4-FFF2-40B4-BE49-F238E27FC236}">
                  <a16:creationId xmlns:a16="http://schemas.microsoft.com/office/drawing/2014/main" id="{70914096-2E08-0B34-1A0A-021FF5771F76}"/>
                </a:ext>
              </a:extLst>
            </p:cNvPr>
            <p:cNvGrpSpPr/>
            <p:nvPr/>
          </p:nvGrpSpPr>
          <p:grpSpPr>
            <a:xfrm>
              <a:off x="816719" y="6122189"/>
              <a:ext cx="3111125" cy="540562"/>
              <a:chOff x="773567" y="3207929"/>
              <a:chExt cx="3111125" cy="540562"/>
            </a:xfrm>
          </p:grpSpPr>
          <p:grpSp>
            <p:nvGrpSpPr>
              <p:cNvPr id="57" name="グループ化 56">
                <a:extLst>
                  <a:ext uri="{FF2B5EF4-FFF2-40B4-BE49-F238E27FC236}">
                    <a16:creationId xmlns:a16="http://schemas.microsoft.com/office/drawing/2014/main" id="{8C044999-F57B-C784-9E81-69FBB12B65B7}"/>
                  </a:ext>
                </a:extLst>
              </p:cNvPr>
              <p:cNvGrpSpPr/>
              <p:nvPr/>
            </p:nvGrpSpPr>
            <p:grpSpPr>
              <a:xfrm>
                <a:off x="773567" y="3207929"/>
                <a:ext cx="3111125" cy="540562"/>
                <a:chOff x="845207" y="383459"/>
                <a:chExt cx="3111125" cy="540562"/>
              </a:xfrm>
              <a:solidFill>
                <a:schemeClr val="bg1">
                  <a:lumMod val="85000"/>
                </a:schemeClr>
              </a:solidFill>
              <a:effectLst/>
            </p:grpSpPr>
            <p:sp>
              <p:nvSpPr>
                <p:cNvPr id="59" name="楕円 58">
                  <a:extLst>
                    <a:ext uri="{FF2B5EF4-FFF2-40B4-BE49-F238E27FC236}">
                      <a16:creationId xmlns:a16="http://schemas.microsoft.com/office/drawing/2014/main" id="{77D45A82-91F1-E13C-D4D2-0993FB330DB0}"/>
                    </a:ext>
                  </a:extLst>
                </p:cNvPr>
                <p:cNvSpPr>
                  <a:spLocks noChangeAspect="1"/>
                </p:cNvSpPr>
                <p:nvPr/>
              </p:nvSpPr>
              <p:spPr>
                <a:xfrm>
                  <a:off x="845207" y="384021"/>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1" name="楕円 60">
                  <a:extLst>
                    <a:ext uri="{FF2B5EF4-FFF2-40B4-BE49-F238E27FC236}">
                      <a16:creationId xmlns:a16="http://schemas.microsoft.com/office/drawing/2014/main" id="{111E73E7-FA9F-A7FE-1BB8-567D4559BE10}"/>
                    </a:ext>
                  </a:extLst>
                </p:cNvPr>
                <p:cNvSpPr>
                  <a:spLocks noChangeAspect="1"/>
                </p:cNvSpPr>
                <p:nvPr/>
              </p:nvSpPr>
              <p:spPr>
                <a:xfrm>
                  <a:off x="3416332" y="383459"/>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5" name="正方形/長方形 64">
                  <a:extLst>
                    <a:ext uri="{FF2B5EF4-FFF2-40B4-BE49-F238E27FC236}">
                      <a16:creationId xmlns:a16="http://schemas.microsoft.com/office/drawing/2014/main" id="{553AD85C-1D83-8540-0861-8FA12928785E}"/>
                    </a:ext>
                  </a:extLst>
                </p:cNvPr>
                <p:cNvSpPr/>
                <p:nvPr/>
              </p:nvSpPr>
              <p:spPr>
                <a:xfrm>
                  <a:off x="1115208" y="383459"/>
                  <a:ext cx="2572042"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58" name="テキスト ボックス 57">
                <a:extLst>
                  <a:ext uri="{FF2B5EF4-FFF2-40B4-BE49-F238E27FC236}">
                    <a16:creationId xmlns:a16="http://schemas.microsoft.com/office/drawing/2014/main" id="{D10B7A17-4173-3A29-D93D-4D821CE1C9AA}"/>
                  </a:ext>
                </a:extLst>
              </p:cNvPr>
              <p:cNvSpPr txBox="1"/>
              <p:nvPr/>
            </p:nvSpPr>
            <p:spPr>
              <a:xfrm>
                <a:off x="857907" y="3247096"/>
                <a:ext cx="2942445" cy="461665"/>
              </a:xfrm>
              <a:prstGeom prst="rect">
                <a:avLst/>
              </a:prstGeom>
              <a:noFill/>
            </p:spPr>
            <p:txBody>
              <a:bodyPr wrap="square" rtlCol="0" anchor="ctr">
                <a:spAutoFit/>
              </a:bodyPr>
              <a:lstStyle/>
              <a:p>
                <a:pPr algn="ctr"/>
                <a:r>
                  <a:rPr kumimoji="1" lang="ja-JP" altLang="en-US" sz="2400" b="1">
                    <a:solidFill>
                      <a:schemeClr val="tx2"/>
                    </a:solidFill>
                    <a:latin typeface="Noto Sans JP" panose="020B0200000000000000" pitchFamily="50" charset="-128"/>
                    <a:ea typeface="Noto Sans JP" panose="020B0200000000000000" pitchFamily="50" charset="-128"/>
                  </a:rPr>
                  <a:t>働く場の不足</a:t>
                </a:r>
                <a:endParaRPr kumimoji="1" lang="ja-JP" altLang="en-US" b="1">
                  <a:solidFill>
                    <a:schemeClr val="tx2"/>
                  </a:solidFill>
                  <a:latin typeface="Noto Sans JP" panose="020B0200000000000000" pitchFamily="50" charset="-128"/>
                  <a:ea typeface="Noto Sans JP" panose="020B0200000000000000" pitchFamily="50" charset="-128"/>
                </a:endParaRPr>
              </a:p>
            </p:txBody>
          </p:sp>
        </p:grpSp>
      </p:grpSp>
      <p:grpSp>
        <p:nvGrpSpPr>
          <p:cNvPr id="110" name="グループ化 109">
            <a:extLst>
              <a:ext uri="{FF2B5EF4-FFF2-40B4-BE49-F238E27FC236}">
                <a16:creationId xmlns:a16="http://schemas.microsoft.com/office/drawing/2014/main" id="{B6ED75AE-D7C1-FE08-3EAB-4B3D9646F202}"/>
              </a:ext>
            </a:extLst>
          </p:cNvPr>
          <p:cNvGrpSpPr/>
          <p:nvPr/>
        </p:nvGrpSpPr>
        <p:grpSpPr>
          <a:xfrm>
            <a:off x="3874728" y="376530"/>
            <a:ext cx="4442545" cy="769441"/>
            <a:chOff x="3874728" y="376530"/>
            <a:chExt cx="4442545" cy="769441"/>
          </a:xfrm>
        </p:grpSpPr>
        <p:sp>
          <p:nvSpPr>
            <p:cNvPr id="111" name="フリーフォーム: 図形 110">
              <a:extLst>
                <a:ext uri="{FF2B5EF4-FFF2-40B4-BE49-F238E27FC236}">
                  <a16:creationId xmlns:a16="http://schemas.microsoft.com/office/drawing/2014/main" id="{EBB1B267-09DE-3E67-143B-7F667AF4A216}"/>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2" name="テキスト ボックス 111">
              <a:extLst>
                <a:ext uri="{FF2B5EF4-FFF2-40B4-BE49-F238E27FC236}">
                  <a16:creationId xmlns:a16="http://schemas.microsoft.com/office/drawing/2014/main" id="{2AFA1ADE-3D89-1B2F-ECF5-6CB514CD484B}"/>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115" name="オーディオ 114">
            <a:hlinkClick r:id="" action="ppaction://media"/>
            <a:extLst>
              <a:ext uri="{FF2B5EF4-FFF2-40B4-BE49-F238E27FC236}">
                <a16:creationId xmlns:a16="http://schemas.microsoft.com/office/drawing/2014/main" id="{2EC5BFEE-C9FE-61A2-3D68-572CF8CABF45}"/>
              </a:ext>
            </a:extLst>
          </p:cNvPr>
          <p:cNvPicPr>
            <a:picLocks noChangeAspect="1"/>
          </p:cNvPicPr>
          <p:nvPr>
            <a:audioFile r:link="rId1"/>
            <p:extLst>
              <p:ext uri="{DAA4B4D4-6D71-4841-9C94-3DE7FCFB9230}">
                <p14:media xmlns:p14="http://schemas.microsoft.com/office/powerpoint/2010/main" r:embed="rId2">
                  <p14:trim st="2466" end="4621.4897"/>
                </p14:media>
              </p:ext>
            </p:extLst>
          </p:nvPr>
        </p:nvPicPr>
        <p:blipFill>
          <a:blip r:embed="rId5"/>
          <a:srcRect l="-287500" t="-287500" r="-287500" b="-287500"/>
          <a:stretch>
            <a:fillRect/>
          </a:stretch>
        </p:blipFill>
        <p:spPr>
          <a:xfrm>
            <a:off x="12317790" y="4446018"/>
            <a:ext cx="2057400" cy="2057400"/>
          </a:xfrm>
          <a:prstGeom prst="ellipse">
            <a:avLst/>
          </a:prstGeom>
        </p:spPr>
      </p:pic>
    </p:spTree>
    <p:extLst>
      <p:ext uri="{BB962C8B-B14F-4D97-AF65-F5344CB8AC3E}">
        <p14:creationId xmlns:p14="http://schemas.microsoft.com/office/powerpoint/2010/main" val="2256096603"/>
      </p:ext>
    </p:extLst>
  </p:cSld>
  <p:clrMapOvr>
    <a:masterClrMapping/>
  </p:clrMapOvr>
  <mc:AlternateContent xmlns:mc="http://schemas.openxmlformats.org/markup-compatibility/2006">
    <mc:Choice xmlns:p14="http://schemas.microsoft.com/office/powerpoint/2010/main" Requires="p14">
      <p:transition p14:dur="10" advClick="0" advTm="13700"/>
    </mc:Choice>
    <mc:Fallback>
      <p:transition advClick="0" advTm="1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
                                        </p:tgtEl>
                                      </p:cBhvr>
                                    </p:cmd>
                                  </p:childTnLst>
                                </p:cTn>
                              </p:par>
                            </p:childTnLst>
                          </p:cTn>
                        </p:par>
                        <p:par>
                          <p:cTn id="7" fill="hold">
                            <p:stCondLst>
                              <p:cond delay="1"/>
                            </p:stCondLst>
                            <p:childTnLst>
                              <p:par>
                                <p:cTn id="8" presetID="22" presetClass="entr" presetSubtype="1" fill="hold"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6284-E06C-680B-D8F5-4D48A2CC2740}"/>
            </a:ext>
          </a:extLst>
        </p:cNvPr>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D84B7979-3413-A7EF-B15B-DF28B16673F2}"/>
              </a:ext>
            </a:extLst>
          </p:cNvPr>
          <p:cNvGrpSpPr/>
          <p:nvPr/>
        </p:nvGrpSpPr>
        <p:grpSpPr>
          <a:xfrm>
            <a:off x="886906" y="2091701"/>
            <a:ext cx="10417317" cy="2369706"/>
            <a:chOff x="886906" y="2091701"/>
            <a:chExt cx="10417317" cy="2369706"/>
          </a:xfrm>
        </p:grpSpPr>
        <p:cxnSp>
          <p:nvCxnSpPr>
            <p:cNvPr id="53" name="直線コネクタ 52">
              <a:extLst>
                <a:ext uri="{FF2B5EF4-FFF2-40B4-BE49-F238E27FC236}">
                  <a16:creationId xmlns:a16="http://schemas.microsoft.com/office/drawing/2014/main" id="{52FF3DEA-F5F0-8C1D-1819-4D84C1F0F21B}"/>
                </a:ext>
              </a:extLst>
            </p:cNvPr>
            <p:cNvCxnSpPr>
              <a:cxnSpLocks/>
              <a:endCxn id="55" idx="0"/>
            </p:cNvCxnSpPr>
            <p:nvPr/>
          </p:nvCxnSpPr>
          <p:spPr>
            <a:xfrm flipH="1">
              <a:off x="2056907"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87" name="フリーフォーム: 図形 86">
              <a:extLst>
                <a:ext uri="{FF2B5EF4-FFF2-40B4-BE49-F238E27FC236}">
                  <a16:creationId xmlns:a16="http://schemas.microsoft.com/office/drawing/2014/main" id="{4F7DF7C2-0255-AC2C-EEAA-FFE9AFD936CC}"/>
                </a:ext>
              </a:extLst>
            </p:cNvPr>
            <p:cNvSpPr/>
            <p:nvPr/>
          </p:nvSpPr>
          <p:spPr>
            <a:xfrm>
              <a:off x="886906"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5" name="テキスト ボックス 54">
              <a:extLst>
                <a:ext uri="{FF2B5EF4-FFF2-40B4-BE49-F238E27FC236}">
                  <a16:creationId xmlns:a16="http://schemas.microsoft.com/office/drawing/2014/main" id="{8147E89F-9802-E210-66C0-3D31A9C2C1ED}"/>
                </a:ext>
              </a:extLst>
            </p:cNvPr>
            <p:cNvSpPr txBox="1"/>
            <p:nvPr/>
          </p:nvSpPr>
          <p:spPr>
            <a:xfrm>
              <a:off x="1221018"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cxnSp>
          <p:nvCxnSpPr>
            <p:cNvPr id="56" name="直線コネクタ 55">
              <a:extLst>
                <a:ext uri="{FF2B5EF4-FFF2-40B4-BE49-F238E27FC236}">
                  <a16:creationId xmlns:a16="http://schemas.microsoft.com/office/drawing/2014/main" id="{BEBA77C7-A1EB-760A-85AE-F18E59C5A3D4}"/>
                </a:ext>
              </a:extLst>
            </p:cNvPr>
            <p:cNvCxnSpPr>
              <a:cxnSpLocks/>
              <a:endCxn id="58" idx="0"/>
            </p:cNvCxnSpPr>
            <p:nvPr/>
          </p:nvCxnSpPr>
          <p:spPr>
            <a:xfrm flipH="1">
              <a:off x="10134224" y="2091701"/>
              <a:ext cx="870" cy="1784931"/>
            </a:xfrm>
            <a:prstGeom prst="line">
              <a:avLst/>
            </a:prstGeom>
            <a:ln w="101600">
              <a:solidFill>
                <a:schemeClr val="tx2"/>
              </a:solidFill>
              <a:headEnd type="oval" w="lg" len="lg"/>
              <a:tailEnd type="oval" w="med" len="med"/>
            </a:ln>
          </p:spPr>
          <p:style>
            <a:lnRef idx="2">
              <a:schemeClr val="accent1"/>
            </a:lnRef>
            <a:fillRef idx="0">
              <a:schemeClr val="accent1"/>
            </a:fillRef>
            <a:effectRef idx="1">
              <a:schemeClr val="accent1"/>
            </a:effectRef>
            <a:fontRef idx="minor">
              <a:schemeClr val="tx1"/>
            </a:fontRef>
          </p:style>
        </p:cxnSp>
        <p:sp>
          <p:nvSpPr>
            <p:cNvPr id="86" name="フリーフォーム: 図形 85">
              <a:extLst>
                <a:ext uri="{FF2B5EF4-FFF2-40B4-BE49-F238E27FC236}">
                  <a16:creationId xmlns:a16="http://schemas.microsoft.com/office/drawing/2014/main" id="{696809D1-DB95-A05F-82AE-5B9015BA6D12}"/>
                </a:ext>
              </a:extLst>
            </p:cNvPr>
            <p:cNvSpPr>
              <a:spLocks noChangeAspect="1"/>
            </p:cNvSpPr>
            <p:nvPr/>
          </p:nvSpPr>
          <p:spPr>
            <a:xfrm>
              <a:off x="8964223" y="3899019"/>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8" name="テキスト ボックス 57">
              <a:extLst>
                <a:ext uri="{FF2B5EF4-FFF2-40B4-BE49-F238E27FC236}">
                  <a16:creationId xmlns:a16="http://schemas.microsoft.com/office/drawing/2014/main" id="{F1DE4DC6-E2E1-3987-4AAA-E798748422BB}"/>
                </a:ext>
              </a:extLst>
            </p:cNvPr>
            <p:cNvSpPr txBox="1"/>
            <p:nvPr/>
          </p:nvSpPr>
          <p:spPr>
            <a:xfrm>
              <a:off x="9298335" y="3876632"/>
              <a:ext cx="1671777" cy="584775"/>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課題</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77" name="グループ化 76">
            <a:extLst>
              <a:ext uri="{FF2B5EF4-FFF2-40B4-BE49-F238E27FC236}">
                <a16:creationId xmlns:a16="http://schemas.microsoft.com/office/drawing/2014/main" id="{BB7F1E9C-33A7-3BB7-CB5F-F876530FE922}"/>
              </a:ext>
            </a:extLst>
          </p:cNvPr>
          <p:cNvGrpSpPr/>
          <p:nvPr/>
        </p:nvGrpSpPr>
        <p:grpSpPr>
          <a:xfrm>
            <a:off x="4517457" y="4315301"/>
            <a:ext cx="3168290" cy="1077218"/>
            <a:chOff x="4506255" y="4774434"/>
            <a:chExt cx="3168290" cy="1077218"/>
          </a:xfrm>
        </p:grpSpPr>
        <p:sp>
          <p:nvSpPr>
            <p:cNvPr id="78" name="フリーフォーム: 図形 77">
              <a:extLst>
                <a:ext uri="{FF2B5EF4-FFF2-40B4-BE49-F238E27FC236}">
                  <a16:creationId xmlns:a16="http://schemas.microsoft.com/office/drawing/2014/main" id="{F57FD549-8F5D-51A7-AC48-1BC0905C02B1}"/>
                </a:ext>
              </a:extLst>
            </p:cNvPr>
            <p:cNvSpPr>
              <a:spLocks noChangeAspect="1"/>
            </p:cNvSpPr>
            <p:nvPr/>
          </p:nvSpPr>
          <p:spPr>
            <a:xfrm>
              <a:off x="4506255" y="4809043"/>
              <a:ext cx="3168290" cy="1008000"/>
            </a:xfrm>
            <a:custGeom>
              <a:avLst/>
              <a:gdLst>
                <a:gd name="csX0" fmla="*/ 504000 w 3168290"/>
                <a:gd name="csY0" fmla="*/ 0 h 1008000"/>
                <a:gd name="csX1" fmla="*/ 504145 w 3168290"/>
                <a:gd name="csY1" fmla="*/ 15 h 1008000"/>
                <a:gd name="csX2" fmla="*/ 504145 w 3168290"/>
                <a:gd name="csY2" fmla="*/ 0 h 1008000"/>
                <a:gd name="csX3" fmla="*/ 2664145 w 3168290"/>
                <a:gd name="csY3" fmla="*/ 0 h 1008000"/>
                <a:gd name="csX4" fmla="*/ 2664145 w 3168290"/>
                <a:gd name="csY4" fmla="*/ 15 h 1008000"/>
                <a:gd name="csX5" fmla="*/ 2664290 w 3168290"/>
                <a:gd name="csY5" fmla="*/ 0 h 1008000"/>
                <a:gd name="csX6" fmla="*/ 3168290 w 3168290"/>
                <a:gd name="csY6" fmla="*/ 504000 h 1008000"/>
                <a:gd name="csX7" fmla="*/ 2664290 w 3168290"/>
                <a:gd name="csY7" fmla="*/ 1008000 h 1008000"/>
                <a:gd name="csX8" fmla="*/ 2664145 w 3168290"/>
                <a:gd name="csY8" fmla="*/ 1007986 h 1008000"/>
                <a:gd name="csX9" fmla="*/ 2664145 w 3168290"/>
                <a:gd name="csY9" fmla="*/ 1008000 h 1008000"/>
                <a:gd name="csX10" fmla="*/ 504145 w 3168290"/>
                <a:gd name="csY10" fmla="*/ 1008000 h 1008000"/>
                <a:gd name="csX11" fmla="*/ 504145 w 3168290"/>
                <a:gd name="csY11" fmla="*/ 1007986 h 1008000"/>
                <a:gd name="csX12" fmla="*/ 504000 w 3168290"/>
                <a:gd name="csY12" fmla="*/ 1008000 h 1008000"/>
                <a:gd name="csX13" fmla="*/ 0 w 3168290"/>
                <a:gd name="csY13" fmla="*/ 504000 h 1008000"/>
                <a:gd name="csX14" fmla="*/ 504000 w 3168290"/>
                <a:gd name="csY14" fmla="*/ 0 h 100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290" h="1008000">
                  <a:moveTo>
                    <a:pt x="504000" y="0"/>
                  </a:moveTo>
                  <a:lnTo>
                    <a:pt x="504145" y="15"/>
                  </a:lnTo>
                  <a:lnTo>
                    <a:pt x="504145" y="0"/>
                  </a:lnTo>
                  <a:lnTo>
                    <a:pt x="2664145" y="0"/>
                  </a:lnTo>
                  <a:lnTo>
                    <a:pt x="2664145" y="15"/>
                  </a:lnTo>
                  <a:lnTo>
                    <a:pt x="2664290" y="0"/>
                  </a:lnTo>
                  <a:cubicBezTo>
                    <a:pt x="2942642" y="0"/>
                    <a:pt x="3168290" y="225648"/>
                    <a:pt x="3168290" y="504000"/>
                  </a:cubicBezTo>
                  <a:cubicBezTo>
                    <a:pt x="3168290" y="782352"/>
                    <a:pt x="2942642" y="1008000"/>
                    <a:pt x="2664290" y="1008000"/>
                  </a:cubicBezTo>
                  <a:lnTo>
                    <a:pt x="2664145" y="1007986"/>
                  </a:lnTo>
                  <a:lnTo>
                    <a:pt x="2664145" y="1008000"/>
                  </a:lnTo>
                  <a:lnTo>
                    <a:pt x="504145" y="1008000"/>
                  </a:lnTo>
                  <a:lnTo>
                    <a:pt x="504145" y="1007986"/>
                  </a:lnTo>
                  <a:lnTo>
                    <a:pt x="504000" y="1008000"/>
                  </a:lnTo>
                  <a:cubicBezTo>
                    <a:pt x="225648" y="1008000"/>
                    <a:pt x="0" y="782352"/>
                    <a:pt x="0" y="504000"/>
                  </a:cubicBezTo>
                  <a:cubicBezTo>
                    <a:pt x="0" y="225648"/>
                    <a:pt x="225648" y="0"/>
                    <a:pt x="504000" y="0"/>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9" name="テキスト ボックス 78">
              <a:extLst>
                <a:ext uri="{FF2B5EF4-FFF2-40B4-BE49-F238E27FC236}">
                  <a16:creationId xmlns:a16="http://schemas.microsoft.com/office/drawing/2014/main" id="{F894C6BC-7DD1-275E-B529-B14D8023C18A}"/>
                </a:ext>
              </a:extLst>
            </p:cNvPr>
            <p:cNvSpPr txBox="1"/>
            <p:nvPr/>
          </p:nvSpPr>
          <p:spPr>
            <a:xfrm>
              <a:off x="4758675" y="4774434"/>
              <a:ext cx="2663449" cy="1077218"/>
            </a:xfrm>
            <a:prstGeom prst="rect">
              <a:avLst/>
            </a:prstGeom>
            <a:noFill/>
          </p:spPr>
          <p:txBody>
            <a:bodyPr wrap="square" rtlCol="0" anchor="ctr">
              <a:spAutoFit/>
            </a:bodyPr>
            <a:lstStyle/>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社会変化に</a:t>
              </a:r>
              <a:endParaRPr kumimoji="1" lang="en-US" altLang="ja-JP" sz="3200" b="1">
                <a:solidFill>
                  <a:schemeClr val="bg1">
                    <a:lumMod val="95000"/>
                  </a:schemeClr>
                </a:solidFill>
                <a:latin typeface="Noto Sans JP" panose="020B0200000000000000" pitchFamily="50" charset="-128"/>
                <a:ea typeface="Noto Sans JP" panose="020B0200000000000000" pitchFamily="50" charset="-128"/>
              </a:endParaRPr>
            </a:p>
            <a:p>
              <a:pPr algn="ctr"/>
              <a:r>
                <a:rPr kumimoji="1" lang="ja-JP" altLang="en-US" sz="3200" b="1">
                  <a:solidFill>
                    <a:schemeClr val="bg1">
                      <a:lumMod val="95000"/>
                    </a:schemeClr>
                  </a:solidFill>
                  <a:latin typeface="Noto Sans JP" panose="020B0200000000000000" pitchFamily="50" charset="-128"/>
                  <a:ea typeface="Noto Sans JP" panose="020B0200000000000000" pitchFamily="50" charset="-128"/>
                </a:rPr>
                <a:t>追いつけない</a:t>
              </a:r>
              <a:endParaRPr kumimoji="1" lang="ja-JP" altLang="en-US" sz="2400" b="1">
                <a:solidFill>
                  <a:schemeClr val="bg1">
                    <a:lumMod val="95000"/>
                  </a:schemeClr>
                </a:solidFill>
                <a:latin typeface="Noto Sans JP" panose="020B0200000000000000" pitchFamily="50" charset="-128"/>
                <a:ea typeface="Noto Sans JP" panose="020B0200000000000000" pitchFamily="50" charset="-128"/>
              </a:endParaRPr>
            </a:p>
          </p:txBody>
        </p:sp>
      </p:grpSp>
      <p:grpSp>
        <p:nvGrpSpPr>
          <p:cNvPr id="43" name="グループ化 42">
            <a:extLst>
              <a:ext uri="{FF2B5EF4-FFF2-40B4-BE49-F238E27FC236}">
                <a16:creationId xmlns:a16="http://schemas.microsoft.com/office/drawing/2014/main" id="{87C0DCB8-C921-C972-D473-F39FA048AA23}"/>
              </a:ext>
            </a:extLst>
          </p:cNvPr>
          <p:cNvGrpSpPr/>
          <p:nvPr/>
        </p:nvGrpSpPr>
        <p:grpSpPr>
          <a:xfrm>
            <a:off x="4746000" y="1530260"/>
            <a:ext cx="2700000" cy="540000"/>
            <a:chOff x="1636301" y="380404"/>
            <a:chExt cx="2700000" cy="540000"/>
          </a:xfrm>
          <a:solidFill>
            <a:schemeClr val="tx2"/>
          </a:solidFill>
          <a:effectLst/>
        </p:grpSpPr>
        <p:sp>
          <p:nvSpPr>
            <p:cNvPr id="50" name="楕円 49">
              <a:extLst>
                <a:ext uri="{FF2B5EF4-FFF2-40B4-BE49-F238E27FC236}">
                  <a16:creationId xmlns:a16="http://schemas.microsoft.com/office/drawing/2014/main" id="{FF571C51-FC73-C431-81A4-17C1ADB6C64D}"/>
                </a:ext>
              </a:extLst>
            </p:cNvPr>
            <p:cNvSpPr>
              <a:spLocks noChangeAspect="1"/>
            </p:cNvSpPr>
            <p:nvPr/>
          </p:nvSpPr>
          <p:spPr>
            <a:xfrm>
              <a:off x="163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1" name="楕円 50">
              <a:extLst>
                <a:ext uri="{FF2B5EF4-FFF2-40B4-BE49-F238E27FC236}">
                  <a16:creationId xmlns:a16="http://schemas.microsoft.com/office/drawing/2014/main" id="{BF961FD6-CDE5-8086-3E62-9D69B38098CD}"/>
                </a:ext>
              </a:extLst>
            </p:cNvPr>
            <p:cNvSpPr>
              <a:spLocks noChangeAspect="1"/>
            </p:cNvSpPr>
            <p:nvPr/>
          </p:nvSpPr>
          <p:spPr>
            <a:xfrm>
              <a:off x="3796301" y="380404"/>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2" name="正方形/長方形 51">
              <a:extLst>
                <a:ext uri="{FF2B5EF4-FFF2-40B4-BE49-F238E27FC236}">
                  <a16:creationId xmlns:a16="http://schemas.microsoft.com/office/drawing/2014/main" id="{B90FA86C-DACA-9C4E-BCB9-5AB1BFE90F19}"/>
                </a:ext>
              </a:extLst>
            </p:cNvPr>
            <p:cNvSpPr/>
            <p:nvPr/>
          </p:nvSpPr>
          <p:spPr>
            <a:xfrm>
              <a:off x="1906301" y="380404"/>
              <a:ext cx="2160000"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cxnSp>
        <p:nvCxnSpPr>
          <p:cNvPr id="59" name="直線コネクタ 58">
            <a:extLst>
              <a:ext uri="{FF2B5EF4-FFF2-40B4-BE49-F238E27FC236}">
                <a16:creationId xmlns:a16="http://schemas.microsoft.com/office/drawing/2014/main" id="{054FAF10-4713-C1F4-6A49-A7CFBFDF0DE4}"/>
              </a:ext>
            </a:extLst>
          </p:cNvPr>
          <p:cNvCxnSpPr>
            <a:cxnSpLocks/>
            <a:stCxn id="55" idx="3"/>
            <a:endCxn id="78" idx="13"/>
          </p:cNvCxnSpPr>
          <p:nvPr/>
        </p:nvCxnSpPr>
        <p:spPr>
          <a:xfrm>
            <a:off x="2892795" y="4169020"/>
            <a:ext cx="1624662" cy="684890"/>
          </a:xfrm>
          <a:prstGeom prst="line">
            <a:avLst/>
          </a:prstGeom>
          <a:ln w="1270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61743A90-9246-2CD1-F670-18520A37D77A}"/>
              </a:ext>
            </a:extLst>
          </p:cNvPr>
          <p:cNvCxnSpPr>
            <a:cxnSpLocks/>
            <a:stCxn id="58" idx="1"/>
            <a:endCxn id="78" idx="6"/>
          </p:cNvCxnSpPr>
          <p:nvPr/>
        </p:nvCxnSpPr>
        <p:spPr>
          <a:xfrm flipH="1">
            <a:off x="7685747" y="4169020"/>
            <a:ext cx="1612588" cy="684890"/>
          </a:xfrm>
          <a:prstGeom prst="line">
            <a:avLst/>
          </a:prstGeom>
          <a:ln w="12700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nvGrpSpPr>
          <p:cNvPr id="60" name="グループ化 59">
            <a:extLst>
              <a:ext uri="{FF2B5EF4-FFF2-40B4-BE49-F238E27FC236}">
                <a16:creationId xmlns:a16="http://schemas.microsoft.com/office/drawing/2014/main" id="{C37313D3-6E94-A0C5-BEA1-976456E56DC6}"/>
              </a:ext>
            </a:extLst>
          </p:cNvPr>
          <p:cNvGrpSpPr/>
          <p:nvPr/>
        </p:nvGrpSpPr>
        <p:grpSpPr>
          <a:xfrm>
            <a:off x="347981" y="1526214"/>
            <a:ext cx="11497113" cy="543948"/>
            <a:chOff x="-2761718" y="376358"/>
            <a:chExt cx="11497113" cy="543948"/>
          </a:xfrm>
          <a:solidFill>
            <a:schemeClr val="tx2"/>
          </a:solidFill>
          <a:effectLst/>
        </p:grpSpPr>
        <p:sp>
          <p:nvSpPr>
            <p:cNvPr id="62" name="楕円 61">
              <a:extLst>
                <a:ext uri="{FF2B5EF4-FFF2-40B4-BE49-F238E27FC236}">
                  <a16:creationId xmlns:a16="http://schemas.microsoft.com/office/drawing/2014/main" id="{F5DC571B-FA10-88D1-80DB-766EFA698029}"/>
                </a:ext>
              </a:extLst>
            </p:cNvPr>
            <p:cNvSpPr>
              <a:spLocks noChangeAspect="1"/>
            </p:cNvSpPr>
            <p:nvPr/>
          </p:nvSpPr>
          <p:spPr>
            <a:xfrm>
              <a:off x="-2761718" y="376358"/>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3" name="楕円 62">
              <a:extLst>
                <a:ext uri="{FF2B5EF4-FFF2-40B4-BE49-F238E27FC236}">
                  <a16:creationId xmlns:a16="http://schemas.microsoft.com/office/drawing/2014/main" id="{6B539687-B0CB-5B62-57C7-CDE0D74C6439}"/>
                </a:ext>
              </a:extLst>
            </p:cNvPr>
            <p:cNvSpPr>
              <a:spLocks noChangeAspect="1"/>
            </p:cNvSpPr>
            <p:nvPr/>
          </p:nvSpPr>
          <p:spPr>
            <a:xfrm>
              <a:off x="8195395" y="378786"/>
              <a:ext cx="540000" cy="54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64" name="正方形/長方形 63">
              <a:extLst>
                <a:ext uri="{FF2B5EF4-FFF2-40B4-BE49-F238E27FC236}">
                  <a16:creationId xmlns:a16="http://schemas.microsoft.com/office/drawing/2014/main" id="{A563F6FA-4E86-0BD7-A5A9-6ADAD03CBA7E}"/>
                </a:ext>
              </a:extLst>
            </p:cNvPr>
            <p:cNvSpPr/>
            <p:nvPr/>
          </p:nvSpPr>
          <p:spPr>
            <a:xfrm>
              <a:off x="-2509311" y="380306"/>
              <a:ext cx="10974707" cy="54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sp>
        <p:nvSpPr>
          <p:cNvPr id="49" name="テキスト ボックス 48">
            <a:extLst>
              <a:ext uri="{FF2B5EF4-FFF2-40B4-BE49-F238E27FC236}">
                <a16:creationId xmlns:a16="http://schemas.microsoft.com/office/drawing/2014/main" id="{003E9C79-C0E2-98F7-9E9B-B4594D71F000}"/>
              </a:ext>
            </a:extLst>
          </p:cNvPr>
          <p:cNvSpPr txBox="1"/>
          <p:nvPr/>
        </p:nvSpPr>
        <p:spPr>
          <a:xfrm>
            <a:off x="4903821" y="1477903"/>
            <a:ext cx="2384358" cy="646331"/>
          </a:xfrm>
          <a:prstGeom prst="rect">
            <a:avLst/>
          </a:prstGeom>
          <a:noFill/>
        </p:spPr>
        <p:txBody>
          <a:bodyPr wrap="square" rtlCol="0" anchor="ctr">
            <a:spAutoFit/>
          </a:bodyPr>
          <a:lstStyle/>
          <a:p>
            <a:pPr algn="ctr"/>
            <a:r>
              <a:rPr kumimoji="1" lang="ja-JP" altLang="en-US" sz="3600" b="1">
                <a:solidFill>
                  <a:schemeClr val="accent6"/>
                </a:solidFill>
                <a:latin typeface="Noto Sans JP" panose="020B0200000000000000" pitchFamily="50" charset="-128"/>
                <a:ea typeface="Noto Sans JP" panose="020B0200000000000000" pitchFamily="50" charset="-128"/>
              </a:rPr>
              <a:t>社会変化</a:t>
            </a:r>
            <a:endParaRPr kumimoji="1" lang="ja-JP" altLang="en-US" sz="2800" b="1">
              <a:solidFill>
                <a:schemeClr val="accent6"/>
              </a:solidFill>
              <a:latin typeface="Noto Sans JP" panose="020B0200000000000000" pitchFamily="50" charset="-128"/>
              <a:ea typeface="Noto Sans JP" panose="020B0200000000000000" pitchFamily="50" charset="-128"/>
            </a:endParaRPr>
          </a:p>
        </p:txBody>
      </p:sp>
      <p:sp>
        <p:nvSpPr>
          <p:cNvPr id="16" name="テキスト ボックス 15">
            <a:extLst>
              <a:ext uri="{FF2B5EF4-FFF2-40B4-BE49-F238E27FC236}">
                <a16:creationId xmlns:a16="http://schemas.microsoft.com/office/drawing/2014/main" id="{A4201373-2CEF-F9E2-7D85-0318C1B16ACD}"/>
              </a:ext>
            </a:extLst>
          </p:cNvPr>
          <p:cNvSpPr txBox="1"/>
          <p:nvPr/>
        </p:nvSpPr>
        <p:spPr>
          <a:xfrm>
            <a:off x="8562271" y="1537703"/>
            <a:ext cx="3145646"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社会変化による</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影響</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sp>
        <p:nvSpPr>
          <p:cNvPr id="17" name="テキスト ボックス 16">
            <a:extLst>
              <a:ext uri="{FF2B5EF4-FFF2-40B4-BE49-F238E27FC236}">
                <a16:creationId xmlns:a16="http://schemas.microsoft.com/office/drawing/2014/main" id="{1F54167F-4C0E-8B7A-1824-A95411AA4AC5}"/>
              </a:ext>
            </a:extLst>
          </p:cNvPr>
          <p:cNvSpPr txBox="1"/>
          <p:nvPr/>
        </p:nvSpPr>
        <p:spPr>
          <a:xfrm>
            <a:off x="600388" y="1537703"/>
            <a:ext cx="2914778" cy="523220"/>
          </a:xfrm>
          <a:prstGeom prst="rect">
            <a:avLst/>
          </a:prstGeom>
          <a:noFill/>
        </p:spPr>
        <p:txBody>
          <a:bodyPr wrap="square" rtlCol="0" anchor="ctr">
            <a:spAutoFit/>
          </a:bodyPr>
          <a:lstStyle/>
          <a:p>
            <a:pPr algn="ctr"/>
            <a:r>
              <a:rPr kumimoji="1" lang="ja-JP" altLang="en-US" sz="2000" b="1">
                <a:solidFill>
                  <a:schemeClr val="bg1">
                    <a:lumMod val="95000"/>
                  </a:schemeClr>
                </a:solidFill>
                <a:latin typeface="Noto Sans JP" panose="020B0200000000000000" pitchFamily="50" charset="-128"/>
                <a:ea typeface="Noto Sans JP" panose="020B0200000000000000" pitchFamily="50" charset="-128"/>
              </a:rPr>
              <a:t>社会変化の</a:t>
            </a:r>
            <a:r>
              <a:rPr kumimoji="1" lang="ja-JP" altLang="en-US" sz="2800" b="1">
                <a:solidFill>
                  <a:schemeClr val="bg1">
                    <a:lumMod val="95000"/>
                  </a:schemeClr>
                </a:solidFill>
                <a:latin typeface="Noto Sans JP" panose="020B0200000000000000" pitchFamily="50" charset="-128"/>
                <a:ea typeface="Noto Sans JP" panose="020B0200000000000000" pitchFamily="50" charset="-128"/>
              </a:rPr>
              <a:t>要因</a:t>
            </a:r>
            <a:endParaRPr kumimoji="1" lang="ja-JP" altLang="en-US" sz="2000" b="1">
              <a:solidFill>
                <a:schemeClr val="bg1">
                  <a:lumMod val="95000"/>
                </a:schemeClr>
              </a:solidFill>
              <a:latin typeface="Noto Sans JP" panose="020B0200000000000000" pitchFamily="50" charset="-128"/>
              <a:ea typeface="Noto Sans JP" panose="020B0200000000000000" pitchFamily="50" charset="-128"/>
            </a:endParaRPr>
          </a:p>
        </p:txBody>
      </p:sp>
      <p:grpSp>
        <p:nvGrpSpPr>
          <p:cNvPr id="90" name="グループ化 89">
            <a:extLst>
              <a:ext uri="{FF2B5EF4-FFF2-40B4-BE49-F238E27FC236}">
                <a16:creationId xmlns:a16="http://schemas.microsoft.com/office/drawing/2014/main" id="{217D608B-F8D2-A037-DE0A-9AFBEA9E363B}"/>
              </a:ext>
            </a:extLst>
          </p:cNvPr>
          <p:cNvGrpSpPr/>
          <p:nvPr/>
        </p:nvGrpSpPr>
        <p:grpSpPr>
          <a:xfrm>
            <a:off x="3874728" y="376530"/>
            <a:ext cx="4442545" cy="769441"/>
            <a:chOff x="3874728" y="376530"/>
            <a:chExt cx="4442545" cy="769441"/>
          </a:xfrm>
        </p:grpSpPr>
        <p:sp>
          <p:nvSpPr>
            <p:cNvPr id="91" name="フリーフォーム: 図形 90">
              <a:extLst>
                <a:ext uri="{FF2B5EF4-FFF2-40B4-BE49-F238E27FC236}">
                  <a16:creationId xmlns:a16="http://schemas.microsoft.com/office/drawing/2014/main" id="{2F7A9CA8-A713-37C6-D89E-5357427B3FED}"/>
                </a:ext>
              </a:extLst>
            </p:cNvPr>
            <p:cNvSpPr>
              <a:spLocks noChangeAspect="1"/>
            </p:cNvSpPr>
            <p:nvPr/>
          </p:nvSpPr>
          <p:spPr>
            <a:xfrm>
              <a:off x="3874728" y="401250"/>
              <a:ext cx="4442545" cy="720000"/>
            </a:xfrm>
            <a:custGeom>
              <a:avLst/>
              <a:gdLst>
                <a:gd name="csX0" fmla="*/ 360000 w 4442545"/>
                <a:gd name="csY0" fmla="*/ 0 h 720000"/>
                <a:gd name="csX1" fmla="*/ 4082545 w 4442545"/>
                <a:gd name="csY1" fmla="*/ 0 h 720000"/>
                <a:gd name="csX2" fmla="*/ 4442545 w 4442545"/>
                <a:gd name="csY2" fmla="*/ 360000 h 720000"/>
                <a:gd name="csX3" fmla="*/ 4082545 w 4442545"/>
                <a:gd name="csY3" fmla="*/ 720000 h 720000"/>
                <a:gd name="csX4" fmla="*/ 360000 w 4442545"/>
                <a:gd name="csY4" fmla="*/ 720000 h 720000"/>
                <a:gd name="csX5" fmla="*/ 0 w 4442545"/>
                <a:gd name="csY5" fmla="*/ 360000 h 720000"/>
                <a:gd name="csX6" fmla="*/ 360000 w 4442545"/>
                <a:gd name="csY6" fmla="*/ 0 h 7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42545" h="720000">
                  <a:moveTo>
                    <a:pt x="360000" y="0"/>
                  </a:moveTo>
                  <a:lnTo>
                    <a:pt x="4082545" y="0"/>
                  </a:lnTo>
                  <a:cubicBezTo>
                    <a:pt x="4281368" y="0"/>
                    <a:pt x="4442545" y="161177"/>
                    <a:pt x="4442545" y="360000"/>
                  </a:cubicBezTo>
                  <a:cubicBezTo>
                    <a:pt x="4442545" y="558823"/>
                    <a:pt x="4281368" y="720000"/>
                    <a:pt x="4082545" y="720000"/>
                  </a:cubicBezTo>
                  <a:lnTo>
                    <a:pt x="360000" y="720000"/>
                  </a:lnTo>
                  <a:cubicBezTo>
                    <a:pt x="161177" y="720000"/>
                    <a:pt x="0" y="558823"/>
                    <a:pt x="0" y="360000"/>
                  </a:cubicBezTo>
                  <a:cubicBezTo>
                    <a:pt x="0" y="161177"/>
                    <a:pt x="161177" y="0"/>
                    <a:pt x="360000" y="0"/>
                  </a:cubicBezTo>
                  <a:close/>
                </a:path>
              </a:pathLst>
            </a:custGeom>
            <a:noFill/>
            <a:ln w="7620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8" name="テキスト ボックス 97">
              <a:extLst>
                <a:ext uri="{FF2B5EF4-FFF2-40B4-BE49-F238E27FC236}">
                  <a16:creationId xmlns:a16="http://schemas.microsoft.com/office/drawing/2014/main" id="{B64ED07E-A791-7D0D-D599-249294F486FF}"/>
                </a:ext>
              </a:extLst>
            </p:cNvPr>
            <p:cNvSpPr txBox="1"/>
            <p:nvPr/>
          </p:nvSpPr>
          <p:spPr>
            <a:xfrm>
              <a:off x="4438831" y="376530"/>
              <a:ext cx="3309381" cy="769441"/>
            </a:xfrm>
            <a:prstGeom prst="rect">
              <a:avLst/>
            </a:prstGeom>
            <a:noFill/>
          </p:spPr>
          <p:txBody>
            <a:bodyPr wrap="square" rtlCol="0" anchor="ctr">
              <a:spAutoFit/>
            </a:bodyPr>
            <a:lstStyle/>
            <a:p>
              <a:pPr algn="ctr"/>
              <a:r>
                <a:rPr kumimoji="1" lang="ja-JP" altLang="en-US" sz="4400" b="1">
                  <a:solidFill>
                    <a:schemeClr val="tx2"/>
                  </a:solidFill>
                  <a:latin typeface="Noto Sans JP" panose="020B0200000000000000" pitchFamily="50" charset="-128"/>
                  <a:ea typeface="Noto Sans JP" panose="020B0200000000000000" pitchFamily="50" charset="-128"/>
                </a:rPr>
                <a:t>全体構想</a:t>
              </a:r>
              <a:endParaRPr kumimoji="1" lang="ja-JP" altLang="en-US" sz="3600" b="1">
                <a:solidFill>
                  <a:schemeClr val="tx2"/>
                </a:solidFill>
                <a:latin typeface="Noto Sans JP" panose="020B0200000000000000" pitchFamily="50" charset="-128"/>
                <a:ea typeface="Noto Sans JP" panose="020B0200000000000000" pitchFamily="50" charset="-128"/>
              </a:endParaRPr>
            </a:p>
          </p:txBody>
        </p:sp>
      </p:grpSp>
      <p:pic>
        <p:nvPicPr>
          <p:cNvPr id="12" name="オーディオ 11">
            <a:hlinkClick r:id="" action="ppaction://media"/>
            <a:extLst>
              <a:ext uri="{FF2B5EF4-FFF2-40B4-BE49-F238E27FC236}">
                <a16:creationId xmlns:a16="http://schemas.microsoft.com/office/drawing/2014/main" id="{2AA8B02F-40CF-538C-E6CC-8D0822E25C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2466625" y="4349910"/>
            <a:ext cx="2057400" cy="2057400"/>
          </a:xfrm>
          <a:prstGeom prst="ellipse">
            <a:avLst/>
          </a:prstGeom>
        </p:spPr>
      </p:pic>
    </p:spTree>
    <p:extLst>
      <p:ext uri="{BB962C8B-B14F-4D97-AF65-F5344CB8AC3E}">
        <p14:creationId xmlns:p14="http://schemas.microsoft.com/office/powerpoint/2010/main" val="1107716699"/>
      </p:ext>
    </p:extLst>
  </p:cSld>
  <p:clrMapOvr>
    <a:masterClrMapping/>
  </p:clrMapOvr>
  <mc:AlternateContent xmlns:mc="http://schemas.openxmlformats.org/markup-compatibility/2006">
    <mc:Choice xmlns:p14="http://schemas.microsoft.com/office/powerpoint/2010/main" Requires="p14">
      <p:transition p14:dur="0" advTm="16172"/>
    </mc:Choice>
    <mc:Fallback>
      <p:transition advTm="1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1001"/>
                            </p:stCondLst>
                            <p:childTnLst>
                              <p:par>
                                <p:cTn id="12" presetID="22" presetClass="entr" presetSubtype="8" fill="hold"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left)">
                                      <p:cBhvr>
                                        <p:cTn id="14" dur="1000"/>
                                        <p:tgtEl>
                                          <p:spTgt spid="59"/>
                                        </p:tgtEl>
                                      </p:cBhvr>
                                    </p:animEffect>
                                  </p:childTnLst>
                                </p:cTn>
                              </p:par>
                              <p:par>
                                <p:cTn id="15" presetID="22" presetClass="entr" presetSubtype="2"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right)">
                                      <p:cBhvr>
                                        <p:cTn id="17" dur="1000"/>
                                        <p:tgtEl>
                                          <p:spTgt spid="61"/>
                                        </p:tgtEl>
                                      </p:cBhvr>
                                    </p:animEffect>
                                  </p:childTnLst>
                                </p:cTn>
                              </p:par>
                            </p:childTnLst>
                          </p:cTn>
                        </p:par>
                        <p:par>
                          <p:cTn id="18" fill="hold">
                            <p:stCondLst>
                              <p:cond delay="2001"/>
                            </p:stCondLst>
                            <p:childTnLst>
                              <p:par>
                                <p:cTn id="19" presetID="16" presetClass="entr" presetSubtype="21" fill="hold" nodeType="afterEffect">
                                  <p:stCondLst>
                                    <p:cond delay="500"/>
                                  </p:stCondLst>
                                  <p:childTnLst>
                                    <p:set>
                                      <p:cBhvr>
                                        <p:cTn id="20" dur="1" fill="hold">
                                          <p:stCondLst>
                                            <p:cond delay="0"/>
                                          </p:stCondLst>
                                        </p:cTn>
                                        <p:tgtEl>
                                          <p:spTgt spid="77"/>
                                        </p:tgtEl>
                                        <p:attrNameLst>
                                          <p:attrName>style.visibility</p:attrName>
                                        </p:attrNameLst>
                                      </p:cBhvr>
                                      <p:to>
                                        <p:strVal val="visible"/>
                                      </p:to>
                                    </p:set>
                                    <p:animEffect transition="in" filter="barn(inVertical)">
                                      <p:cBhvr>
                                        <p:cTn id="2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テーマ">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Noto Sans JP"/>
        <a:ea typeface="Noto Sans JP"/>
        <a:cs typeface=""/>
      </a:majorFont>
      <a:minorFont>
        <a:latin typeface="Noto Sans JP"/>
        <a:ea typeface="Noto Sans J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25a4dd-03d9-4226-ba6c-40c09009919b">
      <Terms xmlns="http://schemas.microsoft.com/office/infopath/2007/PartnerControls"/>
    </lcf76f155ced4ddcb4097134ff3c332f>
    <TaxCatchAll xmlns="1db7c87b-d93d-4ba4-a6fd-b9568fa53b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A8FAC05DD711245A6CDE0EE068D642A" ma:contentTypeVersion="11" ma:contentTypeDescription="新しいドキュメントを作成します。" ma:contentTypeScope="" ma:versionID="f20d487cd8ad1f04a1a5fe567f06e37a">
  <xsd:schema xmlns:xsd="http://www.w3.org/2001/XMLSchema" xmlns:xs="http://www.w3.org/2001/XMLSchema" xmlns:p="http://schemas.microsoft.com/office/2006/metadata/properties" xmlns:ns2="3425a4dd-03d9-4226-ba6c-40c09009919b" xmlns:ns3="1db7c87b-d93d-4ba4-a6fd-b9568fa53b26" targetNamespace="http://schemas.microsoft.com/office/2006/metadata/properties" ma:root="true" ma:fieldsID="e02e66e8aca7edaa9bab1ae4fdf72511" ns2:_="" ns3:_="">
    <xsd:import namespace="3425a4dd-03d9-4226-ba6c-40c09009919b"/>
    <xsd:import namespace="1db7c87b-d93d-4ba4-a6fd-b9568fa53b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5a4dd-03d9-4226-ba6c-40c090099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2f566ec5-32a6-4ec1-8c14-5dab5ced459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b7c87b-d93d-4ba4-a6fd-b9568fa53b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b28ff28-b896-4479-bf7d-3c0094fe4640}" ma:internalName="TaxCatchAll" ma:showField="CatchAllData" ma:web="1db7c87b-d93d-4ba4-a6fd-b9568fa53b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426E08-2BF1-4846-99AA-8076DB96982F}">
  <ds:schemaRefs>
    <ds:schemaRef ds:uri="3425a4dd-03d9-4226-ba6c-40c0900991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DEA0157-1F67-474B-96BD-6FFFF6A14832}"/>
</file>

<file path=customXml/itemProps3.xml><?xml version="1.0" encoding="utf-8"?>
<ds:datastoreItem xmlns:ds="http://schemas.openxmlformats.org/officeDocument/2006/customXml" ds:itemID="{184EE59B-C043-434C-A983-47B5422B00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72</Slides>
  <Notes>55</Notes>
  <HiddenSlides>17</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佐藤　吉矢</dc:creator>
  <cp:revision>1</cp:revision>
  <dcterms:created xsi:type="dcterms:W3CDTF">2025-12-17T05:52:34Z</dcterms:created>
  <dcterms:modified xsi:type="dcterms:W3CDTF">2025-12-26T05:39:28Z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0x0101006A8FAC05DD711245A6CDE0EE068D642A</vt:lpwstr>
  </property>
  <property fmtid="{D5CDD505-2E9C-101B-9397-08002B2CF9AE}" pid="3" name="MediaServiceImageTags">
    <vt:lpwstr/>
  </property>
</Properties>
</file>